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431" r:id="rId4"/>
    <p:sldId id="433" r:id="rId5"/>
    <p:sldId id="434" r:id="rId6"/>
    <p:sldId id="485" r:id="rId7"/>
    <p:sldId id="443" r:id="rId8"/>
    <p:sldId id="444" r:id="rId9"/>
    <p:sldId id="472" r:id="rId10"/>
    <p:sldId id="439" r:id="rId11"/>
    <p:sldId id="447" r:id="rId12"/>
    <p:sldId id="440" r:id="rId13"/>
    <p:sldId id="486" r:id="rId14"/>
    <p:sldId id="474" r:id="rId15"/>
    <p:sldId id="473" r:id="rId16"/>
    <p:sldId id="452" r:id="rId17"/>
    <p:sldId id="441" r:id="rId18"/>
    <p:sldId id="442" r:id="rId19"/>
    <p:sldId id="445" r:id="rId20"/>
    <p:sldId id="478" r:id="rId21"/>
    <p:sldId id="446" r:id="rId22"/>
    <p:sldId id="457" r:id="rId23"/>
    <p:sldId id="450" r:id="rId24"/>
    <p:sldId id="475" r:id="rId25"/>
    <p:sldId id="476" r:id="rId26"/>
    <p:sldId id="479" r:id="rId27"/>
    <p:sldId id="487" r:id="rId28"/>
    <p:sldId id="482" r:id="rId29"/>
    <p:sldId id="484" r:id="rId30"/>
    <p:sldId id="432" r:id="rId31"/>
    <p:sldId id="351" r:id="rId32"/>
    <p:sldId id="352" r:id="rId33"/>
    <p:sldId id="488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37EA2A-FBF9-4A05-B9A9-F68BCDECB83E}">
          <p14:sldIdLst>
            <p14:sldId id="274"/>
            <p14:sldId id="431"/>
            <p14:sldId id="433"/>
            <p14:sldId id="434"/>
            <p14:sldId id="485"/>
            <p14:sldId id="443"/>
            <p14:sldId id="444"/>
            <p14:sldId id="472"/>
            <p14:sldId id="439"/>
            <p14:sldId id="447"/>
            <p14:sldId id="440"/>
            <p14:sldId id="486"/>
            <p14:sldId id="474"/>
            <p14:sldId id="473"/>
            <p14:sldId id="452"/>
            <p14:sldId id="441"/>
            <p14:sldId id="442"/>
            <p14:sldId id="445"/>
            <p14:sldId id="478"/>
            <p14:sldId id="446"/>
            <p14:sldId id="457"/>
            <p14:sldId id="450"/>
            <p14:sldId id="475"/>
            <p14:sldId id="476"/>
            <p14:sldId id="479"/>
            <p14:sldId id="487"/>
            <p14:sldId id="482"/>
            <p14:sldId id="484"/>
            <p14:sldId id="432"/>
            <p14:sldId id="351"/>
            <p14:sldId id="352"/>
            <p14:sldId id="488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51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312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hyperlink" Target="http://sass-lang.com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vswebessential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5334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SASS &amp; LESS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65071" y="16604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u="sng" noProof="1" smtClean="0">
                <a:solidFill>
                  <a:schemeClr val="tx2"/>
                </a:solidFill>
              </a:rPr>
              <a:t>S</a:t>
            </a:r>
            <a:r>
              <a:rPr lang="en-US" sz="3400" noProof="1" smtClean="0"/>
              <a:t>yntactically </a:t>
            </a:r>
            <a:r>
              <a:rPr lang="en-US" sz="3400" u="sng" noProof="1" smtClean="0">
                <a:solidFill>
                  <a:schemeClr val="tx2"/>
                </a:solidFill>
              </a:rPr>
              <a:t>A</a:t>
            </a:r>
            <a:r>
              <a:rPr lang="en-US" sz="3400" noProof="1" smtClean="0"/>
              <a:t>wesome </a:t>
            </a:r>
            <a:r>
              <a:rPr lang="en-US" sz="3400" u="sng" noProof="1" smtClean="0">
                <a:solidFill>
                  <a:schemeClr val="tx2"/>
                </a:solidFill>
              </a:rPr>
              <a:t>S</a:t>
            </a:r>
            <a:r>
              <a:rPr lang="en-US" sz="3400" noProof="1" smtClean="0"/>
              <a:t>tyle</a:t>
            </a:r>
            <a:r>
              <a:rPr lang="en-US" sz="3400" u="sng" noProof="1" smtClean="0">
                <a:solidFill>
                  <a:schemeClr val="tx2"/>
                </a:solidFill>
              </a:rPr>
              <a:t>S</a:t>
            </a:r>
            <a:r>
              <a:rPr lang="en-US" sz="3400" noProof="1" smtClean="0"/>
              <a:t>heets</a:t>
            </a:r>
          </a:p>
          <a:p>
            <a:r>
              <a:rPr lang="en-US" sz="3600" noProof="1" smtClean="0"/>
              <a:t>Dynamic </a:t>
            </a:r>
            <a:r>
              <a:rPr lang="en-US" sz="3600" u="sng" noProof="1" smtClean="0">
                <a:solidFill>
                  <a:schemeClr val="tx2"/>
                </a:solidFill>
              </a:rPr>
              <a:t>S</a:t>
            </a:r>
            <a:r>
              <a:rPr lang="en-US" sz="3600" noProof="1" smtClean="0"/>
              <a:t>tyle</a:t>
            </a:r>
            <a:r>
              <a:rPr lang="en-US" sz="3600" u="sng" noProof="1" smtClean="0">
                <a:solidFill>
                  <a:schemeClr val="tx2"/>
                </a:solidFill>
              </a:rPr>
              <a:t>S</a:t>
            </a:r>
            <a:r>
              <a:rPr lang="en-US" sz="3600" noProof="1" smtClean="0"/>
              <a:t>heet </a:t>
            </a:r>
            <a:r>
              <a:rPr lang="en-US" sz="3600" u="sng" noProof="1" smtClean="0">
                <a:solidFill>
                  <a:schemeClr val="tx2"/>
                </a:solidFill>
              </a:rPr>
              <a:t>L</a:t>
            </a:r>
            <a:r>
              <a:rPr lang="en-US" sz="3600" noProof="1" smtClean="0"/>
              <a:t>anguage</a:t>
            </a:r>
          </a:p>
          <a:p>
            <a:endParaRPr lang="en-US" sz="3400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2" y="3381798"/>
            <a:ext cx="4965129" cy="2790402"/>
          </a:xfrm>
          <a:prstGeom prst="rect">
            <a:avLst/>
          </a:prstGeom>
        </p:spPr>
      </p:pic>
      <p:pic>
        <p:nvPicPr>
          <p:cNvPr id="1026" name="Picture 2" descr="https://cdn.tutsplus.com/wp/authors/legacy/Adam/2012/08/24/less_sass_css_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2" y="3609239"/>
            <a:ext cx="2152650" cy="2335520"/>
          </a:xfrm>
          <a:prstGeom prst="roundRect">
            <a:avLst>
              <a:gd name="adj" fmla="val 20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340" y="4645744"/>
            <a:ext cx="8481272" cy="914400"/>
          </a:xfrm>
        </p:spPr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Nesting in SASS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740" y="5560144"/>
            <a:ext cx="3604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39" y="1295400"/>
            <a:ext cx="5433274" cy="2988300"/>
          </a:xfrm>
          <a:prstGeom prst="roundRect">
            <a:avLst>
              <a:gd name="adj" fmla="val 43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592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SASS </a:t>
            </a:r>
            <a:r>
              <a:rPr lang="en-US" dirty="0" smtClean="0"/>
              <a:t>supports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 (dollar) </a:t>
            </a:r>
            <a:r>
              <a:rPr lang="en-US" dirty="0" smtClean="0"/>
              <a:t>symbol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$text-color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$font-size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/>
              <a:t> and hold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Can be defined outside the selector, always up!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Usable to set one element many times (“code reuse”)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5213" y="3811310"/>
            <a:ext cx="10058400" cy="455890"/>
          </a:xfrm>
          <a:prstGeom prst="roundRect">
            <a:avLst>
              <a:gd name="adj" fmla="val 1077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$text-color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SASS Variables – Example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0412" y="1926608"/>
            <a:ext cx="5334000" cy="3477875"/>
          </a:xfrm>
          <a:prstGeom prst="roundRect">
            <a:avLst>
              <a:gd name="adj" fmla="val 12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$color-non-visited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black;</a:t>
            </a:r>
          </a:p>
          <a:p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{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color: 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$color-non-visited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&amp;:visited {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color: 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$color-visited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09900" y="1926608"/>
            <a:ext cx="2966112" cy="3477875"/>
          </a:xfrm>
          <a:prstGeom prst="roundRect">
            <a:avLst>
              <a:gd name="adj" fmla="val 103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 {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black; 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a:visited {    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</a:t>
            </a:r>
          </a:p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86279" y="2775687"/>
            <a:ext cx="1843925" cy="1782665"/>
            <a:chOff x="5269408" y="2823638"/>
            <a:chExt cx="1843925" cy="1782665"/>
          </a:xfrm>
        </p:grpSpPr>
        <p:sp>
          <p:nvSpPr>
            <p:cNvPr id="14" name="Striped Right Arrow 13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9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SASS variables can be inserted as CSS properties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#{$variable}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SASS Variables-Interpolation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3412" y="2465696"/>
            <a:ext cx="8458200" cy="3200876"/>
          </a:xfrm>
          <a:prstGeom prst="roundRect">
            <a:avLst>
              <a:gd name="adj" fmla="val 148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$border-side: top;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$border-colo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$border-style: ridge;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$border-width: 15px;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 {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border-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#{$border-side}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$border-width $border-style $border-color;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3412" y="6008041"/>
            <a:ext cx="8458200" cy="479524"/>
          </a:xfrm>
          <a:prstGeom prst="roundRect">
            <a:avLst>
              <a:gd name="adj" fmla="val 730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border-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top: 15px ridge tomato;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41612" y="4879798"/>
            <a:ext cx="6347672" cy="820600"/>
          </a:xfrm>
        </p:spPr>
        <p:txBody>
          <a:bodyPr/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1612" y="5681766"/>
            <a:ext cx="63476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8874" y="1066800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26476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5351600"/>
            <a:ext cx="7924800" cy="820600"/>
          </a:xfrm>
        </p:spPr>
        <p:txBody>
          <a:bodyPr/>
          <a:lstStyle/>
          <a:p>
            <a:r>
              <a:rPr lang="en-US" noProof="1" smtClean="0"/>
              <a:t>Mixins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37" y="1579700"/>
            <a:ext cx="53911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Mixins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kind of </a:t>
            </a:r>
            <a:r>
              <a:rPr lang="en-US" dirty="0" smtClean="0"/>
              <a:t>developer-defined </a:t>
            </a:r>
            <a:r>
              <a:rPr lang="en-US" dirty="0"/>
              <a:t>functions</a:t>
            </a:r>
          </a:p>
          <a:p>
            <a:pPr lvl="1"/>
            <a:r>
              <a:rPr lang="en-US" dirty="0" smtClean="0"/>
              <a:t>Allow reusing blocks of code several times</a:t>
            </a:r>
            <a:endParaRPr lang="en-US" dirty="0"/>
          </a:p>
          <a:p>
            <a:r>
              <a:rPr lang="en-US" dirty="0"/>
              <a:t>Two kind of </a:t>
            </a:r>
            <a:r>
              <a:rPr lang="en-US" noProof="1" smtClean="0"/>
              <a:t>mixins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Parameterless</a:t>
            </a:r>
          </a:p>
          <a:p>
            <a:pPr lvl="2"/>
            <a:r>
              <a:rPr lang="en-US" dirty="0" smtClean="0"/>
              <a:t>Render the same </a:t>
            </a:r>
            <a:r>
              <a:rPr lang="en-US" dirty="0"/>
              <a:t>styles every time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lvl="2"/>
            <a:r>
              <a:rPr lang="en-US" dirty="0" smtClean="0"/>
              <a:t>Render styles </a:t>
            </a:r>
            <a:r>
              <a:rPr lang="en-US" dirty="0"/>
              <a:t>based on some </a:t>
            </a:r>
            <a:r>
              <a:rPr lang="en-US" dirty="0" smtClean="0"/>
              <a:t>input parameters</a:t>
            </a:r>
            <a:endParaRPr lang="en-US" dirty="0"/>
          </a:p>
          <a:p>
            <a:pPr lvl="2"/>
            <a:r>
              <a:rPr lang="en-US" dirty="0" smtClean="0"/>
              <a:t>E.g. gradients, </a:t>
            </a:r>
            <a:r>
              <a:rPr lang="en-US" dirty="0"/>
              <a:t>borders, etc…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Mixins: Reusable Blocks of SASS Code</a:t>
            </a:r>
            <a:endParaRPr lang="en-US" noProof="1"/>
          </a:p>
        </p:txBody>
      </p:sp>
      <p:pic>
        <p:nvPicPr>
          <p:cNvPr id="5122" name="Picture 2" descr="http://scotch.io/wp-content/uploads/2013/03/sass-less-css-mixi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955" y="2895600"/>
            <a:ext cx="4424084" cy="184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Defining a </a:t>
            </a:r>
            <a:r>
              <a:rPr lang="en-US" noProof="1" smtClean="0"/>
              <a:t>mixin (without parameters)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Using (including) a </a:t>
            </a:r>
            <a:r>
              <a:rPr lang="en-US" noProof="1" smtClean="0"/>
              <a:t>mixin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</a:t>
            </a:r>
            <a:r>
              <a:rPr lang="en-US" smtClean="0"/>
              <a:t>Using </a:t>
            </a:r>
            <a:r>
              <a:rPr lang="en-US" noProof="1" smtClean="0"/>
              <a:t>Mixins</a:t>
            </a:r>
            <a:endParaRPr lang="en-US" noProof="1"/>
          </a:p>
        </p:txBody>
      </p:sp>
      <p:sp>
        <p:nvSpPr>
          <p:cNvPr id="10" name="Rounded Rectangle 9"/>
          <p:cNvSpPr/>
          <p:nvPr/>
        </p:nvSpPr>
        <p:spPr>
          <a:xfrm>
            <a:off x="989012" y="2056415"/>
            <a:ext cx="9982200" cy="197649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@mixin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default-element-border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border: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1px solid black;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background: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border-radius: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10px;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89012" y="5136746"/>
            <a:ext cx="9982200" cy="122354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 li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@include default-element-border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1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Mixins</a:t>
            </a:r>
            <a:r>
              <a:rPr lang="en-US" dirty="0" smtClean="0"/>
              <a:t> </a:t>
            </a:r>
            <a:r>
              <a:rPr lang="en-US" dirty="0"/>
              <a:t>can also be defined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lvl="1"/>
            <a:r>
              <a:rPr lang="en-US" dirty="0" smtClean="0"/>
              <a:t>Defined like in C# / Java / JS and can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default value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Mixins</a:t>
            </a:r>
            <a:r>
              <a:rPr lang="en-US" dirty="0" smtClean="0"/>
              <a:t> with Parameters</a:t>
            </a:r>
            <a:endParaRPr lang="bg-BG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46213" y="2615148"/>
            <a:ext cx="11110799" cy="3785652"/>
          </a:xfrm>
          <a:prstGeom prst="roundRect">
            <a:avLst>
              <a:gd name="adj" fmla="val 134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@mixin opacity-maker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($value)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opacity: $value;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filter: alpha(opacity=($value*100));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zoom: 1;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@mixin box-initialize</a:t>
            </a:r>
            <a:r>
              <a:rPr lang="en-US" sz="2000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($border:none,$background:rgba(0,0,0,0.7),$size:200px)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width: $size;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height: $size;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border: $border;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background: $background;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padding: 15px;</a:t>
            </a:r>
          </a:p>
          <a:p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67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SASS </a:t>
            </a:r>
            <a:r>
              <a:rPr lang="en-US" noProof="1" smtClean="0"/>
              <a:t>Mixins</a:t>
            </a:r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524000"/>
            <a:ext cx="5844328" cy="2922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432005"/>
            <a:ext cx="1661688" cy="1106152"/>
          </a:xfrm>
          <a:prstGeom prst="rect">
            <a:avLst/>
          </a:prstGeom>
        </p:spPr>
      </p:pic>
      <p:pic>
        <p:nvPicPr>
          <p:cNvPr id="6150" name="Picture 6" descr="http://sass-lang.com/assets/img/logo-235e394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4" y="2432005"/>
            <a:ext cx="1473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815" y="1151124"/>
            <a:ext cx="11804822" cy="537387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SASS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SASS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Visual Studio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SASS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Mixins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Selector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607">
            <a:off x="5841741" y="3733634"/>
            <a:ext cx="2799108" cy="2099331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2751">
            <a:off x="6650968" y="1589831"/>
            <a:ext cx="4401078" cy="1791392"/>
          </a:xfrm>
          <a:prstGeom prst="roundRect">
            <a:avLst>
              <a:gd name="adj" fmla="val 1675"/>
            </a:avLst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 can inherit selectors in SASS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@extend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SASS Selector Inheritance</a:t>
            </a:r>
            <a:endParaRPr lang="bg-BG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11508" y="2291596"/>
            <a:ext cx="4239904" cy="2890004"/>
          </a:xfrm>
          <a:prstGeom prst="roundRect">
            <a:avLst>
              <a:gd name="adj" fmla="val 1899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.default-border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border: 3px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solid black;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background: tomato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border-radius: 8px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.dotted-border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@extend .default-border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border-style: dotted;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85189" y="2286000"/>
            <a:ext cx="4143223" cy="291768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default-border,</a:t>
            </a:r>
            <a:b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.dotted-border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3px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solid black; 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tomato;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border-radius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8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px;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.dotted-border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border-style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dotted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13791" y="2845971"/>
            <a:ext cx="1843925" cy="1782665"/>
            <a:chOff x="5269408" y="2823638"/>
            <a:chExt cx="1843925" cy="1782665"/>
          </a:xfrm>
        </p:grpSpPr>
        <p:sp>
          <p:nvSpPr>
            <p:cNvPr id="11" name="Striped Right Arrow 10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5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29759"/>
            <a:ext cx="8938472" cy="820600"/>
          </a:xfrm>
        </p:spPr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079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400759"/>
            <a:ext cx="6652472" cy="31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SASS files can be imported in other SASS files</a:t>
            </a:r>
          </a:p>
          <a:p>
            <a:pPr lvl="1"/>
            <a:r>
              <a:rPr lang="en-US" dirty="0">
                <a:latin typeface="+mj-lt"/>
              </a:rPr>
              <a:t>Like CSS files can be imported in CSS files</a:t>
            </a:r>
          </a:p>
          <a:p>
            <a:pPr lvl="1"/>
            <a:r>
              <a:rPr lang="en-US" dirty="0">
                <a:latin typeface="+mj-lt"/>
              </a:rPr>
              <a:t>Use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directive</a:t>
            </a:r>
          </a:p>
          <a:p>
            <a:pPr lvl="1"/>
            <a:endParaRPr lang="en-US" dirty="0" smtClean="0">
              <a:latin typeface="+mj-lt"/>
            </a:endParaRPr>
          </a:p>
          <a:p>
            <a:pPr marL="377887" lvl="1" indent="0">
              <a:buNone/>
            </a:pPr>
            <a:endParaRPr lang="en-US" dirty="0" smtClean="0">
              <a:latin typeface="+mj-lt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+mj-lt"/>
              </a:rPr>
              <a:t>SASS </a:t>
            </a:r>
            <a:r>
              <a:rPr lang="en-US" dirty="0">
                <a:latin typeface="+mj-lt"/>
              </a:rPr>
              <a:t>defines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partials</a:t>
            </a:r>
          </a:p>
          <a:p>
            <a:pPr lvl="1"/>
            <a:r>
              <a:rPr lang="en-US" dirty="0">
                <a:latin typeface="+mj-lt"/>
              </a:rPr>
              <a:t>i.e. SASS files that are meant to be imported</a:t>
            </a:r>
          </a:p>
          <a:p>
            <a:pPr lvl="1"/>
            <a:r>
              <a:rPr lang="en-US" dirty="0">
                <a:latin typeface="+mj-lt"/>
              </a:rPr>
              <a:t>Just use prefix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</a:t>
            </a:r>
            <a:r>
              <a:rPr lang="en-US" noProof="1" smtClean="0">
                <a:latin typeface="+mj-lt"/>
              </a:rPr>
              <a:t>underscope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SASS Files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89012" y="3429000"/>
            <a:ext cx="10058400" cy="84707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@import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'_gradients.scss'</a:t>
            </a:r>
          </a:p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and can use the items from _gradients.scss</a:t>
            </a:r>
          </a:p>
        </p:txBody>
      </p:sp>
    </p:spTree>
    <p:extLst>
      <p:ext uri="{BB962C8B-B14F-4D97-AF65-F5344CB8AC3E}">
        <p14:creationId xmlns:p14="http://schemas.microsoft.com/office/powerpoint/2010/main" val="39479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58359"/>
            <a:ext cx="8938472" cy="820600"/>
          </a:xfrm>
        </p:spPr>
        <p:txBody>
          <a:bodyPr/>
          <a:lstStyle/>
          <a:p>
            <a:r>
              <a:rPr lang="en-US" dirty="0" smtClean="0"/>
              <a:t>Import SASS files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67400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11018" y="609600"/>
            <a:ext cx="4164594" cy="4125626"/>
            <a:chOff x="3718930" y="391826"/>
            <a:chExt cx="4548770" cy="4408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930" y="391826"/>
              <a:ext cx="4548770" cy="4408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412" y="3276600"/>
              <a:ext cx="4064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2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0" y="1594390"/>
            <a:ext cx="7025760" cy="820600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67" y="3693736"/>
            <a:ext cx="1895475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63" y="3702256"/>
            <a:ext cx="1895475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18" y="2774508"/>
            <a:ext cx="1895475" cy="771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56" y="2785569"/>
            <a:ext cx="189547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37" y="2784810"/>
            <a:ext cx="1895475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50" y="3699082"/>
            <a:ext cx="1895475" cy="771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36" y="2775640"/>
            <a:ext cx="1895475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2818" y="5445049"/>
            <a:ext cx="1895475" cy="771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74046" y="3591202"/>
            <a:ext cx="1895475" cy="771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545" y="638175"/>
            <a:ext cx="1895475" cy="771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9" y="3715243"/>
            <a:ext cx="1895475" cy="7715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5" y="3683043"/>
            <a:ext cx="1895475" cy="771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6463" y="3850674"/>
            <a:ext cx="1895475" cy="7715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53" y="2774508"/>
            <a:ext cx="1895475" cy="771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6991" y="2281642"/>
            <a:ext cx="1895475" cy="771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6" y="2767578"/>
            <a:ext cx="1895475" cy="771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46" y="2784160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LESS is CSS preprocessor, similar to SASS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http://lesscss.org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</a:t>
            </a:r>
            <a:r>
              <a:rPr lang="en-US" sz="1900" dirty="0"/>
              <a:t> </a:t>
            </a:r>
            <a:r>
              <a:rPr lang="en-US" dirty="0"/>
              <a:t>be</a:t>
            </a:r>
            <a:r>
              <a:rPr lang="en-US" sz="1900" dirty="0"/>
              <a:t> </a:t>
            </a:r>
            <a:r>
              <a:rPr lang="en-US" dirty="0"/>
              <a:t>compiled</a:t>
            </a:r>
            <a:r>
              <a:rPr lang="en-US" sz="1900" dirty="0"/>
              <a:t> </a:t>
            </a:r>
            <a:r>
              <a:rPr lang="en-US" dirty="0"/>
              <a:t>both</a:t>
            </a:r>
            <a:r>
              <a:rPr lang="en-US" sz="1900" dirty="0"/>
              <a:t> </a:t>
            </a:r>
            <a:r>
              <a:rPr lang="en-US" dirty="0"/>
              <a:t>in</a:t>
            </a:r>
            <a:r>
              <a:rPr lang="en-US" sz="1900" dirty="0"/>
              <a:t> </a:t>
            </a:r>
            <a:r>
              <a:rPr lang="en-US" dirty="0"/>
              <a:t>the</a:t>
            </a:r>
            <a:r>
              <a:rPr lang="en-US" sz="1900" dirty="0"/>
              <a:t> </a:t>
            </a:r>
            <a:r>
              <a:rPr lang="en-US" dirty="0"/>
              <a:t>browser</a:t>
            </a:r>
            <a:r>
              <a:rPr lang="en-US" sz="1900" dirty="0"/>
              <a:t> </a:t>
            </a:r>
            <a:r>
              <a:rPr lang="en-US" dirty="0" smtClean="0"/>
              <a:t>at</a:t>
            </a:r>
            <a:r>
              <a:rPr lang="en-US" sz="1900" dirty="0" smtClean="0"/>
              <a:t> </a:t>
            </a:r>
            <a:r>
              <a:rPr lang="en-US" dirty="0"/>
              <a:t>the</a:t>
            </a:r>
            <a:r>
              <a:rPr lang="en-US" sz="1900" dirty="0"/>
              <a:t> </a:t>
            </a:r>
            <a:r>
              <a:rPr lang="en-US" dirty="0"/>
              <a:t>server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Using a LESS parser written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LESS </a:t>
            </a:r>
            <a:r>
              <a:rPr lang="en-US" dirty="0" smtClean="0"/>
              <a:t>features </a:t>
            </a:r>
            <a:r>
              <a:rPr lang="en-US" dirty="0"/>
              <a:t>include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Nesting </a:t>
            </a:r>
            <a:r>
              <a:rPr lang="en-US" dirty="0"/>
              <a:t>selectors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/>
              <a:t>Mixins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Color </a:t>
            </a:r>
            <a:r>
              <a:rPr lang="en-US" dirty="0"/>
              <a:t>editing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4603308"/>
            <a:ext cx="3854438" cy="1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–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6404" y="1828800"/>
            <a:ext cx="6019800" cy="3200757"/>
          </a:xfrm>
          <a:prstGeom prst="roundRect">
            <a:avLst>
              <a:gd name="adj" fmla="val 1899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@base-color: green;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@base: 5%;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@filler: @base * 2;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@other: @base + @filler;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.example {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color: #888 / 4;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background-color: @base-color + #111;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height: 100% / 2 + @filler;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30004" y="2125638"/>
            <a:ext cx="419100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.example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color: #222222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background-color: #119111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height: 60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%;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63204" y="2057400"/>
            <a:ext cx="1843925" cy="1782665"/>
            <a:chOff x="5269408" y="2823638"/>
            <a:chExt cx="1843925" cy="1782665"/>
          </a:xfrm>
        </p:grpSpPr>
        <p:sp>
          <p:nvSpPr>
            <p:cNvPr id="8" name="Striped Right Arrow 7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can be compiled </a:t>
            </a: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client-side (in the Web browser):</a:t>
            </a:r>
            <a:endParaRPr lang="en-US" dirty="0"/>
          </a:p>
          <a:p>
            <a:pPr marL="627063" lvl="1" indent="-279400"/>
            <a:r>
              <a:rPr lang="en-US" dirty="0"/>
              <a:t>Using the JavaScript preprocessor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less.js</a:t>
            </a:r>
          </a:p>
          <a:p>
            <a:pPr marL="627063" lvl="1" indent="-279400"/>
            <a:r>
              <a:rPr lang="en-US" dirty="0" smtClean="0"/>
              <a:t>Note: client-side LESS compilation slows-down your site!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7063" lvl="1" indent="-279400"/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7063" lvl="1" indent="-279400">
              <a:spcBef>
                <a:spcPts val="3000"/>
              </a:spcBef>
            </a:pPr>
            <a:r>
              <a:rPr lang="en-US" dirty="0" smtClean="0"/>
              <a:t>If </a:t>
            </a:r>
            <a:r>
              <a:rPr lang="en-US" dirty="0"/>
              <a:t>using Visual Studio, you should add a </a:t>
            </a:r>
            <a:r>
              <a:rPr lang="en-US" dirty="0" smtClean="0"/>
              <a:t>MIME type </a:t>
            </a:r>
            <a:r>
              <a:rPr lang="en-US" dirty="0"/>
              <a:t>for the LESS in </a:t>
            </a:r>
            <a:r>
              <a:rPr lang="en-US" dirty="0" smtClean="0"/>
              <a:t>your site's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(otherwise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.less</a:t>
            </a:r>
            <a:r>
              <a:rPr lang="en-US" dirty="0" smtClean="0"/>
              <a:t> files can't be served)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at the Client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909636" y="3254276"/>
            <a:ext cx="10366376" cy="784324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stylesheet/less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text/css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href="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src="less.js"&gt;&lt;/script&gt; //after the less link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9636" y="5374904"/>
            <a:ext cx="10366376" cy="102589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 &lt;system.webServer&gt; &lt;staticContent&gt;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&lt;mimeMap fileExtension="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.less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mimeType="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text/css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&lt;/staticContent&gt; &lt;/system.webServer&gt; &lt;/configuration&gt;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can be compiled on the server</a:t>
            </a:r>
          </a:p>
          <a:p>
            <a:pPr lvl="1"/>
            <a:r>
              <a:rPr lang="en-US" dirty="0"/>
              <a:t>Using the client approach and copy the CSS</a:t>
            </a:r>
          </a:p>
          <a:p>
            <a:pPr lvl="2"/>
            <a:r>
              <a:rPr lang="en-US" dirty="0"/>
              <a:t>Not good enough, lots of copy-</a:t>
            </a:r>
            <a:r>
              <a:rPr lang="en-US" dirty="0" err="1"/>
              <a:t>pastying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Node.js</a:t>
            </a:r>
            <a:r>
              <a:rPr lang="en-US" dirty="0"/>
              <a:t> to do the parsing</a:t>
            </a:r>
          </a:p>
          <a:p>
            <a:pPr lvl="2"/>
            <a:r>
              <a:rPr lang="en-US" dirty="0"/>
              <a:t>Better solution </a:t>
            </a:r>
            <a:r>
              <a:rPr lang="en-US" dirty="0" smtClean="0"/>
              <a:t>– the </a:t>
            </a:r>
            <a:r>
              <a:rPr lang="en-US" dirty="0"/>
              <a:t>parsing is automated</a:t>
            </a:r>
          </a:p>
          <a:p>
            <a:pPr lvl="1"/>
            <a:r>
              <a:rPr lang="en-US" dirty="0"/>
              <a:t>Using plugins for your favorite Web editor 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Essentials</a:t>
            </a:r>
            <a:r>
              <a:rPr lang="en-US" dirty="0"/>
              <a:t> for Visual </a:t>
            </a:r>
            <a:r>
              <a:rPr lang="en-US" dirty="0" smtClean="0"/>
              <a:t>Studio (or Visual Studio 2003 U2+)</a:t>
            </a:r>
            <a:endParaRPr lang="en-US" dirty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LESS2CSS </a:t>
            </a:r>
            <a:r>
              <a:rPr lang="en-US" dirty="0"/>
              <a:t>for Sublime </a:t>
            </a:r>
            <a:r>
              <a:rPr lang="en-US" dirty="0" smtClean="0"/>
              <a:t>Text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Simplifies the CSS development + </a:t>
            </a:r>
            <a:r>
              <a:rPr lang="en-US" dirty="0" smtClean="0"/>
              <a:t>enables code </a:t>
            </a:r>
            <a:r>
              <a:rPr lang="en-US" dirty="0"/>
              <a:t>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SASS support in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VS 2013U2 (or later) + Web Essentials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SASS </a:t>
            </a:r>
            <a:r>
              <a:rPr lang="en-US" dirty="0" smtClean="0"/>
              <a:t>features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Nesting, variables, </a:t>
            </a:r>
            <a:r>
              <a:rPr lang="en-US" noProof="1" smtClean="0"/>
              <a:t>mixins</a:t>
            </a:r>
            <a:r>
              <a:rPr lang="en-US" dirty="0" smtClean="0"/>
              <a:t>,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SASS, can be processed client-side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2743200"/>
            <a:ext cx="3071163" cy="3071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159612"/>
            <a:ext cx="5691928" cy="40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SASS &amp; LESS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>
                <a:solidFill>
                  <a:schemeClr val="accent1"/>
                </a:solidFill>
                <a:cs typeface="Consolas" panose="020B0609020204030204" pitchFamily="49" charset="0"/>
              </a:rPr>
              <a:t>Syntactically </a:t>
            </a:r>
            <a:r>
              <a:rPr lang="en-US" b="1" dirty="0" smtClean="0">
                <a:solidFill>
                  <a:schemeClr val="accent1"/>
                </a:solidFill>
                <a:cs typeface="Consolas" panose="020B0609020204030204" pitchFamily="49" charset="0"/>
              </a:rPr>
              <a:t>Awesome </a:t>
            </a:r>
            <a:r>
              <a:rPr lang="en-US" b="1" noProof="1" smtClean="0">
                <a:solidFill>
                  <a:schemeClr val="accent1"/>
                </a:solidFill>
                <a:cs typeface="Consolas" panose="020B0609020204030204" pitchFamily="49" charset="0"/>
              </a:rPr>
              <a:t>Stylesheets (SASS)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Extension of CSS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</a:t>
            </a:r>
            <a:r>
              <a:rPr lang="en-US" dirty="0" smtClean="0"/>
              <a:t>akes CSS coding much </a:t>
            </a:r>
            <a:r>
              <a:rPr lang="en-US" dirty="0"/>
              <a:t>easier and organized</a:t>
            </a:r>
          </a:p>
          <a:p>
            <a:pPr lvl="1"/>
            <a:r>
              <a:rPr lang="en-US" dirty="0"/>
              <a:t>Translates to pure CSS </a:t>
            </a:r>
            <a:r>
              <a:rPr lang="en-US" dirty="0" smtClean="0"/>
              <a:t>(server-side)</a:t>
            </a:r>
            <a:endParaRPr lang="en-US" dirty="0"/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No </a:t>
            </a:r>
            <a:r>
              <a:rPr lang="en-US" dirty="0"/>
              <a:t>slowdown </a:t>
            </a:r>
            <a:r>
              <a:rPr lang="en-US" dirty="0" smtClean="0"/>
              <a:t>at </a:t>
            </a:r>
            <a:r>
              <a:rPr lang="en-US" dirty="0"/>
              <a:t>the client</a:t>
            </a:r>
          </a:p>
          <a:p>
            <a:pPr>
              <a:lnSpc>
                <a:spcPct val="110000"/>
              </a:lnSpc>
              <a:defRPr/>
            </a:pPr>
            <a:r>
              <a:rPr lang="en-US" dirty="0"/>
              <a:t>SASS </a:t>
            </a:r>
            <a:r>
              <a:rPr lang="en-US" dirty="0" smtClean="0"/>
              <a:t>powers </a:t>
            </a:r>
            <a:r>
              <a:rPr lang="en-US" dirty="0"/>
              <a:t>the CSS </a:t>
            </a:r>
            <a:r>
              <a:rPr lang="en-US" dirty="0" smtClean="0"/>
              <a:t>coding through</a:t>
            </a:r>
          </a:p>
          <a:p>
            <a:pPr lvl="1"/>
            <a:r>
              <a:rPr lang="en-US" dirty="0"/>
              <a:t>Variables </a:t>
            </a:r>
            <a:r>
              <a:rPr lang="en-US" dirty="0" smtClean="0"/>
              <a:t>(define once, use at many places)</a:t>
            </a:r>
            <a:endParaRPr lang="en-US" dirty="0"/>
          </a:p>
          <a:p>
            <a:pPr lvl="1"/>
            <a:r>
              <a:rPr lang="en-US" noProof="1" smtClean="0"/>
              <a:t>Mixins </a:t>
            </a:r>
            <a:r>
              <a:rPr lang="en-US" dirty="0" smtClean="0"/>
              <a:t>(reusable functions with parameters)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SASS</a:t>
            </a:r>
            <a:endParaRPr lang="bg-BG" dirty="0" smtClean="0"/>
          </a:p>
        </p:txBody>
      </p:sp>
      <p:pic>
        <p:nvPicPr>
          <p:cNvPr id="2050" name="Picture 2" descr="http://wiseheartdesign.com/images/articles/sass-l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447925" cy="2590800"/>
          </a:xfrm>
          <a:prstGeom prst="roundRect">
            <a:avLst>
              <a:gd name="adj" fmla="val 21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5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 smtClean="0"/>
              <a:t>SASS has </a:t>
            </a:r>
            <a:r>
              <a:rPr lang="en-US" sz="3400" dirty="0"/>
              <a:t>many </a:t>
            </a:r>
            <a:r>
              <a:rPr lang="en-US" sz="3400" dirty="0" smtClean="0"/>
              <a:t>implementations (</a:t>
            </a:r>
            <a:r>
              <a:rPr lang="en-US" sz="3400" dirty="0">
                <a:hlinkClick r:id="rId2"/>
              </a:rPr>
              <a:t>http://</a:t>
            </a:r>
            <a:r>
              <a:rPr lang="en-US" sz="3400" dirty="0" smtClean="0">
                <a:hlinkClick r:id="rId2"/>
              </a:rPr>
              <a:t>sass-lang.com/install</a:t>
            </a:r>
            <a:r>
              <a:rPr lang="en-US" sz="3400" dirty="0" smtClean="0"/>
              <a:t>)</a:t>
            </a:r>
          </a:p>
          <a:p>
            <a:pPr lvl="1"/>
            <a:r>
              <a:rPr lang="en-US" dirty="0" smtClean="0"/>
              <a:t>Usually available directly in your IDE as a plugin</a:t>
            </a:r>
          </a:p>
          <a:p>
            <a:r>
              <a:rPr lang="en-US" sz="3600" dirty="0" smtClean="0"/>
              <a:t>Originally SASS was a Ruby-based tool</a:t>
            </a:r>
          </a:p>
          <a:p>
            <a:pPr marL="723900" lvl="1" indent="-346075">
              <a:buFont typeface="+mj-lt"/>
              <a:buAutoNum type="arabicPeriod"/>
            </a:pPr>
            <a:r>
              <a:rPr lang="en-US" dirty="0" smtClean="0"/>
              <a:t>Install Ruby (e.g.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rubyinstaller.org</a:t>
            </a:r>
            <a:r>
              <a:rPr lang="en-US" dirty="0" smtClean="0"/>
              <a:t>)</a:t>
            </a:r>
          </a:p>
          <a:p>
            <a:pPr marL="723900" lvl="1" indent="-346075">
              <a:buFont typeface="+mj-lt"/>
              <a:buAutoNum type="arabicPeriod"/>
            </a:pPr>
            <a:r>
              <a:rPr lang="en-US" dirty="0" smtClean="0"/>
              <a:t>Install the "SASS" gem module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sass</a:t>
            </a:r>
            <a:r>
              <a:rPr lang="en-US" dirty="0" smtClean="0"/>
              <a:t>) </a:t>
            </a:r>
          </a:p>
          <a:p>
            <a:r>
              <a:rPr lang="en-US" dirty="0"/>
              <a:t>SASS </a:t>
            </a:r>
            <a:r>
              <a:rPr lang="en-US" dirty="0" smtClean="0"/>
              <a:t>is natively supported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 smtClean="0"/>
              <a:t>(from 2013 U2)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Web Essentials </a:t>
            </a:r>
            <a:r>
              <a:rPr lang="en-US" dirty="0" smtClean="0"/>
              <a:t>is recommended for better support</a:t>
            </a:r>
          </a:p>
          <a:p>
            <a:pPr lvl="1"/>
            <a:r>
              <a:rPr lang="en-US" dirty="0" smtClean="0">
                <a:hlinkClick r:id="rId4"/>
              </a:rPr>
              <a:t>http://vswebessentials.com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Tools</a:t>
            </a:r>
            <a:endParaRPr lang="en-US" dirty="0"/>
          </a:p>
        </p:txBody>
      </p:sp>
      <p:pic>
        <p:nvPicPr>
          <p:cNvPr id="3074" name="Picture 2" descr="http://vswebessentials.com/content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550" y="5277227"/>
            <a:ext cx="11049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7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3559"/>
            <a:ext cx="8938472" cy="820600"/>
          </a:xfrm>
        </p:spPr>
        <p:txBody>
          <a:bodyPr/>
          <a:lstStyle/>
          <a:p>
            <a:r>
              <a:rPr lang="en-US" dirty="0"/>
              <a:t>Coding SASS in Visual Studio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6317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84" y="1270934"/>
            <a:ext cx="5996728" cy="33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5410200"/>
            <a:ext cx="8938472" cy="820600"/>
          </a:xfrm>
        </p:spPr>
        <p:txBody>
          <a:bodyPr/>
          <a:lstStyle/>
          <a:p>
            <a:r>
              <a:rPr lang="en-US" dirty="0" smtClean="0"/>
              <a:t>SASS Features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98" y="1143000"/>
            <a:ext cx="5448300" cy="39064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0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SASS Selector Nesting</a:t>
            </a:r>
            <a:endParaRPr lang="bg-BG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08012" y="1231642"/>
            <a:ext cx="4556877" cy="5016758"/>
          </a:xfrm>
          <a:prstGeom prst="roundRect">
            <a:avLst>
              <a:gd name="adj" fmla="val 12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font-size: 2.3em;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font-weight: bold;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 li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list-style-type:none;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text-decoration:none;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color:white;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76335" y="1223521"/>
            <a:ext cx="4404477" cy="4992975"/>
          </a:xfrm>
          <a:prstGeom prst="roundRect">
            <a:avLst>
              <a:gd name="adj" fmla="val 103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div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font-size: 2.3em;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font-weight: bold;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div ul li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list-style-type: 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div ul li 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text-decoration: 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69408" y="2823638"/>
            <a:ext cx="1843925" cy="1782665"/>
            <a:chOff x="5269408" y="2823638"/>
            <a:chExt cx="1843925" cy="1782665"/>
          </a:xfrm>
        </p:grpSpPr>
        <p:sp>
          <p:nvSpPr>
            <p:cNvPr id="4" name="Striped Right Arrow 3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409834"/>
          </a:xfrm>
        </p:spPr>
        <p:txBody>
          <a:bodyPr/>
          <a:lstStyle/>
          <a:p>
            <a:r>
              <a:rPr lang="en-US" dirty="0"/>
              <a:t>Selectors can also reference themselves </a:t>
            </a:r>
            <a:r>
              <a:rPr lang="en-US" dirty="0" smtClean="0"/>
              <a:t>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symbol: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Selector Nesting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612" y="2078772"/>
            <a:ext cx="5029200" cy="4093428"/>
          </a:xfrm>
          <a:prstGeom prst="roundRect">
            <a:avLst>
              <a:gd name="adj" fmla="val 12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text-decoration:none;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color:white;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&amp;:hover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text-decoration:underline;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color:tomato;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95500" y="2078772"/>
            <a:ext cx="4267200" cy="4093428"/>
          </a:xfrm>
          <a:prstGeom prst="roundRect">
            <a:avLst>
              <a:gd name="adj" fmla="val 103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font: normal 16px arial;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#fff;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background-color: #011b63;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text-decoration: none;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white;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 a:hover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text-decoration: underline;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color: tomato;</a:t>
            </a:r>
          </a:p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24279" y="3230987"/>
            <a:ext cx="1843925" cy="1782665"/>
            <a:chOff x="5269408" y="2823638"/>
            <a:chExt cx="1843925" cy="1782665"/>
          </a:xfrm>
        </p:grpSpPr>
        <p:sp>
          <p:nvSpPr>
            <p:cNvPr id="15" name="Striped Right Arrow 14"/>
            <p:cNvSpPr/>
            <p:nvPr/>
          </p:nvSpPr>
          <p:spPr>
            <a:xfrm>
              <a:off x="5269408" y="2823638"/>
              <a:ext cx="1843924" cy="178266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75115" y="3289295"/>
              <a:ext cx="1838218" cy="8679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SASS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9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1474</Words>
  <Application>Microsoft Office PowerPoint</Application>
  <PresentationFormat>Custom</PresentationFormat>
  <Paragraphs>334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SASS &amp; LESS</vt:lpstr>
      <vt:lpstr>Table of Contents</vt:lpstr>
      <vt:lpstr>SASS Overview</vt:lpstr>
      <vt:lpstr>SASS</vt:lpstr>
      <vt:lpstr>SASS Tools</vt:lpstr>
      <vt:lpstr>Coding SASS in Visual Studio</vt:lpstr>
      <vt:lpstr>SASS Features</vt:lpstr>
      <vt:lpstr>SASS Selector Nesting</vt:lpstr>
      <vt:lpstr>SASS Selector Nesting</vt:lpstr>
      <vt:lpstr>Selector Nesting in SASS</vt:lpstr>
      <vt:lpstr>SASS Variables</vt:lpstr>
      <vt:lpstr>SASS Variables – Example</vt:lpstr>
      <vt:lpstr>SASS Variables-Interpolation</vt:lpstr>
      <vt:lpstr>SASS Variables</vt:lpstr>
      <vt:lpstr>Mixins</vt:lpstr>
      <vt:lpstr>Mixins: Reusable Blocks of SASS Code</vt:lpstr>
      <vt:lpstr>Defining and Using Mixins</vt:lpstr>
      <vt:lpstr>Mixins with Parameters</vt:lpstr>
      <vt:lpstr>SASS Mixins</vt:lpstr>
      <vt:lpstr>SASS Selector Inheritance</vt:lpstr>
      <vt:lpstr>Selector Inheritance</vt:lpstr>
      <vt:lpstr>Importing SASS Files</vt:lpstr>
      <vt:lpstr>Import SASS files</vt:lpstr>
      <vt:lpstr>LESS</vt:lpstr>
      <vt:lpstr>LESS</vt:lpstr>
      <vt:lpstr>LESS – Example</vt:lpstr>
      <vt:lpstr>Using LESS at the Client</vt:lpstr>
      <vt:lpstr>Parsing LESS on the Server</vt:lpstr>
      <vt:lpstr>Summary</vt:lpstr>
      <vt:lpstr>SASS &amp; LESS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&amp; LESS</dc:title>
  <dc:subject>Software Development Course</dc:subject>
  <dc:creator/>
  <cp:keywords>SASS, SCSS, LESS, CSS, CSS proprecessors,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2014-09-19T11:49:03Z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