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274" r:id="rId3"/>
    <p:sldId id="436" r:id="rId4"/>
    <p:sldId id="439" r:id="rId5"/>
    <p:sldId id="438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2" r:id="rId17"/>
    <p:sldId id="484" r:id="rId18"/>
    <p:sldId id="485" r:id="rId19"/>
    <p:sldId id="454" r:id="rId20"/>
    <p:sldId id="455" r:id="rId21"/>
    <p:sldId id="451" r:id="rId22"/>
    <p:sldId id="456" r:id="rId23"/>
    <p:sldId id="457" r:id="rId24"/>
    <p:sldId id="473" r:id="rId25"/>
    <p:sldId id="458" r:id="rId26"/>
    <p:sldId id="460" r:id="rId27"/>
    <p:sldId id="476" r:id="rId28"/>
    <p:sldId id="475" r:id="rId29"/>
    <p:sldId id="461" r:id="rId30"/>
    <p:sldId id="478" r:id="rId31"/>
    <p:sldId id="462" r:id="rId32"/>
    <p:sldId id="488" r:id="rId33"/>
    <p:sldId id="463" r:id="rId34"/>
    <p:sldId id="464" r:id="rId35"/>
    <p:sldId id="489" r:id="rId36"/>
    <p:sldId id="465" r:id="rId37"/>
    <p:sldId id="479" r:id="rId38"/>
    <p:sldId id="480" r:id="rId39"/>
    <p:sldId id="483" r:id="rId40"/>
    <p:sldId id="486" r:id="rId41"/>
    <p:sldId id="481" r:id="rId42"/>
    <p:sldId id="482" r:id="rId43"/>
    <p:sldId id="472" r:id="rId44"/>
    <p:sldId id="487" r:id="rId45"/>
    <p:sldId id="419" r:id="rId46"/>
    <p:sldId id="432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F0A22E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4" autoAdjust="0"/>
    <p:restoredTop sz="94533" autoAdjust="0"/>
  </p:normalViewPr>
  <p:slideViewPr>
    <p:cSldViewPr>
      <p:cViewPr varScale="1">
        <p:scale>
          <a:sx n="92" d="100"/>
          <a:sy n="92" d="100"/>
        </p:scale>
        <p:origin x="30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7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A8602-F7AA-4913-B475-8BC38A57DFCF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26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B3E0-B01E-4381-AA71-6C0C11959D92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_standard_library/ctype_h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rtsync.com/c-error-codes-include-errno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3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9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212/C-Programming-October-2015" TargetMode="External"/><Relationship Id="rId10" Type="http://schemas.openxmlformats.org/officeDocument/2006/relationships/image" Target="../media/image18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" TargetMode="External"/><Relationship Id="rId5" Type="http://schemas.openxmlformats.org/officeDocument/2006/relationships/hyperlink" Target="https://softuni.bg/courses/programming-basics" TargetMode="Externa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tackoverflow.com/a/170445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170445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990600"/>
            <a:ext cx="6391741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Character and Strings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Characters, Strings, Null Terminator, </a:t>
            </a:r>
            <a:r>
              <a:rPr lang="en-US" dirty="0" smtClean="0"/>
              <a:t>Manipulating </a:t>
            </a:r>
            <a:r>
              <a:rPr lang="en-US" dirty="0" smtClean="0"/>
              <a:t>Strings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7926" y="403168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4813256" y="3910247"/>
            <a:ext cx="205126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 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with 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</a:t>
            </a:r>
            <a:r>
              <a:rPr lang="en-US" sz="1800" dirty="0" smtClean="0">
                <a:hlinkClick r:id="rId6"/>
              </a:rPr>
              <a:t>softuni.bg</a:t>
            </a:r>
            <a:endParaRPr lang="en-US" sz="1800" dirty="0"/>
          </a:p>
        </p:txBody>
      </p:sp>
      <p:pic>
        <p:nvPicPr>
          <p:cNvPr id="29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" name="Picture 4" descr="http://www.unixstickers.com/image/cache/data/stickers/C/C.sh-600x60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708" y="3124312"/>
            <a:ext cx="1564906" cy="1564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47599" cy="5570355"/>
          </a:xfrm>
        </p:spPr>
        <p:txBody>
          <a:bodyPr/>
          <a:lstStyle/>
          <a:p>
            <a:r>
              <a:rPr lang="en-US" dirty="0" smtClean="0"/>
              <a:t>The character-handling library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&lt;ctype.h&gt;</a:t>
            </a:r>
            <a:r>
              <a:rPr lang="en-US" dirty="0" smtClean="0"/>
              <a:t> includes several functions for manipulating characters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isblank(int c)</a:t>
            </a:r>
            <a:r>
              <a:rPr lang="en-US" dirty="0" smtClean="0"/>
              <a:t> – returns whether c is a space character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isdigit(int c)</a:t>
            </a:r>
            <a:r>
              <a:rPr lang="en-US" dirty="0" smtClean="0"/>
              <a:t> – returns whether c is a digit (0-9)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isalpha(int c)</a:t>
            </a:r>
            <a:r>
              <a:rPr lang="en-US" dirty="0"/>
              <a:t> – returns whether c is a letter (a-z, A-Z)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Characters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9012" y="4495800"/>
            <a:ext cx="1043940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sv-SE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isBlank </a:t>
            </a:r>
            <a:r>
              <a:rPr lang="sv-SE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isblank(' </a:t>
            </a:r>
            <a:r>
              <a:rPr lang="sv-SE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 // 1</a:t>
            </a:r>
            <a:endParaRPr lang="sv-SE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sv-SE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isDigit = </a:t>
            </a:r>
            <a:r>
              <a:rPr lang="sv-SE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isdigit('5</a:t>
            </a:r>
            <a:r>
              <a:rPr lang="sv-SE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 // 1</a:t>
            </a:r>
            <a:endParaRPr lang="sv-SE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sv-SE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isAlpha </a:t>
            </a:r>
            <a:r>
              <a:rPr lang="sv-SE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isalpha('y</a:t>
            </a:r>
            <a:r>
              <a:rPr lang="sv-SE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 // 1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6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islower(int c)</a:t>
            </a:r>
            <a:r>
              <a:rPr lang="en-US" sz="3200" noProof="1" smtClean="0"/>
              <a:t> /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isupper(int c)</a:t>
            </a:r>
            <a:r>
              <a:rPr lang="en-US" sz="3200" noProof="1" smtClean="0"/>
              <a:t> – checks if the character is lowercase/uppercase</a:t>
            </a:r>
          </a:p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tolower(int c)</a:t>
            </a:r>
            <a:r>
              <a:rPr lang="en-US" sz="3200" noProof="1" smtClean="0"/>
              <a:t> /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toupper(int c)</a:t>
            </a:r>
            <a:r>
              <a:rPr lang="en-US" sz="3200" noProof="1" smtClean="0"/>
              <a:t> – returns the character as lowercase/uppercase</a:t>
            </a:r>
          </a:p>
          <a:p>
            <a:endParaRPr lang="en-US" sz="3200" noProof="1" smtClean="0"/>
          </a:p>
          <a:p>
            <a:pPr marL="0" indent="0">
              <a:buNone/>
            </a:pPr>
            <a:endParaRPr lang="en-US" sz="3200" noProof="1" smtClean="0"/>
          </a:p>
          <a:p>
            <a:r>
              <a:rPr lang="en-US" sz="3200" dirty="0" smtClean="0"/>
              <a:t>More</a:t>
            </a:r>
            <a:r>
              <a:rPr lang="en-US" sz="3200" dirty="0"/>
              <a:t>: </a:t>
            </a:r>
            <a:r>
              <a:rPr lang="en-US" sz="3000" dirty="0">
                <a:hlinkClick r:id="rId2"/>
              </a:rPr>
              <a:t>http://</a:t>
            </a:r>
            <a:r>
              <a:rPr lang="en-US" sz="3000" dirty="0" smtClean="0">
                <a:hlinkClick r:id="rId2"/>
              </a:rPr>
              <a:t>www.tutorialspoint.com/c_standard_library/ctype_h.htm</a:t>
            </a:r>
            <a:r>
              <a:rPr lang="en-US" sz="3200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Characters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7068" y="3657600"/>
            <a:ext cx="1059151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isLower = islower('B'); //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upper = toupper('a');  // A</a:t>
            </a:r>
          </a:p>
        </p:txBody>
      </p:sp>
    </p:spTree>
    <p:extLst>
      <p:ext uri="{BB962C8B-B14F-4D97-AF65-F5344CB8AC3E}">
        <p14:creationId xmlns:p14="http://schemas.microsoft.com/office/powerpoint/2010/main" val="6573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Processing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1568497"/>
          </a:xfrm>
        </p:spPr>
        <p:txBody>
          <a:bodyPr/>
          <a:lstStyle/>
          <a:p>
            <a:r>
              <a:rPr lang="en-US" dirty="0" smtClean="0"/>
              <a:t>Parsing Strings to </a:t>
            </a:r>
            <a:br>
              <a:rPr lang="en-US" dirty="0" smtClean="0"/>
            </a:br>
            <a:r>
              <a:rPr lang="en-US" dirty="0" smtClean="0"/>
              <a:t>Numeric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9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can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parsed </a:t>
            </a:r>
            <a:r>
              <a:rPr lang="en-US" dirty="0" smtClean="0"/>
              <a:t>(converted) to numeric types</a:t>
            </a:r>
          </a:p>
          <a:p>
            <a:pPr lvl="1"/>
            <a:r>
              <a:rPr lang="en-US" dirty="0" smtClean="0"/>
              <a:t>The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&lt;stdlib.h&gt;</a:t>
            </a:r>
            <a:r>
              <a:rPr lang="en-US" dirty="0" smtClean="0"/>
              <a:t> library provides parsing functions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noProof="1" smtClean="0"/>
              <a:t>pass a pointer to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*remainder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(double pointer)</a:t>
            </a:r>
          </a:p>
          <a:p>
            <a:pPr lvl="2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strtol()</a:t>
            </a:r>
            <a:r>
              <a:rPr lang="en-US" noProof="1" smtClean="0"/>
              <a:t> assigns to it the remaining text after </a:t>
            </a:r>
            <a:r>
              <a:rPr lang="en-US" dirty="0" smtClean="0"/>
              <a:t>"3"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Strings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80381" y="2590800"/>
            <a:ext cx="2613772" cy="2988183"/>
            <a:chOff x="8479141" y="972720"/>
            <a:chExt cx="3126200" cy="3574015"/>
          </a:xfrm>
        </p:grpSpPr>
        <p:sp>
          <p:nvSpPr>
            <p:cNvPr id="7" name="TextBox 6"/>
            <p:cNvSpPr txBox="1"/>
            <p:nvPr/>
          </p:nvSpPr>
          <p:spPr>
            <a:xfrm rot="20145739">
              <a:off x="10420084" y="3792097"/>
              <a:ext cx="1185257" cy="754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  <a:endParaRPr lang="en-US" sz="35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20758942">
              <a:off x="8479141" y="972720"/>
              <a:ext cx="1482127" cy="754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5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3178" y="1684799"/>
              <a:ext cx="2286198" cy="2359356"/>
            </a:xfrm>
            <a:prstGeom prst="rect">
              <a:avLst/>
            </a:prstGeom>
          </p:spPr>
        </p:pic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2041" y="2514600"/>
            <a:ext cx="764671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*text = </a:t>
            </a:r>
            <a:r>
              <a:rPr lang="pt-BR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"3 </a:t>
            </a: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minutes";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*remainder;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strtol</a:t>
            </a: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(text, &amp;remainder, 10);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</a:t>
            </a:r>
            <a:r>
              <a:rPr lang="pt-BR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("%ld\n</a:t>
            </a: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</a:t>
            </a:r>
            <a:r>
              <a:rPr lang="pt-BR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  // 3</a:t>
            </a:r>
            <a:endParaRPr lang="pt-BR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printf("%s\n", remainder</a:t>
            </a:r>
            <a:r>
              <a:rPr lang="pt-BR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//  minutes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strtol(const char *str, char **remainder, int base)</a:t>
            </a:r>
            <a:r>
              <a:rPr lang="en-US" sz="3000" noProof="1" smtClean="0"/>
              <a:t> </a:t>
            </a:r>
            <a:r>
              <a:rPr lang="en-US" noProof="1" smtClean="0"/>
              <a:t>– parses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</a:t>
            </a:r>
            <a:r>
              <a:rPr lang="en-US" noProof="1" smtClean="0"/>
              <a:t> to a long integer in the given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</a:p>
          <a:p>
            <a:pPr lvl="1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is the number of digits in a numeral system (e.g. 10)</a:t>
            </a:r>
          </a:p>
          <a:p>
            <a:pPr lvl="1"/>
            <a:r>
              <a:rPr lang="en-US" noProof="1" smtClean="0">
                <a:latin typeface="+mj-lt"/>
                <a:cs typeface="Consolas" panose="020B0609020204030204" pitchFamily="49" charset="0"/>
              </a:rPr>
              <a:t>Example:</a:t>
            </a:r>
          </a:p>
          <a:p>
            <a:pPr lvl="1"/>
            <a:endParaRPr lang="en-US" noProof="1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String to Long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733800"/>
            <a:ext cx="1051560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text[] = "101";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*remainder;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dec = strtol(text, &amp;remainder, 10);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101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hex = strtol(text, &amp;remainder, 16);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257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binary = strtol(text, &amp;remainder, 2);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*remainder</a:t>
            </a:r>
            <a:r>
              <a:rPr lang="en-US" dirty="0" smtClean="0"/>
              <a:t> can be compared to the original string pointer</a:t>
            </a:r>
          </a:p>
          <a:p>
            <a:pPr lvl="1"/>
            <a:r>
              <a:rPr lang="en-US" dirty="0" smtClean="0"/>
              <a:t>If they point to the same string, then parsing failed →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format error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Format Error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2590800"/>
            <a:ext cx="105156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*text = "asd";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*remainder;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strtol(text, &amp;remainder, 10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(remainder == 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("Format error");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printf("%ld\n", num);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strtol()</a:t>
            </a:r>
            <a:r>
              <a:rPr lang="en-US" dirty="0" smtClean="0"/>
              <a:t> sets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dirty="0" smtClean="0"/>
              <a:t> to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ERANGE</a:t>
            </a:r>
            <a:r>
              <a:rPr lang="en-US" dirty="0" smtClean="0"/>
              <a:t> if an overflow occurs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Out of Range Error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828800"/>
            <a:ext cx="10668000" cy="46894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&lt;errno.h&gt;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&lt;limits.h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*text = "853185325718243124921421421";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*remainder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errno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lNum = strtol(text, &amp;remainder, 10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(errno == ERANGE || (lNum &lt; INT_MIN || lNum &gt; INT_MAX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printf("Int must be in range [%d..%d]\n",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INT_MIN, INT_MAX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Safely Parsing Integer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295400"/>
            <a:ext cx="10530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&lt;limits.h&gt;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&lt;errno.h&gt;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text[30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scanf("%29s", 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*remainder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errno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715833" y="3276600"/>
            <a:ext cx="4038600" cy="1012172"/>
          </a:xfrm>
          <a:prstGeom prst="wedgeRoundRectCallout">
            <a:avLst>
              <a:gd name="adj1" fmla="val -67010"/>
              <a:gd name="adj2" fmla="val 5068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Reads up to 29 characters from the standard input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570412" y="5122329"/>
            <a:ext cx="4038600" cy="1012172"/>
          </a:xfrm>
          <a:prstGeom prst="wedgeRoundRectCallout">
            <a:avLst>
              <a:gd name="adj1" fmla="val -78331"/>
              <a:gd name="adj2" fmla="val -680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Sets the global error object to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(i.e. no error)</a:t>
            </a:r>
          </a:p>
        </p:txBody>
      </p:sp>
    </p:spTree>
    <p:extLst>
      <p:ext uri="{BB962C8B-B14F-4D97-AF65-F5344CB8AC3E}">
        <p14:creationId xmlns:p14="http://schemas.microsoft.com/office/powerpoint/2010/main" val="294079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Safely Parsing Integer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851" y="1043001"/>
            <a:ext cx="109728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strtol(text, &amp;remainder,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(errno == ERANGE ||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 INT_MIN || num &gt; INT_MAX))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printf("Int should be in range [%d..%d]\n", INT_MIN, INT_MAX);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(text == remainder)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printf("Invalid format\n");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printf("Num: %d\n", 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0;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827823" y="3124200"/>
            <a:ext cx="4953000" cy="1012172"/>
          </a:xfrm>
          <a:prstGeom prst="wedgeRoundRectCallout">
            <a:avLst>
              <a:gd name="adj1" fmla="val -76241"/>
              <a:gd name="adj2" fmla="val -5813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Compares if pointers are the same (e.g. nothing was parsed)</a:t>
            </a:r>
          </a:p>
        </p:txBody>
      </p:sp>
    </p:spTree>
    <p:extLst>
      <p:ext uri="{BB962C8B-B14F-4D97-AF65-F5344CB8AC3E}">
        <p14:creationId xmlns:p14="http://schemas.microsoft.com/office/powerpoint/2010/main" val="7980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Strings in C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Processing Characters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Parsing Strings to Numeric Types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String Processing Functions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497998"/>
            <a:ext cx="3505200" cy="45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7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strtod(const char *nPtr, char **endPtr)</a:t>
            </a:r>
            <a:r>
              <a:rPr lang="en-US" sz="3200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– parses the floating-point number from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*nPtr</a:t>
            </a:r>
          </a:p>
          <a:p>
            <a:pPr lvl="1"/>
            <a:r>
              <a:rPr lang="en-US" noProof="1" smtClean="0">
                <a:latin typeface="+mj-lt"/>
                <a:cs typeface="Consolas" panose="020B0609020204030204" pitchFamily="49" charset="0"/>
              </a:rPr>
              <a:t>Assigns the remaining string to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*endPtr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String to Double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2" y="3200400"/>
            <a:ext cx="1053000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*text = "4.20 blaze it friend";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*remainder;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num =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strtod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(text, &amp;remainder);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printf("%f\n", num); // 4.20000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printf("%s\n", remainder); //  blaze it friend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9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Safely Parsing Integer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 strlen(const char *s)</a:t>
            </a:r>
            <a:r>
              <a:rPr lang="en-US" noProof="1" smtClean="0"/>
              <a:t> – returns the length of the string as number of characters before null terminator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364361"/>
            <a:ext cx="105918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size_t size = 6;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*street = "Tintyava 15-17";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uniName[] = "SoftUni";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founder[size];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strncpy(founder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"Nakov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size - 1);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founder[size – 1] = '\0';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printf("%d\n", strlen(street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  // 14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printf("%d\n", strlen(uniName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 // 7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printf("%d\n", strlen(founder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 // 5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sprintf(char *str, const char *format, …)</a:t>
            </a:r>
            <a:r>
              <a:rPr lang="en-US" noProof="1" smtClean="0"/>
              <a:t> – writes the formatted string to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noProof="1" smtClean="0"/>
              <a:t> contains standard C format specifiers (e.g.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noProof="1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noProof="1" smtClean="0"/>
              <a:t>, etc.)</a:t>
            </a:r>
          </a:p>
          <a:p>
            <a:pPr lvl="1"/>
            <a:r>
              <a:rPr lang="en-US" noProof="1" smtClean="0"/>
              <a:t>Writes the null terminator too</a:t>
            </a:r>
          </a:p>
          <a:p>
            <a:pPr lvl="1"/>
            <a:r>
              <a:rPr lang="en-US" noProof="1" smtClean="0"/>
              <a:t>Similar </a:t>
            </a:r>
            <a:r>
              <a:rPr lang="en-US" noProof="1"/>
              <a:t>to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printf()</a:t>
            </a:r>
            <a:r>
              <a:rPr lang="en-US" noProof="1"/>
              <a:t>, but destination is a </a:t>
            </a:r>
            <a:r>
              <a:rPr lang="en-US" noProof="1" smtClean="0"/>
              <a:t>string</a:t>
            </a:r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495800"/>
            <a:ext cx="10591800" cy="1561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text[128];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sprintf(text, "%d + %d = 20", 15,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printf("%s!", text);</a:t>
            </a:r>
          </a:p>
        </p:txBody>
      </p:sp>
    </p:spTree>
    <p:extLst>
      <p:ext uri="{BB962C8B-B14F-4D97-AF65-F5344CB8AC3E}">
        <p14:creationId xmlns:p14="http://schemas.microsoft.com/office/powerpoint/2010/main" val="173151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strcpy(char *dest, const char *src)</a:t>
            </a:r>
            <a:r>
              <a:rPr lang="en-US" noProof="1" smtClean="0"/>
              <a:t> – copies the bytes from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*src</a:t>
            </a:r>
            <a:r>
              <a:rPr lang="en-US" noProof="1" smtClean="0"/>
              <a:t> (until null terminator is reached) to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*dest</a:t>
            </a:r>
          </a:p>
          <a:p>
            <a:pPr lvl="1"/>
            <a:r>
              <a:rPr lang="en-US" dirty="0" smtClean="0"/>
              <a:t>Writes null terminator in in the end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strncpy()</a:t>
            </a:r>
            <a:r>
              <a:rPr lang="en-US" dirty="0" smtClean="0"/>
              <a:t> to limit copy 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6924" y="3124200"/>
            <a:ext cx="10591800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city[128];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strcpy(city, "Sofia");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s!\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n", city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Sofia!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icons.iconarchive.com/icons/3dlb/3d-vol2/256/warning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3316808"/>
            <a:ext cx="1309800" cy="13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strncpy(char *dest, const char *src, size_t n)</a:t>
            </a:r>
            <a:r>
              <a:rPr lang="en-US" dirty="0"/>
              <a:t> – </a:t>
            </a:r>
            <a:r>
              <a:rPr lang="en-US" noProof="1"/>
              <a:t>copies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 bytes from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*src</a:t>
            </a:r>
            <a:r>
              <a:rPr lang="en-US" noProof="1"/>
              <a:t> to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*dest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6924" y="2434401"/>
            <a:ext cx="10591800" cy="3944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 SIZE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buffer[SIZE];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strncpy(buffer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"Blagoevgrad ice cold beer", SIZE);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buffer[SIZE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- 1] = '\0';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printf("%s\n", buffer);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161212" y="4888524"/>
            <a:ext cx="3505200" cy="1012172"/>
          </a:xfrm>
          <a:prstGeom prst="wedgeRoundRectCallout">
            <a:avLst>
              <a:gd name="adj1" fmla="val -100846"/>
              <a:gd name="adj2" fmla="val -5711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null terminating character by hand</a:t>
            </a:r>
          </a:p>
        </p:txBody>
      </p:sp>
    </p:spTree>
    <p:extLst>
      <p:ext uri="{BB962C8B-B14F-4D97-AF65-F5344CB8AC3E}">
        <p14:creationId xmlns:p14="http://schemas.microsoft.com/office/powerpoint/2010/main" val="334375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 strdup(const char *str)</a:t>
            </a:r>
            <a:r>
              <a:rPr lang="en-US" dirty="0" smtClean="0"/>
              <a:t> – returns a string copy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Allocated on the heap, should be eventually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free()</a:t>
            </a:r>
            <a:r>
              <a:rPr lang="en-US" dirty="0" smtClean="0"/>
              <a:t>'d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500"/>
              </a:spcBef>
            </a:pPr>
            <a:r>
              <a:rPr lang="en-US" noProof="1" smtClean="0"/>
              <a:t>Note: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strdup()</a:t>
            </a:r>
            <a:r>
              <a:rPr lang="en-US" noProof="1" smtClean="0"/>
              <a:t> is a POSIX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6924" y="2514600"/>
            <a:ext cx="1059180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char *str = "C# is awesome";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*copy = strdup(str);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copy[1] = ' 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printf("%s\n", copy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C  is awesome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free(copy);</a:t>
            </a:r>
          </a:p>
        </p:txBody>
      </p:sp>
    </p:spTree>
    <p:extLst>
      <p:ext uri="{BB962C8B-B14F-4D97-AF65-F5344CB8AC3E}">
        <p14:creationId xmlns:p14="http://schemas.microsoft.com/office/powerpoint/2010/main" val="9139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strncat(char *dest, const char *src, size_t n)</a:t>
            </a:r>
            <a:r>
              <a:rPr lang="en-US" noProof="1" smtClean="0"/>
              <a:t> – appends at most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 smtClean="0"/>
              <a:t> bytes from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*src</a:t>
            </a:r>
            <a:r>
              <a:rPr lang="en-US" noProof="1" smtClean="0"/>
              <a:t> to the end of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*dest</a:t>
            </a:r>
          </a:p>
          <a:p>
            <a:pPr lvl="1"/>
            <a:r>
              <a:rPr lang="en-US" noProof="1" smtClean="0"/>
              <a:t>Overwrites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noProof="1" smtClean="0"/>
              <a:t> at the end of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*dest</a:t>
            </a:r>
          </a:p>
          <a:p>
            <a:pPr lvl="1"/>
            <a:endParaRPr lang="en-US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strncat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124200"/>
            <a:ext cx="10591800" cy="31926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size_t size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*name = malloc(size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(!name) return 1;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strncpy(name, "Pesho", size);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strncat(name, " Kitaeca", size - strlen(name) - 1);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printf("%s\n", name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Pesho Kit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free(name);</a:t>
            </a:r>
          </a:p>
        </p:txBody>
      </p:sp>
    </p:spTree>
    <p:extLst>
      <p:ext uri="{BB962C8B-B14F-4D97-AF65-F5344CB8AC3E}">
        <p14:creationId xmlns:p14="http://schemas.microsoft.com/office/powerpoint/2010/main" val="360039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Strings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34000"/>
            <a:ext cx="8938472" cy="820600"/>
          </a:xfrm>
        </p:spPr>
        <p:txBody>
          <a:bodyPr/>
          <a:lstStyle/>
          <a:p>
            <a:r>
              <a:rPr lang="en-US" dirty="0" smtClean="0"/>
              <a:t>Strings in 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6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strcmp(const char *s1, const char *s2)</a:t>
            </a:r>
            <a:r>
              <a:rPr lang="en-US" dirty="0" smtClean="0"/>
              <a:t> – compares the bytes of the two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6924" y="2514600"/>
            <a:ext cx="10591800" cy="40051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&lt;string.h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main(void)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printf("%d\n", strcmp("A", "A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0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printf("%d\n", strcmp("A", "B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-1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printf("%d\n", strcmp("B", "A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1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07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Commands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*strchr(const char *str, char ch)</a:t>
            </a:r>
            <a:r>
              <a:rPr lang="en-US" noProof="1" smtClean="0"/>
              <a:t> – returns a pointer to the first occurrence of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noProof="1" smtClean="0"/>
              <a:t> in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</a:t>
            </a:r>
          </a:p>
          <a:p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strrchr(const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*str, char ch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– returns a pointer to the last occurrence of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strchr</a:t>
            </a:r>
            <a:r>
              <a:rPr lang="en-US" dirty="0" smtClean="0"/>
              <a:t> /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strrchr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6924" y="2514600"/>
            <a:ext cx="105918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char *url = "https://softuni.bg/forum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*firstMatch = strchr(url,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(firstMatch)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printf("%s\n", firstMatch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//softuni.bg/forum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654" y="5715000"/>
            <a:ext cx="1059180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*lastMatch = strrchr(url, '/'); //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/forum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*strstr(const char *str, const char *search)</a:t>
            </a:r>
            <a:r>
              <a:rPr lang="en-US" noProof="1" smtClean="0"/>
              <a:t> – returns a pointer to the first occurrence of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*search</a:t>
            </a:r>
            <a:r>
              <a:rPr lang="en-US" noProof="1" smtClean="0"/>
              <a:t> in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</a:t>
            </a:r>
          </a:p>
          <a:p>
            <a:pPr marL="377887" lvl="1" indent="0">
              <a:buNone/>
            </a:pPr>
            <a:endParaRPr lang="en-US" sz="30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strstr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6924" y="2514600"/>
            <a:ext cx="1059180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char *sentence = "The quick brown fox jumped over the lazy dog";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*substr = strstr(sentence, "fox");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(substr)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printf("Index: %lu\n", substr - sentence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Index: 16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printf("Substring: %s\n", substr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Substring: fox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XML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7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*strtok(char *src, const char *delimiter)</a:t>
            </a:r>
            <a:r>
              <a:rPr lang="en-US" noProof="1" smtClean="0"/>
              <a:t> – a sequence of calls to this function return tokens split by the passed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</a:t>
            </a:r>
          </a:p>
          <a:p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3500"/>
              </a:spcBef>
            </a:pPr>
            <a:r>
              <a:rPr lang="en-US" noProof="1" smtClean="0">
                <a:latin typeface="+mj-lt"/>
                <a:cs typeface="Consolas" panose="020B0609020204030204" pitchFamily="49" charset="0"/>
              </a:rPr>
              <a:t>Multiple calls must be made to return all tokens</a:t>
            </a:r>
          </a:p>
          <a:p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strtok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5456" y="2933198"/>
            <a:ext cx="10640956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sentence[] = "He entered the room, despite her warning.";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*token = strtok(sentence, "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,."); // He</a:t>
            </a:r>
            <a:endParaRPr lang="en-US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456" y="4648200"/>
            <a:ext cx="10640956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(token != NULL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printf("(%s)\n", token);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token = strtok(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 ,.");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18412" y="4593032"/>
            <a:ext cx="3505200" cy="1012172"/>
          </a:xfrm>
          <a:prstGeom prst="wedgeRoundRectCallout">
            <a:avLst>
              <a:gd name="adj1" fmla="val -87802"/>
              <a:gd name="adj2" fmla="val 4144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Pass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continue from previous index</a:t>
            </a:r>
          </a:p>
        </p:txBody>
      </p:sp>
    </p:spTree>
    <p:extLst>
      <p:ext uri="{BB962C8B-B14F-4D97-AF65-F5344CB8AC3E}">
        <p14:creationId xmlns:p14="http://schemas.microsoft.com/office/powerpoint/2010/main" val="335341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/>
          <a:lstStyle/>
          <a:p>
            <a:r>
              <a:rPr lang="en-US" dirty="0" smtClean="0"/>
              <a:t>The consequent calls should pass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US" dirty="0" smtClean="0"/>
              <a:t> as string source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strtok()</a:t>
            </a:r>
            <a:r>
              <a:rPr lang="en-US" dirty="0" smtClean="0"/>
              <a:t> globally keeps the last token's index</a:t>
            </a:r>
          </a:p>
          <a:p>
            <a:pPr lvl="1"/>
            <a:r>
              <a:rPr lang="en-US" dirty="0" smtClean="0"/>
              <a:t>Passing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tells it to start from the last token (not the beginning)</a:t>
            </a:r>
          </a:p>
          <a:p>
            <a:pPr lvl="1"/>
            <a:r>
              <a:rPr lang="en-US" dirty="0" smtClean="0"/>
              <a:t>In multi-threaded applications, always 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strtok_r()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instead</a:t>
            </a:r>
          </a:p>
          <a:p>
            <a:r>
              <a:rPr lang="en-US" dirty="0" smtClean="0"/>
              <a:t>Note: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strtok()</a:t>
            </a:r>
            <a:r>
              <a:rPr lang="en-US" dirty="0" smtClean="0"/>
              <a:t> modifies the source string</a:t>
            </a:r>
          </a:p>
          <a:p>
            <a:pPr lvl="1"/>
            <a:r>
              <a:rPr lang="en-US" dirty="0" smtClean="0"/>
              <a:t>Make a copy of the string if you must before calling the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strtok</a:t>
            </a:r>
            <a:r>
              <a:rPr lang="en-US" dirty="0" smtClean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6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String </a:t>
            </a:r>
            <a:r>
              <a:rPr lang="en-US" noProof="1" smtClean="0"/>
              <a:t>using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strtok()</a:t>
            </a:r>
            <a:r>
              <a:rPr lang="en-US" noProof="1" smtClean="0"/>
              <a:t> – Example 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346" y="1143000"/>
            <a:ext cx="1064095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&lt;string.h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main(void)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sentence[] = "He entered the room, despite her warning.";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*token = strtok(sentence, " ,.");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(token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printf("(%s)\n", token);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token = strtok(NULL, " ,.");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printf("%s\n", sentence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He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94612" y="4876800"/>
            <a:ext cx="3505200" cy="1012172"/>
          </a:xfrm>
          <a:prstGeom prst="wedgeRoundRectCallout">
            <a:avLst>
              <a:gd name="adj1" fmla="val -87802"/>
              <a:gd name="adj2" fmla="val 4144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Source string has been modified</a:t>
            </a:r>
          </a:p>
        </p:txBody>
      </p:sp>
    </p:spTree>
    <p:extLst>
      <p:ext uri="{BB962C8B-B14F-4D97-AF65-F5344CB8AC3E}">
        <p14:creationId xmlns:p14="http://schemas.microsoft.com/office/powerpoint/2010/main" val="185860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*strtok_r(char *str, const char *delim, char **savePtr)</a:t>
            </a:r>
            <a:r>
              <a:rPr lang="en-US" noProof="1" smtClean="0"/>
              <a:t> – splits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</a:t>
            </a:r>
            <a:r>
              <a:rPr lang="en-US" noProof="1" smtClean="0"/>
              <a:t> by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*delim</a:t>
            </a:r>
            <a:r>
              <a:rPr lang="en-US" noProof="1" smtClean="0"/>
              <a:t>, returning a token on each function call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Thread-safe version of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strtok()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**savePtr</a:t>
            </a:r>
            <a:r>
              <a:rPr lang="en-US" noProof="1" smtClean="0"/>
              <a:t> is used to keep track </a:t>
            </a:r>
            <a:r>
              <a:rPr lang="en-US" dirty="0" smtClean="0"/>
              <a:t>of the splitting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Consequent calls </a:t>
            </a:r>
            <a:r>
              <a:rPr lang="en-US" noProof="1" smtClean="0"/>
              <a:t>should take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noProof="1" smtClean="0"/>
              <a:t> as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</a:t>
            </a:r>
            <a:r>
              <a:rPr lang="en-US" noProof="1" smtClean="0"/>
              <a:t> (to continue from the last split 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**savePtr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original string is again modified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strtok_r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459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String </a:t>
            </a:r>
            <a:r>
              <a:rPr lang="en-US" noProof="1"/>
              <a:t>using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strtok</a:t>
            </a:r>
            <a:r>
              <a:rPr lang="bg-BG" noProof="1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r()</a:t>
            </a:r>
            <a:r>
              <a:rPr lang="en-US" noProof="1" smtClean="0"/>
              <a:t> </a:t>
            </a:r>
            <a:r>
              <a:rPr lang="en-US" noProof="1"/>
              <a:t>– Example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6142" y="1171903"/>
            <a:ext cx="10806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main(int argc, char** argv)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text[] = "(300)(3.14)(Word)";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*savePtr;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*token = strtok_r(text, "()", &amp;savePtr);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(token)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printf("%s ", token);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token = strtok_r(NULL, "()", &amp;savePtr);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(EXIT_SUCCESS);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0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 smtClean="0"/>
              <a:t> represents </a:t>
            </a:r>
            <a:r>
              <a:rPr lang="en-US" dirty="0"/>
              <a:t>a sequence of characters</a:t>
            </a:r>
          </a:p>
          <a:p>
            <a:pPr lvl="1"/>
            <a:r>
              <a:rPr lang="en-US" dirty="0" smtClean="0"/>
              <a:t>Declared as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Size should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 length + 1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Should always end with null terminating character (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/>
          </p:nvPr>
        </p:nvGraphicFramePr>
        <p:xfrm>
          <a:off x="1439387" y="4446209"/>
          <a:ext cx="5340825" cy="1915341"/>
        </p:xfrm>
        <a:graphic>
          <a:graphicData uri="http://schemas.openxmlformats.org/drawingml/2006/table">
            <a:tbl>
              <a:tblPr/>
              <a:tblGrid>
                <a:gridCol w="863563"/>
                <a:gridCol w="863563"/>
                <a:gridCol w="863563"/>
                <a:gridCol w="863563"/>
                <a:gridCol w="863563"/>
                <a:gridCol w="1023010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'P'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'e'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's'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'h'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'o'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'\0'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9787" y="3908152"/>
            <a:ext cx="624840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name[6] = "Pesho";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7644480" y="5055700"/>
            <a:ext cx="4241132" cy="586523"/>
          </a:xfrm>
          <a:prstGeom prst="wedgeRoundRectCallout">
            <a:avLst>
              <a:gd name="adj1" fmla="val -74852"/>
              <a:gd name="adj2" fmla="val 12626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Null terminating character</a:t>
            </a:r>
          </a:p>
        </p:txBody>
      </p:sp>
    </p:spTree>
    <p:extLst>
      <p:ext uri="{BB962C8B-B14F-4D97-AF65-F5344CB8AC3E}">
        <p14:creationId xmlns:p14="http://schemas.microsoft.com/office/powerpoint/2010/main" val="342705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Strings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8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noProof="1" smtClean="0"/>
              <a:t> is a integer variable from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&lt;errno.h&gt;</a:t>
            </a:r>
            <a:r>
              <a:rPr lang="en-US" noProof="1" smtClean="0"/>
              <a:t> header</a:t>
            </a:r>
          </a:p>
          <a:p>
            <a:pPr lvl="1"/>
            <a:r>
              <a:rPr lang="en-US" noProof="1" smtClean="0"/>
              <a:t>Set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 smtClean="0"/>
              <a:t> on program start</a:t>
            </a:r>
          </a:p>
          <a:p>
            <a:pPr lvl="1"/>
            <a:r>
              <a:rPr lang="en-US" noProof="1" smtClean="0"/>
              <a:t>Modified by many system calls in case of failure, e.g.:</a:t>
            </a:r>
          </a:p>
          <a:p>
            <a:pPr lvl="2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strtol()</a:t>
            </a:r>
            <a:r>
              <a:rPr lang="en-US" noProof="1" smtClean="0"/>
              <a:t> sets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noProof="1" smtClean="0"/>
              <a:t>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ERANGE</a:t>
            </a:r>
            <a:r>
              <a:rPr lang="en-US" noProof="1" smtClean="0"/>
              <a:t> if overflow occurs</a:t>
            </a:r>
          </a:p>
          <a:p>
            <a:pPr lvl="2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noProof="1" smtClean="0"/>
              <a:t> sets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noProof="1" smtClean="0"/>
              <a:t>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ENOMEM</a:t>
            </a:r>
            <a:r>
              <a:rPr lang="en-US" noProof="1" smtClean="0"/>
              <a:t> if no memory is available</a:t>
            </a:r>
          </a:p>
          <a:p>
            <a:pPr lvl="2"/>
            <a:r>
              <a:rPr lang="en-US" noProof="1" smtClean="0">
                <a:cs typeface="Consolas" panose="020B0609020204030204" pitchFamily="49" charset="0"/>
              </a:rPr>
              <a:t>Full list: </a:t>
            </a:r>
            <a:r>
              <a:rPr lang="en-US" noProof="1" smtClean="0">
                <a:cs typeface="Consolas" panose="020B0609020204030204" pitchFamily="49" charset="0"/>
                <a:hlinkClick r:id="rId2"/>
              </a:rPr>
              <a:t>http://www.virtsync.com/c-error-codes-include-errno</a:t>
            </a:r>
            <a:r>
              <a:rPr lang="en-US" noProof="1" smtClean="0">
                <a:cs typeface="Consolas" panose="020B0609020204030204" pitchFamily="49" charset="0"/>
              </a:rPr>
              <a:t> </a:t>
            </a:r>
            <a:endParaRPr lang="en-US" noProof="1" smtClean="0"/>
          </a:p>
          <a:p>
            <a:pPr lvl="1"/>
            <a:r>
              <a:rPr lang="en-US" noProof="1" smtClean="0"/>
              <a:t>Thread-safe (each thread has its own thread-specific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noProof="1" smtClean="0"/>
              <a:t>)</a:t>
            </a:r>
          </a:p>
          <a:p>
            <a:pPr lvl="1"/>
            <a:r>
              <a:rPr lang="en-US" noProof="1" smtClean="0">
                <a:cs typeface="Consolas" panose="020B0609020204030204" pitchFamily="49" charset="0"/>
              </a:rPr>
              <a:t>Can be used to check if a function encountered an error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dirty="0" smtClean="0"/>
              <a:t>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4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*strerror(int errornum)</a:t>
            </a:r>
            <a:r>
              <a:rPr lang="en-US" noProof="1" smtClean="0"/>
              <a:t> – maps an error code to a string message</a:t>
            </a:r>
          </a:p>
          <a:p>
            <a:pPr lvl="1"/>
            <a:r>
              <a:rPr lang="en-US" noProof="1" smtClean="0"/>
              <a:t>Error code definitions can be accessed from the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header</a:t>
            </a:r>
          </a:p>
          <a:p>
            <a:pPr lvl="1"/>
            <a:r>
              <a:rPr lang="en-US" noProof="1" smtClean="0">
                <a:latin typeface="+mj-lt"/>
                <a:cs typeface="Consolas" panose="020B0609020204030204" pitchFamily="49" charset="0"/>
              </a:rPr>
              <a:t>Example: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 smtClean="0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strerror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851959"/>
            <a:ext cx="1050295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errno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*ptr 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malloc(2L &lt;&lt; 32);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(!ptr)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fprintf(stderr, "%s", strerror(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errno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  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exit(1);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18412" y="3806929"/>
            <a:ext cx="3581400" cy="1012172"/>
          </a:xfrm>
          <a:prstGeom prst="wedgeRoundRectCallout">
            <a:avLst>
              <a:gd name="adj1" fmla="val -65865"/>
              <a:gd name="adj2" fmla="val 8661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a user-friendly message by error code</a:t>
            </a:r>
          </a:p>
        </p:txBody>
      </p:sp>
    </p:spTree>
    <p:extLst>
      <p:ext uri="{BB962C8B-B14F-4D97-AF65-F5344CB8AC3E}">
        <p14:creationId xmlns:p14="http://schemas.microsoft.com/office/powerpoint/2010/main" val="36273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 – </a:t>
            </a:r>
            <a:r>
              <a:rPr lang="en-US" dirty="0" smtClean="0"/>
              <a:t>Characters and Strings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https://softuni.bg/trainings/1212/C-Programming-October-2015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0721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8012" y="4724400"/>
            <a:ext cx="10958400" cy="19970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Programming Basics</a:t>
            </a:r>
            <a:r>
              <a:rPr lang="en-US" sz="2000" dirty="0" smtClean="0"/>
              <a:t>" course by </a:t>
            </a:r>
            <a:r>
              <a:rPr lang="en-US" sz="2000" dirty="0" smtClean="0">
                <a:hlinkClick r:id="rId6"/>
              </a:rPr>
              <a:t>Software University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Rules when initializing strings in C:</a:t>
            </a:r>
          </a:p>
          <a:p>
            <a:pPr lvl="1"/>
            <a:r>
              <a:rPr lang="en-US" dirty="0"/>
              <a:t>Size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length + 1</a:t>
            </a:r>
          </a:p>
          <a:p>
            <a:pPr lvl="1"/>
            <a:r>
              <a:rPr lang="en-US" dirty="0"/>
              <a:t>Last character is reserved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null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terminator </a:t>
            </a:r>
            <a:r>
              <a:rPr lang="en-US" dirty="0" smtClean="0"/>
              <a:t>character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representing end of string</a:t>
            </a:r>
          </a:p>
          <a:p>
            <a:r>
              <a:rPr lang="en-US" dirty="0" smtClean="0"/>
              <a:t>Strings can be initialized in several ways: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819096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/>
              <a:t> array declaration:</a:t>
            </a:r>
          </a:p>
          <a:p>
            <a:pPr marL="819096" lvl="1" indent="-514350">
              <a:buFont typeface="+mj-lt"/>
              <a:buAutoNum type="arabicPeriod"/>
            </a:pPr>
            <a:endParaRPr lang="en-US" dirty="0"/>
          </a:p>
          <a:p>
            <a:pPr marL="609493" lvl="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Literals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1460" y="5064749"/>
            <a:ext cx="106680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firstName[6] = "Petar";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lastName[] = "Tsutsumkov";</a:t>
            </a:r>
          </a:p>
        </p:txBody>
      </p:sp>
    </p:spTree>
    <p:extLst>
      <p:ext uri="{BB962C8B-B14F-4D97-AF65-F5344CB8AC3E}">
        <p14:creationId xmlns:p14="http://schemas.microsoft.com/office/powerpoint/2010/main" val="230652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Constant declaration</a:t>
            </a:r>
            <a:r>
              <a:rPr lang="en-US" dirty="0"/>
              <a:t>:</a:t>
            </a:r>
          </a:p>
          <a:p>
            <a:endParaRPr lang="en-US" dirty="0">
              <a:hlinkClick r:id="rId2"/>
            </a:endParaRPr>
          </a:p>
          <a:p>
            <a:pPr lvl="1">
              <a:spcBef>
                <a:spcPts val="30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Warning</a:t>
            </a:r>
            <a:r>
              <a:rPr lang="en-US" dirty="0" smtClean="0"/>
              <a:t>: Modifying string </a:t>
            </a:r>
            <a:r>
              <a:rPr lang="en-US" dirty="0"/>
              <a:t>will cause segmentation </a:t>
            </a:r>
            <a:r>
              <a:rPr lang="en-US" dirty="0" smtClean="0"/>
              <a:t>fault because it is located in read-only memory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4" y="1809469"/>
            <a:ext cx="105156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name[0] = 'G'; // Will cause segmentation fault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634" t="28282" r="25771" b="55053"/>
          <a:stretch/>
        </p:blipFill>
        <p:spPr>
          <a:xfrm>
            <a:off x="2900540" y="4298001"/>
            <a:ext cx="8665872" cy="1671611"/>
          </a:xfrm>
          <a:prstGeom prst="roundRect">
            <a:avLst>
              <a:gd name="adj" fmla="val 8826"/>
            </a:avLst>
          </a:prstGeom>
          <a:ln w="19050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32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 startAt="3"/>
            </a:pPr>
            <a:r>
              <a:rPr lang="en-US" dirty="0"/>
              <a:t>Heap initialization</a:t>
            </a:r>
            <a:r>
              <a:rPr lang="en-US" dirty="0" smtClean="0"/>
              <a:t>:</a:t>
            </a:r>
          </a:p>
          <a:p>
            <a:pPr marL="571500" indent="-571500">
              <a:buFont typeface="+mj-lt"/>
              <a:buAutoNum type="arabicPeriod" startAt="3"/>
            </a:pPr>
            <a:endParaRPr lang="en-US" dirty="0">
              <a:hlinkClick r:id="rId2"/>
            </a:endParaRPr>
          </a:p>
          <a:p>
            <a:pPr marL="571500" indent="-571500">
              <a:buFont typeface="+mj-lt"/>
              <a:buAutoNum type="arabicPeriod" startAt="3"/>
            </a:pPr>
            <a:endParaRPr lang="en-US" dirty="0" smtClean="0">
              <a:hlinkClick r:id="rId2"/>
            </a:endParaRPr>
          </a:p>
          <a:p>
            <a:pPr lvl="1">
              <a:spcBef>
                <a:spcPts val="2000"/>
              </a:spcBef>
            </a:pPr>
            <a:endParaRPr lang="en-US" dirty="0" smtClean="0"/>
          </a:p>
          <a:p>
            <a:pPr lvl="1">
              <a:spcBef>
                <a:spcPts val="4000"/>
              </a:spcBef>
            </a:pPr>
            <a:r>
              <a:rPr lang="en-US" dirty="0" smtClean="0"/>
              <a:t>Requests 6 bytes from the operating </a:t>
            </a:r>
            <a:r>
              <a:rPr lang="en-US" dirty="0"/>
              <a:t>s</a:t>
            </a:r>
            <a:r>
              <a:rPr lang="en-US" dirty="0" smtClean="0"/>
              <a:t>ystem (OS)</a:t>
            </a:r>
          </a:p>
          <a:p>
            <a:pPr lvl="1"/>
            <a:r>
              <a:rPr lang="en-US" dirty="0" smtClean="0"/>
              <a:t>If the OS finds 6 free bytes, it returns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pointer</a:t>
            </a:r>
            <a:r>
              <a:rPr lang="en-US" dirty="0" smtClean="0"/>
              <a:t> to their address</a:t>
            </a:r>
          </a:p>
          <a:p>
            <a:pPr lvl="1"/>
            <a:r>
              <a:rPr lang="en-US" noProof="1" smtClean="0"/>
              <a:t>Copies "Pesho" </a:t>
            </a:r>
            <a:r>
              <a:rPr lang="en-US" dirty="0" smtClean="0"/>
              <a:t>to the address where the pointer points to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9324" y="1905000"/>
            <a:ext cx="102870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*firstName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malloc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(firstName != NULL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strcpy(firstName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"Pesho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free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(firstName);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932612" y="1496546"/>
            <a:ext cx="4572000" cy="1012172"/>
          </a:xfrm>
          <a:prstGeom prst="wedgeRoundRectCallout">
            <a:avLst>
              <a:gd name="adj1" fmla="val -73968"/>
              <a:gd name="adj2" fmla="val 2287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NULL is returned when there is not enough memory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3735312"/>
            <a:ext cx="4572000" cy="586523"/>
          </a:xfrm>
          <a:prstGeom prst="wedgeRoundRectCallout">
            <a:avLst>
              <a:gd name="adj1" fmla="val -77605"/>
              <a:gd name="adj2" fmla="val -2970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Frees the occupied memory </a:t>
            </a:r>
          </a:p>
        </p:txBody>
      </p:sp>
    </p:spTree>
    <p:extLst>
      <p:ext uri="{BB962C8B-B14F-4D97-AF65-F5344CB8AC3E}">
        <p14:creationId xmlns:p14="http://schemas.microsoft.com/office/powerpoint/2010/main" val="35491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Strings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2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Processing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2526</Words>
  <Application>Microsoft Office PowerPoint</Application>
  <PresentationFormat>Custom</PresentationFormat>
  <Paragraphs>447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 16x9</vt:lpstr>
      <vt:lpstr>C Character and Strings</vt:lpstr>
      <vt:lpstr>Table of Contents</vt:lpstr>
      <vt:lpstr>Strings in C</vt:lpstr>
      <vt:lpstr>The String Data Type</vt:lpstr>
      <vt:lpstr>Strings Literals</vt:lpstr>
      <vt:lpstr>String Literals (2)</vt:lpstr>
      <vt:lpstr>String Literals (3)</vt:lpstr>
      <vt:lpstr>Declaring Strings</vt:lpstr>
      <vt:lpstr>Character Processing Functions</vt:lpstr>
      <vt:lpstr>Processing Characters</vt:lpstr>
      <vt:lpstr>Processing Characters (2)</vt:lpstr>
      <vt:lpstr>Character Processing Functions</vt:lpstr>
      <vt:lpstr>Parsing Strings to  Numeric Types</vt:lpstr>
      <vt:lpstr>Parsing Strings</vt:lpstr>
      <vt:lpstr>Parsing String to Long</vt:lpstr>
      <vt:lpstr>Handling Format Error</vt:lpstr>
      <vt:lpstr>Handling Out of Range Error</vt:lpstr>
      <vt:lpstr>Safely Parsing Integer – Example</vt:lpstr>
      <vt:lpstr>Safely Parsing Integer – Example (2)</vt:lpstr>
      <vt:lpstr>Parsing String to Double</vt:lpstr>
      <vt:lpstr>Safely Parsing Integer</vt:lpstr>
      <vt:lpstr>Processing Strings</vt:lpstr>
      <vt:lpstr>strlen</vt:lpstr>
      <vt:lpstr>sprintf</vt:lpstr>
      <vt:lpstr>strcpy</vt:lpstr>
      <vt:lpstr>strncpy</vt:lpstr>
      <vt:lpstr>strdup</vt:lpstr>
      <vt:lpstr>strncat</vt:lpstr>
      <vt:lpstr>Joining Strings</vt:lpstr>
      <vt:lpstr>strcmp</vt:lpstr>
      <vt:lpstr>Reading Commands</vt:lpstr>
      <vt:lpstr>strchr / strrchr</vt:lpstr>
      <vt:lpstr>strstr</vt:lpstr>
      <vt:lpstr>Validate XML</vt:lpstr>
      <vt:lpstr>strtok</vt:lpstr>
      <vt:lpstr>strtok (2)</vt:lpstr>
      <vt:lpstr>Splitting String using strtok() – Example </vt:lpstr>
      <vt:lpstr>strtok_r</vt:lpstr>
      <vt:lpstr>Splitting String using strtok_r() – Example </vt:lpstr>
      <vt:lpstr>Splitting Strings</vt:lpstr>
      <vt:lpstr>The errno Integer</vt:lpstr>
      <vt:lpstr>strerror</vt:lpstr>
      <vt:lpstr>C Programming – Characters and Strings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Characters and Strings</dc:title>
  <dc:subject>Software Development Course</dc:subject>
  <dc:creator/>
  <cp:keywords>C,TODO,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2015-10-29T08:05:24Z</dcterms:modified>
  <cp:category>C,TODO,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