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69" r:id="rId15"/>
    <p:sldId id="440" r:id="rId16"/>
    <p:sldId id="444" r:id="rId17"/>
    <p:sldId id="441" r:id="rId18"/>
    <p:sldId id="442" r:id="rId19"/>
    <p:sldId id="443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70" r:id="rId43"/>
    <p:sldId id="471" r:id="rId44"/>
    <p:sldId id="472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3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5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88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ngularjs.org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rubyonrails.org/" TargetMode="External"/><Relationship Id="rId12" Type="http://schemas.openxmlformats.org/officeDocument/2006/relationships/image" Target="../media/image18.gif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jangoproject.com/" TargetMode="External"/><Relationship Id="rId11" Type="http://schemas.openxmlformats.org/officeDocument/2006/relationships/hyperlink" Target="http://www.asp.net/mvc" TargetMode="External"/><Relationship Id="rId5" Type="http://schemas.openxmlformats.org/officeDocument/2006/relationships/hyperlink" Target="http://www.springsource.org/" TargetMode="External"/><Relationship Id="rId10" Type="http://schemas.openxmlformats.org/officeDocument/2006/relationships/hyperlink" Target="http://spinejs.com/" TargetMode="External"/><Relationship Id="rId4" Type="http://schemas.openxmlformats.org/officeDocument/2006/relationships/hyperlink" Target="http://laravel.com/" TargetMode="External"/><Relationship Id="rId9" Type="http://schemas.openxmlformats.org/officeDocument/2006/relationships/hyperlink" Target="http://javascriptmvc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myget.org/F/aspnetwebstacknightly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trainings/1230" TargetMode="External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jpeg"/><Relationship Id="rId15" Type="http://schemas.openxmlformats.org/officeDocument/2006/relationships/image" Target="../media/image49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://www.softwaregroup-bg.com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14400"/>
            <a:ext cx="7229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ASP.NET MVC 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0779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MVC, Models, Views, Controllers, ASP.NET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601" y="3883350"/>
            <a:ext cx="2290811" cy="2365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88239" y="3968769"/>
            <a:ext cx="2133598" cy="23414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576164">
            <a:off x="5767800" y="4002920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PHP: </a:t>
            </a:r>
            <a:r>
              <a:rPr lang="en-US" dirty="0" err="1" smtClean="0">
                <a:hlinkClick r:id="rId2"/>
              </a:rPr>
              <a:t>CakePHP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CodeIgniter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Laravel</a:t>
            </a:r>
            <a:endParaRPr lang="en-US" dirty="0" smtClean="0"/>
          </a:p>
          <a:p>
            <a:r>
              <a:rPr lang="en-US" dirty="0"/>
              <a:t>Java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Spring</a:t>
            </a:r>
            <a:endParaRPr lang="en-US" dirty="0" smtClean="0"/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6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7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9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ASP.NET </a:t>
            </a:r>
            <a:r>
              <a:rPr lang="en-US" dirty="0">
                <a:hlinkClick r:id="rId11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20574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760800"/>
            <a:ext cx="7924800" cy="8206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27" y="119581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7" y="321945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440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004821" y="1310056"/>
            <a:ext cx="2345093" cy="1439607"/>
            <a:chOff x="6666900" y="1482970"/>
            <a:chExt cx="2345093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00B050"/>
                </a:solidFill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817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Presentation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42339" y="3633720"/>
            <a:ext cx="1806951" cy="2673266"/>
            <a:chOff x="6666900" y="3675185"/>
            <a:chExt cx="1806951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200425" y="4407424"/>
              <a:ext cx="1273426" cy="3057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Runtime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13992" y="1310056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94710" y="1310056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360613" y="3614218"/>
            <a:ext cx="4865659" cy="2692767"/>
            <a:chOff x="1920240" y="2825224"/>
            <a:chExt cx="4373880" cy="298821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OWIN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Web API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Identity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338788" y="2825224"/>
              <a:ext cx="1536783" cy="717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ASP.NET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6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and mature, supported by </a:t>
            </a:r>
            <a:r>
              <a:rPr lang="en-US" dirty="0" smtClean="0"/>
              <a:t>many third-party</a:t>
            </a:r>
            <a:br>
              <a:rPr lang="en-US" dirty="0" smtClean="0"/>
            </a:br>
            <a:r>
              <a:rPr lang="en-US" dirty="0" smtClean="0"/>
              <a:t>controls </a:t>
            </a:r>
            <a:r>
              <a:rPr lang="en-US" dirty="0"/>
              <a:t>and tools</a:t>
            </a:r>
          </a:p>
          <a:p>
            <a:r>
              <a:rPr lang="en-US" dirty="0" smtClean="0"/>
              <a:t>Event-driven Web development</a:t>
            </a:r>
          </a:p>
          <a:p>
            <a:r>
              <a:rPr lang="en-US" dirty="0"/>
              <a:t>Rapid </a:t>
            </a:r>
            <a:r>
              <a:rPr lang="en-US" dirty="0" smtClean="0"/>
              <a:t>Application </a:t>
            </a:r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 smtClean="0"/>
              <a:t>ViewState</a:t>
            </a:r>
            <a:endParaRPr lang="en-US" dirty="0"/>
          </a:p>
          <a:p>
            <a:r>
              <a:rPr lang="en-US" dirty="0"/>
              <a:t>Less control over the HTML</a:t>
            </a:r>
          </a:p>
          <a:p>
            <a:r>
              <a:rPr lang="en-US" dirty="0"/>
              <a:t>Hard to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</a:t>
            </a:r>
          </a:p>
        </p:txBody>
      </p:sp>
      <p:pic>
        <p:nvPicPr>
          <p:cNvPr id="5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512" y="30480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/>
              <a:t>2002 – </a:t>
            </a:r>
            <a:r>
              <a:rPr lang="en-US" dirty="0" smtClean="0"/>
              <a:t>ASP.NET 1.0 (Web Forms)</a:t>
            </a:r>
          </a:p>
          <a:p>
            <a:r>
              <a:rPr lang="en-US" dirty="0"/>
              <a:t>2008 </a:t>
            </a:r>
            <a:r>
              <a:rPr lang="en-US" dirty="0" smtClean="0"/>
              <a:t>– ASP.NET 3.5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/>
              <a:t>2010 </a:t>
            </a:r>
            <a:r>
              <a:rPr lang="en-US" dirty="0" smtClean="0"/>
              <a:t>– ASP.NET 4 (VS 2010, MVC 2.0, Razor)</a:t>
            </a:r>
          </a:p>
          <a:p>
            <a:r>
              <a:rPr lang="en-US" dirty="0"/>
              <a:t>2012 – ASP.NET </a:t>
            </a:r>
            <a:r>
              <a:rPr lang="en-US" dirty="0" smtClean="0"/>
              <a:t>4.5 (First version of Web API, VS 2012)</a:t>
            </a:r>
          </a:p>
          <a:p>
            <a:r>
              <a:rPr lang="en-US" dirty="0"/>
              <a:t>2013 </a:t>
            </a:r>
            <a:r>
              <a:rPr lang="en-US" dirty="0" smtClean="0"/>
              <a:t>– SignalR</a:t>
            </a:r>
          </a:p>
          <a:p>
            <a:r>
              <a:rPr lang="en-US" dirty="0" smtClean="0"/>
              <a:t>2013 – Visual Studio 2013, One ASP.NET, MVC 5</a:t>
            </a:r>
          </a:p>
          <a:p>
            <a:r>
              <a:rPr lang="en-US" dirty="0" smtClean="0"/>
              <a:t>2015 – ASP.NET vNext, Roslyn, OWIN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2.0 (Areas, Async)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3.0 (Razor) – 13 </a:t>
            </a:r>
            <a:r>
              <a:rPr lang="en-US" dirty="0"/>
              <a:t>January </a:t>
            </a:r>
            <a:r>
              <a:rPr lang="en-US" dirty="0" smtClean="0"/>
              <a:t>2011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4.0 (Web API) – 15 August 2012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5.0 (Identity) – </a:t>
            </a:r>
            <a:r>
              <a:rPr lang="en-US" dirty="0"/>
              <a:t>17 October </a:t>
            </a:r>
            <a:r>
              <a:rPr lang="en-US" dirty="0" smtClean="0"/>
              <a:t>2013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6.0 – soon enough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Component-based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Pages</a:t>
            </a:r>
          </a:p>
          <a:p>
            <a:pPr lvl="1"/>
            <a:r>
              <a:rPr lang="en-US" dirty="0"/>
              <a:t>Lightweight </a:t>
            </a:r>
            <a:r>
              <a:rPr lang="en-US" dirty="0" smtClean="0"/>
              <a:t>framework for dynamic content</a:t>
            </a:r>
          </a:p>
          <a:p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  <a:p>
            <a:pPr lvl="1"/>
            <a:r>
              <a:rPr lang="en-US" dirty="0" smtClean="0"/>
              <a:t>Real-time client-server </a:t>
            </a:r>
            <a:r>
              <a:rPr lang="en-US" dirty="0"/>
              <a:t>communication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6968209" y="1263456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42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Leverages the benefits of ASP.NET</a:t>
            </a:r>
            <a:endParaRPr lang="en-US" dirty="0"/>
          </a:p>
          <a:p>
            <a:r>
              <a:rPr lang="en-US" dirty="0" smtClean="0"/>
              <a:t>Embraces the Web</a:t>
            </a:r>
          </a:p>
          <a:p>
            <a:pPr lvl="1"/>
            <a:r>
              <a:rPr lang="en-US" sz="2800" dirty="0" smtClean="0"/>
              <a:t>SEO-friendly </a:t>
            </a:r>
            <a:r>
              <a:rPr lang="en-US" sz="2800" dirty="0"/>
              <a:t>URLs, HTML 5, SPA</a:t>
            </a:r>
          </a:p>
          <a:p>
            <a:pPr lvl="1"/>
            <a:r>
              <a:rPr lang="en-US" sz="2800" dirty="0"/>
              <a:t>Adopt REST concepts</a:t>
            </a:r>
            <a:endParaRPr lang="en-US" dirty="0" smtClean="0"/>
          </a:p>
          <a:p>
            <a:r>
              <a:rPr lang="en-US" dirty="0" smtClean="0"/>
              <a:t>Uses the MVC pattern</a:t>
            </a:r>
          </a:p>
          <a:p>
            <a:pPr lvl="1"/>
            <a:r>
              <a:rPr lang="en-US" sz="2800" dirty="0"/>
              <a:t>Conventions and Guidance</a:t>
            </a:r>
          </a:p>
          <a:p>
            <a:pPr lvl="1"/>
            <a:r>
              <a:rPr lang="en-US" sz="2800" dirty="0"/>
              <a:t>Separation of concerns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505200"/>
            <a:ext cx="2876550" cy="28765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483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Separation </a:t>
            </a:r>
            <a:r>
              <a:rPr lang="en-US" dirty="0"/>
              <a:t>of Concerns</a:t>
            </a:r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8129" y="2844894"/>
            <a:ext cx="4730634" cy="3784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75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</a:t>
            </a:r>
            <a:r>
              <a:rPr lang="en-US" dirty="0" smtClean="0"/>
              <a:t>Web and Examples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Advantages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Creating an </a:t>
            </a:r>
            <a:r>
              <a:rPr lang="en-US" dirty="0"/>
              <a:t>ASP.NET MVC </a:t>
            </a:r>
            <a:r>
              <a:rPr lang="en-US" dirty="0" smtClean="0"/>
              <a:t>Project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NuGet Package </a:t>
            </a:r>
            <a:r>
              <a:rPr lang="en-US" dirty="0" smtClean="0"/>
              <a:t>Management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Server Information with Glimpse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Interface-based architecture</a:t>
            </a:r>
          </a:p>
          <a:p>
            <a:r>
              <a:rPr lang="en-US" dirty="0" smtClean="0"/>
              <a:t>Almost anything can be replaced or extended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OnActionExecuting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 helpers (HTML, AJAX, URL, etc.)</a:t>
            </a:r>
            <a:endParaRPr lang="en-US" dirty="0"/>
          </a:p>
          <a:p>
            <a:pPr lvl="1"/>
            <a:r>
              <a:rPr lang="en-US" dirty="0" smtClean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25246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 URLs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/products/update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blog/posts/2013/01/28/</a:t>
            </a:r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-is-cool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product.aspx?catId=123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becomes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/products/chocolate/</a:t>
            </a:r>
          </a:p>
          <a:p>
            <a:r>
              <a:rPr lang="en-US" dirty="0" smtClean="0"/>
              <a:t>Friendlier </a:t>
            </a:r>
            <a:r>
              <a:rPr lang="en-US" dirty="0"/>
              <a:t>to web </a:t>
            </a:r>
            <a:r>
              <a:rPr lang="en-US" dirty="0" smtClean="0"/>
              <a:t>crawlers</a:t>
            </a:r>
          </a:p>
          <a:p>
            <a:pPr lvl="1"/>
            <a:r>
              <a:rPr lang="en-US" sz="3000" dirty="0"/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</p:spTree>
    <p:extLst>
      <p:ext uri="{BB962C8B-B14F-4D97-AF65-F5344CB8AC3E}">
        <p14:creationId xmlns:p14="http://schemas.microsoft.com/office/powerpoint/2010/main" val="40913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MVC, Web API, and Web Pages source </a:t>
            </a:r>
            <a:r>
              <a:rPr lang="en-US" dirty="0" smtClean="0"/>
              <a:t>code is available in CodePlex</a:t>
            </a:r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You can vote for new features in ASP.NET </a:t>
            </a:r>
            <a:r>
              <a:rPr lang="en-US" dirty="0" err="1" smtClean="0"/>
              <a:t>UserVoice</a:t>
            </a:r>
            <a:r>
              <a:rPr lang="en-US" dirty="0" smtClean="0"/>
              <a:t> site</a:t>
            </a:r>
          </a:p>
          <a:p>
            <a:pPr lvl="1"/>
            <a:r>
              <a:rPr lang="en-US" dirty="0">
                <a:hlinkClick r:id="rId3"/>
              </a:rPr>
              <a:t>http://aspnet.uservoice.com/forums/41199-general-asp-net</a:t>
            </a:r>
          </a:p>
          <a:p>
            <a:r>
              <a:rPr lang="en-US" dirty="0" smtClean="0"/>
              <a:t>vNext is on GitHub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github.com/aspnet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714417" y="1219200"/>
            <a:ext cx="2605649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Users/Peter/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1012" y="1062336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86782" y="1115631"/>
            <a:ext cx="3341430" cy="123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</a:p>
        </p:txBody>
      </p:sp>
      <p:sp>
        <p:nvSpPr>
          <p:cNvPr id="9" name="Down Arrow 8"/>
          <p:cNvSpPr/>
          <p:nvPr/>
        </p:nvSpPr>
        <p:spPr>
          <a:xfrm rot="1213933">
            <a:off x="6306367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2012" y="5105400"/>
            <a:ext cx="280147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205581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581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2580055" y="3392298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8612" y="3817204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File, JSON, …)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1224" y="2296806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75212" y="4191001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41813" y="1145252"/>
            <a:ext cx="1514958" cy="121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</a:p>
        </p:txBody>
      </p:sp>
      <p:sp>
        <p:nvSpPr>
          <p:cNvPr id="25" name="Left Arrow 24"/>
          <p:cNvSpPr/>
          <p:nvPr/>
        </p:nvSpPr>
        <p:spPr>
          <a:xfrm rot="10800000">
            <a:off x="5893366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09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4724400"/>
            <a:ext cx="9906000" cy="1568497"/>
          </a:xfrm>
        </p:spPr>
        <p:txBody>
          <a:bodyPr/>
          <a:lstStyle/>
          <a:p>
            <a:r>
              <a:rPr lang="en-US" dirty="0" smtClean="0"/>
              <a:t>Creating an ASP.NET MVC Project</a:t>
            </a:r>
            <a:endParaRPr lang="en-US" dirty="0"/>
          </a:p>
        </p:txBody>
      </p:sp>
      <p:pic>
        <p:nvPicPr>
          <p:cNvPr id="1026" name="Picture 2" descr="http://eduardopires.net.br/wp-content/uploads/2013/07/aspnet_mvc5_bui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590549"/>
            <a:ext cx="59436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0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that we need:</a:t>
            </a:r>
          </a:p>
          <a:p>
            <a:pPr lvl="1"/>
            <a:r>
              <a:rPr lang="en-US" dirty="0" smtClean="0"/>
              <a:t>IDE: Visual Studio 2015 (2013 is also OK)</a:t>
            </a:r>
          </a:p>
          <a:p>
            <a:pPr lvl="1"/>
            <a:r>
              <a:rPr lang="en-US" dirty="0" smtClean="0"/>
              <a:t>Framework: .NET Framework 4.5.2 (4.5 is also OK)</a:t>
            </a:r>
          </a:p>
          <a:p>
            <a:pPr lvl="1"/>
            <a:r>
              <a:rPr lang="en-US" dirty="0" smtClean="0"/>
              <a:t>Web server: IIS 8.5 (Express)</a:t>
            </a:r>
          </a:p>
          <a:p>
            <a:pPr lvl="1"/>
            <a:r>
              <a:rPr lang="en-US" dirty="0" smtClean="0"/>
              <a:t>Data: Microsoft SQL Sever (Express or LocalDB)</a:t>
            </a:r>
          </a:p>
          <a:p>
            <a:r>
              <a:rPr lang="en-US" dirty="0" smtClean="0"/>
              <a:t>Visual Studio installer will install everything we need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www.visualstudio.com/downloads/download-visual-studio-vs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Technologies that ASP.NET MVC uses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(</a:t>
            </a:r>
            <a:r>
              <a:rPr lang="en-US" dirty="0" smtClean="0"/>
              <a:t>OOP, </a:t>
            </a:r>
            <a:r>
              <a:rPr lang="en-US" dirty="0"/>
              <a:t>u</a:t>
            </a:r>
            <a:r>
              <a:rPr lang="en-US" dirty="0" smtClean="0"/>
              <a:t>nit testing, async, etc.)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 smtClean="0"/>
              <a:t>HTML(5) and CSS</a:t>
            </a:r>
          </a:p>
          <a:p>
            <a:pPr lvl="1"/>
            <a:r>
              <a:rPr lang="en-US" dirty="0" smtClean="0"/>
              <a:t>JavaScript (jQuery, Bootstrap, AngularJS, etc.)</a:t>
            </a:r>
          </a:p>
          <a:p>
            <a:pPr lvl="1"/>
            <a:r>
              <a:rPr lang="en-US" dirty="0" smtClean="0"/>
              <a:t>AJAX, Single-page apps</a:t>
            </a:r>
          </a:p>
          <a:p>
            <a:pPr lvl="1"/>
            <a:r>
              <a:rPr lang="en-US" dirty="0" smtClean="0"/>
              <a:t>Databases (Microsoft SQL Server)</a:t>
            </a:r>
          </a:p>
          <a:p>
            <a:pPr lvl="1"/>
            <a:r>
              <a:rPr lang="en-US" dirty="0" smtClean="0"/>
              <a:t>ORM (Entity Framework and LINQ)</a:t>
            </a:r>
          </a:p>
          <a:p>
            <a:pPr lvl="1"/>
            <a:r>
              <a:rPr lang="en-US" dirty="0" smtClean="0"/>
              <a:t>Web and HTTP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2015: New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394149"/>
            <a:ext cx="61341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2608732"/>
            <a:ext cx="6439000" cy="37158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8" y="2608729"/>
            <a:ext cx="4132834" cy="371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Layout for ASP.NET MVC Apps</a:t>
            </a:r>
            <a:endParaRPr lang="en-US" dirty="0"/>
          </a:p>
        </p:txBody>
      </p:sp>
      <p:pic>
        <p:nvPicPr>
          <p:cNvPr id="8" name="Picture 2" descr="http://eduardopires.net.br/wp-content/uploads/2013/07/aspnet_mvc5_bui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066800"/>
            <a:ext cx="59436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2895600"/>
            <a:ext cx="6324600" cy="3579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5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87" y="875716"/>
            <a:ext cx="1868194" cy="5604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3224831" y="2512243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387" y="1752601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722813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All controllers and actions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741613" y="6318932"/>
            <a:ext cx="2223245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99012" y="6215247"/>
            <a:ext cx="29718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Web.config</a:t>
            </a:r>
            <a:r>
              <a:rPr lang="en-US" sz="1600" dirty="0">
                <a:solidFill>
                  <a:schemeClr val="tx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21355896">
            <a:off x="3104680" y="5896212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50458" y="5785544"/>
            <a:ext cx="5168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Application_Start</a:t>
            </a:r>
            <a:r>
              <a:rPr lang="en-US" sz="1600" dirty="0">
                <a:solidFill>
                  <a:schemeClr val="tx1"/>
                </a:solidFill>
              </a:rPr>
              <a:t>() – The entry point of the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477486">
            <a:off x="2831237" y="1557918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965740">
            <a:off x="2508763" y="3554904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4212" y="3242846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JavaScript files (</a:t>
            </a:r>
            <a:r>
              <a:rPr lang="en-US" sz="1600" dirty="0" err="1">
                <a:solidFill>
                  <a:schemeClr val="tx1"/>
                </a:solidFill>
              </a:rPr>
              <a:t>jQuery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Modernizr</a:t>
            </a:r>
            <a:r>
              <a:rPr lang="en-US" sz="1600" dirty="0">
                <a:solidFill>
                  <a:schemeClr val="tx1"/>
                </a:solidFill>
              </a:rPr>
              <a:t>, knockout,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2665413" y="3901245"/>
            <a:ext cx="2165221" cy="17667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0992694">
            <a:off x="3273333" y="427959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6612" y="3950877"/>
            <a:ext cx="2362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View templates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3231498" y="4942858"/>
            <a:ext cx="2171639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27612" y="4853584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_</a:t>
            </a:r>
            <a:r>
              <a:rPr lang="en-US" sz="1600" dirty="0" err="1">
                <a:solidFill>
                  <a:schemeClr val="tx1"/>
                </a:solidFill>
              </a:rPr>
              <a:t>Layout.cshtml</a:t>
            </a:r>
            <a:r>
              <a:rPr lang="en-US" sz="1600" dirty="0">
                <a:solidFill>
                  <a:schemeClr val="tx1"/>
                </a:solidFill>
              </a:rPr>
              <a:t> – master page (main template)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9181736">
            <a:off x="2066809" y="2254041"/>
            <a:ext cx="2784604" cy="15306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4212" y="1177219"/>
            <a:ext cx="2743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Static files (CSS, Images, etc.)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4953000"/>
            <a:ext cx="8938472" cy="82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5754968"/>
            <a:ext cx="8938472" cy="688256"/>
          </a:xfrm>
        </p:spPr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46" y="1141948"/>
            <a:ext cx="5621366" cy="365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246149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US" dirty="0" smtClean="0"/>
              <a:t>Changes and 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09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062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NuGet </a:t>
            </a:r>
            <a:r>
              <a:rPr lang="en-US" dirty="0" smtClean="0"/>
              <a:t>Package Management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4" y="1922105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37" y="855305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</a:t>
            </a:r>
            <a:r>
              <a:rPr lang="en-US" dirty="0" smtClean="0"/>
              <a:t>2012/2013/2015</a:t>
            </a:r>
            <a:endParaRPr lang="en-US" dirty="0" smtClean="0"/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07" y="4191001"/>
            <a:ext cx="2482917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1" y="4191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93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Nightly </a:t>
            </a:r>
            <a:r>
              <a:rPr lang="en-US" sz="3200" dirty="0"/>
              <a:t>builds </a:t>
            </a:r>
            <a:r>
              <a:rPr lang="en-US" sz="3200" dirty="0" smtClean="0"/>
              <a:t>of ASP.NET MVC are </a:t>
            </a:r>
            <a:r>
              <a:rPr lang="en-US" sz="3200" dirty="0"/>
              <a:t>available via a private NuGet </a:t>
            </a:r>
            <a:r>
              <a:rPr lang="en-US" sz="3200" dirty="0" smtClean="0"/>
              <a:t>feed</a:t>
            </a:r>
          </a:p>
          <a:p>
            <a:pPr lvl="1"/>
            <a:r>
              <a:rPr lang="en-US" sz="3100" dirty="0"/>
              <a:t>In your Package Manager settings add the following package </a:t>
            </a:r>
            <a:r>
              <a:rPr lang="en-US" sz="3100" dirty="0" smtClean="0"/>
              <a:t>source:</a:t>
            </a:r>
          </a:p>
          <a:p>
            <a:pPr lvl="1"/>
            <a:r>
              <a:rPr lang="en-US" dirty="0" smtClean="0">
                <a:hlinkClick r:id="rId2"/>
              </a:rPr>
              <a:t>http://www.myget.org/F/aspnetwebstacknightly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Nightly Builds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27" y="3145738"/>
            <a:ext cx="6784994" cy="34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NuGet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  <a:effectLst>
            <a:reflection blurRad="50800" stA="49000" endPos="14000" dist="508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Install and Update Packages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7" y="12096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40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219704"/>
            <a:ext cx="10568728" cy="820600"/>
          </a:xfrm>
        </p:spPr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Information </a:t>
            </a:r>
            <a:r>
              <a:rPr lang="en-US" dirty="0"/>
              <a:t>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021672"/>
            <a:ext cx="8938472" cy="1365365"/>
          </a:xfrm>
        </p:spPr>
        <p:txBody>
          <a:bodyPr/>
          <a:lstStyle/>
          <a:p>
            <a:r>
              <a:rPr lang="en-US" dirty="0" smtClean="0"/>
              <a:t>The Open Source Diagnostics Platform of the Web</a:t>
            </a:r>
            <a:endParaRPr lang="en-US" dirty="0"/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762000"/>
            <a:ext cx="6019800" cy="17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2056250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48" y="1761130"/>
            <a:ext cx="3746455" cy="967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0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shows execution timings, server configuration, request data and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Showed inside browser (like </a:t>
            </a:r>
            <a:r>
              <a:rPr lang="en-US" dirty="0" smtClean="0"/>
              <a:t>Firebug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no </a:t>
            </a:r>
            <a:r>
              <a:rPr lang="en-US" dirty="0" smtClean="0"/>
              <a:t>changes </a:t>
            </a:r>
            <a:r>
              <a:rPr lang="en-US" dirty="0"/>
              <a:t>to </a:t>
            </a:r>
            <a:r>
              <a:rPr lang="en-US" dirty="0" smtClean="0"/>
              <a:t>the application code</a:t>
            </a:r>
          </a:p>
          <a:p>
            <a:pPr lvl="1"/>
            <a:r>
              <a:rPr lang="en-US" dirty="0" smtClean="0"/>
              <a:t>Supports ASP.NET </a:t>
            </a:r>
            <a:r>
              <a:rPr lang="en-US" dirty="0"/>
              <a:t>MVC, </a:t>
            </a:r>
            <a:r>
              <a:rPr lang="en-US" dirty="0" err="1" smtClean="0"/>
              <a:t>WebForms</a:t>
            </a:r>
            <a:r>
              <a:rPr lang="en-US" dirty="0" smtClean="0"/>
              <a:t> and EF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 with Glimpse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54" y="4343106"/>
            <a:ext cx="767333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NuGet packages:</a:t>
            </a:r>
          </a:p>
          <a:p>
            <a:pPr lvl="1"/>
            <a:r>
              <a:rPr lang="en-US" dirty="0" smtClean="0"/>
              <a:t>Glimpse.Mvc5</a:t>
            </a:r>
          </a:p>
          <a:p>
            <a:pPr lvl="1"/>
            <a:r>
              <a:rPr lang="en-US" dirty="0" smtClean="0"/>
              <a:t>Glimpse.EF6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it:</a:t>
            </a:r>
          </a:p>
          <a:p>
            <a:pPr lvl="1"/>
            <a:r>
              <a:rPr lang="en-US" dirty="0" smtClean="0">
                <a:hlinkClick r:id="rId2"/>
              </a:rPr>
              <a:t>http://localhost:port/Glimpse.axd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Glimpse</a:t>
            </a:r>
            <a:endParaRPr lang="en-US" dirty="0"/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75" y="2261901"/>
            <a:ext cx="4648737" cy="2986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Trace tab shows any messages during the lifetime of the HTTP </a:t>
            </a:r>
            <a:r>
              <a:rPr lang="en-US" dirty="0" smtClean="0"/>
              <a:t>request traced to:</a:t>
            </a:r>
          </a:p>
          <a:p>
            <a:pPr lvl="1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System.Diagnostics.Trace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System.Diagnostics.Debug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with Glimpse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823846" y="32515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rgbClr val="FBEEDC"/>
                </a:solidFill>
              </a:rPr>
              <a:t>Trace.TraceInformation("Info example");</a:t>
            </a:r>
          </a:p>
          <a:p>
            <a:r>
              <a:rPr lang="en-US" noProof="1">
                <a:solidFill>
                  <a:srgbClr val="FBEEDC"/>
                </a:solidFill>
              </a:rPr>
              <a:t>Trace.TraceWarning("Warning example");</a:t>
            </a:r>
          </a:p>
          <a:p>
            <a:r>
              <a:rPr lang="en-US" noProof="1">
                <a:solidFill>
                  <a:srgbClr val="FBEEDC"/>
                </a:solidFill>
              </a:rPr>
              <a:t>Debug.WriteLine("Debug example");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35" y="4648200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Glimpse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11" y="1617800"/>
            <a:ext cx="7696874" cy="33813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940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odel-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 smtClean="0"/>
              <a:t>iew-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ontroller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dirty="0"/>
              <a:t>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1970s by </a:t>
            </a:r>
            <a:r>
              <a:rPr lang="en-US" dirty="0"/>
              <a:t>Trygve Reenskaug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 desktop</a:t>
            </a:r>
            <a:endParaRPr lang="en-US" dirty="0"/>
          </a:p>
          <a:p>
            <a:pPr lvl="1"/>
            <a:r>
              <a:rPr lang="en-US" dirty="0" smtClean="0"/>
              <a:t>Then adapted for internet applications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12" y="3048000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mtClean="0"/>
              <a:t>Model–view–controller </a:t>
            </a:r>
            <a:r>
              <a:rPr lang="en-US" dirty="0"/>
              <a:t>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Glimpse is a tool that helps with debugging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softuni.bg/trainings/1230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Introduction</a:t>
            </a:r>
            <a:endParaRPr lang="en-US" dirty="0"/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36647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280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</a:t>
            </a:r>
            <a:r>
              <a:rPr lang="en-US" dirty="0" smtClean="0"/>
              <a:t>with</a:t>
            </a:r>
            <a:endParaRPr lang="en-US" dirty="0"/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 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</a:t>
            </a:r>
            <a:endParaRPr lang="en-US" dirty="0" smtClean="0"/>
          </a:p>
          <a:p>
            <a:pPr lvl="1"/>
            <a:r>
              <a:rPr lang="en-US" dirty="0" smtClean="0"/>
              <a:t>as well as code </a:t>
            </a:r>
            <a:r>
              <a:rPr lang="en-US" dirty="0"/>
              <a:t>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/>
              <a:t>It doesn't have significance in the framework</a:t>
            </a:r>
          </a:p>
          <a:p>
            <a:pPr lvl="1"/>
            <a:r>
              <a:rPr lang="en-US" dirty="0" smtClean="0"/>
              <a:t>Apart </a:t>
            </a:r>
            <a:r>
              <a:rPr lang="en-US" dirty="0"/>
              <a:t>from giving the data </a:t>
            </a:r>
            <a:r>
              <a:rPr lang="en-US" dirty="0" smtClean="0"/>
              <a:t>objects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989924"/>
            <a:ext cx="2453536" cy="328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Defines </a:t>
            </a:r>
            <a:r>
              <a:rPr lang="en-US" sz="3200" dirty="0"/>
              <a:t>how the application’s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user interface </a:t>
            </a:r>
            <a:r>
              <a:rPr lang="en-US" sz="3200" dirty="0"/>
              <a:t>(UI) will be </a:t>
            </a:r>
            <a:r>
              <a:rPr lang="en-US" sz="3200" dirty="0" smtClean="0"/>
              <a:t>displayed</a:t>
            </a:r>
          </a:p>
          <a:p>
            <a:r>
              <a:rPr lang="en-US" sz="3200" dirty="0" smtClean="0"/>
              <a:t>May </a:t>
            </a:r>
            <a:r>
              <a:rPr lang="en-US" sz="3200" dirty="0"/>
              <a:t>support master views (layouts) </a:t>
            </a:r>
            <a:endParaRPr lang="en-US" sz="3200" dirty="0" smtClean="0"/>
          </a:p>
          <a:p>
            <a:r>
              <a:rPr lang="en-US" sz="3200" dirty="0" smtClean="0"/>
              <a:t>May support sub-views </a:t>
            </a:r>
            <a:r>
              <a:rPr lang="en-US" sz="3200" dirty="0"/>
              <a:t>(partial views or controls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Web: Template </a:t>
            </a:r>
            <a:r>
              <a:rPr lang="en-US" sz="3200" dirty="0"/>
              <a:t>to dynamically generate </a:t>
            </a:r>
            <a:r>
              <a:rPr lang="en-US" sz="3200" dirty="0" smtClean="0"/>
              <a:t>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98" y="4038601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56" y="4038600"/>
            <a:ext cx="2996724" cy="236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6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MVC component – holds the logic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actions"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19400"/>
            <a:ext cx="2983029" cy="1987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558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</a:t>
            </a:r>
            <a:r>
              <a:rPr lang="en-US" dirty="0" smtClean="0"/>
              <a:t>request is </a:t>
            </a:r>
            <a:r>
              <a:rPr lang="en-US" dirty="0"/>
              <a:t>routed </a:t>
            </a:r>
            <a:r>
              <a:rPr lang="en-US" dirty="0" smtClean="0"/>
              <a:t>to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US" sz="3000" dirty="0"/>
              <a:t>For web: HTTP request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/>
              <a:t> processes request and creates </a:t>
            </a:r>
            <a:r>
              <a:rPr lang="en-US" dirty="0" smtClean="0"/>
              <a:t>a presentation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sz="3000" dirty="0"/>
              <a:t>Controller also selects appropriate result (view)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transforms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/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1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266482" y="1219200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6482" y="981655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3812" y="1144926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23012" y="2438982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04832" y="5105400"/>
            <a:ext cx="242865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26648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648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698012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98613" y="4038601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31913" y="2440821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81401" y="4267604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28386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1565</Words>
  <Application>Microsoft Office PowerPoint</Application>
  <PresentationFormat>Custom</PresentationFormat>
  <Paragraphs>340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Tahoma</vt:lpstr>
      <vt:lpstr>Trebuchet MS</vt:lpstr>
      <vt:lpstr>Wingdings</vt:lpstr>
      <vt:lpstr>Wingdings 2</vt:lpstr>
      <vt:lpstr>SoftUni 16x9</vt:lpstr>
      <vt:lpstr>ASP.NET MVC Introduction</vt:lpstr>
      <vt:lpstr>Table of Contents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The ASP.NET MVC History</vt:lpstr>
      <vt:lpstr>One ASP.NET</vt:lpstr>
      <vt:lpstr>ASP.NET MVC</vt:lpstr>
      <vt:lpstr>ASP.NET MVC (2)</vt:lpstr>
      <vt:lpstr>ASP.NET MVC: Separation of Concerns</vt:lpstr>
      <vt:lpstr>Extensible</vt:lpstr>
      <vt:lpstr>Clean URLs</vt:lpstr>
      <vt:lpstr>Community-Based</vt:lpstr>
      <vt:lpstr>MVC Pattern in ASP.NET MVC</vt:lpstr>
      <vt:lpstr>Creating an ASP.NET MVC Project</vt:lpstr>
      <vt:lpstr>The Tools</vt:lpstr>
      <vt:lpstr>The Technologies</vt:lpstr>
      <vt:lpstr>Visual Studio 2015: New Project</vt:lpstr>
      <vt:lpstr>Default Layout for ASP.NET MVC Apps</vt:lpstr>
      <vt:lpstr>Internet App Project Files</vt:lpstr>
      <vt:lpstr>Demo: Web Application</vt:lpstr>
      <vt:lpstr>NuGet Package Management</vt:lpstr>
      <vt:lpstr>NuGet Package Management</vt:lpstr>
      <vt:lpstr>Nightly Builds</vt:lpstr>
      <vt:lpstr>Demo: NuGet</vt:lpstr>
      <vt:lpstr>Server Information with Glimpse</vt:lpstr>
      <vt:lpstr>Server Info with Glimpse</vt:lpstr>
      <vt:lpstr>Install Glimpse</vt:lpstr>
      <vt:lpstr>Tracing with Glimpse</vt:lpstr>
      <vt:lpstr>Demo: Glimpse</vt:lpstr>
      <vt:lpstr>Summary</vt:lpstr>
      <vt:lpstr>ASP.NET MVC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2015-10-06T15:51:25Z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