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394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8" r:id="rId27"/>
    <p:sldId id="472" r:id="rId28"/>
    <p:sldId id="393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6D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 autoAdjust="0"/>
  </p:normalViewPr>
  <p:slideViewPr>
    <p:cSldViewPr>
      <p:cViewPr varScale="1">
        <p:scale>
          <a:sx n="90" d="100"/>
          <a:sy n="90" d="100"/>
        </p:scale>
        <p:origin x="-158" y="-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10/23/2014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ear.php.net/package/PHP_CodeSniffer" TargetMode="External"/><Relationship Id="rId4" Type="http://schemas.openxmlformats.org/officeDocument/2006/relationships/hyperlink" Target="http://www.jslint.com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jpeg"/><Relationship Id="rId15" Type="http://schemas.openxmlformats.org/officeDocument/2006/relationships/image" Target="../media/image22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softwaregroup-bg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56262" y="990600"/>
            <a:ext cx="7410049" cy="1171552"/>
          </a:xfrm>
        </p:spPr>
        <p:txBody>
          <a:bodyPr>
            <a:normAutofit/>
          </a:bodyPr>
          <a:lstStyle/>
          <a:p>
            <a:r>
              <a:rPr lang="en-US" sz="4800" dirty="0"/>
              <a:t>Code Formatting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56262" y="2193899"/>
            <a:ext cx="7339291" cy="10914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Correctly </a:t>
            </a:r>
            <a:r>
              <a:rPr lang="en-US" dirty="0" smtClean="0"/>
              <a:t>Formatting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Source Code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9218612" y="3733800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7" name="Picture 2" descr="format, indent, less, submenu icon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3614550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ormat, indent, mor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62" y="3733800"/>
            <a:ext cx="2047501" cy="20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Brackets in Methods Declaration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Brackets in the method declaration should be formatted as follows: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Don't  use spaces between the brackets: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same applies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-conditions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451462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9" y="3793941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2589" y="4373062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2589" y="5750560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376" y="2201091"/>
            <a:ext cx="1088287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375" y="3831771"/>
            <a:ext cx="108828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Separate method parameters by comma followed by a 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put space before the </a:t>
            </a:r>
            <a:r>
              <a:rPr lang="en-US" dirty="0"/>
              <a:t>comma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Parameters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069" y="313436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3269" y="480060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3269" y="537210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269" y="594360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069" y="368300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</p:spTree>
    <p:extLst>
      <p:ext uri="{BB962C8B-B14F-4D97-AF65-F5344CB8AC3E}">
        <p14:creationId xmlns:p14="http://schemas.microsoft.com/office/powerpoint/2010/main" val="17098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 smtClean="0"/>
              <a:t>Use an empty line to separate logically related sequences of lines: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in Method Body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752600"/>
            <a:ext cx="1117309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incomes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incomesSalesReport = PrepareIncomesSalesReport();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reports.Add(incomesSalesReport);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incomesSupportReport = PrepareIncomesSupportReport();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reports.Add(incomesSupportReport);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expenses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expensesPayrollReport = PrepareExpensesPayrollReport();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reports.Add(expensesPayrollReport);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expensesMarketingReport = PrepareExpensesMarketingReport();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reports.Add(expensesMarketingReport);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22736" y="2443996"/>
            <a:ext cx="2742486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3967996"/>
            <a:ext cx="2742486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78677" y="5872996"/>
            <a:ext cx="2742486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7979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class body with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/>
              <a:t> 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</a:t>
            </a:r>
            <a:r>
              <a:rPr lang="en-US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following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dirty="0" smtClean="0"/>
              <a:t> of definitions: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Constants,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Static members, public members, protected members, 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above order of definitions is not the only possible correct one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Types – Example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6469" y="1151121"/>
            <a:ext cx="10969943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Static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string Species = "Canis Lupus Familiaris";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Instance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int 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6556" y="6172200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2186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Types – Example in C#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323976"/>
            <a:ext cx="10969943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Methods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Breath()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TODO: breathing process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Bark()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Console.WriteLine("wow-wow");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4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block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 smtClean="0"/>
              <a:t> body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new line </a:t>
            </a:r>
            <a:r>
              <a:rPr lang="en-US" dirty="0" smtClean="0"/>
              <a:t>after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block!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dirty="0" smtClean="0"/>
              <a:t> (in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dirty="0"/>
              <a:t> (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indent with more than one [Tab]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Formatting Conditional Statements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4800"/>
              </a:spcBef>
            </a:pPr>
            <a:r>
              <a:rPr lang="en-US" dirty="0" smtClean="0"/>
              <a:t>Incorrect examples: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Conditional Statements </a:t>
            </a:r>
            <a:r>
              <a:rPr lang="en-US" sz="3600" dirty="0"/>
              <a:t>and Loops Formatting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4764" y="1800761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810000"/>
            <a:ext cx="10563648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4781145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5461337"/>
            <a:ext cx="10563648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10148" y="2338451"/>
            <a:ext cx="2742486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5100" y="3400301"/>
            <a:ext cx="3712710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13295" y="5562601"/>
            <a:ext cx="3859795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 C# 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16371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2800" dirty="0" smtClean="0"/>
              <a:t>Empty lines are used to separate logically unrelated parts of the source code</a:t>
            </a:r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 lvl="1">
              <a:lnSpc>
                <a:spcPts val="3200"/>
              </a:lnSpc>
              <a:spcBef>
                <a:spcPts val="3600"/>
              </a:spcBef>
            </a:pPr>
            <a:r>
              <a:rPr lang="en-US" sz="2800" dirty="0" smtClean="0"/>
              <a:t>Don't put empty lines when not needed!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Empty Lines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764" y="1676400"/>
            <a:ext cx="1056364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3854" y="3945664"/>
            <a:ext cx="3094694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03854" y="2169251"/>
            <a:ext cx="4570809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12728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Misplaced Empty Lines – Example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152466"/>
            <a:ext cx="10969943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399133" y="3272314"/>
            <a:ext cx="4313578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serve for?</a:t>
            </a:r>
          </a:p>
        </p:txBody>
      </p:sp>
    </p:spTree>
    <p:extLst>
      <p:ext uri="{BB962C8B-B14F-4D97-AF65-F5344CB8AC3E}">
        <p14:creationId xmlns:p14="http://schemas.microsoft.com/office/powerpoint/2010/main" val="46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Why Do We Need Code Formatting?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Methods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Types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in Java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Common Mistakes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Alignments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/>
              <a:t>Automated Tools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3296" y="1828800"/>
            <a:ext cx="4405752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43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Break long lines after punctuation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Indent the second line by single [Tab]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Do not additionally indent the third line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Examples: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Long Lines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5292804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3658850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6416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Incorrect Ways To Break Long Lines (in C#)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482804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3277850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441" y="5064204"/>
            <a:ext cx="1086836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4941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In C# use single [Tab] after breaking a long line: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 smtClean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en-US" sz="3000" dirty="0" smtClean="0"/>
              <a:t>In JavaScript, Java and PHP use double [Tab] in the carried long lines: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Breaking Long Lines</a:t>
            </a:r>
            <a:br>
              <a:rPr lang="en-US" dirty="0" smtClean="0"/>
            </a:br>
            <a:r>
              <a:rPr lang="en-US" dirty="0" smtClean="0"/>
              <a:t>in C#, JavaScript, Java, and PHP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794808"/>
            <a:ext cx="1086836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441" y="4419600"/>
            <a:ext cx="10868369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matrix[x+1, y] == 0 || matrix[x, y-1] == 0 ||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matrix[x, y+1] == 0)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9578" y="2286000"/>
            <a:ext cx="1119034" cy="3276600"/>
            <a:chOff x="581178" y="2316480"/>
            <a:chExt cx="866622" cy="36576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81605" y="2316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81178" y="262890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81605" y="3337206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66800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1475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66800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1475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1475" y="59740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28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types of alignments are considered harmful</a:t>
            </a:r>
          </a:p>
          <a:p>
            <a:pPr lvl="1"/>
            <a:r>
              <a:rPr lang="en-US" dirty="0" smtClean="0"/>
              <a:t>Alignments are hard-to-maintain!</a:t>
            </a:r>
          </a:p>
          <a:p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322072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487680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25883" y="4777880"/>
            <a:ext cx="3656648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about renaming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0923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sz="2400" dirty="0"/>
              <a:t>Take advantage of your IDE to help formatting the code </a:t>
            </a:r>
            <a:r>
              <a:rPr lang="en-US" sz="2400" noProof="1"/>
              <a:t>[</a:t>
            </a:r>
            <a:r>
              <a:rPr lang="en-US" sz="2400" noProof="1" smtClean="0"/>
              <a:t>Ctrl + K + D</a:t>
            </a:r>
            <a:r>
              <a:rPr lang="en-US" sz="2400" noProof="1"/>
              <a:t>]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Automatic alignment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Indentation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Style Code analysis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Visual Studio – StyleCop</a:t>
            </a:r>
          </a:p>
          <a:p>
            <a:pPr lvl="2">
              <a:lnSpc>
                <a:spcPct val="95000"/>
              </a:lnSpc>
            </a:pPr>
            <a:r>
              <a:rPr lang="en-US" sz="2000" dirty="0">
                <a:hlinkClick r:id="rId2"/>
              </a:rPr>
              <a:t>http://code.msdn.microsoft.com/sourceanalysis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Eclipse – CheckStyle</a:t>
            </a:r>
          </a:p>
          <a:p>
            <a:pPr lvl="2">
              <a:lnSpc>
                <a:spcPct val="95000"/>
              </a:lnSpc>
            </a:pPr>
            <a:r>
              <a:rPr lang="en-US" sz="2000" dirty="0">
                <a:hlinkClick r:id="rId2"/>
              </a:rPr>
              <a:t>http://sourceforge.net/projects/eclipse-cs/</a:t>
            </a:r>
          </a:p>
          <a:p>
            <a:pPr lvl="1">
              <a:lnSpc>
                <a:spcPct val="95000"/>
              </a:lnSpc>
            </a:pPr>
            <a:r>
              <a:rPr lang="en-US" sz="2400" dirty="0" err="1"/>
              <a:t>JSHint</a:t>
            </a:r>
            <a:r>
              <a:rPr lang="en-US" sz="2400" dirty="0"/>
              <a:t>, </a:t>
            </a:r>
            <a:r>
              <a:rPr lang="en-US" sz="2400" dirty="0" err="1"/>
              <a:t>JSLint</a:t>
            </a:r>
            <a:r>
              <a:rPr lang="en-US" sz="2400" dirty="0"/>
              <a:t> – JavaScript code analysis (all </a:t>
            </a:r>
            <a:r>
              <a:rPr lang="en-US" sz="2400" dirty="0" err="1"/>
              <a:t>IDEs</a:t>
            </a:r>
            <a:r>
              <a:rPr lang="en-US" sz="2400" dirty="0" smtClean="0"/>
              <a:t>)</a:t>
            </a:r>
            <a:endParaRPr lang="en-US" sz="2400" dirty="0"/>
          </a:p>
          <a:p>
            <a:pPr lvl="2">
              <a:lnSpc>
                <a:spcPct val="95000"/>
              </a:lnSpc>
            </a:pPr>
            <a:r>
              <a:rPr lang="en-US" sz="2000" dirty="0">
                <a:hlinkClick r:id="rId3"/>
              </a:rPr>
              <a:t>http://www.jshint.com/</a:t>
            </a:r>
            <a:r>
              <a:rPr lang="en-US" sz="2000" dirty="0"/>
              <a:t>, </a:t>
            </a:r>
            <a:r>
              <a:rPr lang="en-US" sz="2000" dirty="0">
                <a:hlinkClick r:id="rId4"/>
              </a:rPr>
              <a:t>http://www.jslint.com/</a:t>
            </a:r>
            <a:r>
              <a:rPr lang="en-US" sz="2000" dirty="0"/>
              <a:t>  </a:t>
            </a:r>
            <a:endParaRPr lang="en-US" sz="2000" dirty="0" smtClean="0"/>
          </a:p>
          <a:p>
            <a:pPr lvl="1">
              <a:lnSpc>
                <a:spcPct val="95000"/>
              </a:lnSpc>
            </a:pPr>
            <a:r>
              <a:rPr lang="en-US" sz="2400" dirty="0" smtClean="0"/>
              <a:t>PHP Storm </a:t>
            </a:r>
            <a:r>
              <a:rPr lang="en-US" sz="2400" dirty="0"/>
              <a:t>– </a:t>
            </a:r>
            <a:r>
              <a:rPr lang="en-US" sz="2400" dirty="0" smtClean="0"/>
              <a:t>PHP Code Sniffer</a:t>
            </a:r>
          </a:p>
          <a:p>
            <a:pPr lvl="2">
              <a:lnSpc>
                <a:spcPct val="95000"/>
              </a:lnSpc>
            </a:pPr>
            <a:r>
              <a:rPr lang="en-US" sz="2200" dirty="0">
                <a:hlinkClick r:id="rId5"/>
              </a:rPr>
              <a:t>http://</a:t>
            </a:r>
            <a:r>
              <a:rPr lang="en-US" sz="2200" dirty="0" smtClean="0">
                <a:hlinkClick r:id="rId5"/>
              </a:rPr>
              <a:t>pear.php.net/package/PHP_CodeSniffer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Code Formatting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127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030" y="3173016"/>
            <a:ext cx="1117309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2942" y="2132014"/>
            <a:ext cx="2133044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4310" y="1371600"/>
            <a:ext cx="2945633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166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Code Needs Formatting?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219200"/>
            <a:ext cx="937125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  BinaryWriter     (    fs      );</a:t>
            </a:r>
            <a:b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270401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formatting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goals</a:t>
            </a:r>
          </a:p>
          <a:p>
            <a:pPr lvl="1"/>
            <a:r>
              <a:rPr lang="en-US" dirty="0" smtClean="0"/>
              <a:t>To improve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 lvl="1"/>
            <a:r>
              <a:rPr lang="en-US" dirty="0" smtClean="0"/>
              <a:t>To improve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maintainability</a:t>
            </a:r>
          </a:p>
          <a:p>
            <a:r>
              <a:rPr lang="en-US" dirty="0" smtClean="0"/>
              <a:t>Fundamental principle of code formatting: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 formatting style that follows the above principle is good</a:t>
            </a:r>
          </a:p>
          <a:p>
            <a:pPr lvl="1"/>
            <a:r>
              <a:rPr lang="en-US" dirty="0" smtClean="0"/>
              <a:t>Any other formatting is not good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Code Formatting Fundamentals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1711" y="3924112"/>
            <a:ext cx="10360501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formatting of the source code should disclose its logical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25672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alone</a:t>
            </a:r>
            <a:r>
              <a:rPr lang="en-US" dirty="0" smtClean="0"/>
              <a:t>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Blocks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4419600"/>
            <a:ext cx="10563648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0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 smtClean="0"/>
              <a:t> of the block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alone</a:t>
            </a:r>
            <a:r>
              <a:rPr lang="en-US" dirty="0" smtClean="0"/>
              <a:t>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block contents by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/>
              <a:t> 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</a:t>
            </a:r>
            <a:r>
              <a:rPr lang="en-US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indent with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Put single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dirty="0" smtClean="0"/>
              <a:t> between the statement and the condition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en-US" sz="3700" dirty="0" smtClean="0"/>
              <a:t>Formatting Blocks in Java, JavaScript and PHP</a:t>
            </a:r>
            <a:endParaRPr lang="en-US" sz="37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4437828"/>
            <a:ext cx="10563648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Don't use spaces for indentation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79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empty line for separation between methods: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between Methods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752601"/>
            <a:ext cx="1056364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484971" y="4228148"/>
            <a:ext cx="4266089" cy="953453"/>
          </a:xfrm>
          <a:prstGeom prst="wedgeRoundRectCallout">
            <a:avLst>
              <a:gd name="adj1" fmla="val -90353"/>
              <a:gd name="adj2" fmla="val -1831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58493" y="2743201"/>
            <a:ext cx="6022465" cy="953453"/>
          </a:xfrm>
          <a:prstGeom prst="wedgeRoundRectCallout">
            <a:avLst>
              <a:gd name="adj1" fmla="val -82094"/>
              <a:gd name="adj2" fmla="val 1900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use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after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42467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505200"/>
            <a:ext cx="10563648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5212" y="4093328"/>
            <a:ext cx="3605861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9692" y="3962401"/>
            <a:ext cx="5281824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95325" y="4664310"/>
            <a:ext cx="2945633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513945" y="5791200"/>
            <a:ext cx="5688118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14866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1787</Words>
  <Application>Microsoft Office PowerPoint</Application>
  <PresentationFormat>Custom</PresentationFormat>
  <Paragraphs>358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 16x9</vt:lpstr>
      <vt:lpstr>Code Formatting</vt:lpstr>
      <vt:lpstr>Table of Contents</vt:lpstr>
      <vt:lpstr>Code Formatting</vt:lpstr>
      <vt:lpstr>Why Code Needs Formatting?</vt:lpstr>
      <vt:lpstr>Code Formatting Fundamentals</vt:lpstr>
      <vt:lpstr>Formatting Blocks in C#</vt:lpstr>
      <vt:lpstr>Formatting Blocks in Java, JavaScript and PHP</vt:lpstr>
      <vt:lpstr>Empty Lines between Methods</vt:lpstr>
      <vt:lpstr>Methods Indentation</vt:lpstr>
      <vt:lpstr>Brackets in Methods Declaration</vt:lpstr>
      <vt:lpstr>Separating Parameters</vt:lpstr>
      <vt:lpstr>Empty Lines in Method Body</vt:lpstr>
      <vt:lpstr>Formatting Types</vt:lpstr>
      <vt:lpstr>Formatting Types – Example in C#</vt:lpstr>
      <vt:lpstr>Formatting Types – Example in C# (2)</vt:lpstr>
      <vt:lpstr>Formatting Conditional Statements and Loops</vt:lpstr>
      <vt:lpstr>Conditional Statements and Loops Formatting </vt:lpstr>
      <vt:lpstr>Using Empty Lines</vt:lpstr>
      <vt:lpstr>Misplaced Empty Lines – Example</vt:lpstr>
      <vt:lpstr>Breaking Long Lines</vt:lpstr>
      <vt:lpstr>Incorrect Ways To Break Long Lines (in C#)</vt:lpstr>
      <vt:lpstr>Breaking Long Lines in C#, JavaScript, Java, and PHP</vt:lpstr>
      <vt:lpstr>Alignments</vt:lpstr>
      <vt:lpstr>Automated Tools</vt:lpstr>
      <vt:lpstr>Code Formatting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2014-10-23T09:55:04Z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