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7"/>
  </p:notesMasterIdLst>
  <p:handoutMasterIdLst>
    <p:handoutMasterId r:id="rId48"/>
  </p:handoutMasterIdLst>
  <p:sldIdLst>
    <p:sldId id="274" r:id="rId3"/>
    <p:sldId id="428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04" r:id="rId30"/>
    <p:sldId id="505" r:id="rId31"/>
    <p:sldId id="506" r:id="rId32"/>
    <p:sldId id="507" r:id="rId33"/>
    <p:sldId id="508" r:id="rId34"/>
    <p:sldId id="509" r:id="rId35"/>
    <p:sldId id="510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18" r:id="rId44"/>
    <p:sldId id="519" r:id="rId45"/>
    <p:sldId id="520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21" autoAdjust="0"/>
    <p:restoredTop sz="94533" autoAdjust="0"/>
  </p:normalViewPr>
  <p:slideViewPr>
    <p:cSldViewPr>
      <p:cViewPr varScale="1">
        <p:scale>
          <a:sx n="92" d="100"/>
          <a:sy n="92" d="100"/>
        </p:scale>
        <p:origin x="246" y="9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10/13/2015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5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8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932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68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7177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0714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6567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2008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06EDD-DA58-4CEC-8FAE-477FD9274FA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439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3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3007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en-US" sz="6600" b="1" dirty="0" smtClean="0">
                <a:solidFill>
                  <a:srgbClr val="F3BE60"/>
                </a:solidFill>
              </a:rPr>
              <a:t>Questions?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7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10/13/2015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mvc/tutorials/getting-started-with-ef-using-mvc/implementing-the-repository-and-unit-of-work-patterns-in-an-asp-net-mvc-application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utomapper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hyperlink" Target="http://www.indeavr.com/" TargetMode="External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://www.luxoft.com/" TargetMode="External"/><Relationship Id="rId21" Type="http://schemas.openxmlformats.org/officeDocument/2006/relationships/image" Target="../media/image69.png"/><Relationship Id="rId7" Type="http://schemas.openxmlformats.org/officeDocument/2006/relationships/hyperlink" Target="http://komfo.com/" TargetMode="External"/><Relationship Id="rId12" Type="http://schemas.openxmlformats.org/officeDocument/2006/relationships/image" Target="../media/image65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hyperlink" Target="http://www.softwaregroup-bg.com/" TargetMode="External"/><Relationship Id="rId5" Type="http://schemas.openxmlformats.org/officeDocument/2006/relationships/hyperlink" Target="http://xs-software.com/" TargetMode="External"/><Relationship Id="rId15" Type="http://schemas.openxmlformats.org/officeDocument/2006/relationships/hyperlink" Target="https://softuni.bg/trainings/1230/asp-net-mvc-october-2015" TargetMode="External"/><Relationship Id="rId10" Type="http://schemas.openxmlformats.org/officeDocument/2006/relationships/image" Target="../media/image64.png"/><Relationship Id="rId19" Type="http://schemas.openxmlformats.org/officeDocument/2006/relationships/image" Target="../media/image68.png"/><Relationship Id="rId4" Type="http://schemas.openxmlformats.org/officeDocument/2006/relationships/image" Target="../media/image61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hyperlink" Target="http://www.indeavr.com/" TargetMode="External"/><Relationship Id="rId18" Type="http://schemas.openxmlformats.org/officeDocument/2006/relationships/image" Target="../media/image68.png"/><Relationship Id="rId3" Type="http://schemas.openxmlformats.org/officeDocument/2006/relationships/hyperlink" Target="http://xs-software.com/" TargetMode="External"/><Relationship Id="rId7" Type="http://schemas.openxmlformats.org/officeDocument/2006/relationships/hyperlink" Target="http://smartit.bg/" TargetMode="External"/><Relationship Id="rId12" Type="http://schemas.openxmlformats.org/officeDocument/2006/relationships/image" Target="../media/image61.png"/><Relationship Id="rId17" Type="http://schemas.openxmlformats.org/officeDocument/2006/relationships/hyperlink" Target="http://netpeak.bg/" TargetMode="Externa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7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hyperlink" Target="http://www.luxoft.com/" TargetMode="External"/><Relationship Id="rId5" Type="http://schemas.openxmlformats.org/officeDocument/2006/relationships/hyperlink" Target="http://komfo.com/" TargetMode="External"/><Relationship Id="rId15" Type="http://schemas.openxmlformats.org/officeDocument/2006/relationships/hyperlink" Target="http://www.infragistics.com/" TargetMode="External"/><Relationship Id="rId10" Type="http://schemas.openxmlformats.org/officeDocument/2006/relationships/image" Target="../media/image65.png"/><Relationship Id="rId19" Type="http://schemas.openxmlformats.org/officeDocument/2006/relationships/hyperlink" Target="http://www.superhosting.bg/" TargetMode="External"/><Relationship Id="rId4" Type="http://schemas.openxmlformats.org/officeDocument/2006/relationships/image" Target="../media/image62.png"/><Relationship Id="rId9" Type="http://schemas.openxmlformats.org/officeDocument/2006/relationships/hyperlink" Target="http://www.softwaregroup-bg.com/" TargetMode="External"/><Relationship Id="rId14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200" TargetMode="Externa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71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189412" y="990600"/>
            <a:ext cx="72299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08270" y="2154171"/>
            <a:ext cx="7547528" cy="12809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Model Binders, Display Templates, Editor Templates, Validation…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4" name="Picture 2" title="Software University Foundation">
            <a:hlinkClick r:id="rId6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2099" r="-4044"/>
          <a:stretch/>
        </p:blipFill>
        <p:spPr bwMode="auto">
          <a:xfrm>
            <a:off x="825157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2" y="3790321"/>
            <a:ext cx="3532586" cy="26426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6012" y="3976030"/>
            <a:ext cx="2133598" cy="23414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rot="576164">
            <a:off x="4935573" y="4010181"/>
            <a:ext cx="1982787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ASP.NET MVC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</a:t>
            </a:r>
            <a:r>
              <a:rPr lang="en-US" dirty="0" smtClean="0"/>
              <a:t>nested objects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attributes as following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"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}.{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nestedObj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Or use </a:t>
            </a:r>
            <a:r>
              <a:rPr lang="en-US" b="1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284" y="3732585"/>
            <a:ext cx="3752621" cy="264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4" y="3788737"/>
            <a:ext cx="5695870" cy="81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3266209"/>
            <a:ext cx="7260908" cy="27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4" y="4953000"/>
            <a:ext cx="6221330" cy="1353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9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 collection of primitive types</a:t>
            </a:r>
          </a:p>
          <a:p>
            <a:pPr lvl="1"/>
            <a:r>
              <a:rPr lang="en-US" dirty="0" smtClean="0"/>
              <a:t>Use the same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attribute on every input element and the parameter name of the collection in the action (you can use loops)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278" y="3252445"/>
            <a:ext cx="4465021" cy="1419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89" y="4893214"/>
            <a:ext cx="10040798" cy="13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33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 collection of objects 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attributes like "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[{index}].{property}</a:t>
            </a:r>
            <a:r>
              <a:rPr lang="en-US" dirty="0" smtClean="0"/>
              <a:t>" </a:t>
            </a:r>
          </a:p>
          <a:p>
            <a:pPr lvl="1"/>
            <a:r>
              <a:rPr lang="en-US" dirty="0" smtClean="0"/>
              <a:t>Or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EditorFor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</a:t>
            </a:r>
            <a:r>
              <a:rPr lang="en-US" dirty="0" smtClean="0"/>
              <a:t> loop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784" y="3209925"/>
            <a:ext cx="614974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21" y="3581400"/>
            <a:ext cx="7048843" cy="134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412" y="4406101"/>
            <a:ext cx="5029200" cy="21189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23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Binding a collection of files</a:t>
            </a:r>
          </a:p>
          <a:p>
            <a:pPr lvl="1"/>
            <a:r>
              <a:rPr lang="en-US" dirty="0" smtClean="0"/>
              <a:t>Use the same name attribute on all input type files </a:t>
            </a:r>
            <a:br>
              <a:rPr lang="en-US" dirty="0" smtClean="0"/>
            </a:br>
            <a:r>
              <a:rPr lang="en-US" dirty="0" smtClean="0"/>
              <a:t>as the name of the collection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78" y="3173737"/>
            <a:ext cx="4444869" cy="111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99" y="4578773"/>
            <a:ext cx="8376281" cy="18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52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012" y="1123950"/>
            <a:ext cx="8239125" cy="413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Model Binder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12" y="5000625"/>
            <a:ext cx="8124825" cy="1247775"/>
          </a:xfrm>
          <a:prstGeom prst="rect">
            <a:avLst/>
          </a:prstGeom>
          <a:solidFill>
            <a:srgbClr val="000000">
              <a:shade val="95000"/>
            </a:srgbClr>
          </a:solidFill>
          <a:ln w="63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58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199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Display &amp; Editor Templates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7170" name="Picture 2" descr="https://teenagertoday.files.wordpress.com/2012/03/angry-wr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929" y="1465400"/>
            <a:ext cx="4123038" cy="346710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14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ASP.NET MVC comes with helper methods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DisplayForModel()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EditorFor()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EditorForModel()</a:t>
            </a:r>
          </a:p>
          <a:p>
            <a:r>
              <a:rPr lang="en-US" dirty="0" smtClean="0"/>
              <a:t>There are default implementations</a:t>
            </a:r>
          </a:p>
          <a:p>
            <a:r>
              <a:rPr lang="en-US" dirty="0" smtClean="0"/>
              <a:t>Can be configured easily</a:t>
            </a:r>
          </a:p>
          <a:p>
            <a:r>
              <a:rPr lang="en-US" dirty="0" smtClean="0"/>
              <a:t>Create folders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DisplayTemplates</a:t>
            </a:r>
            <a:r>
              <a:rPr lang="en-US" dirty="0" smtClean="0"/>
              <a:t>" and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EditorTemplates</a:t>
            </a:r>
            <a:r>
              <a:rPr lang="en-US" dirty="0" smtClean="0"/>
              <a:t>" in the “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Views/Shared</a:t>
            </a:r>
            <a:r>
              <a:rPr lang="en-US" dirty="0" smtClean="0"/>
              <a:t>" folder or in the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Views/{Controller}</a:t>
            </a:r>
            <a:r>
              <a:rPr lang="en-US" dirty="0" smtClean="0"/>
              <a:t>" folder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424" y="2362201"/>
            <a:ext cx="18859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24" y="1447800"/>
            <a:ext cx="259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55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two new folders create a view for each type you want</a:t>
            </a:r>
          </a:p>
          <a:p>
            <a:r>
              <a:rPr lang="en-US" dirty="0" smtClean="0"/>
              <a:t>The file name must be the same as the type name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Int32.cshtml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DateTime.cshtml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-&gt;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Student.cshtml</a:t>
            </a:r>
          </a:p>
          <a:p>
            <a:r>
              <a:rPr lang="en-US" dirty="0" smtClean="0"/>
              <a:t>The name of the files must reflect the data types and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@model </a:t>
            </a:r>
            <a:r>
              <a:rPr lang="en-US" dirty="0" smtClean="0"/>
              <a:t>in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174" y="2590800"/>
            <a:ext cx="36282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2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display / editor templates are normal view files</a:t>
            </a:r>
          </a:p>
          <a:p>
            <a:r>
              <a:rPr lang="en-US" dirty="0" smtClean="0"/>
              <a:t>The framework will start using them instead of the default implementations</a:t>
            </a:r>
          </a:p>
          <a:p>
            <a:r>
              <a:rPr lang="en-US" dirty="0"/>
              <a:t>E</a:t>
            </a:r>
            <a:r>
              <a:rPr lang="en-US" dirty="0" smtClean="0"/>
              <a:t>xample –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String.cshtml</a:t>
            </a:r>
          </a:p>
          <a:p>
            <a:pPr lvl="1"/>
            <a:r>
              <a:rPr lang="en-US" dirty="0" smtClean="0"/>
              <a:t>All strings will be in paragraph</a:t>
            </a:r>
            <a:br>
              <a:rPr lang="en-US" dirty="0" smtClean="0"/>
            </a:br>
            <a:r>
              <a:rPr lang="en-US" dirty="0" smtClean="0"/>
              <a:t>element and will have quotes surrounding them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- for properties in the model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DisplayForModel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EditorForModel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– </a:t>
            </a:r>
            <a:br>
              <a:rPr lang="en-US" dirty="0" smtClean="0"/>
            </a:br>
            <a:r>
              <a:rPr lang="en-US" dirty="0" smtClean="0"/>
              <a:t>for the entire model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612" y="2594798"/>
            <a:ext cx="2347800" cy="1915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05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Passing additional information to the templates</a:t>
            </a:r>
          </a:p>
          <a:p>
            <a:pPr lvl="1"/>
            <a:r>
              <a:rPr lang="en-US" dirty="0" smtClean="0"/>
              <a:t>There is an object "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additionalViewData</a:t>
            </a:r>
            <a:r>
              <a:rPr lang="en-US" dirty="0" smtClean="0"/>
              <a:t>" which can be passed as parameter in the helper methods</a:t>
            </a:r>
          </a:p>
          <a:p>
            <a:pPr lvl="1"/>
            <a:r>
              <a:rPr lang="en-US" dirty="0" smtClean="0"/>
              <a:t>You can pass anything there as anonymous type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And get the values from the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ViewData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ViewBag</a:t>
            </a:r>
            <a:endParaRPr lang="en-US" b="1" dirty="0" smtClean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4" y="3751357"/>
            <a:ext cx="10213978" cy="5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58" y="5181600"/>
            <a:ext cx="8087254" cy="1031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12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Binders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Display &amp; Editor </a:t>
            </a:r>
            <a:r>
              <a:rPr lang="en-US" dirty="0"/>
              <a:t>Templates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Session, TempData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Working with Data Source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Repository</a:t>
            </a:r>
            <a:r>
              <a:rPr lang="en-US" dirty="0"/>
              <a:t> </a:t>
            </a:r>
            <a:r>
              <a:rPr lang="en-US" dirty="0" smtClean="0"/>
              <a:t>Design Pattern</a:t>
            </a:r>
            <a:endParaRPr lang="en-US" dirty="0"/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Unit of Work </a:t>
            </a:r>
            <a:r>
              <a:rPr lang="en-US" dirty="0" smtClean="0"/>
              <a:t>Design Pattern</a:t>
            </a:r>
            <a:endParaRPr lang="en-US" dirty="0"/>
          </a:p>
          <a:p>
            <a:pPr lvl="1"/>
            <a:r>
              <a:rPr lang="en-US" dirty="0"/>
              <a:t>Ninject IoC and AutoMapper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423" y="2895600"/>
            <a:ext cx="2738589" cy="35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need two templates for one data type</a:t>
            </a:r>
          </a:p>
          <a:p>
            <a:pPr lvl="1"/>
            <a:r>
              <a:rPr lang="en-US" dirty="0" smtClean="0"/>
              <a:t>Create the template with custom name</a:t>
            </a:r>
          </a:p>
          <a:p>
            <a:pPr lvl="1"/>
            <a:r>
              <a:rPr lang="en-US" dirty="0" smtClean="0"/>
              <a:t>Decorate the property in the model with 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UIHint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 smtClean="0"/>
              <a:t> attribute specifying the template name</a:t>
            </a:r>
          </a:p>
          <a:p>
            <a:pPr lvl="1"/>
            <a:r>
              <a:rPr lang="en-US" dirty="0" smtClean="0"/>
              <a:t>You can set the name in the helpers too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Template Name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4479701"/>
            <a:ext cx="52647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4495800"/>
            <a:ext cx="3014133" cy="175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2" y="5567780"/>
            <a:ext cx="5735978" cy="45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7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278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Data Validation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3074" name="Picture 2" descr="http://www.theorem.co.uk/images/validateandche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548" y="1695450"/>
            <a:ext cx="5257800" cy="333375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663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are defined in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System.ComponentModel.DataAnnotations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Covers </a:t>
            </a:r>
            <a:r>
              <a:rPr lang="en-US" dirty="0"/>
              <a:t>common validation </a:t>
            </a:r>
            <a:r>
              <a:rPr lang="en-US" dirty="0" smtClean="0"/>
              <a:t>patterns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StringLength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Regex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with Annotations 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12" y="3200400"/>
            <a:ext cx="4800600" cy="2613660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73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Validation </a:t>
            </a:r>
            <a:r>
              <a:rPr lang="en-US" dirty="0"/>
              <a:t>A</a:t>
            </a:r>
            <a:r>
              <a:rPr lang="en-US" dirty="0" smtClean="0"/>
              <a:t>ttributes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53456"/>
              </p:ext>
            </p:extLst>
          </p:nvPr>
        </p:nvGraphicFramePr>
        <p:xfrm>
          <a:off x="2132012" y="1214120"/>
          <a:ext cx="7924800" cy="5044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200"/>
                <a:gridCol w="594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a non-null value is assigned to the property. It can be configured to fail if an empty string is assigned.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string is longer than the specified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two specified properties in the model have the same value.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falls in the specified range. It defaults to numbers, but it can be configured to consider a range of dates, too.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matches the specified expression.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EnumDataType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whether the value can be matched to any of the values in the specified enumerated type.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CustomValidation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Checks the value against the specified custom function.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Remote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an AJAX call to the server, and checks whether the value is acceptable.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1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attributes</a:t>
            </a:r>
          </a:p>
          <a:p>
            <a:r>
              <a:rPr lang="en-US" dirty="0" smtClean="0"/>
              <a:t>Inherit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ValidationAttribute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Validation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12" y="2590800"/>
            <a:ext cx="7772400" cy="39218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00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ModelState.IsValid</a:t>
            </a:r>
            <a:r>
              <a:rPr lang="en-US" dirty="0"/>
              <a:t> </a:t>
            </a:r>
            <a:r>
              <a:rPr lang="en-US" dirty="0" smtClean="0"/>
              <a:t>will give us information about the data validation success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ModelState.AddModelError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/>
              <a:t> will produce a custom error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6" y="3125410"/>
            <a:ext cx="6556376" cy="34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Html.ValidationSummary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 smtClean="0"/>
              <a:t>– output errors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@Html.ValidationMessageFor(…)</a:t>
            </a:r>
            <a:r>
              <a:rPr lang="en-US" dirty="0" smtClean="0"/>
              <a:t> – outputs validation message for specified property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Validating Model – View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2" y="3090339"/>
            <a:ext cx="5440463" cy="339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Left Arrow 5"/>
          <p:cNvSpPr/>
          <p:nvPr/>
        </p:nvSpPr>
        <p:spPr>
          <a:xfrm rot="20594177">
            <a:off x="7239358" y="4376511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0197" y="4157140"/>
            <a:ext cx="2420847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Text box with integrated client-side validation</a:t>
            </a:r>
          </a:p>
        </p:txBody>
      </p:sp>
      <p:sp>
        <p:nvSpPr>
          <p:cNvPr id="8" name="Left Arrow 7"/>
          <p:cNvSpPr/>
          <p:nvPr/>
        </p:nvSpPr>
        <p:spPr>
          <a:xfrm rot="20594177">
            <a:off x="6845889" y="5695354"/>
            <a:ext cx="1372499" cy="1292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76728" y="5475982"/>
            <a:ext cx="2420847" cy="10772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jQuery validation library required for unobtrusive JavaScript validation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P.S. Check </a:t>
            </a:r>
            <a:r>
              <a:rPr lang="en-US" sz="1600" b="1" dirty="0" err="1">
                <a:solidFill>
                  <a:schemeClr val="bg1"/>
                </a:solidFill>
              </a:rPr>
              <a:t>W</a:t>
            </a:r>
            <a:r>
              <a:rPr lang="en-US" sz="1600" b="1" dirty="0" err="1" smtClean="0">
                <a:solidFill>
                  <a:schemeClr val="bg1"/>
                </a:solidFill>
              </a:rPr>
              <a:t>eb.config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2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Your model should implemented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IValidatableObject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From now on,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MVC</a:t>
            </a:r>
            <a:r>
              <a:rPr lang="en-US" dirty="0" smtClean="0"/>
              <a:t> (works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EF</a:t>
            </a:r>
            <a:r>
              <a:rPr lang="en-US" dirty="0" smtClean="0"/>
              <a:t> too) will validate the object by your custom rules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Class-Level Model Validation</a:t>
            </a:r>
            <a:endParaRPr lang="en-US" dirty="0"/>
          </a:p>
        </p:txBody>
      </p:sp>
      <p:pic>
        <p:nvPicPr>
          <p:cNvPr id="13316" name="Picture 4" descr="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69090" y="2911270"/>
            <a:ext cx="7247467" cy="3648076"/>
          </a:xfrm>
          <a:prstGeom prst="roundRect">
            <a:avLst>
              <a:gd name="adj" fmla="val 1040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9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562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Other Annotations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5362" name="Picture 2" descr="http://www.sitefinity.com/docs/metabloglib/Windows-Live-Writer-Sitefinity_82C4-Sitefinity-MVC-Data-Annotations_2.png?sfvrsn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998" y="914400"/>
            <a:ext cx="6438900" cy="4286250"/>
          </a:xfrm>
          <a:prstGeom prst="roundRect">
            <a:avLst>
              <a:gd name="adj" fmla="val 6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5964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/ Edit Annotations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087"/>
              </p:ext>
            </p:extLst>
          </p:nvPr>
        </p:nvGraphicFramePr>
        <p:xfrm>
          <a:off x="989012" y="1676400"/>
          <a:ext cx="10210800" cy="3931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84763"/>
                <a:gridCol w="7426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Attribute</a:t>
                      </a:r>
                      <a:endParaRPr lang="en-US" sz="2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noProof="1" smtClean="0"/>
                        <a:t>Description</a:t>
                      </a:r>
                      <a:endParaRPr lang="en-US" sz="2800" noProof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UIHint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name of the template to use for rendering.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Friendly name for labels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 strings and null display text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the property of a model class for simple text display.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Specify a read-only property (for model binding).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HiddenInput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Render value in a hidden input (when editing).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ScaffoldColumn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Turn display and edit capabilities on / off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1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Tells the model binder which properties to include/exclude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7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4102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Scaffolding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66" y="1150691"/>
            <a:ext cx="5817764" cy="3878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48684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3516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Session, TempData, Cache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16386" name="Picture 2" descr="http://plattcollege.edu.s168003.gridserver.com/cms/wp-content/uploads/NextSessi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6" y="1794404"/>
            <a:ext cx="6842126" cy="319299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409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client has session id, which ASP.NET stores</a:t>
            </a:r>
          </a:p>
          <a:p>
            <a:r>
              <a:rPr lang="en-US" dirty="0" smtClean="0"/>
              <a:t>You can use it to store information in the memory of the application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775" y="3352801"/>
            <a:ext cx="8744192" cy="28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68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TempData </a:t>
            </a:r>
            <a:r>
              <a:rPr lang="en-US" dirty="0" smtClean="0"/>
              <a:t>can be used like a dictionary</a:t>
            </a:r>
          </a:p>
          <a:p>
            <a:r>
              <a:rPr lang="en-US" dirty="0" smtClean="0"/>
              <a:t>Each saved value lasts for the current and the next request</a:t>
            </a:r>
          </a:p>
          <a:p>
            <a:r>
              <a:rPr lang="en-US" dirty="0" smtClean="0"/>
              <a:t>Perfect for redirects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TempData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61" y="3290084"/>
            <a:ext cx="5581126" cy="3234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5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save global data into the Cache</a:t>
            </a:r>
          </a:p>
          <a:p>
            <a:r>
              <a:rPr lang="en-US" dirty="0" smtClean="0"/>
              <a:t>It works like dictionary</a:t>
            </a:r>
          </a:p>
          <a:p>
            <a:r>
              <a:rPr lang="en-US" dirty="0" smtClean="0"/>
              <a:t>It is not per client, but rather global</a:t>
            </a:r>
          </a:p>
          <a:p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6" y="3368892"/>
            <a:ext cx="7013576" cy="315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4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</a:t>
            </a:r>
            <a:r>
              <a:rPr lang="en-US" dirty="0" smtClean="0"/>
              <a:t>with Data Sources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719034"/>
          </a:xfrm>
        </p:spPr>
        <p:txBody>
          <a:bodyPr/>
          <a:lstStyle/>
          <a:p>
            <a:r>
              <a:rPr lang="en-US" dirty="0" smtClean="0"/>
              <a:t>Repository and Unit of Work</a:t>
            </a:r>
            <a:endParaRPr lang="en-US" dirty="0"/>
          </a:p>
        </p:txBody>
      </p:sp>
      <p:pic>
        <p:nvPicPr>
          <p:cNvPr id="2050" name="Picture 2" descr="http://www.artistsvalley.com/images/icons/Database%20Application%20Icons/Datasource%20Connect/256x256/Datasource%20Conne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48" y="1143000"/>
            <a:ext cx="365760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business code from data </a:t>
            </a:r>
            <a:r>
              <a:rPr lang="en-US" dirty="0" smtClean="0"/>
              <a:t>access</a:t>
            </a:r>
          </a:p>
          <a:p>
            <a:pPr lvl="1"/>
            <a:r>
              <a:rPr lang="en-US" dirty="0"/>
              <a:t>Separation of </a:t>
            </a:r>
            <a:r>
              <a:rPr lang="en-US" dirty="0" smtClean="0"/>
              <a:t>concerns</a:t>
            </a:r>
          </a:p>
          <a:p>
            <a:pPr lvl="1"/>
            <a:r>
              <a:rPr lang="en-US" dirty="0" smtClean="0"/>
              <a:t>Testability</a:t>
            </a:r>
          </a:p>
          <a:p>
            <a:r>
              <a:rPr lang="en-US" dirty="0"/>
              <a:t>Encapsulate data </a:t>
            </a:r>
            <a:r>
              <a:rPr lang="en-US" dirty="0" smtClean="0"/>
              <a:t>access</a:t>
            </a:r>
          </a:p>
          <a:p>
            <a:r>
              <a:rPr lang="en-US" dirty="0"/>
              <a:t>Increased level of abstraction</a:t>
            </a:r>
            <a:endParaRPr lang="en-US" b="0" dirty="0"/>
          </a:p>
          <a:p>
            <a:pPr lvl="1"/>
            <a:r>
              <a:rPr lang="en-US" dirty="0"/>
              <a:t>More classes, less duplicated code</a:t>
            </a:r>
          </a:p>
          <a:p>
            <a:pPr lvl="1"/>
            <a:r>
              <a:rPr lang="en-US" dirty="0"/>
              <a:t>Maintainability, </a:t>
            </a:r>
            <a:r>
              <a:rPr lang="en-US" dirty="0" smtClean="0"/>
              <a:t>Flexibility</a:t>
            </a:r>
            <a:r>
              <a:rPr lang="en-US" dirty="0"/>
              <a:t>, </a:t>
            </a:r>
            <a:r>
              <a:rPr lang="en-US" dirty="0" smtClean="0"/>
              <a:t>Testability</a:t>
            </a:r>
            <a:endParaRPr lang="en-US" dirty="0"/>
          </a:p>
          <a:p>
            <a:r>
              <a:rPr lang="en-US" dirty="0"/>
              <a:t>Generic repositories</a:t>
            </a:r>
          </a:p>
          <a:p>
            <a:pPr lvl="1"/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IRepository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Design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</a:t>
            </a:r>
            <a:r>
              <a:rPr lang="en-US" dirty="0" smtClean="0"/>
              <a:t>Pattern (2)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37012" y="1154317"/>
            <a:ext cx="4114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Business &amp; Domain 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180012" y="4953000"/>
            <a:ext cx="1828800" cy="13716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SQL Database</a:t>
            </a:r>
          </a:p>
        </p:txBody>
      </p:sp>
      <p:sp>
        <p:nvSpPr>
          <p:cNvPr id="7" name="Vertical Scroll 6"/>
          <p:cNvSpPr/>
          <p:nvPr/>
        </p:nvSpPr>
        <p:spPr>
          <a:xfrm>
            <a:off x="7936792" y="4953000"/>
            <a:ext cx="1828800" cy="137160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436812" y="4953000"/>
            <a:ext cx="1828800" cy="1371600"/>
          </a:xfrm>
          <a:prstGeom prst="cloudCallou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055812" y="2671904"/>
            <a:ext cx="253365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Exchange Rates Repository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62952" y="2671904"/>
            <a:ext cx="2476500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Blog Posts Repository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17846" y="2667000"/>
            <a:ext cx="2515166" cy="1143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Settings Repository</a:t>
            </a:r>
          </a:p>
        </p:txBody>
      </p:sp>
      <p:cxnSp>
        <p:nvCxnSpPr>
          <p:cNvPr id="13" name="Straight Arrow Connector 12"/>
          <p:cNvCxnSpPr>
            <a:stCxn id="5" idx="2"/>
            <a:endCxn id="9" idx="0"/>
          </p:cNvCxnSpPr>
          <p:nvPr/>
        </p:nvCxnSpPr>
        <p:spPr>
          <a:xfrm flipH="1">
            <a:off x="3322638" y="1763918"/>
            <a:ext cx="2771775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10" idx="0"/>
          </p:cNvCxnSpPr>
          <p:nvPr/>
        </p:nvCxnSpPr>
        <p:spPr>
          <a:xfrm>
            <a:off x="6094412" y="1763918"/>
            <a:ext cx="6790" cy="9079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2"/>
            <a:endCxn id="11" idx="0"/>
          </p:cNvCxnSpPr>
          <p:nvPr/>
        </p:nvCxnSpPr>
        <p:spPr>
          <a:xfrm>
            <a:off x="6094413" y="1763918"/>
            <a:ext cx="2781017" cy="90308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8" idx="3"/>
          </p:cNvCxnSpPr>
          <p:nvPr/>
        </p:nvCxnSpPr>
        <p:spPr>
          <a:xfrm>
            <a:off x="3322638" y="3814905"/>
            <a:ext cx="28575" cy="121651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6" idx="1"/>
          </p:cNvCxnSpPr>
          <p:nvPr/>
        </p:nvCxnSpPr>
        <p:spPr>
          <a:xfrm flipH="1">
            <a:off x="6094412" y="3814904"/>
            <a:ext cx="6790" cy="11380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7" idx="0"/>
          </p:cNvCxnSpPr>
          <p:nvPr/>
        </p:nvCxnSpPr>
        <p:spPr>
          <a:xfrm flipH="1">
            <a:off x="8851193" y="3810000"/>
            <a:ext cx="24237" cy="114300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51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changes in persistent objects</a:t>
            </a:r>
          </a:p>
          <a:p>
            <a:pPr lvl="1"/>
            <a:r>
              <a:rPr lang="en-US" dirty="0" smtClean="0"/>
              <a:t>Efficient data access</a:t>
            </a:r>
          </a:p>
          <a:p>
            <a:pPr lvl="1"/>
            <a:r>
              <a:rPr lang="en-US" dirty="0" smtClean="0"/>
              <a:t>Manage concurrency problems</a:t>
            </a:r>
          </a:p>
          <a:p>
            <a:pPr lvl="1"/>
            <a:r>
              <a:rPr lang="en-US" dirty="0" smtClean="0"/>
              <a:t>Manage transactions</a:t>
            </a:r>
          </a:p>
          <a:p>
            <a:r>
              <a:rPr lang="en-US" dirty="0"/>
              <a:t>Keep business logic free of data access </a:t>
            </a:r>
            <a:r>
              <a:rPr lang="en-US" dirty="0" smtClean="0"/>
              <a:t>code</a:t>
            </a:r>
          </a:p>
          <a:p>
            <a:r>
              <a:rPr lang="en-US" dirty="0"/>
              <a:t>Keep business logic free from tracking changes</a:t>
            </a:r>
            <a:endParaRPr lang="en-US" b="0" dirty="0"/>
          </a:p>
          <a:p>
            <a:r>
              <a:rPr lang="en-US" dirty="0"/>
              <a:t>Allow business logic to work with logical </a:t>
            </a:r>
            <a:r>
              <a:rPr lang="en-US" dirty="0" smtClean="0"/>
              <a:t>transactions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of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16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Repository and </a:t>
            </a:r>
            <a:r>
              <a:rPr lang="en-US" dirty="0" err="1" smtClean="0"/>
              <a:t>UoW</a:t>
            </a:r>
            <a:r>
              <a:rPr lang="en-US" dirty="0" smtClean="0"/>
              <a:t> </a:t>
            </a:r>
            <a:r>
              <a:rPr lang="en-US" dirty="0"/>
              <a:t>Patterns in an ASP.NET </a:t>
            </a:r>
            <a:r>
              <a:rPr lang="en-US" dirty="0" smtClean="0"/>
              <a:t>MVC</a:t>
            </a:r>
            <a:endParaRPr lang="en-US" dirty="0"/>
          </a:p>
        </p:txBody>
      </p:sp>
      <p:pic>
        <p:nvPicPr>
          <p:cNvPr id="1026" name="Picture 2" descr="Repository_pattern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2" y="1331699"/>
            <a:ext cx="5155270" cy="499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12" y="1219200"/>
            <a:ext cx="5523000" cy="5063960"/>
          </a:xfrm>
        </p:spPr>
        <p:txBody>
          <a:bodyPr>
            <a:normAutofit/>
          </a:bodyPr>
          <a:lstStyle/>
          <a:p>
            <a:r>
              <a:rPr lang="en-US" dirty="0"/>
              <a:t>Source:</a:t>
            </a:r>
            <a:r>
              <a:rPr lang="en-US" dirty="0">
                <a:hlinkClick r:id="rId3"/>
              </a:rPr>
              <a:t> </a:t>
            </a:r>
            <a:r>
              <a:rPr lang="bg-BG" dirty="0">
                <a:hlinkClick r:id="rId3"/>
              </a:rPr>
              <a:t>http://</a:t>
            </a:r>
            <a:r>
              <a:rPr lang="bg-BG" dirty="0" smtClean="0">
                <a:hlinkClick r:id="rId3"/>
              </a:rPr>
              <a:t>www.asp.net/mvc/tutorials/getting-started-with-ef-using-mvc/implementing-the-repository-and-unit-of-work-patterns-in-an-asp-net-mvc-application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974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IoC </a:t>
            </a:r>
            <a:r>
              <a:rPr lang="en-US" dirty="0" smtClean="0"/>
              <a:t>for dependency inversion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 </a:t>
            </a:r>
            <a:r>
              <a:rPr lang="en-US" dirty="0" smtClean="0"/>
              <a:t>is quite easy to do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Ninject.MVC5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App_Data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NinjectWebCommon</a:t>
            </a:r>
            <a:r>
              <a:rPr lang="en-US" dirty="0" smtClean="0"/>
              <a:t> add your bindings in </a:t>
            </a:r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RegisterServices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Ninject IoC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97" y="4800600"/>
            <a:ext cx="7902054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40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Code </a:t>
            </a:r>
            <a:r>
              <a:rPr lang="en-US" dirty="0"/>
              <a:t>generation framework for </a:t>
            </a:r>
            <a:r>
              <a:rPr lang="en-US" dirty="0" smtClean="0"/>
              <a:t>ASP.NET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When </a:t>
            </a:r>
            <a:r>
              <a:rPr lang="en-US" dirty="0"/>
              <a:t>you want to quickly add boilerplate code that interacts with data </a:t>
            </a:r>
            <a:r>
              <a:rPr lang="en-US" dirty="0" smtClean="0"/>
              <a:t>models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Enhances developer </a:t>
            </a:r>
            <a:r>
              <a:rPr lang="en-US" dirty="0"/>
              <a:t>productivity </a:t>
            </a:r>
            <a:endParaRPr lang="en-US" dirty="0" smtClean="0"/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Can </a:t>
            </a:r>
            <a:r>
              <a:rPr lang="en-US" dirty="0"/>
              <a:t>reduce the amount of time to develop standard data operations in your </a:t>
            </a:r>
            <a:r>
              <a:rPr lang="en-US" dirty="0" smtClean="0"/>
              <a:t>project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Enables </a:t>
            </a:r>
            <a:r>
              <a:rPr lang="en-US" dirty="0" smtClean="0"/>
              <a:t>customization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Provides </a:t>
            </a:r>
            <a:r>
              <a:rPr lang="en-US" dirty="0"/>
              <a:t>an extensibility mechanism to customize generated code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 smtClean="0"/>
              <a:t>VS 2015 includes </a:t>
            </a:r>
            <a:r>
              <a:rPr lang="en-US" dirty="0"/>
              <a:t>pre-installed code generators for </a:t>
            </a:r>
            <a:r>
              <a:rPr lang="en-US" dirty="0" smtClean="0"/>
              <a:t>MVC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Web </a:t>
            </a:r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is ASP.NET Scaffolding?</a:t>
            </a:r>
          </a:p>
        </p:txBody>
      </p:sp>
    </p:spTree>
    <p:extLst>
      <p:ext uri="{BB962C8B-B14F-4D97-AF65-F5344CB8AC3E}">
        <p14:creationId xmlns:p14="http://schemas.microsoft.com/office/powerpoint/2010/main" val="4728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want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to map your database models to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ViewModels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for the web</a:t>
            </a:r>
          </a:p>
          <a:p>
            <a:r>
              <a:rPr lang="en-US" dirty="0" smtClean="0"/>
              <a:t>Install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AutoMapper </a:t>
            </a: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NuGet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/>
              <a:t>Make mappings for the models</a:t>
            </a:r>
          </a:p>
          <a:p>
            <a:r>
              <a:rPr lang="en-US" dirty="0" smtClean="0"/>
              <a:t>Use them in your LINQ queries</a:t>
            </a:r>
          </a:p>
          <a:p>
            <a:r>
              <a:rPr lang="en-US" dirty="0" smtClean="0"/>
              <a:t>Check the documentation 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http://automapper.org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  <a:hlinkClick r:id="rId2"/>
              </a:rPr>
              <a:t>/</a:t>
            </a:r>
            <a:r>
              <a:rPr lang="en-US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AutoMapper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6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764" y="1295401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4428" y="1295400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Data</a:t>
            </a:r>
            <a:endParaRPr lang="en-US" dirty="0"/>
          </a:p>
        </p:txBody>
      </p:sp>
      <p:pic>
        <p:nvPicPr>
          <p:cNvPr id="13" name="Picture 12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15"/>
              </a:rPr>
              <a:t>https://</a:t>
            </a:r>
            <a:r>
              <a:rPr lang="en-US" dirty="0" smtClean="0">
                <a:hlinkClick r:id="rId15"/>
              </a:rPr>
              <a:t>softuni.bg/trainings/1230/asp-net-mvc-october-2015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" name="Picture 15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18" name="Picture 17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4" name="Picture 3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04444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SoftUni Diamond Partners</a:t>
            </a:r>
            <a:endParaRPr lang="bg-BG" dirty="0"/>
          </a:p>
        </p:txBody>
      </p:sp>
      <p:pic>
        <p:nvPicPr>
          <p:cNvPr id="3" name="Picture 2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6" y="1559038"/>
            <a:ext cx="2382811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5" name="Picture 4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66" y="3278535"/>
            <a:ext cx="2968620" cy="1169456"/>
          </a:xfrm>
          <a:prstGeom prst="roundRect">
            <a:avLst>
              <a:gd name="adj" fmla="val 2684"/>
            </a:avLst>
          </a:prstGeom>
        </p:spPr>
      </p:pic>
      <p:pic>
        <p:nvPicPr>
          <p:cNvPr id="6" name="Picture 5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010" y="3284548"/>
            <a:ext cx="3029929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7" name="Picture 6">
            <a:hlinkClick r:id="rId9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4463" y="3284548"/>
            <a:ext cx="4591551" cy="1163442"/>
          </a:xfrm>
          <a:prstGeom prst="roundRect">
            <a:avLst>
              <a:gd name="adj" fmla="val 2684"/>
            </a:avLst>
          </a:prstGeom>
        </p:spPr>
      </p:pic>
      <p:pic>
        <p:nvPicPr>
          <p:cNvPr id="8" name="Picture 7">
            <a:hlinkClick r:id="rId11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59875" y="4979145"/>
            <a:ext cx="1932362" cy="1044328"/>
          </a:xfrm>
          <a:prstGeom prst="roundRect">
            <a:avLst>
              <a:gd name="adj" fmla="val 2684"/>
            </a:avLst>
          </a:prstGeom>
        </p:spPr>
      </p:pic>
      <p:pic>
        <p:nvPicPr>
          <p:cNvPr id="12" name="Picture 11">
            <a:hlinkClick r:id="rId13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52040" y="1559037"/>
            <a:ext cx="3543973" cy="1093411"/>
          </a:xfrm>
          <a:prstGeom prst="roundRect">
            <a:avLst>
              <a:gd name="adj" fmla="val 2684"/>
            </a:avLst>
          </a:prstGeom>
        </p:spPr>
      </p:pic>
      <p:pic>
        <p:nvPicPr>
          <p:cNvPr id="13" name="Picture 1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43022" y="5056888"/>
            <a:ext cx="4261388" cy="888842"/>
          </a:xfrm>
          <a:prstGeom prst="roundRect">
            <a:avLst>
              <a:gd name="adj" fmla="val 3159"/>
            </a:avLst>
          </a:prstGeom>
        </p:spPr>
      </p:pic>
      <p:pic>
        <p:nvPicPr>
          <p:cNvPr id="14" name="Picture 13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12006" y="1608851"/>
            <a:ext cx="4621386" cy="996769"/>
          </a:xfrm>
          <a:prstGeom prst="roundRect">
            <a:avLst>
              <a:gd name="adj" fmla="val 3159"/>
            </a:avLst>
          </a:prstGeom>
        </p:spPr>
      </p:pic>
      <p:pic>
        <p:nvPicPr>
          <p:cNvPr id="15" name="Picture 14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4866" y="5293579"/>
            <a:ext cx="4524224" cy="415460"/>
          </a:xfrm>
          <a:prstGeom prst="roundRect">
            <a:avLst>
              <a:gd name="adj" fmla="val 6598"/>
            </a:avLst>
          </a:prstGeom>
        </p:spPr>
      </p:pic>
    </p:spTree>
    <p:extLst>
      <p:ext uri="{BB962C8B-B14F-4D97-AF65-F5344CB8AC3E}">
        <p14:creationId xmlns:p14="http://schemas.microsoft.com/office/powerpoint/2010/main" val="77087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ASP.NET MVC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65734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4132400"/>
            <a:ext cx="7924800" cy="820600"/>
          </a:xfrm>
        </p:spPr>
        <p:txBody>
          <a:bodyPr/>
          <a:lstStyle/>
          <a:p>
            <a:r>
              <a:rPr lang="en-US" dirty="0" smtClean="0"/>
              <a:t>Demo: Creating a Scaffold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3733" y="5029200"/>
            <a:ext cx="10241356" cy="1365365"/>
          </a:xfrm>
        </p:spPr>
        <p:txBody>
          <a:bodyPr/>
          <a:lstStyle/>
          <a:p>
            <a:r>
              <a:rPr lang="en-US" dirty="0" smtClean="0"/>
              <a:t>Creating CRUD pages with read/write actions, using Entity Framework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0" y="861312"/>
            <a:ext cx="4419602" cy="3101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6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5656400"/>
            <a:ext cx="8938472" cy="820600"/>
          </a:xfrm>
        </p:spPr>
        <p:txBody>
          <a:bodyPr/>
          <a:lstStyle/>
          <a:p>
            <a:pPr indent="-838200">
              <a:lnSpc>
                <a:spcPct val="110000"/>
              </a:lnSpc>
            </a:pPr>
            <a:r>
              <a:rPr lang="en-US" dirty="0" smtClean="0"/>
              <a:t>Model Binders</a:t>
            </a:r>
            <a:endParaRPr lang="bg-BG" dirty="0"/>
          </a:p>
        </p:txBody>
      </p:sp>
      <p:sp>
        <p:nvSpPr>
          <p:cNvPr id="501763" name="Rectangle 3"/>
          <p:cNvSpPr>
            <a:spLocks noChangeArrowheads="1"/>
          </p:cNvSpPr>
          <p:nvPr/>
        </p:nvSpPr>
        <p:spPr bwMode="auto">
          <a:xfrm>
            <a:off x="2709863" y="3463925"/>
            <a:ext cx="64801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endParaRPr lang="bg-BG" sz="28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pic>
        <p:nvPicPr>
          <p:cNvPr id="4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037" y="1313000"/>
            <a:ext cx="40671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008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handling HTTP post requests easier</a:t>
            </a:r>
          </a:p>
          <a:p>
            <a:r>
              <a:rPr lang="en-US" dirty="0" smtClean="0"/>
              <a:t>Assist in populating the parameters in action methods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3085892"/>
            <a:ext cx="2142000" cy="149833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94212" y="3085892"/>
            <a:ext cx="3429000" cy="14983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HTTP POST /Review/Create</a:t>
            </a:r>
          </a:p>
          <a:p>
            <a:pPr algn="ctr"/>
            <a:r>
              <a:rPr lang="en-US" sz="1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?Rating=7&amp;Body=Great</a:t>
            </a:r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!</a:t>
            </a:r>
          </a:p>
        </p:txBody>
      </p:sp>
      <p:pic>
        <p:nvPicPr>
          <p:cNvPr id="2050" name="Picture 2" descr="http://www.cs.cmu.edu/~chaki/magic/magic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161" y="2844457"/>
            <a:ext cx="195827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666328" y="3936298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DefaultModelBinder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7731029">
            <a:off x="7797383" y="4487555"/>
            <a:ext cx="692059" cy="537058"/>
          </a:xfrm>
          <a:prstGeom prst="rightArrow">
            <a:avLst>
              <a:gd name="adj1" fmla="val 50000"/>
              <a:gd name="adj2" fmla="val 5155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719" y="5155514"/>
            <a:ext cx="5638800" cy="132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Parameter binding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 smtClean="0"/>
              <a:t> attribute of the HTML input element should be the same as the name of </a:t>
            </a:r>
            <a:r>
              <a:rPr lang="en-US" dirty="0"/>
              <a:t>the action parameter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40" y="3214855"/>
            <a:ext cx="7318612" cy="108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2" y="4455682"/>
            <a:ext cx="8889667" cy="194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3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binding</a:t>
            </a:r>
          </a:p>
          <a:p>
            <a:pPr lvl="1"/>
            <a:r>
              <a:rPr lang="en-US" dirty="0" smtClean="0"/>
              <a:t>The model binder will try to "construct" the object based on the name attributes on the input HTML elements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Binders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5" y="3735006"/>
            <a:ext cx="5255514" cy="57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4638227"/>
            <a:ext cx="7468362" cy="183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2895600"/>
            <a:ext cx="3538252" cy="153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10" y="3124680"/>
            <a:ext cx="5255514" cy="29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2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1483</Words>
  <Application>Microsoft Office PowerPoint</Application>
  <PresentationFormat>Custom</PresentationFormat>
  <Paragraphs>288</Paragraphs>
  <Slides>44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 16x9</vt:lpstr>
      <vt:lpstr>Working with Data</vt:lpstr>
      <vt:lpstr>Table of Contents</vt:lpstr>
      <vt:lpstr>Scaffolding</vt:lpstr>
      <vt:lpstr>What is ASP.NET Scaffolding?</vt:lpstr>
      <vt:lpstr>Demo: Creating a Scaffold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Model Binders</vt:lpstr>
      <vt:lpstr>Custom Model Binder</vt:lpstr>
      <vt:lpstr>Display &amp; Editor Templates</vt:lpstr>
      <vt:lpstr>Templates</vt:lpstr>
      <vt:lpstr>Custom Templates</vt:lpstr>
      <vt:lpstr>Custom Templates</vt:lpstr>
      <vt:lpstr>Custom Templates</vt:lpstr>
      <vt:lpstr>Custom Template Name</vt:lpstr>
      <vt:lpstr>Data Validation</vt:lpstr>
      <vt:lpstr>Validation with Annotations </vt:lpstr>
      <vt:lpstr>Data Validation Attributes</vt:lpstr>
      <vt:lpstr>Custom Validation</vt:lpstr>
      <vt:lpstr>Validating Model – Controller</vt:lpstr>
      <vt:lpstr>Validating Model – View</vt:lpstr>
      <vt:lpstr>Class-Level Model Validation</vt:lpstr>
      <vt:lpstr>Other Annotations</vt:lpstr>
      <vt:lpstr>Display / Edit Annotations </vt:lpstr>
      <vt:lpstr>Session, TempData, Cache</vt:lpstr>
      <vt:lpstr>Session</vt:lpstr>
      <vt:lpstr>TempData</vt:lpstr>
      <vt:lpstr>Cache</vt:lpstr>
      <vt:lpstr>Working with Data Sources</vt:lpstr>
      <vt:lpstr>Repository Design Pattern</vt:lpstr>
      <vt:lpstr>Repository Pattern (2)</vt:lpstr>
      <vt:lpstr>Unit of Work</vt:lpstr>
      <vt:lpstr>Repository and UoW Patterns in an ASP.NET MVC</vt:lpstr>
      <vt:lpstr>Ninject IoC</vt:lpstr>
      <vt:lpstr>AutoMapper</vt:lpstr>
      <vt:lpstr>Working with Data</vt:lpstr>
      <vt:lpstr>SoftUni Diamond Partners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Essentials</dc:title>
  <dc:subject>Software Development Course</dc:subject>
  <dc:creator/>
  <cp:keywords>ASP.NET MVC, C#, programming, SoftUni, Software University, programming, software development, software engineering, course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2015-10-13T19:58:28Z</dcterms:modified>
  <cp:category>ASP.NET MVC, C#, programming, SoftUni, Software University, programming, software development, software engineering, course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