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7"/>
  </p:notesMasterIdLst>
  <p:handoutMasterIdLst>
    <p:handoutMasterId r:id="rId48"/>
  </p:handoutMasterIdLst>
  <p:sldIdLst>
    <p:sldId id="274" r:id="rId3"/>
    <p:sldId id="276" r:id="rId4"/>
    <p:sldId id="353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36" r:id="rId17"/>
    <p:sldId id="437" r:id="rId18"/>
    <p:sldId id="438" r:id="rId19"/>
    <p:sldId id="439" r:id="rId20"/>
    <p:sldId id="440" r:id="rId21"/>
    <p:sldId id="441" r:id="rId22"/>
    <p:sldId id="442" r:id="rId23"/>
    <p:sldId id="443" r:id="rId24"/>
    <p:sldId id="444" r:id="rId25"/>
    <p:sldId id="445" r:id="rId26"/>
    <p:sldId id="446" r:id="rId27"/>
    <p:sldId id="447" r:id="rId28"/>
    <p:sldId id="460" r:id="rId29"/>
    <p:sldId id="463" r:id="rId30"/>
    <p:sldId id="461" r:id="rId31"/>
    <p:sldId id="448" r:id="rId32"/>
    <p:sldId id="449" r:id="rId33"/>
    <p:sldId id="450" r:id="rId34"/>
    <p:sldId id="451" r:id="rId35"/>
    <p:sldId id="452" r:id="rId36"/>
    <p:sldId id="453" r:id="rId37"/>
    <p:sldId id="454" r:id="rId38"/>
    <p:sldId id="455" r:id="rId39"/>
    <p:sldId id="456" r:id="rId40"/>
    <p:sldId id="457" r:id="rId41"/>
    <p:sldId id="458" r:id="rId42"/>
    <p:sldId id="459" r:id="rId43"/>
    <p:sldId id="424" r:id="rId44"/>
    <p:sldId id="419" r:id="rId45"/>
    <p:sldId id="420" r:id="rId4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CAEDF2"/>
    <a:srgbClr val="FDFFFF"/>
    <a:srgbClr val="F8DC9E"/>
    <a:srgbClr val="F0A22E"/>
    <a:srgbClr val="603A14"/>
    <a:srgbClr val="E85C0E"/>
    <a:srgbClr val="BAB398"/>
    <a:srgbClr val="ADA485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533" autoAdjust="0"/>
  </p:normalViewPr>
  <p:slideViewPr>
    <p:cSldViewPr>
      <p:cViewPr>
        <p:scale>
          <a:sx n="70" d="100"/>
          <a:sy n="70" d="100"/>
        </p:scale>
        <p:origin x="444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15-Jun-2015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15-Jun-2015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9520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943CF-1512-4E5E-9867-C26AF6DC7F81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07813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FFBBB9-A1C9-4DBC-9682-34C93C989556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1522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5F54C-C19A-4257-BC48-21152A369210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96890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63051D-36D4-4459-83F2-008346DD5E83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3074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882752-B195-4E1D-BF93-D8A0D98FE3D1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95176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1FE58D-B7A8-4865-B0EE-DDF844986BC3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3772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1FE58D-B7A8-4865-B0EE-DDF844986BC3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94699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BBDF3F-0D52-4A43-8F3B-F30EF9B40266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120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13CC9-8B44-4623-8907-D163D76092B5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3201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7703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8321DC-E5CA-4076-AD22-C9649110DDA2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285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DCE9C-9CF5-4C8D-93C1-883E9AFA899A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4649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71ADB-B992-423C-98B6-42E93035A652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0859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A7EBC5-F09A-48C8-879F-7697B83713A1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73259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17E925-BB0E-47D7-945E-0431BE027D34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5151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15-Jun-2015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15-Jun-2015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48.png"/><Relationship Id="rId18" Type="http://schemas.openxmlformats.org/officeDocument/2006/relationships/image" Target="../media/image51.png"/><Relationship Id="rId3" Type="http://schemas.openxmlformats.org/officeDocument/2006/relationships/hyperlink" Target="https://softuni.bg/trainings/1147/Data-Structures-June-2015" TargetMode="External"/><Relationship Id="rId7" Type="http://schemas.openxmlformats.org/officeDocument/2006/relationships/image" Target="../media/image45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47.png"/><Relationship Id="rId5" Type="http://schemas.openxmlformats.org/officeDocument/2006/relationships/image" Target="../media/image44.jpeg"/><Relationship Id="rId15" Type="http://schemas.openxmlformats.org/officeDocument/2006/relationships/image" Target="../media/image49.png"/><Relationship Id="rId10" Type="http://schemas.openxmlformats.org/officeDocument/2006/relationships/hyperlink" Target="http://komfo.com/" TargetMode="External"/><Relationship Id="rId19" Type="http://schemas.openxmlformats.org/officeDocument/2006/relationships/image" Target="../media/image52.png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46.png"/><Relationship Id="rId14" Type="http://schemas.openxmlformats.org/officeDocument/2006/relationships/hyperlink" Target="http://www.softwaregroup-bg.com/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86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5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gif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77198"/>
            <a:ext cx="3187613" cy="525135"/>
          </a:xfrm>
        </p:spPr>
        <p:txBody>
          <a:bodyPr/>
          <a:lstStyle/>
          <a:p>
            <a:r>
              <a:rPr lang="en-US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147097"/>
            <a:ext cx="3187614" cy="444343"/>
          </a:xfrm>
        </p:spPr>
        <p:txBody>
          <a:bodyPr/>
          <a:lstStyle/>
          <a:p>
            <a:r>
              <a:rPr lang="en-US" smtClean="0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652203"/>
            <a:ext cx="3187613" cy="363552"/>
          </a:xfrm>
        </p:spPr>
        <p:txBody>
          <a:bodyPr/>
          <a:lstStyle/>
          <a:p>
            <a:r>
              <a:rPr lang="en-US" smtClean="0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93365"/>
            <a:ext cx="3187613" cy="331235"/>
          </a:xfrm>
        </p:spPr>
        <p:txBody>
          <a:bodyPr/>
          <a:lstStyle/>
          <a:p>
            <a:r>
              <a:rPr lang="en-US" smtClean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5060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237208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60204" y="3968769"/>
            <a:ext cx="2133598" cy="23414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76164">
            <a:off x="5550462" y="3845954"/>
            <a:ext cx="1561388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Data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Structures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0" name="Title 4"/>
          <p:cNvSpPr>
            <a:spLocks noGrp="1"/>
          </p:cNvSpPr>
          <p:nvPr>
            <p:ph type="ctrTitle"/>
          </p:nvPr>
        </p:nvSpPr>
        <p:spPr>
          <a:xfrm>
            <a:off x="3427412" y="369201"/>
            <a:ext cx="8092742" cy="1910936"/>
          </a:xfrm>
        </p:spPr>
        <p:txBody>
          <a:bodyPr>
            <a:normAutofit/>
          </a:bodyPr>
          <a:lstStyle/>
          <a:p>
            <a:r>
              <a:rPr lang="en-US" dirty="0" smtClean="0"/>
              <a:t>Data Structures,</a:t>
            </a:r>
            <a:br>
              <a:rPr lang="en-US" dirty="0" smtClean="0"/>
            </a:br>
            <a:r>
              <a:rPr lang="en-US" dirty="0" smtClean="0"/>
              <a:t>Algorithms and Complexity</a:t>
            </a:r>
            <a:endParaRPr lang="en-US" dirty="0"/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>
          <a:xfrm>
            <a:off x="3427412" y="2293727"/>
            <a:ext cx="8092742" cy="1287673"/>
          </a:xfrm>
        </p:spPr>
        <p:txBody>
          <a:bodyPr>
            <a:normAutofit/>
          </a:bodyPr>
          <a:lstStyle/>
          <a:p>
            <a:r>
              <a:rPr lang="en-US" smtClean="0"/>
              <a:t>Analyzing Algorithm Complexity. Asymptotic Notation</a:t>
            </a:r>
            <a:endParaRPr lang="en-US" dirty="0"/>
          </a:p>
        </p:txBody>
      </p:sp>
      <p:pic>
        <p:nvPicPr>
          <p:cNvPr id="32" name="Picture 2" descr="Yaacov Apelbaum-big-o Plot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0812" y="3968768"/>
            <a:ext cx="3672202" cy="2308659"/>
          </a:xfrm>
          <a:prstGeom prst="roundRect">
            <a:avLst>
              <a:gd name="adj" fmla="val 121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912812" y="736937"/>
            <a:ext cx="1903085" cy="1015663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  <a:alpha val="70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O(n)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  <a:alpha val="70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cs.ox.ac.uk/images/research/algorithms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89412" y="856519"/>
            <a:ext cx="3810000" cy="2362201"/>
          </a:xfrm>
          <a:prstGeom prst="roundRect">
            <a:avLst>
              <a:gd name="adj" fmla="val 275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3618716"/>
            <a:ext cx="7924800" cy="820600"/>
          </a:xfrm>
        </p:spPr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4460799"/>
            <a:ext cx="7924800" cy="719034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6146" name="Picture 2" descr="games, logic, packag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694721"/>
            <a:ext cx="2025732" cy="202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46005">
            <a:off x="9233265" y="1747341"/>
            <a:ext cx="1619559" cy="19204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411523">
            <a:off x="1709461" y="4742228"/>
            <a:ext cx="2106079" cy="1322347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0268" y="4685516"/>
            <a:ext cx="1997544" cy="1431431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2346" y="5309666"/>
            <a:ext cx="1524132" cy="9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8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4191000"/>
            <a:ext cx="11804822" cy="2477468"/>
          </a:xfrm>
        </p:spPr>
        <p:txBody>
          <a:bodyPr>
            <a:normAutofit/>
          </a:bodyPr>
          <a:lstStyle/>
          <a:p>
            <a:r>
              <a:rPr lang="en-US" dirty="0" smtClean="0"/>
              <a:t>The term "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algorithm</a:t>
            </a:r>
            <a:r>
              <a:rPr lang="en-US" dirty="0" smtClean="0"/>
              <a:t>" means "a sequence of steps"</a:t>
            </a:r>
          </a:p>
          <a:p>
            <a:pPr lvl="1"/>
            <a:r>
              <a:rPr lang="en-US" dirty="0" smtClean="0"/>
              <a:t>Derived from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Muḥammad Al-Khwārizmī'</a:t>
            </a:r>
            <a:r>
              <a:rPr lang="en-US" dirty="0" smtClean="0"/>
              <a:t>, a Persian mathematician and astronomer</a:t>
            </a:r>
          </a:p>
          <a:p>
            <a:pPr lvl="2"/>
            <a:r>
              <a:rPr lang="en-US" dirty="0" smtClean="0"/>
              <a:t>He described an algorithm for solving quadratic equations in </a:t>
            </a:r>
            <a:r>
              <a:rPr lang="bg-BG" dirty="0" smtClean="0"/>
              <a:t>825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Algorithm?</a:t>
            </a:r>
            <a:endParaRPr lang="en-US" dirty="0"/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989012" y="1210747"/>
            <a:ext cx="10210800" cy="2827853"/>
          </a:xfrm>
          <a:prstGeom prst="roundRect">
            <a:avLst>
              <a:gd name="adj" fmla="val 173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“In mathematics and computer science, an 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 </a:t>
            </a:r>
            <a:r>
              <a:rPr 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 step-by-step procedure for calculations. An algorithm is an effective method expressed as a finite list of well-defined instructions for calculating a function.”</a:t>
            </a:r>
          </a:p>
          <a:p>
            <a:pPr algn="r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Wikipedia</a:t>
            </a:r>
          </a:p>
        </p:txBody>
      </p:sp>
    </p:spTree>
    <p:extLst>
      <p:ext uri="{BB962C8B-B14F-4D97-AF65-F5344CB8AC3E}">
        <p14:creationId xmlns:p14="http://schemas.microsoft.com/office/powerpoint/2010/main" val="310928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 are fundamental in programming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Imperative</a:t>
            </a:r>
            <a:r>
              <a:rPr lang="en-US" dirty="0" smtClean="0"/>
              <a:t> (traditional, algorithmic) programming means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describe in formal steps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how to do something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Algorithm</a:t>
            </a:r>
            <a:r>
              <a:rPr lang="en-US" dirty="0" smtClean="0"/>
              <a:t> == sequence of operations (steps)</a:t>
            </a:r>
          </a:p>
          <a:p>
            <a:pPr lvl="2"/>
            <a:r>
              <a:rPr lang="en-US" dirty="0" smtClean="0"/>
              <a:t>Can include branches (conditional blocks) and repeated logic (loops)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Algorithmic thinking </a:t>
            </a:r>
            <a:r>
              <a:rPr lang="en-US" dirty="0" smtClean="0"/>
              <a:t>(</a:t>
            </a:r>
            <a:r>
              <a:rPr lang="en-US" dirty="0"/>
              <a:t>mathematical thinking, </a:t>
            </a:r>
            <a:r>
              <a:rPr lang="en-US" dirty="0" smtClean="0"/>
              <a:t>logical thinking, engineering thinking)</a:t>
            </a:r>
          </a:p>
          <a:p>
            <a:pPr lvl="1"/>
            <a:r>
              <a:rPr lang="en-US" dirty="0" smtClean="0"/>
              <a:t>Ability to decompose the problems into formal sequences of steps (algorithms)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Algorithms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17516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Algorithms</a:t>
            </a:r>
            <a:r>
              <a:rPr lang="en-US" sz="3200" dirty="0" smtClean="0"/>
              <a:t> can be expressed as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pseudocode</a:t>
            </a:r>
            <a:r>
              <a:rPr lang="en-US" sz="3200" dirty="0" smtClean="0"/>
              <a:t>, through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flowcharts</a:t>
            </a:r>
            <a:r>
              <a:rPr lang="en-US" sz="3200" dirty="0" smtClean="0"/>
              <a:t> or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program code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 and Flowcharts  </a:t>
            </a:r>
            <a:endParaRPr lang="en-US" dirty="0"/>
          </a:p>
        </p:txBody>
      </p:sp>
      <p:pic>
        <p:nvPicPr>
          <p:cNvPr id="8194" name="Picture 2" descr="http://www.flowcharttools.com/images/examples/Flowchart%20for%20computing%20factorial%20N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23" r="8699" b="-1699"/>
          <a:stretch/>
        </p:blipFill>
        <p:spPr bwMode="auto">
          <a:xfrm>
            <a:off x="4567292" y="2297651"/>
            <a:ext cx="2673667" cy="3541917"/>
          </a:xfrm>
          <a:prstGeom prst="roundRect">
            <a:avLst>
              <a:gd name="adj" fmla="val 1504"/>
            </a:avLst>
          </a:prstGeom>
          <a:solidFill>
            <a:srgbClr val="FFFFFF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533801" y="2288832"/>
            <a:ext cx="3655611" cy="3554819"/>
          </a:xfrm>
          <a:prstGeom prst="roundRect">
            <a:avLst>
              <a:gd name="adj" fmla="val 110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BFS(node)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queue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node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queue not empty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queue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v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19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19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queue  </a:t>
            </a:r>
            <a:r>
              <a:rPr lang="en-US" sz="19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endParaRPr lang="en-US" sz="1900" b="1" i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1812" y="6028120"/>
            <a:ext cx="3657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</a:t>
            </a:r>
            <a:r>
              <a:rPr lang="en-US" sz="26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pseudocode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33852" y="6028120"/>
            <a:ext cx="31268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</a:t>
            </a:r>
            <a:r>
              <a:rPr lang="en-US" sz="26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flowchart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7618412" y="2289966"/>
            <a:ext cx="4016565" cy="3549602"/>
          </a:xfrm>
          <a:prstGeom prst="roundRect">
            <a:avLst>
              <a:gd name="adj" fmla="val 110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DFS(Node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node)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Print(node.Name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node.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Children.Count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(!visited[node.Id])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DFS(node.Children[i</a:t>
            </a: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visited[node.Id] = true;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18412" y="6028119"/>
            <a:ext cx="40165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</a:t>
            </a:r>
            <a:r>
              <a:rPr lang="en-US" sz="2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code</a:t>
            </a:r>
            <a:endParaRPr lang="en-US" sz="26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554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Sorting and searching</a:t>
            </a:r>
          </a:p>
          <a:p>
            <a:r>
              <a:rPr lang="en-US" dirty="0" smtClean="0"/>
              <a:t>Dynamic programming</a:t>
            </a:r>
          </a:p>
          <a:p>
            <a:r>
              <a:rPr lang="en-US" dirty="0" smtClean="0"/>
              <a:t>Graph algorithms</a:t>
            </a:r>
          </a:p>
          <a:p>
            <a:pPr lvl="1"/>
            <a:r>
              <a:rPr lang="en-US" dirty="0" smtClean="0"/>
              <a:t>DFS and BFS traversals</a:t>
            </a:r>
          </a:p>
          <a:p>
            <a:r>
              <a:rPr lang="en-US" dirty="0" smtClean="0"/>
              <a:t>Combinatorial algorithms</a:t>
            </a:r>
          </a:p>
          <a:p>
            <a:pPr lvl="1"/>
            <a:r>
              <a:rPr lang="en-US" dirty="0" smtClean="0"/>
              <a:t>Recursive algorithms</a:t>
            </a:r>
          </a:p>
          <a:p>
            <a:r>
              <a:rPr lang="en-US" dirty="0" smtClean="0"/>
              <a:t>Other algorithms</a:t>
            </a:r>
          </a:p>
          <a:p>
            <a:pPr lvl="1"/>
            <a:r>
              <a:rPr lang="en-US" dirty="0" smtClean="0"/>
              <a:t>Greedy algorithms, computational geometry, randomized algorithms, parallel algorithms, genetic algorithms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in Programming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401167" y="887104"/>
            <a:ext cx="6255845" cy="4631601"/>
            <a:chOff x="5256212" y="887104"/>
            <a:chExt cx="6255845" cy="4631601"/>
          </a:xfrm>
        </p:grpSpPr>
        <p:pic>
          <p:nvPicPr>
            <p:cNvPr id="2050" name="Picture 2" descr="http://lukeblower.com/wp-content/uploads/2013/07/algorithm_1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6212" y="1252813"/>
              <a:ext cx="6255845" cy="4265892"/>
            </a:xfrm>
            <a:prstGeom prst="rect">
              <a:avLst/>
            </a:prstGeom>
            <a:noFill/>
            <a:effectLst>
              <a:softEdge rad="317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0" name="Picture 4" descr="chart, flow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7812" y="887104"/>
              <a:ext cx="31860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8263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http://www.caddtutorialsonline.com/images/16-Abstract-world-with-rising-sun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233015" y="1371601"/>
            <a:ext cx="5713930" cy="2867024"/>
          </a:xfrm>
          <a:prstGeom prst="roundRect">
            <a:avLst>
              <a:gd name="adj" fmla="val 428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612" y="4665801"/>
            <a:ext cx="8229600" cy="820600"/>
          </a:xfrm>
        </p:spPr>
        <p:txBody>
          <a:bodyPr/>
          <a:lstStyle/>
          <a:p>
            <a:r>
              <a:rPr lang="en-US" smtClean="0"/>
              <a:t>Algorithm </a:t>
            </a:r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9612" y="5526880"/>
            <a:ext cx="8229600" cy="719034"/>
          </a:xfrm>
        </p:spPr>
        <p:txBody>
          <a:bodyPr/>
          <a:lstStyle/>
          <a:p>
            <a:r>
              <a:rPr lang="en-US" noProof="1" smtClean="0"/>
              <a:t>Asymtotic Notation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2747">
            <a:off x="3263617" y="1497920"/>
            <a:ext cx="1820822" cy="1143242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2367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Why </a:t>
            </a:r>
            <a:r>
              <a:rPr lang="en-US" altLang="ko-KR" dirty="0" smtClean="0">
                <a:ea typeface="굴림" pitchFamily="50" charset="-127"/>
              </a:rPr>
              <a:t>we should analyze algorithms?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Predict the resources </a:t>
            </a:r>
            <a:r>
              <a:rPr lang="en-US" altLang="ko-KR" dirty="0" smtClean="0">
                <a:ea typeface="굴림" pitchFamily="50" charset="-127"/>
              </a:rPr>
              <a:t>the </a:t>
            </a:r>
            <a:r>
              <a:rPr lang="en-US" altLang="ko-KR" dirty="0">
                <a:ea typeface="굴림" pitchFamily="50" charset="-127"/>
              </a:rPr>
              <a:t>algorithm </a:t>
            </a:r>
            <a:r>
              <a:rPr lang="en-US" altLang="ko-KR" dirty="0" smtClean="0">
                <a:ea typeface="굴림" pitchFamily="50" charset="-127"/>
              </a:rPr>
              <a:t>will need</a:t>
            </a:r>
            <a:endParaRPr lang="en-US" altLang="ko-KR" dirty="0">
              <a:ea typeface="굴림" pitchFamily="50" charset="-127"/>
            </a:endParaRPr>
          </a:p>
          <a:p>
            <a:pPr lvl="2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Computational </a:t>
            </a:r>
            <a:r>
              <a:rPr lang="en-US" altLang="ko-KR" dirty="0" smtClean="0">
                <a:ea typeface="굴림" pitchFamily="50" charset="-127"/>
              </a:rPr>
              <a:t>time (CPU consumption)</a:t>
            </a:r>
            <a:endParaRPr lang="en-US" altLang="ko-KR" dirty="0">
              <a:ea typeface="굴림" pitchFamily="50" charset="-127"/>
            </a:endParaRPr>
          </a:p>
          <a:p>
            <a:pPr lvl="2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Memory </a:t>
            </a:r>
            <a:r>
              <a:rPr lang="en-US" altLang="ko-KR" dirty="0" smtClean="0">
                <a:ea typeface="굴림" pitchFamily="50" charset="-127"/>
              </a:rPr>
              <a:t>space (RAM consumption)</a:t>
            </a:r>
            <a:endParaRPr lang="en-US" altLang="ko-KR" dirty="0">
              <a:ea typeface="굴림" pitchFamily="50" charset="-127"/>
            </a:endParaRPr>
          </a:p>
          <a:p>
            <a:pPr lvl="2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Communication </a:t>
            </a:r>
            <a:r>
              <a:rPr lang="en-US" altLang="ko-KR" dirty="0" smtClean="0">
                <a:ea typeface="굴림" pitchFamily="50" charset="-127"/>
              </a:rPr>
              <a:t>bandwidth consumption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110000"/>
              </a:lnSpc>
            </a:pPr>
            <a:r>
              <a:rPr lang="en-US" altLang="ko-KR" dirty="0" smtClean="0">
                <a:ea typeface="굴림" pitchFamily="50" charset="-127"/>
              </a:rPr>
              <a:t>The expected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running time </a:t>
            </a:r>
            <a:r>
              <a:rPr lang="en-US" altLang="ko-KR" dirty="0" smtClean="0">
                <a:ea typeface="굴림" pitchFamily="50" charset="-127"/>
              </a:rPr>
              <a:t>of </a:t>
            </a:r>
            <a:r>
              <a:rPr lang="en-US" altLang="ko-KR" dirty="0">
                <a:ea typeface="굴림" pitchFamily="50" charset="-127"/>
              </a:rPr>
              <a:t>an algorithm is:</a:t>
            </a:r>
          </a:p>
          <a:p>
            <a:pPr lvl="2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The </a:t>
            </a:r>
            <a:r>
              <a:rPr lang="en-US" altLang="ko-KR" dirty="0" smtClean="0">
                <a:ea typeface="굴림" pitchFamily="50" charset="-127"/>
              </a:rPr>
              <a:t>total number </a:t>
            </a:r>
            <a:r>
              <a:rPr lang="en-US" altLang="ko-KR" dirty="0">
                <a:ea typeface="굴림" pitchFamily="50" charset="-127"/>
              </a:rPr>
              <a:t>of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primitive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operations </a:t>
            </a:r>
            <a:r>
              <a:rPr lang="en-US" altLang="ko-KR" dirty="0" smtClean="0">
                <a:ea typeface="굴림" pitchFamily="50" charset="-127"/>
              </a:rPr>
              <a:t>executed</a:t>
            </a:r>
            <a:br>
              <a:rPr lang="en-US" altLang="ko-KR" dirty="0" smtClean="0">
                <a:ea typeface="굴림" pitchFamily="50" charset="-127"/>
              </a:rPr>
            </a:br>
            <a:r>
              <a:rPr lang="en-US" altLang="ko-KR" dirty="0" smtClean="0">
                <a:ea typeface="굴림" pitchFamily="50" charset="-127"/>
              </a:rPr>
              <a:t>(</a:t>
            </a:r>
            <a:r>
              <a:rPr lang="en-US" altLang="ko-KR" dirty="0">
                <a:ea typeface="굴림" pitchFamily="50" charset="-127"/>
              </a:rPr>
              <a:t>machine independent steps</a:t>
            </a:r>
            <a:r>
              <a:rPr lang="en-US" altLang="ko-KR" dirty="0" smtClean="0">
                <a:ea typeface="굴림" pitchFamily="50" charset="-127"/>
              </a:rPr>
              <a:t>)</a:t>
            </a:r>
          </a:p>
          <a:p>
            <a:pPr lvl="2">
              <a:lnSpc>
                <a:spcPct val="110000"/>
              </a:lnSpc>
            </a:pPr>
            <a:r>
              <a:rPr lang="en-US" dirty="0" smtClean="0">
                <a:ea typeface="굴림" pitchFamily="50" charset="-127"/>
              </a:rPr>
              <a:t>Also known as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algorithm complexity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Algorithm Analysis</a:t>
            </a:r>
            <a:endParaRPr lang="bg-BG"/>
          </a:p>
        </p:txBody>
      </p:sp>
      <p:pic>
        <p:nvPicPr>
          <p:cNvPr id="3074" name="Picture 2" descr="http://www.unep.org/roap/portals/96/temp%20file%20for%20youth%20and%20civil%20society%20graphics/icon_resources_wh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2976875"/>
            <a:ext cx="1371599" cy="1371599"/>
          </a:xfrm>
          <a:prstGeom prst="roundRect">
            <a:avLst>
              <a:gd name="adj" fmla="val 531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threeriverssystems.com/wp-content/uploads/analyze_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749" y="1295400"/>
            <a:ext cx="1371601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awpropertygroup.com.au/sites/aro292/uploads/images/investearly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-2970" r="4926" b="-2970"/>
          <a:stretch/>
        </p:blipFill>
        <p:spPr bwMode="auto">
          <a:xfrm>
            <a:off x="9992888" y="4724400"/>
            <a:ext cx="1360542" cy="1598861"/>
          </a:xfrm>
          <a:prstGeom prst="roundRect">
            <a:avLst>
              <a:gd name="adj" fmla="val 5312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62945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altLang="ko-KR" dirty="0">
                <a:ea typeface="굴림" pitchFamily="50" charset="-127"/>
              </a:rPr>
              <a:t>What to measure?</a:t>
            </a: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en-US" altLang="ko-KR" dirty="0" smtClean="0">
                <a:ea typeface="굴림" pitchFamily="50" charset="-127"/>
              </a:rPr>
              <a:t>CPU time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en-US" altLang="ko-KR" dirty="0" smtClean="0">
                <a:ea typeface="굴림" pitchFamily="50" charset="-127"/>
              </a:rPr>
              <a:t>Memory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en-US" altLang="ko-KR" dirty="0" smtClean="0">
                <a:ea typeface="굴림" pitchFamily="50" charset="-127"/>
              </a:rPr>
              <a:t>Number of steps</a:t>
            </a: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en-US" altLang="ko-KR" dirty="0" smtClean="0">
                <a:ea typeface="굴림" pitchFamily="50" charset="-127"/>
              </a:rPr>
              <a:t>Number of particular operations</a:t>
            </a:r>
          </a:p>
          <a:p>
            <a:pPr lvl="2">
              <a:lnSpc>
                <a:spcPct val="100000"/>
              </a:lnSpc>
              <a:spcBef>
                <a:spcPts val="900"/>
              </a:spcBef>
            </a:pPr>
            <a:r>
              <a:rPr lang="en-US" altLang="ko-KR" dirty="0" smtClean="0">
                <a:ea typeface="굴림" pitchFamily="50" charset="-127"/>
              </a:rPr>
              <a:t>Number of disk operations</a:t>
            </a:r>
          </a:p>
          <a:p>
            <a:pPr lvl="2">
              <a:lnSpc>
                <a:spcPct val="100000"/>
              </a:lnSpc>
              <a:spcBef>
                <a:spcPts val="900"/>
              </a:spcBef>
            </a:pPr>
            <a:r>
              <a:rPr lang="en-US" altLang="ko-KR" dirty="0" smtClean="0">
                <a:ea typeface="굴림" pitchFamily="50" charset="-127"/>
              </a:rPr>
              <a:t>Number of network packets</a:t>
            </a: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en-US" altLang="ko-KR" dirty="0" smtClean="0">
                <a:ea typeface="굴림" pitchFamily="50" charset="-127"/>
              </a:rPr>
              <a:t>Asymptotic </a:t>
            </a:r>
            <a:r>
              <a:rPr lang="en-US" altLang="ko-KR" dirty="0">
                <a:ea typeface="굴림" pitchFamily="50" charset="-127"/>
              </a:rPr>
              <a:t>complexity</a:t>
            </a:r>
            <a:endParaRPr lang="bg-BG" dirty="0"/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Complexity</a:t>
            </a:r>
            <a:endParaRPr lang="bg-BG" dirty="0"/>
          </a:p>
        </p:txBody>
      </p:sp>
      <p:pic>
        <p:nvPicPr>
          <p:cNvPr id="46082" name="Picture 2" descr="http://noteroschile.files.wordpress.com/2008/03/ram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144227" y="1127363"/>
            <a:ext cx="1970042" cy="1063822"/>
          </a:xfrm>
          <a:prstGeom prst="roundRect">
            <a:avLst>
              <a:gd name="adj" fmla="val 8915"/>
            </a:avLst>
          </a:prstGeom>
          <a:noFill/>
        </p:spPr>
      </p:pic>
      <p:pic>
        <p:nvPicPr>
          <p:cNvPr id="46084" name="Picture 4" descr="http://darkub.files.wordpress.com/2008/01/cpu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196817">
            <a:off x="7077289" y="2604873"/>
            <a:ext cx="2014142" cy="1839582"/>
          </a:xfrm>
          <a:prstGeom prst="roundRect">
            <a:avLst>
              <a:gd name="adj" fmla="val 8915"/>
            </a:avLst>
          </a:prstGeom>
          <a:noFill/>
        </p:spPr>
      </p:pic>
      <p:pic>
        <p:nvPicPr>
          <p:cNvPr id="46086" name="Picture 6" descr="http://www.samsung.com/us/business/semiconductor/news/downloads/HDD_F2EG_LG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7027945" y="4827654"/>
            <a:ext cx="2064102" cy="1546092"/>
          </a:xfrm>
          <a:prstGeom prst="roundRect">
            <a:avLst>
              <a:gd name="adj" fmla="val 8915"/>
            </a:avLst>
          </a:prstGeom>
          <a:noFill/>
        </p:spPr>
      </p:pic>
      <p:pic>
        <p:nvPicPr>
          <p:cNvPr id="4098" name="Picture 2" descr="http://pngimg.com/upload/clock_PNG6628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762" y="2378709"/>
            <a:ext cx="1766123" cy="229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547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Worst-case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An upper bound on the running time for any </a:t>
            </a:r>
            <a:r>
              <a:rPr lang="en-US" altLang="ko-KR" dirty="0" smtClean="0">
                <a:ea typeface="굴림" pitchFamily="50" charset="-127"/>
              </a:rPr>
              <a:t>input of given size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ea typeface="굴림" pitchFamily="50" charset="-127"/>
              </a:rPr>
              <a:t>Typically algorithms performance is measured for their worst case</a:t>
            </a:r>
            <a:endParaRPr lang="en-US" altLang="ko-KR" dirty="0">
              <a:ea typeface="굴림" pitchFamily="50" charset="-127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Average-case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running time averaged </a:t>
            </a:r>
            <a:r>
              <a:rPr lang="en-US" dirty="0"/>
              <a:t>over all possible </a:t>
            </a:r>
            <a:r>
              <a:rPr lang="en-US" dirty="0" smtClean="0"/>
              <a:t>inputs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Used to measure algorithms that are repeated many times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Best-case</a:t>
            </a:r>
            <a:endParaRPr lang="en-US" altLang="ko-KR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The lower bound on the running </a:t>
            </a:r>
            <a:r>
              <a:rPr lang="en-US" altLang="ko-KR" dirty="0" smtClean="0">
                <a:ea typeface="굴림" pitchFamily="50" charset="-127"/>
              </a:rPr>
              <a:t>time (the optimal case)</a:t>
            </a:r>
            <a:endParaRPr lang="bg-BG" dirty="0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Time Complexity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8396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Sequential search in a list of size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n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ea typeface="굴림" pitchFamily="50" charset="-127"/>
              </a:rPr>
              <a:t>Worst-case</a:t>
            </a:r>
            <a:r>
              <a:rPr lang="en-US" altLang="ko-KR" dirty="0">
                <a:ea typeface="굴림" pitchFamily="50" charset="-127"/>
              </a:rPr>
              <a:t>:</a:t>
            </a:r>
          </a:p>
          <a:p>
            <a:pPr lvl="2">
              <a:lnSpc>
                <a:spcPct val="100000"/>
              </a:lnSpc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 smtClean="0">
                <a:ea typeface="굴림" pitchFamily="50" charset="-127"/>
              </a:rPr>
              <a:t>comparisons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Best-case:</a:t>
            </a:r>
          </a:p>
          <a:p>
            <a:pPr lvl="2">
              <a:lnSpc>
                <a:spcPct val="100000"/>
              </a:lnSpc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1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 smtClean="0">
                <a:ea typeface="굴림" pitchFamily="50" charset="-127"/>
              </a:rPr>
              <a:t>comparison</a:t>
            </a:r>
            <a:endParaRPr lang="en-US" altLang="ko-KR" dirty="0">
              <a:ea typeface="굴림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Average-case</a:t>
            </a:r>
            <a:r>
              <a:rPr lang="en-US" altLang="ko-KR" dirty="0" smtClean="0">
                <a:ea typeface="굴림" pitchFamily="50" charset="-127"/>
              </a:rPr>
              <a:t>:</a:t>
            </a:r>
          </a:p>
          <a:p>
            <a:pPr lvl="2">
              <a:lnSpc>
                <a:spcPct val="100000"/>
              </a:lnSpc>
            </a:pP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n/2</a:t>
            </a:r>
            <a:r>
              <a:rPr lang="en-US" altLang="ko-KR" dirty="0" smtClean="0">
                <a:ea typeface="굴림" pitchFamily="50" charset="-127"/>
              </a:rPr>
              <a:t> comparisons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algorithm runs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linear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time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ea typeface="굴림" pitchFamily="50" charset="-127"/>
              </a:rPr>
              <a:t>Linear number of operations</a:t>
            </a:r>
            <a:endParaRPr lang="bg-BG" altLang="ko-KR" dirty="0">
              <a:ea typeface="굴림" pitchFamily="50" charset="-127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170613" y="2057400"/>
            <a:ext cx="5029199" cy="2209800"/>
          </a:xfrm>
          <a:custGeom>
            <a:avLst/>
            <a:gdLst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77078 w 3987711"/>
              <a:gd name="connsiteY34" fmla="*/ 424481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77078 w 3987711"/>
              <a:gd name="connsiteY34" fmla="*/ 424481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90" fmla="*/ 501 w 3987711"/>
              <a:gd name="connsiteY90" fmla="*/ 722193 h 198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987711" h="1987467">
                <a:moveTo>
                  <a:pt x="501" y="722193"/>
                </a:moveTo>
                <a:cubicBezTo>
                  <a:pt x="20377" y="662567"/>
                  <a:pt x="8414" y="701173"/>
                  <a:pt x="32399" y="605235"/>
                </a:cubicBezTo>
                <a:lnTo>
                  <a:pt x="43032" y="562705"/>
                </a:lnTo>
                <a:cubicBezTo>
                  <a:pt x="46737" y="533060"/>
                  <a:pt x="58424" y="435518"/>
                  <a:pt x="64297" y="403216"/>
                </a:cubicBezTo>
                <a:cubicBezTo>
                  <a:pt x="64747" y="400741"/>
                  <a:pt x="80202" y="335488"/>
                  <a:pt x="85562" y="328788"/>
                </a:cubicBezTo>
                <a:cubicBezTo>
                  <a:pt x="93545" y="318809"/>
                  <a:pt x="106827" y="314611"/>
                  <a:pt x="117460" y="307523"/>
                </a:cubicBezTo>
                <a:cubicBezTo>
                  <a:pt x="136017" y="251851"/>
                  <a:pt x="120167" y="283551"/>
                  <a:pt x="181255" y="222463"/>
                </a:cubicBezTo>
                <a:cubicBezTo>
                  <a:pt x="190291" y="213427"/>
                  <a:pt x="193484" y="199601"/>
                  <a:pt x="202520" y="190565"/>
                </a:cubicBezTo>
                <a:cubicBezTo>
                  <a:pt x="232989" y="160096"/>
                  <a:pt x="231727" y="175961"/>
                  <a:pt x="266315" y="158667"/>
                </a:cubicBezTo>
                <a:cubicBezTo>
                  <a:pt x="277745" y="152952"/>
                  <a:pt x="285973" y="141074"/>
                  <a:pt x="298213" y="137402"/>
                </a:cubicBezTo>
                <a:cubicBezTo>
                  <a:pt x="322594" y="130088"/>
                  <a:pt x="468950" y="117389"/>
                  <a:pt x="478967" y="116137"/>
                </a:cubicBezTo>
                <a:cubicBezTo>
                  <a:pt x="500359" y="113463"/>
                  <a:pt x="521551" y="109361"/>
                  <a:pt x="542762" y="105505"/>
                </a:cubicBezTo>
                <a:cubicBezTo>
                  <a:pt x="560542" y="102272"/>
                  <a:pt x="577871" y="95674"/>
                  <a:pt x="595925" y="94872"/>
                </a:cubicBezTo>
                <a:cubicBezTo>
                  <a:pt x="737597" y="88576"/>
                  <a:pt x="879460" y="87784"/>
                  <a:pt x="1021227" y="84240"/>
                </a:cubicBezTo>
                <a:cubicBezTo>
                  <a:pt x="1156031" y="57278"/>
                  <a:pt x="998440" y="86138"/>
                  <a:pt x="1276408" y="62974"/>
                </a:cubicBezTo>
                <a:cubicBezTo>
                  <a:pt x="1294417" y="61473"/>
                  <a:pt x="1311709" y="55090"/>
                  <a:pt x="1329571" y="52342"/>
                </a:cubicBezTo>
                <a:cubicBezTo>
                  <a:pt x="1357813" y="47997"/>
                  <a:pt x="1386446" y="46407"/>
                  <a:pt x="1414632" y="41709"/>
                </a:cubicBezTo>
                <a:cubicBezTo>
                  <a:pt x="1429046" y="39307"/>
                  <a:pt x="1442696" y="33144"/>
                  <a:pt x="1457162" y="31077"/>
                </a:cubicBezTo>
                <a:cubicBezTo>
                  <a:pt x="1674701" y="0"/>
                  <a:pt x="1481259" y="36889"/>
                  <a:pt x="1616650" y="9812"/>
                </a:cubicBezTo>
                <a:cubicBezTo>
                  <a:pt x="1850566" y="13356"/>
                  <a:pt x="2084612" y="11891"/>
                  <a:pt x="2318399" y="20444"/>
                </a:cubicBezTo>
                <a:cubicBezTo>
                  <a:pt x="2375509" y="22533"/>
                  <a:pt x="2431813" y="34621"/>
                  <a:pt x="2488520" y="41709"/>
                </a:cubicBezTo>
                <a:cubicBezTo>
                  <a:pt x="2520366" y="45690"/>
                  <a:pt x="2552401" y="48100"/>
                  <a:pt x="2584213" y="52342"/>
                </a:cubicBezTo>
                <a:cubicBezTo>
                  <a:pt x="2605582" y="55191"/>
                  <a:pt x="2626456" y="62435"/>
                  <a:pt x="2648008" y="62974"/>
                </a:cubicBezTo>
                <a:cubicBezTo>
                  <a:pt x="2910220" y="69529"/>
                  <a:pt x="3172548" y="70063"/>
                  <a:pt x="3434818" y="73607"/>
                </a:cubicBezTo>
                <a:cubicBezTo>
                  <a:pt x="3463171" y="77151"/>
                  <a:pt x="3491765" y="79129"/>
                  <a:pt x="3519878" y="84240"/>
                </a:cubicBezTo>
                <a:cubicBezTo>
                  <a:pt x="3530905" y="86245"/>
                  <a:pt x="3540749" y="92867"/>
                  <a:pt x="3551776" y="94872"/>
                </a:cubicBezTo>
                <a:cubicBezTo>
                  <a:pt x="3579889" y="99983"/>
                  <a:pt x="3608594" y="101160"/>
                  <a:pt x="3636836" y="105505"/>
                </a:cubicBezTo>
                <a:cubicBezTo>
                  <a:pt x="3654698" y="108253"/>
                  <a:pt x="3672564" y="111382"/>
                  <a:pt x="3689999" y="116137"/>
                </a:cubicBezTo>
                <a:cubicBezTo>
                  <a:pt x="3711625" y="122035"/>
                  <a:pt x="3753795" y="137402"/>
                  <a:pt x="3753795" y="137402"/>
                </a:cubicBezTo>
                <a:cubicBezTo>
                  <a:pt x="3790896" y="162136"/>
                  <a:pt x="3822584" y="177239"/>
                  <a:pt x="3849488" y="211830"/>
                </a:cubicBezTo>
                <a:cubicBezTo>
                  <a:pt x="3865179" y="232004"/>
                  <a:pt x="3877841" y="254361"/>
                  <a:pt x="3892018" y="275626"/>
                </a:cubicBezTo>
                <a:lnTo>
                  <a:pt x="3913283" y="307523"/>
                </a:lnTo>
                <a:cubicBezTo>
                  <a:pt x="3916827" y="318156"/>
                  <a:pt x="3916914" y="330669"/>
                  <a:pt x="3923915" y="339421"/>
                </a:cubicBezTo>
                <a:cubicBezTo>
                  <a:pt x="3931898" y="349400"/>
                  <a:pt x="3949040" y="349850"/>
                  <a:pt x="3955813" y="360686"/>
                </a:cubicBezTo>
                <a:cubicBezTo>
                  <a:pt x="3967693" y="379694"/>
                  <a:pt x="3969990" y="403216"/>
                  <a:pt x="3977078" y="424481"/>
                </a:cubicBezTo>
                <a:lnTo>
                  <a:pt x="3987711" y="456379"/>
                </a:lnTo>
                <a:cubicBezTo>
                  <a:pt x="3984167" y="661942"/>
                  <a:pt x="3983815" y="867584"/>
                  <a:pt x="3977078" y="1073067"/>
                </a:cubicBezTo>
                <a:cubicBezTo>
                  <a:pt x="3976711" y="1084269"/>
                  <a:pt x="3967124" y="1093778"/>
                  <a:pt x="3966446" y="1104965"/>
                </a:cubicBezTo>
                <a:cubicBezTo>
                  <a:pt x="3960010" y="1211155"/>
                  <a:pt x="3964648" y="1317925"/>
                  <a:pt x="3955813" y="1423942"/>
                </a:cubicBezTo>
                <a:cubicBezTo>
                  <a:pt x="3950327" y="1489774"/>
                  <a:pt x="3935682" y="1474836"/>
                  <a:pt x="3913283" y="1519635"/>
                </a:cubicBezTo>
                <a:cubicBezTo>
                  <a:pt x="3908271" y="1529660"/>
                  <a:pt x="3910575" y="1543608"/>
                  <a:pt x="3902650" y="1551533"/>
                </a:cubicBezTo>
                <a:cubicBezTo>
                  <a:pt x="3884578" y="1569605"/>
                  <a:pt x="3860120" y="1579886"/>
                  <a:pt x="3838855" y="1594063"/>
                </a:cubicBezTo>
                <a:lnTo>
                  <a:pt x="3775060" y="1636593"/>
                </a:lnTo>
                <a:lnTo>
                  <a:pt x="3743162" y="1657858"/>
                </a:lnTo>
                <a:cubicBezTo>
                  <a:pt x="3736074" y="1668491"/>
                  <a:pt x="3731876" y="1681773"/>
                  <a:pt x="3721897" y="1689756"/>
                </a:cubicBezTo>
                <a:cubicBezTo>
                  <a:pt x="3713145" y="1696757"/>
                  <a:pt x="3699796" y="1694945"/>
                  <a:pt x="3689999" y="1700388"/>
                </a:cubicBezTo>
                <a:cubicBezTo>
                  <a:pt x="3667658" y="1712800"/>
                  <a:pt x="3647469" y="1728742"/>
                  <a:pt x="3626204" y="1742919"/>
                </a:cubicBezTo>
                <a:lnTo>
                  <a:pt x="3594306" y="1764184"/>
                </a:lnTo>
                <a:cubicBezTo>
                  <a:pt x="3583673" y="1771272"/>
                  <a:pt x="3573838" y="1779734"/>
                  <a:pt x="3562408" y="1785449"/>
                </a:cubicBezTo>
                <a:cubicBezTo>
                  <a:pt x="3548231" y="1792537"/>
                  <a:pt x="3534446" y="1800470"/>
                  <a:pt x="3519878" y="1806714"/>
                </a:cubicBezTo>
                <a:cubicBezTo>
                  <a:pt x="3509577" y="1811129"/>
                  <a:pt x="3498005" y="1812335"/>
                  <a:pt x="3487981" y="1817347"/>
                </a:cubicBezTo>
                <a:cubicBezTo>
                  <a:pt x="3476551" y="1823062"/>
                  <a:pt x="3468048" y="1834125"/>
                  <a:pt x="3456083" y="1838612"/>
                </a:cubicBezTo>
                <a:cubicBezTo>
                  <a:pt x="3444200" y="1843068"/>
                  <a:pt x="3346284" y="1858684"/>
                  <a:pt x="3339125" y="1859877"/>
                </a:cubicBezTo>
                <a:cubicBezTo>
                  <a:pt x="3328492" y="1866965"/>
                  <a:pt x="3318657" y="1875427"/>
                  <a:pt x="3307227" y="1881142"/>
                </a:cubicBezTo>
                <a:cubicBezTo>
                  <a:pt x="3266319" y="1901595"/>
                  <a:pt x="3188244" y="1899691"/>
                  <a:pt x="3158371" y="1902407"/>
                </a:cubicBezTo>
                <a:cubicBezTo>
                  <a:pt x="3063958" y="1926011"/>
                  <a:pt x="3117836" y="1915276"/>
                  <a:pt x="2945720" y="1923672"/>
                </a:cubicBezTo>
                <a:lnTo>
                  <a:pt x="2679906" y="1934305"/>
                </a:lnTo>
                <a:lnTo>
                  <a:pt x="2445990" y="1944937"/>
                </a:lnTo>
                <a:cubicBezTo>
                  <a:pt x="2421181" y="1948481"/>
                  <a:pt x="2395981" y="1949935"/>
                  <a:pt x="2371562" y="1955570"/>
                </a:cubicBezTo>
                <a:cubicBezTo>
                  <a:pt x="2349721" y="1960610"/>
                  <a:pt x="2330169" y="1976063"/>
                  <a:pt x="2307767" y="1976835"/>
                </a:cubicBezTo>
                <a:lnTo>
                  <a:pt x="1999422" y="1987467"/>
                </a:lnTo>
                <a:lnTo>
                  <a:pt x="1340204" y="1976835"/>
                </a:lnTo>
                <a:cubicBezTo>
                  <a:pt x="1254914" y="1974498"/>
                  <a:pt x="1238705" y="1969294"/>
                  <a:pt x="1170083" y="1955570"/>
                </a:cubicBezTo>
                <a:cubicBezTo>
                  <a:pt x="1159450" y="1948482"/>
                  <a:pt x="1149931" y="1939339"/>
                  <a:pt x="1138185" y="1934305"/>
                </a:cubicBezTo>
                <a:cubicBezTo>
                  <a:pt x="1124754" y="1928549"/>
                  <a:pt x="1109706" y="1927686"/>
                  <a:pt x="1095655" y="1923672"/>
                </a:cubicBezTo>
                <a:cubicBezTo>
                  <a:pt x="1084878" y="1920593"/>
                  <a:pt x="1074534" y="1916119"/>
                  <a:pt x="1063757" y="1913040"/>
                </a:cubicBezTo>
                <a:cubicBezTo>
                  <a:pt x="1049706" y="1909026"/>
                  <a:pt x="1035224" y="1906606"/>
                  <a:pt x="1021227" y="1902407"/>
                </a:cubicBezTo>
                <a:cubicBezTo>
                  <a:pt x="1021189" y="1902395"/>
                  <a:pt x="941502" y="1875831"/>
                  <a:pt x="925534" y="1870509"/>
                </a:cubicBezTo>
                <a:cubicBezTo>
                  <a:pt x="914901" y="1866965"/>
                  <a:pt x="904757" y="1861267"/>
                  <a:pt x="893636" y="1859877"/>
                </a:cubicBezTo>
                <a:lnTo>
                  <a:pt x="808576" y="1849244"/>
                </a:lnTo>
                <a:cubicBezTo>
                  <a:pt x="705929" y="1815030"/>
                  <a:pt x="865491" y="1869885"/>
                  <a:pt x="734148" y="1817347"/>
                </a:cubicBezTo>
                <a:cubicBezTo>
                  <a:pt x="713336" y="1809022"/>
                  <a:pt x="691618" y="1803170"/>
                  <a:pt x="670353" y="1796081"/>
                </a:cubicBezTo>
                <a:cubicBezTo>
                  <a:pt x="656490" y="1791460"/>
                  <a:pt x="642087" y="1788619"/>
                  <a:pt x="627822" y="1785449"/>
                </a:cubicBezTo>
                <a:cubicBezTo>
                  <a:pt x="555740" y="1769431"/>
                  <a:pt x="561093" y="1773459"/>
                  <a:pt x="468334" y="1764184"/>
                </a:cubicBezTo>
                <a:cubicBezTo>
                  <a:pt x="404057" y="1748114"/>
                  <a:pt x="439669" y="1758172"/>
                  <a:pt x="362008" y="1732286"/>
                </a:cubicBezTo>
                <a:lnTo>
                  <a:pt x="330111" y="1721654"/>
                </a:lnTo>
                <a:cubicBezTo>
                  <a:pt x="310331" y="1701873"/>
                  <a:pt x="303775" y="1692536"/>
                  <a:pt x="276948" y="1679123"/>
                </a:cubicBezTo>
                <a:cubicBezTo>
                  <a:pt x="266923" y="1674111"/>
                  <a:pt x="255683" y="1672035"/>
                  <a:pt x="245050" y="1668491"/>
                </a:cubicBezTo>
                <a:cubicBezTo>
                  <a:pt x="234418" y="1661403"/>
                  <a:pt x="222189" y="1656262"/>
                  <a:pt x="213153" y="1647226"/>
                </a:cubicBezTo>
                <a:cubicBezTo>
                  <a:pt x="204117" y="1638190"/>
                  <a:pt x="199871" y="1625307"/>
                  <a:pt x="191888" y="1615328"/>
                </a:cubicBezTo>
                <a:cubicBezTo>
                  <a:pt x="185626" y="1607500"/>
                  <a:pt x="177711" y="1601151"/>
                  <a:pt x="170622" y="1594063"/>
                </a:cubicBezTo>
                <a:cubicBezTo>
                  <a:pt x="159966" y="1562094"/>
                  <a:pt x="161627" y="1557749"/>
                  <a:pt x="138725" y="1530267"/>
                </a:cubicBezTo>
                <a:cubicBezTo>
                  <a:pt x="129099" y="1518716"/>
                  <a:pt x="116059" y="1510239"/>
                  <a:pt x="106827" y="1498370"/>
                </a:cubicBezTo>
                <a:cubicBezTo>
                  <a:pt x="91136" y="1478196"/>
                  <a:pt x="64297" y="1434574"/>
                  <a:pt x="64297" y="1434574"/>
                </a:cubicBezTo>
                <a:cubicBezTo>
                  <a:pt x="60753" y="1420397"/>
                  <a:pt x="56530" y="1406373"/>
                  <a:pt x="53664" y="1392044"/>
                </a:cubicBezTo>
                <a:cubicBezTo>
                  <a:pt x="49436" y="1370904"/>
                  <a:pt x="46888" y="1349460"/>
                  <a:pt x="43032" y="1328249"/>
                </a:cubicBezTo>
                <a:cubicBezTo>
                  <a:pt x="39799" y="1310469"/>
                  <a:pt x="35943" y="1292807"/>
                  <a:pt x="32399" y="1275086"/>
                </a:cubicBezTo>
                <a:cubicBezTo>
                  <a:pt x="42146" y="1138632"/>
                  <a:pt x="51007" y="1113828"/>
                  <a:pt x="32399" y="977374"/>
                </a:cubicBezTo>
                <a:cubicBezTo>
                  <a:pt x="28450" y="948416"/>
                  <a:pt x="18222" y="920667"/>
                  <a:pt x="11134" y="892314"/>
                </a:cubicBezTo>
                <a:cubicBezTo>
                  <a:pt x="0" y="847777"/>
                  <a:pt x="501" y="838224"/>
                  <a:pt x="501" y="807254"/>
                </a:cubicBezTo>
                <a:lnTo>
                  <a:pt x="501" y="722193"/>
                </a:ln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 – Example</a:t>
            </a:r>
            <a:endParaRPr lang="bg-BG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46874"/>
              </p:ext>
            </p:extLst>
          </p:nvPr>
        </p:nvGraphicFramePr>
        <p:xfrm>
          <a:off x="6655108" y="2667000"/>
          <a:ext cx="4026254" cy="532366"/>
        </p:xfrm>
        <a:graphic>
          <a:graphicData uri="http://schemas.openxmlformats.org/drawingml/2006/table">
            <a:tbl>
              <a:tblPr/>
              <a:tblGrid>
                <a:gridCol w="574608"/>
                <a:gridCol w="576609"/>
                <a:gridCol w="574608"/>
                <a:gridCol w="574606"/>
                <a:gridCol w="576609"/>
                <a:gridCol w="574608"/>
                <a:gridCol w="574606"/>
              </a:tblGrid>
              <a:tr h="53236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AutoShape 25"/>
          <p:cNvSpPr>
            <a:spLocks/>
          </p:cNvSpPr>
          <p:nvPr/>
        </p:nvSpPr>
        <p:spPr bwMode="auto">
          <a:xfrm rot="16200000">
            <a:off x="8497833" y="1458140"/>
            <a:ext cx="348519" cy="4013873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33971" y="3591580"/>
            <a:ext cx="455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pic>
        <p:nvPicPr>
          <p:cNvPr id="5122" name="Picture 2" descr="http://phptest15.firsttech.net/wp-content/uploads/2015/04/icon-spe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427" y="4603930"/>
            <a:ext cx="3022548" cy="179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475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 lnSpcReduction="10000"/>
          </a:bodyPr>
          <a:lstStyle/>
          <a:p>
            <a:pPr marL="442913" indent="-442913">
              <a:buFontTx/>
              <a:buAutoNum type="arabicPeriod"/>
            </a:pPr>
            <a:r>
              <a:rPr lang="en-US" dirty="0"/>
              <a:t>Data Structures Overview</a:t>
            </a:r>
          </a:p>
          <a:p>
            <a:pPr marL="723900" lvl="1" indent="-376238"/>
            <a:r>
              <a:rPr lang="en-US" dirty="0"/>
              <a:t>Linear Structures, Trees, Hash Tables, Others</a:t>
            </a:r>
          </a:p>
          <a:p>
            <a:pPr marL="442913" indent="-442913">
              <a:buFontTx/>
              <a:buAutoNum type="arabicPeriod"/>
            </a:pPr>
            <a:r>
              <a:rPr lang="en-US" dirty="0"/>
              <a:t>Algorithms Overview</a:t>
            </a:r>
          </a:p>
          <a:p>
            <a:pPr marL="723900" lvl="1" indent="-376238"/>
            <a:r>
              <a:rPr lang="en-US" dirty="0"/>
              <a:t>Sorting and Searching, </a:t>
            </a:r>
            <a:r>
              <a:rPr lang="en-US" noProof="1" smtClean="0"/>
              <a:t>Combinatorics</a:t>
            </a:r>
            <a:r>
              <a:rPr lang="en-US" dirty="0" smtClean="0"/>
              <a:t>,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Dynamic </a:t>
            </a:r>
            <a:r>
              <a:rPr lang="en-US" dirty="0"/>
              <a:t>Programming, Graphs, Others</a:t>
            </a:r>
          </a:p>
          <a:p>
            <a:pPr marL="442913" indent="-442913">
              <a:buFontTx/>
              <a:buAutoNum type="arabicPeriod"/>
            </a:pPr>
            <a:r>
              <a:rPr lang="en-US" dirty="0"/>
              <a:t>Algorithms Complexity</a:t>
            </a:r>
          </a:p>
          <a:p>
            <a:pPr marL="723900" lvl="1" indent="-376238"/>
            <a:r>
              <a:rPr lang="en-US" dirty="0"/>
              <a:t>Time and Memory Complexity</a:t>
            </a:r>
          </a:p>
          <a:p>
            <a:pPr marL="723900" lvl="1" indent="-376238"/>
            <a:r>
              <a:rPr lang="en-US" dirty="0"/>
              <a:t>Mean, Average and Worst Case</a:t>
            </a:r>
          </a:p>
          <a:p>
            <a:pPr marL="723900" lvl="1" indent="-376238"/>
            <a:r>
              <a:rPr lang="en-US" dirty="0"/>
              <a:t>Asymptotic </a:t>
            </a:r>
            <a:r>
              <a:rPr lang="en-US" dirty="0" smtClean="0"/>
              <a:t>Notation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O(g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3956472"/>
            <a:ext cx="2374694" cy="237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225816" y="2412805"/>
            <a:ext cx="1903085" cy="1015663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  <a:alpha val="70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O(n)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  <a:alpha val="70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Algorithm complexity </a:t>
            </a:r>
            <a:r>
              <a:rPr lang="en-US" sz="3200" dirty="0"/>
              <a:t>is a rough estimation of the number of steps performed by given </a:t>
            </a:r>
            <a:r>
              <a:rPr lang="en-US" sz="3200" dirty="0" smtClean="0"/>
              <a:t>computation, </a:t>
            </a:r>
            <a:r>
              <a:rPr lang="en-US" sz="3000" dirty="0" smtClean="0"/>
              <a:t>depending </a:t>
            </a:r>
            <a:r>
              <a:rPr lang="en-US" sz="3000" dirty="0"/>
              <a:t>on the size of the </a:t>
            </a:r>
            <a:r>
              <a:rPr lang="en-US" sz="3000" dirty="0" smtClean="0"/>
              <a:t>input</a:t>
            </a:r>
            <a:endParaRPr lang="en-US" sz="3000" dirty="0"/>
          </a:p>
          <a:p>
            <a:pPr lvl="1"/>
            <a:r>
              <a:rPr lang="en-US" sz="3000" dirty="0"/>
              <a:t>Measured </a:t>
            </a:r>
            <a:r>
              <a:rPr lang="en-US" sz="3000" dirty="0" smtClean="0"/>
              <a:t>with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asymptotic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notation</a:t>
            </a:r>
          </a:p>
          <a:p>
            <a:pPr lvl="2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O(g)</a:t>
            </a:r>
            <a:r>
              <a:rPr lang="en-US" sz="2800" dirty="0"/>
              <a:t> where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en-US" sz="2800" dirty="0"/>
              <a:t> is a function of the </a:t>
            </a:r>
            <a:r>
              <a:rPr lang="en-US" sz="2800" dirty="0" smtClean="0"/>
              <a:t>size of the input data</a:t>
            </a:r>
            <a:endParaRPr lang="en-US" sz="2800" dirty="0"/>
          </a:p>
          <a:p>
            <a:r>
              <a:rPr lang="en-US" sz="3200" dirty="0" smtClean="0"/>
              <a:t>Examples:</a:t>
            </a:r>
          </a:p>
          <a:p>
            <a:pPr lvl="1"/>
            <a:r>
              <a:rPr lang="en-US" sz="3000" dirty="0" smtClean="0"/>
              <a:t>Linear complexity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O(n)</a:t>
            </a:r>
            <a:endParaRPr lang="en-US" sz="3000" b="1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US" sz="2800" dirty="0" smtClean="0"/>
              <a:t>All elements are processed once (or constant number of times)</a:t>
            </a:r>
          </a:p>
          <a:p>
            <a:pPr lvl="1"/>
            <a:r>
              <a:rPr lang="en-US" sz="3000" dirty="0" smtClean="0"/>
              <a:t>Quadratic complexity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O(n</a:t>
            </a:r>
            <a:r>
              <a:rPr lang="en-US" sz="3000" b="1" baseline="30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2"/>
            <a:r>
              <a:rPr lang="en-US" sz="2800" dirty="0" smtClean="0"/>
              <a:t>Each of the elements is processed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 smtClean="0"/>
              <a:t> times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1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>
                <a:ea typeface="굴림" pitchFamily="50" charset="-127"/>
              </a:rPr>
              <a:t>Asymptotic upper bound</a:t>
            </a:r>
          </a:p>
          <a:p>
            <a:pPr lvl="1"/>
            <a:r>
              <a:rPr lang="en-US" altLang="ko-KR" sz="2800" dirty="0">
                <a:ea typeface="굴림" pitchFamily="50" charset="-127"/>
                <a:sym typeface="Symbol" pitchFamily="18" charset="2"/>
              </a:rPr>
              <a:t>O-</a:t>
            </a:r>
            <a:r>
              <a:rPr lang="en-US" altLang="ko-KR" sz="2800" dirty="0">
                <a:ea typeface="굴림" pitchFamily="50" charset="-127"/>
              </a:rPr>
              <a:t>notation (</a:t>
            </a:r>
            <a:r>
              <a:rPr lang="en-US" altLang="ko-KR" sz="2800" dirty="0">
                <a:solidFill>
                  <a:schemeClr val="tx2">
                    <a:lumMod val="75000"/>
                  </a:schemeClr>
                </a:solidFill>
                <a:ea typeface="굴림" pitchFamily="50" charset="-127"/>
              </a:rPr>
              <a:t>Big O notation</a:t>
            </a:r>
            <a:r>
              <a:rPr lang="en-US" altLang="ko-KR" sz="2800" dirty="0">
                <a:ea typeface="굴림" pitchFamily="50" charset="-127"/>
              </a:rPr>
              <a:t>)</a:t>
            </a:r>
          </a:p>
          <a:p>
            <a:r>
              <a:rPr lang="en-US" altLang="ko-KR" sz="3000" dirty="0">
                <a:ea typeface="굴림" pitchFamily="50" charset="-127"/>
              </a:rPr>
              <a:t>For given function </a:t>
            </a:r>
            <a:r>
              <a:rPr lang="en-US" altLang="ko-KR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g(n)</a:t>
            </a:r>
            <a:r>
              <a:rPr lang="en-US" altLang="ko-KR" sz="3000" dirty="0">
                <a:ea typeface="굴림" pitchFamily="50" charset="-127"/>
              </a:rPr>
              <a:t>, we denote by </a:t>
            </a:r>
            <a:r>
              <a:rPr lang="en-US" altLang="ko-KR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O(g(n))</a:t>
            </a:r>
            <a:r>
              <a:rPr lang="en-US" altLang="ko-KR" sz="3000" dirty="0">
                <a:ea typeface="굴림" pitchFamily="50" charset="-127"/>
              </a:rPr>
              <a:t> the set of functions that are different than </a:t>
            </a:r>
            <a:r>
              <a:rPr lang="en-US" altLang="ko-KR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g(n)</a:t>
            </a:r>
            <a:r>
              <a:rPr lang="en-US" altLang="ko-KR" sz="3000" dirty="0">
                <a:ea typeface="굴림" pitchFamily="50" charset="-127"/>
              </a:rPr>
              <a:t> by a constant</a:t>
            </a:r>
          </a:p>
          <a:p>
            <a:endParaRPr lang="en-US" altLang="ko-KR" sz="3000" dirty="0">
              <a:ea typeface="굴림" pitchFamily="50" charset="-127"/>
            </a:endParaRPr>
          </a:p>
          <a:p>
            <a:endParaRPr lang="en-US" altLang="ko-KR" sz="3000" dirty="0">
              <a:ea typeface="굴림" pitchFamily="50" charset="-127"/>
            </a:endParaRPr>
          </a:p>
          <a:p>
            <a:r>
              <a:rPr lang="en-US" altLang="ko-KR" sz="3000" dirty="0">
                <a:ea typeface="굴림" pitchFamily="50" charset="-127"/>
              </a:rPr>
              <a:t>Examples:</a:t>
            </a:r>
          </a:p>
          <a:p>
            <a:pPr lvl="1"/>
            <a:r>
              <a:rPr lang="en-US" altLang="ko-KR" sz="28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3</a:t>
            </a:r>
            <a:r>
              <a:rPr lang="en-US" altLang="ko-KR" sz="2800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lang="en-US" altLang="ko-KR" sz="2800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sz="2800" baseline="300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en-US" altLang="ko-KR" sz="2800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+</a:t>
            </a:r>
            <a:r>
              <a:rPr lang="en-US" altLang="ko-KR" sz="2800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n/2</a:t>
            </a:r>
            <a:r>
              <a:rPr lang="en-US" altLang="ko-KR" sz="2800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+</a:t>
            </a:r>
            <a:r>
              <a:rPr lang="en-US" altLang="ko-KR" sz="2800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12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∈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8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O(n</a:t>
            </a:r>
            <a:r>
              <a:rPr lang="en-US" altLang="ko-KR" sz="2800" baseline="300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en-US" altLang="ko-KR" sz="28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)</a:t>
            </a:r>
          </a:p>
          <a:p>
            <a:pPr lvl="1"/>
            <a:r>
              <a:rPr lang="en-US" altLang="ko-KR" sz="28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4*n*log</a:t>
            </a:r>
            <a:r>
              <a:rPr lang="en-US" altLang="ko-KR" sz="2800" baseline="-250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en-US" altLang="ko-KR" sz="28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(3*n+1)</a:t>
            </a:r>
            <a:r>
              <a:rPr lang="en-US" altLang="ko-KR" sz="2800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+</a:t>
            </a:r>
            <a:r>
              <a:rPr lang="en-US" altLang="ko-KR" sz="2800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2*n-1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∈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8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O(n</a:t>
            </a:r>
            <a:r>
              <a:rPr lang="en-US" altLang="ko-KR" sz="2800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lang="en-US" altLang="ko-KR" sz="2800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log</a:t>
            </a:r>
            <a:r>
              <a:rPr lang="en-US" altLang="ko-KR" sz="2800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28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n)</a:t>
            </a:r>
            <a:r>
              <a:rPr lang="en-US" altLang="ko-KR" sz="2800" dirty="0">
                <a:ea typeface="굴림" pitchFamily="50" charset="-127"/>
              </a:rPr>
              <a:t> </a:t>
            </a:r>
            <a:r>
              <a:rPr lang="en-US" altLang="ko-KR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	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ea typeface="굴림" pitchFamily="50" charset="-127"/>
              <a:cs typeface="Consolas" pitchFamily="49" charset="0"/>
            </a:endParaRP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itchFamily="50" charset="-127"/>
              </a:rPr>
              <a:t>Asymptotic Notation: Definition</a:t>
            </a:r>
            <a:endParaRPr lang="bg-BG" dirty="0"/>
          </a:p>
        </p:txBody>
      </p:sp>
      <p:sp>
        <p:nvSpPr>
          <p:cNvPr id="5" name="Text Placeholder 6"/>
          <p:cNvSpPr>
            <a:spLocks noGrp="1"/>
          </p:cNvSpPr>
          <p:nvPr/>
        </p:nvSpPr>
        <p:spPr>
          <a:xfrm>
            <a:off x="1361148" y="3579464"/>
            <a:ext cx="9457664" cy="10687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(g(n))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lang="en-US" altLang="ko-KR" dirty="0">
                <a:ea typeface="굴림" pitchFamily="50" charset="-127"/>
              </a:rPr>
              <a:t> {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f(n)</a:t>
            </a:r>
            <a:r>
              <a:rPr lang="en-US" altLang="ko-KR" dirty="0">
                <a:ea typeface="굴림" pitchFamily="50" charset="-127"/>
              </a:rPr>
              <a:t>: there exist positive constants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c</a:t>
            </a:r>
            <a:r>
              <a:rPr lang="en-US" altLang="ko-KR" dirty="0">
                <a:ea typeface="굴림" pitchFamily="50" charset="-127"/>
              </a:rPr>
              <a:t> and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baseline="-25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0</a:t>
            </a:r>
            <a:r>
              <a:rPr lang="en-US" altLang="ko-KR" dirty="0">
                <a:ea typeface="굴림" pitchFamily="50" charset="-127"/>
              </a:rPr>
              <a:t> such that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f(n)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&lt;=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c*g(n)</a:t>
            </a:r>
            <a:r>
              <a:rPr lang="en-US" altLang="ko-KR" dirty="0">
                <a:ea typeface="굴림" pitchFamily="50" charset="-127"/>
              </a:rPr>
              <a:t> for all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&gt;=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baseline="-25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0</a:t>
            </a:r>
            <a:r>
              <a:rPr lang="en-US" altLang="ko-KR" dirty="0">
                <a:ea typeface="굴림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19575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162842"/>
              </p:ext>
            </p:extLst>
          </p:nvPr>
        </p:nvGraphicFramePr>
        <p:xfrm>
          <a:off x="684212" y="1143000"/>
          <a:ext cx="10817226" cy="5228077"/>
        </p:xfrm>
        <a:graphic>
          <a:graphicData uri="http://schemas.openxmlformats.org/drawingml/2006/table">
            <a:tbl>
              <a:tblPr/>
              <a:tblGrid>
                <a:gridCol w="2362200"/>
                <a:gridCol w="1981200"/>
                <a:gridCol w="6473826"/>
              </a:tblGrid>
              <a:tr h="6581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 marL="136208" marR="1362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13806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constant</a:t>
                      </a:r>
                    </a:p>
                  </a:txBody>
                  <a:tcPr marL="136208" marR="1362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Constant number of operations, not depending on the input data size, e.g.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1 000 000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1-2 operations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86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logarithmic</a:t>
                      </a:r>
                    </a:p>
                  </a:txBody>
                  <a:tcPr marL="136208" marR="1362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en-US" sz="3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 of operations </a:t>
                      </a:r>
                      <a:r>
                        <a:rPr kumimoji="0" lang="en-US" sz="28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proportional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 log</a:t>
                      </a:r>
                      <a:r>
                        <a:rPr kumimoji="0" lang="en-US" sz="28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(n) where n is the size of the input data, e.g.</a:t>
                      </a:r>
                      <a:b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1 000 000 000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30 operations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06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linear</a:t>
                      </a:r>
                      <a:endParaRPr kumimoji="0" lang="bg-BG" sz="3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208" marR="1362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  <a:endParaRPr kumimoji="0" lang="bg-BG" sz="3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 of operations proportional to the input data size, e.g. n = 10 000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5 000 operations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208" marR="1362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Complexities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42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699945"/>
              </p:ext>
            </p:extLst>
          </p:nvPr>
        </p:nvGraphicFramePr>
        <p:xfrm>
          <a:off x="684212" y="1219200"/>
          <a:ext cx="10817226" cy="5064252"/>
        </p:xfrm>
        <a:graphic>
          <a:graphicData uri="http://schemas.openxmlformats.org/drawingml/2006/table">
            <a:tbl>
              <a:tblPr/>
              <a:tblGrid>
                <a:gridCol w="2362200"/>
                <a:gridCol w="1981200"/>
                <a:gridCol w="6473826"/>
              </a:tblGrid>
              <a:tr h="639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 marL="134910" marR="13491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</a:p>
                  </a:txBody>
                  <a:tcPr marL="134910" marR="13491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34910" marR="13491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1494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quadratic</a:t>
                      </a:r>
                      <a:endParaRPr kumimoji="0" lang="bg-BG" sz="3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910" marR="13491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</a:t>
                      </a:r>
                      <a:r>
                        <a:rPr kumimoji="0" lang="en-US" sz="30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endParaRPr kumimoji="0" lang="bg-BG" sz="3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34910" marR="13491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 of operations proportional to the square of the size of the input data, e.g.</a:t>
                      </a:r>
                      <a:b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500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250 000 operations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910" marR="13491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066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cubic</a:t>
                      </a:r>
                    </a:p>
                  </a:txBody>
                  <a:tcPr marL="134910" marR="13491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</a:t>
                      </a:r>
                      <a:r>
                        <a:rPr kumimoji="0" lang="en-US" sz="30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endParaRPr kumimoji="0" lang="en-US" sz="3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910" marR="13491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 of operations </a:t>
                      </a:r>
                      <a:r>
                        <a:rPr kumimoji="0" lang="en-US" sz="28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propor-tional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to the cube of the size of the input data, e.g. n = 200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8 000 000 operations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910" marR="13491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exponential</a:t>
                      </a:r>
                      <a:endParaRPr kumimoji="0" lang="bg-BG" sz="3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910" marR="13491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O(2</a:t>
                      </a:r>
                      <a:r>
                        <a:rPr kumimoji="0" lang="en-US" sz="30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</a:t>
                      </a:r>
                      <a:r>
                        <a:rPr kumimoji="0" lang="en-US" sz="30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k</a:t>
                      </a:r>
                      <a:r>
                        <a:rPr kumimoji="0" lang="en-US" sz="3000" b="1" i="0" u="none" strike="noStrike" kern="1200" cap="none" spc="0" normalizeH="0" baseline="3000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O(n!)</a:t>
                      </a:r>
                      <a:endParaRPr kumimoji="0" lang="bg-BG" sz="3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134910" marR="13491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Exponential number of operations, fast growing, e.g. n = 20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1 048 576 operations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910" marR="13491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Typical Complexities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5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and Program Speed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379665"/>
              </p:ext>
            </p:extLst>
          </p:nvPr>
        </p:nvGraphicFramePr>
        <p:xfrm>
          <a:off x="622414" y="1219199"/>
          <a:ext cx="10943997" cy="5105401"/>
        </p:xfrm>
        <a:graphic>
          <a:graphicData uri="http://schemas.openxmlformats.org/drawingml/2006/table">
            <a:tbl>
              <a:tblPr/>
              <a:tblGrid>
                <a:gridCol w="2049010"/>
                <a:gridCol w="1343536"/>
                <a:gridCol w="1094407"/>
                <a:gridCol w="1358239"/>
                <a:gridCol w="1121737"/>
                <a:gridCol w="1121737"/>
                <a:gridCol w="1325689"/>
                <a:gridCol w="1529642"/>
              </a:tblGrid>
              <a:tr h="5311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</a:t>
                      </a:r>
                      <a:endParaRPr lang="en-US" sz="28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  <a:endParaRPr lang="en-US" sz="28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50</a:t>
                      </a:r>
                      <a:endParaRPr lang="en-US" sz="28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100</a:t>
                      </a:r>
                      <a:endParaRPr lang="en-US" sz="28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r>
                        <a:rPr lang="bg-BG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bg-BG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000</a:t>
                      </a:r>
                      <a:endParaRPr lang="en-US" sz="28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</a:t>
                      </a:r>
                      <a:r>
                        <a:rPr lang="bg-BG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bg-BG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000</a:t>
                      </a:r>
                      <a:endParaRPr lang="en-US" sz="28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100</a:t>
                      </a:r>
                      <a:r>
                        <a:rPr lang="bg-BG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bg-BG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000</a:t>
                      </a:r>
                      <a:endParaRPr lang="en-US" sz="28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5082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O(1)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2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O(log(n))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2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2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O(n*log(n))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2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</a:t>
                      </a:r>
                      <a:r>
                        <a:rPr lang="en-US" sz="2400" b="1" baseline="30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min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2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</a:t>
                      </a:r>
                      <a:r>
                        <a:rPr lang="en-US" sz="2400" b="1" baseline="30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20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hours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231</a:t>
                      </a: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days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2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O(2</a:t>
                      </a:r>
                      <a:r>
                        <a:rPr lang="en-US" sz="2400" b="1" baseline="30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260</a:t>
                      </a:r>
                      <a:r>
                        <a:rPr lang="bg-BG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days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2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O(n!)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25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</a:t>
                      </a:r>
                      <a:r>
                        <a:rPr lang="en-US" sz="2400" b="1" baseline="30000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2400" b="1" noProof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  <a:endParaRPr lang="en-US" sz="2400" b="1" noProof="1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  <a:r>
                        <a:rPr lang="en-US" sz="24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min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00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Complexity</a:t>
            </a:r>
            <a:r>
              <a:rPr lang="en-US" sz="3200" dirty="0"/>
              <a:t> can be expressed as formula 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multiple variables</a:t>
            </a:r>
            <a:r>
              <a:rPr lang="en-US" sz="3200" dirty="0"/>
              <a:t>, e.g.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Algorithm filling a matrix of size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with the natural numbers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…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/>
              <a:t> will </a:t>
            </a:r>
            <a:r>
              <a:rPr lang="en-US" dirty="0"/>
              <a:t>run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O(n*m)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Algorithms to traverse graph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/>
              <a:t> vertices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edges </a:t>
            </a:r>
            <a:r>
              <a:rPr lang="en-US" dirty="0" smtClean="0"/>
              <a:t>will take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O(n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steps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Memory consumption </a:t>
            </a:r>
            <a:r>
              <a:rPr lang="en-US" sz="3200" dirty="0"/>
              <a:t>should also be considered, for example: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Running time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O(n)</a:t>
            </a:r>
            <a:r>
              <a:rPr lang="en-US" dirty="0"/>
              <a:t> &amp; memory requirement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O(n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Wingdings" pitchFamily="2" charset="2"/>
              </a:rPr>
              <a:t>n = 50 000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OutOfMemoryException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and Memory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3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linear algorithm could be slower than quadratic algorithm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hidden constant </a:t>
            </a:r>
            <a:r>
              <a:rPr lang="en-US" dirty="0" smtClean="0"/>
              <a:t>could be significant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Algorithm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dirty="0" smtClean="0"/>
              <a:t> performs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100*n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steps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O(n)</a:t>
            </a:r>
          </a:p>
          <a:p>
            <a:pPr lvl="1"/>
            <a:r>
              <a:rPr lang="en-US" dirty="0"/>
              <a:t>Algorithm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en-US" dirty="0" smtClean="0"/>
              <a:t> performs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n*(n-1)/2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steps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O(n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1"/>
            <a:r>
              <a:rPr lang="en-US" dirty="0" smtClean="0"/>
              <a:t>For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the algorithm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en-US" dirty="0" smtClean="0"/>
              <a:t> is faster</a:t>
            </a:r>
          </a:p>
          <a:p>
            <a:r>
              <a:rPr lang="en-US" dirty="0" smtClean="0"/>
              <a:t>Real-world example:</a:t>
            </a:r>
          </a:p>
          <a:p>
            <a:pPr lvl="1"/>
            <a:r>
              <a:rPr lang="en-US" dirty="0" smtClean="0"/>
              <a:t>The "insertion sort" is faster than "quicksort" for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 &lt; 9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Hidden Constant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1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Assume we have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auto-grow list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has a capacity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/>
              <a:t> elements (initially 1)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Adding a new element typically takes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/>
              <a:t> operation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doubles its size </a:t>
            </a:r>
            <a:r>
              <a:rPr lang="en-US" dirty="0" smtClean="0">
                <a:sym typeface="Wingdings" panose="05000000000000000000" pitchFamily="2" charset="2"/>
              </a:rPr>
              <a:t>when its is filled  takes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n</a:t>
            </a:r>
            <a:r>
              <a:rPr lang="en-US" dirty="0" smtClean="0">
                <a:sym typeface="Wingdings" panose="05000000000000000000" pitchFamily="2" charset="2"/>
              </a:rPr>
              <a:t> operations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Auto-Grow (Resizable) List</a:t>
            </a:r>
            <a:endParaRPr lang="en-US" dirty="0"/>
          </a:p>
        </p:txBody>
      </p:sp>
      <p:graphicFrame>
        <p:nvGraphicFramePr>
          <p:cNvPr id="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266474"/>
              </p:ext>
            </p:extLst>
          </p:nvPr>
        </p:nvGraphicFramePr>
        <p:xfrm>
          <a:off x="569723" y="4698743"/>
          <a:ext cx="3262248" cy="438912"/>
        </p:xfrm>
        <a:graphic>
          <a:graphicData uri="http://schemas.openxmlformats.org/drawingml/2006/table">
            <a:tbl>
              <a:tblPr/>
              <a:tblGrid>
                <a:gridCol w="394017"/>
                <a:gridCol w="478155"/>
                <a:gridCol w="394017"/>
                <a:gridCol w="521271"/>
                <a:gridCol w="368300"/>
                <a:gridCol w="369888"/>
                <a:gridCol w="368300"/>
                <a:gridCol w="3683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-2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AutoShape 39"/>
          <p:cNvSpPr>
            <a:spLocks/>
          </p:cNvSpPr>
          <p:nvPr/>
        </p:nvSpPr>
        <p:spPr bwMode="auto">
          <a:xfrm rot="16200000">
            <a:off x="1397114" y="4352430"/>
            <a:ext cx="460375" cy="2125784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40"/>
          <p:cNvSpPr>
            <a:spLocks/>
          </p:cNvSpPr>
          <p:nvPr/>
        </p:nvSpPr>
        <p:spPr bwMode="auto">
          <a:xfrm rot="16200000">
            <a:off x="3045105" y="4864562"/>
            <a:ext cx="460375" cy="1101517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43"/>
          <p:cNvSpPr>
            <a:spLocks/>
          </p:cNvSpPr>
          <p:nvPr/>
        </p:nvSpPr>
        <p:spPr bwMode="auto">
          <a:xfrm rot="5400000" flipV="1">
            <a:off x="1992624" y="2812957"/>
            <a:ext cx="418463" cy="3248391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54664" y="3710608"/>
            <a:ext cx="21050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 = 8</a:t>
            </a:r>
            <a:endParaRPr lang="en-US" sz="3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2230" y="5612345"/>
            <a:ext cx="2159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buffer</a:t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= 5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13471" y="5612345"/>
            <a:ext cx="1343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unused</a:t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buffer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3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34394"/>
              </p:ext>
            </p:extLst>
          </p:nvPr>
        </p:nvGraphicFramePr>
        <p:xfrm>
          <a:off x="4665317" y="4698742"/>
          <a:ext cx="6915488" cy="438912"/>
        </p:xfrm>
        <a:graphic>
          <a:graphicData uri="http://schemas.openxmlformats.org/drawingml/2006/table">
            <a:tbl>
              <a:tblPr/>
              <a:tblGrid>
                <a:gridCol w="410920"/>
                <a:gridCol w="506483"/>
                <a:gridCol w="410920"/>
                <a:gridCol w="554862"/>
                <a:gridCol w="410920"/>
                <a:gridCol w="412820"/>
                <a:gridCol w="412820"/>
                <a:gridCol w="412820"/>
                <a:gridCol w="506483"/>
                <a:gridCol w="410920"/>
                <a:gridCol w="410920"/>
                <a:gridCol w="410920"/>
                <a:gridCol w="410920"/>
                <a:gridCol w="410920"/>
                <a:gridCol w="410920"/>
                <a:gridCol w="41092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-2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+mn-ea"/>
                          <a:cs typeface="+mn-cs"/>
                        </a:rPr>
                        <a:t>9</a:t>
                      </a:r>
                      <a:endParaRPr kumimoji="1" lang="bg-BG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+mn-ea"/>
                          <a:cs typeface="+mn-cs"/>
                        </a:rPr>
                        <a:t>7</a:t>
                      </a:r>
                      <a:endParaRPr kumimoji="1" lang="bg-BG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+mn-ea"/>
                          <a:cs typeface="+mn-cs"/>
                        </a:rPr>
                        <a:t>2</a:t>
                      </a:r>
                      <a:endParaRPr kumimoji="1" lang="bg-BG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+mn-ea"/>
                          <a:cs typeface="+mn-cs"/>
                        </a:rPr>
                        <a:t>8</a:t>
                      </a:r>
                      <a:endParaRPr kumimoji="1" lang="bg-BG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+mn-ea"/>
                          <a:cs typeface="+mn-cs"/>
                        </a:rPr>
                        <a:t>-1</a:t>
                      </a:r>
                      <a:endParaRPr kumimoji="1" lang="bg-BG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AutoShape 39"/>
          <p:cNvSpPr>
            <a:spLocks/>
          </p:cNvSpPr>
          <p:nvPr/>
        </p:nvSpPr>
        <p:spPr bwMode="auto">
          <a:xfrm rot="16200000">
            <a:off x="6446567" y="3411819"/>
            <a:ext cx="460295" cy="4006919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40"/>
          <p:cNvSpPr>
            <a:spLocks/>
          </p:cNvSpPr>
          <p:nvPr/>
        </p:nvSpPr>
        <p:spPr bwMode="auto">
          <a:xfrm rot="16200000">
            <a:off x="9913847" y="3992939"/>
            <a:ext cx="460375" cy="2844757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43"/>
          <p:cNvSpPr>
            <a:spLocks/>
          </p:cNvSpPr>
          <p:nvPr/>
        </p:nvSpPr>
        <p:spPr bwMode="auto">
          <a:xfrm rot="5400000" flipV="1">
            <a:off x="7910601" y="990573"/>
            <a:ext cx="418463" cy="6893158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67678" y="3710607"/>
            <a:ext cx="23006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 = 16</a:t>
            </a:r>
            <a:endParaRPr lang="en-US" sz="3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00768" y="5612344"/>
            <a:ext cx="2159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buffer</a:t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= 9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73716" y="5612344"/>
            <a:ext cx="1343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unused</a:t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buffer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998790" y="4903304"/>
            <a:ext cx="508674" cy="0"/>
          </a:xfrm>
          <a:prstGeom prst="straightConnector1">
            <a:avLst/>
          </a:prstGeom>
          <a:noFill/>
          <a:ln w="38100">
            <a:solidFill>
              <a:schemeClr val="tx2">
                <a:lumMod val="90000"/>
              </a:schemeClr>
            </a:solidFill>
            <a:round/>
            <a:headEnd/>
            <a:tailEnd type="arrow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933487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Amortized complexity </a:t>
            </a:r>
            <a:r>
              <a:rPr lang="en-US" dirty="0"/>
              <a:t>is the total </a:t>
            </a:r>
            <a:r>
              <a:rPr lang="en-US" dirty="0" smtClean="0"/>
              <a:t>cost per </a:t>
            </a:r>
            <a:r>
              <a:rPr lang="en-US" dirty="0"/>
              <a:t>operation, evaluated over a sequence of </a:t>
            </a:r>
            <a:r>
              <a:rPr lang="en-US" dirty="0" smtClean="0"/>
              <a:t>operations (average cost)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Let's examine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auto-grow list</a:t>
            </a:r>
            <a:r>
              <a:rPr lang="en-US" dirty="0" smtClean="0"/>
              <a:t> (resizable list)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Add(item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/>
              <a:t> operation </a:t>
            </a:r>
            <a:r>
              <a:rPr lang="en-US" dirty="0"/>
              <a:t>typically </a:t>
            </a:r>
            <a:r>
              <a:rPr lang="en-US" dirty="0" smtClean="0"/>
              <a:t>takes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/>
              <a:t> operation</a:t>
            </a:r>
            <a:endParaRPr lang="en-US" dirty="0"/>
          </a:p>
          <a:p>
            <a:pPr lvl="1"/>
            <a:r>
              <a:rPr lang="en-US" dirty="0"/>
              <a:t>When the list is full,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Add(item)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+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resize</a:t>
            </a:r>
            <a:r>
              <a:rPr lang="en-US" dirty="0"/>
              <a:t> </a:t>
            </a:r>
            <a:r>
              <a:rPr lang="en-US" dirty="0" smtClean="0"/>
              <a:t>takes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en-US" dirty="0" smtClean="0"/>
              <a:t>operations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times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Add(item)</a:t>
            </a:r>
            <a:r>
              <a:rPr lang="en-US" dirty="0"/>
              <a:t> takes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+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/>
              <a:t> +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/>
              <a:t> +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/>
              <a:t> + … +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steps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Add(item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> takes </a:t>
            </a:r>
            <a:r>
              <a:rPr lang="en-US" dirty="0" smtClean="0"/>
              <a:t>~ 3 steps average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O(1)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amortized complexity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Amortized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4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677679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3200" dirty="0" smtClean="0"/>
              <a:t>Measuring the steps to execute a series of operations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Add(item)</a:t>
            </a:r>
            <a:r>
              <a:rPr lang="en-US" sz="3200" dirty="0" smtClean="0"/>
              <a:t>:</a:t>
            </a:r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 smtClean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 smtClean="0"/>
          </a:p>
          <a:p>
            <a:pPr>
              <a:lnSpc>
                <a:spcPct val="11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Amortized Complexity – Example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561044"/>
              </p:ext>
            </p:extLst>
          </p:nvPr>
        </p:nvGraphicFramePr>
        <p:xfrm>
          <a:off x="518554" y="1878496"/>
          <a:ext cx="11125209" cy="1547630"/>
        </p:xfrm>
        <a:graphic>
          <a:graphicData uri="http://schemas.openxmlformats.org/drawingml/2006/table">
            <a:tbl>
              <a:tblPr/>
              <a:tblGrid>
                <a:gridCol w="1986386"/>
                <a:gridCol w="760770"/>
                <a:gridCol w="760770"/>
                <a:gridCol w="760770"/>
                <a:gridCol w="770353"/>
                <a:gridCol w="760770"/>
                <a:gridCol w="760770"/>
                <a:gridCol w="760770"/>
                <a:gridCol w="760770"/>
                <a:gridCol w="760770"/>
                <a:gridCol w="760770"/>
                <a:gridCol w="760770"/>
                <a:gridCol w="760770"/>
              </a:tblGrid>
              <a:tr h="5311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Operation #</a:t>
                      </a:r>
                      <a:endParaRPr lang="en-US" sz="28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28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en-US" sz="28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lang="en-US" sz="28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endParaRPr lang="en-US" sz="28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endParaRPr lang="en-US" sz="28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  <a:endParaRPr lang="en-US" sz="28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  <a:endParaRPr lang="en-US" sz="28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  <a:endParaRPr lang="en-US" sz="28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9</a:t>
                      </a:r>
                      <a:endParaRPr lang="en-US" sz="28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</a:t>
                      </a:r>
                      <a:endParaRPr lang="en-US" sz="28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11</a:t>
                      </a:r>
                      <a:endParaRPr lang="en-US" sz="28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  <a:endParaRPr lang="en-US" sz="28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508253">
                <a:tc>
                  <a:txBody>
                    <a:bodyPr/>
                    <a:lstStyle/>
                    <a:p>
                      <a:pPr algn="l" rtl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Steps</a:t>
                      </a:r>
                      <a:endParaRPr lang="en-US" sz="2800" b="1" kern="1200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5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9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17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253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  <a:endParaRPr lang="en-US" sz="2800" b="1" kern="1200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O(1)</a:t>
                      </a:r>
                      <a:endParaRPr lang="en-US" sz="2400" b="1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O(1)</a:t>
                      </a:r>
                      <a:endParaRPr lang="en-US" sz="2400" b="1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O(1)</a:t>
                      </a:r>
                      <a:endParaRPr lang="en-US" sz="2400" b="1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O(1)</a:t>
                      </a:r>
                      <a:endParaRPr lang="en-US" sz="2400" b="1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O(n)</a:t>
                      </a:r>
                      <a:endParaRPr lang="en-US" sz="2400" b="1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O(1)</a:t>
                      </a:r>
                      <a:endParaRPr lang="en-US" sz="2400" b="1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O(1)</a:t>
                      </a:r>
                      <a:endParaRPr lang="en-US" sz="2400" b="1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O(1)</a:t>
                      </a:r>
                      <a:endParaRPr lang="en-US" sz="2400" b="1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O(n)</a:t>
                      </a:r>
                      <a:endParaRPr lang="en-US" sz="2400" b="1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O(1)</a:t>
                      </a:r>
                      <a:endParaRPr lang="en-US" sz="2400" b="1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O(1)</a:t>
                      </a:r>
                      <a:endParaRPr lang="en-US" sz="2400" b="1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O(1)</a:t>
                      </a:r>
                      <a:endParaRPr lang="en-US" sz="2400" b="1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952293"/>
              </p:ext>
            </p:extLst>
          </p:nvPr>
        </p:nvGraphicFramePr>
        <p:xfrm>
          <a:off x="518560" y="3723422"/>
          <a:ext cx="11125198" cy="1547630"/>
        </p:xfrm>
        <a:graphic>
          <a:graphicData uri="http://schemas.openxmlformats.org/drawingml/2006/table">
            <a:tbl>
              <a:tblPr/>
              <a:tblGrid>
                <a:gridCol w="1994452"/>
                <a:gridCol w="914400"/>
                <a:gridCol w="962726"/>
                <a:gridCol w="838296"/>
                <a:gridCol w="848854"/>
                <a:gridCol w="838296"/>
                <a:gridCol w="848854"/>
                <a:gridCol w="838296"/>
                <a:gridCol w="920678"/>
                <a:gridCol w="838200"/>
                <a:gridCol w="1282146"/>
              </a:tblGrid>
              <a:tr h="5311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Operation #</a:t>
                      </a:r>
                      <a:endParaRPr lang="en-US" sz="28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  <a:endParaRPr lang="en-US" sz="28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17</a:t>
                      </a:r>
                      <a:endParaRPr lang="en-US" sz="28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  <a:endParaRPr lang="en-US" sz="28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  <a:endParaRPr lang="en-US" sz="28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  <a:endParaRPr lang="en-US" sz="28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129</a:t>
                      </a:r>
                      <a:endParaRPr lang="en-US" sz="28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r>
                        <a:rPr lang="en-US" sz="2800" b="1" kern="1200" baseline="300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k</a:t>
                      </a: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</a:tr>
              <a:tr h="508253">
                <a:tc>
                  <a:txBody>
                    <a:bodyPr/>
                    <a:lstStyle/>
                    <a:p>
                      <a:pPr algn="l" rtl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Steps</a:t>
                      </a:r>
                      <a:endParaRPr lang="en-US" sz="2800" b="1" kern="1200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33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65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129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257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1 + 2*2</a:t>
                      </a:r>
                      <a:r>
                        <a:rPr lang="en-US" sz="2400" b="1" baseline="30000" dirty="0" smtClean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k</a:t>
                      </a:r>
                      <a:endParaRPr lang="en-US" sz="24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253"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  <a:endParaRPr lang="en-US" sz="2800" b="1" kern="1200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O(1)</a:t>
                      </a:r>
                      <a:endParaRPr lang="en-US" sz="2400" b="1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O(n)</a:t>
                      </a:r>
                      <a:endParaRPr lang="en-US" sz="2400" b="1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O(1)</a:t>
                      </a:r>
                      <a:endParaRPr lang="en-US" sz="2400" b="1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O(n)</a:t>
                      </a:r>
                      <a:endParaRPr lang="en-US" sz="2400" b="1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O(1)</a:t>
                      </a:r>
                      <a:endParaRPr lang="en-US" sz="2400" b="1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O(n)</a:t>
                      </a:r>
                      <a:endParaRPr lang="en-US" sz="2400" b="1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O(1)</a:t>
                      </a:r>
                      <a:endParaRPr lang="en-US" sz="2400" b="1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O(n)</a:t>
                      </a:r>
                      <a:endParaRPr lang="en-US" sz="2400" b="1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O(1)</a:t>
                      </a:r>
                      <a:endParaRPr lang="en-US" sz="2400" b="1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O(n)</a:t>
                      </a:r>
                      <a:endParaRPr lang="en-US" sz="2400" b="1" dirty="0"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88816" y="5410200"/>
            <a:ext cx="11806418" cy="117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prstClr val="white"/>
                </a:solidFill>
              </a:rPr>
              <a:t>256 times </a:t>
            </a:r>
            <a:r>
              <a:rPr lang="en-US" sz="3200" b="1" dirty="0">
                <a:solidFill>
                  <a:srgbClr val="FBEEC9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Add(item)</a:t>
            </a:r>
            <a:r>
              <a:rPr lang="en-US" sz="3200" dirty="0">
                <a:solidFill>
                  <a:prstClr val="white"/>
                </a:solidFill>
              </a:rPr>
              <a:t> takes 256 + 2 + 4 + 8 + 16 + 32 + 64 + 128 + 256 = 766 steps </a:t>
            </a:r>
            <a:r>
              <a:rPr lang="en-US" sz="3200" dirty="0">
                <a:solidFill>
                  <a:prstClr val="white"/>
                </a:solidFill>
                <a:sym typeface="Wingdings" panose="05000000000000000000" pitchFamily="2" charset="2"/>
              </a:rPr>
              <a:t> ~ 3 operations / </a:t>
            </a:r>
            <a:r>
              <a:rPr lang="en-US" sz="3200" dirty="0" smtClean="0">
                <a:solidFill>
                  <a:prstClr val="white"/>
                </a:solidFill>
                <a:sym typeface="Wingdings" panose="05000000000000000000" pitchFamily="2" charset="2"/>
              </a:rPr>
              <a:t>add </a:t>
            </a:r>
            <a:r>
              <a:rPr lang="en-US" sz="3200" dirty="0">
                <a:solidFill>
                  <a:prstClr val="white"/>
                </a:solidFill>
                <a:sym typeface="Wingdings" panose="05000000000000000000" pitchFamily="2" charset="2"/>
              </a:rPr>
              <a:t> </a:t>
            </a:r>
            <a:r>
              <a:rPr lang="en-US" sz="3200" b="1" dirty="0">
                <a:solidFill>
                  <a:srgbClr val="FBEEC9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O(1)</a:t>
            </a:r>
            <a:r>
              <a:rPr lang="en-US" sz="3200" dirty="0">
                <a:solidFill>
                  <a:srgbClr val="FBEEC9">
                    <a:lumMod val="75000"/>
                  </a:srgbClr>
                </a:solidFill>
                <a:sym typeface="Wingdings" panose="05000000000000000000" pitchFamily="2" charset="2"/>
              </a:rPr>
              <a:t> amortized time</a:t>
            </a:r>
            <a:endParaRPr lang="en-US" sz="3200" dirty="0">
              <a:solidFill>
                <a:srgbClr val="FBEEC9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98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4800600"/>
            <a:ext cx="99822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598612" y="5636344"/>
            <a:ext cx="8938472" cy="688256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487766">
            <a:off x="915721" y="1728061"/>
            <a:ext cx="3201108" cy="19581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461702">
            <a:off x="8771746" y="2719230"/>
            <a:ext cx="2675395" cy="14724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7376">
            <a:off x="3517761" y="1235312"/>
            <a:ext cx="7229495" cy="2323915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A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ea typeface="굴림" pitchFamily="50" charset="-127"/>
                <a:cs typeface="Consolas" pitchFamily="49" charset="0"/>
              </a:rPr>
              <a:t>polynomial-time algorithm </a:t>
            </a: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has worst-case time complexity bounded above by a 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  <a:ea typeface="굴림" pitchFamily="50" charset="-127"/>
                <a:cs typeface="Consolas" pitchFamily="49" charset="0"/>
              </a:rPr>
              <a:t>polynomial function </a:t>
            </a: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of its input size</a:t>
            </a:r>
          </a:p>
          <a:p>
            <a:endParaRPr lang="en-US" altLang="ko-KR" dirty="0" smtClean="0">
              <a:ea typeface="굴림" pitchFamily="50" charset="-127"/>
              <a:cs typeface="Consolas" pitchFamily="49" charset="0"/>
            </a:endParaRPr>
          </a:p>
          <a:p>
            <a:endParaRPr lang="en-US" altLang="ko-KR" dirty="0" smtClean="0">
              <a:ea typeface="굴림" pitchFamily="50" charset="-127"/>
              <a:cs typeface="Consolas" pitchFamily="49" charset="0"/>
            </a:endParaRPr>
          </a:p>
          <a:p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Examples:</a:t>
            </a:r>
          </a:p>
          <a:p>
            <a:pPr lvl="1"/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Polynomial-time:</a:t>
            </a:r>
            <a:r>
              <a:rPr lang="bg-BG" altLang="ko-KR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ea typeface="굴림" pitchFamily="50" charset="-127"/>
                <a:cs typeface="Consolas" pitchFamily="49" charset="0"/>
              </a:rPr>
              <a:t>log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,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2n</a:t>
            </a: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,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3n</a:t>
            </a:r>
            <a:r>
              <a:rPr lang="en-US" altLang="ko-KR" b="1" baseline="30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3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+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4n</a:t>
            </a: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, </a:t>
            </a:r>
            <a:r>
              <a:rPr lang="bg-BG" altLang="ko-KR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bg-BG" altLang="ko-KR" b="1" dirty="0" smtClean="0">
                <a:solidFill>
                  <a:schemeClr val="tx2">
                    <a:lumMod val="75000"/>
                  </a:schemeClr>
                </a:solidFill>
                <a:ea typeface="굴림" pitchFamily="50" charset="-127"/>
                <a:cs typeface="Consolas" pitchFamily="49" charset="0"/>
              </a:rPr>
              <a:t> *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ea typeface="굴림" pitchFamily="50" charset="-127"/>
                <a:cs typeface="Consolas" pitchFamily="49" charset="0"/>
              </a:rPr>
              <a:t> log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</a:p>
          <a:p>
            <a:pPr lvl="1"/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Non polynomial-time: 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en-US" altLang="ko-KR" b="1" baseline="30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,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3</a:t>
            </a:r>
            <a:r>
              <a:rPr lang="en-US" altLang="ko-KR" b="1" baseline="30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,</a:t>
            </a:r>
            <a:r>
              <a:rPr lang="bg-BG" altLang="ko-KR" dirty="0" smtClean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b="1" baseline="30000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k</a:t>
            </a:r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,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n!</a:t>
            </a:r>
          </a:p>
          <a:p>
            <a:r>
              <a:rPr lang="en-US" altLang="ko-KR" dirty="0" smtClean="0">
                <a:ea typeface="굴림" pitchFamily="50" charset="-127"/>
                <a:cs typeface="Consolas" pitchFamily="49" charset="0"/>
              </a:rPr>
              <a:t>Non-polynomial algorithms hang for large input data sets</a:t>
            </a:r>
            <a:endParaRPr lang="en-US" altLang="ko-KR" dirty="0">
              <a:ea typeface="굴림" pitchFamily="50" charset="-127"/>
              <a:cs typeface="Consolas" pitchFamily="49" charset="0"/>
            </a:endParaRP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Algorithms</a:t>
            </a:r>
            <a:endParaRPr lang="bg-BG" dirty="0"/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2970212" y="2660390"/>
            <a:ext cx="5867400" cy="8448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44000" bIns="144000">
            <a:spAutoFit/>
          </a:bodyPr>
          <a:lstStyle/>
          <a:p>
            <a:pPr algn="ctr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ko-KR" sz="3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W(n)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∈</a:t>
            </a:r>
            <a:r>
              <a:rPr lang="en-US" altLang="ko-KR" sz="3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 O(p(n))</a:t>
            </a:r>
          </a:p>
        </p:txBody>
      </p:sp>
    </p:spTree>
    <p:extLst>
      <p:ext uri="{BB962C8B-B14F-4D97-AF65-F5344CB8AC3E}">
        <p14:creationId xmlns:p14="http://schemas.microsoft.com/office/powerpoint/2010/main" val="3404692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Computational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complexity </a:t>
            </a:r>
            <a:r>
              <a:rPr lang="en-US" dirty="0" smtClean="0"/>
              <a:t>theory divides the computational problems into several classes: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Classes</a:t>
            </a:r>
            <a:endParaRPr lang="en-US" dirty="0"/>
          </a:p>
        </p:txBody>
      </p:sp>
      <p:pic>
        <p:nvPicPr>
          <p:cNvPr id="11268" name="Picture 4" descr="http://www.scottaaronson.com/talks/nphar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2" y="2457450"/>
            <a:ext cx="5341046" cy="4019550"/>
          </a:xfrm>
          <a:prstGeom prst="roundRect">
            <a:avLst>
              <a:gd name="adj" fmla="val 271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64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Picture 4" descr="http://www.usnews.com/pubdbimages/image/15504/FE_PR_091105bacteria398x265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937774" y="1655384"/>
            <a:ext cx="4313276" cy="2714624"/>
          </a:xfrm>
          <a:prstGeom prst="roundRect">
            <a:avLst>
              <a:gd name="adj" fmla="val 6636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4">
                <a:lumMod val="75000"/>
                <a:alpha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8012" y="4767366"/>
            <a:ext cx="109728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Analyzing </a:t>
            </a:r>
            <a:r>
              <a:rPr lang="en-US" dirty="0" smtClean="0"/>
              <a:t>Complexity of Algorithms</a:t>
            </a:r>
            <a:endParaRPr lang="bg-BG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979612" y="5757966"/>
            <a:ext cx="8229600" cy="719034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21144991">
            <a:off x="745678" y="1686062"/>
            <a:ext cx="2834964" cy="911938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5400" b="1" spc="50" noProof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  <a:alpha val="70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O(n+m)</a:t>
            </a:r>
            <a:endParaRPr lang="en-US" sz="5400" b="1" spc="50" noProof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  <a:alpha val="70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0623615">
            <a:off x="8866290" y="1861227"/>
            <a:ext cx="2158252" cy="1015663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8DC9E">
                    <a:alpha val="70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</a:t>
            </a:r>
            <a:r>
              <a:rPr lang="en-US" sz="4800" b="1" spc="50" baseline="3000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8DC9E">
                    <a:alpha val="70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8DC9E">
                    <a:alpha val="70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F8DC9E">
                  <a:alpha val="70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348258">
            <a:off x="8778560" y="3529408"/>
            <a:ext cx="2303243" cy="678250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66CCFF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O(n*m)</a:t>
            </a:r>
            <a:endParaRPr lang="en-US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66CCFF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611563">
            <a:off x="1066654" y="3223234"/>
            <a:ext cx="2298775" cy="905539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92D050">
                    <a:alpha val="70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O(n!)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92D050">
                  <a:alpha val="70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99540" y="738498"/>
            <a:ext cx="1580672" cy="666161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  <a:alpha val="70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O(n)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  <a:alpha val="70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2759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5334000"/>
            <a:ext cx="11804822" cy="13874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Runs in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)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 where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 is the size of the array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The number of elementary steps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</a:t>
            </a:r>
            <a:r>
              <a:rPr lang="en-US" dirty="0"/>
              <a:t>Examples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805209" y="1143000"/>
            <a:ext cx="10578408" cy="39518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FindMaxElement(int[] array)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 = array[0];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i=0; i&lt;array.length; i++)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(array[i] &gt; max)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max = array[i];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max;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78247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5257800"/>
            <a:ext cx="11804822" cy="14636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Runs in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</a:t>
            </a:r>
            <a:r>
              <a:rPr lang="en-US" altLang="ko-KR" b="1" baseline="30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2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)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 where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</a:t>
            </a:r>
            <a:r>
              <a:rPr lang="en-US" altLang="ko-KR" dirty="0" smtClean="0">
                <a:ea typeface="굴림" pitchFamily="50" charset="-127"/>
                <a:sym typeface="Symbol" pitchFamily="18" charset="2"/>
              </a:rPr>
              <a:t> 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is the size of the array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The number of elementary steps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n+1)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Examples (2)</a:t>
            </a:r>
            <a:endParaRPr lang="bg-BG" dirty="0"/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836612" y="1268413"/>
            <a:ext cx="10515600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FindInversions(int[] array)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inversions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i=0; i&lt;array.Length;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j = i+1; j&lt;array.Length;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(array[i] &gt; array[j])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inversions++;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inversions;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35924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5334000"/>
            <a:ext cx="11804822" cy="13874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Runs </a:t>
            </a:r>
            <a:r>
              <a:rPr lang="en-US" dirty="0" smtClean="0"/>
              <a:t>in cubic time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</a:t>
            </a:r>
            <a:r>
              <a:rPr lang="en-US" altLang="ko-KR" b="1" baseline="30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3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)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number of elementary steps is 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/>
              <a:t>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</a:t>
            </a:r>
            <a:r>
              <a:rPr lang="en-US" altLang="ko-KR" b="1" baseline="30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3</a:t>
            </a:r>
            <a:endParaRPr lang="en-US" b="1" baseline="30000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Examples (3)</a:t>
            </a:r>
            <a:endParaRPr lang="bg-BG" dirty="0"/>
          </a:p>
        </p:txBody>
      </p: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836613" y="1298938"/>
            <a:ext cx="10515600" cy="37263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Sum3(int 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decimal sum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a=0; a&lt;n; a++)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b=0; b&lt;n; b++)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(int c=0; c&lt;n; c++)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sum += a*b*c;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50548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5257800"/>
            <a:ext cx="11804822" cy="14636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Runs </a:t>
            </a:r>
            <a:r>
              <a:rPr lang="en-US" dirty="0" smtClean="0"/>
              <a:t>in quadratic time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O(n*m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)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number of elementary steps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 smtClean="0"/>
              <a:t>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n*m</a:t>
            </a:r>
            <a:endParaRPr lang="en-US" b="1" baseline="30000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Examples (4)</a:t>
            </a:r>
            <a:endParaRPr lang="bg-BG" dirty="0"/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815978" y="1143000"/>
            <a:ext cx="10612434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SumMN(int n, int m)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sum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x=0; x&lt;n; x++)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y=0; y&lt;m; y++)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sum += x*y;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78487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5410200"/>
            <a:ext cx="11804822" cy="13112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Runs </a:t>
            </a:r>
            <a:r>
              <a:rPr lang="en-US" dirty="0" smtClean="0"/>
              <a:t>in quadratic time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O(n*m)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number of elementary steps </a:t>
            </a:r>
            <a:r>
              <a:rPr lang="en-US" dirty="0" smtClean="0"/>
              <a:t>is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noProof="1" smtClean="0"/>
              <a:t> </a:t>
            </a:r>
            <a:r>
              <a:rPr lang="en-US" altLang="ko-KR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n*m</a:t>
            </a:r>
            <a:r>
              <a:rPr lang="en-US" altLang="ko-KR" b="1" noProof="1">
                <a:solidFill>
                  <a:schemeClr val="tx2">
                    <a:lumMod val="75000"/>
                  </a:schemeClr>
                </a:solidFill>
                <a:sym typeface="Symbol" pitchFamily="18" charset="2"/>
              </a:rPr>
              <a:t> </a:t>
            </a:r>
            <a:r>
              <a:rPr lang="en-US" altLang="ko-KR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+</a:t>
            </a:r>
            <a:r>
              <a:rPr lang="en-US" altLang="ko-KR" b="1" noProof="1">
                <a:solidFill>
                  <a:schemeClr val="tx2">
                    <a:lumMod val="75000"/>
                  </a:schemeClr>
                </a:solidFill>
                <a:sym typeface="Symbol" pitchFamily="18" charset="2"/>
              </a:rPr>
              <a:t> </a:t>
            </a:r>
            <a:r>
              <a:rPr lang="en-US" altLang="ko-KR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min(m,n)*n</a:t>
            </a:r>
            <a:endParaRPr lang="en-US" b="1" baseline="30000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Examples (5)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815978" y="1125194"/>
            <a:ext cx="10612434" cy="41326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SumMN(int n, int m)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sum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x=0; x&lt;n; x++)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y=0; y&lt;m; y++)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(x==y)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for (int i=0; i&lt;n;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sum += i*x*y;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08157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5181600"/>
            <a:ext cx="11804822" cy="15398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Runs </a:t>
            </a:r>
            <a:r>
              <a:rPr lang="en-US" dirty="0" smtClean="0"/>
              <a:t>in exponential time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O(2</a:t>
            </a:r>
            <a:r>
              <a:rPr lang="en-US" altLang="ko-KR" b="1" baseline="30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)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number of elementary steps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 smtClean="0"/>
              <a:t>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2</a:t>
            </a:r>
            <a:r>
              <a:rPr lang="en-US" altLang="ko-KR" b="1" baseline="30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</a:t>
            </a:r>
            <a:endParaRPr lang="en-US" b="1" baseline="30000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Examples (6)</a:t>
            </a:r>
            <a:endParaRPr lang="bg-BG" dirty="0"/>
          </a:p>
        </p:txBody>
      </p:sp>
      <p:sp>
        <p:nvSpPr>
          <p:cNvPr id="503812" name="Rectangle 4"/>
          <p:cNvSpPr>
            <a:spLocks noChangeArrowheads="1"/>
          </p:cNvSpPr>
          <p:nvPr/>
        </p:nvSpPr>
        <p:spPr bwMode="auto">
          <a:xfrm>
            <a:off x="836614" y="1366447"/>
            <a:ext cx="10515598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Calculation(int 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decimal result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(1&lt;&lt;n);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+= i;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result;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5329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5181600"/>
            <a:ext cx="11804822" cy="14636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Runs </a:t>
            </a:r>
            <a:r>
              <a:rPr lang="en-US" dirty="0" smtClean="0"/>
              <a:t>in linear time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)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number of elementary steps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 smtClean="0"/>
              <a:t>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</a:t>
            </a:r>
            <a:endParaRPr lang="en-US" b="1" baseline="30000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Examples (7)</a:t>
            </a:r>
            <a:endParaRPr lang="bg-BG" dirty="0"/>
          </a:p>
        </p:txBody>
      </p:sp>
      <p:sp>
        <p:nvSpPr>
          <p:cNvPr id="503812" name="Rectangle 4"/>
          <p:cNvSpPr>
            <a:spLocks noChangeArrowheads="1"/>
          </p:cNvSpPr>
          <p:nvPr/>
        </p:nvSpPr>
        <p:spPr bwMode="auto">
          <a:xfrm>
            <a:off x="836613" y="1366446"/>
            <a:ext cx="10515600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Factorial(int 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(n==0)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n * Factorial(n-1);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03896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525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3429000"/>
            <a:ext cx="11804822" cy="32924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Examples of data structures: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dirty="0" smtClean="0"/>
              <a:t> structure (first name + last name + age)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Array of integers</a:t>
            </a:r>
            <a:r>
              <a:rPr lang="bg-BG" dirty="0" smtClean="0"/>
              <a:t> –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List of strings</a:t>
            </a:r>
            <a:r>
              <a:rPr lang="bg-BG" dirty="0" smtClean="0"/>
              <a:t> –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List&lt;string&gt;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Queue of people</a:t>
            </a:r>
            <a:r>
              <a:rPr lang="bg-BG" dirty="0" smtClean="0"/>
              <a:t> –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Queue&lt;Person&gt;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Data Structure?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12812" y="1157500"/>
            <a:ext cx="10363200" cy="2066092"/>
            <a:chOff x="912812" y="1066800"/>
            <a:chExt cx="10363200" cy="2066092"/>
          </a:xfrm>
        </p:grpSpPr>
        <p:sp>
          <p:nvSpPr>
            <p:cNvPr id="5" name="Rounded Rectangle 4"/>
            <p:cNvSpPr>
              <a:spLocks noChangeArrowheads="1"/>
            </p:cNvSpPr>
            <p:nvPr/>
          </p:nvSpPr>
          <p:spPr bwMode="auto">
            <a:xfrm>
              <a:off x="912812" y="1066800"/>
              <a:ext cx="10363200" cy="2066092"/>
            </a:xfrm>
            <a:prstGeom prst="roundRect">
              <a:avLst>
                <a:gd name="adj" fmla="val 1738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4000" tIns="108000" rIns="144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“In computer science, a </a:t>
              </a:r>
              <a:r>
                <a:rPr lang="en-US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 structure </a:t>
              </a:r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 a particular way of storing and organizing data in a computer so that it can be used efficiently</a:t>
              </a:r>
              <a:r>
                <a:rPr lang="en-US" sz="3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.”</a:t>
              </a:r>
              <a:endPara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882615" y="2463225"/>
              <a:ext cx="225093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-- Wikipedia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554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4800600"/>
            <a:ext cx="11804822" cy="1920876"/>
          </a:xfrm>
        </p:spPr>
        <p:txBody>
          <a:bodyPr>
            <a:normAutofit/>
          </a:bodyPr>
          <a:lstStyle/>
          <a:p>
            <a:r>
              <a:rPr lang="en-US" noProof="1"/>
              <a:t>Runs in </a:t>
            </a:r>
            <a:r>
              <a:rPr lang="en-US" dirty="0"/>
              <a:t>exponential time </a:t>
            </a:r>
            <a:r>
              <a:rPr lang="en-US" altLang="ko-KR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O(2</a:t>
            </a:r>
            <a:r>
              <a:rPr lang="en-US" altLang="ko-KR" b="1" baseline="30000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n</a:t>
            </a:r>
            <a:r>
              <a:rPr lang="en-US" altLang="ko-KR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)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noProof="1"/>
              <a:t>The number of elementary steps is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noProof="1" smtClean="0"/>
              <a:t> </a:t>
            </a:r>
            <a:r>
              <a:rPr lang="en-US" altLang="ko-KR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Fib(n+1</a:t>
            </a:r>
            <a:r>
              <a:rPr lang="en-US" altLang="ko-KR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)</a:t>
            </a:r>
            <a:r>
              <a:rPr lang="en-US" altLang="ko-KR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/>
            </a:r>
            <a:br>
              <a:rPr lang="en-US" altLang="ko-KR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</a:br>
            <a:r>
              <a:rPr lang="en-US" altLang="ko-KR" dirty="0" smtClean="0">
                <a:ea typeface="굴림" pitchFamily="50" charset="-127"/>
                <a:sym typeface="Symbol" pitchFamily="18" charset="2"/>
              </a:rPr>
              <a:t>w</a:t>
            </a:r>
            <a:r>
              <a:rPr lang="en-US" altLang="ko-KR" noProof="1" smtClean="0">
                <a:sym typeface="Symbol" pitchFamily="18" charset="2"/>
              </a:rPr>
              <a:t>here </a:t>
            </a:r>
            <a:r>
              <a:rPr lang="en-US" altLang="ko-KR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Fib(k)</a:t>
            </a:r>
            <a:r>
              <a:rPr lang="en-US" altLang="ko-KR" noProof="1">
                <a:sym typeface="Symbol" pitchFamily="18" charset="2"/>
              </a:rPr>
              <a:t> is </a:t>
            </a:r>
            <a:r>
              <a:rPr lang="en-US" altLang="ko-KR" noProof="1" smtClean="0">
                <a:sym typeface="Symbol" pitchFamily="18" charset="2"/>
              </a:rPr>
              <a:t>the </a:t>
            </a:r>
            <a:r>
              <a:rPr lang="en-US" altLang="ko-KR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k</a:t>
            </a:r>
            <a:r>
              <a:rPr lang="en-US" altLang="ko-KR" baseline="30000" noProof="1" smtClean="0">
                <a:sym typeface="Symbol" pitchFamily="18" charset="2"/>
              </a:rPr>
              <a:t>th</a:t>
            </a:r>
            <a:r>
              <a:rPr lang="en-US" altLang="ko-KR" noProof="1" smtClean="0">
                <a:sym typeface="Symbol" pitchFamily="18" charset="2"/>
              </a:rPr>
              <a:t> </a:t>
            </a:r>
            <a:r>
              <a:rPr lang="en-US" altLang="ko-KR" noProof="1">
                <a:sym typeface="Symbol" pitchFamily="18" charset="2"/>
              </a:rPr>
              <a:t>Fib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o</a:t>
            </a:r>
            <a:r>
              <a:rPr lang="en-US" altLang="ko-KR" noProof="1">
                <a:sym typeface="Symbol" pitchFamily="18" charset="2"/>
              </a:rPr>
              <a:t>nacci's number</a:t>
            </a:r>
            <a:endParaRPr lang="en-US" baseline="30000" noProof="1">
              <a:sym typeface="Symbol" pitchFamily="18" charset="2"/>
            </a:endParaRPr>
          </a:p>
        </p:txBody>
      </p:sp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Examples (8)</a:t>
            </a:r>
            <a:endParaRPr lang="bg-BG" dirty="0"/>
          </a:p>
        </p:txBody>
      </p:sp>
      <p:sp>
        <p:nvSpPr>
          <p:cNvPr id="505860" name="Rectangle 4"/>
          <p:cNvSpPr>
            <a:spLocks noChangeArrowheads="1"/>
          </p:cNvSpPr>
          <p:nvPr/>
        </p:nvSpPr>
        <p:spPr bwMode="auto">
          <a:xfrm>
            <a:off x="836614" y="1155680"/>
            <a:ext cx="10515598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Fibonacci(int 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(n ==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Fibonacci(n-1) + Fibonacci(n-2);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84523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Data structures </a:t>
            </a:r>
            <a:r>
              <a:rPr lang="en-US" sz="3200" dirty="0" smtClean="0"/>
              <a:t>organize data in computer systems for efficient use</a:t>
            </a:r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Abstract data types (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ADT</a:t>
            </a:r>
            <a:r>
              <a:rPr lang="en-US" sz="3000" dirty="0" smtClean="0"/>
              <a:t>) describe a set of operations</a:t>
            </a:r>
          </a:p>
          <a:p>
            <a:pPr lvl="1">
              <a:lnSpc>
                <a:spcPct val="110000"/>
              </a:lnSpc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Collections </a:t>
            </a:r>
            <a:r>
              <a:rPr lang="en-US" sz="3000" dirty="0" smtClean="0"/>
              <a:t>hold a group of elements</a:t>
            </a:r>
          </a:p>
          <a:p>
            <a:pPr>
              <a:lnSpc>
                <a:spcPct val="110000"/>
              </a:lnSpc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Algorithms </a:t>
            </a:r>
            <a:r>
              <a:rPr lang="en-US" sz="3200" dirty="0" smtClean="0"/>
              <a:t>are sequences of steps for calculating / doing something</a:t>
            </a:r>
            <a:endParaRPr lang="en-US" sz="32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Algorithm complexity </a:t>
            </a:r>
            <a:r>
              <a:rPr lang="en-US" sz="3200" dirty="0" smtClean="0"/>
              <a:t>is a rough estimation of the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number of steps </a:t>
            </a:r>
            <a:r>
              <a:rPr lang="en-US" sz="3200" dirty="0" smtClean="0"/>
              <a:t>performed by given computation</a:t>
            </a:r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Can be logarithmic, linear, n log n, square, cubic, exponential, etc.</a:t>
            </a:r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Complexity predicts the speed of given code before its execution</a:t>
            </a:r>
            <a:endParaRPr lang="en-US" sz="3000" dirty="0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8561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</a:t>
            </a:r>
            <a:r>
              <a:rPr lang="en-US" smtClean="0">
                <a:hlinkClick r:id="rId3"/>
              </a:rPr>
              <a:t>softuni.bg/trainings/1147/Data-Structures-June-2015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Data </a:t>
            </a:r>
            <a:r>
              <a:rPr lang="en-US" dirty="0" smtClean="0"/>
              <a:t>Structures, Algorithms </a:t>
            </a:r>
            <a:r>
              <a:rPr lang="en-US" dirty="0"/>
              <a:t>and Complexity</a:t>
            </a:r>
          </a:p>
        </p:txBody>
      </p:sp>
      <p:pic>
        <p:nvPicPr>
          <p:cNvPr id="11" name="Picture 10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4" name="Picture 13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5" name="Picture 14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6" name="Picture 15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labs,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Data Structures and Algorithms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Data structures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algorithms </a:t>
            </a:r>
            <a:r>
              <a:rPr lang="en-US" dirty="0" smtClean="0"/>
              <a:t>are the foundation of computer programming</a:t>
            </a:r>
          </a:p>
          <a:p>
            <a:r>
              <a:rPr lang="en-US" dirty="0" smtClean="0"/>
              <a:t>Algorithmic thinking, problem solving and data structures are vital for the software engineers</a:t>
            </a:r>
          </a:p>
          <a:p>
            <a:pPr lvl="1"/>
            <a:r>
              <a:rPr lang="en-US" dirty="0" smtClean="0"/>
              <a:t>C# developers should know when to use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T[]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Dictionary&lt;K,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SortedDictionary&lt;K,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T&gt;</a:t>
            </a:r>
            <a:r>
              <a:rPr lang="en-US" dirty="0" smtClean="0"/>
              <a:t> and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SortedSet&lt;T&gt;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Computational complexity </a:t>
            </a:r>
            <a:r>
              <a:rPr lang="en-US" dirty="0" smtClean="0"/>
              <a:t>is important for algorithm design and efficient programming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Are Data Structures So Important?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02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Primitive </a:t>
            </a:r>
            <a:r>
              <a:rPr lang="en-US" dirty="0" smtClean="0"/>
              <a:t>data types</a:t>
            </a:r>
            <a:endParaRPr lang="en-US" dirty="0"/>
          </a:p>
          <a:p>
            <a:pPr marL="696913" lvl="1" indent="-239713">
              <a:lnSpc>
                <a:spcPct val="100000"/>
              </a:lnSpc>
            </a:pPr>
            <a:r>
              <a:rPr lang="en-US" dirty="0" smtClean="0"/>
              <a:t>Numbers: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decimal</a:t>
            </a:r>
            <a:r>
              <a:rPr lang="en-US" dirty="0" smtClean="0"/>
              <a:t>, …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 smtClean="0"/>
              <a:t>Text data: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, …</a:t>
            </a:r>
          </a:p>
          <a:p>
            <a:pPr marL="349250" indent="-239713">
              <a:lnSpc>
                <a:spcPct val="100000"/>
              </a:lnSpc>
            </a:pPr>
            <a:r>
              <a:rPr lang="en-US" dirty="0" smtClean="0"/>
              <a:t>Simple structures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 smtClean="0"/>
              <a:t>A group of primitive fields stored together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 smtClean="0"/>
              <a:t>E.g.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dirty="0" smtClean="0"/>
              <a:t>, </a:t>
            </a:r>
            <a:r>
              <a:rPr lang="en-US" dirty="0"/>
              <a:t>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Collections</a:t>
            </a:r>
            <a:endParaRPr lang="en-US" dirty="0"/>
          </a:p>
          <a:p>
            <a:pPr marL="696913" lvl="1" indent="-239713">
              <a:lnSpc>
                <a:spcPct val="100000"/>
              </a:lnSpc>
            </a:pPr>
            <a:r>
              <a:rPr lang="en-US" dirty="0" smtClean="0"/>
              <a:t>A set / sequence of elements (of the same type)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 smtClean="0"/>
              <a:t>E.g. array, list, stack, queue, tree, hash-table, bag, …</a:t>
            </a:r>
            <a:endParaRPr lang="en-US" dirty="0"/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Types and Collections</a:t>
            </a:r>
            <a:endParaRPr lang="en-US" dirty="0"/>
          </a:p>
        </p:txBody>
      </p:sp>
      <p:pic>
        <p:nvPicPr>
          <p:cNvPr id="2050" name="Picture 2" descr="data, group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11379" y="294357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umber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59004" y="13715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mmunity, connection, consultation, consulting, earth, global, group, internet, large group, network, polar, round table, social, social network, users, worl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63754" y="4857750"/>
            <a:ext cx="16954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708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Abstract Data Type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 </a:t>
            </a:r>
            <a:r>
              <a:rPr lang="en-US" dirty="0" smtClean="0"/>
              <a:t>is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data type together with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operations</a:t>
            </a:r>
            <a:r>
              <a:rPr lang="en-US" dirty="0"/>
              <a:t>, whose properties are specified independently of any particular implementation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ADT </a:t>
            </a:r>
            <a:r>
              <a:rPr lang="en-US" dirty="0" smtClean="0"/>
              <a:t>is a set </a:t>
            </a:r>
            <a:r>
              <a:rPr lang="en-US" dirty="0"/>
              <a:t>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definitions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operations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Like </a:t>
            </a:r>
            <a:r>
              <a:rPr lang="en-US" dirty="0"/>
              <a:t>the interfaces in C</a:t>
            </a:r>
            <a:r>
              <a:rPr lang="en-US" dirty="0" smtClean="0"/>
              <a:t># / Java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Define what we can do with the structure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ADT can </a:t>
            </a:r>
            <a:r>
              <a:rPr lang="en-US" dirty="0"/>
              <a:t>have </a:t>
            </a:r>
            <a:r>
              <a:rPr lang="en-US" dirty="0" smtClean="0"/>
              <a:t>several different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implementations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Different implementations </a:t>
            </a:r>
            <a:r>
              <a:rPr lang="en-US" dirty="0" smtClean="0"/>
              <a:t>can have different efficiency, inner logic and resource needs</a:t>
            </a:r>
            <a:endParaRPr lang="en-US" dirty="0"/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</a:t>
            </a:r>
            <a:r>
              <a:rPr lang="en-US" dirty="0" smtClean="0"/>
              <a:t>Types (ADT)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923212" y="3048000"/>
            <a:ext cx="3558010" cy="1752600"/>
            <a:chOff x="5052590" y="3581400"/>
            <a:chExt cx="3558010" cy="1752600"/>
          </a:xfrm>
        </p:grpSpPr>
        <p:pic>
          <p:nvPicPr>
            <p:cNvPr id="3074" name="Picture 2" descr="http://www.hdpaperz.com/wp-content/gallery/abstract_wallpapers_4/abstract-wallpaper-rainbow-colorful-pictures.jpg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052590" y="3581400"/>
              <a:ext cx="3558010" cy="1752600"/>
            </a:xfrm>
            <a:prstGeom prst="roundRect">
              <a:avLst>
                <a:gd name="adj" fmla="val 50000"/>
              </a:avLst>
            </a:prstGeom>
            <a:noFill/>
            <a:effectLst>
              <a:softEdge rad="1270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 rot="341437">
              <a:off x="6552660" y="4592766"/>
              <a:ext cx="1990356" cy="695337"/>
            </a:xfrm>
            <a:prstGeom prst="rect">
              <a:avLst/>
            </a:prstGeom>
            <a:noFill/>
          </p:spPr>
          <p:txBody>
            <a:bodyPr wrap="none" rtlCol="0">
              <a:prstTxWarp prst="textCurveUp">
                <a:avLst>
                  <a:gd name="adj" fmla="val 56338"/>
                </a:avLst>
              </a:prstTxWarp>
              <a:spAutoFit/>
            </a:bodyPr>
            <a:lstStyle/>
            <a:p>
              <a:r>
                <a:rPr lang="en-US" b="1" dirty="0">
                  <a:ln w="10160">
                    <a:solidFill>
                      <a:srgbClr val="FFFF00">
                        <a:alpha val="50000"/>
                      </a:srgbClr>
                    </a:solidFill>
                    <a:prstDash val="solid"/>
                  </a:ln>
                  <a:noFill/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abstract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0912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Linear structures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Lists: </a:t>
            </a:r>
            <a:r>
              <a:rPr lang="en-US" dirty="0" smtClean="0"/>
              <a:t>fixed size and variable size sequences</a:t>
            </a:r>
            <a:endParaRPr lang="en-US" dirty="0"/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Stacks: LIFO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dirty="0"/>
              <a:t>ast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dirty="0"/>
              <a:t>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dirty="0"/>
              <a:t>irst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en-US" dirty="0"/>
              <a:t>ut) </a:t>
            </a:r>
            <a:r>
              <a:rPr lang="en-US" dirty="0" smtClean="0"/>
              <a:t>structures</a:t>
            </a:r>
            <a:endParaRPr lang="en-US" dirty="0"/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Queues: FIFO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dirty="0"/>
              <a:t>irst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dirty="0"/>
              <a:t>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dirty="0"/>
              <a:t>irst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en-US" dirty="0"/>
              <a:t>ut) </a:t>
            </a:r>
            <a:r>
              <a:rPr lang="en-US" dirty="0" smtClean="0"/>
              <a:t>structures</a:t>
            </a: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Trees and tree-like structures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Binary, ordered search trees, balanced</a:t>
            </a:r>
            <a:r>
              <a:rPr lang="en-US" dirty="0"/>
              <a:t> </a:t>
            </a:r>
            <a:r>
              <a:rPr lang="en-US" dirty="0" smtClean="0"/>
              <a:t>trees, etc.</a:t>
            </a: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Dictionaries</a:t>
            </a:r>
            <a:r>
              <a:rPr lang="en-US" dirty="0"/>
              <a:t> (</a:t>
            </a:r>
            <a:r>
              <a:rPr lang="en-US" dirty="0" smtClean="0"/>
              <a:t>maps, associative arrays)</a:t>
            </a:r>
            <a:endParaRPr lang="en-US" dirty="0"/>
          </a:p>
          <a:p>
            <a:pPr marL="696913" lvl="1" indent="-239713">
              <a:lnSpc>
                <a:spcPct val="100000"/>
              </a:lnSpc>
            </a:pPr>
            <a:r>
              <a:rPr lang="en-US" dirty="0" smtClean="0"/>
              <a:t>Hold pairs </a:t>
            </a:r>
            <a:r>
              <a:rPr lang="en-US" dirty="0"/>
              <a:t>(</a:t>
            </a:r>
            <a:r>
              <a:rPr lang="en-US" dirty="0" smtClean="0"/>
              <a:t>key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value)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Hash tables: </a:t>
            </a:r>
            <a:r>
              <a:rPr lang="en-US" dirty="0" smtClean="0"/>
              <a:t>use hash functions </a:t>
            </a:r>
            <a:r>
              <a:rPr lang="en-US" dirty="0"/>
              <a:t>to </a:t>
            </a:r>
            <a:r>
              <a:rPr lang="en-US" dirty="0" smtClean="0"/>
              <a:t>search / insert</a:t>
            </a:r>
            <a:endParaRPr lang="en-US" dirty="0"/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pic>
        <p:nvPicPr>
          <p:cNvPr id="4098" name="Picture 2" descr="list, taskbar icon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184" y="1828800"/>
            <a:ext cx="1586016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370773">
            <a:off x="9784926" y="3440602"/>
            <a:ext cx="1708193" cy="1044918"/>
          </a:xfrm>
          <a:prstGeom prst="rect">
            <a:avLst/>
          </a:prstGeom>
        </p:spPr>
      </p:pic>
      <p:pic>
        <p:nvPicPr>
          <p:cNvPr id="1026" name="Picture 2" descr="http://www2.psd100.com/ppp/2013/11/0601/dictionary-icon-11061832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404" y="4669680"/>
            <a:ext cx="1896879" cy="189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923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multi-sets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bags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Set – collection of unique elements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Bag – collection of non-unique elements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Ordered sets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bags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dictionaries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Priority queues </a:t>
            </a:r>
            <a:r>
              <a:rPr lang="en-US" dirty="0" smtClean="0"/>
              <a:t>/ heaps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Special tree structures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Suffix tree, interval tree, index tree, </a:t>
            </a:r>
            <a:r>
              <a:rPr lang="en-US" noProof="1" smtClean="0"/>
              <a:t>trie, rope, …</a:t>
            </a:r>
          </a:p>
          <a:p>
            <a:pPr>
              <a:lnSpc>
                <a:spcPct val="95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Graphs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Directed / undirected, weighted / unweighted,</a:t>
            </a:r>
            <a:br>
              <a:rPr lang="en-US" dirty="0" smtClean="0"/>
            </a:br>
            <a:r>
              <a:rPr lang="en-US" dirty="0" smtClean="0"/>
              <a:t>connected / non-connected, cyclic / acyclic, 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</a:t>
            </a:r>
            <a:r>
              <a:rPr lang="en-US" dirty="0" smtClean="0"/>
              <a:t>Structures (2)</a:t>
            </a:r>
            <a:endParaRPr lang="en-US" dirty="0"/>
          </a:p>
        </p:txBody>
      </p:sp>
      <p:pic>
        <p:nvPicPr>
          <p:cNvPr id="5122" name="Picture 2" descr="binary, department, organization chart, tre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362" y="3429000"/>
            <a:ext cx="1752600" cy="17526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dd, bag, basket, buy, cart, ecommerce, magazine, shipping, shop, shopping, shopping cart, webshop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618" y="1219200"/>
            <a:ext cx="1036088" cy="103608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6912" y="5386456"/>
            <a:ext cx="1981500" cy="1090544"/>
          </a:xfrm>
          <a:prstGeom prst="rect">
            <a:avLst/>
          </a:prstGeom>
        </p:spPr>
      </p:pic>
      <p:pic>
        <p:nvPicPr>
          <p:cNvPr id="1028" name="Picture 4" descr="http://www.777icons.com/libs/fire-toolbar/sorting_a-z-icon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818" y="2518016"/>
            <a:ext cx="883688" cy="883688"/>
          </a:xfrm>
          <a:prstGeom prst="roundRect">
            <a:avLst>
              <a:gd name="adj" fmla="val 283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72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3277</Words>
  <Application>Microsoft Office PowerPoint</Application>
  <PresentationFormat>Custom</PresentationFormat>
  <Paragraphs>639</Paragraphs>
  <Slides>44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굴림</vt:lpstr>
      <vt:lpstr>Arial</vt:lpstr>
      <vt:lpstr>Calibri</vt:lpstr>
      <vt:lpstr>Consolas</vt:lpstr>
      <vt:lpstr>HY중고딕</vt:lpstr>
      <vt:lpstr>Symbol</vt:lpstr>
      <vt:lpstr>Times New Roman</vt:lpstr>
      <vt:lpstr>Wingdings</vt:lpstr>
      <vt:lpstr>Wingdings 2</vt:lpstr>
      <vt:lpstr>SoftUni 16x9</vt:lpstr>
      <vt:lpstr>Data Structures, Algorithms and Complexity</vt:lpstr>
      <vt:lpstr>Table of Contents</vt:lpstr>
      <vt:lpstr>Data Structures</vt:lpstr>
      <vt:lpstr>What is a Data Structure?</vt:lpstr>
      <vt:lpstr>Why Are Data Structures So Important?</vt:lpstr>
      <vt:lpstr>Primitive Types and Collections</vt:lpstr>
      <vt:lpstr>Abstract Data Types (ADT)</vt:lpstr>
      <vt:lpstr>Basic Data Structures</vt:lpstr>
      <vt:lpstr>Basic Data Structures (2)</vt:lpstr>
      <vt:lpstr>Algorithms</vt:lpstr>
      <vt:lpstr>What is an Algorithm?</vt:lpstr>
      <vt:lpstr>Algorithms in Computer Science</vt:lpstr>
      <vt:lpstr>Pseudocode and Flowcharts  </vt:lpstr>
      <vt:lpstr>Algorithms in Programming</vt:lpstr>
      <vt:lpstr>Algorithm Complexity</vt:lpstr>
      <vt:lpstr>Algorithm Analysis</vt:lpstr>
      <vt:lpstr>Algorithmic Complexity</vt:lpstr>
      <vt:lpstr>Time Complexity</vt:lpstr>
      <vt:lpstr>Time Complexity – Example</vt:lpstr>
      <vt:lpstr>Algorithms Complexity</vt:lpstr>
      <vt:lpstr>Asymptotic Notation: Definition</vt:lpstr>
      <vt:lpstr>Typical Complexities</vt:lpstr>
      <vt:lpstr>Typical Complexities (2)</vt:lpstr>
      <vt:lpstr>Time Complexity and Program Speed</vt:lpstr>
      <vt:lpstr>Time and Memory Complexity</vt:lpstr>
      <vt:lpstr>The Hidden Constant</vt:lpstr>
      <vt:lpstr>Auto-Grow (Resizable) List</vt:lpstr>
      <vt:lpstr>Amortized Complexity</vt:lpstr>
      <vt:lpstr>Amortized Complexity – Example</vt:lpstr>
      <vt:lpstr>Polynomial Algorithms</vt:lpstr>
      <vt:lpstr>Computational Classes</vt:lpstr>
      <vt:lpstr>Analyzing Complexity of Algorithms</vt:lpstr>
      <vt:lpstr>Complexity Examples</vt:lpstr>
      <vt:lpstr>Complexity Examples (2)</vt:lpstr>
      <vt:lpstr>Complexity Examples (3)</vt:lpstr>
      <vt:lpstr>Complexity Examples (4)</vt:lpstr>
      <vt:lpstr>Complexity Examples (5)</vt:lpstr>
      <vt:lpstr>Complexity Examples (6)</vt:lpstr>
      <vt:lpstr>Complexity Examples (7)</vt:lpstr>
      <vt:lpstr>Complexity Examples (8)</vt:lpstr>
      <vt:lpstr>Summary</vt:lpstr>
      <vt:lpstr>Data Structures, Algorithms and Complexity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Structures, Algorithms and Complexity</dc:title>
  <dc:subject>Software Development Course</dc:subject>
  <dc:creator/>
  <cp:keywords>data structures, algorithms, complexity, asymptotic notation, trees, lists, graphs,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2015-06-15T11:27:22Z</dcterms:modified>
  <cp:category>Data Structures, Algorithms, COmplexity, Asymptotic Notation, Trees, Lists, Graphs,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