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274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5" r:id="rId15"/>
    <p:sldId id="443" r:id="rId16"/>
    <p:sldId id="444" r:id="rId17"/>
    <p:sldId id="446" r:id="rId18"/>
    <p:sldId id="447" r:id="rId19"/>
    <p:sldId id="448" r:id="rId20"/>
    <p:sldId id="449" r:id="rId21"/>
    <p:sldId id="450" r:id="rId22"/>
    <p:sldId id="451" r:id="rId23"/>
    <p:sldId id="455" r:id="rId24"/>
    <p:sldId id="453" r:id="rId25"/>
    <p:sldId id="454" r:id="rId26"/>
    <p:sldId id="452" r:id="rId27"/>
    <p:sldId id="456" r:id="rId28"/>
    <p:sldId id="457" r:id="rId29"/>
    <p:sldId id="459" r:id="rId30"/>
    <p:sldId id="458" r:id="rId31"/>
    <p:sldId id="460" r:id="rId32"/>
    <p:sldId id="351" r:id="rId33"/>
    <p:sldId id="352" r:id="rId34"/>
    <p:sldId id="461" r:id="rId35"/>
    <p:sldId id="393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880F"/>
    <a:srgbClr val="F1A22F"/>
    <a:srgbClr val="CCECFF"/>
    <a:srgbClr val="F8E19F"/>
    <a:srgbClr val="000000"/>
    <a:srgbClr val="FBEEC9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D49-BFE0-4185-89AD-9A41408497E0}" type="datetimeFigureOut">
              <a:rPr lang="en-US" smtClean="0"/>
              <a:t>19-09-2014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E5417E68-05D3-41B4-A049-1A7B4AEEC4D8}" type="datetimeFigureOut">
              <a:rPr lang="en-US" smtClean="0"/>
              <a:t>19-09-2014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2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C6318-2AB4-4351-BEBA-C5A31B85BDF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5036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07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4874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19-09-2014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19-09-2014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html5shiv/" TargetMode="External"/><Relationship Id="rId2" Type="http://schemas.openxmlformats.org/officeDocument/2006/relationships/hyperlink" Target="http://moderniz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avelkolev.com/html5-snippet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09600"/>
            <a:ext cx="7382341" cy="1171552"/>
          </a:xfrm>
        </p:spPr>
        <p:txBody>
          <a:bodyPr/>
          <a:lstStyle/>
          <a:p>
            <a:r>
              <a:rPr lang="en-US" dirty="0" smtClean="0"/>
              <a:t>HTML – Other Tags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37012" y="1812899"/>
            <a:ext cx="7382341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Semantic Tags, Frames, Embed Multimedia Content, Others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52280" y="3645887"/>
            <a:ext cx="2133600" cy="2424182"/>
          </a:xfrm>
          <a:prstGeom prst="rect">
            <a:avLst/>
          </a:prstGeom>
        </p:spPr>
      </p:pic>
      <p:pic>
        <p:nvPicPr>
          <p:cNvPr id="15" name="Picture 14" title="Software University Foundation">
            <a:hlinkClick r:id="rId8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8115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24" y="3646680"/>
            <a:ext cx="4822961" cy="24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header </a:t>
            </a:r>
            <a:r>
              <a:rPr lang="en-US" sz="3000" dirty="0" smtClean="0"/>
              <a:t>/ section </a:t>
            </a:r>
            <a:r>
              <a:rPr lang="en-US" sz="3000" dirty="0"/>
              <a:t>header </a:t>
            </a:r>
            <a:r>
              <a:rPr lang="en-US" sz="3000" dirty="0" smtClean="0"/>
              <a:t>/ article </a:t>
            </a:r>
            <a:r>
              <a:rPr lang="en-US" sz="3000" dirty="0"/>
              <a:t>header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footer (sometime can be a section </a:t>
            </a:r>
            <a:r>
              <a:rPr lang="en-US" sz="3000" dirty="0" smtClean="0"/>
              <a:t>footer / article footer)</a:t>
            </a:r>
            <a:endParaRPr lang="en-US" sz="30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&lt;main&gt;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The site's main content (holds the main area of the content)</a:t>
            </a:r>
            <a:endParaRPr lang="en-US" sz="30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navigation (usually </a:t>
            </a:r>
            <a:r>
              <a:rPr lang="en-US" sz="3000" dirty="0" smtClean="0"/>
              <a:t>used in </a:t>
            </a:r>
            <a:r>
              <a:rPr lang="en-US" sz="3000" dirty="0"/>
              <a:t>the header)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section (e.g. </a:t>
            </a:r>
            <a:r>
              <a:rPr lang="en-US" sz="3000" dirty="0" smtClean="0"/>
              <a:t>news section, comments section, links section, …)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</a:t>
            </a:r>
            <a:r>
              <a:rPr lang="en-US"/>
              <a:t>Tags </a:t>
            </a:r>
            <a:r>
              <a:rPr lang="en-US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5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2575" lvl="2" indent="-282575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</a:p>
          <a:p>
            <a:pPr marL="547687" lvl="3" indent="-282575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Article in a section (e.g. news </a:t>
            </a:r>
            <a:r>
              <a:rPr lang="en-US" sz="3000" dirty="0" smtClean="0"/>
              <a:t>item in a news section)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82575" lvl="2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aside&gt;</a:t>
            </a:r>
          </a:p>
          <a:p>
            <a:pPr marL="547687" lvl="3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Sidebar (usually on the left or on the </a:t>
            </a:r>
            <a:r>
              <a:rPr lang="en-US" sz="3000" dirty="0" smtClean="0"/>
              <a:t>right of the site)</a:t>
            </a:r>
            <a:endParaRPr lang="en-US" sz="3000" dirty="0"/>
          </a:p>
          <a:p>
            <a:pPr marL="282575" lvl="2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figure&gt;</a:t>
            </a:r>
            <a:r>
              <a:rPr lang="en-US" sz="3000" dirty="0" smtClean="0"/>
              <a:t> +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figcaption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Figure (a figure, e.g. inside an article) + its </a:t>
            </a:r>
            <a:r>
              <a:rPr lang="en-US" sz="3000" dirty="0" smtClean="0"/>
              <a:t>caption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details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+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Accordion-like widget (can be open / closed</a:t>
            </a:r>
            <a:r>
              <a:rPr lang="en-US" sz="3000" dirty="0" smtClean="0"/>
              <a:t>)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2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hgroup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Groups </a:t>
            </a:r>
            <a:r>
              <a:rPr lang="en-US" sz="3000" dirty="0"/>
              <a:t>article </a:t>
            </a:r>
            <a:r>
              <a:rPr lang="en-US" sz="3000" dirty="0" smtClean="0"/>
              <a:t>heading </a:t>
            </a:r>
            <a:r>
              <a:rPr lang="en-US" sz="3000" dirty="0"/>
              <a:t>+ </a:t>
            </a:r>
            <a:r>
              <a:rPr lang="en-US" sz="3000" dirty="0" smtClean="0"/>
              <a:t>sub-heading (e.g.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&lt;h1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/>
              <a:t> +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3000" dirty="0"/>
              <a:t>)</a:t>
            </a:r>
          </a:p>
          <a:p>
            <a:pPr marL="282575" lvl="2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&lt;address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Semantically denotes an address (e.g. in the contacts page)</a:t>
            </a:r>
            <a:endParaRPr lang="en-US" sz="3000" dirty="0"/>
          </a:p>
          <a:p>
            <a:pPr marL="282575" lvl="2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Specifies date / time (for a post / article / news)</a:t>
            </a:r>
          </a:p>
          <a:p>
            <a:pPr marL="282575" lvl="2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audio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/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&lt;video&gt;</a:t>
            </a:r>
          </a:p>
          <a:p>
            <a:pPr marL="547687" lvl="3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Audio / video element (uses the built-in media player</a:t>
            </a:r>
            <a:r>
              <a:rPr lang="en-US" sz="3000" dirty="0" smtClean="0"/>
              <a:t>)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3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&lt;cite&gt;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blockquote&gt;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&lt;q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&lt;dfn&gt;</a:t>
            </a:r>
            <a:r>
              <a:rPr lang="en-US" sz="3200" dirty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&lt;abbr&gt;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Citation / quotation / quoted text / definition / abbreviation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Usually displayed in italic</a:t>
            </a:r>
          </a:p>
          <a:p>
            <a:pPr marL="242940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&lt;code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&lt;kbd&gt;</a:t>
            </a:r>
            <a:r>
              <a:rPr lang="en-US" sz="3200" dirty="0" smtClean="0"/>
              <a:t>,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&lt;samp&gt;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&lt;var&gt;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Source code</a:t>
            </a:r>
            <a:r>
              <a:rPr lang="en-US" sz="3000" dirty="0" smtClean="0"/>
              <a:t> (</a:t>
            </a:r>
            <a:r>
              <a:rPr lang="en-US" sz="3000" dirty="0"/>
              <a:t>e.g. JavaScript </a:t>
            </a:r>
            <a:r>
              <a:rPr lang="en-US" sz="3000" dirty="0" smtClean="0"/>
              <a:t>code, no syntax highlighting);</a:t>
            </a:r>
            <a:br>
              <a:rPr lang="en-US" sz="3000" dirty="0" smtClean="0"/>
            </a:br>
            <a:r>
              <a:rPr lang="en-US" sz="3000" dirty="0" smtClean="0"/>
              <a:t>sample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sz="3000" dirty="0" smtClean="0"/>
              <a:t> /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output</a:t>
            </a:r>
            <a:r>
              <a:rPr lang="en-US" sz="3000" dirty="0" smtClean="0"/>
              <a:t> result from a program;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variable</a:t>
            </a:r>
            <a:r>
              <a:rPr lang="en-US" sz="3000" dirty="0" smtClean="0"/>
              <a:t> in the code</a:t>
            </a:r>
          </a:p>
          <a:p>
            <a:pPr marL="242940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&lt;ins&gt;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&lt;del&gt;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&lt;mark&gt;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Denote inserted </a:t>
            </a:r>
            <a:r>
              <a:rPr lang="en-US" sz="3000" dirty="0"/>
              <a:t>/ </a:t>
            </a:r>
            <a:r>
              <a:rPr lang="en-US" sz="3000" dirty="0" smtClean="0"/>
              <a:t>deleted / highlighted </a:t>
            </a:r>
            <a:r>
              <a:rPr lang="en-US" sz="3000" dirty="0"/>
              <a:t>text </a:t>
            </a:r>
            <a:r>
              <a:rPr lang="en-US" sz="3000" dirty="0" smtClean="0"/>
              <a:t>in </a:t>
            </a:r>
            <a:r>
              <a:rPr lang="en-US" sz="3000" dirty="0"/>
              <a:t>a </a:t>
            </a:r>
            <a:r>
              <a:rPr lang="en-US" sz="3000" dirty="0" smtClean="0"/>
              <a:t>document</a:t>
            </a:r>
          </a:p>
          <a:p>
            <a:pPr>
              <a:lnSpc>
                <a:spcPct val="100000"/>
              </a:lnSpc>
            </a:pPr>
            <a:r>
              <a:rPr lang="en-US" dirty="0"/>
              <a:t>Old browsers (like IE6</a:t>
            </a:r>
            <a:r>
              <a:rPr lang="en-US" dirty="0" smtClean="0"/>
              <a:t>)?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use </a:t>
            </a:r>
            <a:r>
              <a:rPr lang="en-US" noProof="1" smtClean="0">
                <a:solidFill>
                  <a:srgbClr val="4A6B82"/>
                </a:solidFill>
                <a:latin typeface="Arial"/>
                <a:hlinkClick r:id="rId2"/>
              </a:rPr>
              <a:t>Modernizr</a:t>
            </a:r>
            <a:r>
              <a:rPr lang="en-US" dirty="0" smtClean="0">
                <a:solidFill>
                  <a:srgbClr val="4A6B82"/>
                </a:solidFill>
                <a:latin typeface="Arial"/>
              </a:rPr>
              <a:t> </a:t>
            </a:r>
            <a:r>
              <a:rPr lang="en-US" dirty="0"/>
              <a:t>or </a:t>
            </a:r>
            <a:r>
              <a:rPr lang="en-US" u="sng" dirty="0">
                <a:solidFill>
                  <a:srgbClr val="4A6B82"/>
                </a:solidFill>
                <a:latin typeface="Arial"/>
                <a:hlinkClick r:id="rId3"/>
              </a:rPr>
              <a:t>HTML5shiv</a:t>
            </a:r>
            <a:endParaRPr lang="en-US" dirty="0"/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 smtClean="0"/>
          </a:p>
          <a:p>
            <a:pPr marL="242940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</a:t>
            </a:r>
            <a:r>
              <a:rPr lang="en-US"/>
              <a:t>Tags </a:t>
            </a:r>
            <a:r>
              <a:rPr lang="en-US" smtClean="0"/>
              <a:t>(6)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6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Headings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Always use headings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&lt;h6&gt;</a:t>
            </a:r>
            <a:r>
              <a:rPr lang="en-US" dirty="0" smtClean="0"/>
              <a:t>) for headings and titles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Like in a MS Word document (Heading 1, Heading 2, …)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Google uses it to find the important content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Strong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vs. bold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r>
              <a:rPr lang="en-US" dirty="0" smtClean="0"/>
              <a:t> does not mean anything, just makes the text bolder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marks the text is "</a:t>
            </a:r>
            <a:r>
              <a:rPr lang="en-US" i="1" dirty="0" smtClean="0"/>
              <a:t>stronger</a:t>
            </a:r>
            <a:r>
              <a:rPr lang="en-US" dirty="0" smtClean="0"/>
              <a:t>" than the other, surrounding text</a:t>
            </a:r>
            <a:r>
              <a:rPr lang="bg-BG" dirty="0" smtClean="0"/>
              <a:t> </a:t>
            </a:r>
            <a:r>
              <a:rPr lang="bg-BG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more important text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Emphasis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&lt;em&gt;</a:t>
            </a:r>
            <a:r>
              <a:rPr lang="en-US" noProof="1" smtClean="0"/>
              <a:t> </a:t>
            </a:r>
            <a:r>
              <a:rPr lang="en-US" dirty="0" smtClean="0"/>
              <a:t>vs. italic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&lt;i&gt;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Emphasis</a:t>
            </a:r>
            <a:r>
              <a:rPr lang="en-US" dirty="0" smtClean="0"/>
              <a:t> does not always mean, that the code should be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italic</a:t>
            </a:r>
          </a:p>
          <a:p>
            <a:pPr lvl="2"/>
            <a:r>
              <a:rPr lang="en-US" dirty="0" smtClean="0"/>
              <a:t>It could be bolder, italic and underlined</a:t>
            </a:r>
          </a:p>
          <a:p>
            <a:pPr lvl="1"/>
            <a:r>
              <a:rPr lang="en-US" dirty="0" smtClean="0"/>
              <a:t>The styles for the emphasis text should be set with CSS</a:t>
            </a:r>
          </a:p>
          <a:p>
            <a:r>
              <a:rPr lang="en-US" dirty="0" smtClean="0"/>
              <a:t>Small text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&lt;small&gt;</a:t>
            </a:r>
            <a:r>
              <a:rPr lang="en-US" dirty="0" smtClean="0"/>
              <a:t> vs. smaller font defined in CSS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&lt;small&gt;</a:t>
            </a:r>
            <a:r>
              <a:rPr lang="en-US" dirty="0" smtClean="0"/>
              <a:t> denotes something as smaller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less important</a:t>
            </a:r>
          </a:p>
          <a:p>
            <a:r>
              <a:rPr lang="en-US" dirty="0" smtClean="0"/>
              <a:t>Strikethrough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&lt;s&gt;</a:t>
            </a:r>
            <a:r>
              <a:rPr lang="en-US" noProof="1" smtClean="0"/>
              <a:t> </a:t>
            </a:r>
            <a:r>
              <a:rPr lang="en-US" dirty="0"/>
              <a:t>vs. d</a:t>
            </a:r>
            <a:r>
              <a:rPr lang="en-US" dirty="0" smtClean="0"/>
              <a:t>eleted text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&lt;del&gt;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&lt;del&gt;</a:t>
            </a:r>
            <a:r>
              <a:rPr lang="en-US" dirty="0" smtClean="0"/>
              <a:t> brings "deleted" semantics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3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89012" y="4742000"/>
            <a:ext cx="10210800" cy="820600"/>
          </a:xfrm>
        </p:spPr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89012" y="5603080"/>
            <a:ext cx="10210800" cy="72152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&lt;frameset&gt;</a:t>
            </a:r>
            <a:r>
              <a:rPr lang="en-US" noProof="1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&lt;frame&gt;</a:t>
            </a:r>
            <a:r>
              <a:rPr lang="en-US" noProof="1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webdevelopersnotes.com/tutorials/adhtml/nframe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418" y="1608935"/>
            <a:ext cx="4047648" cy="269843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osignal.org/wmsclient/viewer/doc/img/framese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042" y="1608293"/>
            <a:ext cx="4195218" cy="269907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23740" lon="1804826" rev="2156107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Frames</a:t>
            </a:r>
            <a:r>
              <a:rPr lang="en-US" dirty="0" smtClean="0"/>
              <a:t> display multiple HTML documents in a single Web page</a:t>
            </a:r>
          </a:p>
          <a:p>
            <a:r>
              <a:rPr lang="en-US" dirty="0" smtClean="0"/>
              <a:t>The page can be split into separate views (frames)</a:t>
            </a:r>
          </a:p>
          <a:p>
            <a:pPr lvl="1"/>
            <a:r>
              <a:rPr lang="en-US" dirty="0" smtClean="0"/>
              <a:t>Horizontally and vertically, e.g. navigation and main content</a:t>
            </a:r>
          </a:p>
          <a:p>
            <a:r>
              <a:rPr lang="en-US" dirty="0" smtClean="0"/>
              <a:t>Frames were popular in the early ages of HTML development</a:t>
            </a:r>
          </a:p>
          <a:p>
            <a:pPr lvl="1"/>
            <a:r>
              <a:rPr lang="en-US" dirty="0" smtClean="0"/>
              <a:t>Now frames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deprecated</a:t>
            </a:r>
          </a:p>
          <a:p>
            <a:pPr lvl="1"/>
            <a:r>
              <a:rPr lang="en-US" dirty="0" smtClean="0"/>
              <a:t>Avoid using frames!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Frames are not supported by all browsers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noframes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element provides alternative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&lt;frameset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frame&gt;</a:t>
            </a:r>
            <a:r>
              <a:rPr lang="en-US" smtClean="0"/>
              <a:t>: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2209800"/>
            <a:ext cx="10361612" cy="3781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&lt;head&gt;&lt;title&gt;Frames Example&lt;/title&gt;&lt;/head&gt;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&lt;frameset cols="180px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*, 150px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&lt;frame src="left.html"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&lt;frame src="middle.html"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&lt;frame src="right.html"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&lt;/frameset&gt;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5487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frames</a:t>
            </a:r>
            <a:r>
              <a:rPr lang="en-US" dirty="0" smtClean="0"/>
              <a:t> display a website inside another website: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Inline frames can display a page inside another page</a:t>
            </a:r>
          </a:p>
          <a:p>
            <a:pPr lvl="1"/>
            <a:r>
              <a:rPr lang="en-US" dirty="0" smtClean="0"/>
              <a:t>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&lt;iframe&gt;</a:t>
            </a:r>
            <a:r>
              <a:rPr lang="en-US" dirty="0" smtClean="0"/>
              <a:t> has fixed size (cannot adjust its size by its content)</a:t>
            </a:r>
          </a:p>
          <a:p>
            <a:pPr lvl="1"/>
            <a:r>
              <a:rPr lang="en-US" dirty="0" smtClean="0"/>
              <a:t>Limited parent-child page interaction</a:t>
            </a:r>
          </a:p>
          <a:p>
            <a:pPr lvl="2"/>
            <a:r>
              <a:rPr lang="en-US" dirty="0" smtClean="0"/>
              <a:t>Due to security reasons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Frames: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2057400"/>
            <a:ext cx="10666412" cy="14984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&lt;iframe name="iframeGoogle" width="600" height="400" src="http://www.google.com" frameborder="yes" scrolling="yes"&gt;&lt;/iframe&gt;</a:t>
            </a:r>
          </a:p>
        </p:txBody>
      </p:sp>
    </p:spTree>
    <p:extLst>
      <p:ext uri="{BB962C8B-B14F-4D97-AF65-F5344CB8AC3E}">
        <p14:creationId xmlns:p14="http://schemas.microsoft.com/office/powerpoint/2010/main" val="121660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Semantic HTML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Headers, Footers, Sidebars, …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Frames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Frameset, Frame, </a:t>
            </a:r>
            <a:r>
              <a:rPr lang="en-US" dirty="0" err="1" smtClean="0"/>
              <a:t>IFrame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Multimedia Content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Audio, Video, Embedded Objects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Other Tags</a:t>
            </a:r>
            <a:endParaRPr lang="en-US" dirty="0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9" name="TextBox 8"/>
          <p:cNvSpPr txBox="1"/>
          <p:nvPr/>
        </p:nvSpPr>
        <p:spPr>
          <a:xfrm rot="1008642">
            <a:off x="8181161" y="2099084"/>
            <a:ext cx="1516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0000"/>
                </a:solidFill>
              </a:rPr>
              <a:t>&lt;iframe&gt;</a:t>
            </a:r>
            <a:endParaRPr lang="en-US" sz="2800" b="1" noProof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516259">
            <a:off x="7144939" y="4446062"/>
            <a:ext cx="1444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92D050"/>
                </a:solidFill>
              </a:rPr>
              <a:t>&lt;meter&gt;</a:t>
            </a:r>
            <a:endParaRPr lang="en-US" sz="2800" b="1" noProof="1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0022094">
            <a:off x="9526122" y="5426850"/>
            <a:ext cx="1812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F0"/>
                </a:solidFill>
              </a:rPr>
              <a:t>&lt;progress&gt;</a:t>
            </a:r>
            <a:endParaRPr lang="en-US" sz="2800" b="1" noProof="1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038103">
            <a:off x="9897197" y="3639671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3399"/>
                </a:solidFill>
              </a:rPr>
              <a:t>&lt;article&gt;</a:t>
            </a:r>
            <a:endParaRPr lang="en-US" sz="2800" b="1" noProof="1">
              <a:solidFill>
                <a:srgbClr val="FF33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0856118">
            <a:off x="7432830" y="5713799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50"/>
                </a:solidFill>
              </a:rPr>
              <a:t>&lt;embed&gt;</a:t>
            </a:r>
            <a:endParaRPr lang="en-US" sz="2800" b="1" noProof="1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630690">
            <a:off x="10448155" y="2052107"/>
            <a:ext cx="1017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FF00"/>
                </a:solidFill>
              </a:rPr>
              <a:t>&lt;svg&gt;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050254">
            <a:off x="9135090" y="2831348"/>
            <a:ext cx="1542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/>
              <a:t>&lt;canvas&gt;</a:t>
            </a:r>
            <a:endParaRPr lang="en-US" sz="2800" b="1" noProof="1"/>
          </a:p>
        </p:txBody>
      </p:sp>
      <p:sp>
        <p:nvSpPr>
          <p:cNvPr id="16" name="TextBox 15"/>
          <p:cNvSpPr txBox="1"/>
          <p:nvPr/>
        </p:nvSpPr>
        <p:spPr>
          <a:xfrm rot="20896789">
            <a:off x="8933225" y="1377892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&lt;section&gt;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1110687">
            <a:off x="7168570" y="1356121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&lt;audio&gt;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1214620">
            <a:off x="9001102" y="4095990"/>
            <a:ext cx="1078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&lt;nav&gt;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826208">
            <a:off x="7460973" y="3443765"/>
            <a:ext cx="159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tx1">
                    <a:lumMod val="75000"/>
                  </a:schemeClr>
                </a:solidFill>
              </a:rPr>
              <a:t>&lt;header&gt;</a:t>
            </a:r>
            <a:endParaRPr lang="en-US" sz="2800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1718">
            <a:off x="7089710" y="239256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&lt;video&gt;</a:t>
            </a:r>
            <a:endParaRPr lang="en-US" sz="2800" b="1" noProof="1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557986">
            <a:off x="8412915" y="5016955"/>
            <a:ext cx="1466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DB880F"/>
                </a:solidFill>
              </a:rPr>
              <a:t>&lt;footer&gt;</a:t>
            </a:r>
            <a:endParaRPr lang="en-US" sz="2800" b="1" noProof="1">
              <a:solidFill>
                <a:srgbClr val="DB88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8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7284" y="4766481"/>
            <a:ext cx="10721128" cy="820600"/>
          </a:xfrm>
        </p:spPr>
        <p:txBody>
          <a:bodyPr/>
          <a:lstStyle/>
          <a:p>
            <a:r>
              <a:rPr lang="en-US" dirty="0" smtClean="0"/>
              <a:t>Multimedia Context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07284" y="5617354"/>
            <a:ext cx="10721128" cy="722032"/>
          </a:xfrm>
        </p:spPr>
        <p:txBody>
          <a:bodyPr/>
          <a:lstStyle/>
          <a:p>
            <a:r>
              <a:rPr lang="en-US" dirty="0" smtClean="0"/>
              <a:t>Embedding Audio, Video and Other Media</a:t>
            </a:r>
            <a:endParaRPr lang="en-US" dirty="0"/>
          </a:p>
        </p:txBody>
      </p:sp>
      <p:pic>
        <p:nvPicPr>
          <p:cNvPr id="2050" name="Picture 2" descr="http://files.softicons.com/download/system-icons/crystal-project-icons-by-everaldo-coelho/png/256x256/apps/multimed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48" y="99060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veryicon.com/icon/png/Folder/Vista%20Folders%203/multimed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2099481"/>
            <a:ext cx="2590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w3.org/html/logo/downloads/HTML5_Logo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981200"/>
            <a:ext cx="2438400" cy="243840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0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&lt;audio&gt;</a:t>
            </a:r>
            <a:r>
              <a:rPr lang="en-US" dirty="0" smtClean="0"/>
              <a:t> element inserts audio player in your site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Audio formats supported: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MP3, OGG, WAV (some browsers don't play all formats)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Attributes: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controls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autoplay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preload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Audio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2048775"/>
            <a:ext cx="103616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&lt;audio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controls autoplay&gt;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 src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="mysong.ogg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type="audio/ogg"&gt;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 src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mysong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.mp3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type="audio/mpeg"&gt;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Your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 does not support the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&amp;lt;audio&amp;gt;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&lt;/audio&gt;</a:t>
            </a:r>
          </a:p>
        </p:txBody>
      </p:sp>
    </p:spTree>
    <p:extLst>
      <p:ext uri="{BB962C8B-B14F-4D97-AF65-F5344CB8AC3E}">
        <p14:creationId xmlns:p14="http://schemas.microsoft.com/office/powerpoint/2010/main" val="275173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&lt;video&gt;</a:t>
            </a:r>
            <a:r>
              <a:rPr lang="en-US" dirty="0" smtClean="0"/>
              <a:t> element inserts video player in your site</a:t>
            </a:r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Video formats supported: MP</a:t>
            </a:r>
            <a:r>
              <a:rPr lang="bg-BG" dirty="0" smtClean="0"/>
              <a:t>4</a:t>
            </a:r>
            <a:r>
              <a:rPr lang="en-US" dirty="0" smtClean="0"/>
              <a:t>, OGG, </a:t>
            </a:r>
            <a:r>
              <a:rPr lang="en-US" noProof="1" smtClean="0"/>
              <a:t>WebM</a:t>
            </a:r>
            <a:br>
              <a:rPr lang="en-US" noProof="1" smtClean="0"/>
            </a:br>
            <a:r>
              <a:rPr lang="en-US" dirty="0" smtClean="0"/>
              <a:t>(some browsers don't play all formats)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Attributes: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controls</a:t>
            </a:r>
            <a:r>
              <a:rPr lang="en-US" dirty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autoplay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preload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Video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59592"/>
            <a:ext cx="106664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&lt;video width="320" height="240" controls poster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="cover.gif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 src="movie.mp4" type="video/mp4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track src="subtitles_en.vtt" kind="subtitles" srclang="en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Your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 does not support the video tag.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238599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&lt;embed&gt;</a:t>
            </a:r>
            <a:r>
              <a:rPr lang="en-US" dirty="0" smtClean="0"/>
              <a:t> tag to embed Flash objects / Java applets / PDF documents / other plugin-based content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&lt;object&gt;</a:t>
            </a:r>
            <a:r>
              <a:rPr lang="en-US" dirty="0" smtClean="0"/>
              <a:t> is very similar tag (newer and has body content):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Other Objects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2438400"/>
            <a:ext cx="1066641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&lt;embed src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="calculator.swf" width="300" height="200" /&gt;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3291452"/>
            <a:ext cx="1066641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&lt;embed src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="footer.html" type="text/html" /&gt;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0412" y="4876800"/>
            <a:ext cx="10666412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&lt;object data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="invoice.pdf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type="application/pdf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="invoice.pdf"&gt;Download invoice.pdf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&lt;/object&gt;</a:t>
            </a:r>
          </a:p>
        </p:txBody>
      </p:sp>
    </p:spTree>
    <p:extLst>
      <p:ext uri="{BB962C8B-B14F-4D97-AF65-F5344CB8AC3E}">
        <p14:creationId xmlns:p14="http://schemas.microsoft.com/office/powerpoint/2010/main" val="427853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In HTML5 you can include scalable vector graphics (SVG) through the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&lt;svg&gt;</a:t>
            </a:r>
            <a:r>
              <a:rPr lang="en-US" sz="3200" dirty="0" smtClean="0"/>
              <a:t> tag: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SVG in XML based language for describing graphical objects like circles, ellipses, lines, polygons, shapes, strokes, text, etc.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Vector Graphics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7424" y="2424752"/>
            <a:ext cx="1021238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&lt;svg width="200" height="200"&gt;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&lt;polygon points="100,10 40,180 190,60 10,60 160,180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style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="fill:lime;stroke:purple;stroke-width:5"/&gt;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 cx="100" cy="93" r="20" stroke="black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stroke-width="3" fill="red"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Sorry, your browser does not support inline SVG.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&lt;/svg&gt;</a:t>
            </a:r>
          </a:p>
        </p:txBody>
      </p:sp>
    </p:spTree>
    <p:extLst>
      <p:ext uri="{BB962C8B-B14F-4D97-AF65-F5344CB8AC3E}">
        <p14:creationId xmlns:p14="http://schemas.microsoft.com/office/powerpoint/2010/main" val="340816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HTML elements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&lt;canvas&gt;</a:t>
            </a:r>
            <a:r>
              <a:rPr lang="en-US" sz="3200" dirty="0" smtClean="0"/>
              <a:t> provides a field for drawing vector graphics through a JavaScript API: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7024" y="2438400"/>
            <a:ext cx="10807588" cy="39857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&lt;canvas id="myCanvas" width="200" height="100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"&gt;Your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 does not support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canvas.&lt;/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ctx = document.getElementById("myCanvas").getContext("2d");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ctx.font = "30px Arial";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ctx.strokeText("Hello Canvas", 10, 50);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ctx.moveTo(0,0);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ctx.lineTo(200,100);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ctx.stroke();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5226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42140" y="4724400"/>
            <a:ext cx="10157672" cy="820600"/>
          </a:xfrm>
        </p:spPr>
        <p:txBody>
          <a:bodyPr/>
          <a:lstStyle/>
          <a:p>
            <a:r>
              <a:rPr lang="en-US" dirty="0" smtClean="0"/>
              <a:t>Other HTML Tags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42140" y="5602568"/>
            <a:ext cx="10157672" cy="719034"/>
          </a:xfrm>
        </p:spPr>
        <p:txBody>
          <a:bodyPr/>
          <a:lstStyle/>
          <a:p>
            <a:r>
              <a:rPr lang="en-US" dirty="0" smtClean="0"/>
              <a:t>Missing Pieces in the HTML Tag Universe</a:t>
            </a:r>
            <a:endParaRPr lang="en-US" dirty="0"/>
          </a:p>
        </p:txBody>
      </p:sp>
      <p:pic>
        <p:nvPicPr>
          <p:cNvPr id="4098" name="Picture 2" descr="http://aspnetresources.com/stuff/nyc_code_camp_march_2007/imagery/tagso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40" y="1126174"/>
            <a:ext cx="4061672" cy="3141026"/>
          </a:xfrm>
          <a:prstGeom prst="roundRect">
            <a:avLst>
              <a:gd name="adj" fmla="val 580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16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and Meter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&lt;progress&gt;</a:t>
            </a:r>
            <a:r>
              <a:rPr lang="en-US" dirty="0" smtClean="0"/>
              <a:t> displays the progress of operation: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&lt;meter&gt;</a:t>
            </a:r>
            <a:r>
              <a:rPr lang="en-US" dirty="0" smtClean="0"/>
              <a:t> </a:t>
            </a:r>
            <a:r>
              <a:rPr lang="en-US" dirty="0"/>
              <a:t>displays </a:t>
            </a:r>
            <a:r>
              <a:rPr lang="en-US" dirty="0" smtClean="0"/>
              <a:t>a progress-bar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0600" y="2016002"/>
            <a:ext cx="10209212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&lt;progress value="22" max="100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&lt;/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progress&gt;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28" y="2775051"/>
            <a:ext cx="5739956" cy="589035"/>
          </a:xfrm>
          <a:prstGeom prst="roundRect">
            <a:avLst>
              <a:gd name="adj" fmla="val 7399"/>
            </a:avLst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89012" y="4352937"/>
            <a:ext cx="10209212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&lt;meter value="2" min="0" max="10"&gt;2 out of 10&lt;/meter&gt;&lt;br&gt;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&lt;meter value="0.6"&gt;60%&lt;/meter&gt;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4988016"/>
            <a:ext cx="2351695" cy="1231840"/>
          </a:xfrm>
          <a:prstGeom prst="roundRect">
            <a:avLst>
              <a:gd name="adj" fmla="val 3057"/>
            </a:avLst>
          </a:prstGeom>
        </p:spPr>
      </p:pic>
    </p:spTree>
    <p:extLst>
      <p:ext uri="{BB962C8B-B14F-4D97-AF65-F5344CB8AC3E}">
        <p14:creationId xmlns:p14="http://schemas.microsoft.com/office/powerpoint/2010/main" val="330830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can define maps and areas to make clickable</a:t>
            </a:r>
            <a:r>
              <a:rPr lang="bg-BG" dirty="0" smtClean="0"/>
              <a:t> </a:t>
            </a:r>
            <a:r>
              <a:rPr lang="en-US" dirty="0" smtClean="0"/>
              <a:t>some pieces an image (rectangular / circular areas)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Maps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52601" y="2702612"/>
            <a:ext cx="10499612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src="planets.gif" width="145" height="126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alt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="Planets" usemap="#planetmap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name="planetmap"&gt;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shape="rect" coords="0,0,82,126"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sun.html"&gt;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&lt;area shape="circle" coords="90,58,3"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mercury.html"&gt;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&lt;area shape="circle" coords="124,58,8"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venus.html"&gt;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&lt;/map&gt;</a:t>
            </a:r>
          </a:p>
        </p:txBody>
      </p:sp>
    </p:spTree>
    <p:extLst>
      <p:ext uri="{BB962C8B-B14F-4D97-AF65-F5344CB8AC3E}">
        <p14:creationId xmlns:p14="http://schemas.microsoft.com/office/powerpoint/2010/main" val="256167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– HTML document metadata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&lt;wbr&gt;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optional break for long words (used in hyphenation)</a:t>
            </a:r>
            <a:endParaRPr lang="bg-BG" dirty="0" smtClean="0"/>
          </a:p>
          <a:p>
            <a:endParaRPr lang="bg-BG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noProof="1"/>
              <a:t> </a:t>
            </a:r>
            <a:r>
              <a:rPr lang="en-US" dirty="0"/>
              <a:t>– line break (like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/>
              <a:t> in the console)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noProof="1"/>
              <a:t> </a:t>
            </a:r>
            <a:r>
              <a:rPr lang="en-US" dirty="0"/>
              <a:t>– </a:t>
            </a:r>
            <a:r>
              <a:rPr lang="en-US" dirty="0" smtClean="0"/>
              <a:t>displays a horizontal line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Tags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81200"/>
            <a:ext cx="10666412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 name="author" content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="Bay Ivan"&gt;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4683002"/>
            <a:ext cx="10666412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p&gt;I am Very&lt;wbr&gt;Long&lt;wbr&gt;Word&lt;wbr&gt; that may be broken.&lt;/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396606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814265"/>
            <a:ext cx="7924800" cy="820600"/>
          </a:xfrm>
        </p:spPr>
        <p:txBody>
          <a:bodyPr/>
          <a:lstStyle/>
          <a:p>
            <a:r>
              <a:rPr lang="en-US" dirty="0" smtClean="0"/>
              <a:t>Semantic HTML</a:t>
            </a:r>
            <a:endParaRPr lang="en-US" dirty="0"/>
          </a:p>
        </p:txBody>
      </p:sp>
      <p:pic>
        <p:nvPicPr>
          <p:cNvPr id="6146" name="Picture 2" descr="http://t2.gstatic.com/images?q=tbn:ANd9GcTnfzHzxiTxAq-jjMcc6w7ST2E1Id6YY-2oVBxKFQZNqW2UAx8nRHZrrO8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3276600"/>
            <a:ext cx="3390707" cy="2667000"/>
          </a:xfrm>
          <a:prstGeom prst="roundRect">
            <a:avLst>
              <a:gd name="adj" fmla="val 1263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148" name="Picture 4" descr="http://blogs.creative-jar.com/image.axd?picture=html-thumb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13612" y="3276601"/>
            <a:ext cx="2825439" cy="2666998"/>
          </a:xfrm>
          <a:prstGeom prst="roundRect">
            <a:avLst>
              <a:gd name="adj" fmla="val 1263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951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Semantic HTML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&lt;footer&gt;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&lt;aside&gt;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&lt;section&gt;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&lt;h1&gt;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&lt;h2&gt;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&lt;h3&gt;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&lt;time&gt;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HTML frames </a:t>
            </a:r>
            <a:r>
              <a:rPr lang="en-US" dirty="0" smtClean="0">
                <a:sym typeface="Wingdings" panose="05000000000000000000" pitchFamily="2" charset="2"/>
              </a:rPr>
              <a:t> embed HTML inside another HTML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Multimedia </a:t>
            </a:r>
            <a:r>
              <a:rPr lang="en-US" dirty="0"/>
              <a:t>Content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&lt;audio&gt;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&lt;video&gt;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&lt;embed&gt;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&lt;object&gt;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&lt;canvas&gt;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Other </a:t>
            </a:r>
            <a:r>
              <a:rPr lang="en-US" dirty="0" smtClean="0"/>
              <a:t>Tags: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&lt;meter&gt;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&lt;progress&gt;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&lt;map&gt;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3733800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703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dirty="0" smtClean="0"/>
              <a:t>– Other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79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Semantic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 </a:t>
            </a:r>
            <a:r>
              <a:rPr lang="en-US" dirty="0" smtClean="0"/>
              <a:t>is:</a:t>
            </a:r>
          </a:p>
          <a:p>
            <a:pPr lvl="1"/>
            <a:r>
              <a:rPr lang="en-US" dirty="0" smtClean="0"/>
              <a:t>HTML </a:t>
            </a:r>
            <a:r>
              <a:rPr lang="en-US" dirty="0"/>
              <a:t>markup </a:t>
            </a:r>
            <a:r>
              <a:rPr lang="en-US" dirty="0" smtClean="0"/>
              <a:t>used to </a:t>
            </a:r>
            <a:r>
              <a:rPr lang="en-US" dirty="0"/>
              <a:t>reinforce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semantics</a:t>
            </a:r>
            <a:r>
              <a:rPr lang="en-US" dirty="0" smtClean="0"/>
              <a:t> in Web pages</a:t>
            </a:r>
          </a:p>
          <a:p>
            <a:pPr lvl="2"/>
            <a:r>
              <a:rPr lang="en-US" dirty="0" smtClean="0"/>
              <a:t>Make the content understandable for computers</a:t>
            </a:r>
          </a:p>
          <a:p>
            <a:pPr lvl="1"/>
            <a:r>
              <a:rPr lang="en-US" dirty="0" smtClean="0"/>
              <a:t>Rather </a:t>
            </a:r>
            <a:r>
              <a:rPr lang="en-US" dirty="0"/>
              <a:t>than merely to define its </a:t>
            </a:r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A kind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metadata</a:t>
            </a:r>
            <a:r>
              <a:rPr lang="en-US" dirty="0" smtClean="0"/>
              <a:t> about the HTML content </a:t>
            </a:r>
          </a:p>
          <a:p>
            <a:r>
              <a:rPr lang="en-US" dirty="0" smtClean="0"/>
              <a:t>Semantic </a:t>
            </a:r>
            <a:r>
              <a:rPr lang="en-US" dirty="0"/>
              <a:t>HTML is processed by </a:t>
            </a:r>
            <a:r>
              <a:rPr lang="en-US" dirty="0" smtClean="0"/>
              <a:t>the Web browsers</a:t>
            </a:r>
            <a:br>
              <a:rPr lang="en-US" dirty="0" smtClean="0"/>
            </a:br>
            <a:r>
              <a:rPr lang="en-US" dirty="0" smtClean="0"/>
              <a:t>and other </a:t>
            </a:r>
            <a:r>
              <a:rPr lang="en-US" dirty="0"/>
              <a:t>user </a:t>
            </a:r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CSS </a:t>
            </a:r>
            <a:r>
              <a:rPr lang="en-US" dirty="0"/>
              <a:t>is used to </a:t>
            </a:r>
            <a:r>
              <a:rPr lang="en-US" dirty="0" smtClean="0"/>
              <a:t>define its visual</a:t>
            </a:r>
            <a:br>
              <a:rPr lang="en-US" dirty="0" smtClean="0"/>
            </a:br>
            <a:r>
              <a:rPr lang="en-US" dirty="0" smtClean="0"/>
              <a:t>presentation </a:t>
            </a:r>
            <a:r>
              <a:rPr lang="en-US" dirty="0"/>
              <a:t>to human </a:t>
            </a:r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HTML</a:t>
            </a:r>
            <a:endParaRPr lang="en-US" dirty="0"/>
          </a:p>
        </p:txBody>
      </p:sp>
      <p:pic>
        <p:nvPicPr>
          <p:cNvPr id="4098" name="Picture 2" descr="http://graffletopia.com/images/previews/486/original.png?125060954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23412" y="4876800"/>
            <a:ext cx="1683162" cy="1300372"/>
          </a:xfrm>
          <a:prstGeom prst="roundRect">
            <a:avLst>
              <a:gd name="adj" fmla="val 3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HTML is:</a:t>
            </a:r>
          </a:p>
          <a:p>
            <a:pPr lvl="1"/>
            <a:r>
              <a:rPr lang="en-US" dirty="0" smtClean="0"/>
              <a:t>Easier to read 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lvl="1"/>
            <a:r>
              <a:rPr lang="en-US" dirty="0" smtClean="0"/>
              <a:t>Easier to render by browsers</a:t>
            </a:r>
          </a:p>
          <a:p>
            <a:pPr lvl="1"/>
            <a:r>
              <a:rPr lang="en-US" dirty="0" smtClean="0"/>
              <a:t>A way to present to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search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engines</a:t>
            </a:r>
            <a:r>
              <a:rPr lang="en-US" dirty="0" smtClean="0"/>
              <a:t> the correct 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Semantic HTML?</a:t>
            </a:r>
            <a:endParaRPr lang="en-US" dirty="0"/>
          </a:p>
        </p:txBody>
      </p:sp>
      <p:pic>
        <p:nvPicPr>
          <p:cNvPr id="7170" name="Picture 2" descr="http://howzzdat.com/wp-content/uploads/2012/09/google_craw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892" y="4343400"/>
            <a:ext cx="3352800" cy="1858977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bealwaysmarketing.com/wp-content/uploads/2011/10/SE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151" y="1600199"/>
            <a:ext cx="2218541" cy="2224101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follow some guidelines when creating a Web site</a:t>
            </a:r>
          </a:p>
          <a:p>
            <a:pPr lvl="1"/>
            <a:r>
              <a:rPr lang="en-US" dirty="0" smtClean="0"/>
              <a:t>Use HTML5 semantic tags</a:t>
            </a:r>
          </a:p>
          <a:p>
            <a:pPr lvl="2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&lt;header&gt;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&lt;section&gt;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&lt;article&gt;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&lt;aside&gt;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&lt;footer&gt;</a:t>
            </a:r>
          </a:p>
          <a:p>
            <a:pPr lvl="1"/>
            <a:r>
              <a:rPr lang="en-US" dirty="0" smtClean="0"/>
              <a:t>Use Headings when you need to structure</a:t>
            </a:r>
            <a:br>
              <a:rPr lang="en-US" dirty="0" smtClean="0"/>
            </a:br>
            <a:r>
              <a:rPr lang="en-US" dirty="0" smtClean="0"/>
              <a:t>the content into sub-headings</a:t>
            </a:r>
          </a:p>
          <a:p>
            <a:pPr lvl="2"/>
            <a:r>
              <a:rPr lang="en-US" dirty="0" smtClean="0"/>
              <a:t>In increasing order: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h1&gt;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&lt;h2&gt;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&lt;h3&gt;</a:t>
            </a:r>
            <a:r>
              <a:rPr lang="en-US" dirty="0" smtClean="0"/>
              <a:t>, …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Do not use empty tags</a:t>
            </a:r>
          </a:p>
          <a:p>
            <a:pPr lvl="2"/>
            <a:r>
              <a:rPr lang="en-US" dirty="0" smtClean="0"/>
              <a:t>Like a clearing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/>
              <a:t>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Semantic HTML?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638" y="3810000"/>
            <a:ext cx="2333546" cy="2352828"/>
          </a:xfrm>
          <a:prstGeom prst="roundRect">
            <a:avLst>
              <a:gd name="adj" fmla="val 101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79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855926"/>
            <a:ext cx="7924800" cy="820600"/>
          </a:xfrm>
        </p:spPr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254" y="3209926"/>
            <a:ext cx="5146318" cy="2581274"/>
          </a:xfrm>
          <a:prstGeom prst="roundRect">
            <a:avLst>
              <a:gd name="adj" fmla="val 4319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r>
              <a:rPr lang="en-US" dirty="0" smtClean="0"/>
              <a:t>Imagine the following site: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This is a common Web page structure</a:t>
            </a:r>
          </a:p>
          <a:p>
            <a:pPr lvl="1"/>
            <a:r>
              <a:rPr lang="en-US" dirty="0" smtClean="0"/>
              <a:t>Used in the most Web sites in Internet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218" y="1905000"/>
            <a:ext cx="4514600" cy="3183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It can </a:t>
            </a:r>
            <a:r>
              <a:rPr lang="en-US" sz="3000" dirty="0"/>
              <a:t>be created </a:t>
            </a:r>
            <a:r>
              <a:rPr lang="en-US" sz="3000" dirty="0" smtClean="0"/>
              <a:t>using all </a:t>
            </a:r>
            <a:r>
              <a:rPr lang="en-US" sz="3000" dirty="0"/>
              <a:t>kind of HTML elements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, even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Browsers will render invalid / </a:t>
            </a:r>
            <a:br>
              <a:rPr lang="en-US" dirty="0" smtClean="0"/>
            </a:br>
            <a:r>
              <a:rPr lang="en-US" dirty="0" smtClean="0"/>
              <a:t>wrong / pseudo valid HTML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correct way: use the HTML 5 semantic tags: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z="2800" dirty="0"/>
              <a:t>More about </a:t>
            </a:r>
            <a:r>
              <a:rPr lang="en-US" sz="2800" dirty="0" smtClean="0"/>
              <a:t>the semantic </a:t>
            </a:r>
            <a:r>
              <a:rPr lang="en-US" sz="2800" dirty="0"/>
              <a:t>tags: </a:t>
            </a:r>
            <a:r>
              <a:rPr lang="en-US" sz="2800" dirty="0">
                <a:hlinkClick r:id="rId3"/>
              </a:rPr>
              <a:t>http://pavelkolev.com/html5-snippets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 (2)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1780314"/>
            <a:ext cx="2634295" cy="1857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2208212" y="4267200"/>
            <a:ext cx="7772400" cy="1695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&lt;header&gt; … &lt;/header&gt;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&lt;section&gt; … &lt;/section&gt;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&lt;aside&gt; … &lt;/aside&gt;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&lt;footer&gt; … &lt;/footer&gt;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3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2001</Words>
  <Application>Microsoft Office PowerPoint</Application>
  <PresentationFormat>Custom</PresentationFormat>
  <Paragraphs>324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HTML – Other Tags</vt:lpstr>
      <vt:lpstr>Table of Contents</vt:lpstr>
      <vt:lpstr>Semantic HTML</vt:lpstr>
      <vt:lpstr>Semantic HTML</vt:lpstr>
      <vt:lpstr>Why Use Semantic HTML?</vt:lpstr>
      <vt:lpstr>How To Write Semantic HTML?</vt:lpstr>
      <vt:lpstr>HTML5 Semantic Tags</vt:lpstr>
      <vt:lpstr>HTML5 Semantic Tags</vt:lpstr>
      <vt:lpstr>HTML5 Semantic Tags (2)</vt:lpstr>
      <vt:lpstr>HTML5 Semantic Tags (3)</vt:lpstr>
      <vt:lpstr>HTML5 Semantic Tags (4)</vt:lpstr>
      <vt:lpstr>HTML5 Semantic Tags (5)</vt:lpstr>
      <vt:lpstr>HTML5 Semantic Tags (6)</vt:lpstr>
      <vt:lpstr>Other Semantics</vt:lpstr>
      <vt:lpstr>Other Semantics (2)</vt:lpstr>
      <vt:lpstr>HTML Frames</vt:lpstr>
      <vt:lpstr>HTML Frames</vt:lpstr>
      <vt:lpstr>HTML Frames – Example</vt:lpstr>
      <vt:lpstr>Inline Frames: &lt;iframe&gt;</vt:lpstr>
      <vt:lpstr>Multimedia Context</vt:lpstr>
      <vt:lpstr>Embedding Audio</vt:lpstr>
      <vt:lpstr>Embedding Video</vt:lpstr>
      <vt:lpstr>Embedding Other Objects</vt:lpstr>
      <vt:lpstr>SVG Vector Graphics</vt:lpstr>
      <vt:lpstr>Canvas</vt:lpstr>
      <vt:lpstr>Other HTML Tags</vt:lpstr>
      <vt:lpstr>Progress and Meter</vt:lpstr>
      <vt:lpstr>Image Maps</vt:lpstr>
      <vt:lpstr>Other Tags</vt:lpstr>
      <vt:lpstr>Summary</vt:lpstr>
      <vt:lpstr>HTML – Other Tags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- Other Tags</dc:title>
  <dc:subject>Software Development Course</dc:subject>
  <dc:creator/>
  <cp:keywords>HTML,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2014-09-19T11:50:33Z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