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5"/>
  </p:notesMasterIdLst>
  <p:handoutMasterIdLst>
    <p:handoutMasterId r:id="rId26"/>
  </p:handoutMasterIdLst>
  <p:sldIdLst>
    <p:sldId id="274" r:id="rId3"/>
    <p:sldId id="276" r:id="rId4"/>
    <p:sldId id="426" r:id="rId5"/>
    <p:sldId id="425" r:id="rId6"/>
    <p:sldId id="427" r:id="rId7"/>
    <p:sldId id="428" r:id="rId8"/>
    <p:sldId id="431" r:id="rId9"/>
    <p:sldId id="429" r:id="rId10"/>
    <p:sldId id="430" r:id="rId11"/>
    <p:sldId id="432" r:id="rId12"/>
    <p:sldId id="437" r:id="rId13"/>
    <p:sldId id="436" r:id="rId14"/>
    <p:sldId id="438" r:id="rId15"/>
    <p:sldId id="439" r:id="rId16"/>
    <p:sldId id="434" r:id="rId17"/>
    <p:sldId id="440" r:id="rId18"/>
    <p:sldId id="435" r:id="rId19"/>
    <p:sldId id="441" r:id="rId20"/>
    <p:sldId id="417" r:id="rId21"/>
    <p:sldId id="424" r:id="rId22"/>
    <p:sldId id="419" r:id="rId23"/>
    <p:sldId id="420" r:id="rId2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0A22E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72" autoAdjust="0"/>
    <p:restoredTop sz="94533" autoAdjust="0"/>
  </p:normalViewPr>
  <p:slideViewPr>
    <p:cSldViewPr>
      <p:cViewPr varScale="1">
        <p:scale>
          <a:sx n="89" d="100"/>
          <a:sy n="89" d="100"/>
        </p:scale>
        <p:origin x="221" y="7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5/12/2015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77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612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53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82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22.png"/><Relationship Id="rId18" Type="http://schemas.openxmlformats.org/officeDocument/2006/relationships/hyperlink" Target="http://www.luxoft.com/" TargetMode="External"/><Relationship Id="rId3" Type="http://schemas.openxmlformats.org/officeDocument/2006/relationships/hyperlink" Target="https://softuni.bg/courses/spa-applications-angularjs" TargetMode="External"/><Relationship Id="rId21" Type="http://schemas.openxmlformats.org/officeDocument/2006/relationships/image" Target="../media/image26.png"/><Relationship Id="rId7" Type="http://schemas.openxmlformats.org/officeDocument/2006/relationships/image" Target="../media/image19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superhosting.bg/" TargetMode="External"/><Relationship Id="rId20" Type="http://schemas.openxmlformats.org/officeDocument/2006/relationships/hyperlink" Target="http://www.indeavr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1.png"/><Relationship Id="rId5" Type="http://schemas.openxmlformats.org/officeDocument/2006/relationships/image" Target="../media/image18.jpeg"/><Relationship Id="rId15" Type="http://schemas.openxmlformats.org/officeDocument/2006/relationships/image" Target="../media/image23.png"/><Relationship Id="rId10" Type="http://schemas.openxmlformats.org/officeDocument/2006/relationships/hyperlink" Target="http://komfo.com/" TargetMode="External"/><Relationship Id="rId19" Type="http://schemas.openxmlformats.org/officeDocument/2006/relationships/image" Target="../media/image25.png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20.png"/><Relationship Id="rId14" Type="http://schemas.openxmlformats.org/officeDocument/2006/relationships/hyperlink" Target="http://www.softwaregroup-bg.com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9" TargetMode="Externa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0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5741" cy="1087372"/>
          </a:xfrm>
        </p:spPr>
        <p:txBody>
          <a:bodyPr>
            <a:normAutofit/>
          </a:bodyPr>
          <a:lstStyle/>
          <a:p>
            <a:r>
              <a:rPr lang="en-US" dirty="0" smtClean="0"/>
              <a:t>AngularJS Routing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05000"/>
            <a:ext cx="7915741" cy="121181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Routes, Route Parameters, Templates, Location, Navigation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89499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title="Software University Foundation">
            <a:hlinkClick r:id="rId6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1727069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20501" y="3581399"/>
            <a:ext cx="7475051" cy="2431643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80012" y="3187565"/>
            <a:ext cx="1219200" cy="130743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484" y="5289503"/>
            <a:ext cx="10568728" cy="958897"/>
          </a:xfrm>
        </p:spPr>
        <p:txBody>
          <a:bodyPr/>
          <a:lstStyle/>
          <a:p>
            <a:r>
              <a:rPr lang="en-GB" dirty="0" smtClean="0"/>
              <a:t>Working with Route Parameters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284" y="1707662"/>
            <a:ext cx="6911128" cy="3245338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90523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200" dirty="0" smtClean="0"/>
              <a:t>Pass news </a:t>
            </a:r>
            <a:r>
              <a:rPr lang="en-GB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GB" sz="3200" dirty="0" smtClean="0"/>
              <a:t> as URL parameter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GB" sz="3200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3200" dirty="0" smtClean="0"/>
              <a:t>Add route for the page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GB" sz="3200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GB" sz="3200" dirty="0" smtClean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GB" sz="32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200" dirty="0" smtClean="0"/>
              <a:t>Read the parameters through the </a:t>
            </a:r>
            <a:r>
              <a:rPr lang="en-GB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$routeParams</a:t>
            </a:r>
            <a:r>
              <a:rPr lang="en-GB" sz="3200" noProof="1" smtClean="0"/>
              <a:t> </a:t>
            </a:r>
            <a:r>
              <a:rPr lang="en-GB" sz="3200" dirty="0" smtClean="0"/>
              <a:t>service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Working with Route Parameters</a:t>
            </a:r>
            <a:endParaRPr lang="en-GB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3436" y="1679204"/>
            <a:ext cx="10518776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http://localhost:8080/#/news/</a:t>
            </a:r>
            <a:r>
              <a:rPr lang="en-US" sz="21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21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3436" y="2877120"/>
            <a:ext cx="1051877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$routeProvider.when('#/news/</a:t>
            </a:r>
            <a:r>
              <a:rPr lang="en-US" sz="21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:newsId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templateUrl: 'templates/news-details.html',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controller: 'NewsDetailsController'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33436" y="5057523"/>
            <a:ext cx="1051877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app.controller('NewsDetailsController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function($scope, </a:t>
            </a:r>
            <a:r>
              <a:rPr lang="en-US" sz="21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$routeParams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newsData)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$scope.news = newsData.getNewsById(</a:t>
            </a:r>
            <a:r>
              <a:rPr lang="en-US" sz="21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$routeParams.newsId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36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684" y="4797288"/>
            <a:ext cx="9349528" cy="896800"/>
          </a:xfrm>
        </p:spPr>
        <p:txBody>
          <a:bodyPr/>
          <a:lstStyle/>
          <a:p>
            <a:r>
              <a:rPr lang="en-GB" dirty="0" smtClean="0"/>
              <a:t>Working with Route Parameters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884" y="1240405"/>
            <a:ext cx="6911128" cy="3245338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095367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000" dirty="0" smtClean="0"/>
              <a:t>URL: </a:t>
            </a:r>
          </a:p>
          <a:p>
            <a:pPr>
              <a:spcBef>
                <a:spcPts val="0"/>
              </a:spcBef>
            </a:pPr>
            <a:r>
              <a:rPr lang="en-GB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GB" sz="3000" dirty="0" smtClean="0"/>
              <a:t> can access all parameters</a:t>
            </a:r>
          </a:p>
          <a:p>
            <a:endParaRPr lang="en-GB" sz="3000" dirty="0"/>
          </a:p>
          <a:p>
            <a:endParaRPr lang="en-GB" sz="3000" dirty="0" smtClean="0"/>
          </a:p>
          <a:p>
            <a:r>
              <a:rPr lang="en-GB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pathParams</a:t>
            </a:r>
            <a:r>
              <a:rPr lang="en-GB" sz="3000" dirty="0" smtClean="0"/>
              <a:t> only includes the parameters that are part of the route</a:t>
            </a:r>
          </a:p>
          <a:p>
            <a:endParaRPr lang="en-GB" sz="3000" dirty="0"/>
          </a:p>
          <a:p>
            <a:endParaRPr lang="en-GB" sz="3000" dirty="0" smtClean="0"/>
          </a:p>
          <a:p>
            <a:pPr>
              <a:spcBef>
                <a:spcPts val="0"/>
              </a:spcBef>
            </a:pPr>
            <a:r>
              <a:rPr lang="en-GB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</a:t>
            </a:r>
            <a:r>
              <a:rPr lang="en-GB" sz="3000" dirty="0" smtClean="0"/>
              <a:t> reloads the page without </a:t>
            </a:r>
            <a:r>
              <a:rPr lang="en-GB" sz="3000" smtClean="0"/>
              <a:t>reloading the entire </a:t>
            </a:r>
            <a:r>
              <a:rPr lang="en-GB" sz="3000" dirty="0" smtClean="0"/>
              <a:t>application</a:t>
            </a:r>
            <a:endParaRPr lang="en-GB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Using the 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$route</a:t>
            </a:r>
            <a:r>
              <a:rPr lang="en-GB" dirty="0"/>
              <a:t> </a:t>
            </a:r>
            <a:r>
              <a:rPr lang="en-GB" dirty="0" smtClean="0"/>
              <a:t>Service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2412" y="1231415"/>
            <a:ext cx="9637712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http://localhost:8080/news/2?page=12</a:t>
            </a:r>
            <a:endParaRPr lang="en-US" sz="24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25524" y="2394668"/>
            <a:ext cx="101346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$route.current.params.newsId; </a:t>
            </a:r>
            <a:r>
              <a:rPr lang="en-GB" sz="2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2</a:t>
            </a:r>
            <a:endParaRPr lang="en-US" sz="24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25524" y="4253948"/>
            <a:ext cx="101346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$route.current.pathParams.newsId; </a:t>
            </a:r>
            <a:r>
              <a:rPr lang="en-GB" sz="2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2</a:t>
            </a:r>
            <a:endParaRPr lang="en-US" sz="24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25524" y="3004268"/>
            <a:ext cx="101346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$route.current.params.page; </a:t>
            </a:r>
            <a:r>
              <a:rPr lang="en-GB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12</a:t>
            </a:r>
            <a:endParaRPr lang="en-US" sz="24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25524" y="4899193"/>
            <a:ext cx="101346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$route.current.pathParams.page; </a:t>
            </a:r>
            <a:r>
              <a:rPr lang="en-GB" sz="2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undefined</a:t>
            </a:r>
            <a:endParaRPr lang="en-US" sz="24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25524" y="6096000"/>
            <a:ext cx="101346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$route.reload();</a:t>
            </a:r>
            <a:endParaRPr lang="en-US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20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40684" y="4800600"/>
            <a:ext cx="9654328" cy="820600"/>
          </a:xfrm>
        </p:spPr>
        <p:txBody>
          <a:bodyPr/>
          <a:lstStyle/>
          <a:p>
            <a:r>
              <a:rPr lang="en-GB" dirty="0" smtClean="0"/>
              <a:t>Using the $route Service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598612" y="5684735"/>
            <a:ext cx="8938472" cy="692873"/>
          </a:xfrm>
        </p:spPr>
        <p:txBody>
          <a:bodyPr/>
          <a:lstStyle/>
          <a:p>
            <a:r>
              <a:rPr lang="en-GB" dirty="0" smtClean="0"/>
              <a:t>Live Demo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010" y="1295400"/>
            <a:ext cx="8067675" cy="3181350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89186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Inject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$locationProvider</a:t>
            </a:r>
            <a:r>
              <a:rPr lang="en-GB" dirty="0" smtClean="0">
                <a:latin typeface="+mj-lt"/>
                <a:cs typeface="Consolas" panose="020B0609020204030204" pitchFamily="49" charset="0"/>
              </a:rPr>
              <a:t> in config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Enable HTML5 Routing</a:t>
            </a:r>
          </a:p>
          <a:p>
            <a:pPr marL="514350" indent="-514350">
              <a:buFont typeface="+mj-lt"/>
              <a:buAutoNum type="arabicPeriod"/>
            </a:pP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Remove hashes (e.g.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GB" dirty="0" smtClean="0"/>
              <a:t>) from menu links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You have HTML5 Routing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Enable HTML5 Routing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25524" y="2667000"/>
            <a:ext cx="101346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$locationProvider.html5Mode(true);</a:t>
            </a:r>
            <a:endParaRPr lang="en-US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25524" y="4038600"/>
            <a:ext cx="4459288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</a:t>
            </a:r>
            <a:r>
              <a:rPr lang="en-US" sz="2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#/</a:t>
            </a: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news"&gt;News&lt;/a&gt;</a:t>
            </a:r>
            <a:endParaRPr lang="en-US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704099" y="4038600"/>
            <a:ext cx="4459288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href="news"&gt;News&lt;/a&gt;</a:t>
            </a:r>
            <a:endParaRPr lang="en-US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675355" y="4101559"/>
            <a:ext cx="838200" cy="2988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25524" y="5352512"/>
            <a:ext cx="101346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http://localhost:8080/news</a:t>
            </a:r>
            <a:endParaRPr lang="en-US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025524" y="6052268"/>
            <a:ext cx="101346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http://localhost:8080/news/1</a:t>
            </a:r>
            <a:endParaRPr lang="en-US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75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Enable HTML5 Routing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060" y="1219200"/>
            <a:ext cx="8486775" cy="3429000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8757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Using the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$location</a:t>
            </a:r>
            <a:r>
              <a:rPr lang="en-GB" dirty="0" smtClean="0"/>
              <a:t> service:</a:t>
            </a:r>
          </a:p>
          <a:p>
            <a:pPr lvl="1"/>
            <a:endParaRPr lang="en-GB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GB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absUrl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GB" dirty="0" smtClean="0"/>
              <a:t> </a:t>
            </a:r>
            <a:r>
              <a:rPr lang="en-GB" dirty="0" smtClean="0">
                <a:sym typeface="Wingdings" panose="05000000000000000000" pitchFamily="2" charset="2"/>
              </a:rPr>
              <a:t></a:t>
            </a:r>
            <a:r>
              <a:rPr lang="en-GB" dirty="0" smtClean="0"/>
              <a:t> http://localhost:8080/news</a:t>
            </a:r>
          </a:p>
          <a:p>
            <a:pPr lvl="1"/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protocol()</a:t>
            </a:r>
            <a:r>
              <a:rPr lang="en-GB" dirty="0" smtClean="0"/>
              <a:t>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 smtClean="0"/>
              <a:t> http</a:t>
            </a:r>
          </a:p>
          <a:p>
            <a:pPr lvl="1"/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port()</a:t>
            </a:r>
            <a:r>
              <a:rPr lang="en-GB" dirty="0" smtClean="0"/>
              <a:t>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 smtClean="0"/>
              <a:t> 8080</a:t>
            </a:r>
          </a:p>
          <a:p>
            <a:pPr lvl="1"/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host()</a:t>
            </a:r>
            <a:r>
              <a:rPr lang="en-GB" dirty="0" smtClean="0"/>
              <a:t>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 smtClean="0"/>
              <a:t> localhost</a:t>
            </a:r>
          </a:p>
          <a:p>
            <a:pPr lvl="1"/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path()</a:t>
            </a:r>
            <a:r>
              <a:rPr lang="en-GB" dirty="0" smtClean="0"/>
              <a:t>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 smtClean="0"/>
              <a:t> /news</a:t>
            </a:r>
          </a:p>
          <a:p>
            <a:pPr lvl="1"/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url()</a:t>
            </a:r>
            <a:r>
              <a:rPr lang="en-GB" dirty="0" smtClean="0"/>
              <a:t>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 smtClean="0"/>
              <a:t> /news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Inspecting URL Parts with $location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25524" y="1905000"/>
            <a:ext cx="101346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http://localhost:8080/news</a:t>
            </a:r>
            <a:endParaRPr lang="en-US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9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$location Service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084" y="1219200"/>
            <a:ext cx="8282728" cy="3417050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20999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dirty="0" smtClean="0"/>
              <a:t>Which service do you use to create routes?</a:t>
            </a:r>
          </a:p>
          <a:p>
            <a:pPr lvl="1">
              <a:lnSpc>
                <a:spcPct val="100000"/>
              </a:lnSpc>
            </a:pP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$routeProvider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Which service do you use to access the route </a:t>
            </a:r>
            <a:br>
              <a:rPr lang="en-US" sz="3000" dirty="0" smtClean="0"/>
            </a:br>
            <a:r>
              <a:rPr lang="en-US" sz="3000" dirty="0" smtClean="0"/>
              <a:t>parameters?</a:t>
            </a:r>
          </a:p>
          <a:p>
            <a:pPr lvl="1">
              <a:lnSpc>
                <a:spcPct val="100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$routeParams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How do you enable HTML5 routing?</a:t>
            </a:r>
          </a:p>
          <a:p>
            <a:pPr lvl="1">
              <a:lnSpc>
                <a:spcPct val="100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$locationProvider.html5Mode(true);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11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2811" y="1535238"/>
            <a:ext cx="2438400" cy="2438400"/>
          </a:xfrm>
          <a:prstGeom prst="rect">
            <a:avLst/>
          </a:prstGeom>
          <a:noFill/>
        </p:spPr>
      </p:pic>
      <p:grpSp>
        <p:nvGrpSpPr>
          <p:cNvPr id="7" name="Group 6"/>
          <p:cNvGrpSpPr/>
          <p:nvPr/>
        </p:nvGrpSpPr>
        <p:grpSpPr>
          <a:xfrm>
            <a:off x="8309225" y="4572000"/>
            <a:ext cx="3081986" cy="1628125"/>
            <a:chOff x="998778" y="2709000"/>
            <a:chExt cx="7687634" cy="3510730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4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778" y="2709000"/>
              <a:ext cx="7687634" cy="351073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0" name="TextBox 9"/>
            <p:cNvSpPr txBox="1"/>
            <p:nvPr/>
          </p:nvSpPr>
          <p:spPr>
            <a:xfrm rot="20809149">
              <a:off x="1554370" y="4030665"/>
              <a:ext cx="6576452" cy="1327851"/>
            </a:xfrm>
            <a:prstGeom prst="rect">
              <a:avLst/>
            </a:prstGeom>
            <a:no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r>
                <a:rPr lang="en-US" sz="10700" b="1" dirty="0" smtClean="0">
                  <a:ln w="3175">
                    <a:solidFill>
                      <a:srgbClr val="FFFFFF">
                        <a:alpha val="50000"/>
                      </a:srgbClr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  <a:alpha val="49804"/>
                    </a:schemeClr>
                  </a:solidFill>
                  <a:effectLst>
                    <a:outerShdw blurRad="88900" sx="102000" sy="102000" algn="ctr" rotWithShape="0">
                      <a:prstClr val="black"/>
                    </a:outerShdw>
                  </a:effectLst>
                </a:rPr>
                <a:t>SPA with AngularJS</a:t>
              </a:r>
              <a:endParaRPr lang="en-US" sz="10700" b="1" dirty="0">
                <a:ln w="3175">
                  <a:solidFill>
                    <a:srgbClr val="FFFFFF">
                      <a:alpha val="50000"/>
                    </a:srgb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  <a:alpha val="49804"/>
                  </a:schemeClr>
                </a:solidFill>
                <a:effectLst>
                  <a:outerShdw blurRad="88900" sx="102000" sy="102000" algn="ctr" rotWithShape="0">
                    <a:prstClr val="black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116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GB" sz="3800" dirty="0" smtClean="0"/>
              <a:t>What is Routing in SPA?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GB" sz="3800" dirty="0" smtClean="0"/>
              <a:t>What is Template?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GB" sz="3800" dirty="0" smtClean="0"/>
              <a:t>Create and Navigate Routes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GB" sz="3800" dirty="0" smtClean="0"/>
              <a:t>Working with Route Parameters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GB" sz="3800" dirty="0" smtClean="0"/>
              <a:t>Enabling HTML5 Routing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GB" sz="3800" dirty="0" smtClean="0"/>
              <a:t>Inspect URL Parts</a:t>
            </a:r>
            <a:endParaRPr lang="en-US" sz="3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0284" y="1432344"/>
            <a:ext cx="2225254" cy="2225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6290" y="3917886"/>
            <a:ext cx="2173242" cy="233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https://softuni.bg/courses/spa-applications-angularjs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noProof="1" smtClean="0"/>
              <a:t>AngularJS</a:t>
            </a:r>
            <a:r>
              <a:rPr lang="en-US" dirty="0" smtClean="0"/>
              <a:t> </a:t>
            </a:r>
            <a:r>
              <a:rPr lang="en-US" dirty="0"/>
              <a:t>Routing</a:t>
            </a:r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11" name="Picture 10">
            <a:hlinkClick r:id="rId14"/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38" y="5463746"/>
            <a:ext cx="3096656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12" name="Picture 11">
            <a:hlinkClick r:id="rId16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011" y="5570496"/>
            <a:ext cx="2947601" cy="568632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18"/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535" y="5463746"/>
            <a:ext cx="1451877" cy="784654"/>
          </a:xfrm>
          <a:prstGeom prst="roundRect">
            <a:avLst>
              <a:gd name="adj" fmla="val 2953"/>
            </a:avLst>
          </a:prstGeom>
        </p:spPr>
      </p:pic>
      <p:pic>
        <p:nvPicPr>
          <p:cNvPr id="14" name="Picture 13">
            <a:hlinkClick r:id="rId20"/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214" y="5461225"/>
            <a:ext cx="2551399" cy="787175"/>
          </a:xfrm>
          <a:prstGeom prst="roundRect">
            <a:avLst>
              <a:gd name="adj" fmla="val 2953"/>
            </a:avLst>
          </a:prstGeom>
        </p:spPr>
      </p:pic>
    </p:spTree>
    <p:extLst>
      <p:ext uri="{BB962C8B-B14F-4D97-AF65-F5344CB8AC3E}">
        <p14:creationId xmlns:p14="http://schemas.microsoft.com/office/powerpoint/2010/main" val="193789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SPA with AngularJS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8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59684" y="4724400"/>
            <a:ext cx="10416328" cy="820600"/>
          </a:xfrm>
        </p:spPr>
        <p:txBody>
          <a:bodyPr/>
          <a:lstStyle/>
          <a:p>
            <a:r>
              <a:rPr lang="en-GB" dirty="0" smtClean="0"/>
              <a:t>What are Routing and Templates?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463892" y="5602568"/>
            <a:ext cx="9207912" cy="719034"/>
          </a:xfrm>
        </p:spPr>
        <p:txBody>
          <a:bodyPr/>
          <a:lstStyle/>
          <a:p>
            <a:r>
              <a:rPr lang="en-GB" dirty="0" smtClean="0"/>
              <a:t>Routes and Templates in SPA</a:t>
            </a:r>
            <a:endParaRPr lang="en-GB" dirty="0"/>
          </a:p>
        </p:txBody>
      </p:sp>
      <p:pic>
        <p:nvPicPr>
          <p:cNvPr id="1026" name="Picture 2" descr="http://scotch.io/wp-content/uploads/2013/11/angular-rout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084" y="1371600"/>
            <a:ext cx="7520728" cy="3137960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30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800" dirty="0" smtClean="0">
                <a:solidFill>
                  <a:schemeClr val="tx2">
                    <a:lumMod val="75000"/>
                  </a:schemeClr>
                </a:solidFill>
              </a:rPr>
              <a:t>Routing</a:t>
            </a:r>
            <a:r>
              <a:rPr lang="en-GB" sz="3800" dirty="0" smtClean="0"/>
              <a:t> in SPA == mapping certain URL to certain page</a:t>
            </a:r>
          </a:p>
          <a:p>
            <a:pPr lvl="1"/>
            <a:r>
              <a:rPr lang="en-GB" sz="3600" dirty="0" smtClean="0"/>
              <a:t>E.g. </a:t>
            </a:r>
            <a:r>
              <a:rPr lang="en-GB" sz="36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#/user/orders</a:t>
            </a:r>
            <a:r>
              <a:rPr lang="en-GB" sz="3600" dirty="0" smtClean="0"/>
              <a:t> </a:t>
            </a:r>
            <a:r>
              <a:rPr lang="en-GB" sz="3600" dirty="0" smtClean="0">
                <a:sym typeface="Wingdings" panose="05000000000000000000" pitchFamily="2" charset="2"/>
              </a:rPr>
              <a:t> shows user's orders,</a:t>
            </a:r>
            <a:br>
              <a:rPr lang="en-GB" sz="3600" dirty="0" smtClean="0">
                <a:sym typeface="Wingdings" panose="05000000000000000000" pitchFamily="2" charset="2"/>
              </a:rPr>
            </a:br>
            <a:r>
              <a:rPr lang="en-GB" sz="36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#/login</a:t>
            </a:r>
            <a:r>
              <a:rPr lang="en-GB" sz="3600" dirty="0" smtClean="0"/>
              <a:t> </a:t>
            </a:r>
            <a:r>
              <a:rPr lang="en-GB" sz="3600" dirty="0">
                <a:sym typeface="Wingdings" panose="05000000000000000000" pitchFamily="2" charset="2"/>
              </a:rPr>
              <a:t> shows </a:t>
            </a:r>
            <a:r>
              <a:rPr lang="en-GB" sz="3600" dirty="0" smtClean="0">
                <a:sym typeface="Wingdings" panose="05000000000000000000" pitchFamily="2" charset="2"/>
              </a:rPr>
              <a:t>the app login form</a:t>
            </a:r>
          </a:p>
          <a:p>
            <a:pPr lvl="1"/>
            <a:r>
              <a:rPr lang="en-GB" sz="3600" dirty="0"/>
              <a:t>Provides history</a:t>
            </a:r>
            <a:r>
              <a:rPr lang="bg-BG" sz="3600" dirty="0"/>
              <a:t> (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[Back]</a:t>
            </a:r>
            <a:r>
              <a:rPr lang="en-US" sz="3600" dirty="0"/>
              <a:t> and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[Forward]</a:t>
            </a:r>
            <a:r>
              <a:rPr lang="en-US" sz="3600" dirty="0"/>
              <a:t> browser buttons)</a:t>
            </a:r>
            <a:endParaRPr lang="en-GB" sz="3600" dirty="0"/>
          </a:p>
          <a:p>
            <a:pPr lvl="1"/>
            <a:r>
              <a:rPr lang="en-GB" sz="3600" dirty="0"/>
              <a:t>Descriptive URLs for the end </a:t>
            </a:r>
            <a:r>
              <a:rPr lang="en-GB" sz="3600" dirty="0" smtClean="0"/>
              <a:t>user</a:t>
            </a:r>
          </a:p>
          <a:p>
            <a:r>
              <a:rPr lang="en-GB" sz="3800" dirty="0" smtClean="0"/>
              <a:t>Routing in Angular maps application paths to certain controllers + partial views (templates)</a:t>
            </a:r>
          </a:p>
          <a:p>
            <a:endParaRPr lang="en-GB" sz="3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Routing in SPA?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0809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800" dirty="0" smtClean="0">
                <a:solidFill>
                  <a:schemeClr val="tx2">
                    <a:lumMod val="75000"/>
                  </a:schemeClr>
                </a:solidFill>
              </a:rPr>
              <a:t>Templates</a:t>
            </a:r>
            <a:r>
              <a:rPr lang="en-GB" sz="3800" dirty="0" smtClean="0"/>
              <a:t> == HTML fragments stored as </a:t>
            </a:r>
            <a:r>
              <a:rPr lang="en-GB" sz="3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.html</a:t>
            </a:r>
            <a:r>
              <a:rPr lang="en-GB" sz="3800" dirty="0" smtClean="0"/>
              <a:t> files</a:t>
            </a:r>
          </a:p>
          <a:p>
            <a:pPr lvl="1"/>
            <a:r>
              <a:rPr lang="en-GB" sz="3600" dirty="0" smtClean="0"/>
              <a:t>E.g. a HTML template for listing customer orders in a table</a:t>
            </a:r>
          </a:p>
          <a:p>
            <a:pPr lvl="1"/>
            <a:r>
              <a:rPr lang="en-GB" sz="3600" dirty="0" smtClean="0"/>
              <a:t>Contain part of the web page (a partial view)</a:t>
            </a:r>
          </a:p>
          <a:p>
            <a:pPr lvl="2"/>
            <a:r>
              <a:rPr lang="en-GB" sz="3400" dirty="0" smtClean="0"/>
              <a:t>Usually bound to data stored in the </a:t>
            </a:r>
            <a:r>
              <a:rPr lang="en-GB" sz="34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34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GB" sz="34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cope</a:t>
            </a:r>
          </a:p>
          <a:p>
            <a:pPr lvl="1"/>
            <a:r>
              <a:rPr lang="en-GB" sz="3600" dirty="0" smtClean="0"/>
              <a:t>Usually are rendered through AJAX</a:t>
            </a:r>
          </a:p>
          <a:p>
            <a:pPr lvl="1"/>
            <a:r>
              <a:rPr lang="en-GB" sz="3600" dirty="0" smtClean="0"/>
              <a:t>Rendered somewhere in the DOM</a:t>
            </a:r>
          </a:p>
          <a:p>
            <a:pPr lvl="2"/>
            <a:r>
              <a:rPr lang="en-GB" sz="3400" dirty="0" smtClean="0"/>
              <a:t>Typically in the </a:t>
            </a:r>
            <a:r>
              <a:rPr lang="en-GB" sz="34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sz="3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GB" sz="3400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GB" sz="34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ng-view</a:t>
            </a:r>
            <a:r>
              <a:rPr lang="en-GB" sz="3400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GB" sz="34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r>
              <a:rPr lang="en-GB" sz="3400" dirty="0" smtClean="0"/>
              <a:t> element</a:t>
            </a:r>
            <a:endParaRPr lang="en-GB" sz="3400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Template?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292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75540" y="4724400"/>
            <a:ext cx="8938472" cy="820600"/>
          </a:xfrm>
        </p:spPr>
        <p:txBody>
          <a:bodyPr/>
          <a:lstStyle/>
          <a:p>
            <a:r>
              <a:rPr lang="en-GB" dirty="0" smtClean="0"/>
              <a:t>Creating Routes in </a:t>
            </a:r>
            <a:r>
              <a:rPr lang="en-GB" noProof="1" smtClean="0"/>
              <a:t>AngularJS</a:t>
            </a:r>
            <a:endParaRPr lang="en-GB" noProof="1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575540" y="5559339"/>
            <a:ext cx="8938472" cy="688256"/>
          </a:xfrm>
        </p:spPr>
        <p:txBody>
          <a:bodyPr/>
          <a:lstStyle/>
          <a:p>
            <a:r>
              <a:rPr lang="en-GB" dirty="0" smtClean="0"/>
              <a:t>Routes, Templates and Controllers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327" y="1510638"/>
            <a:ext cx="8573094" cy="2788836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620" y="620766"/>
            <a:ext cx="1689522" cy="181178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844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200" dirty="0" smtClean="0"/>
              <a:t>Create default page for your module (e.g. </a:t>
            </a:r>
            <a:r>
              <a:rPr lang="en-GB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index.html</a:t>
            </a:r>
            <a:r>
              <a:rPr lang="en-GB" sz="32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 smtClean="0"/>
              <a:t>Include all scripts (e.g</a:t>
            </a:r>
            <a:r>
              <a:rPr lang="en-GB" sz="3200" dirty="0"/>
              <a:t>. </a:t>
            </a:r>
            <a:r>
              <a:rPr lang="en-GB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angular.js</a:t>
            </a:r>
            <a:r>
              <a:rPr lang="en-GB" sz="3200" dirty="0"/>
              <a:t>, </a:t>
            </a:r>
            <a:r>
              <a:rPr lang="en-GB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angular-route.js</a:t>
            </a:r>
            <a:r>
              <a:rPr lang="en-GB" sz="3200" dirty="0" smtClean="0"/>
              <a:t>, …)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 smtClean="0">
                <a:cs typeface="Consolas" panose="020B0609020204030204" pitchFamily="49" charset="0"/>
              </a:rPr>
              <a:t>Create </a:t>
            </a:r>
            <a:r>
              <a:rPr lang="en-GB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&lt;ng-view&gt;</a:t>
            </a:r>
            <a:r>
              <a:rPr lang="en-GB" sz="3200" dirty="0" smtClean="0">
                <a:cs typeface="Consolas" panose="020B0609020204030204" pitchFamily="49" charset="0"/>
              </a:rPr>
              <a:t> directive inside your default page</a:t>
            </a:r>
          </a:p>
          <a:p>
            <a:pPr marL="514350" indent="-514350">
              <a:buFont typeface="+mj-lt"/>
              <a:buAutoNum type="arabicPeriod"/>
            </a:pPr>
            <a:endParaRPr lang="en-GB" sz="3200" dirty="0"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GB" sz="3200" dirty="0" smtClean="0"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GB" sz="3200" dirty="0"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GB" sz="3200" dirty="0" smtClean="0"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GB" sz="3200" dirty="0" smtClean="0"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sz="3200" dirty="0" smtClean="0">
                <a:cs typeface="Consolas" panose="020B0609020204030204" pitchFamily="49" charset="0"/>
              </a:rPr>
              <a:t>Create a template (e.g.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templates/news.html</a:t>
            </a:r>
            <a:r>
              <a:rPr lang="en-GB" sz="3200" dirty="0" smtClean="0">
                <a:cs typeface="Consolas" panose="020B0609020204030204" pitchFamily="49" charset="0"/>
              </a:rPr>
              <a:t>)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Routes in Angular</a:t>
            </a:r>
            <a:endParaRPr lang="en-GB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863724" y="3124200"/>
            <a:ext cx="8458200" cy="27962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&lt;header&gt;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&lt;a href="#/"&gt;Home&lt;/a&gt;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href="#/news"&gt;News&lt;/a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3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&lt;/header&gt;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ng-view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3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Here partial views will be rendered</a:t>
            </a:r>
            <a:endParaRPr lang="en-US" sz="23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ng-view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3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12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200" dirty="0" smtClean="0"/>
              <a:t>Include </a:t>
            </a:r>
            <a:r>
              <a:rPr lang="en-GB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angular-route.js</a:t>
            </a:r>
            <a:r>
              <a:rPr lang="en-GB" sz="3200" dirty="0" smtClean="0">
                <a:cs typeface="Consolas" panose="020B0609020204030204" pitchFamily="49" charset="0"/>
              </a:rPr>
              <a:t> module</a:t>
            </a:r>
            <a:endParaRPr lang="en-GB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3200" dirty="0" smtClean="0"/>
              <a:t>Add </a:t>
            </a:r>
            <a:r>
              <a:rPr lang="en-GB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ngRoute</a:t>
            </a:r>
            <a:r>
              <a:rPr lang="en-GB" sz="3200" dirty="0" smtClean="0"/>
              <a:t> dependency for your module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 smtClean="0"/>
              <a:t>Add </a:t>
            </a:r>
            <a:r>
              <a:rPr lang="en-GB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GB" sz="3200" dirty="0" smtClean="0"/>
              <a:t> and use </a:t>
            </a:r>
            <a:r>
              <a:rPr lang="en-GB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$routeProvider</a:t>
            </a:r>
            <a:r>
              <a:rPr lang="en-GB" sz="3200" dirty="0" smtClean="0"/>
              <a:t> to define your routes</a:t>
            </a:r>
            <a:endParaRPr lang="en-GB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Routes </a:t>
            </a:r>
            <a:r>
              <a:rPr lang="en-GB" smtClean="0"/>
              <a:t>in Angular </a:t>
            </a:r>
            <a:r>
              <a:rPr lang="en-GB" dirty="0" smtClean="0"/>
              <a:t>(2)</a:t>
            </a:r>
            <a:endParaRPr lang="en-GB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674812" y="3276600"/>
            <a:ext cx="8458200" cy="3185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app = angular.module('app', ['ngRoute'])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.config(function($routeProvider)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$routeProvider.when('/news',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templateUrl: 'templates/news.html',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controller: 'NewsController'</a:t>
            </a:r>
            <a:endParaRPr lang="en-US" sz="23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$routeProvider.otherwise({ redirectTo: '/' });</a:t>
            </a:r>
            <a:endParaRPr lang="en-US" sz="23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});</a:t>
            </a:r>
            <a:endParaRPr lang="en-US" sz="23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05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99340" y="4800600"/>
            <a:ext cx="8938472" cy="820600"/>
          </a:xfrm>
        </p:spPr>
        <p:txBody>
          <a:bodyPr/>
          <a:lstStyle/>
          <a:p>
            <a:r>
              <a:rPr lang="en-GB" dirty="0" smtClean="0"/>
              <a:t>Creating Route</a:t>
            </a:r>
            <a:r>
              <a:rPr lang="en-US" dirty="0" smtClean="0"/>
              <a:t>s in Angular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99340" y="5715000"/>
            <a:ext cx="8938472" cy="688256"/>
          </a:xfrm>
        </p:spPr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327" y="1510638"/>
            <a:ext cx="8573094" cy="2788836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620" y="620766"/>
            <a:ext cx="1689522" cy="181178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988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786</Words>
  <Application>Microsoft Office PowerPoint</Application>
  <PresentationFormat>Custom</PresentationFormat>
  <Paragraphs>173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Consolas</vt:lpstr>
      <vt:lpstr>Wingdings</vt:lpstr>
      <vt:lpstr>Wingdings 2</vt:lpstr>
      <vt:lpstr>SoftUni 16x9</vt:lpstr>
      <vt:lpstr>AngularJS Routing</vt:lpstr>
      <vt:lpstr>Table of Contents</vt:lpstr>
      <vt:lpstr>What are Routing and Templates?</vt:lpstr>
      <vt:lpstr>What is Routing in SPA?</vt:lpstr>
      <vt:lpstr>What is Template?</vt:lpstr>
      <vt:lpstr>Creating Routes in AngularJS</vt:lpstr>
      <vt:lpstr>Creating Routes in Angular</vt:lpstr>
      <vt:lpstr>Creating Routes in Angular (2)</vt:lpstr>
      <vt:lpstr>Creating Routes in Angular</vt:lpstr>
      <vt:lpstr>Working with Route Parameters</vt:lpstr>
      <vt:lpstr>Working with Route Parameters</vt:lpstr>
      <vt:lpstr>Working with Route Parameters</vt:lpstr>
      <vt:lpstr>Using the $route Service</vt:lpstr>
      <vt:lpstr>Using the $route Service</vt:lpstr>
      <vt:lpstr>Enable HTML5 Routing</vt:lpstr>
      <vt:lpstr>Enable HTML5 Routing</vt:lpstr>
      <vt:lpstr>Inspecting URL Parts with $location</vt:lpstr>
      <vt:lpstr>Using $location Service</vt:lpstr>
      <vt:lpstr>Summary</vt:lpstr>
      <vt:lpstr>AngularJS Routing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 in AngularJS</dc:title>
  <dc:subject>Software Development Course</dc:subject>
  <dc:creator/>
  <cp:keywords>JavaScript, JS, programming, SoftUni, Software University, programming, software development, software engineering, course, Web development, SPA Applications, AngularJS, routing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2015-05-12T15:12:29Z</dcterms:modified>
  <cp:category>JavaScript, JS, programming, SPA Applications, AngularJS, routing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