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69" r:id="rId5"/>
    <p:sldId id="470" r:id="rId6"/>
    <p:sldId id="497" r:id="rId7"/>
    <p:sldId id="471" r:id="rId8"/>
    <p:sldId id="472" r:id="rId9"/>
    <p:sldId id="473" r:id="rId10"/>
    <p:sldId id="498" r:id="rId11"/>
    <p:sldId id="474" r:id="rId12"/>
    <p:sldId id="475" r:id="rId13"/>
    <p:sldId id="499" r:id="rId14"/>
    <p:sldId id="500" r:id="rId15"/>
    <p:sldId id="477" r:id="rId16"/>
    <p:sldId id="501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68" r:id="rId37"/>
    <p:sldId id="423" r:id="rId38"/>
    <p:sldId id="39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1" d="100"/>
          <a:sy n="71" d="100"/>
        </p:scale>
        <p:origin x="40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06-Oct-15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06-Oct-15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go.net/sort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hyperlink" Target="https://en.wikipedia.org/wiki/Binary_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hyperlink" Target="https://en.wikipedia.org/wiki/Heaps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softuni.bg/trainings/1194/Algorithms-September-2015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33.pn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609600"/>
            <a:ext cx="7547529" cy="1828802"/>
          </a:xfrm>
        </p:spPr>
        <p:txBody>
          <a:bodyPr>
            <a:normAutofit/>
          </a:bodyPr>
          <a:lstStyle/>
          <a:p>
            <a:r>
              <a:rPr lang="en-US" dirty="0"/>
              <a:t>Sorting and</a:t>
            </a:r>
            <a:br>
              <a:rPr lang="en-US" dirty="0"/>
            </a:br>
            <a:r>
              <a:rPr lang="en-US" dirty="0"/>
              <a:t>Searching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647359"/>
            <a:ext cx="7547528" cy="781641"/>
          </a:xfrm>
        </p:spPr>
        <p:txBody>
          <a:bodyPr>
            <a:normAutofit/>
          </a:bodyPr>
          <a:lstStyle/>
          <a:p>
            <a:r>
              <a:rPr lang="en-US" dirty="0" smtClean="0"/>
              <a:t>Sorting, Searching, Shuffling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360581" y="3711117"/>
            <a:ext cx="172034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Sorting and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Searching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587" y="4267200"/>
            <a:ext cx="4371450" cy="21537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04055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414" y="3772450"/>
            <a:ext cx="106679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swapped =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for i = 1 to indexOfLastUnsortedElement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if leftElement &gt; rightElement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Swap(leftElement, rightElement)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swapped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swapped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3"/>
              </a:rPr>
              <a:t>Bubble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4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Swaps to neighbor elements when not in order until sorted</a:t>
            </a:r>
          </a:p>
          <a:p>
            <a:pPr lvl="1"/>
            <a:r>
              <a:rPr lang="en-US" sz="3000" dirty="0" smtClean="0"/>
              <a:t>Best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 smtClean="0"/>
              <a:t>; worst &amp; average: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94612" y="2428436"/>
            <a:ext cx="4165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Exchanging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2"/>
              </a:rPr>
              <a:t>Insertion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Move the first unsorted element left to its place</a:t>
            </a:r>
          </a:p>
          <a:p>
            <a:pPr lvl="1"/>
            <a:r>
              <a:rPr lang="en-US" sz="3000" dirty="0" smtClean="0"/>
              <a:t>Best </a:t>
            </a:r>
            <a:r>
              <a:rPr lang="en-US" sz="3000" dirty="0"/>
              <a:t>case: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/>
              <a:t>; worst &amp; average: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810000"/>
            <a:ext cx="106411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length(arr) – 1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arr[i-1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Swap(arr[i], arr[i-1])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612" y="2428436"/>
            <a:ext cx="3784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Insertion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 smtClean="0">
                <a:hlinkClick r:id="rId2"/>
              </a:rPr>
              <a:t>QuickSort</a:t>
            </a:r>
            <a:r>
              <a:rPr lang="en-US" sz="3200" dirty="0" smtClean="0"/>
              <a:t> – efficient sorting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2900" dirty="0" smtClean="0"/>
              <a:t>Choose </a:t>
            </a:r>
            <a:r>
              <a:rPr lang="en-US" sz="2900" dirty="0"/>
              <a:t>a </a:t>
            </a:r>
            <a:r>
              <a:rPr lang="en-US" sz="2900" dirty="0" smtClean="0"/>
              <a:t>pivot; </a:t>
            </a:r>
            <a:r>
              <a:rPr lang="en-US" sz="2900" dirty="0"/>
              <a:t>move smaller elements </a:t>
            </a:r>
            <a:r>
              <a:rPr lang="en-US" sz="2900" dirty="0" smtClean="0"/>
              <a:t>left &amp; </a:t>
            </a:r>
            <a:r>
              <a:rPr lang="en-US" sz="2900" dirty="0"/>
              <a:t>larger right; sort left &amp; right</a:t>
            </a:r>
          </a:p>
          <a:p>
            <a:pPr lvl="1"/>
            <a:r>
              <a:rPr lang="en-US" sz="2900" dirty="0"/>
              <a:t>Best &amp; average case: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Worst: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900" dirty="0" smtClean="0"/>
              <a:t>Memory: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 smtClean="0"/>
              <a:t> </a:t>
            </a:r>
            <a:r>
              <a:rPr lang="en-US" sz="2900" dirty="0"/>
              <a:t>stack </a:t>
            </a:r>
            <a:r>
              <a:rPr lang="en-US" sz="2900" dirty="0" smtClean="0"/>
              <a:t>space (for recursion)</a:t>
            </a:r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962400"/>
            <a:ext cx="10641106" cy="2184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lo &lt; hi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    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the left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+ 1, hi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thr right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812" y="2414989"/>
            <a:ext cx="3581400" cy="118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prstClr val="white"/>
                </a:solidFill>
              </a:rPr>
              <a:t>Stable: </a:t>
            </a:r>
            <a:r>
              <a:rPr lang="en-US" sz="2900" dirty="0" smtClean="0">
                <a:solidFill>
                  <a:prstClr val="white"/>
                </a:solidFill>
              </a:rPr>
              <a:t>Depends</a:t>
            </a:r>
            <a:endParaRPr lang="en-US" sz="29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 smtClean="0">
                <a:solidFill>
                  <a:prstClr val="white"/>
                </a:solidFill>
              </a:rPr>
              <a:t>Method</a:t>
            </a:r>
            <a:r>
              <a:rPr lang="en-US" sz="2900" dirty="0">
                <a:solidFill>
                  <a:prstClr val="white"/>
                </a:solidFill>
              </a:rPr>
              <a:t>: </a:t>
            </a:r>
            <a:r>
              <a:rPr lang="en-US" sz="2900" dirty="0"/>
              <a:t>Partitioning</a:t>
            </a:r>
            <a:endParaRPr lang="en-US" sz="2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r>
              <a:rPr lang="en-US" dirty="0" smtClean="0"/>
              <a:t>: Partitioning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1121688"/>
            <a:ext cx="1064110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- 1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hi + 1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right--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arr[right]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left++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Swap(arr[left], arr[right])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>
                <a:hlinkClick r:id="rId2"/>
              </a:rPr>
              <a:t>Merge sort</a:t>
            </a:r>
            <a:r>
              <a:rPr lang="en-US" sz="3500" dirty="0" smtClean="0"/>
              <a:t> is efficient sorting algorithm</a:t>
            </a:r>
            <a:r>
              <a:rPr lang="en-US" sz="3500" dirty="0"/>
              <a:t> (</a:t>
            </a:r>
            <a:r>
              <a:rPr lang="en-US" sz="3500" dirty="0">
                <a:hlinkClick r:id="rId3"/>
              </a:rPr>
              <a:t>visualize</a:t>
            </a:r>
            <a:r>
              <a:rPr lang="en-US" sz="3500" dirty="0"/>
              <a:t>)</a:t>
            </a:r>
            <a:endParaRPr lang="en-US" sz="3500" dirty="0" smtClean="0"/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Merge the sorted sub-lists into a single list</a:t>
            </a:r>
          </a:p>
          <a:p>
            <a:r>
              <a:rPr lang="en-US" sz="3500" dirty="0" smtClean="0"/>
              <a:t>Best, average and worst case: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sz="3500" dirty="0" smtClean="0"/>
              <a:t>Memory: </a:t>
            </a:r>
          </a:p>
          <a:p>
            <a:pPr lvl="1"/>
            <a:r>
              <a:rPr lang="en-US" sz="3300" dirty="0" smtClean="0"/>
              <a:t>Typically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sz="3300" dirty="0" smtClean="0"/>
              <a:t>With in-place merge can be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 smtClean="0"/>
          </a:p>
          <a:p>
            <a:r>
              <a:rPr lang="en-US" sz="3500" dirty="0" smtClean="0"/>
              <a:t>Highly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 smtClean="0"/>
              <a:t> on multiple cores / machines </a:t>
            </a:r>
            <a:r>
              <a:rPr lang="en-US" sz="3500" dirty="0" smtClean="0">
                <a:sym typeface="Wingdings" panose="05000000000000000000" pitchFamily="2" charset="2"/>
              </a:rPr>
              <a:t> </a:t>
            </a:r>
            <a:r>
              <a:rPr lang="en-US" sz="3500" dirty="0" smtClean="0"/>
              <a:t>up to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O(log(n)</a:t>
            </a: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Stable: Yes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Method: Merging</a:t>
            </a:r>
          </a:p>
        </p:txBody>
      </p:sp>
    </p:spTree>
    <p:extLst>
      <p:ext uri="{BB962C8B-B14F-4D97-AF65-F5344CB8AC3E}">
        <p14:creationId xmlns:p14="http://schemas.microsoft.com/office/powerpoint/2010/main" val="22687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Hot It Works?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Pseudocode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371600"/>
            <a:ext cx="1052008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len = length(list)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 already sorted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right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+ 1, len-1)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MergeSort(right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Merge(left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right)</a:t>
            </a:r>
          </a:p>
        </p:txBody>
      </p:sp>
    </p:spTree>
    <p:extLst>
      <p:ext uri="{BB962C8B-B14F-4D97-AF65-F5344CB8AC3E}">
        <p14:creationId xmlns:p14="http://schemas.microsoft.com/office/powerpoint/2010/main" val="4301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smtClean="0"/>
              <a:t>: Pseudocode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215509"/>
            <a:ext cx="10820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Merge(leftList, 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 = new list[length(leftList) + length(rightList)]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leftIndex, rightIndex, mergedIndex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length(left) &amp;&amp; rightIndex &lt; length(rightList)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(leftList[leftIndex] &lt; rightList[rightIndex])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leftList.Length)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(rightIndex &lt; rightList.Length)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mergedList;</a:t>
            </a:r>
          </a:p>
        </p:txBody>
      </p:sp>
    </p:spTree>
    <p:extLst>
      <p:ext uri="{BB962C8B-B14F-4D97-AF65-F5344CB8AC3E}">
        <p14:creationId xmlns:p14="http://schemas.microsoft.com/office/powerpoint/2010/main" val="3331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Heap</a:t>
            </a:r>
            <a:r>
              <a:rPr lang="en-US" sz="3200" dirty="0" smtClean="0"/>
              <a:t> == tree-based data structure that satisfies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heap property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Parent nodes are always greater than or equal to the children</a:t>
            </a:r>
          </a:p>
          <a:p>
            <a:pPr lvl="1"/>
            <a:r>
              <a:rPr lang="en-US" sz="3000" dirty="0" smtClean="0"/>
              <a:t>No implied ordering between siblings or cousins</a:t>
            </a:r>
          </a:p>
          <a:p>
            <a:endParaRPr lang="en-US" sz="3200" dirty="0" smtClean="0"/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r>
              <a:rPr lang="en-US" sz="3200" noProof="1" smtClean="0"/>
              <a:t>Binary heap visualization</a:t>
            </a:r>
            <a:r>
              <a:rPr lang="en-US" sz="3200" noProof="1"/>
              <a:t>: </a:t>
            </a:r>
            <a:r>
              <a:rPr lang="en-US" sz="3200" noProof="1">
                <a:hlinkClick r:id="rId3"/>
              </a:rPr>
              <a:t>http://</a:t>
            </a:r>
            <a:r>
              <a:rPr lang="en-US" sz="3200" noProof="1" smtClean="0">
                <a:hlinkClick r:id="rId3"/>
              </a:rPr>
              <a:t>visualgo.net/heap.html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89" y="3249706"/>
            <a:ext cx="3087023" cy="2286000"/>
          </a:xfrm>
          <a:prstGeom prst="roundRect">
            <a:avLst>
              <a:gd name="adj" fmla="val 1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31244"/>
              </p:ext>
            </p:extLst>
          </p:nvPr>
        </p:nvGraphicFramePr>
        <p:xfrm>
          <a:off x="1368424" y="3249706"/>
          <a:ext cx="48768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Find-min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Delete-min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Decrease-key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hlinkClick r:id="rId2"/>
              </a:rPr>
              <a:t>HeapSort</a:t>
            </a:r>
            <a:r>
              <a:rPr lang="en-US" dirty="0" smtClean="0"/>
              <a:t> works in two phases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dirty="0" smtClean="0"/>
              <a:t> is built out of the array elements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dirty="0" smtClean="0"/>
              <a:t>A sorted array is created by removing the largest element from the heap n times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 * O(log 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Best, average and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 smtClean="0"/>
              <a:t>– if the </a:t>
            </a:r>
            <a:r>
              <a:rPr lang="en-US" dirty="0"/>
              <a:t>array and heap share </a:t>
            </a:r>
            <a:r>
              <a:rPr lang="en-US" dirty="0" smtClean="0"/>
              <a:t>the same memory</a:t>
            </a:r>
            <a:endParaRPr lang="en-US" dirty="0"/>
          </a:p>
          <a:p>
            <a:r>
              <a:rPr lang="en-US" dirty="0" smtClean="0"/>
              <a:t>Stable: No</a:t>
            </a:r>
          </a:p>
          <a:p>
            <a:r>
              <a:rPr lang="en-US" dirty="0" smtClean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HeapSort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96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lvl="1"/>
            <a:r>
              <a:rPr lang="en-US" dirty="0" smtClean="0"/>
              <a:t>Types of Sorting Algorithms</a:t>
            </a:r>
            <a:endParaRPr lang="en-US" dirty="0"/>
          </a:p>
          <a:p>
            <a:pPr lvl="1"/>
            <a:r>
              <a:rPr lang="en-US" dirty="0" smtClean="0"/>
              <a:t>Popular Sorting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Shuffling 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41" y="3209954"/>
            <a:ext cx="2268871" cy="2925544"/>
          </a:xfrm>
          <a:prstGeom prst="rect">
            <a:avLst/>
          </a:prstGeom>
        </p:spPr>
      </p:pic>
      <p:pic>
        <p:nvPicPr>
          <p:cNvPr id="1026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185576"/>
            <a:ext cx="2809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37" y="3353458"/>
            <a:ext cx="1748825" cy="16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61" y="3892828"/>
            <a:ext cx="2365975" cy="22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24" y="1383575"/>
            <a:ext cx="2062707" cy="15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200" dirty="0" smtClean="0">
                <a:hlinkClick r:id="rId2"/>
              </a:rPr>
              <a:t>Counting sort</a:t>
            </a:r>
            <a:r>
              <a:rPr lang="en-US" sz="3200" dirty="0" smtClean="0"/>
              <a:t> is very efficient sorting algorithm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Sorts 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Not a comparison-based sort</a:t>
            </a:r>
          </a:p>
          <a:p>
            <a:pPr>
              <a:lnSpc>
                <a:spcPct val="98000"/>
              </a:lnSpc>
            </a:pPr>
            <a:r>
              <a:rPr lang="en-US" sz="3200" dirty="0" smtClean="0"/>
              <a:t>Best, average and worst case: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r)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3000" dirty="0" smtClean="0"/>
              <a:t> is the range of numbers to be sorted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E.g. [-1000 ... 1000] </a:t>
            </a:r>
            <a:r>
              <a:rPr lang="en-US" sz="3000" dirty="0" smtClean="0">
                <a:sym typeface="Wingdings" panose="05000000000000000000" pitchFamily="2" charset="2"/>
              </a:rPr>
              <a:t> r = 2001</a:t>
            </a:r>
            <a:endParaRPr lang="en-US" sz="3000" dirty="0" smtClean="0"/>
          </a:p>
          <a:p>
            <a:pPr>
              <a:lnSpc>
                <a:spcPct val="98000"/>
              </a:lnSpc>
            </a:pPr>
            <a:r>
              <a:rPr lang="en-US" sz="3200" dirty="0" smtClean="0"/>
              <a:t>Memory: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r)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Stable: </a:t>
            </a:r>
            <a:r>
              <a:rPr lang="en-US" sz="3200" dirty="0" smtClean="0"/>
              <a:t>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</a:t>
            </a:r>
            <a:r>
              <a:rPr lang="en-US" sz="3200" dirty="0" smtClean="0"/>
              <a:t>Counting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10" y="3810000"/>
            <a:ext cx="4455088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 </a:t>
            </a:r>
            <a:r>
              <a:rPr lang="en-US" dirty="0" smtClean="0">
                <a:hlinkClick r:id="rId2"/>
              </a:rPr>
              <a:t>sort</a:t>
            </a:r>
            <a:r>
              <a:rPr lang="en-US" dirty="0" smtClean="0"/>
              <a:t> partitions an array into a number of buckets</a:t>
            </a:r>
          </a:p>
          <a:p>
            <a:pPr lvl="1"/>
            <a:r>
              <a:rPr lang="en-US" dirty="0" smtClean="0"/>
              <a:t>Each bucket is then sorted individually</a:t>
            </a:r>
          </a:p>
          <a:p>
            <a:pPr lvl="1"/>
            <a:r>
              <a:rPr lang="en-US" dirty="0" smtClean="0"/>
              <a:t>Not a comparison-based sort</a:t>
            </a:r>
          </a:p>
          <a:p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= the number of buckets</a:t>
            </a:r>
          </a:p>
          <a:p>
            <a:r>
              <a:rPr lang="en-US" dirty="0" smtClean="0"/>
              <a:t>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* log n)</a:t>
            </a:r>
            <a:endParaRPr lang="en-US" dirty="0" smtClean="0"/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</a:t>
            </a:r>
            <a:r>
              <a:rPr lang="en-US" dirty="0" smtClean="0"/>
              <a:t>– n buckets holding n elements totally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181832"/>
            <a:ext cx="3895213" cy="1640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061725"/>
            <a:ext cx="3895213" cy="165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Sorting Algorithms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33473"/>
              </p:ext>
            </p:extLst>
          </p:nvPr>
        </p:nvGraphicFramePr>
        <p:xfrm>
          <a:off x="433200" y="1219200"/>
          <a:ext cx="11274297" cy="516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/>
                <a:gridCol w="1481455"/>
                <a:gridCol w="1481455"/>
                <a:gridCol w="1481455"/>
                <a:gridCol w="1530667"/>
                <a:gridCol w="1435417"/>
                <a:gridCol w="1822005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Stable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Exchanging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Insertion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Depends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 smtClean="0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Merging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Luck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dingeek.com/wp-content/uploads/2015/04/Linear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1371600"/>
            <a:ext cx="7346850" cy="45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algorithm</a:t>
            </a:r>
            <a:r>
              <a:rPr lang="en-US" dirty="0" smtClean="0"/>
              <a:t> == an algorithm for finding an item with specified properties among a collection of items</a:t>
            </a:r>
          </a:p>
          <a:p>
            <a:r>
              <a:rPr lang="en-US" dirty="0" smtClean="0"/>
              <a:t>Different types of searching algorithms</a:t>
            </a:r>
          </a:p>
          <a:p>
            <a:pPr lvl="1"/>
            <a:r>
              <a:rPr lang="en-US" dirty="0" smtClean="0"/>
              <a:t>For virtual search spaces</a:t>
            </a:r>
          </a:p>
          <a:p>
            <a:pPr lvl="2"/>
            <a:r>
              <a:rPr lang="en-US" dirty="0" smtClean="0"/>
              <a:t>Satisfy specific mathematical equations</a:t>
            </a:r>
          </a:p>
          <a:p>
            <a:pPr lvl="2"/>
            <a:r>
              <a:rPr lang="en-US" dirty="0" smtClean="0"/>
              <a:t>Try to exploit partial knowledge about a structure</a:t>
            </a:r>
          </a:p>
          <a:p>
            <a:pPr lvl="1"/>
            <a:r>
              <a:rPr lang="en-US" dirty="0" smtClean="0"/>
              <a:t>For sub-structures of a given structure</a:t>
            </a:r>
          </a:p>
          <a:p>
            <a:pPr lvl="2"/>
            <a:r>
              <a:rPr lang="en-US" dirty="0" smtClean="0"/>
              <a:t>A graph, a string, a finite group</a:t>
            </a:r>
          </a:p>
          <a:p>
            <a:pPr lvl="1"/>
            <a:r>
              <a:rPr lang="en-US" dirty="0" smtClean="0"/>
              <a:t>Search for the min / max of a function,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Algorithm 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search</a:t>
            </a:r>
            <a:r>
              <a:rPr lang="en-US" dirty="0" smtClean="0"/>
              <a:t> finds a particular value in a list (</a:t>
            </a:r>
            <a:r>
              <a:rPr lang="en-US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Checking every one of the elements</a:t>
            </a:r>
          </a:p>
          <a:p>
            <a:pPr lvl="1"/>
            <a:r>
              <a:rPr lang="en-US" dirty="0" smtClean="0"/>
              <a:t>One at a time, in sequence</a:t>
            </a:r>
          </a:p>
          <a:p>
            <a:pPr lvl="1"/>
            <a:r>
              <a:rPr lang="en-US" dirty="0" smtClean="0"/>
              <a:t>Until the desired one is found</a:t>
            </a:r>
          </a:p>
          <a:p>
            <a:r>
              <a:rPr lang="en-US" dirty="0" smtClean="0"/>
              <a:t>Worst &amp; 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Search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859" y="4754940"/>
            <a:ext cx="10706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item's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2222734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7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Binary search</a:t>
            </a:r>
            <a:r>
              <a:rPr lang="en-US" dirty="0" smtClean="0"/>
              <a:t> finds an item within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 smtClean="0"/>
              <a:t>At each step, compare the input with the middle element</a:t>
            </a:r>
          </a:p>
          <a:p>
            <a:pPr lvl="1"/>
            <a:r>
              <a:rPr lang="en-US" dirty="0" smtClean="0"/>
              <a:t>The algorithm repeats its action to the 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156534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32612" y="3190117"/>
            <a:ext cx="4087914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See the </a:t>
            </a:r>
            <a:r>
              <a:rPr lang="en-US" sz="3400" dirty="0" smtClean="0">
                <a:solidFill>
                  <a:prstClr val="white"/>
                </a:solidFill>
                <a:hlinkClick r:id="rId5"/>
              </a:rPr>
              <a:t>visualization</a:t>
            </a:r>
            <a:endParaRPr lang="en-US" sz="34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(Recursive)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(</a:t>
            </a:r>
            <a:r>
              <a:rPr lang="en-US" smtClean="0"/>
              <a:t>Iterative)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Interpolation search</a:t>
            </a:r>
            <a:r>
              <a:rPr lang="en-US" dirty="0" smtClean="0"/>
              <a:t> == an algorithm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searching</a:t>
            </a:r>
            <a:r>
              <a:rPr lang="en-US" dirty="0" smtClean="0"/>
              <a:t> for a given key in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indexed array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Parallels how humans search through a telephone book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Calculates where in the remaining search space the item might be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Binary search always chooses the middle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we have a better hit, e.g.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the phonebook should be at the start, not at the middle, OK?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 smtClean="0"/>
              <a:t>,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530894"/>
            <a:ext cx="10363200" cy="8206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12192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Interpolation Search – Sample Implementation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sortedArray, int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sortedArray.Length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sortedArray[low]) * (high - low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(sortedArray[mid] &lt;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1" y="5580200"/>
            <a:ext cx="10363200" cy="820600"/>
          </a:xfrm>
        </p:spPr>
        <p:txBody>
          <a:bodyPr/>
          <a:lstStyle/>
          <a:p>
            <a:r>
              <a:rPr lang="en-US" smtClean="0"/>
              <a:t>Shuffling Algorithms</a:t>
            </a:r>
            <a:endParaRPr lang="en-US" dirty="0"/>
          </a:p>
        </p:txBody>
      </p:sp>
      <p:pic>
        <p:nvPicPr>
          <p:cNvPr id="5122" name="Picture 2" descr="http://i.ytimg.com/vi/uW8zMwJF5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0" y="1005718"/>
            <a:ext cx="6400802" cy="4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Shuffling</a:t>
            </a:r>
            <a:r>
              <a:rPr lang="en-US" dirty="0" smtClean="0"/>
              <a:t> == randomizing the order of items in a collection</a:t>
            </a:r>
          </a:p>
          <a:p>
            <a:pPr lvl="1"/>
            <a:r>
              <a:rPr lang="en-US" dirty="0" smtClean="0"/>
              <a:t>Generate a random permutation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http://en.wikipedia.org/wiki/Shuffling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Shuffling</a:t>
            </a:r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4" y="2693894"/>
            <a:ext cx="4114800" cy="3086102"/>
          </a:xfrm>
          <a:prstGeom prst="roundRect">
            <a:avLst>
              <a:gd name="adj" fmla="val 2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571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Fisher–Yates Shuffle Algorithm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 = new Random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with random element in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rnd.Next(0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temp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= array[r];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Slow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Selection sort, Bubble sort, Insertion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Fast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Quick sort, Merge sort, Heap sort,</a:t>
            </a:r>
            <a:br>
              <a:rPr lang="en-US" sz="3000" dirty="0" smtClean="0"/>
            </a:br>
            <a:r>
              <a:rPr lang="en-US" sz="3000" dirty="0" smtClean="0"/>
              <a:t>Counting sort, Bucket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Searching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Unsorted list </a:t>
            </a:r>
            <a:r>
              <a:rPr lang="en-US" sz="3000" dirty="0" smtClean="0">
                <a:sym typeface="Wingdings" panose="05000000000000000000" pitchFamily="2" charset="2"/>
              </a:rPr>
              <a:t> linear search (slow)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Sorted list  binary search / interpolation search (fast)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Fisher–Yates </a:t>
            </a:r>
            <a:r>
              <a:rPr lang="en-US" sz="3200" dirty="0" smtClean="0"/>
              <a:t>algorithm shuffles array in linear time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00" y="2573610"/>
            <a:ext cx="4338112" cy="32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Searching Algorithms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https://softuni.bg/trainings/1194/Algorithms-September-2015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9830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 smtClean="0"/>
              <a:t>An algorithm that rearranges elements in a list</a:t>
            </a:r>
          </a:p>
          <a:p>
            <a:pPr lvl="2"/>
            <a:r>
              <a:rPr lang="en-US" dirty="0" smtClean="0"/>
              <a:t>In non-decreasing order</a:t>
            </a:r>
          </a:p>
          <a:p>
            <a:pPr lvl="1"/>
            <a:r>
              <a:rPr lang="en-US" dirty="0" smtClean="0"/>
              <a:t>Elements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  <a:p>
            <a:r>
              <a:rPr lang="en-US" dirty="0" smtClean="0"/>
              <a:t>More formally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 is a sequence / list of 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 smtClean="0"/>
              <a:t> is an rearrangement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permutation</a:t>
            </a:r>
            <a:r>
              <a:rPr lang="en-US" dirty="0" smtClean="0"/>
              <a:t> of elements</a:t>
            </a:r>
          </a:p>
          <a:p>
            <a:pPr lvl="2"/>
            <a:r>
              <a:rPr lang="en-US" dirty="0" smtClean="0"/>
              <a:t>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sorting algorithms are important for</a:t>
            </a:r>
          </a:p>
          <a:p>
            <a:pPr lvl="1"/>
            <a:r>
              <a:rPr lang="en-US" dirty="0" smtClean="0"/>
              <a:t>Producing human-readable output</a:t>
            </a:r>
          </a:p>
          <a:p>
            <a:pPr lvl="1"/>
            <a:r>
              <a:rPr lang="en-US" noProof="1" smtClean="0"/>
              <a:t>Canonicalizing</a:t>
            </a:r>
            <a:r>
              <a:rPr lang="en-US" dirty="0" smtClean="0"/>
              <a:t> data – making data uniquely arranged</a:t>
            </a:r>
          </a:p>
          <a:p>
            <a:pPr lvl="1"/>
            <a:r>
              <a:rPr lang="en-US" dirty="0" smtClean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0366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Unsorted list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64193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Sorted list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 are often classified by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r>
              <a:rPr lang="en-US" dirty="0" smtClean="0"/>
              <a:t> and memory usage</a:t>
            </a:r>
          </a:p>
          <a:p>
            <a:pPr lvl="2"/>
            <a:r>
              <a:rPr lang="en-US" dirty="0" smtClean="0"/>
              <a:t>Worst, average and best case behavior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Recursive</a:t>
            </a:r>
            <a:r>
              <a:rPr lang="en-US" dirty="0" smtClean="0"/>
              <a:t> / non-recursive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 smtClean="0"/>
              <a:t> – stable / unstable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Comparison-based</a:t>
            </a:r>
            <a:r>
              <a:rPr lang="en-US" dirty="0" smtClean="0"/>
              <a:t> sort / non-comparison based</a:t>
            </a:r>
          </a:p>
          <a:p>
            <a:pPr lvl="1"/>
            <a:r>
              <a:rPr lang="en-US" dirty="0" smtClean="0"/>
              <a:t>Sorting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 smtClean="0"/>
              <a:t>: insertion, exchange (bubble sort and quicksort), selection (heapsort), merging, serial / parallel,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Algorithms: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Maintain the order of equal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two items compare as equal, their relative order is preserved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Rearrange the equal elements in unpredictable order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Often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elements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used for equality comparing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 of Sorting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Selection </a:t>
            </a:r>
            <a:r>
              <a:rPr lang="en-US" sz="3200" dirty="0" smtClean="0">
                <a:hlinkClick r:id="rId2"/>
              </a:rPr>
              <a:t>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 the first with min element on the right, then the second, etc.</a:t>
            </a:r>
          </a:p>
          <a:p>
            <a:pPr lvl="1"/>
            <a:r>
              <a:rPr lang="en-US" sz="3000" dirty="0" smtClean="0"/>
              <a:t>Best, worst and average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124" y="3772450"/>
            <a:ext cx="106822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left &lt; n-1;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left++)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min element in the unsorted range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 …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b="1" i="1" spc="-3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+ 1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arr[minIndex])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left) Swap(arr[left], arr[minIndex]);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812" y="2429435"/>
            <a:ext cx="44701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No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Selection</a:t>
            </a:r>
          </a:p>
        </p:txBody>
      </p:sp>
    </p:spTree>
    <p:extLst>
      <p:ext uri="{BB962C8B-B14F-4D97-AF65-F5344CB8AC3E}">
        <p14:creationId xmlns:p14="http://schemas.microsoft.com/office/powerpoint/2010/main" val="28281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/>
              <a:t>Why</a:t>
            </a:r>
            <a:r>
              <a:rPr lang="en-US" dirty="0" smtClean="0"/>
              <a:t> the "selection sort"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first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second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63538" indent="-363538"/>
            <a:r>
              <a:rPr lang="en-US" dirty="0" smtClean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7484"/>
              </p:ext>
            </p:extLst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9938" y="467061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9098"/>
              </p:ext>
            </p:extLst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754" y="4658380"/>
            <a:ext cx="93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2022" y="4689157"/>
            <a:ext cx="2108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equal elements</a:t>
            </a:r>
          </a:p>
          <a:p>
            <a:r>
              <a:rPr lang="en-US" dirty="0" smtClean="0"/>
              <a:t>changed order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67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5637"/>
              </p:ext>
            </p:extLst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2263</Words>
  <Application>Microsoft Office PowerPoint</Application>
  <PresentationFormat>Custom</PresentationFormat>
  <Paragraphs>477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Sorting and Searching Algorithms</vt:lpstr>
      <vt:lpstr>Table of Contents</vt:lpstr>
      <vt:lpstr>Sorting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Sort: Why Unstable?</vt:lpstr>
      <vt:lpstr>Bubble Sort</vt:lpstr>
      <vt:lpstr>Insertion Sort</vt:lpstr>
      <vt:lpstr>QuickSort</vt:lpstr>
      <vt:lpstr>QuickSort: Partitioning</vt:lpstr>
      <vt:lpstr>Merge Sort</vt:lpstr>
      <vt:lpstr>Merge Sort: Hot It Works?</vt:lpstr>
      <vt:lpstr>Merge Sort: Pseudocode</vt:lpstr>
      <vt:lpstr>Merge: Pseudocode</vt:lpstr>
      <vt:lpstr>Heap Data Structure</vt:lpstr>
      <vt:lpstr>HeapSort</vt:lpstr>
      <vt:lpstr>Counting Sort</vt:lpstr>
      <vt:lpstr>Bucket Sort</vt:lpstr>
      <vt:lpstr>Comparison of Sorting Algorithms</vt:lpstr>
      <vt:lpstr>Searching Algorithms</vt:lpstr>
      <vt:lpstr>Search Algorithm </vt:lpstr>
      <vt:lpstr>Linear Search</vt:lpstr>
      <vt:lpstr>Binary Search</vt:lpstr>
      <vt:lpstr>Binary Search (Recursive)</vt:lpstr>
      <vt:lpstr>Binary Search (Iterative)</vt:lpstr>
      <vt:lpstr>Interpolation Search</vt:lpstr>
      <vt:lpstr>Interpolation Search – Sample Implementation</vt:lpstr>
      <vt:lpstr>Shuffling Algorithms</vt:lpstr>
      <vt:lpstr>Shuffling</vt:lpstr>
      <vt:lpstr>Fisher–Yates Shuffle Algorithm</vt:lpstr>
      <vt:lpstr>Summary</vt:lpstr>
      <vt:lpstr>Sorting and Searching Algorithms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Algorithms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2015-10-06T12:56:24Z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