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31"/>
  </p:notesMasterIdLst>
  <p:handoutMasterIdLst>
    <p:handoutMasterId r:id="rId32"/>
  </p:handoutMasterIdLst>
  <p:sldIdLst>
    <p:sldId id="274" r:id="rId3"/>
    <p:sldId id="276" r:id="rId4"/>
    <p:sldId id="450" r:id="rId5"/>
    <p:sldId id="425" r:id="rId6"/>
    <p:sldId id="442" r:id="rId7"/>
    <p:sldId id="451" r:id="rId8"/>
    <p:sldId id="430" r:id="rId9"/>
    <p:sldId id="431" r:id="rId10"/>
    <p:sldId id="432" r:id="rId11"/>
    <p:sldId id="433" r:id="rId12"/>
    <p:sldId id="452" r:id="rId13"/>
    <p:sldId id="434" r:id="rId14"/>
    <p:sldId id="453" r:id="rId15"/>
    <p:sldId id="439" r:id="rId16"/>
    <p:sldId id="440" r:id="rId17"/>
    <p:sldId id="441" r:id="rId18"/>
    <p:sldId id="454" r:id="rId19"/>
    <p:sldId id="455" r:id="rId20"/>
    <p:sldId id="446" r:id="rId21"/>
    <p:sldId id="456" r:id="rId22"/>
    <p:sldId id="457" r:id="rId23"/>
    <p:sldId id="449" r:id="rId24"/>
    <p:sldId id="443" r:id="rId25"/>
    <p:sldId id="444" r:id="rId26"/>
    <p:sldId id="445" r:id="rId27"/>
    <p:sldId id="424" r:id="rId28"/>
    <p:sldId id="419" r:id="rId29"/>
    <p:sldId id="420" r:id="rId3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EEDC"/>
    <a:srgbClr val="F0A22E"/>
    <a:srgbClr val="603A14"/>
    <a:srgbClr val="E85C0E"/>
    <a:srgbClr val="BAB398"/>
    <a:srgbClr val="ADA485"/>
    <a:srgbClr val="C6C0AA"/>
    <a:srgbClr val="663606"/>
    <a:srgbClr val="663106"/>
    <a:srgbClr val="F8DC9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35" autoAdjust="0"/>
    <p:restoredTop sz="94533" autoAdjust="0"/>
  </p:normalViewPr>
  <p:slideViewPr>
    <p:cSldViewPr>
      <p:cViewPr varScale="1">
        <p:scale>
          <a:sx n="89" d="100"/>
          <a:sy n="89" d="100"/>
        </p:scale>
        <p:origin x="245" y="77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commentAuthors" Target="commentAuthor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5/14/2015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5/14/2015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6126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9941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553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5/14/2015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5820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org/" TargetMode="External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btech.com/" TargetMode="External"/><Relationship Id="rId13" Type="http://schemas.openxmlformats.org/officeDocument/2006/relationships/image" Target="../media/image22.png"/><Relationship Id="rId18" Type="http://schemas.openxmlformats.org/officeDocument/2006/relationships/hyperlink" Target="http://www.luxoft.com/" TargetMode="External"/><Relationship Id="rId3" Type="http://schemas.openxmlformats.org/officeDocument/2006/relationships/hyperlink" Target="https://softuni.bg/courses/spa-applications-angularjs" TargetMode="External"/><Relationship Id="rId21" Type="http://schemas.openxmlformats.org/officeDocument/2006/relationships/image" Target="../media/image26.png"/><Relationship Id="rId7" Type="http://schemas.openxmlformats.org/officeDocument/2006/relationships/image" Target="../media/image19.png"/><Relationship Id="rId12" Type="http://schemas.openxmlformats.org/officeDocument/2006/relationships/hyperlink" Target="http://smartit.bg/" TargetMode="External"/><Relationship Id="rId17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6" Type="http://schemas.openxmlformats.org/officeDocument/2006/relationships/hyperlink" Target="http://www.superhosting.bg/" TargetMode="External"/><Relationship Id="rId20" Type="http://schemas.openxmlformats.org/officeDocument/2006/relationships/hyperlink" Target="http://www.indeavr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21.png"/><Relationship Id="rId5" Type="http://schemas.openxmlformats.org/officeDocument/2006/relationships/image" Target="../media/image18.jpeg"/><Relationship Id="rId15" Type="http://schemas.openxmlformats.org/officeDocument/2006/relationships/image" Target="../media/image23.png"/><Relationship Id="rId10" Type="http://schemas.openxmlformats.org/officeDocument/2006/relationships/hyperlink" Target="http://komfo.com/" TargetMode="External"/><Relationship Id="rId19" Type="http://schemas.openxmlformats.org/officeDocument/2006/relationships/image" Target="../media/image25.png"/><Relationship Id="rId4" Type="http://schemas.openxmlformats.org/officeDocument/2006/relationships/hyperlink" Target="http://www.vivacom.bg/" TargetMode="External"/><Relationship Id="rId9" Type="http://schemas.openxmlformats.org/officeDocument/2006/relationships/image" Target="../media/image20.png"/><Relationship Id="rId14" Type="http://schemas.openxmlformats.org/officeDocument/2006/relationships/hyperlink" Target="http://www.softwaregroup-bg.com/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nc-sa/3.0/deed.en_US" TargetMode="External"/><Relationship Id="rId5" Type="http://schemas.openxmlformats.org/officeDocument/2006/relationships/hyperlink" Target="http://telerikacademy.com/Courses/Courses/Details/189" TargetMode="External"/><Relationship Id="rId4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0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28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AngularJS Best Practices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366413" y="2057400"/>
            <a:ext cx="7382341" cy="1752600"/>
          </a:xfrm>
        </p:spPr>
        <p:txBody>
          <a:bodyPr>
            <a:normAutofit/>
          </a:bodyPr>
          <a:lstStyle/>
          <a:p>
            <a:r>
              <a:rPr lang="en-US" dirty="0" smtClean="0"/>
              <a:t>High Quality SPA Applications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SoftUni Team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Trainers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softuni.bg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2" title="Software University Foundation">
            <a:hlinkClick r:id="rId6" tooltip="Software University Foundation"/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33" t="-12099" r="-4044"/>
          <a:stretch/>
        </p:blipFill>
        <p:spPr bwMode="auto">
          <a:xfrm>
            <a:off x="825157" y="1727069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3412" y="3098230"/>
            <a:ext cx="6001670" cy="3223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module</a:t>
            </a:r>
          </a:p>
          <a:p>
            <a:endParaRPr lang="en-US" dirty="0" smtClean="0"/>
          </a:p>
          <a:p>
            <a:r>
              <a:rPr lang="en-US" dirty="0" smtClean="0"/>
              <a:t>Two modules</a:t>
            </a:r>
          </a:p>
          <a:p>
            <a:endParaRPr lang="en-US" dirty="0" smtClean="0"/>
          </a:p>
          <a:p>
            <a:r>
              <a:rPr lang="en-US" dirty="0" smtClean="0"/>
              <a:t>Multiple modules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Organizing Modules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293812" y="5791201"/>
            <a:ext cx="2134914" cy="6590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SubModule1</a:t>
            </a:r>
            <a:endParaRPr lang="en-US" sz="2800" dirty="0"/>
          </a:p>
        </p:txBody>
      </p:sp>
      <p:sp>
        <p:nvSpPr>
          <p:cNvPr id="6" name="Rounded Rectangle 5"/>
          <p:cNvSpPr/>
          <p:nvPr/>
        </p:nvSpPr>
        <p:spPr>
          <a:xfrm>
            <a:off x="4904654" y="5791201"/>
            <a:ext cx="2376338" cy="6590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SubModule2</a:t>
            </a:r>
            <a:endParaRPr lang="en-US" sz="2800" dirty="0"/>
          </a:p>
        </p:txBody>
      </p:sp>
      <p:sp>
        <p:nvSpPr>
          <p:cNvPr id="7" name="Rounded Rectangle 6"/>
          <p:cNvSpPr/>
          <p:nvPr/>
        </p:nvSpPr>
        <p:spPr>
          <a:xfrm>
            <a:off x="4904654" y="4594367"/>
            <a:ext cx="2376338" cy="653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MainModule</a:t>
            </a:r>
            <a:endParaRPr lang="en-US" sz="2800" dirty="0"/>
          </a:p>
        </p:txBody>
      </p:sp>
      <p:sp>
        <p:nvSpPr>
          <p:cNvPr id="8" name="Rounded Rectangle 7"/>
          <p:cNvSpPr/>
          <p:nvPr/>
        </p:nvSpPr>
        <p:spPr>
          <a:xfrm>
            <a:off x="6517586" y="3206839"/>
            <a:ext cx="2839639" cy="6555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CommonModule</a:t>
            </a:r>
            <a:endParaRPr lang="en-US" sz="2800" dirty="0"/>
          </a:p>
        </p:txBody>
      </p:sp>
      <p:sp>
        <p:nvSpPr>
          <p:cNvPr id="9" name="Rounded Rectangle 8"/>
          <p:cNvSpPr/>
          <p:nvPr/>
        </p:nvSpPr>
        <p:spPr>
          <a:xfrm>
            <a:off x="2820987" y="3200400"/>
            <a:ext cx="2845564" cy="6590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MainModule</a:t>
            </a:r>
            <a:endParaRPr lang="en-US" sz="2800" dirty="0"/>
          </a:p>
        </p:txBody>
      </p:sp>
      <p:sp>
        <p:nvSpPr>
          <p:cNvPr id="10" name="Rounded Rectangle 9"/>
          <p:cNvSpPr/>
          <p:nvPr/>
        </p:nvSpPr>
        <p:spPr>
          <a:xfrm>
            <a:off x="5254624" y="1809885"/>
            <a:ext cx="1676400" cy="6555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Module</a:t>
            </a:r>
            <a:endParaRPr lang="en-US" sz="2800" dirty="0"/>
          </a:p>
        </p:txBody>
      </p:sp>
      <p:sp>
        <p:nvSpPr>
          <p:cNvPr id="11" name="Rounded Rectangle 10"/>
          <p:cNvSpPr/>
          <p:nvPr/>
        </p:nvSpPr>
        <p:spPr>
          <a:xfrm>
            <a:off x="8756920" y="5791200"/>
            <a:ext cx="2138092" cy="6590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SubModule3</a:t>
            </a:r>
            <a:endParaRPr lang="en-US" sz="2800" dirty="0"/>
          </a:p>
        </p:txBody>
      </p:sp>
      <p:sp>
        <p:nvSpPr>
          <p:cNvPr id="12" name="Right Arrow 11"/>
          <p:cNvSpPr/>
          <p:nvPr/>
        </p:nvSpPr>
        <p:spPr>
          <a:xfrm rot="9558384">
            <a:off x="3343191" y="5170306"/>
            <a:ext cx="1557762" cy="1997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Right Arrow 13"/>
          <p:cNvSpPr/>
          <p:nvPr/>
        </p:nvSpPr>
        <p:spPr>
          <a:xfrm rot="5400000">
            <a:off x="5864752" y="5417015"/>
            <a:ext cx="456141" cy="2051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5" name="Right Arrow 14"/>
          <p:cNvSpPr/>
          <p:nvPr/>
        </p:nvSpPr>
        <p:spPr>
          <a:xfrm rot="1212800">
            <a:off x="7328408" y="5184137"/>
            <a:ext cx="1557762" cy="1997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214363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4" grpId="0" animBg="1"/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Conventions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8084" y="1490592"/>
            <a:ext cx="5234728" cy="3480068"/>
          </a:xfrm>
          <a:prstGeom prst="rect">
            <a:avLst/>
          </a:prstGeom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275292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Controllers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schedule</a:t>
            </a:r>
            <a:r>
              <a:rPr lang="en-US" dirty="0" smtClean="0"/>
              <a:t> or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scheduleCtrl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Services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schedule</a:t>
            </a:r>
            <a:r>
              <a:rPr lang="en-US" dirty="0" smtClean="0"/>
              <a:t> or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scheduleSvc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Filters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rating</a:t>
            </a:r>
            <a:r>
              <a:rPr lang="en-US" dirty="0" smtClean="0"/>
              <a:t> or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ratingFilter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Directives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smallSchedule</a:t>
            </a:r>
            <a:r>
              <a:rPr lang="en-US" dirty="0" smtClean="0"/>
              <a:t> or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smallScheduleDrct</a:t>
            </a:r>
            <a:r>
              <a:rPr lang="en-US" dirty="0"/>
              <a:t> </a:t>
            </a:r>
            <a:r>
              <a:rPr lang="en-US" dirty="0" smtClean="0"/>
              <a:t>or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small-schedule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Partials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schedule</a:t>
            </a:r>
            <a:r>
              <a:rPr lang="en-US" dirty="0">
                <a:cs typeface="Consolas" panose="020B0609020204030204" pitchFamily="49" charset="0"/>
              </a:rPr>
              <a:t> -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schedule.html</a:t>
            </a:r>
            <a:r>
              <a:rPr lang="en-US" dirty="0"/>
              <a:t> </a:t>
            </a:r>
            <a:r>
              <a:rPr lang="en-US" dirty="0" smtClean="0"/>
              <a:t>or scheduleDisplay.html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Conventions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099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Responsibilities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783484" y="5754968"/>
            <a:ext cx="10263928" cy="1365365"/>
          </a:xfrm>
        </p:spPr>
        <p:txBody>
          <a:bodyPr/>
          <a:lstStyle/>
          <a:p>
            <a:r>
              <a:rPr lang="en-US" dirty="0" smtClean="0"/>
              <a:t>Design guidelines for different components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6716" y="1295400"/>
            <a:ext cx="5217464" cy="3734606"/>
          </a:xfrm>
          <a:prstGeom prst="rect">
            <a:avLst/>
          </a:prstGeom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493706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5903999" cy="5570355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Controllers</a:t>
            </a:r>
          </a:p>
          <a:p>
            <a:pPr lvl="1"/>
            <a:r>
              <a:rPr lang="en-US" dirty="0"/>
              <a:t>Setup the Scope</a:t>
            </a:r>
          </a:p>
          <a:p>
            <a:pPr lvl="1"/>
            <a:r>
              <a:rPr lang="en-US" dirty="0"/>
              <a:t>View </a:t>
            </a:r>
            <a:r>
              <a:rPr lang="en-US" dirty="0" smtClean="0"/>
              <a:t>Interaction</a:t>
            </a:r>
          </a:p>
          <a:p>
            <a:pPr lvl="1"/>
            <a:r>
              <a:rPr lang="en-US" dirty="0" smtClean="0"/>
              <a:t>Coordinate view and model</a:t>
            </a:r>
            <a:endParaRPr lang="en-US" dirty="0"/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Services</a:t>
            </a:r>
          </a:p>
          <a:p>
            <a:pPr lvl="1"/>
            <a:r>
              <a:rPr lang="en-US" dirty="0"/>
              <a:t>Handle non-view logic</a:t>
            </a:r>
          </a:p>
          <a:p>
            <a:pPr lvl="1"/>
            <a:r>
              <a:rPr lang="en-US" dirty="0"/>
              <a:t>Communicate with the server</a:t>
            </a:r>
          </a:p>
          <a:p>
            <a:pPr lvl="1"/>
            <a:r>
              <a:rPr lang="en-US" dirty="0"/>
              <a:t>Hold data and </a:t>
            </a:r>
            <a:r>
              <a:rPr lang="en-US" dirty="0" smtClean="0"/>
              <a:t>state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Responsibilities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942012" y="1151121"/>
            <a:ext cx="5903999" cy="557035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Directives</a:t>
            </a:r>
          </a:p>
          <a:p>
            <a:pPr lvl="1"/>
            <a:r>
              <a:rPr lang="en-US" dirty="0"/>
              <a:t>Manipulate DOM</a:t>
            </a:r>
          </a:p>
          <a:p>
            <a:pPr lvl="1"/>
            <a:r>
              <a:rPr lang="en-US" dirty="0"/>
              <a:t>Receive view events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Views</a:t>
            </a:r>
          </a:p>
          <a:p>
            <a:pPr lvl="1"/>
            <a:r>
              <a:rPr lang="en-US" dirty="0"/>
              <a:t>Display the application</a:t>
            </a:r>
          </a:p>
          <a:p>
            <a:pPr lvl="1"/>
            <a:r>
              <a:rPr lang="en-US" dirty="0"/>
              <a:t>Declare bindings &amp; </a:t>
            </a:r>
            <a:r>
              <a:rPr lang="en-US" dirty="0" smtClean="0"/>
              <a:t>directives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953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Your components should do only what is responsible for</a:t>
            </a:r>
          </a:p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Services</a:t>
            </a:r>
          </a:p>
          <a:p>
            <a:pPr lvl="1"/>
            <a:r>
              <a:rPr lang="en-US" dirty="0" smtClean="0"/>
              <a:t>Single Responsibility Principle</a:t>
            </a:r>
          </a:p>
          <a:p>
            <a:pPr lvl="1"/>
            <a:r>
              <a:rPr lang="en-US" dirty="0" smtClean="0"/>
              <a:t>Cohesive</a:t>
            </a:r>
          </a:p>
          <a:p>
            <a:pPr lvl="1"/>
            <a:r>
              <a:rPr lang="en-US" dirty="0" smtClean="0"/>
              <a:t>Loosely Coupled</a:t>
            </a:r>
          </a:p>
          <a:p>
            <a:pPr lvl="1"/>
            <a:r>
              <a:rPr lang="en-US" dirty="0" smtClean="0"/>
              <a:t>Good Interface</a:t>
            </a:r>
          </a:p>
          <a:p>
            <a:pPr lvl="1"/>
            <a:r>
              <a:rPr lang="en-US" dirty="0" smtClean="0"/>
              <a:t>Testable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guidelines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294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Controllers</a:t>
            </a:r>
          </a:p>
          <a:p>
            <a:pPr lvl="1"/>
            <a:r>
              <a:rPr lang="en-US" dirty="0" smtClean="0"/>
              <a:t>Coordinate view and model</a:t>
            </a:r>
            <a:endParaRPr lang="bg-BG" dirty="0" smtClean="0"/>
          </a:p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Directives Purposes</a:t>
            </a:r>
          </a:p>
          <a:p>
            <a:pPr lvl="1"/>
            <a:r>
              <a:rPr lang="en-US" dirty="0" smtClean="0"/>
              <a:t>Widgets</a:t>
            </a:r>
          </a:p>
          <a:p>
            <a:pPr lvl="1"/>
            <a:r>
              <a:rPr lang="en-US" dirty="0" smtClean="0"/>
              <a:t>DOM Events</a:t>
            </a:r>
          </a:p>
          <a:p>
            <a:pPr lvl="1"/>
            <a:r>
              <a:rPr lang="en-US" dirty="0" smtClean="0"/>
              <a:t>Functionality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guidelines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520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Dealing with the Scope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0484" y="1600505"/>
            <a:ext cx="4929928" cy="3331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143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Angular always starts with 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Root Scope</a:t>
            </a:r>
          </a:p>
          <a:p>
            <a:r>
              <a:rPr lang="en-US" dirty="0" smtClean="0"/>
              <a:t>All scopes in application are in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hierarchy</a:t>
            </a:r>
          </a:p>
          <a:p>
            <a:r>
              <a:rPr lang="en-US" dirty="0" smtClean="0"/>
              <a:t>All scopes belong to exactly one element</a:t>
            </a:r>
          </a:p>
          <a:p>
            <a:r>
              <a:rPr lang="en-US" dirty="0" smtClean="0"/>
              <a:t>Relationship types</a:t>
            </a:r>
          </a:p>
          <a:p>
            <a:pPr lvl="1"/>
            <a:r>
              <a:rPr lang="en-US" dirty="0" smtClean="0"/>
              <a:t>Shared scope</a:t>
            </a:r>
          </a:p>
          <a:p>
            <a:pPr lvl="1"/>
            <a:r>
              <a:rPr lang="en-US" dirty="0" smtClean="0"/>
              <a:t>Inherited scope</a:t>
            </a:r>
          </a:p>
          <a:p>
            <a:pPr lvl="1"/>
            <a:r>
              <a:rPr lang="en-US" dirty="0" smtClean="0"/>
              <a:t>Isolated scope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640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46212" y="4205103"/>
            <a:ext cx="8938472" cy="1568497"/>
          </a:xfrm>
        </p:spPr>
        <p:txBody>
          <a:bodyPr/>
          <a:lstStyle/>
          <a:p>
            <a:r>
              <a:rPr lang="en-US" dirty="0" smtClean="0"/>
              <a:t>AngularJS Batarang – </a:t>
            </a:r>
            <a:br>
              <a:rPr lang="en-US" dirty="0" smtClean="0"/>
            </a:br>
            <a:r>
              <a:rPr lang="en-US" dirty="0" smtClean="0"/>
              <a:t>Chrome Extension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1212" y="1366359"/>
            <a:ext cx="4830656" cy="36229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638" y="613621"/>
            <a:ext cx="3297638" cy="3297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181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Autofit/>
          </a:bodyPr>
          <a:lstStyle/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3600" dirty="0" smtClean="0"/>
              <a:t>File</a:t>
            </a:r>
            <a:r>
              <a:rPr lang="bg-BG" sz="3600" dirty="0" smtClean="0"/>
              <a:t> </a:t>
            </a:r>
            <a:r>
              <a:rPr lang="en-US" sz="3600" dirty="0" smtClean="0"/>
              <a:t>&amp; Folder Organization</a:t>
            </a:r>
            <a:endParaRPr lang="bg-BG" sz="3600" dirty="0" smtClean="0"/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3600" dirty="0"/>
              <a:t>Organizing </a:t>
            </a:r>
            <a:r>
              <a:rPr lang="en-US" sz="3600" dirty="0" smtClean="0"/>
              <a:t>Modules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3600" dirty="0" smtClean="0"/>
              <a:t>Naming Conventions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3600" dirty="0" smtClean="0"/>
              <a:t>Controllers, Services, Directives Roles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3600" dirty="0" smtClean="0"/>
              <a:t>Dealing with Scope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3600" dirty="0" smtClean="0"/>
              <a:t>Communication between components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3600" dirty="0" smtClean="0"/>
              <a:t>Breaking page into components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0" name="Picture 2" descr="http://www.graphicsfuel.com/wp-content/uploads/2012/07/books-icon-51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0284" y="1295400"/>
            <a:ext cx="2225254" cy="2225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9412" y="3048000"/>
            <a:ext cx="4501230" cy="450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different scopes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621684" y="1802881"/>
            <a:ext cx="3054984" cy="9144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 smtClean="0"/>
              <a:t>Sharing Scope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7154228" y="1802881"/>
            <a:ext cx="3054984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 smtClean="0"/>
              <a:t>Inheriting Scope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387956" y="3358258"/>
            <a:ext cx="3054984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000" b="1" dirty="0" smtClean="0"/>
              <a:t>Isolating Scope</a:t>
            </a:r>
          </a:p>
        </p:txBody>
      </p:sp>
    </p:spTree>
    <p:extLst>
      <p:ext uri="{BB962C8B-B14F-4D97-AF65-F5344CB8AC3E}">
        <p14:creationId xmlns:p14="http://schemas.microsoft.com/office/powerpoint/2010/main" val="709605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Inherited Scope</a:t>
            </a:r>
          </a:p>
          <a:p>
            <a:pPr lvl="1"/>
            <a:r>
              <a:rPr lang="en-US" dirty="0" smtClean="0"/>
              <a:t>Everything defined in parent scope is available in child scopes</a:t>
            </a:r>
          </a:p>
          <a:p>
            <a:r>
              <a:rPr lang="en-US" dirty="0"/>
              <a:t>Communicating with </a:t>
            </a:r>
            <a:r>
              <a:rPr lang="en-US" dirty="0" smtClean="0"/>
              <a:t>Events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Communicating </a:t>
            </a:r>
            <a:r>
              <a:rPr lang="en-US" dirty="0"/>
              <a:t>with </a:t>
            </a:r>
            <a:r>
              <a:rPr lang="en-US" dirty="0" smtClean="0"/>
              <a:t>Services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</a:t>
            </a:r>
            <a:r>
              <a:rPr lang="en-US" dirty="0"/>
              <a:t>B</a:t>
            </a:r>
            <a:r>
              <a:rPr lang="en-US" dirty="0" smtClean="0"/>
              <a:t>etween Components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3436" y="3288268"/>
            <a:ext cx="10518776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$scope.$on</a:t>
            </a: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('categoryClicked‘, function(event, category) {  });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3436" y="4038600"/>
            <a:ext cx="10518776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$rootScope.$broadcast('category:clicked</a:t>
            </a: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category);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33436" y="5380038"/>
            <a:ext cx="10518776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$scope.clicked = function(category) { categorySvc.clicked(category) }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33436" y="5985031"/>
            <a:ext cx="10518776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$scope.categories = categorySvc.getFilteredCategories();</a:t>
            </a:r>
          </a:p>
        </p:txBody>
      </p:sp>
    </p:spTree>
    <p:extLst>
      <p:ext uri="{BB962C8B-B14F-4D97-AF65-F5344CB8AC3E}">
        <p14:creationId xmlns:p14="http://schemas.microsoft.com/office/powerpoint/2010/main" val="148377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Inline controllers –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ngController</a:t>
            </a:r>
          </a:p>
          <a:p>
            <a:endParaRPr lang="bg-BG" dirty="0" smtClean="0"/>
          </a:p>
          <a:p>
            <a:pPr>
              <a:spcBef>
                <a:spcPts val="0"/>
              </a:spcBef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ngInclude</a:t>
            </a:r>
            <a:r>
              <a:rPr lang="en-US" dirty="0" smtClean="0"/>
              <a:t> &amp;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ngController</a:t>
            </a:r>
          </a:p>
          <a:p>
            <a:endParaRPr lang="en-US" dirty="0" smtClean="0"/>
          </a:p>
          <a:p>
            <a:pPr>
              <a:spcBef>
                <a:spcPts val="0"/>
              </a:spcBef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Directives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Breaking </a:t>
            </a:r>
            <a:r>
              <a:rPr lang="en-US" dirty="0" smtClean="0"/>
              <a:t>Page Into </a:t>
            </a:r>
            <a:r>
              <a:rPr lang="en-US" dirty="0"/>
              <a:t>C</a:t>
            </a:r>
            <a:r>
              <a:rPr lang="en-US" dirty="0" smtClean="0"/>
              <a:t>omponents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3436" y="1905000"/>
            <a:ext cx="10518776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 ng-controller</a:t>
            </a: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sidebarCtrl"&gt; … &lt;/</a:t>
            </a: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</a:t>
            </a: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3436" y="3200400"/>
            <a:ext cx="10518776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 </a:t>
            </a: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ng-include="'sidebar.html</a:t>
            </a: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ng-controller=</a:t>
            </a: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sidebarCtrl"&gt; … &lt;/</a:t>
            </a: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</a:t>
            </a: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33436" y="4419600"/>
            <a:ext cx="10518776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&lt;side-bar&gt;&lt;/side-bar&gt;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33436" y="4953000"/>
            <a:ext cx="10518776" cy="16619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app.directive('navBar</a:t>
            </a: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function() {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{ 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restrict: 'E', templateUrl: 'sidebar.html</a:t>
            </a: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controller: 'sidebarCtrl</a:t>
            </a: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}});</a:t>
            </a:r>
          </a:p>
        </p:txBody>
      </p:sp>
    </p:spTree>
    <p:extLst>
      <p:ext uri="{BB962C8B-B14F-4D97-AF65-F5344CB8AC3E}">
        <p14:creationId xmlns:p14="http://schemas.microsoft.com/office/powerpoint/2010/main" val="3548223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F</a:t>
            </a:r>
            <a:r>
              <a:rPr lang="en-US" dirty="0" smtClean="0"/>
              <a:t>lash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O</a:t>
            </a:r>
            <a:r>
              <a:rPr lang="en-US" dirty="0" smtClean="0"/>
              <a:t>f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U</a:t>
            </a:r>
            <a:r>
              <a:rPr lang="en-US" dirty="0" smtClean="0"/>
              <a:t>ncompiled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C</a:t>
            </a:r>
            <a:r>
              <a:rPr lang="en-US" dirty="0" smtClean="0"/>
              <a:t>ontent</a:t>
            </a:r>
          </a:p>
          <a:p>
            <a:r>
              <a:rPr lang="en-US" dirty="0" smtClean="0"/>
              <a:t>Avoiding FOUC</a:t>
            </a:r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ngCloak</a:t>
            </a:r>
            <a:r>
              <a:rPr lang="en-US" dirty="0" smtClean="0">
                <a:cs typeface="Consolas" panose="020B0609020204030204" pitchFamily="49" charset="0"/>
              </a:rPr>
              <a:t> – Put it only at elements with bindings (not at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lang="en-US" dirty="0" smtClean="0">
                <a:cs typeface="Consolas" panose="020B0609020204030204" pitchFamily="49" charset="0"/>
              </a:rPr>
              <a:t>)</a:t>
            </a:r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ngBind</a:t>
            </a:r>
            <a:r>
              <a:rPr lang="en-US" dirty="0" smtClean="0">
                <a:cs typeface="Consolas" panose="020B0609020204030204" pitchFamily="49" charset="0"/>
              </a:rPr>
              <a:t> – Add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&amp;nbsp;</a:t>
            </a:r>
            <a:r>
              <a:rPr lang="en-US" dirty="0" smtClean="0">
                <a:cs typeface="Consolas" panose="020B0609020204030204" pitchFamily="49" charset="0"/>
              </a:rPr>
              <a:t> in bind elements (don’t leave them empty)</a:t>
            </a:r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Waiting image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Avoiding FOUC in Views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3436" y="4572000"/>
            <a:ext cx="10518776" cy="80021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&lt;img src=</a:t>
            </a: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spinner.gif</a:t>
            </a: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ng-hide=</a:t>
            </a: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true</a:t>
            </a: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width=</a:t>
            </a: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100px" /&gt;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ng-cloak&gt;&lt;h1 ng-bind=</a:t>
            </a: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person.name"&gt;&amp;nbsp;&lt;/h1&gt;&lt;/div&gt;</a:t>
            </a:r>
          </a:p>
        </p:txBody>
      </p:sp>
    </p:spTree>
    <p:extLst>
      <p:ext uri="{BB962C8B-B14F-4D97-AF65-F5344CB8AC3E}">
        <p14:creationId xmlns:p14="http://schemas.microsoft.com/office/powerpoint/2010/main" val="1352230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Writing valid HTML can be important</a:t>
            </a:r>
          </a:p>
          <a:p>
            <a:r>
              <a:rPr lang="en-US" dirty="0" smtClean="0"/>
              <a:t>Use only </a:t>
            </a:r>
            <a:r>
              <a:rPr lang="en-US" dirty="0" smtClean="0"/>
              <a:t>element and attribute forms </a:t>
            </a:r>
            <a:r>
              <a:rPr lang="en-US" dirty="0" smtClean="0"/>
              <a:t>of directives</a:t>
            </a:r>
          </a:p>
          <a:p>
            <a:r>
              <a:rPr lang="en-US" dirty="0" smtClean="0"/>
              <a:t>Use data prefix </a:t>
            </a:r>
            <a:r>
              <a:rPr lang="en-US" dirty="0"/>
              <a:t>i</a:t>
            </a:r>
            <a:r>
              <a:rPr lang="en-US" dirty="0" smtClean="0"/>
              <a:t>f you are using attribute form of </a:t>
            </a:r>
            <a:r>
              <a:rPr lang="en-US" dirty="0" smtClean="0"/>
              <a:t>directives</a:t>
            </a: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Valid HTML with AngularJS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3436" y="3733800"/>
            <a:ext cx="10518776" cy="236988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&lt;body </a:t>
            </a:r>
            <a:r>
              <a:rPr lang="en-US" sz="24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data-ng-app</a:t>
            </a:r>
            <a:r>
              <a: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app"&gt;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&lt;div </a:t>
            </a:r>
            <a:r>
              <a:rPr lang="en-US" sz="24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data-ng-controller</a:t>
            </a:r>
            <a:r>
              <a: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sidebarCtrl"&gt;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&lt;div </a:t>
            </a:r>
            <a:r>
              <a:rPr lang="en-US" sz="24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data-categories</a:t>
            </a:r>
            <a:r>
              <a: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&gt;&lt;/div&gt;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&lt;/div&gt;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&lt;/body&gt;</a:t>
            </a:r>
          </a:p>
        </p:txBody>
      </p:sp>
    </p:spTree>
    <p:extLst>
      <p:ext uri="{BB962C8B-B14F-4D97-AF65-F5344CB8AC3E}">
        <p14:creationId xmlns:p14="http://schemas.microsoft.com/office/powerpoint/2010/main" val="1767928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Manually minsafe</a:t>
            </a:r>
          </a:p>
          <a:p>
            <a:pPr lvl="1"/>
            <a:r>
              <a:rPr lang="en-US" dirty="0" smtClean="0"/>
              <a:t>Use array to declare your dependencies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Use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ngMin</a:t>
            </a:r>
            <a:r>
              <a:rPr lang="en-US" dirty="0" smtClean="0"/>
              <a:t> – Utility that minsafe your code</a:t>
            </a:r>
          </a:p>
          <a:p>
            <a:pPr marL="892237" lvl="1" indent="-514350">
              <a:buFont typeface="+mj-lt"/>
              <a:buAutoNum type="arabicPeriod"/>
            </a:pPr>
            <a:r>
              <a:rPr lang="en-US" dirty="0" smtClean="0"/>
              <a:t>Install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ngmin</a:t>
            </a:r>
          </a:p>
          <a:p>
            <a:pPr marL="892237" lvl="1" indent="-514350">
              <a:buFont typeface="+mj-lt"/>
              <a:buAutoNum type="arabicPeriod"/>
            </a:pPr>
            <a:r>
              <a:rPr lang="en-US" dirty="0" smtClean="0"/>
              <a:t>Minsafe you code</a:t>
            </a:r>
            <a:endParaRPr lang="en-US" dirty="0"/>
          </a:p>
          <a:p>
            <a:pPr marL="892237" lvl="1" indent="-514350">
              <a:buFont typeface="+mj-lt"/>
              <a:buAutoNum type="arabicPeriod"/>
            </a:pPr>
            <a:r>
              <a:rPr lang="en-US" dirty="0" smtClean="0"/>
              <a:t>Minify </a:t>
            </a:r>
            <a:r>
              <a:rPr lang="en-US" dirty="0"/>
              <a:t>your minsaved </a:t>
            </a:r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Minification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70412" y="4724399"/>
            <a:ext cx="3886200" cy="4123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pm install ngmin -g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570413" y="5345419"/>
            <a:ext cx="3886200" cy="3970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ngmin app.js app.save.js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54024" y="2486818"/>
            <a:ext cx="11277600" cy="131420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app.controller('mainCtrl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[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$scope', 'mySvc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function($scope, mySvc) {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$scope.data = mySvc.data; 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}]);</a:t>
            </a:r>
          </a:p>
        </p:txBody>
      </p:sp>
    </p:spTree>
    <p:extLst>
      <p:ext uri="{BB962C8B-B14F-4D97-AF65-F5344CB8AC3E}">
        <p14:creationId xmlns:p14="http://schemas.microsoft.com/office/powerpoint/2010/main" val="1312365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https://softuni.bg/courses/spa-applications-angularjs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8815" y="117000"/>
            <a:ext cx="9531686" cy="797400"/>
          </a:xfrm>
        </p:spPr>
        <p:txBody>
          <a:bodyPr>
            <a:normAutofit/>
          </a:bodyPr>
          <a:lstStyle/>
          <a:p>
            <a:r>
              <a:rPr lang="en-US" dirty="0"/>
              <a:t>AngularJS </a:t>
            </a:r>
            <a:r>
              <a:rPr lang="en-US" dirty="0" smtClean="0"/>
              <a:t>Best Practices</a:t>
            </a:r>
            <a:endParaRPr lang="en-US" dirty="0"/>
          </a:p>
        </p:txBody>
      </p:sp>
      <p:pic>
        <p:nvPicPr>
          <p:cNvPr id="4" name="Picture 3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0297" y="1424940"/>
            <a:ext cx="2203729" cy="784654"/>
          </a:xfrm>
          <a:prstGeom prst="roundRect">
            <a:avLst>
              <a:gd name="adj" fmla="val 3159"/>
            </a:avLst>
          </a:prstGeom>
          <a:effectLst>
            <a:outerShdw blurRad="50800" dist="50800" dir="54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hlinkClick r:id="rId6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1424940"/>
            <a:ext cx="1710402" cy="784860"/>
          </a:xfrm>
          <a:prstGeom prst="roundRect">
            <a:avLst>
              <a:gd name="adj" fmla="val 3159"/>
            </a:avLst>
          </a:prstGeom>
        </p:spPr>
      </p:pic>
      <p:pic>
        <p:nvPicPr>
          <p:cNvPr id="6" name="Picture 5">
            <a:hlinkClick r:id="rId8"/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052" y="1424940"/>
            <a:ext cx="2372207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7" name="Picture 6">
            <a:hlinkClick r:id="rId10"/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9561" y="1424940"/>
            <a:ext cx="1991815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8" name="Picture 7">
            <a:hlinkClick r:id="rId12"/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0064" y="1424940"/>
            <a:ext cx="2043459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11" name="Picture 10">
            <a:hlinkClick r:id="rId14"/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38" y="5463746"/>
            <a:ext cx="3096656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12" name="Picture 11">
            <a:hlinkClick r:id="rId16"/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5011" y="5570496"/>
            <a:ext cx="2947601" cy="568632"/>
          </a:xfrm>
          <a:prstGeom prst="roundRect">
            <a:avLst>
              <a:gd name="adj" fmla="val 3159"/>
            </a:avLst>
          </a:prstGeom>
        </p:spPr>
      </p:pic>
      <p:pic>
        <p:nvPicPr>
          <p:cNvPr id="13" name="Picture 12">
            <a:hlinkClick r:id="rId18"/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9535" y="5463746"/>
            <a:ext cx="1451877" cy="784654"/>
          </a:xfrm>
          <a:prstGeom prst="roundRect">
            <a:avLst>
              <a:gd name="adj" fmla="val 2953"/>
            </a:avLst>
          </a:prstGeom>
        </p:spPr>
      </p:pic>
      <p:pic>
        <p:nvPicPr>
          <p:cNvPr id="14" name="Picture 13">
            <a:hlinkClick r:id="rId20"/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9214" y="5461225"/>
            <a:ext cx="2551399" cy="787175"/>
          </a:xfrm>
          <a:prstGeom prst="roundRect">
            <a:avLst>
              <a:gd name="adj" fmla="val 2953"/>
            </a:avLst>
          </a:prstGeom>
        </p:spPr>
      </p:pic>
    </p:spTree>
    <p:extLst>
      <p:ext uri="{BB962C8B-B14F-4D97-AF65-F5344CB8AC3E}">
        <p14:creationId xmlns:p14="http://schemas.microsoft.com/office/powerpoint/2010/main" val="1937890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5"/>
              </a:rPr>
              <a:t>SPA with AngularJS</a:t>
            </a:r>
            <a:r>
              <a:rPr lang="en-US" sz="2000" dirty="0" smtClean="0"/>
              <a:t>" </a:t>
            </a:r>
            <a:r>
              <a:rPr lang="en-US" sz="2000" dirty="0"/>
              <a:t>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 tooltip="Software University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583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&amp; Folder Organization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to structure Angular code?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848" y="1752600"/>
            <a:ext cx="73152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869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5903999" cy="5570355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Angular Seed</a:t>
            </a:r>
          </a:p>
          <a:p>
            <a:pPr lvl="1"/>
            <a:r>
              <a:rPr lang="en-US" dirty="0" smtClean="0"/>
              <a:t>/components</a:t>
            </a:r>
          </a:p>
          <a:p>
            <a:pPr lvl="2"/>
            <a:r>
              <a:rPr lang="en-US" dirty="0" smtClean="0"/>
              <a:t>viersion-directive.js</a:t>
            </a:r>
          </a:p>
          <a:p>
            <a:pPr lvl="2"/>
            <a:r>
              <a:rPr lang="en-US" dirty="0" smtClean="0"/>
              <a:t>interpolate-filter.js</a:t>
            </a:r>
          </a:p>
          <a:p>
            <a:pPr lvl="1"/>
            <a:r>
              <a:rPr lang="en-US" dirty="0" smtClean="0"/>
              <a:t>/view1</a:t>
            </a:r>
          </a:p>
          <a:p>
            <a:pPr lvl="2"/>
            <a:r>
              <a:rPr lang="en-US" dirty="0" smtClean="0"/>
              <a:t>View1.html</a:t>
            </a:r>
          </a:p>
          <a:p>
            <a:pPr lvl="2"/>
            <a:r>
              <a:rPr lang="en-US" dirty="0" smtClean="0"/>
              <a:t>View2.js</a:t>
            </a:r>
          </a:p>
          <a:p>
            <a:pPr lvl="1"/>
            <a:r>
              <a:rPr lang="en-US" dirty="0" smtClean="0"/>
              <a:t>/view2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pp.css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pp.js</a:t>
            </a:r>
          </a:p>
          <a:p>
            <a:pPr lvl="1"/>
            <a:r>
              <a:rPr lang="en-US" dirty="0" smtClean="0"/>
              <a:t>index.html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Organization – Angular Seed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91235" y="1151120"/>
            <a:ext cx="5903999" cy="5570355"/>
          </a:xfrm>
          <a:prstGeom prst="rect">
            <a:avLst/>
          </a:prstGeom>
        </p:spPr>
        <p:txBody>
          <a:bodyPr vert="horz" lIns="108000" tIns="36000" rIns="108000" bIns="36000" rtlCol="0">
            <a:normAutofit fontScale="92500" lnSpcReduction="20000"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By Type</a:t>
            </a:r>
          </a:p>
          <a:p>
            <a:pPr lvl="1"/>
            <a:r>
              <a:rPr lang="en-US" dirty="0"/>
              <a:t>/</a:t>
            </a:r>
            <a:r>
              <a:rPr lang="en-US" dirty="0" err="1"/>
              <a:t>js</a:t>
            </a:r>
            <a:endParaRPr lang="en-US" dirty="0"/>
          </a:p>
          <a:p>
            <a:pPr lvl="2"/>
            <a:r>
              <a:rPr lang="en-US" dirty="0"/>
              <a:t>/controllers</a:t>
            </a:r>
          </a:p>
          <a:p>
            <a:pPr lvl="2"/>
            <a:r>
              <a:rPr lang="en-US" dirty="0"/>
              <a:t>/services</a:t>
            </a:r>
          </a:p>
          <a:p>
            <a:pPr lvl="2"/>
            <a:r>
              <a:rPr lang="en-US" dirty="0"/>
              <a:t>/filters</a:t>
            </a:r>
          </a:p>
          <a:p>
            <a:pPr lvl="2"/>
            <a:r>
              <a:rPr lang="en-US" dirty="0"/>
              <a:t>/directives</a:t>
            </a:r>
          </a:p>
          <a:p>
            <a:pPr lvl="2"/>
            <a:r>
              <a:rPr lang="en-US" dirty="0"/>
              <a:t>app.js</a:t>
            </a:r>
          </a:p>
          <a:p>
            <a:pPr lvl="1"/>
            <a:r>
              <a:rPr lang="en-US" dirty="0"/>
              <a:t>/partials</a:t>
            </a:r>
          </a:p>
          <a:p>
            <a:pPr lvl="1"/>
            <a:r>
              <a:rPr lang="en-US" dirty="0"/>
              <a:t>/styles</a:t>
            </a:r>
          </a:p>
          <a:p>
            <a:pPr lvl="1"/>
            <a:r>
              <a:rPr lang="en-US" dirty="0"/>
              <a:t>index.html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682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5903999" cy="5570355"/>
          </a:xfrm>
        </p:spPr>
        <p:txBody>
          <a:bodyPr>
            <a:normAutofit lnSpcReduction="10000"/>
          </a:bodyPr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By Feature</a:t>
            </a:r>
          </a:p>
          <a:p>
            <a:pPr lvl="1"/>
            <a:r>
              <a:rPr lang="en-US" dirty="0"/>
              <a:t>/authentication</a:t>
            </a:r>
          </a:p>
          <a:p>
            <a:pPr lvl="1"/>
            <a:r>
              <a:rPr lang="en-US" dirty="0"/>
              <a:t>/ads</a:t>
            </a:r>
          </a:p>
          <a:p>
            <a:pPr lvl="2"/>
            <a:r>
              <a:rPr lang="en-US" dirty="0"/>
              <a:t>publicAdsCtrl.js</a:t>
            </a:r>
          </a:p>
          <a:p>
            <a:pPr lvl="2"/>
            <a:r>
              <a:rPr lang="en-US" dirty="0"/>
              <a:t>adsDataSvc.js</a:t>
            </a:r>
          </a:p>
          <a:p>
            <a:pPr lvl="2"/>
            <a:r>
              <a:rPr lang="en-US" dirty="0"/>
              <a:t>publicAds.html</a:t>
            </a:r>
          </a:p>
          <a:p>
            <a:pPr lvl="1"/>
            <a:r>
              <a:rPr lang="en-US" dirty="0"/>
              <a:t>/profile</a:t>
            </a:r>
          </a:p>
          <a:p>
            <a:pPr lvl="1"/>
            <a:r>
              <a:rPr lang="en-US" dirty="0"/>
              <a:t>/styles</a:t>
            </a:r>
          </a:p>
          <a:p>
            <a:pPr lvl="1"/>
            <a:r>
              <a:rPr lang="en-US" dirty="0" smtClean="0"/>
              <a:t>index.html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Organization – Angular Seed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91235" y="1151120"/>
            <a:ext cx="5903999" cy="5570355"/>
          </a:xfrm>
          <a:prstGeom prst="rect">
            <a:avLst/>
          </a:prstGeom>
        </p:spPr>
        <p:txBody>
          <a:bodyPr vert="horz" lIns="108000" tIns="36000" rIns="108000" bIns="36000" rtlCol="0">
            <a:normAutofit fontScale="85000" lnSpcReduction="20000"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By Feature then Type</a:t>
            </a:r>
          </a:p>
          <a:p>
            <a:pPr lvl="1"/>
            <a:r>
              <a:rPr lang="en-US" dirty="0"/>
              <a:t>/authentication</a:t>
            </a:r>
          </a:p>
          <a:p>
            <a:pPr lvl="1"/>
            <a:r>
              <a:rPr lang="en-US" dirty="0"/>
              <a:t>/ads</a:t>
            </a:r>
          </a:p>
          <a:p>
            <a:pPr lvl="2"/>
            <a:r>
              <a:rPr lang="en-US" dirty="0"/>
              <a:t>/controllers</a:t>
            </a:r>
          </a:p>
          <a:p>
            <a:pPr lvl="3"/>
            <a:r>
              <a:rPr lang="en-US" dirty="0"/>
              <a:t>publicAdsCtrl.js</a:t>
            </a:r>
          </a:p>
          <a:p>
            <a:pPr lvl="2"/>
            <a:r>
              <a:rPr lang="en-US" dirty="0"/>
              <a:t>/services</a:t>
            </a:r>
          </a:p>
          <a:p>
            <a:pPr lvl="3"/>
            <a:r>
              <a:rPr lang="en-US" dirty="0"/>
              <a:t>adsDataSvc.js</a:t>
            </a:r>
          </a:p>
          <a:p>
            <a:pPr lvl="2"/>
            <a:r>
              <a:rPr lang="en-US" dirty="0"/>
              <a:t>/partials</a:t>
            </a:r>
          </a:p>
          <a:p>
            <a:pPr lvl="3"/>
            <a:r>
              <a:rPr lang="en-US" dirty="0"/>
              <a:t>publicAds.html</a:t>
            </a:r>
          </a:p>
          <a:p>
            <a:pPr lvl="1"/>
            <a:r>
              <a:rPr lang="en-US" dirty="0"/>
              <a:t>/styles</a:t>
            </a:r>
          </a:p>
          <a:p>
            <a:pPr lvl="1"/>
            <a:r>
              <a:rPr lang="en-US" dirty="0" smtClean="0"/>
              <a:t>index.html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151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Dealing with Angular Modules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are modules and how to use it?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084" y="1331576"/>
            <a:ext cx="4472728" cy="362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087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Modules are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NOT</a:t>
            </a:r>
            <a:r>
              <a:rPr lang="en-US" dirty="0" smtClean="0"/>
              <a:t> containers for the objects in your application</a:t>
            </a:r>
          </a:p>
          <a:p>
            <a:r>
              <a:rPr lang="en-US" dirty="0" smtClean="0"/>
              <a:t>Modules does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NOT</a:t>
            </a:r>
            <a:r>
              <a:rPr lang="en-US" dirty="0" smtClean="0"/>
              <a:t> provide a sort of namespacing</a:t>
            </a:r>
          </a:p>
          <a:p>
            <a:r>
              <a:rPr lang="en-US" dirty="0" smtClean="0"/>
              <a:t>Angular is creating an injector</a:t>
            </a:r>
          </a:p>
          <a:p>
            <a:r>
              <a:rPr lang="en-US" dirty="0" smtClean="0"/>
              <a:t>The injector is the namespace for the objects</a:t>
            </a:r>
          </a:p>
          <a:p>
            <a:r>
              <a:rPr lang="en-US" dirty="0" smtClean="0"/>
              <a:t>There is only one injector for a given Angular application</a:t>
            </a:r>
          </a:p>
          <a:p>
            <a:pPr lvl="1"/>
            <a:r>
              <a:rPr lang="en-US" dirty="0" smtClean="0"/>
              <a:t>Only one object of a given name can exist in the injector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 Modules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140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 Modules - Example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3436" y="1192452"/>
            <a:ext cx="10518776" cy="39703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angular.module('app1', [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app2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app3']);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angular.module('app2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[]);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angular.module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('app3', []);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angular.module('app2').controller('Ctrl1‘, function($scope) {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$scope.name =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Ctrl1 in App2';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});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angular.module(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'app3').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controller('Ctrl1‘, function($scope) {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$scope.name = 'Ctrl1 in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App3';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});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33436" y="5415634"/>
            <a:ext cx="10518776" cy="114800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&lt;body ng-app=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app1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 ng-controller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="Ctrl1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&gt;{{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name}}&lt;/div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&lt;/body&gt;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6704012" y="5257799"/>
            <a:ext cx="3336088" cy="546214"/>
          </a:xfrm>
          <a:prstGeom prst="wedgeRoundRectCallout">
            <a:avLst>
              <a:gd name="adj1" fmla="val -79134"/>
              <a:gd name="adj2" fmla="val 50031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Prints: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Ctrl1 in App3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7352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 Injector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827212" y="2362200"/>
            <a:ext cx="2133600" cy="9906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Module1</a:t>
            </a:r>
            <a:endParaRPr lang="en-US" sz="2800" dirty="0"/>
          </a:p>
        </p:txBody>
      </p:sp>
      <p:sp>
        <p:nvSpPr>
          <p:cNvPr id="6" name="Rounded Rectangle 5"/>
          <p:cNvSpPr/>
          <p:nvPr/>
        </p:nvSpPr>
        <p:spPr>
          <a:xfrm>
            <a:off x="1827212" y="4068579"/>
            <a:ext cx="2133600" cy="9906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Module2</a:t>
            </a:r>
            <a:endParaRPr lang="en-US" sz="2800" dirty="0"/>
          </a:p>
        </p:txBody>
      </p:sp>
      <p:sp>
        <p:nvSpPr>
          <p:cNvPr id="7" name="Rounded Rectangle 6"/>
          <p:cNvSpPr/>
          <p:nvPr/>
        </p:nvSpPr>
        <p:spPr>
          <a:xfrm>
            <a:off x="5789612" y="1896879"/>
            <a:ext cx="4724400" cy="381812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800" dirty="0"/>
          </a:p>
        </p:txBody>
      </p:sp>
      <p:sp>
        <p:nvSpPr>
          <p:cNvPr id="8" name="Rounded Rectangle 7"/>
          <p:cNvSpPr/>
          <p:nvPr/>
        </p:nvSpPr>
        <p:spPr>
          <a:xfrm>
            <a:off x="6170612" y="2355617"/>
            <a:ext cx="1828800" cy="3429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Ctrl1</a:t>
            </a:r>
            <a:endParaRPr lang="en-US" sz="2800" dirty="0"/>
          </a:p>
        </p:txBody>
      </p:sp>
      <p:sp>
        <p:nvSpPr>
          <p:cNvPr id="9" name="Rounded Rectangle 8"/>
          <p:cNvSpPr/>
          <p:nvPr/>
        </p:nvSpPr>
        <p:spPr>
          <a:xfrm>
            <a:off x="8228012" y="2362200"/>
            <a:ext cx="1828800" cy="3429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Ctrl2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7389812" y="1344693"/>
            <a:ext cx="152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Injector</a:t>
            </a:r>
            <a:endParaRPr lang="en-US" sz="2800" dirty="0"/>
          </a:p>
        </p:txBody>
      </p:sp>
      <p:sp>
        <p:nvSpPr>
          <p:cNvPr id="11" name="Rounded Rectangle 10"/>
          <p:cNvSpPr/>
          <p:nvPr/>
        </p:nvSpPr>
        <p:spPr>
          <a:xfrm>
            <a:off x="6170612" y="3032313"/>
            <a:ext cx="1828800" cy="3429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Service1</a:t>
            </a:r>
            <a:endParaRPr lang="en-US" sz="2800" dirty="0"/>
          </a:p>
        </p:txBody>
      </p:sp>
      <p:sp>
        <p:nvSpPr>
          <p:cNvPr id="12" name="Rounded Rectangle 11"/>
          <p:cNvSpPr/>
          <p:nvPr/>
        </p:nvSpPr>
        <p:spPr>
          <a:xfrm>
            <a:off x="8228012" y="3022367"/>
            <a:ext cx="1828800" cy="3429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Directive1</a:t>
            </a:r>
            <a:endParaRPr lang="en-US" sz="2800" dirty="0"/>
          </a:p>
        </p:txBody>
      </p:sp>
      <p:sp>
        <p:nvSpPr>
          <p:cNvPr id="13" name="Rounded Rectangle 12"/>
          <p:cNvSpPr/>
          <p:nvPr/>
        </p:nvSpPr>
        <p:spPr>
          <a:xfrm>
            <a:off x="6170612" y="4051909"/>
            <a:ext cx="1828800" cy="3429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Ctrl3</a:t>
            </a:r>
            <a:endParaRPr lang="en-US" sz="2800" dirty="0"/>
          </a:p>
        </p:txBody>
      </p:sp>
      <p:sp>
        <p:nvSpPr>
          <p:cNvPr id="14" name="Rounded Rectangle 13"/>
          <p:cNvSpPr/>
          <p:nvPr/>
        </p:nvSpPr>
        <p:spPr>
          <a:xfrm>
            <a:off x="8228012" y="4056179"/>
            <a:ext cx="1828800" cy="3429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Ctrl4</a:t>
            </a:r>
            <a:endParaRPr lang="en-US" sz="2800" dirty="0"/>
          </a:p>
        </p:txBody>
      </p:sp>
      <p:sp>
        <p:nvSpPr>
          <p:cNvPr id="15" name="Rounded Rectangle 14"/>
          <p:cNvSpPr/>
          <p:nvPr/>
        </p:nvSpPr>
        <p:spPr>
          <a:xfrm>
            <a:off x="6170612" y="4718777"/>
            <a:ext cx="1828800" cy="3429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Service2</a:t>
            </a:r>
            <a:endParaRPr lang="en-US" sz="2800" dirty="0"/>
          </a:p>
        </p:txBody>
      </p:sp>
      <p:sp>
        <p:nvSpPr>
          <p:cNvPr id="16" name="Rounded Rectangle 15"/>
          <p:cNvSpPr/>
          <p:nvPr/>
        </p:nvSpPr>
        <p:spPr>
          <a:xfrm>
            <a:off x="8228012" y="4718777"/>
            <a:ext cx="1828800" cy="3429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Directive2</a:t>
            </a:r>
            <a:endParaRPr lang="en-US" sz="2800" dirty="0"/>
          </a:p>
        </p:txBody>
      </p:sp>
      <p:sp>
        <p:nvSpPr>
          <p:cNvPr id="20" name="Right Arrow 19"/>
          <p:cNvSpPr/>
          <p:nvPr/>
        </p:nvSpPr>
        <p:spPr>
          <a:xfrm>
            <a:off x="4102075" y="2612535"/>
            <a:ext cx="1990070" cy="2029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1" name="Right Arrow 20"/>
          <p:cNvSpPr/>
          <p:nvPr/>
        </p:nvSpPr>
        <p:spPr>
          <a:xfrm>
            <a:off x="4102075" y="2294176"/>
            <a:ext cx="1990070" cy="203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2" name="Right Arrow 21"/>
          <p:cNvSpPr/>
          <p:nvPr/>
        </p:nvSpPr>
        <p:spPr>
          <a:xfrm>
            <a:off x="4102075" y="2930829"/>
            <a:ext cx="1990070" cy="2029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3" name="Right Arrow 22"/>
          <p:cNvSpPr/>
          <p:nvPr/>
        </p:nvSpPr>
        <p:spPr>
          <a:xfrm>
            <a:off x="4103944" y="3203275"/>
            <a:ext cx="1988201" cy="2158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4" name="Right Arrow 23"/>
          <p:cNvSpPr/>
          <p:nvPr/>
        </p:nvSpPr>
        <p:spPr>
          <a:xfrm>
            <a:off x="4102075" y="4303308"/>
            <a:ext cx="1990070" cy="2410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5" name="Right Arrow 24"/>
          <p:cNvSpPr/>
          <p:nvPr/>
        </p:nvSpPr>
        <p:spPr>
          <a:xfrm>
            <a:off x="4102075" y="3984937"/>
            <a:ext cx="1990070" cy="2411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6" name="Right Arrow 25"/>
          <p:cNvSpPr/>
          <p:nvPr/>
        </p:nvSpPr>
        <p:spPr>
          <a:xfrm>
            <a:off x="4102075" y="4621602"/>
            <a:ext cx="1990070" cy="2410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7" name="Right Arrow 26"/>
          <p:cNvSpPr/>
          <p:nvPr/>
        </p:nvSpPr>
        <p:spPr>
          <a:xfrm>
            <a:off x="4103944" y="4891635"/>
            <a:ext cx="1988201" cy="2563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396889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986</Words>
  <Application>Microsoft Office PowerPoint</Application>
  <PresentationFormat>Custom</PresentationFormat>
  <Paragraphs>275</Paragraphs>
  <Slides>28</Slides>
  <Notes>5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Consolas</vt:lpstr>
      <vt:lpstr>Wingdings</vt:lpstr>
      <vt:lpstr>Wingdings 2</vt:lpstr>
      <vt:lpstr>SoftUni 16x9</vt:lpstr>
      <vt:lpstr>AngularJS Best Practices</vt:lpstr>
      <vt:lpstr>Table of Contents</vt:lpstr>
      <vt:lpstr>File &amp; Folder Organization</vt:lpstr>
      <vt:lpstr>File Organization – Angular Seed</vt:lpstr>
      <vt:lpstr>File Organization – Angular Seed</vt:lpstr>
      <vt:lpstr>Dealing with Angular Modules</vt:lpstr>
      <vt:lpstr>Angular Modules</vt:lpstr>
      <vt:lpstr>Angular Modules - Example</vt:lpstr>
      <vt:lpstr>Angular Injector</vt:lpstr>
      <vt:lpstr>Organizing Modules</vt:lpstr>
      <vt:lpstr>Naming Conventions</vt:lpstr>
      <vt:lpstr>Naming Conventions</vt:lpstr>
      <vt:lpstr>Components Responsibilities</vt:lpstr>
      <vt:lpstr>Components Responsibilities</vt:lpstr>
      <vt:lpstr>Design guidelines</vt:lpstr>
      <vt:lpstr>Design guidelines</vt:lpstr>
      <vt:lpstr>Dealing with the Scope</vt:lpstr>
      <vt:lpstr>Scope Overview</vt:lpstr>
      <vt:lpstr>AngularJS Batarang –  Chrome Extension</vt:lpstr>
      <vt:lpstr>Creating different scopes</vt:lpstr>
      <vt:lpstr>Communication Between Components</vt:lpstr>
      <vt:lpstr>Breaking Page Into Components</vt:lpstr>
      <vt:lpstr>Avoiding FOUC in Views</vt:lpstr>
      <vt:lpstr>Writing Valid HTML with AngularJS</vt:lpstr>
      <vt:lpstr>Minification</vt:lpstr>
      <vt:lpstr>AngularJS Best Practices</vt:lpstr>
      <vt:lpstr>License</vt:lpstr>
      <vt:lpstr>Free Trainings @ Software University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AngularJS Best Practices</dc:title>
  <dc:subject>Software Development Course</dc:subject>
  <dc:creator/>
  <cp:keywords>JavaScript, JS, programming, SoftUni, Software University, programming, software development, software engineering, course, Web development, SPA Applications, AngularJS, best practives, high quality code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2015-05-14T17:32:32Z</dcterms:modified>
  <cp:category>JavaScript, JS, programming, SPA Applications, AngularJS, best practives, high quality code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