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1"/>
  </p:notesMasterIdLst>
  <p:handoutMasterIdLst>
    <p:handoutMasterId r:id="rId42"/>
  </p:handoutMasterIdLst>
  <p:sldIdLst>
    <p:sldId id="274" r:id="rId3"/>
    <p:sldId id="436" r:id="rId4"/>
    <p:sldId id="438" r:id="rId5"/>
    <p:sldId id="439" r:id="rId6"/>
    <p:sldId id="440" r:id="rId7"/>
    <p:sldId id="474" r:id="rId8"/>
    <p:sldId id="481" r:id="rId9"/>
    <p:sldId id="477" r:id="rId10"/>
    <p:sldId id="478" r:id="rId11"/>
    <p:sldId id="476" r:id="rId12"/>
    <p:sldId id="443" r:id="rId13"/>
    <p:sldId id="480" r:id="rId14"/>
    <p:sldId id="446" r:id="rId15"/>
    <p:sldId id="447" r:id="rId16"/>
    <p:sldId id="448" r:id="rId17"/>
    <p:sldId id="449" r:id="rId18"/>
    <p:sldId id="451" r:id="rId19"/>
    <p:sldId id="453" r:id="rId20"/>
    <p:sldId id="455" r:id="rId21"/>
    <p:sldId id="456" r:id="rId22"/>
    <p:sldId id="459" r:id="rId23"/>
    <p:sldId id="483" r:id="rId24"/>
    <p:sldId id="485" r:id="rId25"/>
    <p:sldId id="482" r:id="rId26"/>
    <p:sldId id="463" r:id="rId27"/>
    <p:sldId id="464" r:id="rId28"/>
    <p:sldId id="466" r:id="rId29"/>
    <p:sldId id="467" r:id="rId30"/>
    <p:sldId id="468" r:id="rId31"/>
    <p:sldId id="469" r:id="rId32"/>
    <p:sldId id="470" r:id="rId33"/>
    <p:sldId id="471" r:id="rId34"/>
    <p:sldId id="479" r:id="rId35"/>
    <p:sldId id="472" r:id="rId36"/>
    <p:sldId id="473" r:id="rId37"/>
    <p:sldId id="486" r:id="rId38"/>
    <p:sldId id="487" r:id="rId39"/>
    <p:sldId id="432" r:id="rId4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F0A22E"/>
    <a:srgbClr val="E85C0E"/>
    <a:srgbClr val="BAB398"/>
    <a:srgbClr val="ADA485"/>
    <a:srgbClr val="C6C0AA"/>
    <a:srgbClr val="663606"/>
    <a:srgbClr val="663106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28" autoAdjust="0"/>
    <p:restoredTop sz="94533" autoAdjust="0"/>
  </p:normalViewPr>
  <p:slideViewPr>
    <p:cSldViewPr>
      <p:cViewPr varScale="1">
        <p:scale>
          <a:sx n="92" d="100"/>
          <a:sy n="92" d="100"/>
        </p:scale>
        <p:origin x="216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10/22/2015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900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915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4308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35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65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034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282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96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CD18EA-B713-4406-B529-E52DA29F3248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78803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077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370948-A2CF-4454-B1BF-E194BF1A26BC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2698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6C9F1-7B82-44CF-B3CA-C0B69EA0F3D7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6874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FB1BDC-3BC1-45AC-ACF7-6933A1569330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5418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6C9F1-7B82-44CF-B3CA-C0B69EA0F3D7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28641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AD9E49-ED08-48C3-903D-27238F8ECD77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7474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A432B-9196-4EAB-A776-92D57BBDD39D}" type="datetime1">
              <a:rPr lang="en-US" smtClean="0"/>
              <a:t>10/22/2015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726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CC0CA-81E0-42B2-864D-C63314499709}" type="datetime1">
              <a:rPr lang="en-US" smtClean="0"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11" Type="http://schemas.openxmlformats.org/officeDocument/2006/relationships/image" Target="../media/image3.png"/><Relationship Id="rId5" Type="http://schemas.openxmlformats.org/officeDocument/2006/relationships/image" Target="../media/image9.png"/><Relationship Id="rId10" Type="http://schemas.openxmlformats.org/officeDocument/2006/relationships/hyperlink" Target="http://softuni.org/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bble_sor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jpe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37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33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trainings/1212/C-Programming-October-2015" TargetMode="External"/><Relationship Id="rId10" Type="http://schemas.openxmlformats.org/officeDocument/2006/relationships/image" Target="../media/image32.png"/><Relationship Id="rId19" Type="http://schemas.openxmlformats.org/officeDocument/2006/relationships/image" Target="../media/image36.png"/><Relationship Id="rId4" Type="http://schemas.openxmlformats.org/officeDocument/2006/relationships/image" Target="../media/image29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sa/4.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uni.bg/" TargetMode="External"/><Relationship Id="rId5" Type="http://schemas.openxmlformats.org/officeDocument/2006/relationships/hyperlink" Target="https://softuni.bg/courses/programming-basics" TargetMode="Externa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027612" y="990600"/>
            <a:ext cx="63917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C Arrays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08270" y="2154171"/>
            <a:ext cx="7547528" cy="1280903"/>
          </a:xfrm>
        </p:spPr>
        <p:txBody>
          <a:bodyPr>
            <a:normAutofit/>
          </a:bodyPr>
          <a:lstStyle/>
          <a:p>
            <a:r>
              <a:rPr lang="en-US" dirty="0" smtClean="0"/>
              <a:t>Initializing Arrays, Accessing Elements By Index, Matrices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67926" y="4031683"/>
            <a:ext cx="2133598" cy="23414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576164">
            <a:off x="4813256" y="3910247"/>
            <a:ext cx="2051267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 </a:t>
            </a:r>
            <a:b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with C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21982" y="4164083"/>
            <a:ext cx="3126043" cy="525135"/>
          </a:xfrm>
        </p:spPr>
        <p:txBody>
          <a:bodyPr/>
          <a:lstStyle/>
          <a:p>
            <a:r>
              <a:rPr lang="en-US" noProof="1" smtClean="0"/>
              <a:t>SoftUni Team</a:t>
            </a:r>
            <a:endParaRPr lang="en-US" noProof="1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21983" y="4633982"/>
            <a:ext cx="312604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21982" y="5039109"/>
            <a:ext cx="3126043" cy="382788"/>
          </a:xfrm>
        </p:spPr>
        <p:txBody>
          <a:bodyPr/>
          <a:lstStyle/>
          <a:p>
            <a:r>
              <a:rPr lang="en-US" sz="2000" dirty="0"/>
              <a:t>Software </a:t>
            </a:r>
            <a:r>
              <a:rPr lang="en-US" sz="2000" dirty="0" smtClean="0"/>
              <a:t>University</a:t>
            </a:r>
            <a:endParaRPr lang="en-US" sz="2000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21982" y="5379630"/>
            <a:ext cx="3126043" cy="351754"/>
          </a:xfrm>
        </p:spPr>
        <p:txBody>
          <a:bodyPr/>
          <a:lstStyle/>
          <a:p>
            <a:r>
              <a:rPr lang="en-US" sz="1800" dirty="0">
                <a:hlinkClick r:id="rId6"/>
              </a:rPr>
              <a:t>http://</a:t>
            </a:r>
            <a:r>
              <a:rPr lang="en-US" sz="1800" dirty="0" smtClean="0">
                <a:hlinkClick r:id="rId6"/>
              </a:rPr>
              <a:t>softuni.bg</a:t>
            </a:r>
            <a:endParaRPr lang="en-US" sz="1800" dirty="0"/>
          </a:p>
        </p:txBody>
      </p:sp>
      <p:pic>
        <p:nvPicPr>
          <p:cNvPr id="19" name="Picture 4" descr="http://api.ning.com/files/hxUyDl6s-nWhufNnxrDwS5RIfzA26cOhkxz5s*CyL*ScbS1dMnKaX*6OheyES7eZTNETWRdjEdcWFjoqpl7HPWBRnRV1fl6E/multidimensional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11503" y="4136786"/>
            <a:ext cx="3149600" cy="1828800"/>
          </a:xfrm>
          <a:prstGeom prst="roundRect">
            <a:avLst>
              <a:gd name="adj" fmla="val 1389"/>
            </a:avLst>
          </a:prstGeom>
          <a:noFill/>
          <a:ln w="3175">
            <a:noFill/>
          </a:ln>
          <a:effectLst>
            <a:glow rad="38100">
              <a:schemeClr val="accent5">
                <a:satMod val="175000"/>
                <a:alpha val="3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http://www.unixstickers.com/image/cache/data/stickers/C/C.sh-600x60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226" y="3435074"/>
            <a:ext cx="1564906" cy="15649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" descr="C:\Trash\array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3622314" y="543651"/>
            <a:ext cx="3079959" cy="986478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16" name="Picture 2" title="Software University Foundation">
            <a:hlinkClick r:id="rId10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Strings – Example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36612" y="1033825"/>
            <a:ext cx="10668000" cy="56853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main()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char firstName[] = "pesho";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firstName[0] = 'P';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char title[4] = "Mr.";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title[3] = '\0';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char *lastName = "Goshov";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printf("%s %s %s\n", title, firstName, lastName);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lastName[0] = 'P';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Error!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7161212" y="5469394"/>
            <a:ext cx="3886200" cy="1055608"/>
          </a:xfrm>
          <a:prstGeom prst="wedgeRoundRectCallout">
            <a:avLst>
              <a:gd name="adj1" fmla="val -84164"/>
              <a:gd name="adj2" fmla="val -405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*lastName</a:t>
            </a:r>
            <a:r>
              <a:rPr lang="en-US" sz="2800" noProof="1" smtClean="0">
                <a:solidFill>
                  <a:srgbClr val="FFFFFF"/>
                </a:solidFill>
              </a:rPr>
              <a:t> resides in </a:t>
            </a:r>
            <a:br>
              <a:rPr lang="en-US" sz="2800" noProof="1" smtClean="0">
                <a:solidFill>
                  <a:srgbClr val="FFFFFF"/>
                </a:solidFill>
              </a:rPr>
            </a:br>
            <a:r>
              <a:rPr lang="en-US" sz="2800" noProof="1" smtClean="0">
                <a:solidFill>
                  <a:srgbClr val="FFFFFF"/>
                </a:solidFill>
              </a:rPr>
              <a:t>read-only memory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75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Strings are character arrays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String arrays are arrays of character arrays</a:t>
            </a:r>
            <a:endParaRPr lang="bg-BG" dirty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String Array</a:t>
            </a:r>
            <a:endParaRPr lang="bg-BG" sz="3800" dirty="0"/>
          </a:p>
        </p:txBody>
      </p:sp>
      <p:sp>
        <p:nvSpPr>
          <p:cNvPr id="538628" name="Rectangle 4"/>
          <p:cNvSpPr>
            <a:spLocks noChangeArrowheads="1"/>
          </p:cNvSpPr>
          <p:nvPr/>
        </p:nvSpPr>
        <p:spPr bwMode="auto">
          <a:xfrm>
            <a:off x="905668" y="2362200"/>
            <a:ext cx="10374312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main()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char *names[3];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names[0] = "Penka";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names[1] = "John";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names[2] = "Ahmed";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sizeof(names); i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printf("%s\n", names[i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209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buffer overflow </a:t>
            </a:r>
            <a:r>
              <a:rPr lang="en-US" dirty="0" smtClean="0"/>
              <a:t>occurs when the program writes outside the designated memory block, e.g.:</a:t>
            </a:r>
          </a:p>
          <a:p>
            <a:pPr lvl="1">
              <a:spcBef>
                <a:spcPts val="8000"/>
              </a:spcBef>
            </a:pPr>
            <a:r>
              <a:rPr lang="en-US" dirty="0" smtClean="0"/>
              <a:t>Corrupts adjacent memory blocks</a:t>
            </a:r>
          </a:p>
          <a:p>
            <a:pPr lvl="1"/>
            <a:r>
              <a:rPr lang="en-US" dirty="0" smtClean="0"/>
              <a:t>A very serious problem when developing in C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Rule</a:t>
            </a:r>
            <a:r>
              <a:rPr lang="en-US" dirty="0" smtClean="0"/>
              <a:t>: Always stick to the bounds of the memory you work with</a:t>
            </a:r>
          </a:p>
          <a:p>
            <a:pPr lvl="1"/>
            <a:r>
              <a:rPr lang="en-US" dirty="0" smtClean="0"/>
              <a:t>Validate you are not working outside of it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Overflow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5668" y="2362200"/>
            <a:ext cx="10374312" cy="8225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arr[5];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arr[5] = 10; // Buffer overflow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4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 – Examples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300" y="1371600"/>
            <a:ext cx="10955112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*towns[] = { "Sofia", "Varna", "Bourgas"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printf("%d\n", sizeof(towns)); // 24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printf("%s\n", towns[0]); // Sofia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towns[2] = "Pernik";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towns[2][0] = 'G'; //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Gernik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Buffer overflow!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Will damage adjacent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towns[3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"Plovdiv"; 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24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925704"/>
            <a:ext cx="8938472" cy="820600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Accessing </a:t>
            </a:r>
            <a:r>
              <a:rPr lang="en-US" dirty="0"/>
              <a:t>Elements By </a:t>
            </a:r>
            <a:r>
              <a:rPr lang="en-US" dirty="0" smtClean="0"/>
              <a:t>Index </a:t>
            </a: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0178" name="Picture 2" descr="http://imgsrv.kliv.com/image/kliv/UserFiles/Image/NewspaperPrintingPress.jpg"/>
          <p:cNvPicPr>
            <a:picLocks noChangeAspect="1" noChangeArrowheads="1"/>
          </p:cNvPicPr>
          <p:nvPr/>
        </p:nvPicPr>
        <p:blipFill>
          <a:blip r:embed="rId3" cstate="screen"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308" y="1091832"/>
            <a:ext cx="5194280" cy="3480168"/>
          </a:xfrm>
          <a:prstGeom prst="roundRect">
            <a:avLst>
              <a:gd name="adj" fmla="val 872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85416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33848" y="4760632"/>
            <a:ext cx="10721128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Arrays: Input and Output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33848" y="5617192"/>
            <a:ext cx="10721128" cy="719034"/>
          </a:xfrm>
        </p:spPr>
        <p:txBody>
          <a:bodyPr/>
          <a:lstStyle/>
          <a:p>
            <a:r>
              <a:rPr lang="en-US" dirty="0"/>
              <a:t>Reading and Printing Arrays on the </a:t>
            </a:r>
            <a:r>
              <a:rPr lang="en-US" dirty="0" smtClean="0"/>
              <a:t>Console</a:t>
            </a:r>
            <a:endParaRPr lang="en-US" dirty="0"/>
          </a:p>
        </p:txBody>
      </p:sp>
      <p:pic>
        <p:nvPicPr>
          <p:cNvPr id="57346" name="Picture 2" descr="http://www.dvision.be/Images/Cables/CABLE-46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81" t="-10062" r="-10247" b="-10692"/>
          <a:stretch>
            <a:fillRect/>
          </a:stretch>
        </p:blipFill>
        <p:spPr bwMode="auto">
          <a:xfrm>
            <a:off x="3400848" y="1281290"/>
            <a:ext cx="5387128" cy="3078358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/>
        </p:spPr>
      </p:pic>
      <p:pic>
        <p:nvPicPr>
          <p:cNvPr id="5" name="Picture 1" descr="C:\Trash\arra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430648" y="2327230"/>
            <a:ext cx="3079959" cy="986478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6" name="Picture 1" descr="C:\Trash\arra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8809191" y="2025740"/>
            <a:ext cx="3079959" cy="986478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46166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First, read from the console the length of the </a:t>
            </a:r>
            <a:r>
              <a:rPr lang="en-US" dirty="0" smtClean="0"/>
              <a:t>array</a:t>
            </a:r>
            <a:endParaRPr lang="en-US" dirty="0"/>
          </a:p>
          <a:p>
            <a:pPr>
              <a:lnSpc>
                <a:spcPct val="100000"/>
              </a:lnSpc>
              <a:spcBef>
                <a:spcPts val="9000"/>
              </a:spcBef>
            </a:pPr>
            <a:r>
              <a:rPr lang="en-US" dirty="0" smtClean="0"/>
              <a:t>Next</a:t>
            </a:r>
            <a:r>
              <a:rPr lang="en-US" dirty="0"/>
              <a:t>, create the array of given size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/>
              <a:t> and </a:t>
            </a:r>
            <a:r>
              <a:rPr lang="en-US" dirty="0"/>
              <a:t>read its </a:t>
            </a:r>
            <a:r>
              <a:rPr lang="en-US" dirty="0" smtClean="0"/>
              <a:t>elements: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Reading Arrays From the Console</a:t>
            </a:r>
            <a:endParaRPr lang="bg-BG" sz="3800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828800"/>
            <a:ext cx="10458452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scanf("%d", &amp;n);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3657600"/>
            <a:ext cx="10458452" cy="21459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arr[n];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0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 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scanf("%d", &amp;arr[i]);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642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Digit as String – Example</a:t>
            </a:r>
            <a:endParaRPr lang="bg-BG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0412" y="1371600"/>
            <a:ext cx="10720274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main()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scanf("%d", &amp;n);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lastDigit = n % 10;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char *digits[] = { "zero", "one", "two", "three",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five", "six", "seven", "eight", "nine"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printf("%s\n", digits[lastDigit]);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7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35531" y="1143000"/>
            <a:ext cx="7704137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Printing </a:t>
            </a:r>
            <a:r>
              <a:rPr lang="en-US" dirty="0" smtClean="0"/>
              <a:t>Arrays</a:t>
            </a: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979612" y="2186664"/>
            <a:ext cx="82296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0178" name="Picture 2" descr="http://imgsrv.kliv.com/image/kliv/UserFiles/Image/NewspaperPrintingPress.jpg"/>
          <p:cNvPicPr>
            <a:picLocks noChangeAspect="1" noChangeArrowheads="1"/>
          </p:cNvPicPr>
          <p:nvPr/>
        </p:nvPicPr>
        <p:blipFill>
          <a:blip r:embed="rId3" cstate="screen"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2" y="3230213"/>
            <a:ext cx="4572000" cy="3063240"/>
          </a:xfrm>
          <a:prstGeom prst="roundRect">
            <a:avLst>
              <a:gd name="adj" fmla="val 872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10967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loop to process an array when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Need </a:t>
            </a:r>
            <a:r>
              <a:rPr lang="en-US" dirty="0"/>
              <a:t>to keep track of the index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Processing is not strictly </a:t>
            </a:r>
            <a:r>
              <a:rPr lang="en-US" dirty="0" smtClean="0"/>
              <a:t>sequential from </a:t>
            </a:r>
            <a:r>
              <a:rPr lang="en-US" dirty="0"/>
              <a:t>the first to the </a:t>
            </a:r>
            <a:r>
              <a:rPr lang="en-US" dirty="0" smtClean="0"/>
              <a:t>last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 smtClean="0"/>
              <a:t>the loop </a:t>
            </a:r>
            <a:r>
              <a:rPr lang="en-US" dirty="0"/>
              <a:t>body use the element </a:t>
            </a:r>
            <a:r>
              <a:rPr lang="en-US" dirty="0" smtClean="0"/>
              <a:t>at the loop </a:t>
            </a:r>
            <a:r>
              <a:rPr lang="en-US" dirty="0"/>
              <a:t>index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array[index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dirty="0" smtClean="0"/>
              <a:t>):</a:t>
            </a:r>
            <a:endParaRPr lang="bg-BG" dirty="0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Arrays: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496644" name="Rectangle 4"/>
          <p:cNvSpPr>
            <a:spLocks noChangeArrowheads="1"/>
          </p:cNvSpPr>
          <p:nvPr/>
        </p:nvSpPr>
        <p:spPr bwMode="auto">
          <a:xfrm>
            <a:off x="1139827" y="4549466"/>
            <a:ext cx="9907586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array.Length; index++)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squares[index] = array[index] * array[index];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825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Declaring and Creating Arrays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Accessing and Modifying </a:t>
            </a:r>
            <a:r>
              <a:rPr lang="en-US" dirty="0"/>
              <a:t>Array </a:t>
            </a:r>
            <a:r>
              <a:rPr lang="en-US" dirty="0" smtClean="0"/>
              <a:t>Elements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Sorting Arrays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Searching </a:t>
            </a:r>
            <a:r>
              <a:rPr lang="en-US" dirty="0" smtClean="0"/>
              <a:t>Arrays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Multidimensional Arrays</a:t>
            </a:r>
          </a:p>
          <a:p>
            <a:pPr marL="452438" indent="-452438">
              <a:lnSpc>
                <a:spcPct val="120000"/>
              </a:lnSpc>
              <a:buFontTx/>
              <a:buAutoNum type="arabicPeriod"/>
              <a:tabLst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412" y="1676400"/>
            <a:ext cx="3197121" cy="412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7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Printing array of integers in reversed order: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dirty="0"/>
              <a:t>Initialize </a:t>
            </a:r>
            <a:r>
              <a:rPr lang="en-US" dirty="0" smtClean="0"/>
              <a:t>array </a:t>
            </a:r>
            <a:r>
              <a:rPr lang="en-US" dirty="0"/>
              <a:t>elements with their </a:t>
            </a:r>
            <a:r>
              <a:rPr lang="en-US" dirty="0" smtClean="0"/>
              <a:t>index: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Processing Arrays </a:t>
            </a:r>
            <a:r>
              <a:rPr lang="en-US" sz="3900" dirty="0" smtClean="0"/>
              <a:t>Using </a:t>
            </a:r>
            <a:r>
              <a:rPr lang="en-US" sz="39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39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900" dirty="0"/>
              <a:t>Loop – Examples</a:t>
            </a:r>
            <a:endParaRPr lang="bg-BG" sz="3900" dirty="0"/>
          </a:p>
        </p:txBody>
      </p:sp>
      <p:sp>
        <p:nvSpPr>
          <p:cNvPr id="500742" name="Rectangle 6"/>
          <p:cNvSpPr>
            <a:spLocks noChangeArrowheads="1"/>
          </p:cNvSpPr>
          <p:nvPr/>
        </p:nvSpPr>
        <p:spPr bwMode="auto">
          <a:xfrm>
            <a:off x="912812" y="1905000"/>
            <a:ext cx="1036320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arr[] = { 1, 2, 3, 4, 5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length = sizeof(arr) / sizeof(int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length - 1; i &gt;= 0; i-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printf("%d ", arr[i]);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Result: 5 4 3 2 1</a:t>
            </a:r>
          </a:p>
        </p:txBody>
      </p:sp>
      <p:sp>
        <p:nvSpPr>
          <p:cNvPr id="500743" name="Rectangle 7"/>
          <p:cNvSpPr>
            <a:spLocks noChangeArrowheads="1"/>
          </p:cNvSpPr>
          <p:nvPr/>
        </p:nvSpPr>
        <p:spPr bwMode="auto">
          <a:xfrm>
            <a:off x="912812" y="4724400"/>
            <a:ext cx="103632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arr[index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index;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0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06344" y="4578286"/>
            <a:ext cx="6985000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Processing Arrays</a:t>
            </a:r>
            <a:endParaRPr lang="bg-BG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979612" y="5605566"/>
            <a:ext cx="82296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1986" name="Picture 2" descr="http://www.richardscompany.com/food_processing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12" y="990600"/>
            <a:ext cx="4724400" cy="3358578"/>
          </a:xfrm>
          <a:prstGeom prst="roundRect">
            <a:avLst>
              <a:gd name="adj" fmla="val 5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8523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– Example</a:t>
            </a:r>
            <a:endParaRPr 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60412" y="957103"/>
            <a:ext cx="10668000" cy="5700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1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&lt;stdbool.h</a:t>
            </a:r>
            <a:r>
              <a:rPr lang="en-US" sz="1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1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1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bubble_sort(int array[], int length)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bool hasSwapped = true;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(hasSwapped)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hasSwapped = false;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i = 0; i &lt; length - 1; i</a:t>
            </a:r>
            <a:r>
              <a:rPr lang="en-US" sz="1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{</a:t>
            </a:r>
            <a:endParaRPr lang="en-US" sz="1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1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(array[i] &gt; array[i + 1</a:t>
            </a:r>
            <a:r>
              <a:rPr lang="en-US" sz="1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  <a:endParaRPr lang="en-US" sz="1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1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int oldValue = array[i];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array[i] = array[i + 1];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array[i + 1] = oldValue;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hasSwapped = true</a:t>
            </a:r>
            <a:r>
              <a:rPr lang="en-US" sz="1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}</a:t>
            </a:r>
            <a:endParaRPr lang="en-US" sz="1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1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313612" y="3962400"/>
            <a:ext cx="2295730" cy="685800"/>
          </a:xfrm>
          <a:prstGeom prst="wedgeRoundRectCallout">
            <a:avLst>
              <a:gd name="adj1" fmla="val -82560"/>
              <a:gd name="adj2" fmla="val 430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Swap values</a:t>
            </a:r>
            <a:endParaRPr lang="en-US" sz="2800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37613" y="6226989"/>
            <a:ext cx="2514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(example continues)</a:t>
            </a: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58448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5943600"/>
            <a:ext cx="11804822" cy="777876"/>
          </a:xfrm>
        </p:spPr>
        <p:txBody>
          <a:bodyPr/>
          <a:lstStyle/>
          <a:p>
            <a:r>
              <a:rPr lang="en-US" dirty="0"/>
              <a:t>More: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en.wikipedia.org/wiki/Bubble_sort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Bubble Sort – Example</a:t>
            </a:r>
            <a:endParaRPr 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36612" y="1045771"/>
            <a:ext cx="10591800" cy="46697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main() </a:t>
            </a:r>
            <a:endParaRPr lang="en-US" sz="21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arr[] = { 5, 3, 8, 7, 3, 2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length = sizeof(arr) / sizeof(int);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bubble_sort(arr, length);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length;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printf("%d ", arr[i]);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96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8" name="Picture 4" descr="http://www.thewhirligigoftime.com/wp-content/uploads/2015/07/Bubb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012" y="1752600"/>
            <a:ext cx="5048356" cy="315522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graphicsfuel.com/wp-content/uploads/2011/12/search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9952">
            <a:off x="6931153" y="266553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38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51551" y="3826819"/>
            <a:ext cx="8938472" cy="820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Multidimensional Arrays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51551" y="4647419"/>
            <a:ext cx="8938472" cy="688256"/>
          </a:xfrm>
        </p:spPr>
        <p:txBody>
          <a:bodyPr/>
          <a:lstStyle/>
          <a:p>
            <a:r>
              <a:rPr lang="en-US" dirty="0" smtClean="0"/>
              <a:t>Using Array of Arrays, Matrices </a:t>
            </a:r>
          </a:p>
          <a:p>
            <a:r>
              <a:rPr lang="en-US" dirty="0" smtClean="0"/>
              <a:t>and Cubes</a:t>
            </a:r>
            <a:endParaRPr lang="en-US" dirty="0"/>
          </a:p>
        </p:txBody>
      </p:sp>
      <p:pic>
        <p:nvPicPr>
          <p:cNvPr id="39937" name="Picture 1" descr="C:\Trash\coordinate-system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433" t="-3828" r="-3004" b="-3350"/>
          <a:stretch>
            <a:fillRect/>
          </a:stretch>
        </p:blipFill>
        <p:spPr bwMode="auto">
          <a:xfrm>
            <a:off x="4794857" y="1515577"/>
            <a:ext cx="2241181" cy="2024293"/>
          </a:xfrm>
          <a:prstGeom prst="roundRect">
            <a:avLst>
              <a:gd name="adj" fmla="val 5952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97840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Multidimensional arrays</a:t>
            </a:r>
            <a:r>
              <a:rPr lang="en-US" dirty="0" smtClean="0"/>
              <a:t> have more than one dimension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most used multidimensional arrays are the 2-dimensional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Known as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matrices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tables</a:t>
            </a:r>
          </a:p>
          <a:p>
            <a:pPr>
              <a:lnSpc>
                <a:spcPct val="100000"/>
              </a:lnSpc>
            </a:pPr>
            <a:r>
              <a:rPr lang="en-US" dirty="0"/>
              <a:t>Declaring multidimensional arrays:</a:t>
            </a:r>
          </a:p>
          <a:p>
            <a:pPr lvl="2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What is Multidimensional Array?</a:t>
            </a:r>
            <a:endParaRPr lang="bg-BG" dirty="0"/>
          </a:p>
        </p:txBody>
      </p:sp>
      <p:sp>
        <p:nvSpPr>
          <p:cNvPr id="8" name="Rectangle 7"/>
          <p:cNvSpPr/>
          <p:nvPr/>
        </p:nvSpPr>
        <p:spPr>
          <a:xfrm>
            <a:off x="7847012" y="3124200"/>
            <a:ext cx="3352800" cy="3048000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TextBox 8"/>
          <p:cNvSpPr txBox="1"/>
          <p:nvPr/>
        </p:nvSpPr>
        <p:spPr>
          <a:xfrm>
            <a:off x="8456612" y="3181146"/>
            <a:ext cx="2133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  0        1       2</a:t>
            </a:r>
            <a:endParaRPr lang="bg-BG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8021154" y="3726412"/>
            <a:ext cx="381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0</a:t>
            </a:r>
          </a:p>
          <a:p>
            <a:endParaRPr lang="en-US" sz="2500" dirty="0"/>
          </a:p>
          <a:p>
            <a:r>
              <a:rPr lang="en-US" sz="2500" dirty="0" smtClean="0"/>
              <a:t>1</a:t>
            </a:r>
          </a:p>
          <a:p>
            <a:endParaRPr lang="en-US" sz="2500" dirty="0"/>
          </a:p>
          <a:p>
            <a:r>
              <a:rPr lang="en-US" sz="2500" dirty="0" smtClean="0"/>
              <a:t>2</a:t>
            </a:r>
            <a:endParaRPr lang="bg-BG" sz="2500" dirty="0"/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037012" y="5140743"/>
            <a:ext cx="3070504" cy="1437820"/>
          </a:xfrm>
          <a:prstGeom prst="wedgeRoundRectCallout">
            <a:avLst>
              <a:gd name="adj1" fmla="val 82467"/>
              <a:gd name="adj2" fmla="val -54926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One main array whose elements are arrays</a:t>
            </a:r>
            <a:endParaRPr lang="bg-BG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8456612" y="3697742"/>
          <a:ext cx="2133600" cy="2073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/>
                <a:gridCol w="711200"/>
                <a:gridCol w="711200"/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bg-BG" sz="2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bg-BG" sz="2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</a:tr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bg-BG" sz="2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bg-BG" sz="2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bg-BG" sz="2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bg-BG" sz="2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bg-BG" sz="2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bg-BG" sz="2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>
            <a:off x="9800916" y="3676525"/>
            <a:ext cx="776095" cy="762000"/>
          </a:xfrm>
          <a:prstGeom prst="ellipse">
            <a:avLst/>
          </a:prstGeom>
          <a:solidFill>
            <a:schemeClr val="tx1">
              <a:lumMod val="75000"/>
              <a:alpha val="2500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734581" y="3799110"/>
            <a:ext cx="4488916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intMatrix[3];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floatMatrix[4][4];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strCube[3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][4][5];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23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12" y="0"/>
            <a:ext cx="9372600" cy="1066800"/>
          </a:xfrm>
        </p:spPr>
        <p:txBody>
          <a:bodyPr>
            <a:noAutofit/>
          </a:bodyPr>
          <a:lstStyle/>
          <a:p>
            <a:r>
              <a:rPr lang="en-US" smtClean="0"/>
              <a:t>Initializing Multidimensional Arrays</a:t>
            </a:r>
            <a:endParaRPr lang="bg-BG" dirty="0"/>
          </a:p>
        </p:txBody>
      </p:sp>
      <p:sp>
        <p:nvSpPr>
          <p:cNvPr id="584707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1066800"/>
            <a:ext cx="10039350" cy="54594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Initializing with values multidimensional array: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Matrices are represented by a list of rows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Rows consist of list of values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first dimension comes first, the second comes next (inside the first)</a:t>
            </a:r>
            <a:endParaRPr lang="en-US" dirty="0"/>
          </a:p>
        </p:txBody>
      </p:sp>
      <p:sp>
        <p:nvSpPr>
          <p:cNvPr id="584710" name="Rectangle 6"/>
          <p:cNvSpPr>
            <a:spLocks noChangeArrowheads="1"/>
          </p:cNvSpPr>
          <p:nvPr/>
        </p:nvSpPr>
        <p:spPr bwMode="auto">
          <a:xfrm>
            <a:off x="684212" y="1752600"/>
            <a:ext cx="104394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matrix[2][4]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{1, 2, 3, 4}, // row 0 values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{5, 6, 7, 8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row 1 values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6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715597" cy="1110780"/>
          </a:xfrm>
        </p:spPr>
        <p:txBody>
          <a:bodyPr>
            <a:noAutofit/>
          </a:bodyPr>
          <a:lstStyle/>
          <a:p>
            <a:r>
              <a:rPr lang="en-US" dirty="0" smtClean="0"/>
              <a:t>Accessing Elements</a:t>
            </a:r>
            <a:endParaRPr lang="bg-BG" dirty="0"/>
          </a:p>
        </p:txBody>
      </p:sp>
      <p:sp>
        <p:nvSpPr>
          <p:cNvPr id="561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Accessing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-dimensional array element:</a:t>
            </a:r>
          </a:p>
          <a:p>
            <a:pPr>
              <a:lnSpc>
                <a:spcPct val="100000"/>
              </a:lnSpc>
              <a:spcBef>
                <a:spcPts val="4500"/>
              </a:spcBef>
            </a:pPr>
            <a:r>
              <a:rPr lang="en-US" dirty="0" smtClean="0"/>
              <a:t>Getting element value example:</a:t>
            </a:r>
          </a:p>
          <a:p>
            <a:pPr>
              <a:lnSpc>
                <a:spcPct val="100000"/>
              </a:lnSpc>
              <a:spcBef>
                <a:spcPts val="10000"/>
              </a:spcBef>
            </a:pPr>
            <a:r>
              <a:rPr lang="en-US" dirty="0" smtClean="0"/>
              <a:t>Setting element value example:</a:t>
            </a:r>
            <a:endParaRPr lang="en-US" dirty="0"/>
          </a:p>
        </p:txBody>
      </p:sp>
      <p:sp>
        <p:nvSpPr>
          <p:cNvPr id="561156" name="Rectangle 4"/>
          <p:cNvSpPr>
            <a:spLocks noChangeArrowheads="1"/>
          </p:cNvSpPr>
          <p:nvPr/>
        </p:nvSpPr>
        <p:spPr bwMode="auto">
          <a:xfrm>
            <a:off x="684212" y="1848479"/>
            <a:ext cx="105156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nDimensionalArray[index</a:t>
            </a:r>
            <a:r>
              <a:rPr lang="en-US" sz="2200" b="1" baseline="-25000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][...][index</a:t>
            </a:r>
            <a:r>
              <a:rPr lang="en-US" sz="2200" b="1" baseline="-25000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561159" name="Rectangle 7"/>
          <p:cNvSpPr>
            <a:spLocks noChangeArrowheads="1"/>
          </p:cNvSpPr>
          <p:nvPr/>
        </p:nvSpPr>
        <p:spPr bwMode="auto">
          <a:xfrm>
            <a:off x="684212" y="3006804"/>
            <a:ext cx="105156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array[3][3];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array[1][1]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element11 =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array[1][1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5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1160" name="Rectangle 8"/>
          <p:cNvSpPr>
            <a:spLocks noChangeArrowheads="1"/>
          </p:cNvSpPr>
          <p:nvPr/>
        </p:nvSpPr>
        <p:spPr bwMode="auto">
          <a:xfrm>
            <a:off x="684211" y="4852399"/>
            <a:ext cx="10515601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array[3][4];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= 0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&lt; 3;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= 0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&lt; 4;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array[row][col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row + col;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8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Matrix – Example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608012" y="1295400"/>
            <a:ext cx="10668000" cy="5298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#define ROWS </a:t>
            </a: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it-IT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#define COLS 2</a:t>
            </a:r>
            <a:endParaRPr lang="it-IT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matrix[ROWS][COLS];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row = 0; row &lt;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ROWS;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col = 0; col &lt;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COLS;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scanf("%d", matrix[row][col]);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1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80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9011" y="1299504"/>
            <a:ext cx="5543550" cy="190089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Declaring and </a:t>
            </a:r>
            <a:r>
              <a:rPr lang="en-US" dirty="0" smtClean="0"/>
              <a:t>Creating Arrays </a:t>
            </a:r>
            <a:endParaRPr lang="en-US" dirty="0"/>
          </a:p>
        </p:txBody>
      </p:sp>
      <p:pic>
        <p:nvPicPr>
          <p:cNvPr id="68610" name="Picture 2" descr="http://www.siwc.in/glassesrow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12" y="685800"/>
            <a:ext cx="2590800" cy="5562600"/>
          </a:xfrm>
          <a:prstGeom prst="roundRect">
            <a:avLst>
              <a:gd name="adj" fmla="val 22417"/>
            </a:avLst>
          </a:prstGeom>
          <a:noFill/>
        </p:spPr>
      </p:pic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1128325" y="3800554"/>
            <a:ext cx="5897002" cy="197221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5" name="Picture 2" descr="C:\Users\Peter\Pictures\Kartinki Telerik\left_unspoken_2_tmb.jpg"/>
          <p:cNvPicPr>
            <a:picLocks noChangeAspect="1" noChangeArrowheads="1"/>
          </p:cNvPicPr>
          <p:nvPr/>
        </p:nvPicPr>
        <p:blipFill>
          <a:blip r:embed="rId5" cstate="screen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071" y="3863631"/>
            <a:ext cx="2555540" cy="1927018"/>
          </a:xfrm>
          <a:prstGeom prst="ellipse">
            <a:avLst/>
          </a:prstGeom>
          <a:noFill/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400660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Matrix – Example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455612" y="1171198"/>
            <a:ext cx="10820400" cy="54582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array[ROWS][COLS] = {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{5, 2, 1, 4},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{2, 10, 33, 1},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{7, 6, 3, 0},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{13, 15, 10, 9}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ROWS; row++)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for (int col = 0; col &lt; COLS; col++)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printf("%-5d", array[row][col]);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printf("\n");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4799012" y="1828800"/>
            <a:ext cx="3070504" cy="586523"/>
          </a:xfrm>
          <a:prstGeom prst="wedgeRoundRectCallout">
            <a:avLst>
              <a:gd name="adj1" fmla="val -87077"/>
              <a:gd name="adj2" fmla="val -26182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List initializer</a:t>
            </a:r>
            <a:endParaRPr lang="bg-BG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0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3112" y="4003798"/>
            <a:ext cx="5562600" cy="1406402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Reading and Printing Matrices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9612" y="5410200"/>
            <a:ext cx="8229600" cy="719034"/>
          </a:xfrm>
        </p:spPr>
        <p:txBody>
          <a:bodyPr/>
          <a:lstStyle/>
          <a:p>
            <a:r>
              <a:rPr lang="en-US" smtClean="0"/>
              <a:t>Live Demo</a:t>
            </a:r>
            <a:endParaRPr lang="en-US" dirty="0"/>
          </a:p>
        </p:txBody>
      </p:sp>
      <p:pic>
        <p:nvPicPr>
          <p:cNvPr id="2049" name="Picture 1" descr="C:\Trash\matrix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646612" y="1031081"/>
            <a:ext cx="2895600" cy="2553919"/>
          </a:xfrm>
          <a:prstGeom prst="roundRect">
            <a:avLst>
              <a:gd name="adj" fmla="val 659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59486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Maximal Platform – Example</a:t>
            </a:r>
            <a:endParaRPr lang="bg-BG" dirty="0"/>
          </a:p>
        </p:txBody>
      </p:sp>
      <p:sp>
        <p:nvSpPr>
          <p:cNvPr id="590851" name="Rectangle 3"/>
          <p:cNvSpPr>
            <a:spLocks noGrp="1" noChangeArrowheads="1"/>
          </p:cNvSpPr>
          <p:nvPr>
            <p:ph idx="1"/>
          </p:nvPr>
        </p:nvSpPr>
        <p:spPr>
          <a:xfrm>
            <a:off x="379412" y="1066800"/>
            <a:ext cx="11430000" cy="55356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Finding maximal sum of 2x2 platform</a:t>
            </a:r>
            <a:endParaRPr lang="bg-BG" sz="3200" dirty="0"/>
          </a:p>
        </p:txBody>
      </p:sp>
      <p:sp>
        <p:nvSpPr>
          <p:cNvPr id="590852" name="Rectangle 4"/>
          <p:cNvSpPr>
            <a:spLocks noChangeArrowheads="1"/>
          </p:cNvSpPr>
          <p:nvPr/>
        </p:nvSpPr>
        <p:spPr bwMode="auto">
          <a:xfrm>
            <a:off x="798512" y="1664325"/>
            <a:ext cx="105918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"stdio.h"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"limits.h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#define ROWS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#define COLS 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matrix[ROWS][COLS]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{7, 1, 3, 3, 2, 1},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{1, 3, 9, 8, 5, 6},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{4, 6, 7, 9, 1, 0}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bestSum = INT_MIN;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90853" name="Rectangle 5"/>
          <p:cNvSpPr>
            <a:spLocks noChangeArrowheads="1"/>
          </p:cNvSpPr>
          <p:nvPr/>
        </p:nvSpPr>
        <p:spPr bwMode="auto">
          <a:xfrm>
            <a:off x="3122612" y="4724400"/>
            <a:ext cx="838200" cy="6858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50866" y="6055246"/>
            <a:ext cx="2339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(example continues)</a:t>
            </a:r>
            <a:endParaRPr lang="en-US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187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Maximal Platform – Example (2)</a:t>
            </a:r>
            <a:endParaRPr lang="bg-BG" dirty="0"/>
          </a:p>
        </p:txBody>
      </p:sp>
      <p:sp>
        <p:nvSpPr>
          <p:cNvPr id="590852" name="Rectangle 4"/>
          <p:cNvSpPr>
            <a:spLocks noChangeArrowheads="1"/>
          </p:cNvSpPr>
          <p:nvPr/>
        </p:nvSpPr>
        <p:spPr bwMode="auto">
          <a:xfrm>
            <a:off x="684212" y="1137266"/>
            <a:ext cx="10668000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row = 0; row &lt; ROWS - 1;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for (int col = 0; col &lt; COLS - 1;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int sum = matrix[row][col] + matrix[row][col + 1]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matrix[row + 1][col] + matrix[row + 1][col + 1];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(sum &gt; bestSum)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bestSum = sum;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printf("%d\n", bestSum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8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hibernia.ca/images/pg_13.jp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</a:blip>
          <a:srcRect/>
          <a:stretch>
            <a:fillRect/>
          </a:stretch>
        </p:blipFill>
        <p:spPr bwMode="auto">
          <a:xfrm>
            <a:off x="4341812" y="1042236"/>
            <a:ext cx="3429000" cy="3301165"/>
          </a:xfrm>
          <a:prstGeom prst="roundRect">
            <a:avLst>
              <a:gd name="adj" fmla="val 5709"/>
            </a:avLst>
          </a:prstGeom>
          <a:solidFill>
            <a:srgbClr val="FFFFFF">
              <a:shade val="85000"/>
            </a:srgbClr>
          </a:solidFill>
          <a:ln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3112" y="4863528"/>
            <a:ext cx="5562600" cy="739552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smtClean="0"/>
              <a:t>Maximal Platform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9612" y="5526880"/>
            <a:ext cx="8229600" cy="719034"/>
          </a:xfrm>
        </p:spPr>
        <p:txBody>
          <a:bodyPr/>
          <a:lstStyle/>
          <a:p>
            <a:r>
              <a:rPr lang="en-US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8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4742001"/>
            <a:ext cx="7924800" cy="820600"/>
          </a:xfrm>
        </p:spPr>
        <p:txBody>
          <a:bodyPr/>
          <a:lstStyle/>
          <a:p>
            <a:r>
              <a:rPr lang="bg-BG" smtClean="0"/>
              <a:t>Matrix Multiplication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2012" y="5679280"/>
            <a:ext cx="7924800" cy="719034"/>
          </a:xfrm>
        </p:spPr>
        <p:txBody>
          <a:bodyPr/>
          <a:lstStyle/>
          <a:p>
            <a:r>
              <a:rPr lang="en-US" smtClean="0"/>
              <a:t>Live Demo</a:t>
            </a:r>
            <a:endParaRPr lang="en-US" dirty="0"/>
          </a:p>
        </p:txBody>
      </p:sp>
      <p:pic>
        <p:nvPicPr>
          <p:cNvPr id="2050" name="Picture 2" descr="http://www.public-domain-photos.com/free-stock-photos-4-big/plants/jagged-leav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12" y="1075601"/>
            <a:ext cx="4572000" cy="3429000"/>
          </a:xfrm>
          <a:prstGeom prst="rect">
            <a:avLst/>
          </a:pr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0.gstatic.com/images?q=tbn:ANd9GcSk0FtXru-wlg_tzPhSBNN12twGyoKsQesUz6JwHMWFjV2_huZck3rA9aTmeQ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2" y="1447801"/>
            <a:ext cx="1876182" cy="2819399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84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Programming – </a:t>
            </a:r>
            <a:r>
              <a:rPr lang="en-US" dirty="0" smtClean="0"/>
              <a:t>Arrays</a:t>
            </a:r>
            <a:endParaRPr lang="en-US" dirty="0"/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15"/>
              </a:rPr>
              <a:t>https://softuni.bg/trainings/1212/C-Programming-October-2015</a:t>
            </a:r>
            <a:endParaRPr lang="en-US" dirty="0"/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19423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8012" y="4724400"/>
            <a:ext cx="10958400" cy="19970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Programming Basics</a:t>
            </a:r>
            <a:r>
              <a:rPr lang="en-US" sz="2000" dirty="0" smtClean="0"/>
              <a:t>" course by </a:t>
            </a:r>
            <a:r>
              <a:rPr lang="en-US" sz="2000" dirty="0" smtClean="0">
                <a:hlinkClick r:id="rId6"/>
              </a:rPr>
              <a:t>Software University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7"/>
              </a:rPr>
              <a:t>CC-BY-SA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754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9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4068762" y="4797426"/>
            <a:ext cx="3960813" cy="1584325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</a:t>
            </a:r>
            <a:r>
              <a:rPr lang="en-US" dirty="0"/>
              <a:t>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fixed </a:t>
            </a:r>
            <a:r>
              <a:rPr lang="en-US" dirty="0" smtClean="0"/>
              <a:t>size (must be stored in a separate variable)</a:t>
            </a:r>
            <a:endParaRPr lang="bg-BG" dirty="0"/>
          </a:p>
        </p:txBody>
      </p:sp>
      <p:sp>
        <p:nvSpPr>
          <p:cNvPr id="428050" name="Text Box 18"/>
          <p:cNvSpPr txBox="1">
            <a:spLocks noChangeArrowheads="1"/>
          </p:cNvSpPr>
          <p:nvPr/>
        </p:nvSpPr>
        <p:spPr bwMode="auto">
          <a:xfrm>
            <a:off x="4705397" y="4951413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428055" name="AutoShape 23"/>
          <p:cNvSpPr>
            <a:spLocks noChangeArrowheads="1"/>
          </p:cNvSpPr>
          <p:nvPr/>
        </p:nvSpPr>
        <p:spPr bwMode="auto">
          <a:xfrm>
            <a:off x="1979612" y="5029201"/>
            <a:ext cx="1800225" cy="1055608"/>
          </a:xfrm>
          <a:prstGeom prst="wedgeRoundRectCallout">
            <a:avLst>
              <a:gd name="adj1" fmla="val 89065"/>
              <a:gd name="adj2" fmla="val 235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Array of 5 elements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428057" name="AutoShape 25"/>
          <p:cNvSpPr>
            <a:spLocks noChangeArrowheads="1"/>
          </p:cNvSpPr>
          <p:nvPr/>
        </p:nvSpPr>
        <p:spPr bwMode="auto">
          <a:xfrm>
            <a:off x="8389937" y="4876801"/>
            <a:ext cx="2428875" cy="1055608"/>
          </a:xfrm>
          <a:prstGeom prst="wedgeRoundRectCallout">
            <a:avLst>
              <a:gd name="adj1" fmla="val -86303"/>
              <a:gd name="adj2" fmla="val -1893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Element </a:t>
            </a:r>
            <a:r>
              <a:rPr lang="en-US" sz="2800" dirty="0" smtClean="0">
                <a:solidFill>
                  <a:srgbClr val="FFFFFF"/>
                </a:solidFill>
              </a:rPr>
              <a:t>index</a:t>
            </a:r>
            <a:r>
              <a:rPr lang="bg-BG" sz="2800" dirty="0" smtClean="0">
                <a:solidFill>
                  <a:srgbClr val="FFFFFF"/>
                </a:solidFill>
              </a:rPr>
              <a:t> (</a:t>
            </a:r>
            <a:r>
              <a:rPr lang="en-US" sz="2800" dirty="0" smtClean="0">
                <a:solidFill>
                  <a:srgbClr val="FFFFFF"/>
                </a:solidFill>
              </a:rPr>
              <a:t>position</a:t>
            </a:r>
            <a:r>
              <a:rPr lang="bg-BG" sz="2800" dirty="0" smtClean="0">
                <a:solidFill>
                  <a:srgbClr val="FFFFFF"/>
                </a:solidFill>
              </a:rPr>
              <a:t>)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428056" name="AutoShape 24"/>
          <p:cNvSpPr>
            <a:spLocks noChangeArrowheads="1"/>
          </p:cNvSpPr>
          <p:nvPr/>
        </p:nvSpPr>
        <p:spPr bwMode="auto">
          <a:xfrm>
            <a:off x="2284411" y="4000421"/>
            <a:ext cx="3363912" cy="628650"/>
          </a:xfrm>
          <a:prstGeom prst="wedgeRoundRectCallout">
            <a:avLst>
              <a:gd name="adj1" fmla="val 42370"/>
              <a:gd name="adj2" fmla="val 1694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Element of an array</a:t>
            </a:r>
            <a:endParaRPr lang="bg-BG" sz="2800" dirty="0">
              <a:solidFill>
                <a:srgbClr val="FFFFFF"/>
              </a:solidFill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/>
          </p:nvPr>
        </p:nvGraphicFramePr>
        <p:xfrm>
          <a:off x="4646612" y="5486400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8982480" y="920782"/>
            <a:ext cx="2571953" cy="2267086"/>
            <a:chOff x="7546659" y="698766"/>
            <a:chExt cx="4019753" cy="3543270"/>
          </a:xfrm>
        </p:grpSpPr>
        <p:pic>
          <p:nvPicPr>
            <p:cNvPr id="66562" name="Picture 2" descr="http://awaketrain.com/Images/DeclareAParadigm-thumb.jp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170738" y="1874757"/>
              <a:ext cx="2743200" cy="1991358"/>
            </a:xfrm>
            <a:prstGeom prst="ellipse">
              <a:avLst/>
            </a:prstGeom>
            <a:ln>
              <a:noFill/>
            </a:ln>
            <a:effectLst>
              <a:softEdge rad="317500"/>
            </a:effectLst>
          </p:spPr>
        </p:pic>
        <p:pic>
          <p:nvPicPr>
            <p:cNvPr id="12" name="Picture 2" descr="http://awaketrain.com/Images/DeclareAParadigm-thumb.jp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834284" y="1598321"/>
              <a:ext cx="2743200" cy="1991358"/>
            </a:xfrm>
            <a:prstGeom prst="ellipse">
              <a:avLst/>
            </a:prstGeom>
            <a:ln>
              <a:noFill/>
            </a:ln>
            <a:effectLst>
              <a:softEdge rad="317500"/>
            </a:effectLst>
          </p:spPr>
        </p:pic>
        <p:pic>
          <p:nvPicPr>
            <p:cNvPr id="15" name="Picture 2" descr="http://awaketrain.com/Images/DeclareAParadigm-thumb.jp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8541573" y="1287715"/>
              <a:ext cx="2743200" cy="1991358"/>
            </a:xfrm>
            <a:prstGeom prst="ellipse">
              <a:avLst/>
            </a:prstGeom>
            <a:ln>
              <a:noFill/>
            </a:ln>
            <a:effectLst>
              <a:softEdge rad="317500"/>
            </a:effectLst>
          </p:spPr>
        </p:pic>
        <p:pic>
          <p:nvPicPr>
            <p:cNvPr id="16" name="Picture 2" descr="http://awaketrain.com/Images/DeclareAParadigm-thumb.jp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9199133" y="1074687"/>
              <a:ext cx="2743200" cy="1991358"/>
            </a:xfrm>
            <a:prstGeom prst="ellipse">
              <a:avLst/>
            </a:prstGeom>
            <a:ln>
              <a:noFill/>
            </a:ln>
            <a:effectLst>
              <a:softEdge rad="317500"/>
            </a:effectLst>
          </p:spPr>
        </p:pic>
      </p:grpSp>
    </p:spTree>
    <p:extLst>
      <p:ext uri="{BB962C8B-B14F-4D97-AF65-F5344CB8AC3E}">
        <p14:creationId xmlns:p14="http://schemas.microsoft.com/office/powerpoint/2010/main" val="306341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55" grpId="0" animBg="1"/>
      <p:bldP spid="428057" grpId="0" animBg="1"/>
      <p:bldP spid="4280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Arrays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An array can be defined in 3 ways:</a:t>
            </a:r>
          </a:p>
          <a:p>
            <a:pPr marL="587491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Stack initialization with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specified size</a:t>
            </a:r>
          </a:p>
          <a:p>
            <a:pPr marL="587491" indent="-514350">
              <a:lnSpc>
                <a:spcPct val="110000"/>
              </a:lnSpc>
              <a:buFont typeface="+mj-lt"/>
              <a:buAutoNum type="arabicPeriod"/>
            </a:pPr>
            <a:endParaRPr lang="en-US" dirty="0"/>
          </a:p>
          <a:p>
            <a:pPr marL="587491" indent="-514350">
              <a:lnSpc>
                <a:spcPct val="110000"/>
              </a:lnSpc>
              <a:buFont typeface="+mj-lt"/>
              <a:buAutoNum type="arabicPeriod"/>
            </a:pPr>
            <a:endParaRPr lang="en-US" dirty="0" smtClean="0"/>
          </a:p>
          <a:p>
            <a:pPr marL="587491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Stack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initializer list</a:t>
            </a:r>
          </a:p>
        </p:txBody>
      </p:sp>
      <p:sp>
        <p:nvSpPr>
          <p:cNvPr id="429061" name="Rectangle 5"/>
          <p:cNvSpPr>
            <a:spLocks noChangeArrowheads="1"/>
          </p:cNvSpPr>
          <p:nvPr/>
        </p:nvSpPr>
        <p:spPr bwMode="auto">
          <a:xfrm>
            <a:off x="852342" y="2647109"/>
            <a:ext cx="1042367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arr[10];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arr[0] = 5;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arr[1] = 2;</a:t>
            </a:r>
          </a:p>
        </p:txBody>
      </p:sp>
      <p:sp>
        <p:nvSpPr>
          <p:cNvPr id="429062" name="Rectangle 6"/>
          <p:cNvSpPr>
            <a:spLocks noChangeArrowheads="1"/>
          </p:cNvSpPr>
          <p:nvPr/>
        </p:nvSpPr>
        <p:spPr bwMode="auto">
          <a:xfrm>
            <a:off x="836612" y="4824419"/>
            <a:ext cx="10439400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arr[] = { 1, 2, 3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printf("%d", arr[0]);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2" cstate="screen">
            <a:lum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509" y="1034673"/>
            <a:ext cx="2286000" cy="2419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4774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Arrays (2)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10000"/>
              </a:lnSpc>
              <a:buFont typeface="+mj-lt"/>
              <a:buAutoNum type="arabicPeriod" startAt="3"/>
            </a:pPr>
            <a:r>
              <a:rPr lang="en-US" dirty="0" smtClean="0"/>
              <a:t>Heap initialization</a:t>
            </a:r>
          </a:p>
        </p:txBody>
      </p:sp>
      <p:sp>
        <p:nvSpPr>
          <p:cNvPr id="429062" name="Rectangle 6"/>
          <p:cNvSpPr>
            <a:spLocks noChangeArrowheads="1"/>
          </p:cNvSpPr>
          <p:nvPr/>
        </p:nvSpPr>
        <p:spPr bwMode="auto">
          <a:xfrm>
            <a:off x="836612" y="1905000"/>
            <a:ext cx="10668000" cy="47056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spcAft>
                <a:spcPts val="1000"/>
              </a:spcAft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#define SIZE 50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main()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*arr = malloc(SIZE * sizeof(int));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(arr != NULL)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for (int i = 0; i &lt; SIZE;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arr[i] = i * i;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...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free(arr);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     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5561012" y="5117284"/>
            <a:ext cx="3886200" cy="1055608"/>
          </a:xfrm>
          <a:prstGeom prst="wedgeRoundRectCallout">
            <a:avLst>
              <a:gd name="adj1" fmla="val -86303"/>
              <a:gd name="adj2" fmla="val -1893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Free the memory after we're done using it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8397122" y="1734097"/>
            <a:ext cx="3488490" cy="1055608"/>
          </a:xfrm>
          <a:prstGeom prst="wedgeRoundRectCallout">
            <a:avLst>
              <a:gd name="adj1" fmla="val -93123"/>
              <a:gd name="adj2" fmla="val 686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Allocate 50 * 4 = 200 bytes on the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heap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52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2" y="4834376"/>
            <a:ext cx="8938472" cy="820600"/>
          </a:xfrm>
        </p:spPr>
        <p:txBody>
          <a:bodyPr/>
          <a:lstStyle/>
          <a:p>
            <a:r>
              <a:rPr lang="en-US" dirty="0"/>
              <a:t>Accessing Array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598612" y="5712544"/>
            <a:ext cx="8938472" cy="688256"/>
          </a:xfrm>
        </p:spPr>
        <p:txBody>
          <a:bodyPr/>
          <a:lstStyle/>
          <a:p>
            <a:r>
              <a:rPr lang="en-US" dirty="0" smtClean="0"/>
              <a:t>Read and Modify Elements by Index</a:t>
            </a:r>
            <a:endParaRPr lang="en-US" dirty="0"/>
          </a:p>
        </p:txBody>
      </p:sp>
      <p:pic>
        <p:nvPicPr>
          <p:cNvPr id="61443" name="Picture 3" descr="http://www.elab-experience.com/product/image/38/micro_hot_pinset_ki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484" y="1015747"/>
            <a:ext cx="5234728" cy="3481092"/>
          </a:xfrm>
          <a:prstGeom prst="roundRect">
            <a:avLst>
              <a:gd name="adj" fmla="val 458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67201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Array elements are accessed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the square brackets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(indexer)</a:t>
            </a:r>
          </a:p>
          <a:p>
            <a:pPr>
              <a:lnSpc>
                <a:spcPct val="100000"/>
              </a:lnSpc>
            </a:pPr>
            <a:r>
              <a:rPr lang="en-US" dirty="0"/>
              <a:t>Array indexer takes element’s index as parameter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The first element has index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last element has index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dirty="0"/>
              <a:t>Elements can be retrieved and changed 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[]</a:t>
            </a:r>
            <a:r>
              <a:rPr lang="en-US" dirty="0"/>
              <a:t> operator</a:t>
            </a:r>
            <a:endParaRPr lang="bg-B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 by Index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1700" y="5105400"/>
            <a:ext cx="10374312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arr[] = { 1, 2, 3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arr[0] = 10;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arr[1]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arr[2];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37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in C are represented as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character arrays</a:t>
            </a:r>
          </a:p>
          <a:p>
            <a:pPr lvl="1"/>
            <a:r>
              <a:rPr lang="en-US" dirty="0"/>
              <a:t>Size should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 length +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dirty="0" smtClean="0"/>
          </a:p>
          <a:p>
            <a:pPr lvl="1"/>
            <a:r>
              <a:rPr lang="en-US" dirty="0" smtClean="0"/>
              <a:t>The last character should be reserved for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null terminator </a:t>
            </a:r>
            <a:r>
              <a:rPr lang="en-US" dirty="0" smtClean="0"/>
              <a:t>(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 Arrays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3200400"/>
            <a:ext cx="962775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name[] = { 'P', 'e', 's', 'h', 'o', '\0' };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2208212" y="4431716"/>
            <a:ext cx="973344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>
            <a:off x="3289486" y="4732950"/>
            <a:ext cx="460375" cy="476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/>
          </p:nvPr>
        </p:nvGraphicFramePr>
        <p:xfrm>
          <a:off x="3960812" y="3974516"/>
          <a:ext cx="5791200" cy="993648"/>
        </p:xfrm>
        <a:graphic>
          <a:graphicData uri="http://schemas.openxmlformats.org/drawingml/2006/table">
            <a:tbl>
              <a:tblPr/>
              <a:tblGrid>
                <a:gridCol w="965200"/>
                <a:gridCol w="965200"/>
                <a:gridCol w="965200"/>
                <a:gridCol w="965200"/>
                <a:gridCol w="965200"/>
                <a:gridCol w="965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'P'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'e'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's'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'h'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'o'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'\0'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6026905" y="5574716"/>
            <a:ext cx="3733800" cy="673916"/>
          </a:xfrm>
          <a:prstGeom prst="wedgeRoundRectCallout">
            <a:avLst>
              <a:gd name="adj1" fmla="val 34666"/>
              <a:gd name="adj2" fmla="val -1220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Denotes end of string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86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2302</Words>
  <Application>Microsoft Office PowerPoint</Application>
  <PresentationFormat>Custom</PresentationFormat>
  <Paragraphs>445</Paragraphs>
  <Slides>38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C Arrays</vt:lpstr>
      <vt:lpstr>Table of Contents</vt:lpstr>
      <vt:lpstr>Declaring and Creating Arrays </vt:lpstr>
      <vt:lpstr>What are Arrays?</vt:lpstr>
      <vt:lpstr>Initializing Arrays</vt:lpstr>
      <vt:lpstr>Initializing Arrays (2)</vt:lpstr>
      <vt:lpstr>Accessing Array Elements</vt:lpstr>
      <vt:lpstr>Accessing Array Elements by Index</vt:lpstr>
      <vt:lpstr>Char Arrays</vt:lpstr>
      <vt:lpstr>Initializing Strings – Example</vt:lpstr>
      <vt:lpstr>String Array</vt:lpstr>
      <vt:lpstr>Buffer Overflow</vt:lpstr>
      <vt:lpstr>Accessing Array Elements – Examples</vt:lpstr>
      <vt:lpstr>Accessing Elements By Index </vt:lpstr>
      <vt:lpstr>Arrays: Input and Output</vt:lpstr>
      <vt:lpstr>Reading Arrays From the Console</vt:lpstr>
      <vt:lpstr>Last Digit as String – Example</vt:lpstr>
      <vt:lpstr>Printing Arrays</vt:lpstr>
      <vt:lpstr>Processing Arrays: for Statement</vt:lpstr>
      <vt:lpstr>Processing Arrays Using for Loop – Examples</vt:lpstr>
      <vt:lpstr>Processing Arrays</vt:lpstr>
      <vt:lpstr>Bubble Sort – Example</vt:lpstr>
      <vt:lpstr>Bubble Sort – Example</vt:lpstr>
      <vt:lpstr>Bubble Sort</vt:lpstr>
      <vt:lpstr>Multidimensional Arrays </vt:lpstr>
      <vt:lpstr>What is Multidimensional Array?</vt:lpstr>
      <vt:lpstr>Initializing Multidimensional Arrays</vt:lpstr>
      <vt:lpstr>Accessing Elements</vt:lpstr>
      <vt:lpstr>Reading a Matrix – Example</vt:lpstr>
      <vt:lpstr>Printing Matrix – Example</vt:lpstr>
      <vt:lpstr>Reading and Printing Matrices</vt:lpstr>
      <vt:lpstr>Maximal Platform – Example</vt:lpstr>
      <vt:lpstr>Maximal Platform – Example (2)</vt:lpstr>
      <vt:lpstr>Maximal Platform</vt:lpstr>
      <vt:lpstr>Matrix Multiplication</vt:lpstr>
      <vt:lpstr>C Programming – Arrays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Arrays</dc:title>
  <dc:subject>Software Development Course</dc:subject>
  <dc:creator/>
  <cp:keywords>C,arrays, matrices,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2015-10-22T11:29:08Z</dcterms:modified>
  <cp:category>C, arrays, matrices,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