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394" r:id="rId4"/>
    <p:sldId id="395" r:id="rId5"/>
    <p:sldId id="396" r:id="rId6"/>
    <p:sldId id="397" r:id="rId7"/>
    <p:sldId id="398" r:id="rId8"/>
    <p:sldId id="426" r:id="rId9"/>
    <p:sldId id="427" r:id="rId10"/>
    <p:sldId id="428" r:id="rId11"/>
    <p:sldId id="429" r:id="rId12"/>
    <p:sldId id="432" r:id="rId13"/>
    <p:sldId id="430" r:id="rId14"/>
    <p:sldId id="419" r:id="rId15"/>
    <p:sldId id="420" r:id="rId16"/>
    <p:sldId id="413" r:id="rId17"/>
    <p:sldId id="414" r:id="rId18"/>
    <p:sldId id="415" r:id="rId19"/>
    <p:sldId id="416" r:id="rId20"/>
    <p:sldId id="417" r:id="rId21"/>
    <p:sldId id="418" r:id="rId22"/>
    <p:sldId id="421" r:id="rId23"/>
    <p:sldId id="431" r:id="rId24"/>
    <p:sldId id="423" r:id="rId25"/>
    <p:sldId id="42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0" d="100"/>
          <a:sy n="90" d="100"/>
        </p:scale>
        <p:origin x="-154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10/30/2014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6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4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gif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odejstools.codeplex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7" Type="http://schemas.openxmlformats.org/officeDocument/2006/relationships/hyperlink" Target="http://jsperf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weave.com/" TargetMode="External"/><Relationship Id="rId5" Type="http://schemas.openxmlformats.org/officeDocument/2006/relationships/hyperlink" Target="http://jsbin.com/" TargetMode="External"/><Relationship Id="rId4" Type="http://schemas.openxmlformats.org/officeDocument/2006/relationships/hyperlink" Target="http://www.jslin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7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jpeg"/><Relationship Id="rId15" Type="http://schemas.openxmlformats.org/officeDocument/2006/relationships/image" Target="../media/image28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softwaregroup-bg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Tools for Writing / Editing / Debugging JavaScript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7539" y="4197085"/>
            <a:ext cx="1805422" cy="1805422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5572" y="3908858"/>
            <a:ext cx="4048687" cy="929951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72" y="5182475"/>
            <a:ext cx="4060109" cy="913525"/>
          </a:xfrm>
          <a:prstGeom prst="roundRect">
            <a:avLst>
              <a:gd name="adj" fmla="val 4236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has Node.js Tools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nodejstools.codeplex.com</a:t>
            </a:r>
            <a:endParaRPr lang="en-US" dirty="0" smtClean="0"/>
          </a:p>
          <a:p>
            <a:pPr lvl="1"/>
            <a:r>
              <a:rPr lang="en-US" dirty="0" smtClean="0"/>
              <a:t>Runs </a:t>
            </a:r>
            <a:r>
              <a:rPr lang="en-US" dirty="0"/>
              <a:t>Node.js into Visual Studio</a:t>
            </a:r>
          </a:p>
          <a:p>
            <a:pPr lvl="1"/>
            <a:r>
              <a:rPr lang="en-US" dirty="0"/>
              <a:t>Powerful, well integrated debugger</a:t>
            </a:r>
          </a:p>
          <a:p>
            <a:pPr lvl="1"/>
            <a:r>
              <a:rPr lang="en-US" dirty="0"/>
              <a:t>Has no DOM, runs out of the browser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Tools for </a:t>
            </a:r>
            <a:r>
              <a:rPr lang="en-US" dirty="0" smtClean="0"/>
              <a:t>Visual Studio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4800600"/>
            <a:ext cx="8434387" cy="14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C# debugger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breakpoint</a:t>
            </a:r>
            <a:r>
              <a:rPr lang="en-US" dirty="0" smtClean="0"/>
              <a:t> and start debugging with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F5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node.js in Visual Studio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7" y="2716743"/>
            <a:ext cx="4838660" cy="337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492" y="2716743"/>
            <a:ext cx="5105400" cy="337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550956" y="4588933"/>
            <a:ext cx="628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2422546"/>
            <a:ext cx="8938472" cy="820600"/>
          </a:xfrm>
        </p:spPr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3276600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61087" y="2417901"/>
            <a:ext cx="4400550" cy="820600"/>
          </a:xfrm>
        </p:spPr>
        <p:txBody>
          <a:bodyPr/>
          <a:lstStyle/>
          <a:p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94437" y="3410967"/>
            <a:ext cx="4133850" cy="1365365"/>
          </a:xfrm>
        </p:spPr>
        <p:txBody>
          <a:bodyPr/>
          <a:lstStyle/>
          <a:p>
            <a:r>
              <a:rPr lang="en-US" dirty="0" smtClean="0"/>
              <a:t>The Smartest JavaScript IDE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981200"/>
            <a:ext cx="4260857" cy="34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1772997" cy="555002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IDE suitable for both client-side JS and server-side (Node.js) development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Build JavaScript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Debug JavaScript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 err="1" smtClean="0"/>
              <a:t>intellisense</a:t>
            </a:r>
            <a:r>
              <a:rPr lang="en-US" dirty="0" smtClean="0"/>
              <a:t>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SASS/LESS/Stylus CSS preprocessors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CoffeeScript</a:t>
            </a:r>
            <a:r>
              <a:rPr lang="en-US" dirty="0" smtClean="0"/>
              <a:t>/</a:t>
            </a:r>
            <a:r>
              <a:rPr lang="en-US" dirty="0" err="1" smtClean="0"/>
              <a:t>TypeScript</a:t>
            </a:r>
            <a:r>
              <a:rPr lang="en-US" dirty="0" smtClean="0"/>
              <a:t> JavaScript preprocessors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Emmet</a:t>
            </a:r>
            <a:r>
              <a:rPr lang="en-US" dirty="0" smtClean="0"/>
              <a:t> coding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Paid product (free 1 year license for </a:t>
            </a:r>
            <a:r>
              <a:rPr lang="en-US" dirty="0" err="1" smtClean="0"/>
              <a:t>SoftUni</a:t>
            </a:r>
            <a:r>
              <a:rPr lang="en-US" dirty="0" smtClean="0"/>
              <a:t> student)</a:t>
            </a:r>
          </a:p>
        </p:txBody>
      </p:sp>
      <p:pic>
        <p:nvPicPr>
          <p:cNvPr id="1026" name="Picture 2" descr="http://i.stack.imgur.com/LZJ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17" y="1600200"/>
            <a:ext cx="4619626" cy="271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2590800"/>
            <a:ext cx="8938472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3392768"/>
            <a:ext cx="8938472" cy="719034"/>
          </a:xfrm>
        </p:spPr>
        <p:txBody>
          <a:bodyPr/>
          <a:lstStyle/>
          <a:p>
            <a:r>
              <a:rPr lang="en-US" dirty="0" smtClean="0"/>
              <a:t>Using All the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Sadly, no intelligent way of debugging client-side JavaScript</a:t>
            </a:r>
          </a:p>
          <a:p>
            <a:pPr lvl="1"/>
            <a:r>
              <a:rPr lang="en-US" dirty="0" smtClean="0"/>
              <a:t>The only way to debug JavaScript is through the browser</a:t>
            </a:r>
          </a:p>
          <a:p>
            <a:r>
              <a:rPr lang="en-US" dirty="0" smtClean="0"/>
              <a:t>Fortunately all browsers have their own debugging tool/plugin that makes it easier</a:t>
            </a:r>
          </a:p>
          <a:p>
            <a:pPr lvl="1"/>
            <a:r>
              <a:rPr lang="en-US" dirty="0" smtClean="0"/>
              <a:t>Firefox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Firebug</a:t>
            </a:r>
          </a:p>
          <a:p>
            <a:pPr lvl="1"/>
            <a:r>
              <a:rPr lang="en-US" dirty="0" smtClean="0"/>
              <a:t>Chrome and Opera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Web Developer Tools</a:t>
            </a:r>
          </a:p>
          <a:p>
            <a:pPr lvl="1"/>
            <a:r>
              <a:rPr lang="en-US" dirty="0" smtClean="0"/>
              <a:t>Internet Explorer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[F12]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8612" y="2743200"/>
            <a:ext cx="8938472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98612" y="37005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2819400"/>
            <a:ext cx="8938472" cy="820600"/>
          </a:xfrm>
        </p:spPr>
        <p:txBody>
          <a:bodyPr/>
          <a:lstStyle/>
          <a:p>
            <a:r>
              <a:rPr lang="en-US" dirty="0"/>
              <a:t>JavaScript Utilities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3733800"/>
            <a:ext cx="8938472" cy="719034"/>
          </a:xfrm>
        </p:spPr>
        <p:txBody>
          <a:bodyPr/>
          <a:lstStyle/>
          <a:p>
            <a:r>
              <a:rPr lang="en-US" dirty="0" smtClean="0"/>
              <a:t>Tools for JS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Code Quality </a:t>
            </a:r>
            <a:r>
              <a:rPr lang="en-US" dirty="0" smtClean="0"/>
              <a:t>Tools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www.jshint.com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www.jslint.com</a:t>
            </a:r>
            <a:endParaRPr lang="en-US" dirty="0" smtClean="0"/>
          </a:p>
          <a:p>
            <a:r>
              <a:rPr lang="en-US" dirty="0" smtClean="0"/>
              <a:t>HTML, CSS and JavaScript playgrounds</a:t>
            </a:r>
          </a:p>
          <a:p>
            <a:pPr lvl="1"/>
            <a:r>
              <a:rPr lang="en-US" dirty="0" smtClean="0">
                <a:hlinkClick r:id="rId5"/>
              </a:rPr>
              <a:t>http://jsbin.com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liveweave.com</a:t>
            </a:r>
            <a:endParaRPr lang="en-US" dirty="0" smtClean="0"/>
          </a:p>
          <a:p>
            <a:r>
              <a:rPr lang="en-US" dirty="0" smtClean="0"/>
              <a:t>JavaScript performance tester</a:t>
            </a:r>
          </a:p>
          <a:p>
            <a:pPr lvl="1"/>
            <a:r>
              <a:rPr lang="en-US" dirty="0" smtClean="0">
                <a:hlinkClick r:id="rId7"/>
              </a:rPr>
              <a:t>http://jsperf.com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07864"/>
            <a:ext cx="10248997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Development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with plugins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WebStorm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Debugging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Chrome / Opera Developer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Firebug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429000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3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2743200"/>
            <a:ext cx="8938472" cy="820600"/>
          </a:xfrm>
        </p:spPr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36243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JS Developer Tools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WebStorm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Visual Studio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JS Debuggers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[F12] Tools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JS Utilities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JSHint</a:t>
            </a:r>
            <a:r>
              <a:rPr lang="en-US" sz="2800" dirty="0" smtClean="0"/>
              <a:t>, </a:t>
            </a:r>
            <a:r>
              <a:rPr lang="en-US" sz="2800" dirty="0" err="1" smtClean="0"/>
              <a:t>JSLint</a:t>
            </a:r>
            <a:r>
              <a:rPr lang="en-US" sz="2800" dirty="0" smtClean="0"/>
              <a:t>, </a:t>
            </a:r>
            <a:r>
              <a:rPr lang="en-US" sz="2800" dirty="0" err="1" smtClean="0"/>
              <a:t>JSBin</a:t>
            </a:r>
            <a:r>
              <a:rPr lang="en-US" sz="2800" dirty="0" smtClean="0"/>
              <a:t>, …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052" y="12192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7841615" y="46509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/>
              <a:t>JavaScript Tools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3923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372365"/>
            <a:ext cx="7924800" cy="820600"/>
          </a:xfrm>
        </p:spPr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224566"/>
            <a:ext cx="7924800" cy="719034"/>
          </a:xfrm>
        </p:spPr>
        <p:txBody>
          <a:bodyPr/>
          <a:lstStyle/>
          <a:p>
            <a:r>
              <a:rPr lang="en-US" dirty="0" smtClean="0"/>
              <a:t>Know your Tools!</a:t>
            </a:r>
            <a:endParaRPr lang="en-US" dirty="0"/>
          </a:p>
        </p:txBody>
      </p:sp>
      <p:pic>
        <p:nvPicPr>
          <p:cNvPr id="2050" name="Picture 2" descr="http://farm6.staticflickr.com/5228/5792711312_c366ed65d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524000"/>
            <a:ext cx="4286250" cy="2371726"/>
          </a:xfrm>
          <a:prstGeom prst="roundRect">
            <a:avLst>
              <a:gd name="adj" fmla="val 2443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is </a:t>
            </a:r>
            <a:r>
              <a:rPr lang="en-US" dirty="0" smtClean="0"/>
              <a:t>an interpreted language</a:t>
            </a:r>
          </a:p>
          <a:p>
            <a:pPr lvl="1"/>
            <a:r>
              <a:rPr lang="en-US" dirty="0" smtClean="0"/>
              <a:t>It is run and executed by the browser</a:t>
            </a:r>
          </a:p>
          <a:p>
            <a:pPr lvl="1"/>
            <a:r>
              <a:rPr lang="en-US" dirty="0" smtClean="0"/>
              <a:t>The means to acquire the JavaScript code are trivial</a:t>
            </a:r>
          </a:p>
          <a:p>
            <a:pPr lvl="2"/>
            <a:r>
              <a:rPr lang="en-US" dirty="0" smtClean="0"/>
              <a:t>No matter how or where it is coded</a:t>
            </a:r>
          </a:p>
          <a:p>
            <a:pPr lvl="2"/>
            <a:r>
              <a:rPr lang="en-US" dirty="0" smtClean="0"/>
              <a:t>A simple Notepad will do the trick</a:t>
            </a:r>
          </a:p>
          <a:p>
            <a:r>
              <a:rPr lang="en-US" dirty="0" smtClean="0"/>
              <a:t>Yet, there are many tools that easify </a:t>
            </a:r>
            <a:br>
              <a:rPr lang="en-US" dirty="0" smtClean="0"/>
            </a:br>
            <a:r>
              <a:rPr lang="en-US" dirty="0" smtClean="0"/>
              <a:t>JavaScript coding</a:t>
            </a:r>
          </a:p>
          <a:p>
            <a:pPr lvl="1"/>
            <a:r>
              <a:rPr lang="en-US" dirty="0" smtClean="0"/>
              <a:t>Like editors, debuggers, etc…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03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60143"/>
            <a:ext cx="7924800" cy="1568497"/>
          </a:xfrm>
        </p:spPr>
        <p:txBody>
          <a:bodyPr/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3006851"/>
            <a:ext cx="7924800" cy="719034"/>
          </a:xfrm>
        </p:spPr>
        <p:txBody>
          <a:bodyPr/>
          <a:lstStyle/>
          <a:p>
            <a:r>
              <a:rPr lang="en-US" dirty="0" smtClean="0"/>
              <a:t>Coding JavaScript made easy!</a:t>
            </a:r>
            <a:endParaRPr lang="en-US" dirty="0"/>
          </a:p>
        </p:txBody>
      </p:sp>
      <p:pic>
        <p:nvPicPr>
          <p:cNvPr id="3080" name="Picture 8" descr="http://upload.wikimedia.org/wikipedia/commons/b/b0/Adobe_Brackets_v0.0.x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7" y="4084159"/>
            <a:ext cx="1859441" cy="1859441"/>
          </a:xfrm>
          <a:prstGeom prst="roundRect">
            <a:avLst>
              <a:gd name="adj" fmla="val 1299"/>
            </a:avLst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12" y="4084159"/>
            <a:ext cx="2456901" cy="1859441"/>
          </a:xfrm>
          <a:prstGeom prst="roundRect">
            <a:avLst>
              <a:gd name="adj" fmla="val 1299"/>
            </a:avLst>
          </a:prstGeom>
        </p:spPr>
      </p:pic>
    </p:spTree>
    <p:extLst>
      <p:ext uri="{BB962C8B-B14F-4D97-AF65-F5344CB8AC3E}">
        <p14:creationId xmlns:p14="http://schemas.microsoft.com/office/powerpoint/2010/main" val="1272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a developer needs for coding JavaScript is a text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Notepad/Notepad++ will do the trick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is one of the popular guys now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Many, many tools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2012/2013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 Brackets, Cloud9, </a:t>
            </a: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, </a:t>
            </a:r>
            <a:r>
              <a:rPr lang="en-US" dirty="0" err="1" smtClean="0"/>
              <a:t>WebStorm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Development Tools for Eclipse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1" y="2514600"/>
            <a:ext cx="8938472" cy="8206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pic>
        <p:nvPicPr>
          <p:cNvPr id="5122" name="Picture 2" descr="http://upload.wikimedia.org/wikipedia/commons/2/20/Visualstudio_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9" t="-15316" r="-5739" b="-15316"/>
          <a:stretch/>
        </p:blipFill>
        <p:spPr bwMode="auto">
          <a:xfrm>
            <a:off x="1774082" y="3843998"/>
            <a:ext cx="8435130" cy="1881728"/>
          </a:xfrm>
          <a:prstGeom prst="roundRect">
            <a:avLst>
              <a:gd name="adj" fmla="val 4433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27967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is the main </a:t>
            </a:r>
            <a:r>
              <a:rPr lang="en-US" dirty="0" err="1" smtClean="0"/>
              <a:t>dev</a:t>
            </a:r>
            <a:r>
              <a:rPr lang="en-US" dirty="0" smtClean="0"/>
              <a:t> tool for creating .NET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ASP.NET, WPF, Silverlight, SharePoint, Windows 8,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Until Windows 8 and version 2012, Visual Studio was not a pleasant tool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put JavaScript into the core of Windows 8, so their development tool needed to be done right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Visual Studio 2012 or Visual Studio 2013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2012/2013 are pretty much ready-to-use for JavaScript coding</a:t>
            </a:r>
          </a:p>
          <a:p>
            <a:pPr lvl="1"/>
            <a:r>
              <a:rPr lang="en-US" dirty="0" smtClean="0"/>
              <a:t>They have pretty good </a:t>
            </a:r>
            <a:r>
              <a:rPr lang="en-US" dirty="0" err="1" smtClean="0"/>
              <a:t>intelli</a:t>
            </a:r>
            <a:r>
              <a:rPr lang="en-US" dirty="0" smtClean="0"/>
              <a:t>-sense, code highlighting, etc…</a:t>
            </a:r>
          </a:p>
          <a:p>
            <a:pPr lvl="1"/>
            <a:r>
              <a:rPr lang="en-US" dirty="0" smtClean="0"/>
              <a:t>There are paid and free versions (Visual Studio 2012/2013 Web Developer)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703</Words>
  <Application>Microsoft Office PowerPoint</Application>
  <PresentationFormat>Custom</PresentationFormat>
  <Paragraphs>143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SoftUni 16x9</vt:lpstr>
      <vt:lpstr>JavaScript Tools</vt:lpstr>
      <vt:lpstr>Table of Contents</vt:lpstr>
      <vt:lpstr>JavaScript Tools</vt:lpstr>
      <vt:lpstr>JavaScript Tools</vt:lpstr>
      <vt:lpstr>JavaScript  Development Tools</vt:lpstr>
      <vt:lpstr>JavaScript Development Tools</vt:lpstr>
      <vt:lpstr>Visual Studio</vt:lpstr>
      <vt:lpstr>Visual Studio</vt:lpstr>
      <vt:lpstr>Visual Studio 2012/2013</vt:lpstr>
      <vt:lpstr>Node.js Tools for Visual Studio</vt:lpstr>
      <vt:lpstr>Debugging node.js in Visual Studio</vt:lpstr>
      <vt:lpstr>Visual Studio 2012/2013</vt:lpstr>
      <vt:lpstr>WebStorm</vt:lpstr>
      <vt:lpstr>WebStorm</vt:lpstr>
      <vt:lpstr>Debugging JavaScript</vt:lpstr>
      <vt:lpstr>Debugging JavaScript</vt:lpstr>
      <vt:lpstr>Debugging JavaScript</vt:lpstr>
      <vt:lpstr>JavaScript Utilities</vt:lpstr>
      <vt:lpstr>JavaScript Utilities</vt:lpstr>
      <vt:lpstr>JavaScript Utilities</vt:lpstr>
      <vt:lpstr>Summary</vt:lpstr>
      <vt:lpstr>JavaScript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Tools</dc:title>
  <dc:subject>Software Development Course</dc:subject>
  <dc:creator/>
  <cp:keywords>JS, JavaScript,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2014-10-30T13:39:16Z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