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394" r:id="rId3"/>
    <p:sldId id="395" r:id="rId4"/>
    <p:sldId id="467" r:id="rId5"/>
    <p:sldId id="476" r:id="rId6"/>
    <p:sldId id="505" r:id="rId7"/>
    <p:sldId id="551" r:id="rId8"/>
    <p:sldId id="506" r:id="rId9"/>
    <p:sldId id="552" r:id="rId10"/>
    <p:sldId id="513" r:id="rId11"/>
    <p:sldId id="522" r:id="rId12"/>
    <p:sldId id="553" r:id="rId13"/>
    <p:sldId id="554" r:id="rId14"/>
    <p:sldId id="560" r:id="rId15"/>
    <p:sldId id="561" r:id="rId16"/>
    <p:sldId id="563" r:id="rId17"/>
    <p:sldId id="543" r:id="rId18"/>
    <p:sldId id="544" r:id="rId19"/>
    <p:sldId id="523" r:id="rId20"/>
    <p:sldId id="555" r:id="rId21"/>
    <p:sldId id="525" r:id="rId22"/>
    <p:sldId id="501" r:id="rId23"/>
    <p:sldId id="502" r:id="rId24"/>
    <p:sldId id="503" r:id="rId25"/>
    <p:sldId id="504" r:id="rId26"/>
    <p:sldId id="482" r:id="rId27"/>
    <p:sldId id="481" r:id="rId28"/>
    <p:sldId id="499" r:id="rId29"/>
    <p:sldId id="475" r:id="rId30"/>
    <p:sldId id="454" r:id="rId31"/>
    <p:sldId id="468" r:id="rId32"/>
    <p:sldId id="486" r:id="rId33"/>
    <p:sldId id="508" r:id="rId34"/>
    <p:sldId id="509" r:id="rId35"/>
    <p:sldId id="510" r:id="rId36"/>
    <p:sldId id="514" r:id="rId37"/>
    <p:sldId id="487" r:id="rId38"/>
    <p:sldId id="558" r:id="rId39"/>
    <p:sldId id="547" r:id="rId40"/>
    <p:sldId id="556" r:id="rId41"/>
    <p:sldId id="557" r:id="rId42"/>
    <p:sldId id="550" r:id="rId43"/>
    <p:sldId id="492" r:id="rId44"/>
    <p:sldId id="496" r:id="rId45"/>
    <p:sldId id="545" r:id="rId46"/>
    <p:sldId id="498" r:id="rId47"/>
    <p:sldId id="515" r:id="rId48"/>
    <p:sldId id="516" r:id="rId49"/>
    <p:sldId id="517" r:id="rId50"/>
    <p:sldId id="546" r:id="rId51"/>
    <p:sldId id="519" r:id="rId52"/>
    <p:sldId id="559" r:id="rId53"/>
    <p:sldId id="520" r:id="rId54"/>
    <p:sldId id="421" r:id="rId55"/>
    <p:sldId id="422" r:id="rId56"/>
    <p:sldId id="352" r:id="rId57"/>
    <p:sldId id="521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EA346-5CBD-4200-8617-88CE5D9469ED}">
          <p14:sldIdLst>
            <p14:sldId id="394"/>
            <p14:sldId id="395"/>
            <p14:sldId id="467"/>
            <p14:sldId id="476"/>
            <p14:sldId id="505"/>
            <p14:sldId id="551"/>
            <p14:sldId id="506"/>
            <p14:sldId id="552"/>
            <p14:sldId id="513"/>
            <p14:sldId id="522"/>
            <p14:sldId id="553"/>
            <p14:sldId id="554"/>
            <p14:sldId id="560"/>
            <p14:sldId id="561"/>
            <p14:sldId id="563"/>
            <p14:sldId id="543"/>
            <p14:sldId id="544"/>
            <p14:sldId id="523"/>
            <p14:sldId id="555"/>
            <p14:sldId id="525"/>
            <p14:sldId id="501"/>
            <p14:sldId id="502"/>
            <p14:sldId id="503"/>
            <p14:sldId id="504"/>
            <p14:sldId id="482"/>
            <p14:sldId id="481"/>
            <p14:sldId id="499"/>
            <p14:sldId id="475"/>
            <p14:sldId id="454"/>
            <p14:sldId id="468"/>
            <p14:sldId id="486"/>
            <p14:sldId id="508"/>
            <p14:sldId id="509"/>
            <p14:sldId id="510"/>
            <p14:sldId id="514"/>
            <p14:sldId id="487"/>
            <p14:sldId id="558"/>
            <p14:sldId id="547"/>
            <p14:sldId id="556"/>
            <p14:sldId id="557"/>
            <p14:sldId id="550"/>
            <p14:sldId id="492"/>
            <p14:sldId id="496"/>
            <p14:sldId id="545"/>
            <p14:sldId id="498"/>
            <p14:sldId id="515"/>
            <p14:sldId id="516"/>
            <p14:sldId id="517"/>
            <p14:sldId id="546"/>
            <p14:sldId id="519"/>
            <p14:sldId id="559"/>
            <p14:sldId id="520"/>
            <p14:sldId id="421"/>
            <p14:sldId id="422"/>
            <p14:sldId id="352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EEDC"/>
    <a:srgbClr val="FFFFFF"/>
    <a:srgbClr val="E85C0E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2" autoAdjust="0"/>
    <p:restoredTop sz="94662" autoAdjust="0"/>
  </p:normalViewPr>
  <p:slideViewPr>
    <p:cSldViewPr>
      <p:cViewPr varScale="1">
        <p:scale>
          <a:sx n="68" d="100"/>
          <a:sy n="68" d="100"/>
        </p:scale>
        <p:origin x="51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05-09-2014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140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888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47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nakov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302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59097" y="785812"/>
            <a:ext cx="8160257" cy="1171552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Forms in PHP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4082" y="2057657"/>
            <a:ext cx="8361039" cy="17763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dirty="0" smtClean="0"/>
              <a:t>GET / POST, Validation, Escaping, Input Types, Submitting Arrays, URL Redirecting, PHP Superglobals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" name="Текстов контейне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7"/>
              </a:rPr>
              <a:t>www.nakov.com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587" y="4450313"/>
            <a:ext cx="3815534" cy="1982100"/>
          </a:xfrm>
          <a:prstGeom prst="rect">
            <a:avLst/>
          </a:prstGeom>
        </p:spPr>
      </p:pic>
      <p:pic>
        <p:nvPicPr>
          <p:cNvPr id="14" name="Картина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03" y="4728259"/>
            <a:ext cx="2690960" cy="1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582" y="1749936"/>
            <a:ext cx="10439400" cy="820600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HTML Escaping &amp; Data Validation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57" y="3070110"/>
            <a:ext cx="4286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run this PHP script: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enter the following in the input field?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Escaping: Motivation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93" y="1853825"/>
            <a:ext cx="10726814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Enter your name: </a:t>
            </a:r>
            <a:r>
              <a:rPr lang="en-US" sz="2400" noProof="1"/>
              <a:t>&lt;input type="text" name="name" </a:t>
            </a:r>
            <a:r>
              <a:rPr lang="en-US" sz="2400" noProof="1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</a:t>
            </a:r>
            <a:r>
              <a:rPr lang="en-US" sz="2400" noProof="1"/>
              <a:t>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</a:t>
            </a:r>
            <a:r>
              <a:rPr lang="en-US" sz="2400" noProof="1" smtClean="0"/>
              <a:t>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noProof="1"/>
              <a:t>&lt;?</a:t>
            </a:r>
            <a:r>
              <a:rPr lang="en-US" sz="2400" noProof="1" smtClean="0"/>
              <a:t>php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if (isset($_GET["name"]))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echo "Hello, " . $_GET["name"];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 smtClean="0"/>
              <a:t>?&gt;</a:t>
            </a:r>
            <a:endParaRPr lang="en-US" sz="24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93" y="5994285"/>
            <a:ext cx="107268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&lt;script&gt;alert('hi')&lt;/</a:t>
            </a:r>
            <a:r>
              <a:rPr lang="en-US" dirty="0" smtClean="0"/>
              <a:t>script&gt;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7917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htmlspecialchars(string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Calibri (Body)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alibri (Body)"/>
              </a:rPr>
              <a:t>Converts HTML </a:t>
            </a:r>
            <a:r>
              <a:rPr lang="en-US" dirty="0">
                <a:latin typeface="Calibri (Body)"/>
              </a:rPr>
              <a:t>special characters to entities</a:t>
            </a:r>
            <a:r>
              <a:rPr lang="en-US" dirty="0" smtClean="0">
                <a:latin typeface="Calibri (Body)"/>
              </a:rPr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alibri (Body)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alibri (Body)"/>
              </a:rPr>
              <a:t> become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&amp;amp;</a:t>
            </a:r>
            <a:r>
              <a:rPr lang="en-US" noProof="1" smtClean="0">
                <a:latin typeface="Calibri (Body)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&amp;quote; &amp;#039; &amp;lt;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alibri (Body)"/>
              </a:rPr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&amp;gt;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 in PHP: </a:t>
            </a:r>
            <a:r>
              <a:rPr lang="en-US" noProof="1" smtClean="0"/>
              <a:t>htmlspecialchars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93" y="3158970"/>
            <a:ext cx="10726814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Enter your name: </a:t>
            </a:r>
            <a:r>
              <a:rPr lang="en-US" sz="2400" noProof="1"/>
              <a:t>&lt;input type="text" name="name" </a:t>
            </a:r>
            <a:r>
              <a:rPr lang="en-US" sz="2400" noProof="1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</a:t>
            </a:r>
            <a:r>
              <a:rPr lang="en-US" sz="2400" noProof="1"/>
              <a:t>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</a:t>
            </a:r>
            <a:r>
              <a:rPr lang="en-US" sz="2400" noProof="1" smtClean="0"/>
              <a:t>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noProof="1"/>
              <a:t>&lt;?</a:t>
            </a:r>
            <a:r>
              <a:rPr lang="en-US" sz="2400" noProof="1" smtClean="0"/>
              <a:t>php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if (isset($_GET["name"]))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echo "Hello, " . htmlspecialchars($_GET["name"]);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 smtClean="0"/>
              <a:t>?&gt;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9246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and when the HTML escape?</a:t>
            </a:r>
            <a:endParaRPr lang="en-US" dirty="0"/>
          </a:p>
          <a:p>
            <a:pPr lvl="1"/>
            <a:r>
              <a:rPr lang="en-US" dirty="0" smtClean="0"/>
              <a:t>HTML </a:t>
            </a:r>
            <a:r>
              <a:rPr lang="en-US" dirty="0"/>
              <a:t>escaping should be performed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data printed in an HTML page</a:t>
            </a:r>
            <a:r>
              <a:rPr lang="en-US" dirty="0"/>
              <a:t>, that could </a:t>
            </a:r>
            <a:r>
              <a:rPr lang="en-US" dirty="0" smtClean="0"/>
              <a:t>contain </a:t>
            </a:r>
            <a:r>
              <a:rPr lang="en-US" dirty="0"/>
              <a:t>HTML special </a:t>
            </a:r>
            <a:r>
              <a:rPr lang="en-US" dirty="0" smtClean="0"/>
              <a:t>chars</a:t>
            </a:r>
          </a:p>
          <a:p>
            <a:pPr lvl="1"/>
            <a:r>
              <a:rPr lang="en-US" dirty="0" smtClean="0"/>
              <a:t>Any other behavior is incorrect!</a:t>
            </a:r>
            <a:endParaRPr lang="en-US" dirty="0"/>
          </a:p>
          <a:p>
            <a:r>
              <a:rPr lang="en-US" dirty="0" smtClean="0"/>
              <a:t>Never escape data when you read it!</a:t>
            </a:r>
          </a:p>
          <a:p>
            <a:pPr lvl="1"/>
            <a:r>
              <a:rPr lang="en-US" dirty="0" smtClean="0"/>
              <a:t>Escape the data when you print it in a HTML page</a:t>
            </a:r>
          </a:p>
          <a:p>
            <a:r>
              <a:rPr lang="en-US" dirty="0" smtClean="0"/>
              <a:t>Never store HTML-escaped data in the database!</a:t>
            </a:r>
          </a:p>
          <a:p>
            <a:r>
              <a:rPr lang="en-US" dirty="0" smtClean="0"/>
              <a:t>Never perform double HTML escaping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HTML </a:t>
            </a:r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Sample form that can submit HTML special characters: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correct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HTML escaping (data only!):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Correct HTML Escaping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28827" y="1994355"/>
            <a:ext cx="10531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</a:t>
            </a:r>
            <a:r>
              <a:rPr lang="en-US" sz="2400" noProof="1" smtClean="0"/>
              <a:t> Name: </a:t>
            </a:r>
            <a:r>
              <a:rPr lang="en-US" sz="2400" noProof="1"/>
              <a:t>&lt;input type="text" name="name</a:t>
            </a:r>
            <a:r>
              <a:rPr lang="en-US" sz="2400" noProof="1" smtClean="0"/>
              <a:t>" value="&amp;lt;br&amp;gt;" </a:t>
            </a:r>
            <a:r>
              <a:rPr lang="en-US" sz="2400" noProof="1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</a:t>
            </a:r>
            <a:r>
              <a:rPr lang="en-US" sz="2400" noProof="1" smtClean="0"/>
              <a:t> </a:t>
            </a:r>
            <a:r>
              <a:rPr lang="en-US" sz="2400" noProof="1"/>
              <a:t>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</a:t>
            </a:r>
            <a:r>
              <a:rPr lang="en-US" sz="2400" noProof="1" smtClean="0"/>
              <a:t>&gt;</a:t>
            </a:r>
            <a:endParaRPr lang="en-US" sz="2400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28829" y="4644135"/>
            <a:ext cx="1053116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noProof="1" smtClean="0"/>
              <a:t>&lt;?</a:t>
            </a:r>
            <a:r>
              <a:rPr lang="en-US" sz="2400" noProof="1" smtClean="0"/>
              <a:t>php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if (isset($_GET["name"]))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echo </a:t>
            </a:r>
            <a:r>
              <a:rPr lang="en-US" sz="2400" noProof="1" smtClean="0"/>
              <a:t>"Hi, &lt;i&gt;" </a:t>
            </a:r>
            <a:r>
              <a:rPr lang="en-US" sz="2400" noProof="1" smtClean="0"/>
              <a:t>. htmlspecialchars($_GET["name</a:t>
            </a:r>
            <a:r>
              <a:rPr lang="en-US" sz="2400" noProof="1" smtClean="0"/>
              <a:t>"] . "&lt;/i&gt;");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 smtClean="0"/>
              <a:t>?&gt;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74150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Sample form that can submit HTML special characters: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rgbClr val="FF6600"/>
                </a:solidFill>
              </a:rPr>
              <a:t>incorrect </a:t>
            </a:r>
            <a:r>
              <a:rPr lang="en-US" dirty="0" smtClean="0"/>
              <a:t>HTML escaping (don't escape everything):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Incorrect HTML Escaping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28827" y="1994355"/>
            <a:ext cx="10531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</a:t>
            </a:r>
            <a:r>
              <a:rPr lang="en-US" sz="2400" noProof="1" smtClean="0"/>
              <a:t> Name: </a:t>
            </a:r>
            <a:r>
              <a:rPr lang="en-US" sz="2400" noProof="1"/>
              <a:t>&lt;input type="text" name="name</a:t>
            </a:r>
            <a:r>
              <a:rPr lang="en-US" sz="2400" noProof="1" smtClean="0"/>
              <a:t>" value="&amp;lt;br&amp;gt;" </a:t>
            </a:r>
            <a:r>
              <a:rPr lang="en-US" sz="2400" noProof="1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</a:t>
            </a:r>
            <a:r>
              <a:rPr lang="en-US" sz="2400" noProof="1" smtClean="0"/>
              <a:t> </a:t>
            </a:r>
            <a:r>
              <a:rPr lang="en-US" sz="2400" noProof="1"/>
              <a:t>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</a:t>
            </a:r>
            <a:r>
              <a:rPr lang="en-US" sz="2400" noProof="1" smtClean="0"/>
              <a:t>&gt;</a:t>
            </a:r>
            <a:endParaRPr lang="en-US" sz="2400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28829" y="4644135"/>
            <a:ext cx="1053116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noProof="1" smtClean="0"/>
              <a:t>&lt;?php</a:t>
            </a:r>
            <a:endParaRPr lang="en-US" sz="2400" noProof="1" smtClean="0"/>
          </a:p>
          <a:p>
            <a:pPr>
              <a:lnSpc>
                <a:spcPct val="100000"/>
              </a:lnSpc>
            </a:pPr>
            <a:r>
              <a:rPr lang="en-US" sz="2400" noProof="1" smtClean="0"/>
              <a:t>if (isset</a:t>
            </a:r>
            <a:r>
              <a:rPr lang="en-US" sz="2400" noProof="1" smtClean="0"/>
              <a:t>($_GET["name"]))</a:t>
            </a:r>
            <a:endParaRPr lang="en-US" sz="2400" noProof="1" smtClean="0"/>
          </a:p>
          <a:p>
            <a:pPr>
              <a:lnSpc>
                <a:spcPct val="100000"/>
              </a:lnSpc>
            </a:pPr>
            <a:r>
              <a:rPr lang="en-US" sz="2400" noProof="1" smtClean="0"/>
              <a:t>   echo </a:t>
            </a:r>
            <a:r>
              <a:rPr lang="en-US" sz="2400" noProof="1" smtClean="0"/>
              <a:t>htmlspecialchars("Hi, &lt;i&gt;" . $_</a:t>
            </a:r>
            <a:r>
              <a:rPr lang="en-US" sz="2400" noProof="1" smtClean="0"/>
              <a:t>GET</a:t>
            </a:r>
            <a:r>
              <a:rPr lang="en-US" sz="2400" noProof="1" smtClean="0"/>
              <a:t>["name"] . "&lt;/i&gt;");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 smtClean="0"/>
              <a:t>?&gt;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8041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addslashes()</a:t>
            </a:r>
            <a:endParaRPr lang="en-US" sz="3200" noProof="1" smtClean="0">
              <a:solidFill>
                <a:schemeClr val="tx2">
                  <a:lumMod val="75000"/>
                </a:schemeClr>
              </a:solidFill>
              <a:latin typeface="Calibri (Body)"/>
            </a:endParaRPr>
          </a:p>
          <a:p>
            <a:pPr lvl="1">
              <a:lnSpc>
                <a:spcPct val="110000"/>
              </a:lnSpc>
            </a:pPr>
            <a:r>
              <a:rPr lang="en-US" sz="3000" dirty="0" smtClean="0">
                <a:latin typeface="Calibri (Body)"/>
              </a:rPr>
              <a:t>Escapes all special symbols in a string: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'</a:t>
            </a:r>
            <a:r>
              <a:rPr lang="en-US" sz="3000" dirty="0" smtClean="0">
                <a:latin typeface="Calibri (Body)"/>
              </a:rPr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""</a:t>
            </a:r>
            <a:r>
              <a:rPr lang="en-US" sz="3000" dirty="0" smtClean="0">
                <a:latin typeface="Calibri (Body)"/>
              </a:rPr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\</a:t>
            </a:r>
          </a:p>
          <a:p>
            <a:pPr>
              <a:lnSpc>
                <a:spcPct val="110000"/>
              </a:lnSpc>
            </a:pPr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addcslashes()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sz="3200" dirty="0" smtClean="0">
                <a:latin typeface="Calibri (Body)"/>
              </a:rPr>
              <a:t>– escapes given list of characters in a string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Calibri (Body)"/>
            </a:endParaRPr>
          </a:p>
          <a:p>
            <a:pPr>
              <a:lnSpc>
                <a:spcPct val="110000"/>
              </a:lnSpc>
            </a:pPr>
            <a:endParaRPr lang="en-US" sz="3200" dirty="0" smtClean="0">
              <a:latin typeface="Calibri (Body)"/>
            </a:endParaRP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quotemeta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sz="3200" dirty="0">
                <a:latin typeface="Calibri (Body)"/>
              </a:rPr>
              <a:t>– escapes the symbols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3200" dirty="0" smtClean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htmlentities()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sz="3200" dirty="0">
                <a:latin typeface="Calibri (Body)"/>
              </a:rPr>
              <a:t>– escapes </a:t>
            </a:r>
            <a:r>
              <a:rPr lang="en-US" sz="3200" dirty="0" smtClean="0">
                <a:latin typeface="Calibri (Body)"/>
              </a:rPr>
              <a:t>all HTML entities </a:t>
            </a:r>
            <a:r>
              <a:rPr lang="en-US" sz="3200" dirty="0" smtClean="0">
                <a:latin typeface="Calibri (Body)"/>
              </a:rPr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£</a:t>
            </a:r>
            <a:r>
              <a:rPr lang="en-US" sz="3200" dirty="0" smtClean="0">
                <a:latin typeface="Calibri (Body)"/>
              </a:rPr>
              <a:t> </a:t>
            </a:r>
            <a:r>
              <a:rPr lang="en-US" sz="3200" dirty="0" smtClean="0">
                <a:latin typeface="Calibri (Body)"/>
                <a:sym typeface="Wingdings" panose="05000000000000000000" pitchFamily="2" charset="2"/>
              </a:rPr>
              <a:t>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&amp;pound;</a:t>
            </a:r>
            <a:r>
              <a:rPr lang="en-US" sz="3200" dirty="0" smtClean="0">
                <a:latin typeface="Calibri (Body)"/>
              </a:rPr>
              <a:t>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8829" y="4284095"/>
            <a:ext cx="1053116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echo </a:t>
            </a:r>
            <a:r>
              <a:rPr lang="en-US" sz="2600" noProof="1"/>
              <a:t>addcslashes</a:t>
            </a:r>
            <a:r>
              <a:rPr lang="en-US" sz="2600" dirty="0"/>
              <a:t>("say('hi')", ';|&lt;&gt;\'"');</a:t>
            </a:r>
          </a:p>
          <a:p>
            <a:r>
              <a:rPr lang="en-US" sz="2600" dirty="0"/>
              <a:t>// Result: say(\'hi\')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28829" y="2438890"/>
            <a:ext cx="1053116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echo addslashes("listfiles('C:\')");</a:t>
            </a:r>
          </a:p>
          <a:p>
            <a:r>
              <a:rPr lang="en-US" sz="2600" noProof="1"/>
              <a:t>// Result: listfiles(\'C:\\\')</a:t>
            </a:r>
          </a:p>
        </p:txBody>
      </p:sp>
    </p:spTree>
    <p:extLst>
      <p:ext uri="{BB962C8B-B14F-4D97-AF65-F5344CB8AC3E}">
        <p14:creationId xmlns:p14="http://schemas.microsoft.com/office/powerpoint/2010/main" val="22549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 (Body)"/>
              </a:rPr>
              <a:t>PHP </a:t>
            </a:r>
            <a:r>
              <a:rPr lang="en-US" dirty="0" smtClean="0">
                <a:latin typeface="Calibri (Body)"/>
              </a:rPr>
              <a:t>supports </a:t>
            </a:r>
            <a:r>
              <a:rPr lang="en-US" dirty="0">
                <a:latin typeface="Calibri (Body)"/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magic_quotes</a:t>
            </a:r>
            <a:r>
              <a:rPr lang="en-US" dirty="0" smtClean="0">
                <a:latin typeface="Calibri (Body)"/>
              </a:rPr>
              <a:t> engine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 (Body)"/>
              </a:rPr>
              <a:t>It </a:t>
            </a:r>
            <a:r>
              <a:rPr lang="en-US" dirty="0">
                <a:latin typeface="Calibri (Body)"/>
              </a:rPr>
              <a:t>escapes all necessary characters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>
                <a:latin typeface="Calibri (Body)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dirty="0">
                <a:latin typeface="Calibri (Body)"/>
              </a:rPr>
              <a:t>array automatically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 (Body)"/>
              </a:rPr>
              <a:t>In versions before 5.2 it is turned on by default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 (Body)"/>
              </a:rPr>
              <a:t>Considered dangerous approach and thus – </a:t>
            </a:r>
            <a:r>
              <a:rPr lang="en-US" dirty="0" smtClean="0">
                <a:latin typeface="Calibri (Body)"/>
              </a:rPr>
              <a:t>deprecated</a:t>
            </a:r>
            <a:endParaRPr lang="en-US" dirty="0">
              <a:latin typeface="Calibri (Body)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 (Body)"/>
              </a:rPr>
              <a:t>DO NOT USE IT!!! </a:t>
            </a:r>
            <a:endParaRPr lang="en-US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 (Body)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 (Body)"/>
              </a:rPr>
              <a:t>Developers </a:t>
            </a:r>
            <a:r>
              <a:rPr lang="en-US" dirty="0">
                <a:latin typeface="Calibri (Body)"/>
              </a:rPr>
              <a:t>should handle escaping </a:t>
            </a:r>
            <a:r>
              <a:rPr lang="en-US" dirty="0" smtClean="0">
                <a:latin typeface="Calibri (Body)"/>
              </a:rPr>
              <a:t>manually</a:t>
            </a:r>
            <a:endParaRPr lang="bg-B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 (Body)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Automatic Escaping Engine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5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Data validation ensures the data we collect is correct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be performed by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filter_var()</a:t>
            </a:r>
            <a:r>
              <a:rPr lang="en-US" dirty="0" smtClean="0"/>
              <a:t> in PHP</a:t>
            </a:r>
            <a:endParaRPr lang="bg-BG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</a:t>
            </a:r>
            <a:r>
              <a:rPr lang="en-US" dirty="0"/>
              <a:t>User Input</a:t>
            </a: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3832" y="2573905"/>
            <a:ext cx="1044116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&lt;?php</a:t>
            </a:r>
          </a:p>
          <a:p>
            <a:r>
              <a:rPr lang="en-US" sz="2400" noProof="1" smtClean="0"/>
              <a:t>$ip_a = '127.0.0.1';</a:t>
            </a:r>
          </a:p>
          <a:p>
            <a:r>
              <a:rPr lang="en-US" sz="2400" noProof="1" smtClean="0"/>
              <a:t>$ip_b = '42.42';</a:t>
            </a:r>
          </a:p>
          <a:p>
            <a:r>
              <a:rPr lang="en-US" sz="2400" noProof="1" smtClean="0"/>
              <a:t>if (filter_var($ip_a, FILTER_VALIDATE_IP)) {</a:t>
            </a:r>
          </a:p>
          <a:p>
            <a:r>
              <a:rPr lang="en-US" sz="2400" noProof="1" smtClean="0"/>
              <a:t>    echo "This (ip_a) IP address is considered valid.";</a:t>
            </a:r>
          </a:p>
          <a:p>
            <a:r>
              <a:rPr lang="en-US" sz="2400" noProof="1" smtClean="0"/>
              <a:t>}</a:t>
            </a:r>
          </a:p>
          <a:p>
            <a:r>
              <a:rPr lang="en-US" sz="2400" noProof="1" smtClean="0"/>
              <a:t>if (filter_var($ip_b , FILTER_VALIDATE_IP)) {</a:t>
            </a:r>
          </a:p>
          <a:p>
            <a:r>
              <a:rPr lang="en-US" sz="2400" noProof="1" smtClean="0"/>
              <a:t>    echo "This (ip_b) IP address is considered valid.";</a:t>
            </a:r>
          </a:p>
          <a:p>
            <a:r>
              <a:rPr lang="en-US" sz="2400" noProof="1" smtClean="0"/>
              <a:t>}</a:t>
            </a:r>
          </a:p>
          <a:p>
            <a:r>
              <a:rPr lang="en-US" sz="2400" noProof="1" smtClean="0"/>
              <a:t>?&gt;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7057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User </a:t>
            </a:r>
            <a:r>
              <a:rPr lang="en-US" smtClean="0"/>
              <a:t>Input (2)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8789" y="1133745"/>
            <a:ext cx="1125124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&lt;form&gt;</a:t>
            </a:r>
          </a:p>
          <a:p>
            <a:r>
              <a:rPr lang="en-US" sz="2400" noProof="1"/>
              <a:t>    &lt;input type="text" name="num"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&lt;/form&gt;</a:t>
            </a:r>
          </a:p>
          <a:p>
            <a:r>
              <a:rPr lang="en-US" sz="2400" noProof="1"/>
              <a:t>&lt;?php</a:t>
            </a:r>
          </a:p>
          <a:p>
            <a:r>
              <a:rPr lang="en-US" sz="2400" noProof="1"/>
              <a:t>if (isset($_GET['num'])) {</a:t>
            </a:r>
          </a:p>
          <a:p>
            <a:r>
              <a:rPr lang="en-US" sz="2400" noProof="1"/>
              <a:t>    $num = intval($_GET['num']);</a:t>
            </a:r>
          </a:p>
          <a:p>
            <a:r>
              <a:rPr lang="en-US" sz="2400" noProof="1"/>
              <a:t>    if ($num &lt; 1 || $num &gt; 100) {</a:t>
            </a:r>
          </a:p>
          <a:p>
            <a:r>
              <a:rPr lang="en-US" sz="2400" noProof="1"/>
              <a:t>        echo "Please enter an integer number in range [1..100].";</a:t>
            </a:r>
          </a:p>
          <a:p>
            <a:r>
              <a:rPr lang="en-US" sz="2400" noProof="1"/>
              <a:t>        die;</a:t>
            </a:r>
          </a:p>
          <a:p>
            <a:r>
              <a:rPr lang="en-US" sz="2400" noProof="1"/>
              <a:t>    }</a:t>
            </a:r>
          </a:p>
          <a:p>
            <a:r>
              <a:rPr lang="en-US" sz="2400" noProof="1"/>
              <a:t>    echo "You entered valid number: $num.";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7860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98730"/>
            <a:ext cx="11804822" cy="5580619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HTTP Request Methods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HTML Escaping </a:t>
            </a:r>
            <a:r>
              <a:rPr lang="en-US" sz="3200" dirty="0" smtClean="0"/>
              <a:t>&amp; Data Validation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Query Strings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Checkboxes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Hidden Fields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Submitting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Other Input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URL Redirecting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Other </a:t>
            </a:r>
            <a:r>
              <a:rPr lang="en-US" sz="3200" dirty="0"/>
              <a:t>Superglobals ($_SESSION, </a:t>
            </a:r>
            <a:r>
              <a:rPr lang="en-US" sz="3200" dirty="0" smtClean="0"/>
              <a:t>$_COOKIE)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2" y="2771301"/>
            <a:ext cx="2690960" cy="1426208"/>
          </a:xfrm>
          <a:prstGeom prst="rect">
            <a:avLst/>
          </a:prstGeom>
        </p:spPr>
      </p:pic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97" y="2618910"/>
            <a:ext cx="3850498" cy="38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804" y="4689140"/>
            <a:ext cx="10981218" cy="885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Consolas" pitchFamily="49" charset="0"/>
              </a:rPr>
              <a:t>HTML Escaping &amp; Data Validation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566145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80" y="12811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3832" y="1591865"/>
            <a:ext cx="10261316" cy="8206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Query String</a:t>
            </a:r>
            <a:endParaRPr lang="en-US" dirty="0">
              <a:latin typeface="+mn-lt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1" y="2944671"/>
            <a:ext cx="10183940" cy="2869594"/>
          </a:xfrm>
          <a:prstGeom prst="roundRect">
            <a:avLst>
              <a:gd name="adj" fmla="val 1960"/>
            </a:avLst>
          </a:prstGeom>
        </p:spPr>
      </p:pic>
    </p:spTree>
    <p:extLst>
      <p:ext uri="{BB962C8B-B14F-4D97-AF65-F5344CB8AC3E}">
        <p14:creationId xmlns:p14="http://schemas.microsoft.com/office/powerpoint/2010/main" val="6558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Query String?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query string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Commonly used in searches and dynamic pages</a:t>
            </a:r>
          </a:p>
          <a:p>
            <a:r>
              <a:rPr lang="en-US" dirty="0" smtClean="0"/>
              <a:t>Accessed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$_SERVER['QUERY_STRING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24" y="3451644"/>
            <a:ext cx="1062117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&lt;form&gt;</a:t>
            </a:r>
          </a:p>
          <a:p>
            <a:r>
              <a:rPr lang="en-US" sz="2400" noProof="1"/>
              <a:t>    &lt;input type="text" name="firstName"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&lt;/form&gt;</a:t>
            </a:r>
          </a:p>
          <a:p>
            <a:r>
              <a:rPr lang="en-US" sz="2400" noProof="1"/>
              <a:t>&lt;?php</a:t>
            </a:r>
          </a:p>
          <a:p>
            <a:r>
              <a:rPr lang="en-US" sz="2400" noProof="1"/>
              <a:t>echo $_SERVER['QUERY_STRING'];</a:t>
            </a:r>
          </a:p>
          <a:p>
            <a:r>
              <a:rPr lang="en-US" sz="24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526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Most common way is by using a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form </a:t>
            </a:r>
            <a:r>
              <a:rPr lang="en-US" sz="3600" dirty="0" smtClean="0"/>
              <a:t>with a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3600" dirty="0"/>
              <a:t> method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You can also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use scripts </a:t>
            </a:r>
            <a:r>
              <a:rPr lang="en-US" sz="3600" dirty="0"/>
              <a:t>to add to the query string or simply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write your links </a:t>
            </a:r>
            <a:r>
              <a:rPr lang="en-US" sz="3600" dirty="0"/>
              <a:t>with the query strings in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3600" dirty="0"/>
              <a:t> </a:t>
            </a:r>
            <a:r>
              <a:rPr lang="en-US" sz="3600" dirty="0" smtClean="0"/>
              <a:t>attribute</a:t>
            </a:r>
            <a:endParaRPr lang="en-US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Query String</a:t>
            </a:r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61" y="3564015"/>
            <a:ext cx="7313526" cy="25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309" y="4530697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  <a:cs typeface="Consolas" pitchFamily="49" charset="0"/>
              </a:rPr>
              <a:t>Query String</a:t>
            </a:r>
            <a:endParaRPr lang="en-US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75472" y="557144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" y="1448780"/>
            <a:ext cx="9891702" cy="2787248"/>
          </a:xfrm>
          <a:prstGeom prst="roundRect">
            <a:avLst>
              <a:gd name="adj" fmla="val 1960"/>
            </a:avLst>
          </a:prstGeom>
        </p:spPr>
      </p:pic>
    </p:spTree>
    <p:extLst>
      <p:ext uri="{BB962C8B-B14F-4D97-AF65-F5344CB8AC3E}">
        <p14:creationId xmlns:p14="http://schemas.microsoft.com/office/powerpoint/2010/main" val="3137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76381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Working with Checkboxes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877359"/>
            <a:ext cx="325194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Checkoxes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0" y="1088741"/>
            <a:ext cx="10589115" cy="114705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Checkboxes are created by setting an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input with type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checkbox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3842" y="2337265"/>
            <a:ext cx="101508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checkbox"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name="two-way-ticket" 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5" name="Rectangle 1"/>
          <p:cNvSpPr/>
          <p:nvPr/>
        </p:nvSpPr>
        <p:spPr>
          <a:xfrm>
            <a:off x="963842" y="3863132"/>
            <a:ext cx="1016268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(isset($_GET['two-way-ticket']) 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"Two-way ticket";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"One-way ticket";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7010" y="3068960"/>
            <a:ext cx="10589115" cy="76508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 checkbox 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only submitted 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if it's actually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checked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07" y="3333602"/>
            <a:ext cx="3667590" cy="27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042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Fields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6585" y="3113965"/>
            <a:ext cx="5895655" cy="27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Vani" panose="020B0502040204020203" pitchFamily="34" charset="0"/>
              </a:rPr>
              <a:t>Created by setting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Vani" panose="020B0502040204020203" pitchFamily="34" charset="0"/>
              </a:rPr>
              <a:t>type</a:t>
            </a:r>
            <a:r>
              <a:rPr lang="en-US" dirty="0">
                <a:latin typeface="+mj-lt"/>
                <a:cs typeface="Vani" panose="020B0502040204020203" pitchFamily="34" charset="0"/>
              </a:rPr>
              <a:t> of input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Vani" panose="020B0502040204020203" pitchFamily="34" charset="0"/>
              </a:rPr>
              <a:t>hidden</a:t>
            </a:r>
          </a:p>
          <a:p>
            <a:r>
              <a:rPr lang="en-US" dirty="0">
                <a:latin typeface="+mj-lt"/>
              </a:rPr>
              <a:t>Submit information that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not entered by the user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Vani" panose="020B0502040204020203" pitchFamily="34" charset="0"/>
            </a:endParaRPr>
          </a:p>
          <a:p>
            <a:r>
              <a:rPr lang="en-US" dirty="0">
                <a:latin typeface="+mj-lt"/>
                <a:cs typeface="Vani" panose="020B0502040204020203" pitchFamily="34" charset="0"/>
              </a:rPr>
              <a:t>Not visible to the </a:t>
            </a:r>
            <a:r>
              <a:rPr lang="en-US" dirty="0" smtClean="0">
                <a:latin typeface="+mj-lt"/>
                <a:cs typeface="Vani" panose="020B0502040204020203" pitchFamily="34" charset="0"/>
              </a:rPr>
              <a:t>user, but visible with [F12]</a:t>
            </a:r>
            <a:endParaRPr lang="en-US" dirty="0">
              <a:latin typeface="+mj-lt"/>
            </a:endParaRPr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bg-BG" dirty="0" smtClean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963842" y="3307337"/>
            <a:ext cx="1026114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5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 method="post"&gt;</a:t>
            </a:r>
          </a:p>
          <a:p>
            <a:r>
              <a:rPr lang="en-US" sz="2400" noProof="1"/>
              <a:t>    &lt;input type="text" name="user"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    &lt;?php if (isset($_POST['user'])) { ?&gt;</a:t>
            </a:r>
          </a:p>
          <a:p>
            <a:r>
              <a:rPr lang="en-US" sz="2400" noProof="1"/>
              <a:t>    &lt;input type="hidden" name="hiddenName"</a:t>
            </a:r>
          </a:p>
          <a:p>
            <a:r>
              <a:rPr lang="en-US" sz="2400" noProof="1"/>
              <a:t>        value="&lt;?php echo sha1($_POST['user']) ?&gt;" /&gt;</a:t>
            </a:r>
          </a:p>
          <a:p>
            <a:r>
              <a:rPr lang="en-US" sz="2400" noProof="1"/>
              <a:t>    &lt;?php } ?&gt;</a:t>
            </a:r>
          </a:p>
          <a:p>
            <a:r>
              <a:rPr lang="en-US" sz="2400" noProof="1"/>
              <a:t>&lt;/form&gt;</a:t>
            </a:r>
            <a:endParaRPr 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33693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223784"/>
            <a:ext cx="8938472" cy="820600"/>
          </a:xfrm>
        </p:spPr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 smtClean="0"/>
              <a:t>HTTP Request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115762"/>
            <a:ext cx="8938472" cy="688256"/>
          </a:xfrm>
        </p:spPr>
        <p:txBody>
          <a:bodyPr/>
          <a:lstStyle/>
          <a:p>
            <a:r>
              <a:rPr lang="en-US" dirty="0" smtClean="0"/>
              <a:t>How Browsers Send Form Data?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19" y="3158970"/>
            <a:ext cx="4993057" cy="2920237"/>
          </a:xfrm>
          <a:prstGeom prst="roundRect">
            <a:avLst>
              <a:gd name="adj" fmla="val 2215"/>
            </a:avLst>
          </a:prstGeom>
        </p:spPr>
      </p:pic>
    </p:spTree>
    <p:extLst>
      <p:ext uri="{BB962C8B-B14F-4D97-AF65-F5344CB8AC3E}">
        <p14:creationId xmlns:p14="http://schemas.microsoft.com/office/powerpoint/2010/main" val="35082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22" y="3314321"/>
            <a:ext cx="3448782" cy="27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207227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Submitting Arrays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14" y="2560022"/>
            <a:ext cx="3626598" cy="3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  <a:cs typeface="Vani" panose="020B0502040204020203" pitchFamily="34" charset="0"/>
              </a:rPr>
              <a:t>In order for an input to be treated as an array, you must put brackets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attribute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: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Arrays</a:t>
            </a:r>
            <a:endParaRPr lang="bg-BG" dirty="0" smtClean="0"/>
          </a:p>
        </p:txBody>
      </p:sp>
      <p:sp>
        <p:nvSpPr>
          <p:cNvPr id="2" name="Rectangle 1"/>
          <p:cNvSpPr/>
          <p:nvPr/>
        </p:nvSpPr>
        <p:spPr>
          <a:xfrm>
            <a:off x="873832" y="2708920"/>
            <a:ext cx="1044116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people[]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multiple="multiple"&gt;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value="Mario"&gt;Mario&lt;/option&gt;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value="Svetlin"&gt;Svetlin&lt;/option&gt;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value="Teodor"&gt;Teodor&lt;/option&gt;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43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Vani" panose="020B0502040204020203" pitchFamily="34" charset="0"/>
              </a:rPr>
              <a:t>The selected form elements come as an array: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Arrays (2)</a:t>
            </a:r>
            <a:endParaRPr lang="bg-BG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8866" y="2123855"/>
            <a:ext cx="10261141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(isset($_POST['people']))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foreach($_POST['people'] as $person)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htmlspecialchars($person) . '&lt;/br&gt;';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4329100"/>
            <a:ext cx="2715308" cy="13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35672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Submitting Arrays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34024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95" y="3293985"/>
            <a:ext cx="3553370" cy="26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85382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1" y="3234655"/>
            <a:ext cx="509788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Vani" panose="020B0502040204020203" pitchFamily="34" charset="0"/>
              </a:rPr>
              <a:t>Radio</a:t>
            </a:r>
            <a:r>
              <a:rPr lang="en-US" dirty="0">
                <a:cs typeface="Vani" panose="020B0502040204020203" pitchFamily="34" charset="0"/>
              </a:rPr>
              <a:t>, </a:t>
            </a:r>
            <a:r>
              <a:rPr lang="en-US" dirty="0" smtClean="0">
                <a:cs typeface="Vani" panose="020B0502040204020203" pitchFamily="34" charset="0"/>
              </a:rPr>
              <a:t>date, </a:t>
            </a:r>
            <a:r>
              <a:rPr lang="en-US" noProof="1" smtClean="0">
                <a:cs typeface="Vani" panose="020B0502040204020203" pitchFamily="34" charset="0"/>
              </a:rPr>
              <a:t>datetime</a:t>
            </a:r>
            <a:r>
              <a:rPr lang="en-US" dirty="0" smtClean="0">
                <a:cs typeface="Vani" panose="020B0502040204020203" pitchFamily="34" charset="0"/>
              </a:rPr>
              <a:t>, time, number, range, color, …</a:t>
            </a:r>
            <a:endParaRPr lang="bg-BG" dirty="0" smtClean="0">
              <a:cs typeface="Van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693813" y="2030471"/>
            <a:ext cx="108012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Male &lt;input type="radio" name="gender" value="male" /&gt; 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Female &lt;input type="radio" name="gender" value="female" /&gt; 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(isset($_POST['gender']))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$selected_radio = $_POST['gender'];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"Selected: $selected_radio";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9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85797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Dynamic Number of Fields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785749"/>
            <a:ext cx="8938472" cy="688256"/>
          </a:xfrm>
        </p:spPr>
        <p:txBody>
          <a:bodyPr/>
          <a:lstStyle/>
          <a:p>
            <a:r>
              <a:rPr lang="en-US" dirty="0" smtClean="0"/>
              <a:t>Combining HTML, PHP and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47" y="3911022"/>
            <a:ext cx="3577107" cy="185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37" y="4055365"/>
            <a:ext cx="4002358" cy="15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Vani" panose="020B0502040204020203" pitchFamily="34" charset="0"/>
              </a:rPr>
              <a:t>HTML </a:t>
            </a:r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code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&lt;!-- We shall add inputs here with JavaScript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&lt;script&gt;addInput();&lt;/script&gt;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href="javascript:addInput()"&gt;[Add]&lt;/a&gt;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20" y="4451082"/>
            <a:ext cx="3577107" cy="18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JS code (1)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 (2)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nextId = 0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removeElement(id)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inputDiv = document.getElementById(id);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('parent').removeChild(inputDiv);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20" y="4451082"/>
            <a:ext cx="3577107" cy="18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Forms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 allow the user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enter data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that is sent to a server for processing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via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HTTP request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Calibri (Body)"/>
                <a:cs typeface="Vani" panose="020B0502040204020203" pitchFamily="34" charset="0"/>
              </a:rPr>
              <a:t>The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most used HTTP request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methods: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alibri (Body)"/>
                <a:cs typeface="Vani" panose="020B0502040204020203" pitchFamily="34" charset="0"/>
              </a:rPr>
              <a:t>In PHP the posted form data is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stored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in the</a:t>
            </a:r>
            <a:br>
              <a:rPr lang="en-US" dirty="0" smtClean="0">
                <a:latin typeface="Calibri (Body)"/>
                <a:cs typeface="Vani" panose="020B0502040204020203" pitchFamily="34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associative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arrays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bg-BG" dirty="0" smtClean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2" y="4689140"/>
            <a:ext cx="36957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JS code (2)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 (3)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addInput()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nextId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inputDiv = document.createElement("div");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inputDiv.setAttribute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("id", "num" + nextId);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inputDiv.innerHTML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type='text' name='nums[]' /&gt;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href=\"javascript:removeElement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nextId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"')\"&gt;[Remove]&lt;/a&gt;" + "&lt;br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('parent').appendChild(inputDiv);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1102948" y="2041699"/>
            <a:ext cx="9942014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(isset($_POST['nums']))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$nums = $_POST['nums'];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($nums as $item)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$sum += $item;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"The sum is: $sum";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Vani" panose="020B0502040204020203" pitchFamily="34" charset="0"/>
              </a:rPr>
              <a:t>PHP </a:t>
            </a:r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code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Dynamically(4)</a:t>
            </a:r>
            <a:endParaRPr lang="bg-B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77" y="4231148"/>
            <a:ext cx="4002358" cy="15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76" y="3158970"/>
            <a:ext cx="7095206" cy="25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7748" y="1358770"/>
            <a:ext cx="8367114" cy="98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Redirecting the Browser</a:t>
            </a:r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63" y="2867399"/>
            <a:ext cx="4496684" cy="3372514"/>
          </a:xfrm>
          <a:prstGeom prst="roundRect">
            <a:avLst>
              <a:gd name="adj" fmla="val 3375"/>
            </a:avLst>
          </a:prstGeom>
        </p:spPr>
      </p:pic>
      <p:pic>
        <p:nvPicPr>
          <p:cNvPr id="1026" name="Picture 2" descr="http://brandthunder.com/wp/wp-content/uploads/2012/09/four-browser-ic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382">
            <a:off x="1579941" y="3135621"/>
            <a:ext cx="3624137" cy="187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igitalreadymarketing.com/wp-content/uploads/2014/05/redirect-3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78" y="3293725"/>
            <a:ext cx="2430659" cy="1620440"/>
          </a:xfrm>
          <a:prstGeom prst="roundRect">
            <a:avLst>
              <a:gd name="adj" fmla="val 3375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Vani" panose="020B0502040204020203" pitchFamily="34" charset="0"/>
              </a:rPr>
              <a:t>Done by using the HTTP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dirty="0">
                <a:cs typeface="Vani" panose="020B0502040204020203" pitchFamily="34" charset="0"/>
              </a:rPr>
              <a:t>" </a:t>
            </a:r>
            <a:r>
              <a:rPr lang="en-US" dirty="0" smtClean="0">
                <a:cs typeface="Vani" panose="020B0502040204020203" pitchFamily="34" charset="0"/>
              </a:rPr>
              <a:t>header</a:t>
            </a:r>
          </a:p>
          <a:p>
            <a:endParaRPr lang="en-US" dirty="0">
              <a:cs typeface="Vani" panose="020B0502040204020203" pitchFamily="34" charset="0"/>
            </a:endParaRPr>
          </a:p>
          <a:p>
            <a:endParaRPr lang="en-US" dirty="0" smtClean="0">
              <a:cs typeface="Vani" panose="020B0502040204020203" pitchFamily="34" charset="0"/>
            </a:endParaRPr>
          </a:p>
          <a:p>
            <a:r>
              <a:rPr lang="en-US" dirty="0" smtClean="0">
                <a:cs typeface="Vani" panose="020B0502040204020203" pitchFamily="34" charset="0"/>
              </a:rPr>
              <a:t>This sends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  <a:hlinkClick r:id="rId2"/>
              </a:rPr>
              <a:t>HTTP 302 "Found"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 </a:t>
            </a:r>
            <a:r>
              <a:rPr lang="en-US" dirty="0" smtClean="0">
                <a:cs typeface="Vani" panose="020B0502040204020203" pitchFamily="34" charset="0"/>
              </a:rPr>
              <a:t>in the HTTP response status code</a:t>
            </a:r>
          </a:p>
          <a:p>
            <a:pPr lvl="1"/>
            <a:r>
              <a:rPr lang="en-US" dirty="0" smtClean="0">
                <a:cs typeface="Vani" panose="020B0502040204020203" pitchFamily="34" charset="0"/>
              </a:rPr>
              <a:t>Tells the browser to open a new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the Browser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3592" y="2168772"/>
            <a:ext cx="10591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header('Location: http://softuni.bg'); </a:t>
            </a:r>
          </a:p>
        </p:txBody>
      </p:sp>
    </p:spTree>
    <p:extLst>
      <p:ext uri="{BB962C8B-B14F-4D97-AF65-F5344CB8AC3E}">
        <p14:creationId xmlns:p14="http://schemas.microsoft.com/office/powerpoint/2010/main" val="25029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Redirecting the Browser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37" y="3361100"/>
            <a:ext cx="2286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5757" y="1178750"/>
            <a:ext cx="8659136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</a:t>
            </a:r>
            <a:r>
              <a:rPr lang="en-US" noProof="1" smtClean="0"/>
              <a:t>Superglobals</a:t>
            </a:r>
            <a:r>
              <a:rPr lang="en-US" dirty="0" smtClean="0"/>
              <a:t> in PHP</a:t>
            </a:r>
            <a:endParaRPr lang="bg-BG" dirty="0" smtClean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05" y="2524877"/>
            <a:ext cx="7560840" cy="36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Access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global variables </a:t>
            </a:r>
            <a:r>
              <a:rPr lang="en-US" sz="3600" dirty="0"/>
              <a:t>from anywhere in the PHP script </a:t>
            </a: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$GLOBALS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833" y="2168860"/>
            <a:ext cx="10396154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effectLst/>
              </a:rPr>
              <a:t>&lt;?php</a:t>
            </a:r>
          </a:p>
          <a:p>
            <a:r>
              <a:rPr lang="en-US" sz="2400" noProof="1">
                <a:effectLst/>
              </a:rPr>
              <a:t>$x = 75;</a:t>
            </a:r>
          </a:p>
          <a:p>
            <a:r>
              <a:rPr lang="en-US" sz="2400" noProof="1">
                <a:effectLst/>
              </a:rPr>
              <a:t>$y = 25;</a:t>
            </a:r>
          </a:p>
          <a:p>
            <a:r>
              <a:rPr lang="en-US" sz="2400" noProof="1">
                <a:effectLst/>
              </a:rPr>
              <a:t>function addition() {</a:t>
            </a:r>
          </a:p>
          <a:p>
            <a:r>
              <a:rPr lang="en-US" sz="2400" noProof="1">
                <a:effectLst/>
              </a:rPr>
              <a:t>    $GLOBALS['z'] = $GLOBALS['x'] + $GLOBALS['y'];</a:t>
            </a:r>
          </a:p>
          <a:p>
            <a:r>
              <a:rPr lang="en-US" sz="2400" noProof="1">
                <a:effectLst/>
              </a:rPr>
              <a:t>}</a:t>
            </a:r>
          </a:p>
          <a:p>
            <a:r>
              <a:rPr lang="en-US" sz="2400" noProof="1">
                <a:effectLst/>
              </a:rPr>
              <a:t>addition();</a:t>
            </a:r>
          </a:p>
          <a:p>
            <a:r>
              <a:rPr lang="en-US" sz="2400" noProof="1">
                <a:effectLst/>
              </a:rPr>
              <a:t>echo $z;  //returns 100</a:t>
            </a:r>
          </a:p>
          <a:p>
            <a:r>
              <a:rPr lang="en-US" sz="2400" noProof="1" smtClean="0">
                <a:effectLst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17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</a:t>
            </a:r>
            <a:r>
              <a:rPr lang="en-US" dirty="0"/>
              <a:t> – holds information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headers, paths, and script locations</a:t>
            </a:r>
          </a:p>
          <a:p>
            <a:pPr>
              <a:lnSpc>
                <a:spcPct val="100000"/>
              </a:lnSpc>
            </a:pPr>
            <a:endParaRPr lang="bg-BG" dirty="0">
              <a:latin typeface="Calibri (Body)"/>
              <a:cs typeface="Van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/>
              <a:t> – </a:t>
            </a:r>
            <a:r>
              <a:rPr lang="en-US" dirty="0" smtClean="0"/>
              <a:t>an </a:t>
            </a:r>
            <a:r>
              <a:rPr lang="en-US" dirty="0"/>
              <a:t>associative array that contains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$_SERVER, $_REQUEST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8817" y="2618910"/>
            <a:ext cx="104861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/>
              <a:t>&lt;?php print_r($_SERVER); ?&gt;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8817" y="5319122"/>
            <a:ext cx="104861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&lt;?php print_r($_REQUEST); ?&gt;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777" y="4689140"/>
            <a:ext cx="2168776" cy="16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</a:t>
            </a:r>
            <a:r>
              <a:rPr lang="en-US" sz="3200" dirty="0"/>
              <a:t> preserve data between different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HTTP requests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Implemented through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cookies</a:t>
            </a: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$_SESSION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is 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global array </a:t>
            </a:r>
            <a:r>
              <a:rPr lang="en-US" sz="3200" dirty="0" smtClean="0"/>
              <a:t>holding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After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session_start()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it is stored on 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HDD</a:t>
            </a:r>
            <a:endParaRPr lang="en-US" dirty="0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$_SESSION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3832" y="3617222"/>
            <a:ext cx="10396155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200" noProof="1"/>
              <a:t>&lt;?php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session_start();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if (!isset($_SESSION['count'])) {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    $_SESSION['count'] = 0;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} else {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    $_SESSION['count']++;</a:t>
            </a:r>
          </a:p>
          <a:p>
            <a:pPr>
              <a:spcBef>
                <a:spcPts val="0"/>
              </a:spcBef>
            </a:pPr>
            <a:r>
              <a:rPr lang="en-US" sz="2200" noProof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2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Vani" panose="020B0502040204020203" pitchFamily="34" charset="0"/>
              </a:rPr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GET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Retrieves data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server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</a:t>
            </a:r>
          </a:p>
          <a:p>
            <a:r>
              <a:rPr lang="en-US" dirty="0" smtClean="0">
                <a:cs typeface="Vani" panose="020B0502040204020203" pitchFamily="34" charset="0"/>
              </a:rPr>
              <a:t>The form data is </a:t>
            </a:r>
            <a:r>
              <a:rPr lang="en-US" dirty="0">
                <a:cs typeface="Vani" panose="020B0502040204020203" pitchFamily="34" charset="0"/>
              </a:rPr>
              <a:t>stored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 </a:t>
            </a:r>
            <a:r>
              <a:rPr lang="en-US" dirty="0" smtClean="0">
                <a:cs typeface="Vani" panose="020B0502040204020203" pitchFamily="34" charset="0"/>
              </a:rPr>
              <a:t>associative array</a:t>
            </a:r>
          </a:p>
          <a:p>
            <a:r>
              <a:rPr lang="en-US" dirty="0"/>
              <a:t>The data sent by GET method can be accessed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$_SERVER['QUERY_STRING']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environment variable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 Method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8207" y="4644135"/>
            <a:ext cx="1045678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/>
              <a:t>&lt;form method="get" action="index.php"&gt;</a:t>
            </a:r>
          </a:p>
          <a:p>
            <a:r>
              <a:rPr lang="en-US" sz="2800" noProof="1" smtClean="0"/>
              <a:t>     …</a:t>
            </a:r>
          </a:p>
          <a:p>
            <a:r>
              <a:rPr lang="en-US" sz="2800" noProof="1" smtClean="0"/>
              <a:t>&lt;/form&gt;</a:t>
            </a:r>
            <a:endParaRPr lang="en-US" sz="2800" noProof="1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42" y="4464115"/>
            <a:ext cx="1471544" cy="1573161"/>
          </a:xfrm>
          <a:prstGeom prst="roundRect">
            <a:avLst>
              <a:gd name="adj" fmla="val 6347"/>
            </a:avLst>
          </a:prstGeom>
        </p:spPr>
      </p:pic>
    </p:spTree>
    <p:extLst>
      <p:ext uri="{BB962C8B-B14F-4D97-AF65-F5344CB8AC3E}">
        <p14:creationId xmlns:p14="http://schemas.microsoft.com/office/powerpoint/2010/main" val="3614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 smtClean="0"/>
              <a:t>?</a:t>
            </a:r>
          </a:p>
          <a:p>
            <a:pPr lvl="1"/>
            <a:r>
              <a:rPr lang="en-US" sz="3400" dirty="0" smtClean="0"/>
              <a:t>A piece of data that </a:t>
            </a:r>
            <a:r>
              <a:rPr lang="en-US" sz="3400" dirty="0"/>
              <a:t>the server embeds on the user's </a:t>
            </a:r>
            <a:r>
              <a:rPr lang="en-US" sz="3400" dirty="0" smtClean="0"/>
              <a:t>computer</a:t>
            </a:r>
          </a:p>
          <a:p>
            <a:pPr lvl="1"/>
            <a:r>
              <a:rPr lang="en-US" sz="3400" dirty="0" smtClean="0"/>
              <a:t>Has name, value and timeout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 smtClean="0"/>
              <a:t> the cookies sent by the browser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$_COOKIE[]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  <a:p>
            <a:r>
              <a:rPr lang="en-US" noProof="1" smtClean="0"/>
              <a:t>Send cookies to be stored in the client's browser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setcookie(name, value, expiration)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$_COOKIE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84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Demo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2413" y="1484226"/>
            <a:ext cx="10827594" cy="43750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 smtClean="0"/>
              <a:t>&lt;html&gt;</a:t>
            </a:r>
          </a:p>
          <a:p>
            <a:r>
              <a:rPr lang="en-US" sz="2300" noProof="1" smtClean="0"/>
              <a:t>&lt;body&gt;</a:t>
            </a:r>
          </a:p>
          <a:p>
            <a:r>
              <a:rPr lang="en-US" sz="2300" noProof="1" smtClean="0"/>
              <a:t>&lt;?php</a:t>
            </a:r>
          </a:p>
          <a:p>
            <a:r>
              <a:rPr lang="en-US" sz="2300" noProof="1" smtClean="0"/>
              <a:t>if (isset($_COOKIE["user"]))</a:t>
            </a:r>
          </a:p>
          <a:p>
            <a:r>
              <a:rPr lang="en-US" sz="2300" noProof="1" smtClean="0"/>
              <a:t>    echo "Welcome " . $_COOKIE["user"] . "!&lt;br&gt;";</a:t>
            </a:r>
          </a:p>
          <a:p>
            <a:r>
              <a:rPr lang="en-US" sz="2300" noProof="1" smtClean="0"/>
              <a:t>else</a:t>
            </a:r>
          </a:p>
          <a:p>
            <a:r>
              <a:rPr lang="en-US" sz="2300" noProof="1" smtClean="0"/>
              <a:t>    echo "Welcome guest!&lt;br&gt;";</a:t>
            </a:r>
          </a:p>
          <a:p>
            <a:r>
              <a:rPr lang="en-US" sz="2300" noProof="1" smtClean="0"/>
              <a:t>setcookie("user", "Nakov", time() + 10); // expires in 10 seconds</a:t>
            </a:r>
          </a:p>
          <a:p>
            <a:r>
              <a:rPr lang="en-US" sz="2300" noProof="1" smtClean="0"/>
              <a:t>?&gt;</a:t>
            </a:r>
          </a:p>
          <a:p>
            <a:r>
              <a:rPr lang="en-US" sz="2300" noProof="1" smtClean="0"/>
              <a:t>&lt;/body&gt;</a:t>
            </a:r>
          </a:p>
          <a:p>
            <a:r>
              <a:rPr lang="en-US" sz="2300" noProof="1" smtClean="0"/>
              <a:t>&lt;/html&gt;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24831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9087" y="1358770"/>
            <a:ext cx="5832475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Superglobals</a:t>
            </a:r>
            <a:endParaRPr lang="bg-BG" dirty="0" smtClean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41394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2" y="3481595"/>
            <a:ext cx="5203270" cy="25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request methods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/>
              <a:t>, etc.</a:t>
            </a:r>
          </a:p>
          <a:p>
            <a:r>
              <a:rPr lang="en-US" dirty="0"/>
              <a:t>Normalization and validation</a:t>
            </a:r>
          </a:p>
          <a:p>
            <a:r>
              <a:rPr lang="en-US" dirty="0"/>
              <a:t>Working with query strings</a:t>
            </a:r>
          </a:p>
          <a:p>
            <a:r>
              <a:rPr lang="en-US" dirty="0"/>
              <a:t>You can easily combine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</a:p>
          <a:p>
            <a:r>
              <a:rPr lang="en-US" dirty="0"/>
              <a:t>You can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as array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input fields </a:t>
            </a:r>
            <a:r>
              <a:rPr lang="en-US" dirty="0"/>
              <a:t>– checkboxes, hidden fields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Superglobals</a:t>
            </a:r>
            <a:r>
              <a:rPr lang="en-US" dirty="0"/>
              <a:t>: $GLOBALS, $_SERVER, $_REQUEST, $_SESSION, $_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Working </a:t>
            </a:r>
            <a:r>
              <a:rPr lang="en-US" dirty="0" smtClean="0"/>
              <a:t>with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8167" y="1259585"/>
            <a:ext cx="11176866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00" noProof="1"/>
              <a:t>&lt;form </a:t>
            </a:r>
            <a:r>
              <a:rPr lang="en-US" sz="2300" noProof="1" smtClean="0"/>
              <a:t>method="get"&gt;</a:t>
            </a:r>
            <a:endParaRPr lang="en-US" sz="2300" noProof="1"/>
          </a:p>
          <a:p>
            <a:pPr>
              <a:lnSpc>
                <a:spcPct val="100000"/>
              </a:lnSpc>
            </a:pPr>
            <a:r>
              <a:rPr lang="en-US" sz="2300" noProof="1"/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&lt;/form&gt;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8167" y="3586659"/>
            <a:ext cx="11176866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&lt;?php</a:t>
            </a:r>
          </a:p>
          <a:p>
            <a:r>
              <a:rPr lang="en-US" sz="2300" noProof="1"/>
              <a:t>// Check the keys "name" or "age" exist</a:t>
            </a:r>
          </a:p>
          <a:p>
            <a:r>
              <a:rPr lang="en-US" sz="2300" noProof="1"/>
              <a:t>if (isset($_GET["name"]) || isset($_GET["age"])) {</a:t>
            </a:r>
          </a:p>
          <a:p>
            <a:r>
              <a:rPr lang="en-US" sz="2300" noProof="1"/>
              <a:t>    echo "Welcome " . </a:t>
            </a:r>
            <a:r>
              <a:rPr lang="en-US" sz="2300" noProof="1" smtClean="0"/>
              <a:t>htmlspecialchars($_</a:t>
            </a:r>
            <a:r>
              <a:rPr lang="en-US" sz="2300" noProof="1"/>
              <a:t>GET['name']) . ". &lt;br /&gt;";</a:t>
            </a:r>
          </a:p>
          <a:p>
            <a:r>
              <a:rPr lang="en-US" sz="2300" noProof="1"/>
              <a:t>    echo "You are " . </a:t>
            </a:r>
            <a:r>
              <a:rPr lang="en-US" sz="2300" noProof="1" smtClean="0"/>
              <a:t>htmlspecialchars($_</a:t>
            </a:r>
            <a:r>
              <a:rPr lang="en-US" sz="2300" noProof="1"/>
              <a:t>GET['age']). " years old.";</a:t>
            </a:r>
          </a:p>
          <a:p>
            <a:r>
              <a:rPr lang="en-US" sz="2300" noProof="1" smtClean="0"/>
              <a:t>}</a:t>
            </a:r>
            <a:endParaRPr lang="en-US" sz="2300" noProof="1"/>
          </a:p>
          <a:p>
            <a:r>
              <a:rPr lang="en-US" sz="23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17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method </a:t>
            </a:r>
            <a:r>
              <a:rPr lang="en-US" dirty="0" smtClean="0"/>
              <a:t>transfers data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body</a:t>
            </a:r>
          </a:p>
          <a:p>
            <a:pPr lvl="1"/>
            <a:r>
              <a:rPr lang="en-US" dirty="0" smtClean="0"/>
              <a:t>Not appended to </a:t>
            </a:r>
            <a:r>
              <a:rPr lang="en-US" dirty="0"/>
              <a:t>the query </a:t>
            </a:r>
            <a:r>
              <a:rPr lang="en-US" dirty="0" smtClean="0"/>
              <a:t>string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cs typeface="Vani" panose="020B0502040204020203" pitchFamily="34" charset="0"/>
              </a:rPr>
              <a:t>The posted data </a:t>
            </a:r>
            <a:r>
              <a:rPr lang="en-US" dirty="0">
                <a:cs typeface="Vani" panose="020B0502040204020203" pitchFamily="34" charset="0"/>
              </a:rPr>
              <a:t>is stored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Vani" panose="020B0502040204020203" pitchFamily="34" charset="0"/>
              </a:rPr>
              <a:t>associative array</a:t>
            </a:r>
          </a:p>
          <a:p>
            <a:r>
              <a:rPr lang="en-US" dirty="0" smtClean="0"/>
              <a:t>By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you can protect your posted data</a:t>
            </a:r>
          </a:p>
          <a:p>
            <a:r>
              <a:rPr lang="en-US" dirty="0" smtClean="0"/>
              <a:t>POST can send </a:t>
            </a:r>
            <a:r>
              <a:rPr lang="en-US" dirty="0"/>
              <a:t>text and binary </a:t>
            </a:r>
            <a:r>
              <a:rPr lang="en-US" dirty="0" smtClean="0"/>
              <a:t>data, e.g. upload files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Method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58207" y="4710798"/>
            <a:ext cx="1045678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/>
              <a:t>&lt;form method="post" action="index.php"&gt;</a:t>
            </a:r>
          </a:p>
          <a:p>
            <a:r>
              <a:rPr lang="en-US" sz="2800" noProof="1" smtClean="0"/>
              <a:t>     …</a:t>
            </a:r>
          </a:p>
          <a:p>
            <a:r>
              <a:rPr lang="en-US" sz="2800" noProof="1" smtClean="0"/>
              <a:t>&lt;/form&gt;</a:t>
            </a:r>
            <a:endParaRPr lang="en-US" sz="2800" noProof="1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37" y="4490710"/>
            <a:ext cx="1593585" cy="1593585"/>
          </a:xfrm>
          <a:prstGeom prst="roundRect">
            <a:avLst>
              <a:gd name="adj" fmla="val 10480"/>
            </a:avLst>
          </a:prstGeom>
        </p:spPr>
      </p:pic>
    </p:spTree>
    <p:extLst>
      <p:ext uri="{BB962C8B-B14F-4D97-AF65-F5344CB8AC3E}">
        <p14:creationId xmlns:p14="http://schemas.microsoft.com/office/powerpoint/2010/main" val="7589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</a:t>
            </a:r>
            <a:r>
              <a:rPr lang="en-US" dirty="0"/>
              <a:t>Method – Example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8158" y="1259585"/>
            <a:ext cx="1135688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00" noProof="1"/>
              <a:t>&lt;form </a:t>
            </a:r>
            <a:r>
              <a:rPr lang="en-US" sz="2300" noProof="1" smtClean="0"/>
              <a:t>method="post"&gt;</a:t>
            </a:r>
            <a:endParaRPr lang="en-US" sz="2300" noProof="1"/>
          </a:p>
          <a:p>
            <a:pPr>
              <a:lnSpc>
                <a:spcPct val="100000"/>
              </a:lnSpc>
            </a:pPr>
            <a:r>
              <a:rPr lang="en-US" sz="2300" noProof="1"/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&lt;/form&gt;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8158" y="3586659"/>
            <a:ext cx="11356884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&lt;?php</a:t>
            </a:r>
          </a:p>
          <a:p>
            <a:r>
              <a:rPr lang="en-US" sz="2300" noProof="1"/>
              <a:t>// Check the keys "name" or "age" exist</a:t>
            </a:r>
          </a:p>
          <a:p>
            <a:r>
              <a:rPr lang="en-US" sz="2300" noProof="1"/>
              <a:t>if (isset</a:t>
            </a:r>
            <a:r>
              <a:rPr lang="en-US" sz="2300" noProof="1" smtClean="0"/>
              <a:t>($_POST["</a:t>
            </a:r>
            <a:r>
              <a:rPr lang="en-US" sz="2300" noProof="1"/>
              <a:t>name"]) || isset</a:t>
            </a:r>
            <a:r>
              <a:rPr lang="en-US" sz="2300" noProof="1" smtClean="0"/>
              <a:t>($_POST["</a:t>
            </a:r>
            <a:r>
              <a:rPr lang="en-US" sz="2300" noProof="1"/>
              <a:t>age"])) {</a:t>
            </a:r>
          </a:p>
          <a:p>
            <a:r>
              <a:rPr lang="en-US" sz="2300" noProof="1"/>
              <a:t>  </a:t>
            </a:r>
            <a:r>
              <a:rPr lang="en-US" sz="2300" noProof="1" smtClean="0"/>
              <a:t>  echo </a:t>
            </a:r>
            <a:r>
              <a:rPr lang="en-US" sz="2300" noProof="1"/>
              <a:t>"Welcome " . </a:t>
            </a:r>
            <a:r>
              <a:rPr lang="en-US" sz="2300" noProof="1" smtClean="0"/>
              <a:t>htmlspecialchars($_POST[</a:t>
            </a:r>
            <a:r>
              <a:rPr lang="en-US" sz="2300" noProof="1"/>
              <a:t>'name']) . ". &lt;br /&gt;";</a:t>
            </a:r>
          </a:p>
          <a:p>
            <a:r>
              <a:rPr lang="en-US" sz="2300" noProof="1"/>
              <a:t>  </a:t>
            </a:r>
            <a:r>
              <a:rPr lang="en-US" sz="2300" noProof="1" smtClean="0"/>
              <a:t>  echo </a:t>
            </a:r>
            <a:r>
              <a:rPr lang="en-US" sz="2300" noProof="1"/>
              <a:t>"You are " . </a:t>
            </a:r>
            <a:r>
              <a:rPr lang="en-US" sz="2300" noProof="1" smtClean="0"/>
              <a:t>htmlspecialchars($_POST[</a:t>
            </a:r>
            <a:r>
              <a:rPr lang="en-US" sz="2300" noProof="1"/>
              <a:t>'age']). " years old.";</a:t>
            </a:r>
          </a:p>
          <a:p>
            <a:r>
              <a:rPr lang="en-US" sz="2300" noProof="1" smtClean="0"/>
              <a:t>}</a:t>
            </a:r>
            <a:endParaRPr lang="en-US" sz="2300" noProof="1"/>
          </a:p>
          <a:p>
            <a:r>
              <a:rPr lang="en-US" sz="23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496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Request Methods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13" y="3477763"/>
            <a:ext cx="2431734" cy="2602774"/>
          </a:xfrm>
          <a:prstGeom prst="roundRect">
            <a:avLst>
              <a:gd name="adj" fmla="val 4121"/>
            </a:avLst>
          </a:prstGeom>
        </p:spPr>
      </p:pic>
    </p:spTree>
    <p:extLst>
      <p:ext uri="{BB962C8B-B14F-4D97-AF65-F5344CB8AC3E}">
        <p14:creationId xmlns:p14="http://schemas.microsoft.com/office/powerpoint/2010/main" val="81634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2959</Words>
  <Application>Microsoft Office PowerPoint</Application>
  <PresentationFormat>Custom</PresentationFormat>
  <Paragraphs>465</Paragraphs>
  <Slides>56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(Body)</vt:lpstr>
      <vt:lpstr>Consolas</vt:lpstr>
      <vt:lpstr>Vani</vt:lpstr>
      <vt:lpstr>Wingdings</vt:lpstr>
      <vt:lpstr>Wingdings 2</vt:lpstr>
      <vt:lpstr>SoftUni 16x9</vt:lpstr>
      <vt:lpstr>Working with Forms in PHP</vt:lpstr>
      <vt:lpstr>Table of Contents</vt:lpstr>
      <vt:lpstr>HTTP Request Methods</vt:lpstr>
      <vt:lpstr>HTTP Request Methods</vt:lpstr>
      <vt:lpstr>GET Request Method</vt:lpstr>
      <vt:lpstr>GET Request Method – Example</vt:lpstr>
      <vt:lpstr>POST Request Method</vt:lpstr>
      <vt:lpstr>POST Request Method – Example</vt:lpstr>
      <vt:lpstr>HTTP Request Methods</vt:lpstr>
      <vt:lpstr>HTML Escaping &amp; Data Validation</vt:lpstr>
      <vt:lpstr>HTML Escaping: Motivation</vt:lpstr>
      <vt:lpstr>HTML Escaping in PHP: htmlspecialchars()</vt:lpstr>
      <vt:lpstr>Principles of HTML Escaping</vt:lpstr>
      <vt:lpstr>Example of Correct HTML Escaping</vt:lpstr>
      <vt:lpstr>Example of Incorrect HTML Escaping</vt:lpstr>
      <vt:lpstr>Data Normalization</vt:lpstr>
      <vt:lpstr>PHP Automatic Escaping Engine</vt:lpstr>
      <vt:lpstr>Validating User Input</vt:lpstr>
      <vt:lpstr>Validating User Input (2)</vt:lpstr>
      <vt:lpstr>HTML Escaping &amp; Data Validation</vt:lpstr>
      <vt:lpstr>Query String</vt:lpstr>
      <vt:lpstr>What is a Query String?</vt:lpstr>
      <vt:lpstr>Creating a Query String</vt:lpstr>
      <vt:lpstr>Query String</vt:lpstr>
      <vt:lpstr>Working with Checkboxes</vt:lpstr>
      <vt:lpstr>Checkoxes</vt:lpstr>
      <vt:lpstr>Checkboxes</vt:lpstr>
      <vt:lpstr>Hidden Fields</vt:lpstr>
      <vt:lpstr>Hidden Fields</vt:lpstr>
      <vt:lpstr>Hidden Fields</vt:lpstr>
      <vt:lpstr>Submitting Arrays</vt:lpstr>
      <vt:lpstr>Submitting Arrays</vt:lpstr>
      <vt:lpstr>Submitting Arrays (2)</vt:lpstr>
      <vt:lpstr>Submitting Arrays</vt:lpstr>
      <vt:lpstr>Other Input Types</vt:lpstr>
      <vt:lpstr>Other Input Types</vt:lpstr>
      <vt:lpstr>Dynamic Number of Fields</vt:lpstr>
      <vt:lpstr>Add / Remove Input Fields Dynamically</vt:lpstr>
      <vt:lpstr>Add / Remove Input Fields Dynamically (2)</vt:lpstr>
      <vt:lpstr>Add / Remove Input Fields Dynamically (3)</vt:lpstr>
      <vt:lpstr>Add / Remove Input Fields Dynamically(4)</vt:lpstr>
      <vt:lpstr>Other Input Types</vt:lpstr>
      <vt:lpstr>Redirecting the Browser</vt:lpstr>
      <vt:lpstr>Redirecting the Browser</vt:lpstr>
      <vt:lpstr>Redirecting the Browser</vt:lpstr>
      <vt:lpstr>Other Superglobals in PHP</vt:lpstr>
      <vt:lpstr>$GLOBALS</vt:lpstr>
      <vt:lpstr>$_SERVER, $_REQUEST</vt:lpstr>
      <vt:lpstr>$_SESSION</vt:lpstr>
      <vt:lpstr>$_COOKIE</vt:lpstr>
      <vt:lpstr>Cookies – Demo</vt:lpstr>
      <vt:lpstr>Other Superglobals</vt:lpstr>
      <vt:lpstr>Summary</vt:lpstr>
      <vt:lpstr>Working with Forms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Forms in PHP</dc:title>
  <dc:subject>Working with User Input and Forms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2014-09-05T15:04:52Z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