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274" r:id="rId3"/>
    <p:sldId id="425" r:id="rId4"/>
    <p:sldId id="557" r:id="rId5"/>
    <p:sldId id="556" r:id="rId6"/>
    <p:sldId id="563" r:id="rId7"/>
    <p:sldId id="611" r:id="rId8"/>
    <p:sldId id="565" r:id="rId9"/>
    <p:sldId id="564" r:id="rId10"/>
    <p:sldId id="567" r:id="rId11"/>
    <p:sldId id="566" r:id="rId12"/>
    <p:sldId id="569" r:id="rId13"/>
    <p:sldId id="583" r:id="rId14"/>
    <p:sldId id="585" r:id="rId15"/>
    <p:sldId id="586" r:id="rId16"/>
    <p:sldId id="589" r:id="rId17"/>
    <p:sldId id="588" r:id="rId18"/>
    <p:sldId id="590" r:id="rId19"/>
    <p:sldId id="591" r:id="rId20"/>
    <p:sldId id="584" r:id="rId21"/>
    <p:sldId id="594" r:id="rId22"/>
    <p:sldId id="596" r:id="rId23"/>
    <p:sldId id="597" r:id="rId24"/>
    <p:sldId id="592" r:id="rId25"/>
    <p:sldId id="568" r:id="rId26"/>
    <p:sldId id="570" r:id="rId27"/>
    <p:sldId id="571" r:id="rId28"/>
    <p:sldId id="593" r:id="rId29"/>
    <p:sldId id="599" r:id="rId30"/>
    <p:sldId id="604" r:id="rId31"/>
    <p:sldId id="610" r:id="rId32"/>
    <p:sldId id="605" r:id="rId33"/>
    <p:sldId id="606" r:id="rId34"/>
    <p:sldId id="609" r:id="rId35"/>
    <p:sldId id="574" r:id="rId36"/>
    <p:sldId id="575" r:id="rId37"/>
    <p:sldId id="576" r:id="rId38"/>
    <p:sldId id="598" r:id="rId39"/>
    <p:sldId id="612" r:id="rId40"/>
    <p:sldId id="421" r:id="rId41"/>
    <p:sldId id="422" r:id="rId42"/>
    <p:sldId id="423" r:id="rId43"/>
    <p:sldId id="424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C9"/>
    <a:srgbClr val="FBEEDC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6" autoAdjust="0"/>
    <p:restoredTop sz="94484" autoAdjust="0"/>
  </p:normalViewPr>
  <p:slideViewPr>
    <p:cSldViewPr>
      <p:cViewPr varScale="1">
        <p:scale>
          <a:sx n="75" d="100"/>
          <a:sy n="75" d="100"/>
        </p:scale>
        <p:origin x="32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0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11/25/2014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56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3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12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924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25329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28833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585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13381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0401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454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11/25/2014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gif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phpmanager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index.ph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tana.com/" TargetMode="External"/><Relationship Id="rId2" Type="http://schemas.openxmlformats.org/officeDocument/2006/relationships/hyperlink" Target="http://www.eclipse.org/pd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www.jetbrains.com/phpstor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s://phpbestpractices.org/" TargetMode="External"/><Relationship Id="rId4" Type="http://schemas.openxmlformats.org/officeDocument/2006/relationships/hyperlink" Target="http://www.phptherightway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instances/details/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6012" y="885848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 and Configure PHP:</a:t>
            </a:r>
            <a:br>
              <a:rPr lang="en-US" dirty="0" smtClean="0"/>
            </a:br>
            <a:r>
              <a:rPr lang="en-US" dirty="0" smtClean="0"/>
              <a:t>XAMPP, LAMP, IDEs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2651099"/>
            <a:ext cx="7910299" cy="1311301"/>
          </a:xfrm>
        </p:spPr>
        <p:txBody>
          <a:bodyPr>
            <a:normAutofit fontScale="92500"/>
          </a:bodyPr>
          <a:lstStyle/>
          <a:p>
            <a:r>
              <a:rPr lang="en-US" dirty="0"/>
              <a:t>PHP, </a:t>
            </a:r>
            <a:r>
              <a:rPr lang="en-US" dirty="0" smtClean="0"/>
              <a:t>CGI, Web Server.</a:t>
            </a:r>
            <a:br>
              <a:rPr lang="en-US" dirty="0" smtClean="0"/>
            </a:br>
            <a:r>
              <a:rPr lang="en-US" dirty="0" smtClean="0"/>
              <a:t>XAMP </a:t>
            </a:r>
            <a:r>
              <a:rPr lang="en-US" dirty="0"/>
              <a:t>/ </a:t>
            </a:r>
            <a:r>
              <a:rPr lang="en-US" dirty="0" smtClean="0"/>
              <a:t>LAMP </a:t>
            </a:r>
            <a:r>
              <a:rPr lang="en-US" dirty="0"/>
              <a:t>/ PHP in </a:t>
            </a:r>
            <a:r>
              <a:rPr lang="en-US" dirty="0" smtClean="0"/>
              <a:t>IIS. PHP IDEs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1250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980849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025" y="4495800"/>
            <a:ext cx="2687262" cy="14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4242553"/>
            <a:ext cx="1688420" cy="1934102"/>
          </a:xfrm>
          <a:prstGeom prst="rect">
            <a:avLst/>
          </a:prstGeom>
        </p:spPr>
      </p:pic>
      <p:pic>
        <p:nvPicPr>
          <p:cNvPr id="3" name="Picture 4" descr="http://www.softwebstudios.com/images/lamp_logo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507" y="4580953"/>
            <a:ext cx="238125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CGI</a:t>
            </a:r>
            <a:r>
              <a:rPr lang="en-US" dirty="0" smtClean="0"/>
              <a:t> ==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 smtClean="0"/>
              <a:t>ommon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 smtClean="0"/>
              <a:t>ateway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 smtClean="0"/>
              <a:t>nterface</a:t>
            </a:r>
          </a:p>
          <a:p>
            <a:pPr lvl="1"/>
            <a:r>
              <a:rPr lang="en-US" dirty="0" smtClean="0"/>
              <a:t>An interface to connect Web servers with server-side scripts</a:t>
            </a:r>
          </a:p>
          <a:p>
            <a:pPr lvl="1"/>
            <a:r>
              <a:rPr lang="en-US" dirty="0" smtClean="0"/>
              <a:t>E.g. connect PHP with Apache or Python with IIS</a:t>
            </a:r>
          </a:p>
          <a:p>
            <a:pPr lvl="1"/>
            <a:r>
              <a:rPr lang="en-US" dirty="0" smtClean="0"/>
              <a:t>Goal: generate dynamic Web content</a:t>
            </a:r>
          </a:p>
          <a:p>
            <a:pPr lvl="1"/>
            <a:r>
              <a:rPr lang="en-US" dirty="0" smtClean="0"/>
              <a:t>Web server passes the HTTP request and produces HTTP response</a:t>
            </a:r>
          </a:p>
          <a:p>
            <a:r>
              <a:rPr lang="en-US" dirty="0" smtClean="0"/>
              <a:t>Many technologies to connect Web servers with server scripts:</a:t>
            </a:r>
          </a:p>
          <a:p>
            <a:pPr lvl="1"/>
            <a:r>
              <a:rPr lang="en-US" dirty="0" smtClean="0"/>
              <a:t>CGI, </a:t>
            </a:r>
            <a:r>
              <a:rPr lang="en-US" noProof="1" smtClean="0"/>
              <a:t>FastCGI</a:t>
            </a:r>
            <a:r>
              <a:rPr lang="en-US" dirty="0" smtClean="0"/>
              <a:t>, Apache modules, ISAPI (IIS), WSGI, Ruby Rack, …</a:t>
            </a:r>
          </a:p>
          <a:p>
            <a:pPr lvl="1"/>
            <a:r>
              <a:rPr lang="en-US" dirty="0" smtClean="0"/>
              <a:t>E.g. </a:t>
            </a:r>
            <a:r>
              <a:rPr lang="en-US" noProof="1" smtClean="0"/>
              <a:t>mod_php</a:t>
            </a:r>
            <a:r>
              <a:rPr lang="en-US" dirty="0" smtClean="0"/>
              <a:t>, </a:t>
            </a:r>
            <a:r>
              <a:rPr lang="en-US" noProof="1" smtClean="0"/>
              <a:t>mod_python</a:t>
            </a:r>
            <a:r>
              <a:rPr lang="en-US" dirty="0" smtClean="0"/>
              <a:t>, </a:t>
            </a:r>
            <a:r>
              <a:rPr lang="en-US" noProof="1" smtClean="0"/>
              <a:t>mod_wsgi</a:t>
            </a:r>
            <a:r>
              <a:rPr lang="en-US" dirty="0" smtClean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CGI?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34376"/>
            <a:ext cx="8938472" cy="820600"/>
          </a:xfrm>
        </p:spPr>
        <p:txBody>
          <a:bodyPr/>
          <a:lstStyle/>
          <a:p>
            <a:r>
              <a:rPr lang="en-US" dirty="0" smtClean="0"/>
              <a:t>XAMPP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/>
              <a:t>Install and </a:t>
            </a:r>
            <a:r>
              <a:rPr lang="en-US" dirty="0" smtClean="0"/>
              <a:t>Configure XAMPP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762000"/>
            <a:ext cx="4777528" cy="370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1069425"/>
            <a:ext cx="1973704" cy="24004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811" y="1826562"/>
            <a:ext cx="4170573" cy="28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XAMPP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(/ˈzæmp/ or /ˈɛks.æmp/)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Free,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open source cross-platform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Web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server solution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stack</a:t>
            </a:r>
          </a:p>
          <a:p>
            <a:pPr marL="914241" lvl="3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Runs in Windows, Linux and Mac OS X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Apache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Web server + </a:t>
            </a:r>
            <a:r>
              <a:rPr lang="en-US" dirty="0" err="1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OpenSSL</a:t>
            </a:r>
            <a:endParaRPr lang="en-US" dirty="0" smtClean="0">
              <a:solidFill>
                <a:srgbClr val="FDF4E3"/>
              </a:solidFill>
              <a:latin typeface="Calibri (Body)"/>
              <a:cs typeface="Consolas" panose="020B0609020204030204" pitchFamily="49" charset="0"/>
            </a:endParaRP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MySQL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database + </a:t>
            </a:r>
            <a:r>
              <a:rPr lang="en-US" dirty="0" err="1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phpMyAdmin</a:t>
            </a:r>
            <a:endParaRPr lang="en-US" dirty="0" smtClean="0">
              <a:solidFill>
                <a:srgbClr val="FDF4E3"/>
              </a:solidFill>
              <a:latin typeface="Calibri (Body)"/>
              <a:cs typeface="Consolas" panose="020B0609020204030204" pitchFamily="49" charset="0"/>
            </a:endParaRP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Scripting languages: </a:t>
            </a: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PHP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and </a:t>
            </a: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Perl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FileZilla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FTP server</a:t>
            </a:r>
            <a:endParaRPr lang="en-US" dirty="0"/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Mercury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mail server (SMTP and POP3)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Provides an admin panel for simplified administration</a:t>
            </a:r>
            <a:endParaRPr lang="en-US" dirty="0" smtClean="0">
              <a:solidFill>
                <a:srgbClr val="F3BE60"/>
              </a:solidFill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XAMPP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6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77413"/>
            <a:ext cx="11804821" cy="53440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Downloading</a:t>
            </a:r>
            <a:r>
              <a:rPr lang="en-US" dirty="0" smtClean="0"/>
              <a:t> XAMPP:</a:t>
            </a:r>
          </a:p>
          <a:p>
            <a:pPr lvl="1"/>
            <a:r>
              <a:rPr lang="en-US" b="1" u="sng" dirty="0" smtClean="0">
                <a:solidFill>
                  <a:srgbClr val="F3BE60"/>
                </a:solidFill>
                <a:hlinkClick r:id="rId2"/>
              </a:rPr>
              <a:t>https://www.apachefriends.org/download.html</a:t>
            </a:r>
            <a:endParaRPr lang="en-US" b="1" u="sng" dirty="0" smtClean="0">
              <a:solidFill>
                <a:srgbClr val="F3BE6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Installing</a:t>
            </a:r>
            <a:r>
              <a:rPr lang="en-US" dirty="0" smtClean="0"/>
              <a:t> XAMPP for Windows: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/>
              <a:t>the installer </a:t>
            </a:r>
            <a:r>
              <a:rPr lang="en-US" dirty="0" smtClean="0"/>
              <a:t>(run </a:t>
            </a:r>
            <a:r>
              <a:rPr lang="en-US" dirty="0"/>
              <a:t>it as administrator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Usual Windows installation: Next -&gt; Next -&gt; Finish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Running</a:t>
            </a:r>
            <a:r>
              <a:rPr lang="en-US" dirty="0" smtClean="0"/>
              <a:t> XAMPP</a:t>
            </a:r>
          </a:p>
          <a:p>
            <a:pPr lvl="1"/>
            <a:r>
              <a:rPr lang="en-US" dirty="0" smtClean="0"/>
              <a:t>XAMPP start as </a:t>
            </a:r>
            <a:r>
              <a:rPr lang="en-US" dirty="0"/>
              <a:t>a tray </a:t>
            </a:r>
            <a:r>
              <a:rPr lang="en-US" dirty="0" smtClean="0"/>
              <a:t>icon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Download, Install and Run XAMPP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066800"/>
            <a:ext cx="4153329" cy="834777"/>
          </a:xfrm>
          <a:prstGeom prst="roundRect">
            <a:avLst>
              <a:gd name="adj" fmla="val 60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27" y="3048000"/>
            <a:ext cx="1960585" cy="32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XAMPP: Collision with Skype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219200"/>
            <a:ext cx="6631816" cy="510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1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may have IIS or other Web server running on your machine</a:t>
            </a:r>
          </a:p>
          <a:p>
            <a:pPr lvl="1"/>
            <a:r>
              <a:rPr lang="en-US" dirty="0" smtClean="0"/>
              <a:t>This will take the standard HTTP and HTTPS ports: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80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443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You may change the Apache HTTP listening port</a:t>
            </a:r>
            <a:endParaRPr lang="en-US" dirty="0"/>
          </a:p>
          <a:p>
            <a:pPr lvl="1"/>
            <a:r>
              <a:rPr lang="en-US" dirty="0" smtClean="0"/>
              <a:t>From XAMPP Control Panel choose Apache -&gt; </a:t>
            </a:r>
            <a:r>
              <a:rPr lang="en-US" noProof="1" smtClean="0"/>
              <a:t>Config</a:t>
            </a:r>
          </a:p>
          <a:p>
            <a:pPr lvl="2"/>
            <a:r>
              <a:rPr lang="en-US" dirty="0" smtClean="0"/>
              <a:t>This will open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.\apache\conf\httpd.conf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for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Listen 80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Replace with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Listen 8080</a:t>
            </a:r>
            <a:r>
              <a:rPr lang="en-US" dirty="0"/>
              <a:t>” </a:t>
            </a:r>
            <a:r>
              <a:rPr lang="en-US" dirty="0" smtClean="0"/>
              <a:t>(for example)</a:t>
            </a:r>
            <a:endParaRPr lang="en-US" dirty="0"/>
          </a:p>
          <a:p>
            <a:pPr lvl="1"/>
            <a:r>
              <a:rPr lang="en-US" dirty="0" smtClean="0"/>
              <a:t>Access XAMPP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localhost:8080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the Apache HTTP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XAMPP Control Panel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066800"/>
            <a:ext cx="8361251" cy="5400385"/>
          </a:xfrm>
          <a:prstGeom prst="rect">
            <a:avLst/>
          </a:prstGeom>
        </p:spPr>
      </p:pic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962108" y="550608"/>
            <a:ext cx="1752600" cy="990600"/>
          </a:xfrm>
          <a:prstGeom prst="wedgeRoundRectCallout">
            <a:avLst>
              <a:gd name="adj1" fmla="val -109672"/>
              <a:gd name="adj2" fmla="val 16431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Used TCP ports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8012" y="2438400"/>
            <a:ext cx="2192246" cy="1049840"/>
          </a:xfrm>
          <a:prstGeom prst="wedgeRoundRectCallout">
            <a:avLst>
              <a:gd name="adj1" fmla="val 101465"/>
              <a:gd name="adj2" fmla="val -4325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Windows process IDs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18412" y="4343400"/>
            <a:ext cx="1828800" cy="1524000"/>
          </a:xfrm>
          <a:prstGeom prst="wedgeRoundRectCallout">
            <a:avLst>
              <a:gd name="adj1" fmla="val -100264"/>
              <a:gd name="adj2" fmla="val -169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System messages (logs)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76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Location of public HTML files (document root)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./htdocs</a:t>
            </a:r>
            <a:endParaRPr lang="en-US" dirty="0" smtClean="0"/>
          </a:p>
          <a:p>
            <a:r>
              <a:rPr lang="en-US" dirty="0" smtClean="0"/>
              <a:t>Location </a:t>
            </a:r>
            <a:r>
              <a:rPr lang="en-US" dirty="0"/>
              <a:t>of </a:t>
            </a:r>
            <a:r>
              <a:rPr lang="en-US" dirty="0" smtClean="0"/>
              <a:t>Apache web server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./apache</a:t>
            </a:r>
            <a:endParaRPr lang="en-US" dirty="0" smtClean="0"/>
          </a:p>
          <a:p>
            <a:r>
              <a:rPr lang="en-US" dirty="0"/>
              <a:t>Location of </a:t>
            </a:r>
            <a:r>
              <a:rPr lang="en-US" dirty="0" smtClean="0"/>
              <a:t>PHP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./php</a:t>
            </a:r>
            <a:endParaRPr lang="en-US" dirty="0"/>
          </a:p>
          <a:p>
            <a:r>
              <a:rPr lang="en-US" dirty="0" smtClean="0"/>
              <a:t>Location </a:t>
            </a:r>
            <a:r>
              <a:rPr lang="en-US" dirty="0"/>
              <a:t>of MySQL database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./mysql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XAMPP Directories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233" y="1246350"/>
            <a:ext cx="1969179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Apache c</a:t>
            </a:r>
            <a:r>
              <a:rPr lang="en-US" sz="3600" dirty="0" smtClean="0"/>
              <a:t>onfiguration file (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sz="36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3600" b="1" noProof="1" smtClean="0">
                <a:solidFill>
                  <a:srgbClr val="F3BE60"/>
                </a:solidFill>
              </a:rPr>
              <a:t>.\apache\conf\httpd.conf</a:t>
            </a:r>
            <a:endParaRPr lang="en-US" sz="3600" noProof="1" smtClean="0">
              <a:solidFill>
                <a:srgbClr val="F3BE6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600" dirty="0" smtClean="0"/>
              <a:t>PHP </a:t>
            </a:r>
            <a:r>
              <a:rPr lang="en-US" sz="3600" dirty="0"/>
              <a:t>configuration file </a:t>
            </a:r>
            <a:r>
              <a:rPr lang="en-US" sz="3600" dirty="0" smtClean="0"/>
              <a:t>(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sz="3600" dirty="0" smtClean="0"/>
              <a:t>):</a:t>
            </a:r>
          </a:p>
          <a:p>
            <a:pPr lvl="1">
              <a:lnSpc>
                <a:spcPct val="120000"/>
              </a:lnSpc>
            </a:pPr>
            <a:r>
              <a:rPr lang="en-US" sz="3600" b="1" noProof="1" smtClean="0">
                <a:solidFill>
                  <a:srgbClr val="F3BE60"/>
                </a:solidFill>
              </a:rPr>
              <a:t>.\apache\bin\php.ini</a:t>
            </a:r>
            <a:endParaRPr lang="en-US" sz="3600" noProof="1" smtClean="0">
              <a:solidFill>
                <a:srgbClr val="F3BE6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600" dirty="0" smtClean="0"/>
              <a:t>MySQL </a:t>
            </a:r>
            <a:r>
              <a:rPr lang="en-US" sz="3600" dirty="0"/>
              <a:t>configuration file </a:t>
            </a:r>
            <a:r>
              <a:rPr lang="en-US" sz="3600" dirty="0" smtClean="0"/>
              <a:t>(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my.cnf</a:t>
            </a:r>
            <a:r>
              <a:rPr lang="en-US" sz="3600" dirty="0" smtClean="0"/>
              <a:t>):</a:t>
            </a:r>
          </a:p>
          <a:p>
            <a:pPr lvl="1">
              <a:lnSpc>
                <a:spcPct val="120000"/>
              </a:lnSpc>
            </a:pPr>
            <a:r>
              <a:rPr lang="en-US" sz="3600" noProof="1" smtClean="0">
                <a:solidFill>
                  <a:srgbClr val="F3BE60"/>
                </a:solidFill>
              </a:rPr>
              <a:t>.</a:t>
            </a:r>
            <a:r>
              <a:rPr lang="en-US" sz="3600" b="1" noProof="1" smtClean="0">
                <a:solidFill>
                  <a:srgbClr val="F3BE60"/>
                </a:solidFill>
              </a:rPr>
              <a:t>\mysql\bin\my.cnf</a:t>
            </a:r>
            <a:endParaRPr lang="en-US" sz="3600" noProof="1">
              <a:solidFill>
                <a:srgbClr val="F3BE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XAMPP Configuration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86" y="4309126"/>
            <a:ext cx="1863074" cy="186307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837612" y="1524000"/>
            <a:ext cx="2460111" cy="2221703"/>
            <a:chOff x="8968301" y="1160947"/>
            <a:chExt cx="2460111" cy="222170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68301" y="1160947"/>
              <a:ext cx="1020520" cy="35637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75612" y="1543050"/>
              <a:ext cx="2452800" cy="183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63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86776"/>
            <a:ext cx="8938472" cy="820600"/>
          </a:xfrm>
        </p:spPr>
        <p:txBody>
          <a:bodyPr/>
          <a:lstStyle/>
          <a:p>
            <a:r>
              <a:rPr lang="en-US" dirty="0" smtClean="0"/>
              <a:t>XAMPP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912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838200"/>
            <a:ext cx="4777528" cy="370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1365940"/>
            <a:ext cx="4572000" cy="317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6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/>
              <a:t>PHP, </a:t>
            </a:r>
            <a:r>
              <a:rPr lang="en-US" dirty="0" smtClean="0"/>
              <a:t>Web Servers</a:t>
            </a:r>
            <a:r>
              <a:rPr lang="bg-BG" dirty="0" smtClean="0"/>
              <a:t>, </a:t>
            </a:r>
            <a:r>
              <a:rPr lang="en-US" dirty="0" smtClean="0"/>
              <a:t>HTTP, CGI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XAMPP: Install and Configure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PHP in IIS: Install and Configure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LAMP: Install and Configure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Configuring PHP: php.ini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/>
              <a:t>Configuring </a:t>
            </a:r>
            <a:r>
              <a:rPr lang="en-US" dirty="0" smtClean="0"/>
              <a:t>Apache: </a:t>
            </a:r>
            <a:r>
              <a:rPr lang="en-US" noProof="1" smtClean="0"/>
              <a:t>httpd.conf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PHP IDEs: </a:t>
            </a:r>
            <a:r>
              <a:rPr lang="en-US" noProof="1" smtClean="0"/>
              <a:t>Aptana</a:t>
            </a:r>
            <a:r>
              <a:rPr lang="en-US" dirty="0" smtClean="0"/>
              <a:t>, PHP Storm, </a:t>
            </a:r>
            <a:r>
              <a:rPr lang="en-US" noProof="1" smtClean="0"/>
              <a:t>Netbeans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3733800"/>
            <a:ext cx="2551238" cy="2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996" y="1559159"/>
            <a:ext cx="3048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83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886200"/>
            <a:ext cx="8938472" cy="820600"/>
          </a:xfrm>
        </p:spPr>
        <p:txBody>
          <a:bodyPr/>
          <a:lstStyle/>
          <a:p>
            <a:r>
              <a:rPr lang="en-US" dirty="0" smtClean="0"/>
              <a:t>PHP in IIS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4916768"/>
            <a:ext cx="8938472" cy="1365365"/>
          </a:xfrm>
        </p:spPr>
        <p:txBody>
          <a:bodyPr/>
          <a:lstStyle/>
          <a:p>
            <a:r>
              <a:rPr lang="en-US" dirty="0" smtClean="0"/>
              <a:t>Running PHP in Microsoft Internet Information Services (IIS)</a:t>
            </a:r>
            <a:endParaRPr lang="en-US" dirty="0"/>
          </a:p>
        </p:txBody>
      </p:sp>
      <p:pic>
        <p:nvPicPr>
          <p:cNvPr id="2050" name="Picture 2" descr="http://www.baptiste-donaux.fr/wp-content/uploads/2013/11/php_i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684" y="1295400"/>
            <a:ext cx="5539528" cy="2193654"/>
          </a:xfrm>
          <a:prstGeom prst="roundRect">
            <a:avLst>
              <a:gd name="adj" fmla="val 38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67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123199" cy="557035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Installing IIS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Turn Windows features on or </a:t>
            </a:r>
            <a:r>
              <a:rPr lang="en-US" dirty="0" smtClean="0"/>
              <a:t>off </a:t>
            </a:r>
            <a:r>
              <a:rPr lang="en-US" dirty="0" smtClean="0">
                <a:sym typeface="Wingdings" panose="05000000000000000000" pitchFamily="2" charset="2"/>
              </a:rPr>
              <a:t> Internet Information Services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Install HTTP Features, CGI and IIS Management Console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Integrating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PHP in IIS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Install PHP Manager </a:t>
            </a:r>
            <a:r>
              <a:rPr lang="en-US" dirty="0">
                <a:sym typeface="Wingdings" panose="05000000000000000000" pitchFamily="2" charset="2"/>
              </a:rPr>
              <a:t>for IIS from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http://</a:t>
            </a:r>
            <a:r>
              <a:rPr lang="en-US" dirty="0" smtClean="0">
                <a:sym typeface="Wingdings" panose="05000000000000000000" pitchFamily="2" charset="2"/>
                <a:hlinkClick r:id="rId2"/>
              </a:rPr>
              <a:t>phpmanager.codeplex.com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Register new PHP version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in IIS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12" y="1401765"/>
            <a:ext cx="3700559" cy="33988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611" y="5195315"/>
            <a:ext cx="3700560" cy="1053085"/>
          </a:xfrm>
          <a:prstGeom prst="roundRect">
            <a:avLst>
              <a:gd name="adj" fmla="val 2864"/>
            </a:avLst>
          </a:prstGeom>
        </p:spPr>
      </p:pic>
    </p:spTree>
    <p:extLst>
      <p:ext uri="{BB962C8B-B14F-4D97-AF65-F5344CB8AC3E}">
        <p14:creationId xmlns:p14="http://schemas.microsoft.com/office/powerpoint/2010/main" val="261604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in </a:t>
            </a:r>
            <a:r>
              <a:rPr lang="en-US" dirty="0" smtClean="0"/>
              <a:t>IIS (2)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40" y="1239126"/>
            <a:ext cx="5793354" cy="3727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217" y="1781870"/>
            <a:ext cx="5458587" cy="44583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233" y="4380408"/>
            <a:ext cx="42005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7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2412" y="1508633"/>
            <a:ext cx="8959373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LAMP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87398" y="2554069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3BE60"/>
                </a:solidFill>
              </a:rPr>
              <a:t>L</a:t>
            </a:r>
            <a:r>
              <a:rPr lang="en-US" sz="3600" dirty="0" smtClean="0"/>
              <a:t>inux, </a:t>
            </a:r>
            <a:r>
              <a:rPr lang="en-US" sz="3600" dirty="0" smtClean="0">
                <a:solidFill>
                  <a:srgbClr val="F3BE60"/>
                </a:solidFill>
              </a:rPr>
              <a:t>A</a:t>
            </a:r>
            <a:r>
              <a:rPr lang="en-US" sz="3600" dirty="0" smtClean="0"/>
              <a:t>pache, </a:t>
            </a:r>
            <a:r>
              <a:rPr lang="en-US" sz="3600" dirty="0" smtClean="0">
                <a:solidFill>
                  <a:srgbClr val="F3BE60"/>
                </a:solidFill>
              </a:rPr>
              <a:t>M</a:t>
            </a:r>
            <a:r>
              <a:rPr lang="en-US" sz="3600" dirty="0" smtClean="0"/>
              <a:t>ySQL, </a:t>
            </a:r>
            <a:r>
              <a:rPr lang="en-US" sz="3600" dirty="0" smtClean="0">
                <a:solidFill>
                  <a:srgbClr val="F3BE60"/>
                </a:solidFill>
              </a:rPr>
              <a:t>P</a:t>
            </a:r>
            <a:r>
              <a:rPr lang="en-US" sz="3600" dirty="0" smtClean="0"/>
              <a:t>HP</a:t>
            </a:r>
            <a:endParaRPr lang="bg-BG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38" y="3594394"/>
            <a:ext cx="8634920" cy="2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3BE60"/>
                </a:solidFill>
              </a:rPr>
              <a:t>LAMP</a:t>
            </a:r>
            <a:r>
              <a:rPr lang="en-US" dirty="0"/>
              <a:t> </a:t>
            </a:r>
            <a:r>
              <a:rPr lang="en-US" dirty="0" smtClean="0"/>
              <a:t>stands for </a:t>
            </a:r>
            <a:r>
              <a:rPr lang="en-US" dirty="0" smtClean="0">
                <a:solidFill>
                  <a:srgbClr val="F3BE60"/>
                </a:solidFill>
              </a:rPr>
              <a:t>L</a:t>
            </a:r>
            <a:r>
              <a:rPr lang="en-US" dirty="0" smtClean="0"/>
              <a:t>inux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A</a:t>
            </a:r>
            <a:r>
              <a:rPr lang="en-US" dirty="0"/>
              <a:t>pache, </a:t>
            </a:r>
            <a:r>
              <a:rPr lang="en-US" dirty="0">
                <a:solidFill>
                  <a:srgbClr val="F3BE60"/>
                </a:solidFill>
              </a:rPr>
              <a:t>M</a:t>
            </a:r>
            <a:r>
              <a:rPr lang="en-US" dirty="0"/>
              <a:t>ySQL, </a:t>
            </a:r>
            <a:r>
              <a:rPr lang="en-US" dirty="0">
                <a:solidFill>
                  <a:srgbClr val="F3BE60"/>
                </a:solidFill>
              </a:rPr>
              <a:t>P</a:t>
            </a:r>
            <a:r>
              <a:rPr lang="en-US" dirty="0"/>
              <a:t>HP</a:t>
            </a:r>
            <a:endParaRPr lang="bg-BG" dirty="0"/>
          </a:p>
          <a:p>
            <a:pPr lvl="1"/>
            <a:r>
              <a:rPr lang="en-US" dirty="0" smtClean="0"/>
              <a:t>An </a:t>
            </a:r>
            <a:r>
              <a:rPr lang="en-US" dirty="0"/>
              <a:t>open source Web development </a:t>
            </a:r>
            <a:r>
              <a:rPr lang="en-US" dirty="0" smtClean="0"/>
              <a:t>platform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Linux</a:t>
            </a:r>
            <a:r>
              <a:rPr lang="en-US" dirty="0" smtClean="0"/>
              <a:t> – server operating system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</a:rPr>
              <a:t>Apache</a:t>
            </a:r>
            <a:r>
              <a:rPr lang="en-US" dirty="0" smtClean="0"/>
              <a:t> – Web server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</a:rPr>
              <a:t>MySQL</a:t>
            </a:r>
            <a:r>
              <a:rPr lang="en-US" dirty="0" smtClean="0"/>
              <a:t> – relational </a:t>
            </a:r>
            <a:r>
              <a:rPr lang="en-US" dirty="0"/>
              <a:t>database management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</a:rPr>
              <a:t>PHP</a:t>
            </a:r>
            <a:r>
              <a:rPr lang="en-US" dirty="0" smtClean="0"/>
              <a:t> – </a:t>
            </a:r>
            <a:r>
              <a:rPr lang="en-US" dirty="0"/>
              <a:t>object-oriented </a:t>
            </a:r>
            <a:r>
              <a:rPr lang="en-US" dirty="0" smtClean="0"/>
              <a:t>server-side scripting language</a:t>
            </a:r>
            <a:endParaRPr lang="en-US" dirty="0">
              <a:solidFill>
                <a:srgbClr val="F3BE60"/>
              </a:solidFill>
            </a:endParaRPr>
          </a:p>
          <a:p>
            <a:r>
              <a:rPr lang="en-US" dirty="0" smtClean="0"/>
              <a:t>LAMP is an application development platform</a:t>
            </a:r>
          </a:p>
          <a:p>
            <a:pPr lvl="1"/>
            <a:r>
              <a:rPr lang="en-US" dirty="0" smtClean="0"/>
              <a:t>Not just a software bundle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LAMP?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2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Open terminal, then just </a:t>
            </a:r>
            <a:r>
              <a:rPr lang="en-US" dirty="0" smtClean="0"/>
              <a:t>type: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Apache document root</a:t>
            </a:r>
            <a:r>
              <a:rPr lang="en-US" noProof="1" smtClean="0"/>
              <a:t>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/var/www/html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Start </a:t>
            </a:r>
            <a:r>
              <a:rPr lang="en-US" dirty="0"/>
              <a:t>/ stop </a:t>
            </a:r>
            <a:r>
              <a:rPr lang="en-US" dirty="0" smtClean="0"/>
              <a:t>Apache service (in Ubuntu)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Create a PHP script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/var/www/html/index.php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Test it by opening </a:t>
            </a:r>
            <a:r>
              <a:rPr lang="en-US" dirty="0" smtClean="0">
                <a:hlinkClick r:id="rId2"/>
              </a:rPr>
              <a:t>http://localhost/index.php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 smtClean="0"/>
              <a:t>on </a:t>
            </a:r>
            <a:r>
              <a:rPr lang="en-US" noProof="1" smtClean="0"/>
              <a:t>Ubutntu</a:t>
            </a:r>
            <a:endParaRPr lang="en-US" noProof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1933" y="1979069"/>
            <a:ext cx="9985479" cy="53553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apt-get install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lamp-server^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1933" y="4262439"/>
            <a:ext cx="9985479" cy="5381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service apache2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 | stop | restart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9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Settings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php.ini File</a:t>
            </a:r>
            <a:endParaRPr lang="en-US" dirty="0"/>
          </a:p>
        </p:txBody>
      </p:sp>
      <p:pic>
        <p:nvPicPr>
          <p:cNvPr id="4" name="Picture 2" descr="http://icons.iconarchive.com/icons/gakuseisean/ivista-2/256/Network-Panel-Setting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995363"/>
            <a:ext cx="3729037" cy="372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93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6546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PHP settings (called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directives</a:t>
            </a:r>
            <a:r>
              <a:rPr lang="en-US" dirty="0" smtClean="0"/>
              <a:t>) are stored in the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set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value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statements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there is no value, the directive is left 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Comments start with a semicolon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location of the file is different across operating systems and versions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check which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file is loaded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phpinfo()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PHP supports add-ons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Most add-ons read their settings from the same file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2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php.ini Settings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72309"/>
              </p:ext>
            </p:extLst>
          </p:nvPr>
        </p:nvGraphicFramePr>
        <p:xfrm>
          <a:off x="588084" y="1612392"/>
          <a:ext cx="10972800" cy="4331211"/>
        </p:xfrm>
        <a:graphic>
          <a:graphicData uri="http://schemas.openxmlformats.org/drawingml/2006/table">
            <a:tbl>
              <a:tblPr/>
              <a:tblGrid>
                <a:gridCol w="3581400"/>
                <a:gridCol w="1524000"/>
                <a:gridCol w="5867400"/>
              </a:tblGrid>
              <a:tr h="6028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short_open_tag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&lt;? and ?&gt; tags should be allowed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asp_tags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Off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Whether &lt;% and %&gt; tags should be allowed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post_max_size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“8M”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maximum size of post data allowed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default_charset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“UTF-8”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default charset of the HTTP response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upload_max_filesize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“2M”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maximum size of an uploaded file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max_execution_time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120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Execution time limit of a script in seconds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user_dir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user’s home directory for PHP files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44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Get the runtime value of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variable: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Change the value of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variable at runtime: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Display the current values of the PHP settings: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Settings at Runtime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581400"/>
            <a:ext cx="109439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ini_set("include_path", "c:/php/PEAR");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81200"/>
            <a:ext cx="109439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ini_get("upload_max_filesize");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5127559"/>
            <a:ext cx="109439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phpinfo();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7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275400"/>
            <a:ext cx="8938472" cy="820600"/>
          </a:xfrm>
        </p:spPr>
        <p:txBody>
          <a:bodyPr/>
          <a:lstStyle/>
          <a:p>
            <a:r>
              <a:rPr lang="en-US" dirty="0" smtClean="0"/>
              <a:t>PHP, </a:t>
            </a:r>
            <a:r>
              <a:rPr lang="en-US" dirty="0"/>
              <a:t>Web </a:t>
            </a:r>
            <a:r>
              <a:rPr lang="en-US" dirty="0" smtClean="0"/>
              <a:t>Servers, HTTP, CGI</a:t>
            </a:r>
            <a:endParaRPr lang="en-US" dirty="0"/>
          </a:p>
        </p:txBody>
      </p:sp>
      <p:pic>
        <p:nvPicPr>
          <p:cNvPr id="3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048" y="3198949"/>
            <a:ext cx="3048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fileinfo.com/images/icons/files/128/cgi-1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32412" y="912949"/>
            <a:ext cx="1371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rw-designer.com/icon-image/7523-256x256x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11" y="175831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veryicon.com/icon/256/System/Black%20Glossy/HTT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813" y="175831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PHP does not support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debugging</a:t>
            </a:r>
          </a:p>
          <a:p>
            <a:r>
              <a:rPr lang="en-US" dirty="0"/>
              <a:t>You may enable the </a:t>
            </a:r>
            <a:r>
              <a:rPr lang="en-US" noProof="1"/>
              <a:t>XDebug Zend </a:t>
            </a:r>
            <a:r>
              <a:rPr lang="en-US" dirty="0"/>
              <a:t>extension in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</a:t>
            </a:r>
            <a:r>
              <a:rPr lang="en-US" noProof="1" smtClean="0"/>
              <a:t>XDebug</a:t>
            </a:r>
            <a:r>
              <a:rPr lang="en-US" dirty="0" smtClean="0"/>
              <a:t> in php.ini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4" y="2743200"/>
            <a:ext cx="10515598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[XDebug]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zend_extension =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:\XAMPP\php\ext\php_xdebug.dll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xdebug.remote_enable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xdebug.remote_handler = dbgp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xdebug.remote_host = localhost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xdebug.remote_port = 9000</a:t>
            </a:r>
          </a:p>
        </p:txBody>
      </p:sp>
    </p:spTree>
    <p:extLst>
      <p:ext uri="{BB962C8B-B14F-4D97-AF65-F5344CB8AC3E}">
        <p14:creationId xmlns:p14="http://schemas.microsoft.com/office/powerpoint/2010/main" val="6276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Apache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71903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1026" name="Picture 2" descr="http://icons.iconarchive.com/icons/itzikgur/my-seven/512/Backup-IBM-Serv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853" y="721582"/>
            <a:ext cx="4290559" cy="429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3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55721"/>
            <a:ext cx="11804822" cy="51974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Apache settings are defined in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dirty="0" smtClean="0"/>
              <a:t> file</a:t>
            </a:r>
          </a:p>
          <a:p>
            <a:pPr lvl="1"/>
            <a:r>
              <a:rPr lang="en-US" dirty="0"/>
              <a:t>Location and name may differ across platforms and Apache versions</a:t>
            </a:r>
          </a:p>
          <a:p>
            <a:pPr lvl="1"/>
            <a:r>
              <a:rPr lang="en-US" dirty="0"/>
              <a:t>Older version read from multiple files</a:t>
            </a:r>
          </a:p>
          <a:p>
            <a:pPr lvl="1"/>
            <a:r>
              <a:rPr lang="en-US" dirty="0"/>
              <a:t>The site-specific settings and module-specific settings are in separate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 smtClean="0"/>
              <a:t>Follows a </a:t>
            </a:r>
            <a:r>
              <a:rPr lang="en-US" dirty="0"/>
              <a:t>syntax close to </a:t>
            </a:r>
            <a:r>
              <a:rPr lang="en-US" dirty="0" smtClean="0"/>
              <a:t>XML</a:t>
            </a:r>
            <a:endParaRPr lang="en-US" dirty="0"/>
          </a:p>
          <a:p>
            <a:pPr lvl="2"/>
            <a:r>
              <a:rPr lang="en-US" dirty="0" smtClean="0"/>
              <a:t>Name-value </a:t>
            </a:r>
            <a:r>
              <a:rPr lang="en-US" dirty="0"/>
              <a:t>pairs sometimes in </a:t>
            </a:r>
            <a:r>
              <a:rPr lang="en-US" dirty="0" smtClean="0"/>
              <a:t>tags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7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noProof="1" smtClean="0"/>
              <a:t>httpd.conf</a:t>
            </a:r>
            <a:r>
              <a:rPr lang="en-US" dirty="0" smtClean="0"/>
              <a:t> Settings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5373"/>
              </p:ext>
            </p:extLst>
          </p:nvPr>
        </p:nvGraphicFramePr>
        <p:xfrm>
          <a:off x="665316" y="1395984"/>
          <a:ext cx="10839296" cy="4776216"/>
        </p:xfrm>
        <a:graphic>
          <a:graphicData uri="http://schemas.openxmlformats.org/drawingml/2006/table">
            <a:tbl>
              <a:tblPr/>
              <a:tblGrid>
                <a:gridCol w="2762096"/>
                <a:gridCol w="2757868"/>
                <a:gridCol w="531933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Listen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port to listen for connections; can be repeated with different ports; usually specified in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ports.conf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 file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TimeOut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300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number of seconds before the server sends timeout to a dead connection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KeepAlive</a:t>
                      </a:r>
                      <a:endParaRPr kumimoji="1" lang="en-US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Turns persistent connection on or off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ErrorLog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logs/error_log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Apache log file; can be specified separately for each site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DirectoryIndex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index.html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default files in a directory (when the user requests the directory) 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27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/>
              <a:t>PHP </a:t>
            </a:r>
            <a:r>
              <a:rPr lang="en-US" dirty="0" smtClean="0"/>
              <a:t>IDEs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526368"/>
            <a:ext cx="8938472" cy="688256"/>
          </a:xfrm>
        </p:spPr>
        <p:txBody>
          <a:bodyPr/>
          <a:lstStyle/>
          <a:p>
            <a:r>
              <a:rPr lang="en-US" noProof="1"/>
              <a:t>Aptana</a:t>
            </a:r>
            <a:r>
              <a:rPr lang="en-US" dirty="0"/>
              <a:t>, PHP Storm, </a:t>
            </a:r>
            <a:r>
              <a:rPr lang="en-US" noProof="1"/>
              <a:t>Netbeans</a:t>
            </a:r>
            <a:endParaRPr lang="en-US" dirty="0"/>
          </a:p>
        </p:txBody>
      </p:sp>
      <p:pic>
        <p:nvPicPr>
          <p:cNvPr id="8194" name="Picture 2" descr="http://www.kapilbulsara.com/wp-content/uploads/2014/02/aptana-3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2502201"/>
            <a:ext cx="4792583" cy="1628775"/>
          </a:xfrm>
          <a:prstGeom prst="roundRect">
            <a:avLst>
              <a:gd name="adj" fmla="val 58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digitalalliance.acquia.com/sites/g/files/g1055236/f/201308/phpS_logo_AcquiaDigitalAlli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524000"/>
            <a:ext cx="1666875" cy="1666875"/>
          </a:xfrm>
          <a:prstGeom prst="roundRect">
            <a:avLst>
              <a:gd name="adj" fmla="val 58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faceyspacey.com/images/article-images/netbeans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505" y="2502201"/>
            <a:ext cx="2961407" cy="1628775"/>
          </a:xfrm>
          <a:prstGeom prst="roundRect">
            <a:avLst>
              <a:gd name="adj" fmla="val 58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5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Eclipse platform provides solid PHP development support</a:t>
            </a:r>
          </a:p>
          <a:p>
            <a:pPr lvl="1"/>
            <a:r>
              <a:rPr lang="en-US" dirty="0" smtClean="0"/>
              <a:t>PDT – PHP Development Tools</a:t>
            </a:r>
          </a:p>
          <a:p>
            <a:pPr lvl="1"/>
            <a:r>
              <a:rPr lang="en-US" dirty="0" smtClean="0"/>
              <a:t>Write PHP code, Web server integration, debugging (</a:t>
            </a:r>
            <a:r>
              <a:rPr lang="en-US" noProof="1" smtClean="0"/>
              <a:t>XDebug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Free, open-source: </a:t>
            </a:r>
            <a:r>
              <a:rPr lang="en-US" dirty="0">
                <a:hlinkClick r:id="rId2"/>
              </a:rPr>
              <a:t>http://www.eclipse.org/pdt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noProof="1" smtClean="0"/>
              <a:t>Aptana</a:t>
            </a:r>
            <a:r>
              <a:rPr lang="en-US" dirty="0" smtClean="0"/>
              <a:t> Studio</a:t>
            </a:r>
          </a:p>
          <a:p>
            <a:pPr lvl="1"/>
            <a:r>
              <a:rPr lang="en-US" dirty="0" smtClean="0"/>
              <a:t>Eclipse-based IDE for PHP, Ruby, Python</a:t>
            </a:r>
          </a:p>
          <a:p>
            <a:pPr lvl="1"/>
            <a:r>
              <a:rPr lang="en-US" dirty="0" smtClean="0"/>
              <a:t>Supports also HTML, CSS, JavaScript</a:t>
            </a:r>
          </a:p>
          <a:p>
            <a:pPr lvl="1"/>
            <a:r>
              <a:rPr lang="en-US" dirty="0" smtClean="0"/>
              <a:t>Open-source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www.aptana.com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/ </a:t>
            </a:r>
            <a:r>
              <a:rPr lang="en-US" noProof="1" smtClean="0"/>
              <a:t>Aptana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552" y="4114800"/>
            <a:ext cx="391946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208799" cy="5570355"/>
          </a:xfrm>
        </p:spPr>
        <p:txBody>
          <a:bodyPr/>
          <a:lstStyle/>
          <a:p>
            <a:r>
              <a:rPr lang="en-US" dirty="0" smtClean="0"/>
              <a:t>PHP Storm</a:t>
            </a:r>
          </a:p>
          <a:p>
            <a:pPr lvl="1"/>
            <a:r>
              <a:rPr lang="en-US" dirty="0" smtClean="0"/>
              <a:t>Powerful PHP IDE</a:t>
            </a:r>
          </a:p>
          <a:p>
            <a:pPr lvl="1"/>
            <a:r>
              <a:rPr lang="en-US" dirty="0" smtClean="0"/>
              <a:t>By </a:t>
            </a:r>
            <a:r>
              <a:rPr lang="en-US" noProof="1" smtClean="0"/>
              <a:t>JetBrains</a:t>
            </a:r>
            <a:r>
              <a:rPr lang="en-US" dirty="0" smtClean="0"/>
              <a:t>, paid product</a:t>
            </a:r>
          </a:p>
          <a:p>
            <a:pPr lvl="1"/>
            <a:r>
              <a:rPr lang="en-US" dirty="0" smtClean="0"/>
              <a:t>Built-in Web server for simplified configuration</a:t>
            </a:r>
          </a:p>
          <a:p>
            <a:pPr lvl="1"/>
            <a:r>
              <a:rPr lang="en-US" dirty="0" smtClean="0"/>
              <a:t>Easy to install and configure</a:t>
            </a:r>
          </a:p>
          <a:p>
            <a:pPr lvl="1"/>
            <a:r>
              <a:rPr lang="en-US" dirty="0" smtClean="0">
                <a:hlinkClick r:id="rId2"/>
              </a:rPr>
              <a:t>http://jetbrains.com/phpstorm/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Storm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968" y="1676400"/>
            <a:ext cx="5033644" cy="39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046999" cy="5570355"/>
          </a:xfrm>
        </p:spPr>
        <p:txBody>
          <a:bodyPr/>
          <a:lstStyle/>
          <a:p>
            <a:r>
              <a:rPr lang="en-US" dirty="0" smtClean="0"/>
              <a:t>The NetBeans IDE fully supports PHP</a:t>
            </a:r>
          </a:p>
          <a:p>
            <a:pPr lvl="1"/>
            <a:r>
              <a:rPr lang="en-US" dirty="0" smtClean="0"/>
              <a:t>Free</a:t>
            </a:r>
            <a:r>
              <a:rPr lang="bg-BG" dirty="0" smtClean="0"/>
              <a:t>, </a:t>
            </a:r>
            <a:r>
              <a:rPr lang="en-US" dirty="0" smtClean="0"/>
              <a:t>open-source IDE</a:t>
            </a:r>
          </a:p>
          <a:p>
            <a:pPr lvl="1"/>
            <a:r>
              <a:rPr lang="en-US" dirty="0" smtClean="0"/>
              <a:t>PHP code editor</a:t>
            </a:r>
          </a:p>
          <a:p>
            <a:pPr lvl="1"/>
            <a:r>
              <a:rPr lang="en-US" dirty="0" smtClean="0"/>
              <a:t>Debugger (through </a:t>
            </a:r>
            <a:r>
              <a:rPr lang="en-US" noProof="1" smtClean="0"/>
              <a:t>XDebug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Server integration</a:t>
            </a:r>
          </a:p>
          <a:p>
            <a:pPr lvl="1"/>
            <a:r>
              <a:rPr lang="en-US" dirty="0" smtClean="0"/>
              <a:t>Frameworks support:</a:t>
            </a:r>
          </a:p>
          <a:p>
            <a:pPr lvl="2"/>
            <a:r>
              <a:rPr lang="en-US" dirty="0" smtClean="0"/>
              <a:t>Symfony2, </a:t>
            </a:r>
            <a:r>
              <a:rPr lang="en-US" dirty="0" err="1" smtClean="0"/>
              <a:t>Zend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NetBeans for PHP</a:t>
            </a:r>
            <a:endParaRPr lang="en-US" dirty="0"/>
          </a:p>
        </p:txBody>
      </p:sp>
      <p:pic>
        <p:nvPicPr>
          <p:cNvPr id="3074" name="Picture 2" descr="http://www.shinephp.com/wp-content/uploads/2009/10/netbeans-as-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129" y="2236110"/>
            <a:ext cx="5374283" cy="393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7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General information about PHP</a:t>
            </a:r>
          </a:p>
          <a:p>
            <a:pPr lvl="1">
              <a:lnSpc>
                <a:spcPct val="130000"/>
              </a:lnSpc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://php.net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>
              <a:lnSpc>
                <a:spcPct val="130000"/>
              </a:lnSpc>
            </a:pPr>
            <a:r>
              <a:rPr lang="en-US" dirty="0" smtClean="0"/>
              <a:t>Partly in Bulgarian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Good practices when writing PHP code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 smtClean="0">
                <a:hlinkClick r:id="rId4"/>
              </a:rPr>
              <a:t>http://www.phptherightway.com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phpbestpractices.org</a:t>
            </a:r>
            <a:endParaRPr lang="en-US" dirty="0" smtClean="0"/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5" name="Picture 2" descr="C:\Users\bubbles\Desktop\elephpant_281_19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485" y="1447800"/>
            <a:ext cx="4007853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PHP == server-side Web scripting language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Web Servers serve</a:t>
            </a:r>
            <a:r>
              <a:rPr lang="bg-BG" sz="3200" dirty="0" smtClean="0"/>
              <a:t> </a:t>
            </a:r>
            <a:r>
              <a:rPr lang="en-US" sz="3200" dirty="0" smtClean="0"/>
              <a:t>web content through HTTP</a:t>
            </a:r>
          </a:p>
          <a:p>
            <a:pPr marL="814388" lvl="1" indent="-284163">
              <a:lnSpc>
                <a:spcPct val="100000"/>
              </a:lnSpc>
            </a:pPr>
            <a:r>
              <a:rPr lang="en-US" sz="3000" dirty="0" smtClean="0"/>
              <a:t>Run PHP through CGI / </a:t>
            </a:r>
            <a:r>
              <a:rPr lang="en-US" sz="3000" noProof="1" smtClean="0"/>
              <a:t>mod_php</a:t>
            </a:r>
            <a:r>
              <a:rPr lang="en-US" sz="3000" dirty="0" smtClean="0"/>
              <a:t> / ISAPI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XAMPP</a:t>
            </a:r>
            <a:r>
              <a:rPr lang="bg-BG" sz="3200" dirty="0" smtClean="0"/>
              <a:t> </a:t>
            </a:r>
            <a:r>
              <a:rPr lang="en-US" sz="3200" dirty="0" smtClean="0"/>
              <a:t>== Apache + PHP + MySQL + Perl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Recommended for Windows users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LAMP == Linux + Apache + MySQL + PHP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php.ini </a:t>
            </a:r>
            <a:r>
              <a:rPr lang="en-US" sz="3200" dirty="0" smtClean="0"/>
              <a:t>holds the PHP interpreter settings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PHP IDEs: </a:t>
            </a:r>
            <a:r>
              <a:rPr lang="en-US" sz="3200" noProof="1"/>
              <a:t>Aptana</a:t>
            </a:r>
            <a:r>
              <a:rPr lang="en-US" sz="3200" dirty="0"/>
              <a:t>, PHP Storm, </a:t>
            </a:r>
            <a:r>
              <a:rPr lang="en-US" sz="3200" noProof="1"/>
              <a:t>Netbeans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789" y="1371600"/>
            <a:ext cx="2736460" cy="27364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575026" y="4507299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PHP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3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is a server-side scripting language</a:t>
            </a:r>
          </a:p>
          <a:p>
            <a:pPr lvl="1"/>
            <a:r>
              <a:rPr lang="en-US" dirty="0" smtClean="0"/>
              <a:t>Designed for Web development</a:t>
            </a:r>
          </a:p>
          <a:p>
            <a:pPr lvl="2"/>
            <a:r>
              <a:rPr lang="en-US" dirty="0" smtClean="0"/>
              <a:t>Mix HTML with PHP to create dynamic Web pages</a:t>
            </a:r>
          </a:p>
          <a:p>
            <a:pPr lvl="2"/>
            <a:r>
              <a:rPr lang="en-US" dirty="0" smtClean="0"/>
              <a:t>Can be used as general purpose language, e.g. for desktop and command-line apps</a:t>
            </a:r>
          </a:p>
          <a:p>
            <a:pPr lvl="1"/>
            <a:r>
              <a:rPr lang="en-US" dirty="0" smtClean="0"/>
              <a:t>Free and open-source: </a:t>
            </a:r>
            <a:r>
              <a:rPr lang="en-US" dirty="0" smtClean="0">
                <a:hlinkClick r:id="rId2"/>
              </a:rPr>
              <a:t>http://php.net</a:t>
            </a:r>
            <a:endParaRPr lang="en-US" dirty="0" smtClean="0"/>
          </a:p>
          <a:p>
            <a:pPr lvl="1"/>
            <a:r>
              <a:rPr lang="en-US" dirty="0" smtClean="0"/>
              <a:t>Huge popularity: 240 millions sites run PHP in 2013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HP: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/>
              <a:t>ypertext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reprocessor (a recursive acronym)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6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softuni.bg/trainings/coursesinstances/details/5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sz="3800" dirty="0"/>
              <a:t>Install and Configure </a:t>
            </a:r>
            <a:r>
              <a:rPr lang="en-US" sz="3800" dirty="0" smtClean="0"/>
              <a:t>PHP: XAMPP</a:t>
            </a:r>
            <a:r>
              <a:rPr lang="en-US" sz="3800" dirty="0"/>
              <a:t>, LAMP, IDEs</a:t>
            </a:r>
          </a:p>
        </p:txBody>
      </p:sp>
    </p:spTree>
    <p:extLst>
      <p:ext uri="{BB962C8B-B14F-4D97-AF65-F5344CB8AC3E}">
        <p14:creationId xmlns:p14="http://schemas.microsoft.com/office/powerpoint/2010/main" val="60878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133" y="1280886"/>
            <a:ext cx="9985479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h1&gt;PHP Example&lt;/h1&gt;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($i=0; $i&lt;10; $i++)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echo $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. "&lt;br&gt;\n";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?&gt;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6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733549"/>
            <a:ext cx="3048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Content-type</a:t>
            </a:r>
          </a:p>
          <a:p>
            <a:pPr lvl="1"/>
            <a:r>
              <a:rPr lang="en-US" dirty="0" smtClean="0"/>
              <a:t>Defines the information that the file holds</a:t>
            </a:r>
          </a:p>
          <a:p>
            <a:r>
              <a:rPr lang="en-US" dirty="0" smtClean="0"/>
              <a:t>Charset (if needed)</a:t>
            </a:r>
          </a:p>
          <a:p>
            <a:pPr lvl="1"/>
            <a:r>
              <a:rPr lang="en-US" dirty="0" smtClean="0"/>
              <a:t>Defines the encoding of the file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File encoding</a:t>
            </a:r>
          </a:p>
          <a:p>
            <a:pPr lvl="1"/>
            <a:r>
              <a:rPr lang="en-US" dirty="0" smtClean="0"/>
              <a:t>Always save your files with encoding UTF-8 to avoid issues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Cyrillic symbols in your webpage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936298"/>
            <a:ext cx="9985479" cy="50392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header('Content-Type: text/html; charset=utf-8');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5987">
            <a:off x="8218525" y="1565932"/>
            <a:ext cx="2565079" cy="195555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3446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151121"/>
            <a:ext cx="9561600" cy="5570355"/>
          </a:xfrm>
        </p:spPr>
        <p:txBody>
          <a:bodyPr>
            <a:noAutofit/>
          </a:bodyPr>
          <a:lstStyle/>
          <a:p>
            <a:r>
              <a:rPr lang="en-US" sz="3200" dirty="0" smtClean="0"/>
              <a:t>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Web server </a:t>
            </a:r>
            <a:r>
              <a:rPr lang="en-US" sz="3200" dirty="0" smtClean="0"/>
              <a:t>is a s</a:t>
            </a:r>
            <a:r>
              <a:rPr lang="en-US" dirty="0" smtClean="0"/>
              <a:t>oftware application that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serves Web content</a:t>
            </a:r>
            <a:r>
              <a:rPr lang="en-US" dirty="0" smtClean="0"/>
              <a:t> over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HTTP protocol</a:t>
            </a:r>
          </a:p>
          <a:p>
            <a:pPr lvl="1"/>
            <a:r>
              <a:rPr lang="en-US" dirty="0" smtClean="0"/>
              <a:t>Hosts Web sites, Web applications and REST services</a:t>
            </a:r>
          </a:p>
          <a:p>
            <a:pPr lvl="1"/>
            <a:r>
              <a:rPr lang="en-US" dirty="0" smtClean="0"/>
              <a:t>Processes HTTP requests and returns static / dynamic Web content (HTML, CSS, images, JSON, JS)</a:t>
            </a:r>
          </a:p>
          <a:p>
            <a:pPr lvl="1"/>
            <a:r>
              <a:rPr lang="en-US" dirty="0" smtClean="0"/>
              <a:t>Runs </a:t>
            </a:r>
            <a:r>
              <a:rPr lang="en-US" dirty="0"/>
              <a:t>server side scripts like </a:t>
            </a:r>
            <a:r>
              <a:rPr lang="en-US" dirty="0" smtClean="0"/>
              <a:t>PHP, Python and Ruby</a:t>
            </a:r>
          </a:p>
          <a:p>
            <a:r>
              <a:rPr lang="en-US" dirty="0" smtClean="0"/>
              <a:t>Typically a client (Web browser) requests a Web page, the Web server builds the page and returns it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5" y="3765137"/>
            <a:ext cx="1781175" cy="866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997" y="2678314"/>
            <a:ext cx="1753430" cy="750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C:\Users\nkostov\Desktop\lighttp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12" y="4861806"/>
            <a:ext cx="1524000" cy="14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julien.danjou.info/media/images/apache-http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1305679"/>
            <a:ext cx="1527174" cy="104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5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yper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ransfer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rotocol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/>
              <a:t>Client-server protocol for transferring Web </a:t>
            </a:r>
            <a:r>
              <a:rPr lang="en-US" dirty="0" smtClean="0"/>
              <a:t>resources</a:t>
            </a:r>
          </a:p>
          <a:p>
            <a:pPr lvl="2"/>
            <a:r>
              <a:rPr lang="en-US" dirty="0" smtClean="0"/>
              <a:t>HTML </a:t>
            </a:r>
            <a:r>
              <a:rPr lang="en-US" dirty="0"/>
              <a:t>files, </a:t>
            </a:r>
            <a:r>
              <a:rPr lang="en-US" dirty="0" smtClean="0"/>
              <a:t>CSS styles, images</a:t>
            </a:r>
            <a:r>
              <a:rPr lang="en-US" dirty="0"/>
              <a:t>, </a:t>
            </a:r>
            <a:r>
              <a:rPr lang="en-US" dirty="0" smtClean="0"/>
              <a:t>scripts, JSON data, etc.</a:t>
            </a:r>
            <a:endParaRPr lang="en-US" dirty="0"/>
          </a:p>
          <a:p>
            <a:r>
              <a:rPr lang="en-US" dirty="0"/>
              <a:t>Important properties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</a:t>
            </a:r>
          </a:p>
          <a:p>
            <a:pPr lvl="1"/>
            <a:r>
              <a:rPr lang="en-US" dirty="0"/>
              <a:t>Request-response model</a:t>
            </a:r>
          </a:p>
          <a:p>
            <a:pPr lvl="1"/>
            <a:r>
              <a:rPr lang="en-US" dirty="0"/>
              <a:t>Text-based format</a:t>
            </a:r>
          </a:p>
          <a:p>
            <a:pPr lvl="1"/>
            <a:r>
              <a:rPr lang="en-US" dirty="0"/>
              <a:t>Relies on a unique resource URLs</a:t>
            </a:r>
          </a:p>
          <a:p>
            <a:pPr lvl="1"/>
            <a:r>
              <a:rPr lang="en-US" dirty="0" smtClean="0"/>
              <a:t>Stateless </a:t>
            </a:r>
            <a:r>
              <a:rPr lang="en-US" dirty="0"/>
              <a:t>(cookies can overcome this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HTTP?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12" y="3282891"/>
            <a:ext cx="2286185" cy="29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HTTP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Sample HTTP request: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Sample HTTP response: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2149" y="6504432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9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4964" y="1676400"/>
            <a:ext cx="10209871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 HTTP/1.1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softuni.bg</a:t>
            </a:r>
          </a:p>
          <a:p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Mozilla/5.0</a:t>
            </a:r>
          </a:p>
          <a:p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63064" y="3996733"/>
            <a:ext cx="10160548" cy="24802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00" noProof="1"/>
              <a:t>HTTP/1.1 200 OK</a:t>
            </a:r>
          </a:p>
          <a:p>
            <a:r>
              <a:rPr lang="en-US" sz="2100" noProof="1"/>
              <a:t>Server: Microsoft-IIS/8.5</a:t>
            </a:r>
          </a:p>
          <a:p>
            <a:r>
              <a:rPr lang="en-US" sz="2100" noProof="1"/>
              <a:t>Date: Thu, 17 Jul 2014 12:11:44 GMT</a:t>
            </a:r>
          </a:p>
          <a:p>
            <a:r>
              <a:rPr lang="en-US" sz="2100" noProof="1"/>
              <a:t>Content-Length: 8560</a:t>
            </a:r>
          </a:p>
          <a:p>
            <a:endParaRPr lang="en-US" sz="2100" noProof="1"/>
          </a:p>
          <a:p>
            <a:r>
              <a:rPr lang="en-US" sz="2100" noProof="1"/>
              <a:t>&lt;!DOCTYPE html&gt;</a:t>
            </a:r>
          </a:p>
          <a:p>
            <a:r>
              <a:rPr lang="en-US" sz="2100" noProof="1"/>
              <a:t>…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27812" y="1419664"/>
            <a:ext cx="3429000" cy="1591054"/>
          </a:xfrm>
          <a:prstGeom prst="wedgeRoundRectCallout">
            <a:avLst>
              <a:gd name="adj1" fmla="val -123691"/>
              <a:gd name="adj2" fmla="val 4479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empty line denotes the end of the request header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627812" y="4324410"/>
            <a:ext cx="3429000" cy="1591054"/>
          </a:xfrm>
          <a:prstGeom prst="wedgeRoundRectCallout">
            <a:avLst>
              <a:gd name="adj1" fmla="val -124364"/>
              <a:gd name="adj2" fmla="val 2883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empty line denotes the end of the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17577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1923</Words>
  <Application>Microsoft Office PowerPoint</Application>
  <PresentationFormat>Custom</PresentationFormat>
  <Paragraphs>380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(Body)</vt:lpstr>
      <vt:lpstr>Consolas</vt:lpstr>
      <vt:lpstr>Wingdings</vt:lpstr>
      <vt:lpstr>Wingdings 2</vt:lpstr>
      <vt:lpstr>SoftUni 16x9</vt:lpstr>
      <vt:lpstr>Install and Configure PHP: XAMPP, LAMP, IDEs</vt:lpstr>
      <vt:lpstr>Table of Contents</vt:lpstr>
      <vt:lpstr>PHP, Web Servers, HTTP, CGI</vt:lpstr>
      <vt:lpstr>What is PHP?</vt:lpstr>
      <vt:lpstr>PHP – Example</vt:lpstr>
      <vt:lpstr>Cyrillic symbols in your webpage</vt:lpstr>
      <vt:lpstr>Web Servers</vt:lpstr>
      <vt:lpstr>What is HTTP?</vt:lpstr>
      <vt:lpstr>HTTP – Example</vt:lpstr>
      <vt:lpstr>What is CGI?</vt:lpstr>
      <vt:lpstr>XAMPP</vt:lpstr>
      <vt:lpstr>What is XAMPP?</vt:lpstr>
      <vt:lpstr>Download, Install and Run XAMPP</vt:lpstr>
      <vt:lpstr>XAMPP: Collision with Skype</vt:lpstr>
      <vt:lpstr>Changing the Apache HTTP Port</vt:lpstr>
      <vt:lpstr>XAMPP Control Panel</vt:lpstr>
      <vt:lpstr>XAMPP Directories</vt:lpstr>
      <vt:lpstr>XAMPP Configuration Files</vt:lpstr>
      <vt:lpstr>XAMPP</vt:lpstr>
      <vt:lpstr>PHP in IIS</vt:lpstr>
      <vt:lpstr>PHP in IIS</vt:lpstr>
      <vt:lpstr>PHP in IIS (2)</vt:lpstr>
      <vt:lpstr>LAMP</vt:lpstr>
      <vt:lpstr>What is LAMP?</vt:lpstr>
      <vt:lpstr>Download and Install on Ubutntu</vt:lpstr>
      <vt:lpstr>PHP Settings</vt:lpstr>
      <vt:lpstr>PHP Settings</vt:lpstr>
      <vt:lpstr>Sample php.ini Settings</vt:lpstr>
      <vt:lpstr>Changing Settings at Runtime</vt:lpstr>
      <vt:lpstr>Enable XDebug in php.ini</vt:lpstr>
      <vt:lpstr>Apache Settings</vt:lpstr>
      <vt:lpstr>Apache Settings</vt:lpstr>
      <vt:lpstr>Sample httpd.conf Settings</vt:lpstr>
      <vt:lpstr>PHP IDEs</vt:lpstr>
      <vt:lpstr>Eclipse / Aptana</vt:lpstr>
      <vt:lpstr>PHP Storm</vt:lpstr>
      <vt:lpstr>NetBeans for PHP</vt:lpstr>
      <vt:lpstr>Resources</vt:lpstr>
      <vt:lpstr>Summary</vt:lpstr>
      <vt:lpstr>Install and Configure PHP: XAMPP, LAMP, IDEs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and Configure PHP: XAMPP, LAMP, IDEs</dc:title>
  <dc:subject>Software Development Course</dc:subject>
  <dc:creator/>
  <cp:keywords>PHP, XAMPP, LAMP,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2014-11-25T16:27:51Z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