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2"/>
  </p:notesMasterIdLst>
  <p:handoutMasterIdLst>
    <p:handoutMasterId r:id="rId43"/>
  </p:handoutMasterIdLst>
  <p:sldIdLst>
    <p:sldId id="394" r:id="rId3"/>
    <p:sldId id="553" r:id="rId4"/>
    <p:sldId id="554" r:id="rId5"/>
    <p:sldId id="555" r:id="rId6"/>
    <p:sldId id="556" r:id="rId7"/>
    <p:sldId id="557" r:id="rId8"/>
    <p:sldId id="558" r:id="rId9"/>
    <p:sldId id="559" r:id="rId10"/>
    <p:sldId id="560" r:id="rId11"/>
    <p:sldId id="561" r:id="rId12"/>
    <p:sldId id="562" r:id="rId13"/>
    <p:sldId id="563" r:id="rId14"/>
    <p:sldId id="564" r:id="rId15"/>
    <p:sldId id="565" r:id="rId16"/>
    <p:sldId id="566" r:id="rId17"/>
    <p:sldId id="567" r:id="rId18"/>
    <p:sldId id="568" r:id="rId19"/>
    <p:sldId id="569" r:id="rId20"/>
    <p:sldId id="570" r:id="rId21"/>
    <p:sldId id="571" r:id="rId22"/>
    <p:sldId id="572" r:id="rId23"/>
    <p:sldId id="573" r:id="rId24"/>
    <p:sldId id="574" r:id="rId25"/>
    <p:sldId id="583" r:id="rId26"/>
    <p:sldId id="584" r:id="rId27"/>
    <p:sldId id="585" r:id="rId28"/>
    <p:sldId id="586" r:id="rId29"/>
    <p:sldId id="587" r:id="rId30"/>
    <p:sldId id="588" r:id="rId31"/>
    <p:sldId id="589" r:id="rId32"/>
    <p:sldId id="590" r:id="rId33"/>
    <p:sldId id="591" r:id="rId34"/>
    <p:sldId id="592" r:id="rId35"/>
    <p:sldId id="593" r:id="rId36"/>
    <p:sldId id="594" r:id="rId37"/>
    <p:sldId id="595" r:id="rId38"/>
    <p:sldId id="472" r:id="rId39"/>
    <p:sldId id="596" r:id="rId40"/>
    <p:sldId id="393" r:id="rId4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816D"/>
    <a:srgbClr val="663606"/>
    <a:srgbClr val="FB81B6"/>
    <a:srgbClr val="F9F0AB"/>
    <a:srgbClr val="F9E6AB"/>
    <a:srgbClr val="F9FAAB"/>
    <a:srgbClr val="767691"/>
    <a:srgbClr val="7676AA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4" autoAdjust="0"/>
    <p:restoredTop sz="86446" autoAdjust="0"/>
  </p:normalViewPr>
  <p:slideViewPr>
    <p:cSldViewPr>
      <p:cViewPr varScale="1">
        <p:scale>
          <a:sx n="71" d="100"/>
          <a:sy n="71" d="100"/>
        </p:scale>
        <p:origin x="510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48" y="16858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2/17/2015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8789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3EBF14-37C0-4F84-9E55-75E6239D48DA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8"/>
            <a:ext cx="5487013" cy="4114588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904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52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009120-2253-493E-A81D-50E4D14A1071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74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54052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009120-2253-493E-A81D-50E4D14A1071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74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4477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35" indent="-285744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2977" indent="-22859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168" indent="-22859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359" indent="-22859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550" indent="-22859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741" indent="-22859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8932" indent="-22859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122" indent="-22859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83B8809-F31A-4530-8FEC-CC78B684FDFB}" type="slidenum">
              <a:rPr lang="en-AU" smtClean="0"/>
              <a:pPr eaLnBrk="1" hangingPunct="1"/>
              <a:t>18</a:t>
            </a:fld>
            <a:endParaRPr lang="en-AU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26436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737FF1-3F6C-4429-80A2-96053E7382F0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74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99091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25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0D911-83BB-42CC-8AFC-D48971E1F1AD}" type="datetime1">
              <a:rPr lang="en-US" smtClean="0"/>
              <a:t>2/17/2015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1828801"/>
            <a:ext cx="11173090" cy="588044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55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F45A8-6B72-4351-9373-B56B42FEC9F1}" type="datetime1">
              <a:rPr lang="en-US" smtClean="0"/>
              <a:t>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hyperlink" Target="http://en.wikipedia.org/wiki/Kent_Bec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.microsoft.com/en-us/projects/pex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high-quality-code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s://telerikacademy.com/Courses/Courses/Details/174" TargetMode="External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hyperlink" Target="http://www.softwaregroup-bg.com/" TargetMode="External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35.png"/><Relationship Id="rId4" Type="http://schemas.openxmlformats.org/officeDocument/2006/relationships/image" Target="../media/image32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2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3" y="1724048"/>
            <a:ext cx="7772400" cy="1171552"/>
          </a:xfrm>
        </p:spPr>
        <p:txBody>
          <a:bodyPr>
            <a:normAutofit/>
          </a:bodyPr>
          <a:lstStyle/>
          <a:p>
            <a:r>
              <a:rPr lang="en-US" sz="6000" dirty="0" smtClean="0"/>
              <a:t>Unit Testing</a:t>
            </a:r>
            <a:endParaRPr lang="en-US" sz="6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98813" y="2930177"/>
            <a:ext cx="8153400" cy="727423"/>
          </a:xfrm>
        </p:spPr>
        <p:txBody>
          <a:bodyPr>
            <a:noAutofit/>
          </a:bodyPr>
          <a:lstStyle/>
          <a:p>
            <a:r>
              <a:rPr lang="en-US" dirty="0"/>
              <a:t>Building Rock-Solid Software</a:t>
            </a:r>
          </a:p>
          <a:p>
            <a:endParaRPr lang="en-US" sz="3600" dirty="0"/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9" name="Picture 2" descr="http://istacee.files.wordpress.com/2013/09/regedi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357" y="4086555"/>
            <a:ext cx="2008909" cy="200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0612" y="4114800"/>
            <a:ext cx="2525746" cy="2001213"/>
          </a:xfrm>
          <a:prstGeom prst="roundRect">
            <a:avLst>
              <a:gd name="adj" fmla="val 3589"/>
            </a:avLst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1">
                <a:alpha val="60000"/>
              </a:schemeClr>
            </a:glow>
          </a:effectLst>
        </p:spPr>
      </p:pic>
      <p:pic>
        <p:nvPicPr>
          <p:cNvPr id="21" name="Picture 4" descr="http://blogs.msdn.com/blogfiles/brada/WindowsLiveWriter/UnitTestingwith.NETRIAServices_A3D5/image_4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98807" y="4143045"/>
            <a:ext cx="2119580" cy="1952420"/>
          </a:xfrm>
          <a:prstGeom prst="roundRect">
            <a:avLst>
              <a:gd name="adj" fmla="val 3589"/>
            </a:avLst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1">
                <a:alpha val="60000"/>
              </a:schemeClr>
            </a:glow>
          </a:effectLst>
        </p:spPr>
      </p:pic>
      <p:sp>
        <p:nvSpPr>
          <p:cNvPr id="22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softuni.bg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5275400"/>
            <a:ext cx="8938472" cy="8206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sz="5400" dirty="0"/>
              <a:t>Unit Testing </a:t>
            </a:r>
            <a:r>
              <a:rPr lang="en-US" sz="5400" dirty="0" smtClean="0"/>
              <a:t>Frameworks</a:t>
            </a:r>
            <a:endParaRPr lang="bg-BG" sz="5400" dirty="0"/>
          </a:p>
        </p:txBody>
      </p:sp>
      <p:pic>
        <p:nvPicPr>
          <p:cNvPr id="3074" name="Picture 2" descr="http://blogs.msdn.com/blogfiles/willy-peter_schaub/WindowsLiveWriter/VSTSRangerProjectsBranchingGuidanceII_8294/CLIPART_OF_15186_SM_2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20963971">
            <a:off x="6738219" y="1960315"/>
            <a:ext cx="4062942" cy="2487805"/>
          </a:xfrm>
          <a:prstGeom prst="roundRect">
            <a:avLst>
              <a:gd name="adj" fmla="val 5039"/>
            </a:avLst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qbssoftware.com/images/special/VSTS_Overview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36677">
            <a:off x="1300036" y="2084576"/>
            <a:ext cx="5286586" cy="2440879"/>
          </a:xfrm>
          <a:prstGeom prst="roundRect">
            <a:avLst>
              <a:gd name="adj" fmla="val 5400"/>
            </a:avLst>
          </a:prstGeom>
          <a:ln>
            <a:noFill/>
          </a:ln>
          <a:effectLst>
            <a:glow rad="101600">
              <a:schemeClr val="tx1">
                <a:alpha val="6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8757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JUnit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The </a:t>
            </a:r>
            <a:r>
              <a:rPr lang="en-US" dirty="0"/>
              <a:t>first popular unit testing framework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Based on Java, written by </a:t>
            </a:r>
            <a:r>
              <a:rPr lang="en-US" u="sng" dirty="0">
                <a:effectLst/>
                <a:hlinkClick r:id="rId2" tooltip="Kent Beck"/>
              </a:rPr>
              <a:t>Kent Beck</a:t>
            </a:r>
            <a:r>
              <a:rPr lang="en-US" dirty="0">
                <a:effectLst/>
              </a:rPr>
              <a:t> &amp; Co.</a:t>
            </a:r>
            <a:endParaRPr lang="en-US" dirty="0"/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Similar frameworks have been developed for a broad range of computer languages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NUnit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for C# and all .NET languages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cppUnit, jsUnit, PhpUnit, PerlUnit, ...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Visual Studio Team Test </a:t>
            </a:r>
            <a:r>
              <a:rPr lang="en-US" noProof="1"/>
              <a:t>(VSTT)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Developed by Microsoft, integrated in VS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Unit Testing Frameworks</a:t>
            </a:r>
          </a:p>
        </p:txBody>
      </p:sp>
      <p:pic>
        <p:nvPicPr>
          <p:cNvPr id="5" name="Picture 10" descr="http://myconsent.com/images/junit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77795" y="1524000"/>
            <a:ext cx="2002218" cy="798966"/>
          </a:xfrm>
          <a:prstGeom prst="roundRect">
            <a:avLst>
              <a:gd name="adj" fmla="val 3976"/>
            </a:avLst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http://www.edsquared.com/content/binary/WindowsLiveWriter/EntertheCoolestTeamSystemGadgetContest_11622/VisualStudioTeamSystemLogo_3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24268" y="4648200"/>
            <a:ext cx="2109272" cy="914400"/>
          </a:xfrm>
          <a:prstGeom prst="round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34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1" y="5046800"/>
            <a:ext cx="11022199" cy="15826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sz="5400" dirty="0" smtClean="0"/>
              <a:t>Visual Studio Team Test</a:t>
            </a:r>
            <a:br>
              <a:rPr lang="en-US" sz="5400" dirty="0" smtClean="0"/>
            </a:br>
            <a:r>
              <a:rPr lang="en-US" sz="5400" dirty="0" smtClean="0"/>
              <a:t>(VSTT)</a:t>
            </a:r>
            <a:endParaRPr lang="bg-BG" sz="54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5736" y="1524000"/>
            <a:ext cx="10004657" cy="203220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1.bp.blogspot.com/-bgvrnHO4Z0c/TXgSFmVpYWI/AAAAAAAAAPQ/ymGHZ4uxFZg/s1600/studnet-testing32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27575" y="2794699"/>
            <a:ext cx="3792818" cy="1899613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vuuch.com/wp-content/uploads/2010/09/testing-testing-123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1212" y="3447512"/>
            <a:ext cx="3057854" cy="1274438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15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Team Test (VSTT) </a:t>
            </a:r>
            <a:r>
              <a:rPr lang="en-US" dirty="0"/>
              <a:t>is very well integrated with Visual Studio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Create test projects and unit tests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Execute unit tests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View execution results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View code coverage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Located in the assembly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Microsoft.VisualStudio.QualityTools.UnitTestFramework.dll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 </a:t>
            </a:r>
            <a:r>
              <a:rPr lang="en-US" dirty="0" smtClean="0"/>
              <a:t>Studio Team </a:t>
            </a:r>
            <a:r>
              <a:rPr lang="en-US" dirty="0"/>
              <a:t>Test – Features</a:t>
            </a:r>
          </a:p>
        </p:txBody>
      </p:sp>
      <p:pic>
        <p:nvPicPr>
          <p:cNvPr id="5" name="Picture 4" descr="http://www.christiano.ch/wordpress/wp-content/uploads/2010/02/Logo_MS_Visual_Studio_2010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148" t="-10035" r="-4673" b="-10374"/>
          <a:stretch/>
        </p:blipFill>
        <p:spPr bwMode="auto">
          <a:xfrm>
            <a:off x="7099321" y="2667000"/>
            <a:ext cx="4175342" cy="1348442"/>
          </a:xfrm>
          <a:prstGeom prst="roundRect">
            <a:avLst>
              <a:gd name="adj" fmla="val 3125"/>
            </a:avLst>
          </a:prstGeom>
          <a:solidFill>
            <a:srgbClr val="FFFFFF"/>
          </a:solidFill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28775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Test code is annotated using custom attributes: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[TestClass]</a:t>
            </a:r>
            <a:r>
              <a:rPr lang="en-US" sz="2800" dirty="0"/>
              <a:t> – denotes a class holding unit tests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[TestMethod]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/>
              <a:t>– denotes a unit test method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[ExpectedException]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/>
              <a:t>– test causes an exception</a:t>
            </a:r>
          </a:p>
          <a:p>
            <a:pPr lvl="1">
              <a:lnSpc>
                <a:spcPct val="100000"/>
              </a:lnSpc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[Timeout]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– sets a timeout for test execution</a:t>
            </a:r>
          </a:p>
          <a:p>
            <a:pPr lvl="1">
              <a:lnSpc>
                <a:spcPct val="100000"/>
              </a:lnSpc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Ignore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– temporary ignored test case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[ClassInitialize]</a:t>
            </a:r>
            <a:r>
              <a:rPr lang="en-US" sz="2800" noProof="1">
                <a:solidFill>
                  <a:schemeClr val="tx2"/>
                </a:solidFill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[ClassCleanup]</a:t>
            </a:r>
            <a:r>
              <a:rPr lang="en-US" sz="2800" noProof="1">
                <a:solidFill>
                  <a:schemeClr val="tx2"/>
                </a:solidFill>
              </a:rPr>
              <a:t> </a:t>
            </a:r>
            <a:r>
              <a:rPr lang="en-US" sz="2800" dirty="0"/>
              <a:t>– setup / cleanup logic for the testing class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[TestInitialize]</a:t>
            </a:r>
            <a:r>
              <a:rPr lang="en-US" sz="2800" noProof="1">
                <a:solidFill>
                  <a:schemeClr val="tx2"/>
                </a:solidFill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[TestCleanup]</a:t>
            </a:r>
            <a:r>
              <a:rPr lang="en-US" sz="2800" noProof="1">
                <a:solidFill>
                  <a:schemeClr val="tx2"/>
                </a:solidFill>
              </a:rPr>
              <a:t> </a:t>
            </a:r>
            <a:r>
              <a:rPr lang="en-US" sz="2800" dirty="0"/>
              <a:t>– setup / cleanup logic for each test case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spc="-40" dirty="0"/>
              <a:t>Visual </a:t>
            </a:r>
            <a:r>
              <a:rPr lang="en-US" sz="4800" spc="-40" dirty="0" smtClean="0"/>
              <a:t>Studio Team </a:t>
            </a:r>
            <a:r>
              <a:rPr lang="en-US" sz="4800" spc="-40" dirty="0"/>
              <a:t>Test –  Attributes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6820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Predicate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true / false statement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Assertion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predicate placed in a program code </a:t>
            </a:r>
            <a:r>
              <a:rPr lang="en-US" dirty="0" smtClean="0"/>
              <a:t>(check for some condition)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Developers expect </a:t>
            </a:r>
            <a:r>
              <a:rPr lang="en-US" dirty="0"/>
              <a:t>the predicate is always true at that place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an assertion fails, the method call does not return and an error is reported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 of VSTT assertion: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20456" y="5616714"/>
            <a:ext cx="9803156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bg-BG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Assert.</a:t>
            </a:r>
            <a:r>
              <a:rPr lang="bg-BG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AreEqual</a:t>
            </a:r>
            <a:r>
              <a:rPr lang="bg-BG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expectedValue</a:t>
            </a:r>
            <a:r>
              <a:rPr lang="bg-BG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actualValue</a:t>
            </a:r>
            <a:r>
              <a:rPr lang="bg-BG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 message</a:t>
            </a:r>
            <a:r>
              <a:rPr lang="bg-BG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.");</a:t>
            </a:r>
            <a:endParaRPr lang="en-US" sz="2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6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4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Assertions </a:t>
            </a:r>
            <a:r>
              <a:rPr lang="en-US" sz="3000" dirty="0"/>
              <a:t>check </a:t>
            </a:r>
            <a:r>
              <a:rPr lang="en-US" sz="3000" dirty="0" smtClean="0"/>
              <a:t>a condition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Throw </a:t>
            </a:r>
            <a:r>
              <a:rPr lang="en-US" sz="2800" dirty="0"/>
              <a:t>exception if </a:t>
            </a:r>
            <a:r>
              <a:rPr lang="en-US" sz="2800" dirty="0" smtClean="0"/>
              <a:t>the condition </a:t>
            </a:r>
            <a:r>
              <a:rPr lang="en-US" sz="2800" dirty="0"/>
              <a:t>is not </a:t>
            </a:r>
            <a:r>
              <a:rPr lang="en-US" sz="2800" dirty="0" smtClean="0"/>
              <a:t>satisfied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Comparing values for equality</a:t>
            </a:r>
            <a:endParaRPr lang="en-US" sz="3000" dirty="0"/>
          </a:p>
          <a:p>
            <a:pPr lvl="1">
              <a:lnSpc>
                <a:spcPct val="100000"/>
              </a:lnSpc>
            </a:pP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 smtClean="0"/>
              <a:t>Comparing objects (by reference)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Checking for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3000" dirty="0"/>
              <a:t> value</a:t>
            </a:r>
          </a:p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VSTT – </a:t>
            </a:r>
            <a:r>
              <a:rPr lang="en-US" dirty="0"/>
              <a:t>Assertions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9" y="3040457"/>
            <a:ext cx="10563648" cy="4456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AreEqual(expected_value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actual_value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[,message])</a:t>
            </a:r>
            <a:endParaRPr lang="en-US" sz="2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2589" y="4301989"/>
            <a:ext cx="10563648" cy="4456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AreSame(expected_object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actual_object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[,message])</a:t>
            </a:r>
            <a:endParaRPr lang="en-US" sz="2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12589" y="5478857"/>
            <a:ext cx="10563648" cy="4456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IsNull(object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[,message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12589" y="6164657"/>
            <a:ext cx="10563648" cy="4456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IsNotNull(object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[,message])</a:t>
            </a:r>
            <a:endParaRPr lang="en-US" sz="2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93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65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Checking conditions</a:t>
            </a:r>
          </a:p>
          <a:p>
            <a:pPr lvl="1">
              <a:lnSpc>
                <a:spcPct val="100000"/>
              </a:lnSpc>
            </a:pP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Forced </a:t>
            </a:r>
            <a:r>
              <a:rPr lang="en-US" dirty="0"/>
              <a:t>test </a:t>
            </a:r>
            <a:r>
              <a:rPr lang="en-US" dirty="0" smtClean="0"/>
              <a:t>fail</a:t>
            </a:r>
            <a:endParaRPr lang="en-US" dirty="0"/>
          </a:p>
        </p:txBody>
      </p:sp>
      <p:sp>
        <p:nvSpPr>
          <p:cNvPr id="76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VSTT – </a:t>
            </a:r>
            <a:r>
              <a:rPr lang="en-US" dirty="0"/>
              <a:t>Assertions (2)</a:t>
            </a:r>
            <a:endParaRPr lang="bg-BG" dirty="0"/>
          </a:p>
        </p:txBody>
      </p:sp>
      <p:pic>
        <p:nvPicPr>
          <p:cNvPr id="1026" name="Picture 2" descr="Figure 8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110148" y="4591050"/>
            <a:ext cx="4208480" cy="1657351"/>
          </a:xfrm>
          <a:prstGeom prst="roundRect">
            <a:avLst>
              <a:gd name="adj" fmla="val 2572"/>
            </a:avLst>
          </a:prstGeom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9" y="1856882"/>
            <a:ext cx="10563648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IsTrue(condition)</a:t>
            </a:r>
            <a:endParaRPr lang="en-US" sz="2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2589" y="2542682"/>
            <a:ext cx="10563648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IsFalse(condition)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12589" y="3886200"/>
            <a:ext cx="10563648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Fail(message)</a:t>
            </a:r>
          </a:p>
        </p:txBody>
      </p:sp>
    </p:spTree>
    <p:extLst>
      <p:ext uri="{BB962C8B-B14F-4D97-AF65-F5344CB8AC3E}">
        <p14:creationId xmlns:p14="http://schemas.microsoft.com/office/powerpoint/2010/main" val="35576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Arrange</a:t>
            </a:r>
            <a:r>
              <a:rPr lang="en-US" sz="3000" dirty="0"/>
              <a:t> all necessary preconditions and </a:t>
            </a:r>
            <a:r>
              <a:rPr lang="en-US" sz="3000" dirty="0" smtClean="0"/>
              <a:t>inputs</a:t>
            </a:r>
            <a:endParaRPr lang="en-US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Act</a:t>
            </a:r>
            <a:r>
              <a:rPr lang="en-US" sz="3000" dirty="0"/>
              <a:t> on the object or method under </a:t>
            </a:r>
            <a:r>
              <a:rPr lang="en-US" sz="3000" dirty="0" smtClean="0"/>
              <a:t>test</a:t>
            </a:r>
            <a:endParaRPr lang="en-US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Assert</a:t>
            </a:r>
            <a:r>
              <a:rPr lang="en-US" sz="3000" dirty="0"/>
              <a:t> that the expected </a:t>
            </a:r>
            <a:r>
              <a:rPr lang="en-US" sz="3000" dirty="0" smtClean="0"/>
              <a:t>results </a:t>
            </a:r>
            <a:r>
              <a:rPr lang="en-US" sz="3000" dirty="0"/>
              <a:t>have </a:t>
            </a:r>
            <a:r>
              <a:rPr lang="en-US" sz="3000" dirty="0" smtClean="0"/>
              <a:t>occurred</a:t>
            </a:r>
            <a:endParaRPr lang="en-US" sz="3000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A Pattern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14162" y="3122235"/>
            <a:ext cx="10360501" cy="327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bg-BG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[TestMethod]</a:t>
            </a:r>
            <a:endParaRPr lang="en-US" sz="2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bg-BG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TestDeposit</a:t>
            </a:r>
            <a:r>
              <a:rPr lang="bg-BG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endParaRPr lang="en-US" sz="2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bg-BG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BankAccount account = new BankAccount();</a:t>
            </a:r>
            <a:endParaRPr lang="en-US" sz="2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account.Deposit(125.0);</a:t>
            </a:r>
            <a:endParaRPr lang="en-US" sz="2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account.Deposit(25.0);</a:t>
            </a:r>
            <a:endParaRPr lang="en-US" sz="2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Assert.AreEqual(150.0, account.Balance, </a:t>
            </a:r>
            <a:r>
              <a:rPr lang="bg-BG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bg-BG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Balance is wrong.");</a:t>
            </a:r>
            <a:endParaRPr lang="en-US" sz="2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31344" y="3274635"/>
            <a:ext cx="1940172" cy="954107"/>
          </a:xfrm>
          <a:prstGeom prst="rect">
            <a:avLst/>
          </a:prstGeom>
          <a:noFill/>
        </p:spPr>
        <p:txBody>
          <a:bodyPr wrap="none" rtlCol="0">
            <a:prstTxWarp prst="textCanUp">
              <a:avLst/>
            </a:prstTxWarp>
            <a:spAutoFit/>
          </a:bodyPr>
          <a:lstStyle/>
          <a:p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6">
                      <a:lumMod val="50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The </a:t>
            </a:r>
            <a:r>
              <a:rPr lang="bg-BG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6">
                      <a:lumMod val="50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bg-BG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6">
                      <a:lumMod val="50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А</a:t>
            </a:r>
          </a:p>
          <a:p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6">
                      <a:lumMod val="50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Pattern</a:t>
            </a:r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6">
                    <a:lumMod val="50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693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Code coverage</a:t>
            </a:r>
          </a:p>
          <a:p>
            <a:pPr lvl="1"/>
            <a:r>
              <a:rPr lang="en-US" dirty="0" smtClean="0"/>
              <a:t>Shows what percent of the code we've covered</a:t>
            </a:r>
          </a:p>
          <a:p>
            <a:pPr lvl="1"/>
            <a:r>
              <a:rPr lang="en-US" dirty="0" smtClean="0"/>
              <a:t>High code coverage means less untested code</a:t>
            </a:r>
          </a:p>
          <a:p>
            <a:pPr lvl="1"/>
            <a:r>
              <a:rPr lang="en-US" dirty="0" smtClean="0"/>
              <a:t>We may have pointless unit tests that are calculated in the code coverage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70-80% coverage is excellent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206187" y="5105400"/>
            <a:ext cx="9662183" cy="1409700"/>
            <a:chOff x="762000" y="3876817"/>
            <a:chExt cx="7248525" cy="1409700"/>
          </a:xfrm>
          <a:effectLst>
            <a:glow rad="101600">
              <a:schemeClr val="tx1">
                <a:alpha val="60000"/>
              </a:schemeClr>
            </a:glow>
          </a:effectLst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3876817"/>
              <a:ext cx="7248525" cy="1409700"/>
            </a:xfrm>
            <a:prstGeom prst="roundRect">
              <a:avLst>
                <a:gd name="adj" fmla="val 1738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Oval 4"/>
            <p:cNvSpPr/>
            <p:nvPr/>
          </p:nvSpPr>
          <p:spPr>
            <a:xfrm>
              <a:off x="6410325" y="4391167"/>
              <a:ext cx="1447800" cy="781050"/>
            </a:xfrm>
            <a:prstGeom prst="roundRect">
              <a:avLst/>
            </a:pr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602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What is Unit Testing?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Code and Test vs. Test Driven Development</a:t>
            </a:r>
          </a:p>
          <a:p>
            <a:pPr>
              <a:lnSpc>
                <a:spcPct val="100000"/>
              </a:lnSpc>
              <a:spcBef>
                <a:spcPts val="1200"/>
              </a:spcBef>
              <a:tabLst>
                <a:tab pos="406400" algn="l"/>
              </a:tabLst>
            </a:pPr>
            <a:r>
              <a:rPr lang="en-US" dirty="0"/>
              <a:t>Unit testing Frameworks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tabLst>
                <a:tab pos="406400" algn="l"/>
              </a:tabLst>
            </a:pPr>
            <a:r>
              <a:rPr lang="en-US" sz="3400" dirty="0"/>
              <a:t>Visual Studio Team Test</a:t>
            </a:r>
          </a:p>
          <a:p>
            <a:pPr>
              <a:lnSpc>
                <a:spcPct val="100000"/>
              </a:lnSpc>
              <a:spcBef>
                <a:spcPts val="1200"/>
              </a:spcBef>
              <a:tabLst>
                <a:tab pos="406400" algn="l"/>
              </a:tabLst>
            </a:pPr>
            <a:r>
              <a:rPr lang="en-US" dirty="0" smtClean="0"/>
              <a:t>Unit </a:t>
            </a:r>
            <a:r>
              <a:rPr lang="en-US" dirty="0"/>
              <a:t>Testing Best Practices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Table of Contents</a:t>
            </a:r>
            <a:endParaRPr lang="en-US" sz="4800" dirty="0"/>
          </a:p>
        </p:txBody>
      </p:sp>
      <p:pic>
        <p:nvPicPr>
          <p:cNvPr id="8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7012" y="25146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19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VSTT – </a:t>
            </a:r>
            <a:r>
              <a:rPr lang="en-US" dirty="0"/>
              <a:t>Example</a:t>
            </a:r>
          </a:p>
        </p:txBody>
      </p:sp>
      <p:sp>
        <p:nvSpPr>
          <p:cNvPr id="716804" name="Rectangle 4"/>
          <p:cNvSpPr>
            <a:spLocks noChangeArrowheads="1"/>
          </p:cNvSpPr>
          <p:nvPr/>
        </p:nvSpPr>
        <p:spPr bwMode="auto">
          <a:xfrm>
            <a:off x="760412" y="1066800"/>
            <a:ext cx="10457841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Account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decimal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balance;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Deposit(decimal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amount)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this.balance += amount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Withdraw(decimal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amount)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this.balance -= amount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TransferFunds(Account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destination,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amount)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…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decimal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Balance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…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319088" indent="-319088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740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VSTT – </a:t>
            </a:r>
            <a:r>
              <a:rPr lang="en-US" dirty="0"/>
              <a:t>Example (2)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17828" name="Rectangle 4"/>
          <p:cNvSpPr>
            <a:spLocks noChangeArrowheads="1"/>
          </p:cNvSpPr>
          <p:nvPr/>
        </p:nvSpPr>
        <p:spPr bwMode="auto">
          <a:xfrm>
            <a:off x="760412" y="1107516"/>
            <a:ext cx="10563648" cy="5559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Microsoft.VisualStudio.TestTools.UnitTesting;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[TestClass]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AccountTest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[TestMethod]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TransferFunds()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Account source = new Account();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source.Deposit(200.00M);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Account dest = new Account();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dest.Deposit(150.00M);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source.TransferFunds(dest, 100.00M);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Assert.AreEqual(250.00M, dest.Balance);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Assert.AreEqual(100.00M, source.Balance);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77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VSTT – Screenshot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441" y="1295400"/>
            <a:ext cx="10887295" cy="5200650"/>
          </a:xfrm>
          <a:prstGeom prst="roundRect">
            <a:avLst>
              <a:gd name="adj" fmla="val 1903"/>
            </a:avLst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4495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Team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08828" y="1244881"/>
            <a:ext cx="5101585" cy="243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1">
                <a:alpha val="60000"/>
              </a:schemeClr>
            </a:glow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24336" y="1267839"/>
            <a:ext cx="3396878" cy="2575650"/>
          </a:xfrm>
          <a:prstGeom prst="roundRect">
            <a:avLst>
              <a:gd name="adj" fmla="val 2591"/>
            </a:avLst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1">
                <a:alpha val="60000"/>
              </a:schemeClr>
            </a:glow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19756031" lon="21301027" rev="709954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http://www.christiano.ch/wordpress/wp-content/uploads/2010/02/Logo_MS_Visual_Studio_2010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148" t="-10035" r="-4673" b="-10374"/>
          <a:stretch/>
        </p:blipFill>
        <p:spPr bwMode="auto">
          <a:xfrm rot="311698">
            <a:off x="4048804" y="3203882"/>
            <a:ext cx="4113434" cy="1328449"/>
          </a:xfrm>
          <a:prstGeom prst="roundRect">
            <a:avLst>
              <a:gd name="adj" fmla="val 14863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glow rad="101600">
              <a:schemeClr val="tx1">
                <a:alpha val="60000"/>
              </a:schemeClr>
            </a:glow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ContrastingRightFacing">
              <a:rot lat="20507042" lon="20838097" rev="857774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74683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53664" y="5105400"/>
            <a:ext cx="7679382" cy="7652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sz="5400" dirty="0"/>
              <a:t>Unit Testing Best Practices</a:t>
            </a:r>
            <a:endParaRPr lang="bg-BG" sz="5400" dirty="0"/>
          </a:p>
        </p:txBody>
      </p:sp>
      <p:pic>
        <p:nvPicPr>
          <p:cNvPr id="7170" name="Picture 2" descr="http://www.datatraverse.com/style/swtes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50160" y="1453630"/>
            <a:ext cx="6091459" cy="3042170"/>
          </a:xfrm>
          <a:prstGeom prst="roundRect">
            <a:avLst>
              <a:gd name="adj" fmla="val 4085"/>
            </a:avLst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9290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280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test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 </a:t>
            </a:r>
            <a:r>
              <a:rPr lang="en-US" dirty="0"/>
              <a:t>should express a </a:t>
            </a:r>
            <a:r>
              <a:rPr lang="en-US" dirty="0" smtClean="0"/>
              <a:t>specific requirement that is tested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Usually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[TestMethod_StateUnderTest_ExpectedBehavior]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E.g</a:t>
            </a:r>
            <a:r>
              <a:rPr lang="en-US" dirty="0" smtClean="0"/>
              <a:t>.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TestAccountDepositNegativeSum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()</a:t>
            </a:r>
            <a:r>
              <a:rPr lang="en-US" noProof="1" smtClean="0">
                <a:latin typeface="+mj-lt"/>
                <a:cs typeface="Consolas" pitchFamily="49" charset="0"/>
              </a:rPr>
              <a:t> or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AccountShouldNotDepositNegativeSum()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The test </a:t>
            </a:r>
            <a:r>
              <a:rPr lang="en-US" dirty="0"/>
              <a:t>name should </a:t>
            </a:r>
            <a:r>
              <a:rPr lang="en-US" dirty="0" smtClean="0"/>
              <a:t>include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Expected input or state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Expected result output or state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Name of the tested method or class</a:t>
            </a:r>
          </a:p>
        </p:txBody>
      </p:sp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Naming Standards for Unit Tests</a:t>
            </a:r>
          </a:p>
        </p:txBody>
      </p:sp>
    </p:spTree>
    <p:extLst>
      <p:ext uri="{BB962C8B-B14F-4D97-AF65-F5344CB8AC3E}">
        <p14:creationId xmlns:p14="http://schemas.microsoft.com/office/powerpoint/2010/main" val="13883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2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90513" indent="-290513">
              <a:lnSpc>
                <a:spcPct val="100000"/>
              </a:lnSpc>
              <a:tabLst>
                <a:tab pos="914400" algn="l"/>
              </a:tabLst>
            </a:pPr>
            <a:r>
              <a:rPr lang="en-US" dirty="0"/>
              <a:t>Given the method:</a:t>
            </a:r>
          </a:p>
          <a:p>
            <a:pPr marL="347663" indent="-347663">
              <a:lnSpc>
                <a:spcPct val="100000"/>
              </a:lnSpc>
              <a:buFontTx/>
              <a:buNone/>
              <a:tabLst>
                <a:tab pos="914400" algn="l"/>
              </a:tabLst>
            </a:pPr>
            <a:endParaRPr lang="en-US" dirty="0"/>
          </a:p>
          <a:p>
            <a:pPr marL="347663" indent="-347663">
              <a:lnSpc>
                <a:spcPct val="100000"/>
              </a:lnSpc>
              <a:buFontTx/>
              <a:buNone/>
              <a:tabLst>
                <a:tab pos="914400" algn="l"/>
              </a:tabLst>
            </a:pPr>
            <a:r>
              <a:rPr lang="en-US" dirty="0"/>
              <a:t>	with requirement to ignore numbers </a:t>
            </a:r>
            <a:r>
              <a:rPr lang="en-US" dirty="0" smtClean="0"/>
              <a:t>greater than </a:t>
            </a:r>
            <a:r>
              <a:rPr lang="en-US" dirty="0"/>
              <a:t>100 in the summing process</a:t>
            </a:r>
          </a:p>
          <a:p>
            <a:pPr marL="290513" indent="-290513">
              <a:lnSpc>
                <a:spcPct val="100000"/>
              </a:lnSpc>
              <a:spcBef>
                <a:spcPts val="1200"/>
              </a:spcBef>
              <a:tabLst>
                <a:tab pos="231775" algn="l"/>
              </a:tabLst>
            </a:pPr>
            <a:r>
              <a:rPr lang="en-US" dirty="0"/>
              <a:t>The test name </a:t>
            </a:r>
            <a:r>
              <a:rPr lang="en-US" dirty="0" smtClean="0"/>
              <a:t>could be:</a:t>
            </a:r>
            <a:endParaRPr lang="en-US" dirty="0"/>
          </a:p>
        </p:txBody>
      </p:sp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Standards for Unit Tests – Example</a:t>
            </a:r>
          </a:p>
        </p:txBody>
      </p:sp>
      <p:sp>
        <p:nvSpPr>
          <p:cNvPr id="729092" name="Rectangle 4"/>
          <p:cNvSpPr>
            <a:spLocks noChangeArrowheads="1"/>
          </p:cNvSpPr>
          <p:nvPr/>
        </p:nvSpPr>
        <p:spPr bwMode="auto">
          <a:xfrm>
            <a:off x="1015735" y="1931314"/>
            <a:ext cx="1007059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Sum(params int[] values)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15733" y="4462848"/>
            <a:ext cx="1007059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TestSumNumberIgnoredIfGreaterThan100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49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7301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Generally, a passing test should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never </a:t>
            </a:r>
            <a:r>
              <a:rPr lang="en-US" dirty="0"/>
              <a:t>be removed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These tests make sure that code changes </a:t>
            </a:r>
            <a:r>
              <a:rPr lang="en-US" dirty="0" smtClean="0"/>
              <a:t>don't </a:t>
            </a:r>
            <a:r>
              <a:rPr lang="en-US" dirty="0"/>
              <a:t>break working code</a:t>
            </a:r>
          </a:p>
          <a:p>
            <a:pPr>
              <a:lnSpc>
                <a:spcPct val="100000"/>
              </a:lnSpc>
            </a:pPr>
            <a:r>
              <a:rPr lang="en-US" dirty="0"/>
              <a:t>A passing test should only be changed to make it more readable</a:t>
            </a:r>
          </a:p>
          <a:p>
            <a:pPr>
              <a:lnSpc>
                <a:spcPct val="100000"/>
              </a:lnSpc>
            </a:pPr>
            <a:r>
              <a:rPr lang="en-US" dirty="0"/>
              <a:t>When failing tests </a:t>
            </a:r>
            <a:r>
              <a:rPr lang="en-US" dirty="0" smtClean="0"/>
              <a:t>don't </a:t>
            </a:r>
            <a:r>
              <a:rPr lang="en-US" dirty="0"/>
              <a:t>pass, it usually means there are conflicting requirements</a:t>
            </a:r>
          </a:p>
        </p:txBody>
      </p:sp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Should a Test be Changed or Removed?</a:t>
            </a:r>
          </a:p>
        </p:txBody>
      </p:sp>
    </p:spTree>
    <p:extLst>
      <p:ext uri="{BB962C8B-B14F-4D97-AF65-F5344CB8AC3E}">
        <p14:creationId xmlns:p14="http://schemas.microsoft.com/office/powerpoint/2010/main" val="64674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73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>
              <a:buFontTx/>
              <a:buNone/>
            </a:pPr>
            <a:endParaRPr lang="en-US" sz="2400" b="0" u="sng" dirty="0"/>
          </a:p>
          <a:p>
            <a:pPr>
              <a:buFontTx/>
              <a:buNone/>
            </a:pPr>
            <a:endParaRPr lang="en-US" sz="2400" b="0" u="sng" dirty="0"/>
          </a:p>
          <a:p>
            <a:pPr>
              <a:buFontTx/>
              <a:buNone/>
            </a:pPr>
            <a:endParaRPr lang="en-US" sz="2400" b="0" u="sng" dirty="0"/>
          </a:p>
          <a:p>
            <a:pPr>
              <a:buFontTx/>
              <a:buNone/>
            </a:pPr>
            <a:endParaRPr lang="en-US" sz="2400" dirty="0"/>
          </a:p>
          <a:p>
            <a:r>
              <a:rPr lang="en-US" dirty="0"/>
              <a:t>New features </a:t>
            </a:r>
            <a:r>
              <a:rPr lang="en-US" dirty="0" smtClean="0"/>
              <a:t>allow </a:t>
            </a:r>
            <a:r>
              <a:rPr lang="en-US" dirty="0"/>
              <a:t>negative numbers</a:t>
            </a:r>
          </a:p>
        </p:txBody>
      </p:sp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Should a Test be Changed or Removed? (2)</a:t>
            </a:r>
          </a:p>
        </p:txBody>
      </p:sp>
      <p:sp>
        <p:nvSpPr>
          <p:cNvPr id="731140" name="Rectangle 4"/>
          <p:cNvSpPr>
            <a:spLocks noChangeArrowheads="1"/>
          </p:cNvSpPr>
          <p:nvPr/>
        </p:nvSpPr>
        <p:spPr bwMode="auto">
          <a:xfrm>
            <a:off x="684212" y="1828800"/>
            <a:ext cx="10899481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[ExpectedException(typeof(Exception),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Negatives not allowed")]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TestSum_FirstNegativeNumberThrowsException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(-1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1, 2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458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73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4013" indent="-354013"/>
            <a:r>
              <a:rPr lang="en-US" dirty="0"/>
              <a:t>New developer writes the following test:</a:t>
            </a:r>
          </a:p>
          <a:p>
            <a:pPr marL="354013" indent="-354013">
              <a:buFontTx/>
              <a:buNone/>
            </a:pPr>
            <a:endParaRPr lang="en-US" u="sng" dirty="0"/>
          </a:p>
          <a:p>
            <a:pPr marL="354013" indent="-354013">
              <a:buFontTx/>
              <a:buNone/>
            </a:pPr>
            <a:endParaRPr lang="en-US" u="sng" dirty="0"/>
          </a:p>
          <a:p>
            <a:pPr marL="354013" indent="-354013">
              <a:buFontTx/>
              <a:buNone/>
            </a:pPr>
            <a:endParaRPr lang="en-US" dirty="0"/>
          </a:p>
          <a:p>
            <a:pPr marL="354013" indent="-354013"/>
            <a:r>
              <a:rPr lang="en-US" dirty="0"/>
              <a:t>Earlier test fails due to a requirement change</a:t>
            </a:r>
          </a:p>
        </p:txBody>
      </p:sp>
      <p:sp>
        <p:nvSpPr>
          <p:cNvPr id="732165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dirty="0"/>
              <a:t>When Should a Test be Changed or Removed? (3)</a:t>
            </a:r>
          </a:p>
        </p:txBody>
      </p:sp>
      <p:sp>
        <p:nvSpPr>
          <p:cNvPr id="732166" name="Rectangle 6"/>
          <p:cNvSpPr>
            <a:spLocks noChangeArrowheads="1"/>
          </p:cNvSpPr>
          <p:nvPr/>
        </p:nvSpPr>
        <p:spPr bwMode="auto">
          <a:xfrm>
            <a:off x="755870" y="1752600"/>
            <a:ext cx="10658624" cy="21012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oid TestSum_FirstNegativeNumberCalculatesCorrectly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sumResult = sum(-1, 1, 2);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Assert.AreEqual(2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sumResult);</a:t>
            </a:r>
          </a:p>
          <a:p>
            <a:pPr marL="319088" indent="-319088" eaLnBrk="0" hangingPunct="0">
              <a:lnSpc>
                <a:spcPct val="110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080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015736" y="5275400"/>
            <a:ext cx="10157354" cy="820600"/>
          </a:xfrm>
        </p:spPr>
        <p:txBody>
          <a:bodyPr/>
          <a:lstStyle/>
          <a:p>
            <a:r>
              <a:rPr lang="en-US" dirty="0" smtClean="0"/>
              <a:t>What is Unit Testing?</a:t>
            </a:r>
            <a:endParaRPr lang="en-US" dirty="0"/>
          </a:p>
        </p:txBody>
      </p:sp>
      <p:pic>
        <p:nvPicPr>
          <p:cNvPr id="1026" name="Picture 2" descr="http://leonmeijer.nl/images/leonmeijer_nl/WindowsLiveWriter/TestdrivendevelopmentUni.NETwhatsallthis_D86E/sw_testing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860954" y="1371600"/>
            <a:ext cx="6483812" cy="3214576"/>
          </a:xfrm>
          <a:prstGeom prst="roundRect">
            <a:avLst>
              <a:gd name="adj" fmla="val 2798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30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773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lnSpc>
                <a:spcPct val="100000"/>
              </a:lnSpc>
            </a:pPr>
            <a:r>
              <a:rPr lang="en-US" sz="3600" dirty="0"/>
              <a:t>Two course of actions:</a:t>
            </a:r>
          </a:p>
          <a:p>
            <a:pPr marL="982663" lvl="1" indent="-449263">
              <a:lnSpc>
                <a:spcPct val="100000"/>
              </a:lnSpc>
              <a:buFont typeface="Wingdings" pitchFamily="2" charset="2"/>
              <a:buAutoNum type="arabicPeriod"/>
            </a:pPr>
            <a:r>
              <a:rPr lang="en-US" sz="3400" dirty="0" smtClean="0"/>
              <a:t>Delete the failing test after verifying it is invalid</a:t>
            </a:r>
          </a:p>
          <a:p>
            <a:pPr marL="982663" lvl="1" indent="-449263">
              <a:lnSpc>
                <a:spcPct val="100000"/>
              </a:lnSpc>
              <a:buFont typeface="Wingdings" pitchFamily="2" charset="2"/>
              <a:buAutoNum type="arabicPeriod"/>
            </a:pPr>
            <a:r>
              <a:rPr lang="en-US" sz="3400" dirty="0" smtClean="0"/>
              <a:t>Change the old test:</a:t>
            </a:r>
          </a:p>
          <a:p>
            <a:pPr marL="1435100" lvl="2" indent="-266700">
              <a:lnSpc>
                <a:spcPct val="100000"/>
              </a:lnSpc>
            </a:pPr>
            <a:r>
              <a:rPr lang="en-US" sz="3200" dirty="0" smtClean="0"/>
              <a:t>Either </a:t>
            </a:r>
            <a:r>
              <a:rPr lang="en-US" sz="3200" dirty="0"/>
              <a:t>testing the new requirement</a:t>
            </a:r>
          </a:p>
          <a:p>
            <a:pPr marL="1435100" lvl="2" indent="-266700">
              <a:lnSpc>
                <a:spcPct val="100000"/>
              </a:lnSpc>
            </a:pPr>
            <a:r>
              <a:rPr lang="en-US" sz="3200" dirty="0"/>
              <a:t>Or test the older requirement </a:t>
            </a:r>
            <a:endParaRPr lang="en-US" sz="3200" dirty="0" smtClean="0"/>
          </a:p>
          <a:p>
            <a:pPr marL="1168400" lvl="2" indent="0">
              <a:lnSpc>
                <a:spcPct val="100000"/>
              </a:lnSpc>
              <a:buNone/>
            </a:pPr>
            <a:r>
              <a:rPr lang="en-US" sz="3200" dirty="0" smtClean="0"/>
              <a:t>under </a:t>
            </a:r>
            <a:r>
              <a:rPr lang="en-US" sz="3200" dirty="0"/>
              <a:t>new settings</a:t>
            </a:r>
          </a:p>
        </p:txBody>
      </p:sp>
      <p:sp>
        <p:nvSpPr>
          <p:cNvPr id="77312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dirty="0"/>
              <a:t>When Should a Test be Changed or Removed? (4)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3212" y="3733800"/>
            <a:ext cx="3250353" cy="18288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298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73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/>
          </a:p>
          <a:p>
            <a:r>
              <a:rPr lang="en-US" dirty="0" smtClean="0"/>
              <a:t>What's </a:t>
            </a:r>
            <a:r>
              <a:rPr lang="en-US" dirty="0"/>
              <a:t>wrong with the following test?</a:t>
            </a:r>
          </a:p>
          <a:p>
            <a:pPr>
              <a:buFontTx/>
              <a:buNone/>
            </a:pPr>
            <a:endParaRPr lang="en-US" sz="3600" dirty="0"/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dirty="0"/>
              <a:t>A failing test should prove that there is something wrong with the production code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with the unit test code</a:t>
            </a:r>
          </a:p>
        </p:txBody>
      </p:sp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 Should Reflect Required Reality</a:t>
            </a:r>
          </a:p>
        </p:txBody>
      </p:sp>
      <p:sp>
        <p:nvSpPr>
          <p:cNvPr id="733188" name="Rectangle 4"/>
          <p:cNvSpPr>
            <a:spLocks noChangeArrowheads="1"/>
          </p:cNvSpPr>
          <p:nvPr/>
        </p:nvSpPr>
        <p:spPr bwMode="auto">
          <a:xfrm>
            <a:off x="1024202" y="1295399"/>
            <a:ext cx="10148887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Sum(int a, int b) –&gt; returns sum of a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33189" name="Rectangle 5"/>
          <p:cNvSpPr>
            <a:spLocks noChangeArrowheads="1"/>
          </p:cNvSpPr>
          <p:nvPr/>
        </p:nvSpPr>
        <p:spPr bwMode="auto">
          <a:xfrm>
            <a:off x="1024203" y="2590800"/>
            <a:ext cx="10148887" cy="17004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Sum_AddsOneAndTwo()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result = Sum(1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Assert.AreEqual(4, result, "Bad sum");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994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3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3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746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Assert message in a test </a:t>
            </a:r>
            <a:r>
              <a:rPr lang="en-US" dirty="0" smtClean="0"/>
              <a:t>could be one </a:t>
            </a:r>
            <a:r>
              <a:rPr lang="en-US" dirty="0"/>
              <a:t>of the most important things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Tells us what we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expected to happen but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didn't</a:t>
            </a:r>
            <a:r>
              <a:rPr lang="en-US" dirty="0" smtClean="0"/>
              <a:t> </a:t>
            </a:r>
            <a:r>
              <a:rPr lang="en-US" dirty="0"/>
              <a:t>and what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happened instead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Good assert message helps us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track bugs</a:t>
            </a:r>
            <a:r>
              <a:rPr lang="en-US" dirty="0"/>
              <a:t> and understand unit tests more </a:t>
            </a:r>
            <a:r>
              <a:rPr lang="en-US" dirty="0" smtClean="0"/>
              <a:t>easily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r>
              <a:rPr lang="en-US" i="1" dirty="0"/>
              <a:t>"Withdrawal failed: accounts are not supposed to have negative balance</a:t>
            </a:r>
            <a:r>
              <a:rPr lang="en-US" i="1" dirty="0" smtClean="0"/>
              <a:t>."</a:t>
            </a:r>
            <a:endParaRPr lang="en-US" dirty="0" smtClean="0"/>
          </a:p>
        </p:txBody>
      </p:sp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Assert Messages Say?</a:t>
            </a:r>
          </a:p>
        </p:txBody>
      </p:sp>
    </p:spTree>
    <p:extLst>
      <p:ext uri="{BB962C8B-B14F-4D97-AF65-F5344CB8AC3E}">
        <p14:creationId xmlns:p14="http://schemas.microsoft.com/office/powerpoint/2010/main" val="419809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74854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Express what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should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have happened and what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did</a:t>
            </a:r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not</a:t>
            </a:r>
            <a:r>
              <a:rPr lang="en-US" sz="3600" b="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happen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“</a:t>
            </a:r>
            <a:r>
              <a:rPr lang="en-US" i="1" dirty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Verify</a:t>
            </a:r>
            <a:r>
              <a:rPr lang="en-US" i="1" dirty="0" smtClean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i="1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i="1" dirty="0" smtClean="0"/>
              <a:t>did </a:t>
            </a:r>
            <a:r>
              <a:rPr lang="en-US" i="1" dirty="0"/>
              <a:t>not throw any exception</a:t>
            </a:r>
            <a:r>
              <a:rPr lang="en-US" dirty="0"/>
              <a:t>”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“</a:t>
            </a:r>
            <a:r>
              <a:rPr lang="en-US" i="1" dirty="0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Connect()</a:t>
            </a:r>
            <a:r>
              <a:rPr lang="en-US" i="1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i="1" dirty="0"/>
              <a:t>did not open the connection before returning it</a:t>
            </a:r>
            <a:r>
              <a:rPr lang="en-US" dirty="0"/>
              <a:t>”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Do not:</a:t>
            </a:r>
          </a:p>
          <a:p>
            <a:pPr lvl="1">
              <a:lnSpc>
                <a:spcPct val="100000"/>
              </a:lnSpc>
            </a:pPr>
            <a:r>
              <a:rPr lang="en-US" sz="3600" dirty="0"/>
              <a:t>Provide empty or meaningless messages </a:t>
            </a:r>
          </a:p>
          <a:p>
            <a:pPr lvl="1">
              <a:lnSpc>
                <a:spcPct val="100000"/>
              </a:lnSpc>
            </a:pPr>
            <a:r>
              <a:rPr lang="en-US" sz="3600" dirty="0"/>
              <a:t>Provide messages that repeat the name of the test case</a:t>
            </a:r>
          </a:p>
        </p:txBody>
      </p:sp>
      <p:sp>
        <p:nvSpPr>
          <p:cNvPr id="74854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dirty="0"/>
              <a:t>What Should Assert Messages Say? (2)</a:t>
            </a:r>
          </a:p>
        </p:txBody>
      </p:sp>
    </p:spTree>
    <p:extLst>
      <p:ext uri="{BB962C8B-B14F-4D97-AF65-F5344CB8AC3E}">
        <p14:creationId xmlns:p14="http://schemas.microsoft.com/office/powerpoint/2010/main" val="17987333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Avoid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multiple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asserts</a:t>
            </a:r>
            <a:r>
              <a:rPr lang="en-US" dirty="0" smtClean="0"/>
              <a:t> in a single test case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the first assert fails, the test execution stops for this test case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Affect future coders to add assertions to test rather than introducing a new one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Avoid Multiple Asserts in a Single Unit Test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7628" y="3769108"/>
            <a:ext cx="10358384" cy="21975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TestSum_AnyParamBiggerThan1000IsNotSummed() 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Assert.AreEqual(3, Sum(1001, 1, 2);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Assert.AreEqual(3, Sum(1, 1001, 2);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Assert.AreEqual(3, Sum(1, 2, 1001);</a:t>
            </a:r>
          </a:p>
          <a:p>
            <a:pPr marL="319088" indent="-319088" eaLnBrk="0" hangingPunct="0">
              <a:lnSpc>
                <a:spcPct val="95000"/>
              </a:lnSpc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6842125" algn="l"/>
              </a:tabLst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913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7383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The concept of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unit testing </a:t>
            </a:r>
            <a:r>
              <a:rPr lang="en-US" sz="3200" dirty="0"/>
              <a:t>has been around </a:t>
            </a:r>
            <a:r>
              <a:rPr lang="en-US" sz="3200" dirty="0" smtClean="0"/>
              <a:t>the developer community for </a:t>
            </a:r>
            <a:r>
              <a:rPr lang="en-US" sz="3200" dirty="0"/>
              <a:t>many years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New methodologies in particular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Scrum</a:t>
            </a:r>
            <a:r>
              <a:rPr lang="en-US" sz="3200" dirty="0" smtClean="0"/>
              <a:t> and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XP</a:t>
            </a:r>
            <a:r>
              <a:rPr lang="en-US" sz="3200" dirty="0"/>
              <a:t>, have turned unit testing into a cardinal foundation of software development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Writing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good &amp; effective </a:t>
            </a:r>
            <a:r>
              <a:rPr lang="en-US" sz="3200" dirty="0" smtClean="0"/>
              <a:t>unit tests </a:t>
            </a:r>
            <a:r>
              <a:rPr lang="en-US" sz="3200" dirty="0"/>
              <a:t>is hard!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is where supporting integrated tools and suggested guidelines enter the picture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The </a:t>
            </a:r>
            <a:r>
              <a:rPr lang="en-US" sz="3200" dirty="0" smtClean="0"/>
              <a:t>are tools for auto-generating unit tests (e.g. </a:t>
            </a:r>
            <a:r>
              <a:rPr lang="en-US" sz="3200" noProof="1" smtClean="0">
                <a:hlinkClick r:id="rId2"/>
              </a:rPr>
              <a:t>Pex</a:t>
            </a:r>
            <a:r>
              <a:rPr lang="en-US" sz="32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The developer still needs to adjust the generated code</a:t>
            </a:r>
            <a:endParaRPr lang="en-US" sz="3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Unit Testing – The Challenge</a:t>
            </a:r>
          </a:p>
        </p:txBody>
      </p:sp>
    </p:spTree>
    <p:extLst>
      <p:ext uri="{BB962C8B-B14F-4D97-AF65-F5344CB8AC3E}">
        <p14:creationId xmlns:p14="http://schemas.microsoft.com/office/powerpoint/2010/main" val="409819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https://softuni.bg/courses/high-quality-code/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94487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High Quality Code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68771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SoftUni Diamond Partners</a:t>
            </a:r>
            <a:endParaRPr lang="bg-BG" dirty="0"/>
          </a:p>
        </p:txBody>
      </p:sp>
      <p:pic>
        <p:nvPicPr>
          <p:cNvPr id="1027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33" y="1427074"/>
            <a:ext cx="3473178" cy="123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811" y="1427088"/>
            <a:ext cx="2695672" cy="1236975"/>
          </a:xfrm>
          <a:prstGeom prst="rect">
            <a:avLst/>
          </a:prstGeom>
        </p:spPr>
      </p:pic>
      <p:pic>
        <p:nvPicPr>
          <p:cNvPr id="4" name="Picture 3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8904" y="1427074"/>
            <a:ext cx="3738707" cy="1236650"/>
          </a:xfrm>
          <a:prstGeom prst="rect">
            <a:avLst/>
          </a:prstGeom>
        </p:spPr>
      </p:pic>
      <p:pic>
        <p:nvPicPr>
          <p:cNvPr id="5" name="Picture 4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811" y="3250872"/>
            <a:ext cx="2895601" cy="1140691"/>
          </a:xfrm>
          <a:prstGeom prst="rect">
            <a:avLst/>
          </a:prstGeom>
        </p:spPr>
      </p:pic>
      <p:pic>
        <p:nvPicPr>
          <p:cNvPr id="6" name="Picture 5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589" y="3250871"/>
            <a:ext cx="2970677" cy="1140691"/>
          </a:xfrm>
          <a:prstGeom prst="rect">
            <a:avLst/>
          </a:prstGeom>
        </p:spPr>
      </p:pic>
      <p:pic>
        <p:nvPicPr>
          <p:cNvPr id="7" name="Picture 6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0444" y="3250875"/>
            <a:ext cx="4501767" cy="1140691"/>
          </a:xfrm>
          <a:prstGeom prst="rect">
            <a:avLst/>
          </a:prstGeom>
        </p:spPr>
      </p:pic>
      <p:pic>
        <p:nvPicPr>
          <p:cNvPr id="9" name="Picture 8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1811" y="4978371"/>
            <a:ext cx="4645555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3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>
          <a:xfrm>
            <a:off x="379411" y="1300617"/>
            <a:ext cx="11506201" cy="5252583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noProof="1" smtClean="0">
                <a:solidFill>
                  <a:schemeClr val="tx2"/>
                </a:solidFill>
                <a:cs typeface="Consolas" pitchFamily="49" charset="0"/>
              </a:rPr>
              <a:t>A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unit test </a:t>
            </a:r>
            <a:r>
              <a:rPr lang="en-US" noProof="1" smtClean="0">
                <a:solidFill>
                  <a:schemeClr val="tx2"/>
                </a:solidFill>
                <a:cs typeface="Consolas" pitchFamily="49" charset="0"/>
              </a:rPr>
              <a:t>is a piece of code written by a developer that exercises a very small, specific area of functionality of the code being tested.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endParaRPr lang="en-US" noProof="1" smtClean="0">
              <a:solidFill>
                <a:schemeClr val="tx2"/>
              </a:solidFill>
              <a:cs typeface="Consolas" pitchFamily="49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endParaRPr lang="en-US" noProof="1">
              <a:solidFill>
                <a:schemeClr val="tx2"/>
              </a:solidFill>
              <a:cs typeface="Consolas" pitchFamily="49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endParaRPr lang="en-US" noProof="1">
              <a:solidFill>
                <a:schemeClr val="tx2"/>
              </a:solidFill>
              <a:cs typeface="Consolas" pitchFamily="49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endParaRPr lang="en-US" noProof="1" smtClean="0">
              <a:solidFill>
                <a:schemeClr val="tx2"/>
              </a:solidFill>
              <a:cs typeface="Consolas" pitchFamily="49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endParaRPr lang="en-US" noProof="1">
              <a:solidFill>
                <a:schemeClr val="tx2"/>
              </a:solidFill>
              <a:cs typeface="Consolas" pitchFamily="49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endParaRPr lang="en-US" noProof="1" smtClean="0">
              <a:solidFill>
                <a:schemeClr val="tx2"/>
              </a:solidFill>
              <a:cs typeface="Consolas" pitchFamily="49" charset="0"/>
            </a:endParaRPr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Unit Test – Definition</a:t>
            </a:r>
            <a:endParaRPr lang="bg-BG" sz="4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1" y="3657600"/>
            <a:ext cx="10134600" cy="176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4000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“Program testing can be used to show the presence of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bugs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but never to show their absence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!”</a:t>
            </a:r>
          </a:p>
          <a:p>
            <a:pPr algn="r" eaLnBrk="1" hangingPunct="1">
              <a:lnSpc>
                <a:spcPct val="100000"/>
              </a:lnSpc>
              <a:spcBef>
                <a:spcPct val="4000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Edsger Dijkstra, [1972] </a:t>
            </a:r>
          </a:p>
        </p:txBody>
      </p:sp>
    </p:spTree>
    <p:extLst>
      <p:ext uri="{BB962C8B-B14F-4D97-AF65-F5344CB8AC3E}">
        <p14:creationId xmlns:p14="http://schemas.microsoft.com/office/powerpoint/2010/main" val="61302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 smtClean="0"/>
              <a:t>You have already done unit testing</a:t>
            </a:r>
          </a:p>
          <a:p>
            <a:pPr lvl="1">
              <a:lnSpc>
                <a:spcPct val="100000"/>
              </a:lnSpc>
            </a:pPr>
            <a:r>
              <a:rPr lang="en-US" sz="3800" dirty="0" smtClean="0"/>
              <a:t>Manually, by hand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  <a:t>Manual tests </a:t>
            </a:r>
            <a:r>
              <a:rPr lang="en-US" sz="4000" dirty="0" smtClean="0"/>
              <a:t>are less efficient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3800" dirty="0" smtClean="0"/>
              <a:t>Not structured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3800" dirty="0" smtClean="0"/>
              <a:t>Not repeatable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3800" dirty="0" smtClean="0"/>
              <a:t>Not on all your code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3800" dirty="0" smtClean="0"/>
              <a:t>Not easy to do as it should be</a:t>
            </a:r>
            <a:endParaRPr lang="en-US" sz="3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Manual Testing</a:t>
            </a:r>
            <a:endParaRPr lang="en-US" sz="4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304212" y="2895600"/>
            <a:ext cx="3215842" cy="19050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656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Unit Test – Example</a:t>
            </a:r>
            <a:endParaRPr lang="bg-BG" sz="4800" dirty="0"/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820285" y="990600"/>
            <a:ext cx="10455727" cy="5663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Sum(int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array)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sum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0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&lt; array.Length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array[i];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TestSum()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(Sum(new int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{ 1, 2 })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!= 3)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throw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TestFailedException("1+2 != 3");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(Sum(new int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{ -2 })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!= -2)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throw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TestFailedException("-2 != -2");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(Sum(new int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{ })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!=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throw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TestFailedException("0 != 0");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831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Tests are specific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pieces of code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In most cases unit </a:t>
            </a:r>
            <a:r>
              <a:rPr lang="en-US" dirty="0"/>
              <a:t>tests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written by developers</a:t>
            </a:r>
            <a:r>
              <a:rPr lang="en-US" dirty="0"/>
              <a:t>, not by QA engineers</a:t>
            </a:r>
          </a:p>
          <a:p>
            <a:pPr>
              <a:lnSpc>
                <a:spcPct val="110000"/>
              </a:lnSpc>
            </a:pPr>
            <a:r>
              <a:rPr lang="en-US" dirty="0"/>
              <a:t>Unit tests are released into the code repository </a:t>
            </a:r>
            <a:r>
              <a:rPr lang="en-US" dirty="0" smtClean="0"/>
              <a:t>(TFS / SVN / </a:t>
            </a:r>
            <a:r>
              <a:rPr lang="en-US" noProof="1" smtClean="0"/>
              <a:t>Git</a:t>
            </a:r>
            <a:r>
              <a:rPr lang="en-US" dirty="0" smtClean="0"/>
              <a:t>) along </a:t>
            </a:r>
            <a:r>
              <a:rPr lang="en-US" dirty="0"/>
              <a:t>with the code they test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Unit testing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framework </a:t>
            </a:r>
            <a:r>
              <a:rPr lang="en-US" dirty="0" smtClean="0"/>
              <a:t>is needed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Visual Studio Team </a:t>
            </a:r>
            <a:r>
              <a:rPr lang="en-US" noProof="1" smtClean="0"/>
              <a:t>Test (VSTT)</a:t>
            </a:r>
          </a:p>
          <a:p>
            <a:pPr lvl="1">
              <a:lnSpc>
                <a:spcPct val="110000"/>
              </a:lnSpc>
            </a:pPr>
            <a:r>
              <a:rPr lang="en-US" noProof="1" smtClean="0"/>
              <a:t>NUnit, XUnit, Gallio, etc.</a:t>
            </a:r>
            <a:endParaRPr lang="en-US" noProof="1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Unit Testing – Some Facts</a:t>
            </a:r>
          </a:p>
        </p:txBody>
      </p:sp>
    </p:spTree>
    <p:extLst>
      <p:ext uri="{BB962C8B-B14F-4D97-AF65-F5344CB8AC3E}">
        <p14:creationId xmlns:p14="http://schemas.microsoft.com/office/powerpoint/2010/main" val="256773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 smtClean="0"/>
              <a:t>All 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classes</a:t>
            </a:r>
            <a:r>
              <a:rPr lang="en-US" sz="3600" dirty="0" smtClean="0"/>
              <a:t> should be tested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All 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US" sz="3600" dirty="0" smtClean="0"/>
              <a:t> should be tested</a:t>
            </a:r>
          </a:p>
          <a:p>
            <a:pPr lvl="1">
              <a:lnSpc>
                <a:spcPct val="100000"/>
              </a:lnSpc>
            </a:pPr>
            <a:r>
              <a:rPr lang="en-US" sz="3400" dirty="0" smtClean="0"/>
              <a:t>Trivial code may be omitted </a:t>
            </a:r>
          </a:p>
          <a:p>
            <a:pPr lvl="2">
              <a:lnSpc>
                <a:spcPct val="100000"/>
              </a:lnSpc>
            </a:pPr>
            <a:r>
              <a:rPr lang="en-US" sz="3200" dirty="0" smtClean="0"/>
              <a:t>E.g. property getters and setters</a:t>
            </a:r>
          </a:p>
          <a:p>
            <a:pPr lvl="1">
              <a:lnSpc>
                <a:spcPct val="100000"/>
              </a:lnSpc>
            </a:pPr>
            <a:r>
              <a:rPr lang="en-US" sz="3400" dirty="0" smtClean="0"/>
              <a:t>Private methods can be omitted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Ideally 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all unit tests should pass </a:t>
            </a:r>
            <a:r>
              <a:rPr lang="en-US" sz="3600" dirty="0" smtClean="0"/>
              <a:t>before check-in into the source control repository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Unit Testing – More Facts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9412" y="1496125"/>
            <a:ext cx="2773992" cy="246303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841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Unit tests dramatically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decrease the number of defects</a:t>
            </a:r>
            <a:r>
              <a:rPr lang="en-US" sz="3600" dirty="0"/>
              <a:t> in the code 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Unit tests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improve design 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Unit tests are good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documentation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Unit tests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reduce</a:t>
            </a:r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the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cost</a:t>
            </a:r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600" dirty="0"/>
              <a:t>of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change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Unit tests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allow</a:t>
            </a:r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refactoring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Unit tests decrease the defect-injection rate due to refactoring / </a:t>
            </a:r>
            <a:r>
              <a:rPr lang="en-US" sz="3600" dirty="0" smtClean="0"/>
              <a:t>changes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Why Unit Tests?</a:t>
            </a:r>
          </a:p>
        </p:txBody>
      </p:sp>
      <p:pic>
        <p:nvPicPr>
          <p:cNvPr id="5" name="Picture 2" descr="C:\PROJECTS\QA-Academy\LOCAL_FILES\Oleg_IMAGES_Archive\FREQUENTLY USED\question_mark_trenspar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09012" y="2148998"/>
            <a:ext cx="2311874" cy="2575402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09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1735</Words>
  <Application>Microsoft Office PowerPoint</Application>
  <PresentationFormat>Custom</PresentationFormat>
  <Paragraphs>337</Paragraphs>
  <Slides>39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SoftUni 16x9</vt:lpstr>
      <vt:lpstr>Unit Testing</vt:lpstr>
      <vt:lpstr>Table of Contents</vt:lpstr>
      <vt:lpstr>What is Unit Testing?</vt:lpstr>
      <vt:lpstr>Unit Test – Definition</vt:lpstr>
      <vt:lpstr>Manual Testing</vt:lpstr>
      <vt:lpstr>Unit Test – Example</vt:lpstr>
      <vt:lpstr>Unit Testing – Some Facts</vt:lpstr>
      <vt:lpstr>Unit Testing – More Facts</vt:lpstr>
      <vt:lpstr>Why Unit Tests?</vt:lpstr>
      <vt:lpstr>Unit Testing Frameworks</vt:lpstr>
      <vt:lpstr>Unit Testing Frameworks</vt:lpstr>
      <vt:lpstr>Visual Studio Team Test (VSTT)</vt:lpstr>
      <vt:lpstr>Visual Studio Team Test – Features</vt:lpstr>
      <vt:lpstr>Visual Studio Team Test –  Attributes</vt:lpstr>
      <vt:lpstr>Assertions</vt:lpstr>
      <vt:lpstr>VSTT – Assertions</vt:lpstr>
      <vt:lpstr>VSTT – Assertions (2)</vt:lpstr>
      <vt:lpstr>The 3A Pattern</vt:lpstr>
      <vt:lpstr>Code Coverage</vt:lpstr>
      <vt:lpstr>VSTT – Example</vt:lpstr>
      <vt:lpstr>VSTT – Example (2)</vt:lpstr>
      <vt:lpstr>VSTT – Screenshot</vt:lpstr>
      <vt:lpstr>Visual Studio Team Test</vt:lpstr>
      <vt:lpstr>Unit Testing Best Practices</vt:lpstr>
      <vt:lpstr>Naming Standards for Unit Tests</vt:lpstr>
      <vt:lpstr>Naming Standards for Unit Tests – Example</vt:lpstr>
      <vt:lpstr>When Should a Test be Changed or Removed?</vt:lpstr>
      <vt:lpstr>When Should a Test be Changed or Removed? (2)</vt:lpstr>
      <vt:lpstr>When Should a Test be Changed or Removed? (3)</vt:lpstr>
      <vt:lpstr>When Should a Test be Changed or Removed? (4)</vt:lpstr>
      <vt:lpstr>Tests Should Reflect Required Reality</vt:lpstr>
      <vt:lpstr>What Should Assert Messages Say?</vt:lpstr>
      <vt:lpstr>What Should Assert Messages Say? (2)</vt:lpstr>
      <vt:lpstr>Avoid Multiple Asserts in a Single Unit Test</vt:lpstr>
      <vt:lpstr>Unit Testing – The Challenge</vt:lpstr>
      <vt:lpstr>Unit Testing</vt:lpstr>
      <vt:lpstr>License</vt:lpstr>
      <vt:lpstr>SoftUni Diamond Partners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Documentation</dc:title>
  <dc:subject>C# Basics Course</dc:subject>
  <dc:creator/>
  <cp:keywords>quality code,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2015-02-18T11:28:52Z</dcterms:modified>
  <cp:category>programming, quality code,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