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274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76" r:id="rId37"/>
    <p:sldId id="477" r:id="rId38"/>
    <p:sldId id="419" r:id="rId39"/>
    <p:sldId id="420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3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4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21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trainings/1230/asp-net-mvc-october-2015" TargetMode="External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jpeg"/><Relationship Id="rId15" Type="http://schemas.openxmlformats.org/officeDocument/2006/relationships/image" Target="../media/image37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softwaregroup-bg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MVC Essentials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Routing, Controllers,</a:t>
            </a:r>
            <a:br>
              <a:rPr lang="en-US" dirty="0" smtClean="0"/>
            </a:br>
            <a:r>
              <a:rPr lang="en-US" dirty="0" smtClean="0"/>
              <a:t>Actions, Views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3506082"/>
            <a:ext cx="1294518" cy="1294518"/>
          </a:xfrm>
          <a:prstGeom prst="rect">
            <a:avLst/>
          </a:prstGeom>
        </p:spPr>
      </p:pic>
      <p:pic>
        <p:nvPicPr>
          <p:cNvPr id="13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85" y="4889499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976030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35573" y="4010181"/>
            <a:ext cx="1982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ByUsername</a:t>
            </a:r>
          </a:p>
          <a:p>
            <a:r>
              <a:rPr lang="en-US" dirty="0" smtClean="0"/>
              <a:t>Username: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Nakov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7" y="1320667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4355378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5095793" y="3238134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9812" y="4233446"/>
            <a:ext cx="2743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</a:t>
            </a:r>
            <a:r>
              <a:rPr lang="en-US" sz="1600" b="1" dirty="0" smtClean="0">
                <a:solidFill>
                  <a:schemeClr val="bg1"/>
                </a:solidFill>
              </a:rPr>
              <a:t>localhost/Users/Nakov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ByUsername</a:t>
            </a:r>
          </a:p>
          <a:p>
            <a:r>
              <a:rPr lang="en-US" dirty="0" smtClean="0"/>
              <a:t>Username: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DefaultValue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7" y="1320667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4153374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5689424" y="3811744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29230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404 Not Found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69" y="1186430"/>
            <a:ext cx="5487110" cy="3599450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 rot="6593364">
            <a:off x="4146325" y="3221726"/>
            <a:ext cx="2093971" cy="18655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6200000">
            <a:off x="5945816" y="2940216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5412" y="3806669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795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</a:t>
            </a:r>
            <a:br>
              <a:rPr lang="en-US" dirty="0" smtClean="0"/>
            </a:br>
            <a:r>
              <a:rPr lang="en-US" dirty="0" smtClean="0"/>
              <a:t>with class Regex</a:t>
            </a:r>
          </a:p>
          <a:p>
            <a:r>
              <a:rPr lang="en-US" dirty="0" smtClean="0"/>
              <a:t>Defined as one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routes.MapRoute(…)</a:t>
            </a:r>
            <a:r>
              <a:rPr lang="en-US" dirty="0" smtClean="0"/>
              <a:t> parameters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3958808"/>
            <a:ext cx="8534400" cy="2150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18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Constraint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1345870" y="1143000"/>
            <a:ext cx="947294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2"/>
                </a:solidFill>
              </a:rPr>
              <a:t>public class LocalhostConstraint : IRouteConstraint</a:t>
            </a:r>
          </a:p>
          <a:p>
            <a:r>
              <a:rPr lang="en-US" noProof="1">
                <a:solidFill>
                  <a:schemeClr val="tx2"/>
                </a:solidFill>
              </a:rPr>
              <a:t>{</a:t>
            </a:r>
          </a:p>
          <a:p>
            <a:r>
              <a:rPr lang="en-US" noProof="1">
                <a:solidFill>
                  <a:schemeClr val="tx2"/>
                </a:solidFill>
              </a:rPr>
              <a:t>    public bool Match(HttpContextBase httpContext,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 route,</a:t>
            </a:r>
          </a:p>
          <a:p>
            <a:r>
              <a:rPr lang="en-US" noProof="1">
                <a:solidFill>
                  <a:schemeClr val="tx2"/>
                </a:solidFill>
              </a:rPr>
              <a:t>        string parameterName,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RouteValueDictionary values,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RouteDirection routeDirection)</a:t>
            </a:r>
          </a:p>
          <a:p>
            <a:r>
              <a:rPr lang="en-US" noProof="1">
                <a:solidFill>
                  <a:schemeClr val="tx2"/>
                </a:solidFill>
              </a:rPr>
              <a:t>    {</a:t>
            </a:r>
          </a:p>
          <a:p>
            <a:r>
              <a:rPr lang="en-US" noProof="1">
                <a:solidFill>
                  <a:schemeClr val="tx2"/>
                </a:solidFill>
              </a:rPr>
              <a:t>        return httpContext.Request.IsLocal;</a:t>
            </a:r>
          </a:p>
          <a:p>
            <a:r>
              <a:rPr lang="en-US" noProof="1">
                <a:solidFill>
                  <a:schemeClr val="tx2"/>
                </a:solidFill>
              </a:rPr>
              <a:t>    }</a:t>
            </a:r>
          </a:p>
          <a:p>
            <a:r>
              <a:rPr lang="en-US" noProof="1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1345870" y="4847629"/>
            <a:ext cx="947294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2"/>
                </a:solidFill>
              </a:rPr>
              <a:t>routes.MapRoute("Admin",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"Admin/{action}",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new { controller="Admin" },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new </a:t>
            </a:r>
            <a:r>
              <a:rPr lang="en-US" noProof="1" smtClean="0">
                <a:solidFill>
                  <a:schemeClr val="tx2"/>
                </a:solidFill>
              </a:rPr>
              <a:t>{ isLocal </a:t>
            </a:r>
            <a:r>
              <a:rPr lang="en-US" noProof="1">
                <a:solidFill>
                  <a:schemeClr val="tx2"/>
                </a:solidFill>
              </a:rPr>
              <a:t>= new LocalhostConstraint</a:t>
            </a:r>
            <a:r>
              <a:rPr lang="en-US" noProof="1" smtClean="0">
                <a:solidFill>
                  <a:schemeClr val="tx2"/>
                </a:solidFill>
              </a:rPr>
              <a:t>() }</a:t>
            </a:r>
            <a:endParaRPr lang="en-US" noProof="1">
              <a:solidFill>
                <a:schemeClr val="tx2"/>
              </a:solidFill>
            </a:endParaRPr>
          </a:p>
          <a:p>
            <a:r>
              <a:rPr lang="en-US" noProof="1">
                <a:solidFill>
                  <a:schemeClr val="tx2"/>
                </a:solidFill>
              </a:rPr>
              <a:t>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39808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In actions we have access to a data structure called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RouteData.Values["controller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["action"]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["id"]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 smtClean="0"/>
              <a:t>We can use NuGet package: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RouteDebugger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Install-Package RouteDebugger</a:t>
            </a:r>
          </a:p>
          <a:p>
            <a:pPr lvl="2">
              <a:spcBef>
                <a:spcPts val="300"/>
              </a:spcBef>
            </a:pPr>
            <a:r>
              <a:rPr lang="en-US" dirty="0" err="1" smtClean="0"/>
              <a:t>Web.config</a:t>
            </a:r>
            <a:r>
              <a:rPr lang="en-US" dirty="0" smtClean="0"/>
              <a:t> (in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appSettings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section</a:t>
            </a:r>
            <a:r>
              <a:rPr lang="en-US" dirty="0"/>
              <a:t>) : </a:t>
            </a:r>
            <a:endParaRPr lang="en-US" dirty="0" smtClean="0"/>
          </a:p>
          <a:p>
            <a:pPr lvl="3">
              <a:spcBef>
                <a:spcPts val="3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&lt;add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key="RouteDebugger:Enabled" value="true"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spcBef>
                <a:spcPts val="300"/>
              </a:spcBef>
            </a:pPr>
            <a:r>
              <a:rPr lang="en-US" dirty="0"/>
              <a:t>We can </a:t>
            </a:r>
            <a:r>
              <a:rPr lang="en-US" dirty="0" smtClean="0"/>
              <a:t>also use Glimpse for debugging routes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Routes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82" y="1295400"/>
            <a:ext cx="5318731" cy="309086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65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48" y="990600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ameController"</a:t>
            </a:r>
            <a:endParaRPr lang="en-US" dirty="0" smtClean="0"/>
          </a:p>
          <a:p>
            <a:r>
              <a:rPr lang="en-US" dirty="0" smtClean="0"/>
              <a:t>Routers instantiate controllers in every request</a:t>
            </a:r>
          </a:p>
          <a:p>
            <a:r>
              <a:rPr lang="en-US" dirty="0" smtClean="0"/>
              <a:t>All </a:t>
            </a:r>
            <a:r>
              <a:rPr lang="en-US" dirty="0"/>
              <a:t>requests are mapped to a specific action</a:t>
            </a:r>
          </a:p>
          <a:p>
            <a:r>
              <a:rPr lang="en-US" dirty="0" smtClean="0"/>
              <a:t>Every controller should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inherit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Access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dirty="0" smtClean="0"/>
              <a:t> (context)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6" y="4648200"/>
            <a:ext cx="6251576" cy="1749412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7000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82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700" dirty="0"/>
              <a:t>ASP.NET MVC Routing</a:t>
            </a:r>
            <a:endParaRPr lang="bg-BG" sz="3700" dirty="0"/>
          </a:p>
          <a:p>
            <a:pPr lvl="1"/>
            <a:r>
              <a:rPr lang="en-US" sz="3400" dirty="0"/>
              <a:t>Route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Controllers and Actions</a:t>
            </a:r>
            <a:endParaRPr lang="bg-BG" sz="3700" dirty="0"/>
          </a:p>
          <a:p>
            <a:pPr lvl="1"/>
            <a:r>
              <a:rPr lang="en-US" sz="3400" dirty="0"/>
              <a:t>Action </a:t>
            </a:r>
            <a:r>
              <a:rPr lang="en-US" sz="3400" dirty="0" smtClean="0"/>
              <a:t>results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Razor </a:t>
            </a:r>
            <a:r>
              <a:rPr lang="en-US" sz="3700" dirty="0" smtClean="0"/>
              <a:t>Views</a:t>
            </a:r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423" y="28956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7" y="1066801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ActionResult class</a:t>
            </a:r>
          </a:p>
          <a:p>
            <a:r>
              <a:rPr lang="en-US" dirty="0"/>
              <a:t>Different </a:t>
            </a:r>
            <a:r>
              <a:rPr lang="en-US" dirty="0" smtClean="0"/>
              <a:t>result types: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75191"/>
              </p:ext>
            </p:extLst>
          </p:nvPr>
        </p:nvGraphicFramePr>
        <p:xfrm>
          <a:off x="1141412" y="3581400"/>
          <a:ext cx="9905999" cy="2454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886200"/>
                <a:gridCol w="2971799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kern="1200" baseline="0" noProof="1" smtClean="0"/>
                        <a:t>Name</a:t>
                      </a:r>
                      <a:endParaRPr lang="en-US" sz="26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26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26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ContentResult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Content()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EmptyResult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noProof="1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FileStreamResult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94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28695"/>
              </p:ext>
            </p:extLst>
          </p:nvPr>
        </p:nvGraphicFramePr>
        <p:xfrm>
          <a:off x="546212" y="1600200"/>
          <a:ext cx="11020200" cy="411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200"/>
                <a:gridCol w="4572000"/>
                <a:gridCol w="2805000"/>
              </a:tblGrid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none" strike="noStrike" kern="1200" baseline="0" noProof="1" smtClean="0"/>
                        <a:t>Name</a:t>
                      </a:r>
                      <a:endParaRPr lang="en-US" sz="22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22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22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HttpUnauthorizedResult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JavaScriptResult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JavaScript()</a:t>
                      </a:r>
                      <a:endParaRPr lang="en-US" sz="2200" noProof="1"/>
                    </a:p>
                  </a:txBody>
                  <a:tcPr/>
                </a:tc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JsonResult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/>
                </a:tc>
              </a:tr>
              <a:tr h="711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RedirectResult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Redirect() / RedirectPermanent()</a:t>
                      </a:r>
                    </a:p>
                  </a:txBody>
                  <a:tcPr/>
                </a:tc>
              </a:tr>
              <a:tr h="711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RedirectToRouteResult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 / RedirectToAction</a:t>
                      </a:r>
                    </a:p>
                  </a:txBody>
                  <a:tcPr/>
                </a:tc>
              </a:tr>
              <a:tr h="75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ViewResult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PartialViewResult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PartialView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</a:t>
            </a:r>
            <a:r>
              <a:rPr lang="en-US" dirty="0" smtClean="0"/>
              <a:t>localhost/Users/Nakov</a:t>
            </a:r>
            <a:endParaRPr lang="en-US" dirty="0"/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contains parameters</a:t>
            </a:r>
          </a:p>
          <a:p>
            <a:pPr lvl="2"/>
            <a:r>
              <a:rPr lang="en-US" dirty="0" smtClean="0"/>
              <a:t>/</a:t>
            </a:r>
            <a:r>
              <a:rPr lang="en-US" noProof="1" smtClean="0"/>
              <a:t>Users/ByUsername?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username</a:t>
            </a:r>
            <a:r>
              <a:rPr lang="en-US" noProof="1" smtClean="0"/>
              <a:t>=VGeorgiev</a:t>
            </a:r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89" y="3200400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HttpPost</a:t>
            </a:r>
            <a:r>
              <a:rPr lang="en-US" dirty="0" smtClean="0"/>
              <a:t>, </a:t>
            </a:r>
            <a:r>
              <a:rPr lang="en-US" dirty="0" err="1" smtClean="0"/>
              <a:t>HttpGet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HttpDelete</a:t>
            </a:r>
            <a:r>
              <a:rPr lang="en-US" dirty="0" smtClean="0"/>
              <a:t>, </a:t>
            </a:r>
            <a:r>
              <a:rPr lang="en-US" dirty="0" err="1" smtClean="0"/>
              <a:t>HttpOptions</a:t>
            </a: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ChildActionOnly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+mj-lt"/>
                <a:cs typeface="Consolas" panose="020B0609020204030204" pitchFamily="49" charset="0"/>
              </a:rPr>
              <a:t>Prevents the action from being called directly</a:t>
            </a:r>
            <a:endParaRPr lang="en-US" dirty="0">
              <a:latin typeface="+mj-lt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accessed via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Html.Action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2372458"/>
            <a:ext cx="5070949" cy="2828029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629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35" y="13716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application</a:t>
            </a:r>
          </a:p>
          <a:p>
            <a:r>
              <a:rPr lang="en-US" dirty="0" smtClean="0"/>
              <a:t>A lot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Razor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WebForms</a:t>
            </a:r>
          </a:p>
          <a:p>
            <a:r>
              <a:rPr lang="en-US" dirty="0" smtClean="0"/>
              <a:t>We can pass data to views through: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dirty="0" smtClean="0"/>
              <a:t> (strongly-typed views)</a:t>
            </a:r>
          </a:p>
          <a:p>
            <a:r>
              <a:rPr lang="en-US" dirty="0" smtClean="0"/>
              <a:t>Views support master pages (layout views)</a:t>
            </a:r>
          </a:p>
          <a:p>
            <a:r>
              <a:rPr lang="en-US" dirty="0" smtClean="0"/>
              <a:t>Other views can be rendered (partial views)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22" y="1164699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Compact, Expressive, and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enough to </a:t>
            </a:r>
            <a:r>
              <a:rPr lang="en-US" dirty="0" smtClean="0"/>
              <a:t>differ HTML from code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Is not a new </a:t>
            </a:r>
            <a:r>
              <a:rPr lang="en-US" dirty="0" smtClean="0"/>
              <a:t>language</a:t>
            </a:r>
          </a:p>
          <a:p>
            <a:r>
              <a:rPr lang="en-US" dirty="0"/>
              <a:t>Works with any </a:t>
            </a:r>
            <a:r>
              <a:rPr lang="en-US" dirty="0" smtClean="0"/>
              <a:t>text editor</a:t>
            </a:r>
          </a:p>
          <a:p>
            <a:r>
              <a:rPr lang="en-US" dirty="0"/>
              <a:t>Has great </a:t>
            </a:r>
            <a:r>
              <a:rPr lang="en-US" dirty="0" smtClean="0"/>
              <a:t>Intellisense</a:t>
            </a:r>
          </a:p>
          <a:p>
            <a:pPr lvl="1"/>
            <a:r>
              <a:rPr lang="en-US" dirty="0" smtClean="0"/>
              <a:t>Built in Visual Studio</a:t>
            </a:r>
          </a:p>
          <a:p>
            <a:r>
              <a:rPr lang="en-US" dirty="0"/>
              <a:t>Unit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requiring a controller or </a:t>
            </a:r>
            <a:r>
              <a:rPr lang="en-US" dirty="0" smtClean="0"/>
              <a:t>a web-server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228012" y="1598082"/>
            <a:ext cx="2733091" cy="112021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8011" y="3390759"/>
            <a:ext cx="2733091" cy="9578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8010" y="5021116"/>
            <a:ext cx="2733091" cy="111609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9299444" y="237509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9299443" y="4130297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147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type):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ViewBag.Message = "Hello World!";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@ViewBag.Message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 smtClean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ViewData["message"] = "Hello World!";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@ViewData["message"]</a:t>
            </a:r>
          </a:p>
          <a:p>
            <a:r>
              <a:rPr lang="en-US" dirty="0" smtClean="0"/>
              <a:t>With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Strongly-typed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views:</a:t>
            </a:r>
          </a:p>
          <a:p>
            <a:pPr lvl="1"/>
            <a:r>
              <a:rPr lang="en-US" dirty="0"/>
              <a:t>Action: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View(model);</a:t>
            </a:r>
          </a:p>
          <a:p>
            <a:pPr lvl="1"/>
            <a:r>
              <a:rPr lang="en-US" dirty="0"/>
              <a:t>View: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@model ModelDataType;</a:t>
            </a:r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</a:t>
            </a:r>
            <a:r>
              <a:rPr lang="en-US" dirty="0"/>
              <a:t>Data to a View</a:t>
            </a:r>
          </a:p>
        </p:txBody>
      </p:sp>
    </p:spTree>
    <p:extLst>
      <p:ext uri="{BB962C8B-B14F-4D97-AF65-F5344CB8AC3E}">
        <p14:creationId xmlns:p14="http://schemas.microsoft.com/office/powerpoint/2010/main" val="18791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88" y="14478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23295" y="2617192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00328" y="2617192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78800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Output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37101" y="2591627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4134" y="2617192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67" y="1295401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3579813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ByUsername.cshtml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19758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UserModel.cs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97184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HTML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78" y="3886567"/>
            <a:ext cx="3977809" cy="2159047"/>
          </a:xfrm>
          <a:prstGeom prst="rect">
            <a:avLst/>
          </a:prstGeom>
        </p:spPr>
      </p:pic>
      <p:sp>
        <p:nvSpPr>
          <p:cNvPr id="24" name="Left Arrow 23"/>
          <p:cNvSpPr/>
          <p:nvPr/>
        </p:nvSpPr>
        <p:spPr>
          <a:xfrm rot="14450474">
            <a:off x="4367910" y="495159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4084614">
            <a:off x="3460831" y="3886683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302713">
            <a:off x="6552731" y="4594018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555" y="4942107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5914671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UsersController.cs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Left Arrow 28"/>
          <p:cNvSpPr/>
          <p:nvPr/>
        </p:nvSpPr>
        <p:spPr>
          <a:xfrm rot="13831493">
            <a:off x="4589799" y="3099665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51" y="1404807"/>
            <a:ext cx="2508762" cy="9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@{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  <a:r>
              <a:rPr lang="en-US" dirty="0" smtClean="0"/>
              <a:t>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9524" y="1752600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time is: 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@DateTime.Now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@Html.Raw(someVar)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44219" y="3571787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var productName = "Energy drink";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productName = Model.ProductName;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(ViewBag.ProductName != null)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productName = ViewBag.ProductName;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@productName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27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If, else, for, foreach,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9524" y="3063878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@if (Model.Products.Count() == 0)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&lt;p&gt;Sorry, no products found!&lt;/p&gt;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foreach(var product in Model.Products)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&lt;b&gt;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@product.Name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&lt;/b&gt;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10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49524" y="1828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9524" y="5290004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This is the sign that separates email names from domains: @@&lt;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8223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@model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1386" y="19812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rating(0-10):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10.0)    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0.6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1385" y="5458202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0793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Routes </a:t>
            </a:r>
          </a:p>
          <a:p>
            <a:pPr lvl="1"/>
            <a:r>
              <a:rPr lang="en-US" dirty="0" smtClean="0"/>
              <a:t>Map URLs to controllers and actions</a:t>
            </a:r>
          </a:p>
          <a:p>
            <a:r>
              <a:rPr lang="en-US" dirty="0" smtClean="0"/>
              <a:t>Controllers </a:t>
            </a:r>
          </a:p>
          <a:p>
            <a:pPr lvl="1"/>
            <a:r>
              <a:rPr lang="en-US" dirty="0" smtClean="0"/>
              <a:t>The "brain" of our application</a:t>
            </a:r>
          </a:p>
          <a:p>
            <a:r>
              <a:rPr lang="en-US" dirty="0"/>
              <a:t>Actions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ultimate request destination</a:t>
            </a:r>
          </a:p>
          <a:p>
            <a:r>
              <a:rPr lang="en-US" dirty="0" smtClean="0"/>
              <a:t>Razor </a:t>
            </a:r>
          </a:p>
          <a:p>
            <a:pPr lvl="1"/>
            <a:r>
              <a:rPr lang="en-US" dirty="0" smtClean="0"/>
              <a:t>A powerful engine for combining models and templates</a:t>
            </a:r>
            <a:br>
              <a:rPr lang="en-US" dirty="0" smtClean="0"/>
            </a:br>
            <a:r>
              <a:rPr lang="en-US" dirty="0" smtClean="0"/>
              <a:t>into HTML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1337384"/>
            <a:ext cx="2819400" cy="209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https://softuni.bg/trainings/1230/asp-net-mvc-october-2015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ASP.NET MVC Essentials</a:t>
            </a:r>
            <a:endParaRPr lang="en-US" dirty="0"/>
          </a:p>
        </p:txBody>
      </p:sp>
      <p:pic>
        <p:nvPicPr>
          <p:cNvPr id="11" name="Picture 1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711148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System.Web.Routing.RouteTable.Routes</a:t>
            </a:r>
          </a:p>
          <a:p>
            <a:r>
              <a:rPr lang="en-US" dirty="0" smtClean="0"/>
              <a:t>Something similar to Apache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mod_rewrite</a:t>
            </a:r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first match </a:t>
            </a:r>
            <a:r>
              <a:rPr lang="en-US" dirty="0" smtClean="0"/>
              <a:t>(from top to</a:t>
            </a:r>
            <a:br>
              <a:rPr lang="en-US" dirty="0" smtClean="0"/>
            </a:br>
            <a:r>
              <a:rPr lang="en-US" dirty="0" smtClean="0"/>
              <a:t>bottom) wins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24" y="4572000"/>
            <a:ext cx="3609975" cy="1639158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38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dirty="0" smtClean="0"/>
              <a:t>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Application_Start()</a:t>
            </a:r>
            <a:r>
              <a:rPr lang="en-US" dirty="0" smtClean="0"/>
              <a:t> there is:</a:t>
            </a:r>
          </a:p>
          <a:p>
            <a:pPr lvl="1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RouteConfig.RegisterRoutes(RouteTable.Routes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RoutesConfig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is located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App_Start/</a:t>
            </a:r>
            <a:r>
              <a:rPr lang="en-US" dirty="0"/>
              <a:t> in </a:t>
            </a:r>
            <a:r>
              <a:rPr lang="en-US" dirty="0" smtClean="0"/>
              <a:t>internet applications template by default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routes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49" y="3617806"/>
            <a:ext cx="5391150" cy="3046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>
            <a:off x="5756162" y="4704629"/>
            <a:ext cx="2967788" cy="16330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7882" y="4610569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67882" y="5073647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389812" y="5295073"/>
            <a:ext cx="914400" cy="800927"/>
          </a:xfrm>
          <a:prstGeom prst="rightBrace">
            <a:avLst>
              <a:gd name="adj1" fmla="val 11884"/>
              <a:gd name="adj2" fmla="val 50000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67882" y="5552403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8430762" y="4084441"/>
            <a:ext cx="293188" cy="15355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767882" y="3678657"/>
            <a:ext cx="2050930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The [*] means </a:t>
            </a:r>
            <a:r>
              <a:rPr lang="en-US" sz="1600" b="1" dirty="0" smtClean="0">
                <a:solidFill>
                  <a:schemeClr val="bg1"/>
                </a:solidFill>
              </a:rPr>
              <a:t>everything else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468221">
            <a:off x="7441265" y="5074564"/>
            <a:ext cx="1272895" cy="13471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ById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1430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5104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5073259" y="36413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5589634" y="35709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3096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381012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ById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5073259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7796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5205614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4391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Home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4612599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5205614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1116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1480</Words>
  <Application>Microsoft Office PowerPoint</Application>
  <PresentationFormat>Custom</PresentationFormat>
  <Paragraphs>406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ASP.NET MVC Essentials</vt:lpstr>
      <vt:lpstr>Table of Contents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Custom Route Constraint</vt:lpstr>
      <vt:lpstr>Debugging Routes</vt:lpstr>
      <vt:lpstr>Demo: Routes</vt:lpstr>
      <vt:lpstr>Controllers and Actions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Razor Views</vt:lpstr>
      <vt:lpstr>Views</vt:lpstr>
      <vt:lpstr>Razor</vt:lpstr>
      <vt:lpstr>Design Goals</vt:lpstr>
      <vt:lpstr>Passing Data to a View</vt:lpstr>
      <vt:lpstr>How Does It Work?</vt:lpstr>
      <vt:lpstr>Razor Syntax</vt:lpstr>
      <vt:lpstr>Razor Syntax (2)</vt:lpstr>
      <vt:lpstr>Razor Syntax (3)</vt:lpstr>
      <vt:lpstr>Razor Syntax (4)</vt:lpstr>
      <vt:lpstr>Summary</vt:lpstr>
      <vt:lpstr>ASP.NET MVC Essentials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Essentials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2015-10-09T09:45:03Z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