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26"/>
  </p:notesMasterIdLst>
  <p:handoutMasterIdLst>
    <p:handoutMasterId r:id="rId27"/>
  </p:handoutMasterIdLst>
  <p:sldIdLst>
    <p:sldId id="274" r:id="rId4"/>
    <p:sldId id="428" r:id="rId5"/>
    <p:sldId id="451" r:id="rId6"/>
    <p:sldId id="452" r:id="rId7"/>
    <p:sldId id="453" r:id="rId8"/>
    <p:sldId id="454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3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6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9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99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693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48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9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100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trainings/1230/asp-net-mvc-october-2015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ASP.NET </a:t>
            </a:r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Layouts, Filters, Sections, Helpers, Partial Views, Areas…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8006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pngimg.com/upload/heart_PNG7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4327276"/>
            <a:ext cx="1094186" cy="100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7603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35573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 smtClean="0"/>
              <a:t> has a property 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694" y="3200400"/>
            <a:ext cx="491551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8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584757"/>
              </p:ext>
            </p:extLst>
          </p:nvPr>
        </p:nvGraphicFramePr>
        <p:xfrm>
          <a:off x="674458" y="1676400"/>
          <a:ext cx="10856912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461"/>
                <a:gridCol w="1261481"/>
                <a:gridCol w="710897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CheckBox, CheckBoxFor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HiddenFor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PasswordFor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TextBox, TextBoxFor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noProof="1"/>
                    </a:p>
                  </a:txBody>
                  <a:tcPr marL="133638" marR="1336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LabelFor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800" b="0" i="0" u="none" strike="noStrike" kern="1200" baseline="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noProof="1"/>
                    </a:p>
                  </a:txBody>
                  <a:tcPr marL="133638" marR="133638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355"/>
              </p:ext>
            </p:extLst>
          </p:nvPr>
        </p:nvGraphicFramePr>
        <p:xfrm>
          <a:off x="531812" y="1524000"/>
          <a:ext cx="11161711" cy="423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166"/>
                <a:gridCol w="1585095"/>
                <a:gridCol w="71644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ActionLink, RouteLink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ListBox, ListBoxFor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TextArea, TextAreaFor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noProof="1"/>
                    </a:p>
                  </a:txBody>
                  <a:tcPr marL="143087" marR="14308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noProof="1"/>
                    </a:p>
                  </a:txBody>
                  <a:tcPr marL="143087" marR="143087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</a:p>
          <a:p>
            <a:pPr lvl="1"/>
            <a:r>
              <a:rPr lang="en-US" dirty="0"/>
              <a:t>Return </a:t>
            </a:r>
            <a:r>
              <a:rPr lang="en-US" dirty="0" smtClean="0"/>
              <a:t>a string </a:t>
            </a:r>
            <a:r>
              <a:rPr lang="en-US" dirty="0"/>
              <a:t>or </a:t>
            </a:r>
            <a:r>
              <a:rPr lang="en-US" dirty="0" smtClean="0"/>
              <a:t>override the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sz="3600" dirty="0" smtClean="0"/>
              <a:t>The </a:t>
            </a:r>
            <a:r>
              <a:rPr lang="en-US" sz="34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TagBuilder</a:t>
            </a:r>
            <a:r>
              <a:rPr lang="en-US" dirty="0" smtClean="0"/>
              <a:t> class manages </a:t>
            </a:r>
            <a:r>
              <a:rPr lang="en-US" dirty="0"/>
              <a:t>closing tags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Add namespace in </a:t>
            </a:r>
            <a:r>
              <a:rPr lang="en-US" dirty="0" smtClean="0"/>
              <a:t>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1" y="386715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87" y="5957170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2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the folder </a:t>
            </a:r>
            <a:r>
              <a:rPr lang="en-US" dirty="0" smtClean="0"/>
              <a:t>/App_Code/</a:t>
            </a:r>
          </a:p>
          <a:p>
            <a:pPr lvl="1"/>
            <a:r>
              <a:rPr lang="en-US" dirty="0" smtClean="0"/>
              <a:t>Create a view in it (for example Helpers.cshtml)</a:t>
            </a:r>
          </a:p>
          <a:p>
            <a:pPr lvl="1"/>
            <a:r>
              <a:rPr lang="en-US" dirty="0" smtClean="0"/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3505201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5553076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4746462" y="4074596"/>
            <a:ext cx="3638778" cy="2364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5162498" y="4576380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RenderPartial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Action()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Razor partial views are still .cshtml files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374851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5304681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4476404" y="5244012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70767" y="521985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12" y="430509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8" y="381581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7617687" y="4820276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8054690" y="4603037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4412" y="6120825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32349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9683164" y="2038437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60" y="1400175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</a:t>
            </a:r>
            <a:r>
              <a:rPr lang="en-US" dirty="0" smtClean="0"/>
              <a:t>a large </a:t>
            </a:r>
            <a:r>
              <a:rPr lang="en-US" dirty="0" smtClean="0"/>
              <a:t>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2" y="4114800"/>
            <a:ext cx="2971800" cy="2164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3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143001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8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7995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</a:t>
            </a:r>
            <a:r>
              <a:rPr lang="en-US" dirty="0" smtClean="0"/>
              <a:t>, </a:t>
            </a:r>
            <a:r>
              <a:rPr lang="en-US" dirty="0" smtClean="0"/>
              <a:t>sections and partial views help </a:t>
            </a:r>
            <a:r>
              <a:rPr lang="en-US" dirty="0" smtClean="0"/>
              <a:t>us to </a:t>
            </a:r>
            <a:r>
              <a:rPr lang="en-US" dirty="0" smtClean="0"/>
              <a:t>separate the logic of our views</a:t>
            </a:r>
          </a:p>
          <a:p>
            <a:r>
              <a:rPr lang="en-US" dirty="0" smtClean="0"/>
              <a:t>Helpers </a:t>
            </a:r>
          </a:p>
          <a:p>
            <a:pPr lvl="1"/>
            <a:r>
              <a:rPr lang="en-US" dirty="0" smtClean="0"/>
              <a:t>Allow code reuse </a:t>
            </a:r>
          </a:p>
          <a:p>
            <a:pPr lvl="1"/>
            <a:r>
              <a:rPr lang="en-US" dirty="0" smtClean="0"/>
              <a:t>Manage most of the complexity </a:t>
            </a:r>
            <a:br>
              <a:rPr lang="en-US" dirty="0" smtClean="0"/>
            </a:br>
            <a:r>
              <a:rPr lang="en-US" dirty="0" smtClean="0"/>
              <a:t>of writing HTML</a:t>
            </a:r>
            <a:endParaRPr lang="en-US" dirty="0" smtClean="0"/>
          </a:p>
          <a:p>
            <a:r>
              <a:rPr lang="en-US" dirty="0" smtClean="0"/>
              <a:t>Our project can be divided into </a:t>
            </a:r>
            <a:r>
              <a:rPr lang="en-US" dirty="0" smtClean="0"/>
              <a:t>areas</a:t>
            </a:r>
          </a:p>
          <a:p>
            <a:pPr lvl="1"/>
            <a:r>
              <a:rPr lang="en-US" dirty="0" smtClean="0"/>
              <a:t>Smaller sections which have their own MVC structure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95400"/>
            <a:ext cx="2819400" cy="209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 smtClean="0"/>
              <a:t>Action Filters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Views</a:t>
            </a:r>
          </a:p>
          <a:p>
            <a:pPr lvl="1"/>
            <a:r>
              <a:rPr lang="en-US" sz="3400" dirty="0" smtClean="0"/>
              <a:t>Layouts </a:t>
            </a:r>
            <a:r>
              <a:rPr lang="en-US" sz="3400" dirty="0"/>
              <a:t>and sections</a:t>
            </a:r>
          </a:p>
          <a:p>
            <a:pPr lvl="1"/>
            <a:r>
              <a:rPr lang="en-US" sz="3400" dirty="0"/>
              <a:t>Helpers</a:t>
            </a:r>
          </a:p>
          <a:p>
            <a:pPr lvl="1"/>
            <a:r>
              <a:rPr lang="en-US" sz="3400" dirty="0"/>
              <a:t>Partial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Areas</a:t>
            </a:r>
            <a:endParaRPr lang="bg-BG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https://softuni.bg/trainings/1230/asp-net-mvc-october-2015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Architecture</a:t>
            </a:r>
            <a:endParaRPr lang="en-US" dirty="0"/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8636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98163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Filters (or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4633"/>
              </p:ext>
            </p:extLst>
          </p:nvPr>
        </p:nvGraphicFramePr>
        <p:xfrm>
          <a:off x="1065212" y="4322901"/>
          <a:ext cx="9906000" cy="2194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7162800"/>
              </a:tblGrid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3658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 C</a:t>
            </a:r>
            <a:r>
              <a:rPr lang="en-US" dirty="0" smtClean="0"/>
              <a:t># class file in /Filters/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</a:p>
          <a:p>
            <a:r>
              <a:rPr lang="en-US" dirty="0" smtClean="0"/>
              <a:t>We can </a:t>
            </a:r>
            <a:r>
              <a:rPr lang="en-US" dirty="0" smtClean="0"/>
              <a:t>override the following methods:</a:t>
            </a:r>
            <a:endParaRPr lang="en-US" dirty="0" smtClean="0"/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OnActionExecuting(ActionExecutingContext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OnActionExecuted(ActionExecutedContext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OnResultExecuting(ResultExecutingContext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OnResultExecuted(ResultExecutedContext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GlobalFilters.Filters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3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1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65412" y="54102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</a:t>
            </a:r>
            <a:r>
              <a:rPr lang="en-US" dirty="0" smtClean="0">
                <a:solidFill>
                  <a:srgbClr val="FBEEDC"/>
                </a:solidFill>
              </a:rPr>
              <a:t>… </a:t>
            </a:r>
            <a:r>
              <a:rPr lang="en-US" dirty="0">
                <a:solidFill>
                  <a:srgbClr val="FBEEDC"/>
                </a:solidFill>
              </a:rPr>
              <a:t>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1066800"/>
            <a:ext cx="10591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public class LogAttribute : ActionFilterAttribute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OnActionExecuting(ActionExecutingContext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OnActionExecuted(ActionExecutedContext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OnResultExecuting(ResultExecutingContext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OnResultExecuted(ResultExecutedContext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Advanced Razor Syntax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the view </a:t>
            </a:r>
            <a:r>
              <a:rPr lang="en-US" dirty="0" smtClean="0"/>
              <a:t>is redered, then </a:t>
            </a:r>
            <a:r>
              <a:rPr lang="en-US" dirty="0" smtClean="0"/>
              <a:t>the layout</a:t>
            </a:r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RenderBody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In</a:t>
            </a:r>
            <a:r>
              <a:rPr lang="en-US" dirty="0" smtClean="0"/>
              <a:t>dicates where the view content</a:t>
            </a:r>
            <a:br>
              <a:rPr lang="en-US" dirty="0" smtClean="0"/>
            </a:br>
            <a:r>
              <a:rPr lang="en-US" dirty="0" smtClean="0"/>
              <a:t>should be placed when rendering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1" y="3390398"/>
            <a:ext cx="3733511" cy="297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_ViewStart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~/Views/_ViewStart.cshtml</a:t>
            </a:r>
            <a:r>
              <a:rPr lang="en-US" dirty="0"/>
              <a:t> (</a:t>
            </a:r>
            <a:r>
              <a:rPr lang="en-US" dirty="0" smtClean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35814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"~/Views/Shared/_UncommonLayout.cshtml";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6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RenderSection()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@RenderSection(string name,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required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If the section is required and not </a:t>
            </a:r>
            <a:r>
              <a:rPr lang="en-US" dirty="0" smtClean="0"/>
              <a:t>defined, </a:t>
            </a:r>
            <a:r>
              <a:rPr lang="en-US" dirty="0"/>
              <a:t>an exception will be thrown (</a:t>
            </a:r>
            <a:r>
              <a:rPr lang="en-US" dirty="0" smtClean="0"/>
              <a:t>IsSectionDefined())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86" y="24384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1062</Words>
  <Application>Microsoft Office PowerPoint</Application>
  <PresentationFormat>Custom</PresentationFormat>
  <Paragraphs>240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ASP.NET MVC Architecture</vt:lpstr>
      <vt:lpstr>Table of Contents</vt:lpstr>
      <vt:lpstr>Action Filters</vt:lpstr>
      <vt:lpstr>Custom Action Filter</vt:lpstr>
      <vt:lpstr>Custom Action Filter (2)</vt:lpstr>
      <vt:lpstr>Advanced Razor Syntax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Architecture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2015-10-09T09:45:00Z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