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Springboard-DSC Program</a:t>
            </a:r>
          </a:p>
          <a:p>
            <a:pPr/>
            <a:r>
              <a:t>Capstone Project 2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34340">
              <a:defRPr sz="3000"/>
            </a:pPr>
            <a:r>
              <a:t>Predicting Mental Health Support Needs</a:t>
            </a:r>
          </a:p>
          <a:p>
            <a:pPr defTabSz="434340">
              <a:defRPr sz="3000"/>
            </a:pPr>
            <a:r>
              <a:t>By Jude M. Santos</a:t>
            </a:r>
          </a:p>
          <a:p>
            <a:pPr defTabSz="434340">
              <a:defRPr sz="3000"/>
            </a:pPr>
            <a:r>
              <a:t>October,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ost-tradeoff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Cost-tradeoff Analysis</a:t>
            </a:r>
          </a:p>
        </p:txBody>
      </p:sp>
      <p:sp>
        <p:nvSpPr>
          <p:cNvPr id="130" name="A lower threshold yields higher recall (0.997 at threshold 0.684) but increases false negatives.…"/>
          <p:cNvSpPr txBox="1"/>
          <p:nvPr>
            <p:ph type="body" sz="half" idx="1"/>
          </p:nvPr>
        </p:nvSpPr>
        <p:spPr>
          <a:xfrm>
            <a:off x="634424" y="4683256"/>
            <a:ext cx="8052377" cy="169231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192023" indent="-192023" defTabSz="256031">
              <a:spcBef>
                <a:spcPts val="400"/>
              </a:spcBef>
              <a:defRPr sz="1792"/>
            </a:pPr>
            <a:r>
              <a:t>A lower threshold yields higher recall (</a:t>
            </a:r>
            <a:r>
              <a:rPr b="1"/>
              <a:t>0.997</a:t>
            </a:r>
            <a:r>
              <a:t> at threshold </a:t>
            </a:r>
            <a:r>
              <a:rPr b="1"/>
              <a:t>0.684</a:t>
            </a:r>
            <a:r>
              <a:t>) but increases false negatives.</a:t>
            </a:r>
          </a:p>
          <a:p>
            <a:pPr marL="192023" indent="-192023" defTabSz="256031">
              <a:spcBef>
                <a:spcPts val="400"/>
              </a:spcBef>
              <a:defRPr sz="1792"/>
            </a:pPr>
            <a:r>
              <a:t>If false negatives are costly (e.g., missed diagnoses), a lower threshold is preferable.</a:t>
            </a:r>
          </a:p>
          <a:p>
            <a:pPr marL="192023" indent="-192023" defTabSz="256031">
              <a:spcBef>
                <a:spcPts val="400"/>
              </a:spcBef>
              <a:defRPr sz="1792"/>
            </a:pPr>
            <a:r>
              <a:t>I</a:t>
            </a:r>
            <a:r>
              <a:t>f false positives are more costly (e.g., unnecessary treatments), a higher threshold may be favored.</a:t>
            </a:r>
          </a:p>
        </p:txBody>
      </p:sp>
      <p:grpSp>
        <p:nvGrpSpPr>
          <p:cNvPr id="133" name="AD_4nXc47GldjTRh8PsLHoNLqXiHbitPP-gfzxOxYkMfMcArCjMAegCHD-pkxiSUgYM7KiGuXS9ZeW6uLHVnsP_xMtbHvbulVwRkEzBRpW4DubyUQkFErCl0u6HENb5yUxyK-ZtPvJj_P50chVZxJXcwAYYmKkzq.png"/>
          <p:cNvGrpSpPr/>
          <p:nvPr/>
        </p:nvGrpSpPr>
        <p:grpSpPr>
          <a:xfrm>
            <a:off x="1178198" y="1278111"/>
            <a:ext cx="6787604" cy="3442453"/>
            <a:chOff x="0" y="0"/>
            <a:chExt cx="6787603" cy="3442451"/>
          </a:xfrm>
        </p:grpSpPr>
        <p:pic>
          <p:nvPicPr>
            <p:cNvPr id="132" name="AD_4nXc47GldjTRh8PsLHoNLqXiHbitPP-gfzxOxYkMfMcArCjMAegCHD-pkxiSUgYM7KiGuXS9ZeW6uLHVnsP_xMtbHvbulVwRkEzBRpW4DubyUQkFErCl0u6HENb5yUxyK-ZtPvJj_P50chVZxJXcwAYYmKkzq.png" descr="AD_4nXc47GldjTRh8PsLHoNLqXiHbitPP-gfzxOxYkMfMcArCjMAegCHD-pkxiSUgYM7KiGuXS9ZeW6uLHVnsP_xMtbHvbulVwRkEzBRpW4DubyUQkFErCl0u6HENb5yUxyK-ZtPvJj_P50chVZxJXcwAYYmKkz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699"/>
              <a:ext cx="6355804" cy="28836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1" name="AD_4nXc47GldjTRh8PsLHoNLqXiHbitPP-gfzxOxYkMfMcArCjMAegCHD-pkxiSUgYM7KiGuXS9ZeW6uLHVnsP_xMtbHvbulVwRkEzBRpW4DubyUQkFErCl0u6HENb5yUxyK-ZtPvJj_P50chVZxJXcwAYYmKkzq.png" descr="AD_4nXc47GldjTRh8PsLHoNLqXiHbitPP-gfzxOxYkMfMcArCjMAegCHD-pkxiSUgYM7KiGuXS9ZeW6uLHVnsP_xMtbHvbulVwRkEzBRpW4DubyUQkFErCl0u6HENb5yUxyK-ZtPvJj_P50chVZxJXcwAYYmKkzq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6787604" cy="344245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Conclusions &amp; Future Work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4">
              <a:defRPr sz="2900"/>
            </a:pPr>
            <a:r>
              <a:t>The project successfully identified key predictors of mental health support needs, utilizing various data science techniques. Future work could include:</a:t>
            </a:r>
          </a:p>
          <a:p>
            <a:pPr marL="318897" indent="-318897" defTabSz="425194">
              <a:defRPr sz="2900"/>
            </a:pPr>
            <a:r>
              <a:t>Incorporating additional datasets for deeper insights.</a:t>
            </a:r>
          </a:p>
          <a:p>
            <a:pPr marL="318897" indent="-318897" defTabSz="425194">
              <a:defRPr sz="2900"/>
            </a:pPr>
            <a:r>
              <a:t>Testing sophisticated modeling techniques like deep learning.</a:t>
            </a:r>
          </a:p>
          <a:p>
            <a:pPr marL="318897" indent="-318897" defTabSz="425194">
              <a:defRPr sz="2900"/>
            </a:pPr>
            <a:r>
              <a:t>Expanding the feature set to include temporal factors influencing mental health.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Recommendations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Adopt a threshold of </a:t>
            </a:r>
            <a:r>
              <a:rPr b="1"/>
              <a:t>0.849</a:t>
            </a:r>
            <a:r>
              <a:t> for optimal model deployment, balancing precision and recall.</a:t>
            </a:r>
          </a:p>
          <a:p>
            <a:pPr/>
            <a:r>
              <a:t>Implement outreach programs for high-risk demographic groups.</a:t>
            </a:r>
          </a:p>
          <a:p>
            <a:pPr/>
            <a:r>
              <a:t>Utilize predictive models for dynamic allocation of mental health resources.</a:t>
            </a:r>
          </a:p>
          <a:p>
            <a:pPr/>
            <a:r>
              <a:t>Regularly update the model with new data and enhance it with real-time monitoring systems.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</a:pPr>
            <a:r>
              <a:t>This project aims to identify groups likely to require mental health support by analyzing demographic data, mental health </a:t>
            </a:r>
            <a:r>
              <a:rPr i="1"/>
              <a:t>conditions</a:t>
            </a:r>
            <a:r>
              <a:t>, sentiment analysis, and psychological indicators. Stakeholders include mental health organizations and policymakers who can use these findings for effective resource allocation.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Approach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00"/>
            </a:pPr>
            <a:r>
              <a:t>Data Source: Dataset sourced from Kaggle, combining online surveys and publicly available data.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Data Wrangling: Removed irrelevant features, created new features from 'Timestamp', and handled missing values with appropriate imputation methods.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Exploratory Analysis: Visualizations illustrated trends and key demographic patterns related to mental health.</a:t>
            </a:r>
          </a:p>
          <a:p>
            <a:pPr marL="291465" indent="-291465" defTabSz="388620">
              <a:spcBef>
                <a:spcPts val="600"/>
              </a:spcBef>
              <a:defRPr sz="2700"/>
            </a:pPr>
            <a:r>
              <a:t>Modeling: Baseline modeling with </a:t>
            </a:r>
            <a:r>
              <a:rPr b="1"/>
              <a:t>Logistic Regression</a:t>
            </a:r>
            <a:r>
              <a:t>, followed by advanced modeling using </a:t>
            </a:r>
            <a:r>
              <a:rPr b="1"/>
              <a:t>XGBoost</a:t>
            </a:r>
            <a:r>
              <a:t> and </a:t>
            </a:r>
            <a:r>
              <a:rPr b="1"/>
              <a:t>LightGBM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199" y="2368747"/>
            <a:ext cx="8229601" cy="1143002"/>
          </a:xfrm>
          <a:prstGeom prst="rect">
            <a:avLst/>
          </a:prstGeom>
        </p:spPr>
        <p:txBody>
          <a:bodyPr/>
          <a:lstStyle/>
          <a:p>
            <a:pPr/>
            <a:r>
              <a:t>Data Analysis and Visual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AD_4nXdRsMHP7zq1mrsl_pH2mRDPAhwygXD1rQI15UOa4ERC2Ze4wYWhA9dbbrpa6rss83nXMU6YPi_N5dccjBO98I8-QiXdPXoPKISkieN1CjbO5aDYbn_Ao6CQgHP_xzNRv_BsRsT7REwPtqQHChGFw2fAIMnF.png"/>
          <p:cNvGrpSpPr/>
          <p:nvPr/>
        </p:nvGrpSpPr>
        <p:grpSpPr>
          <a:xfrm>
            <a:off x="1247675" y="922728"/>
            <a:ext cx="5464313" cy="4026583"/>
            <a:chOff x="0" y="0"/>
            <a:chExt cx="5464312" cy="4026581"/>
          </a:xfrm>
        </p:grpSpPr>
        <p:pic>
          <p:nvPicPr>
            <p:cNvPr id="106" name="AD_4nXdRsMHP7zq1mrsl_pH2mRDPAhwygXD1rQI15UOa4ERC2Ze4wYWhA9dbbrpa6rss83nXMU6YPi_N5dccjBO98I8-QiXdPXoPKISkieN1CjbO5aDYbn_Ao6CQgHP_xzNRv_BsRsT7REwPtqQHChGFw2fAIMnF.png" descr="AD_4nXdRsMHP7zq1mrsl_pH2mRDPAhwygXD1rQI15UOa4ERC2Ze4wYWhA9dbbrpa6rss83nXMU6YPi_N5dccjBO98I8-QiXdPXoPKISkieN1CjbO5aDYbn_Ao6CQgHP_xzNRv_BsRsT7REwPtqQHChGFw2fAIMnF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5032513" cy="346778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5" name="AD_4nXdRsMHP7zq1mrsl_pH2mRDPAhwygXD1rQI15UOa4ERC2Ze4wYWhA9dbbrpa6rss83nXMU6YPi_N5dccjBO98I8-QiXdPXoPKISkieN1CjbO5aDYbn_Ao6CQgHP_xzNRv_BsRsT7REwPtqQHChGFw2fAIMnF.png" descr="AD_4nXdRsMHP7zq1mrsl_pH2mRDPAhwygXD1rQI15UOa4ERC2Ze4wYWhA9dbbrpa6rss83nXMU6YPi_N5dccjBO98I8-QiXdPXoPKISkieN1CjbO5aDYbn_Ao6CQgHP_xzNRv_BsRsT7REwPtqQHChGFw2fAIMnF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464313" cy="4026582"/>
            </a:xfrm>
            <a:prstGeom prst="rect">
              <a:avLst/>
            </a:prstGeom>
            <a:effectLst/>
          </p:spPr>
        </p:pic>
      </p:grpSp>
      <p:sp>
        <p:nvSpPr>
          <p:cNvPr id="108" name="The U.S. had the highest representation, affecting insights on healthcare access and cultural attitudes."/>
          <p:cNvSpPr txBox="1"/>
          <p:nvPr/>
        </p:nvSpPr>
        <p:spPr>
          <a:xfrm>
            <a:off x="1218203" y="5215643"/>
            <a:ext cx="7298922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The U.S. had the highest representation, affecting insights on healthcare access and cultural attitudes.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Higher treatment entries among housewives, indicating unique stressors in domestic roles."/>
          <p:cNvSpPr txBox="1"/>
          <p:nvPr/>
        </p:nvSpPr>
        <p:spPr>
          <a:xfrm>
            <a:off x="1173654" y="5207300"/>
            <a:ext cx="7230532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Higher treatment entries among housewives, indicating unique stressors in domestic roles.</a:t>
            </a:r>
          </a:p>
        </p:txBody>
      </p:sp>
      <p:grpSp>
        <p:nvGrpSpPr>
          <p:cNvPr id="113" name="AD_4nXf8OJhcsbYpgo4mCDGfOgKPgVYK_r1TAPVsTB7rHLNY8aX6LMWIveowjpjTMkZihQOqqhnpKfZ9VdejSHkJFeSR4D2FDuzf1SC84aaF1w9noBoZdynASPkd6y2LiFN5ud9zIix2A3WN0gMI-C0CJ8Do1do.png"/>
          <p:cNvGrpSpPr/>
          <p:nvPr/>
        </p:nvGrpSpPr>
        <p:grpSpPr>
          <a:xfrm>
            <a:off x="1473570" y="1022303"/>
            <a:ext cx="5188451" cy="4107413"/>
            <a:chOff x="0" y="0"/>
            <a:chExt cx="5188449" cy="4107412"/>
          </a:xfrm>
        </p:grpSpPr>
        <p:pic>
          <p:nvPicPr>
            <p:cNvPr id="112" name="AD_4nXf8OJhcsbYpgo4mCDGfOgKPgVYK_r1TAPVsTB7rHLNY8aX6LMWIveowjpjTMkZihQOqqhnpKfZ9VdejSHkJFeSR4D2FDuzf1SC84aaF1w9noBoZdynASPkd6y2LiFN5ud9zIix2A3WN0gMI-C0CJ8Do1do.png" descr="AD_4nXf8OJhcsbYpgo4mCDGfOgKPgVYK_r1TAPVsTB7rHLNY8aX6LMWIveowjpjTMkZihQOqqhnpKfZ9VdejSHkJFeSR4D2FDuzf1SC84aaF1w9noBoZdynASPkd6y2LiFN5ud9zIix2A3WN0gMI-C0CJ8Do1do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4756650" cy="354861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1" name="AD_4nXf8OJhcsbYpgo4mCDGfOgKPgVYK_r1TAPVsTB7rHLNY8aX6LMWIveowjpjTMkZihQOqqhnpKfZ9VdejSHkJFeSR4D2FDuzf1SC84aaF1w9noBoZdynASPkd6y2LiFN5ud9zIix2A3WN0gMI-C0CJ8Do1do.png" descr="AD_4nXf8OJhcsbYpgo4mCDGfOgKPgVYK_r1TAPVsTB7rHLNY8aX6LMWIveowjpjTMkZihQOqqhnpKfZ9VdejSHkJFeSR4D2FDuzf1SC84aaF1w9noBoZdynASPkd6y2LiFN5ud9zIix2A3WN0gMI-C0CJ8Do1do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188450" cy="41074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ender disparities: Males less likely to seek treatment compared to females, highlighting social stigma."/>
          <p:cNvSpPr txBox="1"/>
          <p:nvPr/>
        </p:nvSpPr>
        <p:spPr>
          <a:xfrm>
            <a:off x="1311476" y="5248737"/>
            <a:ext cx="7508723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Gender disparities: Males less likely to seek treatment compared to females, highlighting social stigma.</a:t>
            </a:r>
          </a:p>
        </p:txBody>
      </p:sp>
      <p:grpSp>
        <p:nvGrpSpPr>
          <p:cNvPr id="118" name="AD_4nXfJvWd8XnMVEPtzMPgV0nU_C1LdcVLULuEIUBSa0M5d03bGXSy9cojxWhEOk7lxvDcCBusWHYkx893FU-kbTHiEQqSKsGO5KgX690dOQJ-nR3gFK2RWSjUlYSilXOPHNbYfA8zLlcG_jBSXrCCHHRQ8UkYU.png"/>
          <p:cNvGrpSpPr/>
          <p:nvPr/>
        </p:nvGrpSpPr>
        <p:grpSpPr>
          <a:xfrm>
            <a:off x="1723862" y="413259"/>
            <a:ext cx="5513203" cy="4349688"/>
            <a:chOff x="0" y="0"/>
            <a:chExt cx="5513201" cy="4349686"/>
          </a:xfrm>
        </p:grpSpPr>
        <p:pic>
          <p:nvPicPr>
            <p:cNvPr id="117" name="AD_4nXfJvWd8XnMVEPtzMPgV0nU_C1LdcVLULuEIUBSa0M5d03bGXSy9cojxWhEOk7lxvDcCBusWHYkx893FU-kbTHiEQqSKsGO5KgX690dOQJ-nR3gFK2RWSjUlYSilXOPHNbYfA8zLlcG_jBSXrCCHHRQ8UkYU.png" descr="AD_4nXfJvWd8XnMVEPtzMPgV0nU_C1LdcVLULuEIUBSa0M5d03bGXSy9cojxWhEOk7lxvDcCBusWHYkx893FU-kbTHiEQqSKsGO5KgX690dOQJ-nR3gFK2RWSjUlYSilXOPHNbYfA8zLlcG_jBSXrCCHHRQ8UkYU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5081402" cy="379088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16" name="AD_4nXfJvWd8XnMVEPtzMPgV0nU_C1LdcVLULuEIUBSa0M5d03bGXSy9cojxWhEOk7lxvDcCBusWHYkx893FU-kbTHiEQqSKsGO5KgX690dOQJ-nR3gFK2RWSjUlYSilXOPHNbYfA8zLlcG_jBSXrCCHHRQ8UkYU.png" descr="AD_4nXfJvWd8XnMVEPtzMPgV0nU_C1LdcVLULuEIUBSa0M5d03bGXSy9cojxWhEOk7lxvDcCBusWHYkx893FU-kbTHiEQqSKsGO5KgX690dOQJ-nR3gFK2RWSjUlYSilXOPHNbYfA8zLlcG_jBSXrCCHHRQ8UkYU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513202" cy="434968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Key Findings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199" y="1641915"/>
            <a:ext cx="8229601" cy="4525964"/>
          </a:xfrm>
          <a:prstGeom prst="rect">
            <a:avLst/>
          </a:prstGeom>
        </p:spPr>
        <p:txBody>
          <a:bodyPr/>
          <a:lstStyle/>
          <a:p>
            <a:pPr/>
            <a:r>
              <a:t>XGBoost achieved highest scores in precision, recall, and </a:t>
            </a:r>
            <a:r>
              <a:rPr b="1"/>
              <a:t>F1</a:t>
            </a:r>
            <a:r>
              <a:t> for class 1 predictions, indicating its effectiveness.</a:t>
            </a:r>
          </a:p>
          <a:p>
            <a:pPr/>
            <a:r>
              <a:t>LightGBM and Random Forest maintained strong performance but fell short of XGBoost.</a:t>
            </a:r>
          </a:p>
          <a:p>
            <a:pPr/>
            <a:r>
              <a:t>Important predictors included </a:t>
            </a:r>
            <a:r>
              <a:rPr b="1"/>
              <a:t>access to care</a:t>
            </a:r>
            <a:r>
              <a:t>, </a:t>
            </a:r>
            <a:r>
              <a:rPr b="1"/>
              <a:t>family history</a:t>
            </a:r>
            <a:r>
              <a:t> of mental health issues, and </a:t>
            </a:r>
            <a:r>
              <a:rPr b="1"/>
              <a:t>demographic</a:t>
            </a:r>
            <a:r>
              <a:t> factors.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AD_4nXecDSviBGdb6EFYh8fnP-ojRqdgdfSMbp3P3f6DpxH5IpuLQRFmT16MJ66Y8gfOV82EMsPyz04tphDbx3sA4-Edb2kGgn1aekPgDwgXwzsCEtxOrAOPd4Y6EjjYWhQitzljVDBR2Qibg7AGNbVw4dGeQfU.png"/>
          <p:cNvGrpSpPr/>
          <p:nvPr/>
        </p:nvGrpSpPr>
        <p:grpSpPr>
          <a:xfrm>
            <a:off x="1622982" y="1167380"/>
            <a:ext cx="5898036" cy="3425708"/>
            <a:chOff x="0" y="0"/>
            <a:chExt cx="5898035" cy="3425707"/>
          </a:xfrm>
        </p:grpSpPr>
        <p:pic>
          <p:nvPicPr>
            <p:cNvPr id="124" name="AD_4nXecDSviBGdb6EFYh8fnP-ojRqdgdfSMbp3P3f6DpxH5IpuLQRFmT16MJ66Y8gfOV82EMsPyz04tphDbx3sA4-Edb2kGgn1aekPgDwgXwzsCEtxOrAOPd4Y6EjjYWhQitzljVDBR2Qibg7AGNbVw4dGeQfU.png" descr="AD_4nXecDSviBGdb6EFYh8fnP-ojRqdgdfSMbp3P3f6DpxH5IpuLQRFmT16MJ66Y8gfOV82EMsPyz04tphDbx3sA4-Edb2kGgn1aekPgDwgXwzsCEtxOrAOPd4Y6EjjYWhQitzljVDBR2Qibg7AGNbVw4dGeQfU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5900" y="139700"/>
              <a:ext cx="5466236" cy="286690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3" name="AD_4nXecDSviBGdb6EFYh8fnP-ojRqdgdfSMbp3P3f6DpxH5IpuLQRFmT16MJ66Y8gfOV82EMsPyz04tphDbx3sA4-Edb2kGgn1aekPgDwgXwzsCEtxOrAOPd4Y6EjjYWhQitzljVDBR2Qibg7AGNbVw4dGeQfU.png" descr="AD_4nXecDSviBGdb6EFYh8fnP-ojRqdgdfSMbp3P3f6DpxH5IpuLQRFmT16MJ66Y8gfOV82EMsPyz04tphDbx3sA4-Edb2kGgn1aekPgDwgXwzsCEtxOrAOPd4Y6EjjYWhQitzljVDBR2Qibg7AGNbVw4dGeQfU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5898036" cy="3425709"/>
            </a:xfrm>
            <a:prstGeom prst="rect">
              <a:avLst/>
            </a:prstGeom>
            <a:effectLst/>
          </p:spPr>
        </p:pic>
      </p:grpSp>
      <p:sp>
        <p:nvSpPr>
          <p:cNvPr id="126" name="XGBoost achieved highest scores in precision, recall, and F1 for class 1 predictions, indicating its effectiveness.…"/>
          <p:cNvSpPr txBox="1"/>
          <p:nvPr/>
        </p:nvSpPr>
        <p:spPr>
          <a:xfrm>
            <a:off x="752929" y="4631568"/>
            <a:ext cx="7638141" cy="1209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92881" indent="-192881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XGBoost achieved highest scores in precision, recall, and </a:t>
            </a:r>
            <a:r>
              <a:rPr b="1"/>
              <a:t>F1</a:t>
            </a:r>
            <a:r>
              <a:t> for class 1 predictions, indicating its effectiveness.</a:t>
            </a:r>
          </a:p>
          <a:p>
            <a:pPr marL="192881" indent="-192881">
              <a:buSzPct val="100000"/>
              <a:buFont typeface="Arial"/>
              <a:buChar char="•"/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LightGBM and Random Forest maintained strong performance but fell short of XGBoost.</a:t>
            </a:r>
          </a:p>
        </p:txBody>
      </p:sp>
      <p:sp>
        <p:nvSpPr>
          <p:cNvPr id="127" name="Model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pPr/>
            <a:r>
              <a:t>Model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