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Springboard-DSC Program</a:t>
            </a:r>
          </a:p>
          <a:p>
            <a:pPr/>
            <a:r>
              <a:t>Capstone Project 2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4340">
              <a:defRPr sz="3000"/>
            </a:pPr>
            <a:r>
              <a:t>Predicting Mental Health Support Needs</a:t>
            </a:r>
          </a:p>
          <a:p>
            <a:pPr defTabSz="434340">
              <a:defRPr sz="3000"/>
            </a:pPr>
            <a:r>
              <a:t>By Jude M. Santos</a:t>
            </a:r>
          </a:p>
          <a:p>
            <a:pPr defTabSz="434340">
              <a:defRPr sz="3000"/>
            </a:pPr>
            <a:r>
              <a:t>October,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st-tradeoff Analysis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Cost-tradeoff Analysis</a:t>
            </a:r>
          </a:p>
        </p:txBody>
      </p:sp>
      <p:sp>
        <p:nvSpPr>
          <p:cNvPr id="130" name="A lower threshold yields higher recall (0.997 at threshold 0.684) but increases false negatives.…"/>
          <p:cNvSpPr txBox="1"/>
          <p:nvPr>
            <p:ph type="body" sz="half" idx="1"/>
          </p:nvPr>
        </p:nvSpPr>
        <p:spPr>
          <a:xfrm>
            <a:off x="634424" y="4683256"/>
            <a:ext cx="8052376" cy="1692319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192023" indent="-192023" defTabSz="256031">
              <a:spcBef>
                <a:spcPts val="400"/>
              </a:spcBef>
              <a:defRPr sz="1700"/>
            </a:pPr>
            <a:r>
              <a:t>A lower threshold yields higher recall (</a:t>
            </a:r>
            <a:r>
              <a:rPr b="1"/>
              <a:t>0.997</a:t>
            </a:r>
            <a:r>
              <a:t> at threshold </a:t>
            </a:r>
            <a:r>
              <a:rPr b="1"/>
              <a:t>0.684</a:t>
            </a:r>
            <a:r>
              <a:t>) but increases false negatives.</a:t>
            </a:r>
          </a:p>
          <a:p>
            <a:pPr marL="192023" indent="-192023" defTabSz="256031">
              <a:spcBef>
                <a:spcPts val="400"/>
              </a:spcBef>
              <a:defRPr sz="1700"/>
            </a:pPr>
            <a:r>
              <a:t>If false negatives are costly (e.g., missed diagnoses), a lower threshold is preferable.</a:t>
            </a:r>
          </a:p>
          <a:p>
            <a:pPr marL="192023" indent="-192023" defTabSz="256031">
              <a:spcBef>
                <a:spcPts val="400"/>
              </a:spcBef>
              <a:defRPr sz="1700"/>
            </a:pPr>
            <a:r>
              <a:t>If false positives are more costly (e.g., unnecessary treatments), a higher threshold may be favored.</a:t>
            </a:r>
          </a:p>
        </p:txBody>
      </p:sp>
      <p:grpSp>
        <p:nvGrpSpPr>
          <p:cNvPr id="133" name="AD_4nXc47GldjTRh8PsLHoNLqXiHbitPP-gfzxOxYkMfMcArCjMAegCHD-pkxiSUgYM7KiGuXS9ZeW6uLHVnsP_xMtbHvbulVwRkEzBRpW4DubyUQkFErCl0u6HENb5yUxyK-ZtPvJj_P50chVZxJXcwAYYmKkzq.png"/>
          <p:cNvGrpSpPr/>
          <p:nvPr/>
        </p:nvGrpSpPr>
        <p:grpSpPr>
          <a:xfrm>
            <a:off x="1178198" y="1278110"/>
            <a:ext cx="6787606" cy="3442456"/>
            <a:chOff x="0" y="0"/>
            <a:chExt cx="6787605" cy="3442454"/>
          </a:xfrm>
        </p:grpSpPr>
        <p:pic>
          <p:nvPicPr>
            <p:cNvPr id="131" name="AD_4nXc47GldjTRh8PsLHoNLqXiHbitPP-gfzxOxYkMfMcArCjMAegCHD-pkxiSUgYM7KiGuXS9ZeW6uLHVnsP_xMtbHvbulVwRkEzBRpW4DubyUQkFErCl0u6HENb5yUxyK-ZtPvJj_P50chVZxJXcwAYYmKkzq.png" descr="AD_4nXc47GldjTRh8PsLHoNLqXiHbitPP-gfzxOxYkMfMcArCjMAegCHD-pkxiSUgYM7KiGuXS9ZeW6uLHVnsP_xMtbHvbulVwRkEzBRpW4DubyUQkFErCl0u6HENb5yUxyK-ZtPvJj_P50chVZxJXcwAYYmKkzq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899" y="139699"/>
              <a:ext cx="6355807" cy="2883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AD_4nXc47GldjTRh8PsLHoNLqXiHbitPP-gfzxOxYkMfMcArCjMAegCHD-pkxiSUgYM7KiGuXS9ZeW6uLHVnsP_xMtbHvbulVwRkEzBRpW4DubyUQkFErCl0u6HENb5yUxyK-ZtPvJj_P50chVZxJXcwAYYmKkzq.png" descr="AD_4nXc47GldjTRh8PsLHoNLqXiHbitPP-gfzxOxYkMfMcArCjMAegCHD-pkxiSUgYM7KiGuXS9ZeW6uLHVnsP_xMtbHvbulVwRkEzBRpW4DubyUQkFErCl0u6HENb5yUxyK-ZtPvJj_P50chVZxJXcwAYYmKkzq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787606" cy="34424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Conclusions &amp; Future Work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4">
              <a:defRPr sz="2900"/>
            </a:pPr>
            <a:r>
              <a:t>The project successfully identified key predictors of mental health support needs, utilizing various data science techniques. Future work could include:</a:t>
            </a:r>
          </a:p>
          <a:p>
            <a:pPr marL="318897" indent="-318897" defTabSz="425194">
              <a:defRPr sz="2900"/>
            </a:pPr>
            <a:r>
              <a:t>Incorporating additional datasets for deeper insights.</a:t>
            </a:r>
          </a:p>
          <a:p>
            <a:pPr marL="318897" indent="-318897" defTabSz="425194">
              <a:defRPr sz="2900"/>
            </a:pPr>
            <a:r>
              <a:t>Testing sophisticated modeling techniques like deep learning.</a:t>
            </a:r>
          </a:p>
          <a:p>
            <a:pPr marL="318897" indent="-318897" defTabSz="425194">
              <a:defRPr sz="2900"/>
            </a:pPr>
            <a:r>
              <a:t>Expanding the feature set to include temporal factors influencing mental health.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Adopt a threshold of </a:t>
            </a:r>
            <a:r>
              <a:rPr b="1"/>
              <a:t>0.849</a:t>
            </a:r>
            <a:r>
              <a:t> for optimal model deployment, balancing precision and recall.</a:t>
            </a:r>
          </a:p>
          <a:p>
            <a:pPr/>
            <a:r>
              <a:t>Implement outreach programs for high-risk demographic groups.</a:t>
            </a:r>
          </a:p>
          <a:p>
            <a:pPr/>
            <a:r>
              <a:t>Utilize predictive models for dynamic allocation of mental health resources.</a:t>
            </a:r>
          </a:p>
          <a:p>
            <a:pPr/>
            <a:r>
              <a:t>Regularly update the model with new data and enhance it with real-time monitoring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This project aims to identify groups likely to require mental health support by analyzing demographic data, mental health </a:t>
            </a:r>
            <a:r>
              <a:rPr i="1"/>
              <a:t>conditions</a:t>
            </a:r>
            <a:r>
              <a:t>, sentiment analysis, and psychological indicators. Stakeholders include mental health organizations and policymakers who can use these findings for effective resource allocation.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00"/>
            </a:pPr>
            <a:r>
              <a:t>Data Source: Dataset sourced from Kaggle, combining online surveys and publicly available data.</a:t>
            </a:r>
          </a:p>
          <a:p>
            <a:pPr marL="291465" indent="-291465" defTabSz="388620">
              <a:spcBef>
                <a:spcPts val="600"/>
              </a:spcBef>
              <a:defRPr sz="2700"/>
            </a:pPr>
            <a:r>
              <a:t>Data Wrangling: Removed irrelevant features, created new features from 'Timestamp', and handled missing values with appropriate imputation methods.</a:t>
            </a:r>
          </a:p>
          <a:p>
            <a:pPr marL="291465" indent="-291465" defTabSz="388620">
              <a:spcBef>
                <a:spcPts val="600"/>
              </a:spcBef>
              <a:defRPr sz="2700"/>
            </a:pPr>
            <a:r>
              <a:t>Exploratory Analysis: Visualizations illustrated trends and key demographic patterns related to mental health.</a:t>
            </a:r>
          </a:p>
          <a:p>
            <a:pPr marL="291465" indent="-291465" defTabSz="388620">
              <a:spcBef>
                <a:spcPts val="600"/>
              </a:spcBef>
              <a:defRPr sz="2700"/>
            </a:pPr>
            <a:r>
              <a:t>Modeling: Baseline modeling with </a:t>
            </a:r>
            <a:r>
              <a:rPr b="1"/>
              <a:t>Logistic Regression</a:t>
            </a:r>
            <a:r>
              <a:t>, followed by advanced modeling using </a:t>
            </a:r>
            <a:r>
              <a:rPr b="1"/>
              <a:t>XGBoost, Random Forest</a:t>
            </a:r>
            <a:r>
              <a:t> and </a:t>
            </a:r>
            <a:r>
              <a:rPr b="1"/>
              <a:t>LightGBM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199" y="2368747"/>
            <a:ext cx="8229601" cy="1143003"/>
          </a:xfrm>
          <a:prstGeom prst="rect">
            <a:avLst/>
          </a:prstGeom>
        </p:spPr>
        <p:txBody>
          <a:bodyPr/>
          <a:lstStyle/>
          <a:p>
            <a:pPr/>
            <a:r>
              <a:t>Data Analysis and 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AD_4nXdRsMHP7zq1mrsl_pH2mRDPAhwygXD1rQI15UOa4ERC2Ze4wYWhA9dbbrpa6rss83nXMU6YPi_N5dccjBO98I8-QiXdPXoPKISkieN1CjbO5aDYbn_Ao6CQgHP_xzNRv_BsRsT7REwPtqQHChGFw2fAIMnF.png"/>
          <p:cNvGrpSpPr/>
          <p:nvPr/>
        </p:nvGrpSpPr>
        <p:grpSpPr>
          <a:xfrm>
            <a:off x="1247674" y="922727"/>
            <a:ext cx="5464316" cy="4026585"/>
            <a:chOff x="0" y="0"/>
            <a:chExt cx="5464314" cy="4026584"/>
          </a:xfrm>
        </p:grpSpPr>
        <p:pic>
          <p:nvPicPr>
            <p:cNvPr id="105" name="AD_4nXdRsMHP7zq1mrsl_pH2mRDPAhwygXD1rQI15UOa4ERC2Ze4wYWhA9dbbrpa6rss83nXMU6YPi_N5dccjBO98I8-QiXdPXoPKISkieN1CjbO5aDYbn_Ao6CQgHP_xzNRv_BsRsT7REwPtqQHChGFw2fAIMnF.png" descr="AD_4nXdRsMHP7zq1mrsl_pH2mRDPAhwygXD1rQI15UOa4ERC2Ze4wYWhA9dbbrpa6rss83nXMU6YPi_N5dccjBO98I8-QiXdPXoPKISkieN1CjbO5aDYbn_Ao6CQgHP_xzNRv_BsRsT7REwPtqQHChGFw2fAIMnF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899" y="139700"/>
              <a:ext cx="5032516" cy="3467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" name="AD_4nXdRsMHP7zq1mrsl_pH2mRDPAhwygXD1rQI15UOa4ERC2Ze4wYWhA9dbbrpa6rss83nXMU6YPi_N5dccjBO98I8-QiXdPXoPKISkieN1CjbO5aDYbn_Ao6CQgHP_xzNRv_BsRsT7REwPtqQHChGFw2fAIMnF.png" descr="AD_4nXdRsMHP7zq1mrsl_pH2mRDPAhwygXD1rQI15UOa4ERC2Ze4wYWhA9dbbrpa6rss83nXMU6YPi_N5dccjBO98I8-QiXdPXoPKISkieN1CjbO5aDYbn_Ao6CQgHP_xzNRv_BsRsT7REwPtqQHChGFw2fAIMnF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464316" cy="4026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" name="The U.S. had the highest representation, affecting insights on healthcare access and cultural attitudes."/>
          <p:cNvSpPr txBox="1"/>
          <p:nvPr/>
        </p:nvSpPr>
        <p:spPr>
          <a:xfrm>
            <a:off x="1218203" y="5215642"/>
            <a:ext cx="7298922" cy="62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The U.S. had the highest representation, affecting insights on healthcare access and cultural attitudes.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Higher treatment entries among housewives, indicating unique stressors in domestic roles."/>
          <p:cNvSpPr txBox="1"/>
          <p:nvPr/>
        </p:nvSpPr>
        <p:spPr>
          <a:xfrm>
            <a:off x="1173653" y="5207299"/>
            <a:ext cx="7230534" cy="62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Higher treatment entries among housewives, indicating unique stressors in domestic roles.</a:t>
            </a:r>
          </a:p>
        </p:txBody>
      </p:sp>
      <p:grpSp>
        <p:nvGrpSpPr>
          <p:cNvPr id="113" name="AD_4nXf8OJhcsbYpgo4mCDGfOgKPgVYK_r1TAPVsTB7rHLNY8aX6LMWIveowjpjTMkZihQOqqhnpKfZ9VdejSHkJFeSR4D2FDuzf1SC84aaF1w9noBoZdynASPkd6y2LiFN5ud9zIix2A3WN0gMI-C0CJ8Do1do.png"/>
          <p:cNvGrpSpPr/>
          <p:nvPr/>
        </p:nvGrpSpPr>
        <p:grpSpPr>
          <a:xfrm>
            <a:off x="1473570" y="1022303"/>
            <a:ext cx="5188453" cy="4107414"/>
            <a:chOff x="0" y="0"/>
            <a:chExt cx="5188451" cy="4107413"/>
          </a:xfrm>
        </p:grpSpPr>
        <p:pic>
          <p:nvPicPr>
            <p:cNvPr id="111" name="AD_4nXf8OJhcsbYpgo4mCDGfOgKPgVYK_r1TAPVsTB7rHLNY8aX6LMWIveowjpjTMkZihQOqqhnpKfZ9VdejSHkJFeSR4D2FDuzf1SC84aaF1w9noBoZdynASPkd6y2LiFN5ud9zIix2A3WN0gMI-C0CJ8Do1do.png" descr="AD_4nXf8OJhcsbYpgo4mCDGfOgKPgVYK_r1TAPVsTB7rHLNY8aX6LMWIveowjpjTMkZihQOqqhnpKfZ9VdejSHkJFeSR4D2FDuzf1SC84aaF1w9noBoZdynASPkd6y2LiFN5ud9zIix2A3WN0gMI-C0CJ8Do1d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4756653" cy="3548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AD_4nXf8OJhcsbYpgo4mCDGfOgKPgVYK_r1TAPVsTB7rHLNY8aX6LMWIveowjpjTMkZihQOqqhnpKfZ9VdejSHkJFeSR4D2FDuzf1SC84aaF1w9noBoZdynASPkd6y2LiFN5ud9zIix2A3WN0gMI-C0CJ8Do1do.png" descr="AD_4nXf8OJhcsbYpgo4mCDGfOgKPgVYK_r1TAPVsTB7rHLNY8aX6LMWIveowjpjTMkZihQOqqhnpKfZ9VdejSHkJFeSR4D2FDuzf1SC84aaF1w9noBoZdynASPkd6y2LiFN5ud9zIix2A3WN0gMI-C0CJ8Do1d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188453" cy="4107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ender disparities: Males less likely to seek treatment compared to females, highlighting social stigma."/>
          <p:cNvSpPr txBox="1"/>
          <p:nvPr/>
        </p:nvSpPr>
        <p:spPr>
          <a:xfrm>
            <a:off x="1311475" y="5248736"/>
            <a:ext cx="7508724" cy="62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Gender disparities: Males less likely to seek treatment compared to females, highlighting social stigma.</a:t>
            </a:r>
          </a:p>
        </p:txBody>
      </p:sp>
      <p:grpSp>
        <p:nvGrpSpPr>
          <p:cNvPr id="118" name="AD_4nXfJvWd8XnMVEPtzMPgV0nU_C1LdcVLULuEIUBSa0M5d03bGXSy9cojxWhEOk7lxvDcCBusWHYkx893FU-kbTHiEQqSKsGO5KgX690dOQJ-nR3gFK2RWSjUlYSilXOPHNbYfA8zLlcG_jBSXrCCHHRQ8UkYU.png"/>
          <p:cNvGrpSpPr/>
          <p:nvPr/>
        </p:nvGrpSpPr>
        <p:grpSpPr>
          <a:xfrm>
            <a:off x="1723861" y="413258"/>
            <a:ext cx="5513206" cy="4349691"/>
            <a:chOff x="0" y="0"/>
            <a:chExt cx="5513204" cy="4349689"/>
          </a:xfrm>
        </p:grpSpPr>
        <p:pic>
          <p:nvPicPr>
            <p:cNvPr id="116" name="AD_4nXfJvWd8XnMVEPtzMPgV0nU_C1LdcVLULuEIUBSa0M5d03bGXSy9cojxWhEOk7lxvDcCBusWHYkx893FU-kbTHiEQqSKsGO5KgX690dOQJ-nR3gFK2RWSjUlYSilXOPHNbYfA8zLlcG_jBSXrCCHHRQ8UkYU.png" descr="AD_4nXfJvWd8XnMVEPtzMPgV0nU_C1LdcVLULuEIUBSa0M5d03bGXSy9cojxWhEOk7lxvDcCBusWHYkx893FU-kbTHiEQqSKsGO5KgX690dOQJ-nR3gFK2RWSjUlYSilXOPHNbYfA8zLlcG_jBSXrCCHHRQ8UkYU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5081404" cy="3790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7" name="AD_4nXfJvWd8XnMVEPtzMPgV0nU_C1LdcVLULuEIUBSa0M5d03bGXSy9cojxWhEOk7lxvDcCBusWHYkx893FU-kbTHiEQqSKsGO5KgX690dOQJ-nR3gFK2RWSjUlYSilXOPHNbYfA8zLlcG_jBSXrCCHHRQ8UkYU.png" descr="AD_4nXfJvWd8XnMVEPtzMPgV0nU_C1LdcVLULuEIUBSa0M5d03bGXSy9cojxWhEOk7lxvDcCBusWHYkx893FU-kbTHiEQqSKsGO5KgX690dOQJ-nR3gFK2RWSjUlYSilXOPHNbYfA8zLlcG_jBSXrCCHHRQ8UkYU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513206" cy="43496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Key Findings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199" y="1641915"/>
            <a:ext cx="8229601" cy="4525965"/>
          </a:xfrm>
          <a:prstGeom prst="rect">
            <a:avLst/>
          </a:prstGeom>
        </p:spPr>
        <p:txBody>
          <a:bodyPr/>
          <a:lstStyle/>
          <a:p>
            <a:pPr/>
            <a:r>
              <a:t>XGBoost achieved highest scores in precision, recall, and </a:t>
            </a:r>
            <a:r>
              <a:rPr b="1"/>
              <a:t>F1</a:t>
            </a:r>
            <a:r>
              <a:t> for class 1 predictions, indicating its effectiveness.</a:t>
            </a:r>
          </a:p>
          <a:p>
            <a:pPr/>
            <a:r>
              <a:t>LightGBM and Random Forest maintained strong performance but fell short of XGBoost.</a:t>
            </a:r>
          </a:p>
          <a:p>
            <a:pPr/>
            <a:r>
              <a:t>Important predictors included </a:t>
            </a:r>
            <a:r>
              <a:rPr b="1"/>
              <a:t>access to care</a:t>
            </a:r>
            <a:r>
              <a:t>, </a:t>
            </a:r>
            <a:r>
              <a:rPr b="1"/>
              <a:t>family history</a:t>
            </a:r>
            <a:r>
              <a:t> of mental health issues, and </a:t>
            </a:r>
            <a:r>
              <a:rPr b="1"/>
              <a:t>demographic</a:t>
            </a:r>
            <a:r>
              <a:t> factors.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AD_4nXecDSviBGdb6EFYh8fnP-ojRqdgdfSMbp3P3f6DpxH5IpuLQRFmT16MJ66Y8gfOV82EMsPyz04tphDbx3sA4-Edb2kGgn1aekPgDwgXwzsCEtxOrAOPd4Y6EjjYWhQitzljVDBR2Qibg7AGNbVw4dGeQfU.png"/>
          <p:cNvGrpSpPr/>
          <p:nvPr/>
        </p:nvGrpSpPr>
        <p:grpSpPr>
          <a:xfrm>
            <a:off x="1622981" y="1167379"/>
            <a:ext cx="5898039" cy="3425710"/>
            <a:chOff x="0" y="0"/>
            <a:chExt cx="5898037" cy="3425709"/>
          </a:xfrm>
        </p:grpSpPr>
        <p:pic>
          <p:nvPicPr>
            <p:cNvPr id="123" name="AD_4nXecDSviBGdb6EFYh8fnP-ojRqdgdfSMbp3P3f6DpxH5IpuLQRFmT16MJ66Y8gfOV82EMsPyz04tphDbx3sA4-Edb2kGgn1aekPgDwgXwzsCEtxOrAOPd4Y6EjjYWhQitzljVDBR2Qibg7AGNbVw4dGeQfU.png" descr="AD_4nXecDSviBGdb6EFYh8fnP-ojRqdgdfSMbp3P3f6DpxH5IpuLQRFmT16MJ66Y8gfOV82EMsPyz04tphDbx3sA4-Edb2kGgn1aekPgDwgXwzsCEtxOrAOPd4Y6EjjYWhQitzljVDBR2Qibg7AGNbVw4dGeQfU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899" y="139700"/>
              <a:ext cx="5466239" cy="2866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4" name="AD_4nXecDSviBGdb6EFYh8fnP-ojRqdgdfSMbp3P3f6DpxH5IpuLQRFmT16MJ66Y8gfOV82EMsPyz04tphDbx3sA4-Edb2kGgn1aekPgDwgXwzsCEtxOrAOPd4Y6EjjYWhQitzljVDBR2Qibg7AGNbVw4dGeQfU.png" descr="AD_4nXecDSviBGdb6EFYh8fnP-ojRqdgdfSMbp3P3f6DpxH5IpuLQRFmT16MJ66Y8gfOV82EMsPyz04tphDbx3sA4-Edb2kGgn1aekPgDwgXwzsCEtxOrAOPd4Y6EjjYWhQitzljVDBR2Qibg7AGNbVw4dGeQfU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898039" cy="34257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6" name="XGBoost achieved highest scores in precision, recall, and F1 for class 1 predictions, indicating its effectiveness.…"/>
          <p:cNvSpPr txBox="1"/>
          <p:nvPr/>
        </p:nvSpPr>
        <p:spPr>
          <a:xfrm>
            <a:off x="752929" y="4631568"/>
            <a:ext cx="7638141" cy="1209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92880" indent="-19288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XGBoost achieved highest scores in precision, recall, and </a:t>
            </a:r>
            <a:r>
              <a:rPr b="1"/>
              <a:t>F1</a:t>
            </a:r>
            <a:r>
              <a:t> for class 1 predictions, indicating its effectiveness.</a:t>
            </a:r>
          </a:p>
          <a:p>
            <a:pPr marL="192880" indent="-19288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LightGBM and Random Forest maintained strong performance but fell short of XGBoost.</a:t>
            </a:r>
          </a:p>
        </p:txBody>
      </p:sp>
      <p:sp>
        <p:nvSpPr>
          <p:cNvPr id="127" name="Model Performance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Model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