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38" r:id="rId2"/>
    <p:sldId id="439" r:id="rId3"/>
    <p:sldId id="453" r:id="rId4"/>
    <p:sldId id="457" r:id="rId5"/>
    <p:sldId id="283" r:id="rId6"/>
    <p:sldId id="456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C04"/>
    <a:srgbClr val="00FFFF"/>
    <a:srgbClr val="80FE01"/>
    <a:srgbClr val="80FFFE"/>
    <a:srgbClr val="B2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4133" autoAdjust="0"/>
  </p:normalViewPr>
  <p:slideViewPr>
    <p:cSldViewPr snapToGrid="0">
      <p:cViewPr varScale="1">
        <p:scale>
          <a:sx n="96" d="100"/>
          <a:sy n="96" d="100"/>
        </p:scale>
        <p:origin x="9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9E001-82E0-4BD9-A22B-7A27B45B1F77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B7543-67FF-469E-8F05-967608082C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0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82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0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9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6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09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B7543-67FF-469E-8F05-967608082C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03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9064-D03E-49E3-9358-9CD5673B9A8D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43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8773-ACC1-4FB7-8E31-8BF74A507A55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5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4721-84C2-49B6-BF86-A52A08836F46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5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028-375E-48D9-A629-CEFBDC9F203A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8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82E8E7-B4EB-4EDA-97E3-3CAF34095A2A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7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49EF-57B8-4E65-9A70-E4BC18DDCBD3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6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0FEC-24AF-4043-AE88-8E1DDBB29378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7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912C-7DBB-41C3-A7E8-503039D5302D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ADF8-FF6A-4BC6-84D4-37ED9F25F08C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0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FF3D-3FD1-4F2C-ACB4-C073EE14B7BE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88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6944-5B92-4305-9B4E-3E94EB601F75}" type="datetime1">
              <a:rPr lang="zh-TW" altLang="en-US" smtClean="0"/>
              <a:t>2022/6/20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72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326132-4645-4E1A-97A2-1C0578A0EDCB}" type="datetime1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838E6CD-090F-4703-8A80-9FB004F5B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4E30F-4A92-4644-97D5-CE0A3F7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246909"/>
            <a:ext cx="9966960" cy="3221122"/>
          </a:xfrm>
        </p:spPr>
        <p:txBody>
          <a:bodyPr/>
          <a:lstStyle/>
          <a:p>
            <a:pPr algn="ctr">
              <a:lnSpc>
                <a:spcPts val="6500"/>
              </a:lnSpc>
              <a:spcBef>
                <a:spcPts val="1200"/>
              </a:spcBef>
            </a:pPr>
            <a:r>
              <a:rPr lang="zh-TW" altLang="en-US" sz="5400" b="1" dirty="0"/>
              <a:t>財務演算法 </a:t>
            </a:r>
            <a:r>
              <a:rPr lang="en-US" altLang="zh-TW" sz="5400" b="1" dirty="0"/>
              <a:t>Final Project</a:t>
            </a:r>
            <a:br>
              <a:rPr lang="en-US" altLang="zh-TW" sz="5400" b="1" dirty="0"/>
            </a:br>
            <a:r>
              <a:rPr lang="en-US" altLang="zh-TW" sz="3200" b="1" dirty="0"/>
              <a:t>–</a:t>
            </a:r>
            <a:r>
              <a:rPr lang="zh-TW" altLang="en-US" sz="3200" b="1" dirty="0"/>
              <a:t> 程式簡要說明 </a:t>
            </a:r>
            <a:r>
              <a:rPr lang="en-US" altLang="zh-TW" sz="3200" b="1" dirty="0"/>
              <a:t>–</a:t>
            </a:r>
            <a:endParaRPr lang="zh-TW" altLang="en-US" sz="5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DA80DF-0783-4F33-9685-4FD75344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FBF8F779-0712-483B-A865-3F1E474567C8}"/>
              </a:ext>
            </a:extLst>
          </p:cNvPr>
          <p:cNvSpPr txBox="1">
            <a:spLocks/>
          </p:cNvSpPr>
          <p:nvPr/>
        </p:nvSpPr>
        <p:spPr>
          <a:xfrm>
            <a:off x="1182523" y="4725067"/>
            <a:ext cx="9872749" cy="134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3494BA"/>
              </a:buClr>
              <a:defRPr/>
            </a:pPr>
            <a:r>
              <a:rPr lang="en-US" altLang="zh-TW" sz="2000" dirty="0">
                <a:solidFill>
                  <a:srgbClr val="373545"/>
                </a:solidFill>
              </a:rPr>
              <a:t>R09922174</a:t>
            </a:r>
            <a:r>
              <a:rPr lang="zh-TW" altLang="en-US" sz="2000" dirty="0">
                <a:solidFill>
                  <a:srgbClr val="373545"/>
                </a:solidFill>
              </a:rPr>
              <a:t>  </a:t>
            </a:r>
            <a:r>
              <a:rPr kumimoji="0" lang="zh-TW" altLang="en-US" sz="2000" b="0" i="0" u="none" strike="noStrike" kern="1200" cap="all" spc="20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羅鈺杰</a:t>
            </a:r>
            <a:endParaRPr kumimoji="0" lang="en-US" altLang="zh-TW" sz="20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>
              <a:buClr>
                <a:srgbClr val="3494BA"/>
              </a:buClr>
              <a:defRPr/>
            </a:pPr>
            <a:r>
              <a:rPr lang="en-US" altLang="zh-TW" sz="2000" dirty="0">
                <a:solidFill>
                  <a:srgbClr val="373545"/>
                </a:solidFill>
              </a:rPr>
              <a:t>R10922169  </a:t>
            </a:r>
            <a:r>
              <a:rPr lang="zh-TW" altLang="en-US" sz="2000" dirty="0">
                <a:solidFill>
                  <a:srgbClr val="373545"/>
                </a:solidFill>
              </a:rPr>
              <a:t>吳浚瑋</a:t>
            </a:r>
            <a:endParaRPr lang="en-US" altLang="zh-TW" sz="2000" dirty="0">
              <a:solidFill>
                <a:srgbClr val="373545"/>
              </a:solidFill>
            </a:endParaRPr>
          </a:p>
          <a:p>
            <a:pPr lvl="0">
              <a:buClr>
                <a:srgbClr val="3494BA"/>
              </a:buClr>
              <a:defRPr/>
            </a:pPr>
            <a:r>
              <a:rPr lang="en-US" altLang="zh-TW" sz="2000" dirty="0">
                <a:solidFill>
                  <a:srgbClr val="373545"/>
                </a:solidFill>
                <a:latin typeface="Arial"/>
                <a:ea typeface="微軟正黑體"/>
              </a:rPr>
              <a:t>JUN</a:t>
            </a:r>
            <a:r>
              <a:rPr kumimoji="0" lang="en-US" altLang="zh-TW" sz="2000" b="0" i="0" u="none" strike="noStrike" kern="1200" cap="all" spc="200" normalizeH="0" baseline="0" noProof="0" dirty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20, 2022</a:t>
            </a:r>
            <a:endParaRPr kumimoji="0" lang="zh-TW" altLang="en-US" sz="2000" b="0" i="0" u="none" strike="noStrike" kern="1200" cap="all" spc="20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BB2B-F63D-41FD-A366-9D1C6359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252000"/>
            <a:ext cx="10058400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4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C96F5-AD18-4280-8AE6-A05DA25B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61344"/>
            <a:ext cx="4585912" cy="3427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ym typeface="Wingdings 3" panose="05040102010807070707" pitchFamily="18" charset="2"/>
              </a:rPr>
              <a:t> 程式主題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ym typeface="Wingdings" panose="05000000000000000000" pitchFamily="2" charset="2"/>
              </a:rPr>
              <a:t> </a:t>
            </a:r>
            <a:r>
              <a:rPr lang="zh-TW" altLang="en-US" sz="2400" dirty="0">
                <a:sym typeface="Wingdings 3" panose="05040102010807070707" pitchFamily="18" charset="2"/>
              </a:rPr>
              <a:t>製作原理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ym typeface="Wingdings 3" panose="05040102010807070707" pitchFamily="18" charset="2"/>
              </a:rPr>
              <a:t> 執行結果</a:t>
            </a:r>
            <a:endParaRPr lang="en-US" altLang="zh-TW" sz="2400" dirty="0">
              <a:sym typeface="Wingdings 3" panose="05040102010807070707" pitchFamily="18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FDB6FF-35EC-4535-93F3-CA4F6A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BB2B-F63D-41FD-A366-9D1C6359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252000"/>
            <a:ext cx="10058400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4400" dirty="0"/>
              <a:t>程式主題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C96F5-AD18-4280-8AE6-A05DA25B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99" y="1861343"/>
            <a:ext cx="9683496" cy="4744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ym typeface="Wingdings 3" panose="05040102010807070707" pitchFamily="18" charset="2"/>
              </a:rPr>
              <a:t> </a:t>
            </a:r>
            <a:r>
              <a:rPr lang="en-US" altLang="zh-TW" sz="2400" dirty="0">
                <a:sym typeface="Wingdings 3" panose="05040102010807070707" pitchFamily="18" charset="2"/>
              </a:rPr>
              <a:t>Interest Rate Process using </a:t>
            </a:r>
            <a:r>
              <a:rPr lang="en-US" altLang="zh-TW" sz="2400" b="1" dirty="0" err="1">
                <a:sym typeface="Wingdings 3" panose="05040102010807070707" pitchFamily="18" charset="2"/>
              </a:rPr>
              <a:t>Vasicek</a:t>
            </a:r>
            <a:r>
              <a:rPr lang="en-US" altLang="zh-TW" sz="2400" b="1" dirty="0">
                <a:sym typeface="Wingdings 3" panose="05040102010807070707" pitchFamily="18" charset="2"/>
              </a:rPr>
              <a:t> Model</a:t>
            </a:r>
            <a:r>
              <a:rPr lang="zh-TW" altLang="en-US" sz="2400" b="1" dirty="0">
                <a:sym typeface="Wingdings 3" panose="05040102010807070707" pitchFamily="18" charset="2"/>
              </a:rPr>
              <a:t> </a:t>
            </a:r>
            <a:r>
              <a:rPr lang="en-US" altLang="zh-TW" sz="2400" dirty="0">
                <a:sym typeface="Wingdings 3" panose="05040102010807070707" pitchFamily="18" charset="2"/>
              </a:rPr>
              <a:t>with GUI</a:t>
            </a:r>
            <a:r>
              <a:rPr lang="zh-TW" altLang="en-US" sz="2400" dirty="0">
                <a:sym typeface="Wingdings 3" panose="05040102010807070707" pitchFamily="18" charset="2"/>
              </a:rPr>
              <a:t> 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ym typeface="Wingdings 3" panose="05040102010807070707" pitchFamily="18" charset="2"/>
              </a:rPr>
              <a:t> 使用語言</a:t>
            </a:r>
            <a:r>
              <a:rPr lang="en-US" altLang="zh-TW" sz="2400" dirty="0">
                <a:sym typeface="Wingdings 3" panose="05040102010807070707" pitchFamily="18" charset="2"/>
              </a:rPr>
              <a:t>: C++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>
                <a:sym typeface="Wingdings 3" panose="05040102010807070707" pitchFamily="18" charset="2"/>
              </a:rPr>
              <a:t> 輸入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r>
              <a:rPr lang="en-US" altLang="zh-TW" sz="2400" dirty="0">
                <a:sym typeface="Wingdings 2" panose="05020102010507070707" pitchFamily="18" charset="2"/>
              </a:rPr>
              <a:t>r0: </a:t>
            </a:r>
            <a:r>
              <a:rPr lang="zh-TW" altLang="en-US" sz="2400" dirty="0">
                <a:sym typeface="Wingdings 2" panose="05020102010507070707" pitchFamily="18" charset="2"/>
              </a:rPr>
              <a:t>期初利率</a:t>
            </a:r>
            <a:endParaRPr lang="en-US" altLang="zh-TW" sz="2400" dirty="0">
              <a:sym typeface="Wingdings 2" panose="050201020105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r>
              <a:rPr lang="en-US" altLang="zh-TW" sz="2400" dirty="0" err="1">
                <a:sym typeface="Wingdings 3" panose="05040102010807070707" pitchFamily="18" charset="2"/>
              </a:rPr>
              <a:t>rbar</a:t>
            </a:r>
            <a:r>
              <a:rPr lang="en-US" altLang="zh-TW" sz="2400" dirty="0">
                <a:sym typeface="Wingdings 3" panose="05040102010807070707" pitchFamily="18" charset="2"/>
              </a:rPr>
              <a:t>: </a:t>
            </a:r>
            <a:r>
              <a:rPr lang="zh-TW" altLang="en-US" sz="2400" dirty="0">
                <a:sym typeface="Wingdings 3" panose="05040102010807070707" pitchFamily="18" charset="2"/>
              </a:rPr>
              <a:t>平均利率</a:t>
            </a:r>
            <a:endParaRPr lang="en-US" altLang="zh-TW" sz="2400" dirty="0">
              <a:sym typeface="Wingdings 2" panose="050201020105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r>
              <a:rPr lang="en-US" altLang="zh-TW" sz="2400" dirty="0">
                <a:sym typeface="Wingdings 3" panose="05040102010807070707" pitchFamily="18" charset="2"/>
              </a:rPr>
              <a:t>alpha: </a:t>
            </a:r>
            <a:r>
              <a:rPr lang="zh-TW" altLang="en-US" sz="2400" dirty="0">
                <a:sym typeface="Wingdings 3" panose="05040102010807070707" pitchFamily="18" charset="2"/>
              </a:rPr>
              <a:t>為非負的常數</a:t>
            </a:r>
            <a:endParaRPr lang="en-US" altLang="zh-TW" sz="2400" dirty="0">
              <a:sym typeface="Wingdings 2" panose="05020102010507070707" pitchFamily="18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FDB6FF-35EC-4535-93F3-CA4F6A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384E377-4286-419C-97B4-A62F8CD6D440}"/>
              </a:ext>
            </a:extLst>
          </p:cNvPr>
          <p:cNvSpPr txBox="1">
            <a:spLocks/>
          </p:cNvSpPr>
          <p:nvPr/>
        </p:nvSpPr>
        <p:spPr>
          <a:xfrm>
            <a:off x="3697357" y="3250096"/>
            <a:ext cx="3672940" cy="302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2" panose="05020102010507070707" pitchFamily="18" charset="2"/>
              </a:rPr>
              <a:t>　</a:t>
            </a:r>
            <a:r>
              <a:rPr lang="en-US" altLang="zh-TW" sz="2400" dirty="0"/>
              <a:t>sigma: </a:t>
            </a:r>
            <a:r>
              <a:rPr lang="zh-TW" altLang="en-US" sz="2400" dirty="0"/>
              <a:t>波動度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r>
              <a:rPr lang="en-US" altLang="zh-TW" sz="2400" dirty="0">
                <a:sym typeface="Wingdings 3" panose="05040102010807070707" pitchFamily="18" charset="2"/>
              </a:rPr>
              <a:t>dT: </a:t>
            </a:r>
            <a:r>
              <a:rPr lang="zh-TW" altLang="en-US" sz="2400" dirty="0">
                <a:sym typeface="Wingdings 3" panose="05040102010807070707" pitchFamily="18" charset="2"/>
              </a:rPr>
              <a:t>時間變化</a:t>
            </a:r>
            <a:endParaRPr lang="en-US" altLang="zh-TW" sz="2400" dirty="0">
              <a:sym typeface="Wingdings 3" panose="05040102010807070707" pitchFamily="18" charset="2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2B6BA70-0942-43D4-A06E-C69B248E847D}"/>
              </a:ext>
            </a:extLst>
          </p:cNvPr>
          <p:cNvSpPr txBox="1">
            <a:spLocks/>
          </p:cNvSpPr>
          <p:nvPr/>
        </p:nvSpPr>
        <p:spPr>
          <a:xfrm>
            <a:off x="7461931" y="1861342"/>
            <a:ext cx="4580911" cy="474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sym typeface="Wingdings 3" panose="050401020108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sym typeface="Wingdings 3" panose="05040102010807070707" pitchFamily="18" charset="2"/>
              </a:rPr>
              <a:t> </a:t>
            </a:r>
            <a:r>
              <a:rPr lang="zh-TW" altLang="en-US" sz="2400" dirty="0">
                <a:sym typeface="Wingdings 3" panose="05040102010807070707" pitchFamily="18" charset="2"/>
              </a:rPr>
              <a:t>輸出</a:t>
            </a:r>
            <a:endParaRPr lang="en-US" altLang="zh-TW" sz="2400" dirty="0">
              <a:sym typeface="Wingdings 3" panose="050401020108070707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3" panose="05040102010807070707" pitchFamily="18" charset="2"/>
              </a:rPr>
              <a:t>　</a:t>
            </a:r>
            <a:r>
              <a:rPr lang="zh-TW" altLang="en-US" sz="2400" dirty="0">
                <a:sym typeface="Wingdings 2" panose="05020102010507070707" pitchFamily="18" charset="2"/>
              </a:rPr>
              <a:t> </a:t>
            </a:r>
            <a:r>
              <a:rPr lang="en-US" altLang="zh-TW" sz="2400" dirty="0"/>
              <a:t>Approximate 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ym typeface="Wingdings 2" panose="05020102010507070707" pitchFamily="18" charset="2"/>
              </a:rPr>
              <a:t>　 </a:t>
            </a:r>
            <a:r>
              <a:rPr lang="en-US" altLang="zh-TW" sz="2400" dirty="0"/>
              <a:t>Accurate rate</a:t>
            </a:r>
          </a:p>
        </p:txBody>
      </p:sp>
    </p:spTree>
    <p:extLst>
      <p:ext uri="{BB962C8B-B14F-4D97-AF65-F5344CB8AC3E}">
        <p14:creationId xmlns:p14="http://schemas.microsoft.com/office/powerpoint/2010/main" val="2644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BB2B-F63D-41FD-A366-9D1C6359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252000"/>
            <a:ext cx="10058400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4400" dirty="0"/>
              <a:t>製作原理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CC96F5-AD18-4280-8AE6-A05DA25B7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000" y="1861343"/>
                <a:ext cx="10608000" cy="37542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2400" dirty="0">
                    <a:sym typeface="Wingdings 3" panose="05040102010807070707" pitchFamily="18" charset="2"/>
                  </a:rPr>
                  <a:t> 將所需參數給</a:t>
                </a:r>
                <a:r>
                  <a:rPr lang="en-US" altLang="zh-TW" sz="2400" dirty="0">
                    <a:sym typeface="Wingdings 3" panose="05040102010807070707" pitchFamily="18" charset="2"/>
                  </a:rPr>
                  <a:t>model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後，因為</a:t>
                </a:r>
                <a:r>
                  <a:rPr lang="en-US" altLang="zh-TW" sz="2400" dirty="0" err="1">
                    <a:sym typeface="Wingdings 3" panose="05040102010807070707" pitchFamily="18" charset="2"/>
                  </a:rPr>
                  <a:t>Vasicek</a:t>
                </a:r>
                <a:r>
                  <a:rPr lang="en-US" altLang="zh-TW" sz="2400" dirty="0">
                    <a:sym typeface="Wingdings 3" panose="05040102010807070707" pitchFamily="18" charset="2"/>
                  </a:rPr>
                  <a:t> Model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會有均值回歸以及常態分配的</a:t>
                </a:r>
                <a:br>
                  <a:rPr lang="en-US" altLang="zh-TW" sz="2400" dirty="0">
                    <a:sym typeface="Wingdings 3" panose="05040102010807070707" pitchFamily="18" charset="2"/>
                  </a:rPr>
                </a:br>
                <a:r>
                  <a:rPr lang="en-US" altLang="zh-TW" sz="2400" dirty="0">
                    <a:sym typeface="Wingdings 3" panose="05040102010807070707" pitchFamily="18" charset="2"/>
                  </a:rPr>
                  <a:t> 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特性，所以我們可以根據常態分配生成一組</a:t>
                </a:r>
                <a:r>
                  <a:rPr lang="en-US" altLang="zh-TW" sz="2400" dirty="0">
                    <a:sym typeface="Wingdings 3" panose="05040102010807070707" pitchFamily="18" charset="2"/>
                  </a:rPr>
                  <a:t>accurate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的數據</a:t>
                </a:r>
                <a:endParaRPr lang="en-US" altLang="zh-TW" sz="2400" dirty="0">
                  <a:sym typeface="Wingdings 3" panose="05040102010807070707" pitchFamily="18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2400" dirty="0">
                    <a:sym typeface="Wingdings 3" panose="05040102010807070707" pitchFamily="18" charset="2"/>
                  </a:rPr>
                  <a:t> 接著根據這個式子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𝑑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= 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Wingdings 3" panose="05040102010807070707" pitchFamily="18" charset="2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sym typeface="Wingdings 3" panose="05040102010807070707" pitchFamily="18" charset="2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sym typeface="Wingdings 3" panose="05040102010807070707" pitchFamily="18" charset="2"/>
                          </a:rPr>
                          <m:t>𝑟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𝑑𝑡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+ 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𝜎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∙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 3" panose="05040102010807070707" pitchFamily="18" charset="2"/>
                      </a:rPr>
                      <m:t>𝑑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 3" panose="05040102010807070707" pitchFamily="18" charset="2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 3" panose="05040102010807070707" pitchFamily="18" charset="2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 3" panose="050401020108070707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sym typeface="Wingdings 3" panose="05040102010807070707" pitchFamily="18" charset="2"/>
                  </a:rPr>
                  <a:t>，生成一組</a:t>
                </a:r>
                <a:r>
                  <a:rPr lang="en-US" altLang="zh-TW" sz="2400" dirty="0">
                    <a:sym typeface="Wingdings 3" panose="05040102010807070707" pitchFamily="18" charset="2"/>
                  </a:rPr>
                  <a:t>approximate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的</a:t>
                </a:r>
                <a:br>
                  <a:rPr lang="en-US" altLang="zh-TW" sz="2400" dirty="0">
                    <a:sym typeface="Wingdings 3" panose="05040102010807070707" pitchFamily="18" charset="2"/>
                  </a:rPr>
                </a:br>
                <a:r>
                  <a:rPr lang="en-US" altLang="zh-TW" sz="2400" dirty="0">
                    <a:sym typeface="Wingdings 3" panose="05040102010807070707" pitchFamily="18" charset="2"/>
                  </a:rPr>
                  <a:t> 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模擬組，兩者比對結果，即可看到利率程序的模擬過程</a:t>
                </a:r>
                <a:endParaRPr lang="en-US" altLang="zh-TW" sz="2400" dirty="0">
                  <a:sym typeface="Wingdings 3" panose="05040102010807070707" pitchFamily="18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ym typeface="Wingdings 3" panose="05040102010807070707" pitchFamily="18" charset="2"/>
                  </a:rPr>
                  <a:t> </a:t>
                </a:r>
                <a:r>
                  <a:rPr lang="zh-TW" altLang="en-US" sz="2400" dirty="0">
                    <a:sym typeface="Wingdings 3" panose="05040102010807070707" pitchFamily="18" charset="2"/>
                  </a:rPr>
                  <a:t>最後將圖片產出，以視覺化的效果呈現更容易看出差異</a:t>
                </a:r>
                <a:endParaRPr lang="en-US" altLang="zh-TW" sz="2400" dirty="0">
                  <a:sym typeface="Wingdings 3" panose="05040102010807070707" pitchFamily="18" charset="2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8CC96F5-AD18-4280-8AE6-A05DA25B7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000" y="1861343"/>
                <a:ext cx="10608000" cy="3754266"/>
              </a:xfr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FDB6FF-35EC-4535-93F3-CA4F6A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2BAC-DD2B-4E28-A3A5-507F7C66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984" y="201882"/>
            <a:ext cx="3176056" cy="1074468"/>
          </a:xfrm>
        </p:spPr>
        <p:txBody>
          <a:bodyPr>
            <a:normAutofit/>
          </a:bodyPr>
          <a:lstStyle/>
          <a:p>
            <a:r>
              <a:rPr lang="zh-TW" altLang="en-US" sz="4400" b="0" dirty="0"/>
              <a:t>製作原理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3F788C-38A2-413F-94F9-09FFA51C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8504" y="1620000"/>
            <a:ext cx="3661276" cy="4605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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Approximate</a:t>
            </a:r>
            <a:endParaRPr lang="en-US" altLang="zh-TW" sz="1800" dirty="0">
              <a:solidFill>
                <a:prstClr val="black">
                  <a:lumMod val="75000"/>
                  <a:lumOff val="25000"/>
                </a:prstClr>
              </a:solidFill>
              <a:sym typeface="Wingdings 3" panose="05040102010807070707" pitchFamily="18" charset="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EBB1F8-24AA-46F2-9083-32A279F2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D1BC781-18A7-4B7D-95C8-323BA0E277C8}"/>
              </a:ext>
            </a:extLst>
          </p:cNvPr>
          <p:cNvSpPr/>
          <p:nvPr/>
        </p:nvSpPr>
        <p:spPr>
          <a:xfrm>
            <a:off x="3949546" y="1541007"/>
            <a:ext cx="278742" cy="1200151"/>
          </a:xfrm>
          <a:prstGeom prst="downArrow">
            <a:avLst>
              <a:gd name="adj1" fmla="val 39744"/>
              <a:gd name="adj2" fmla="val 1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13FD97-9E19-4170-95D1-EE04B667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9" y="3235896"/>
            <a:ext cx="5857875" cy="3219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7D1DBAA-19BE-4205-9E51-9E74B157B8FF}"/>
                  </a:ext>
                </a:extLst>
              </p:cNvPr>
              <p:cNvSpPr/>
              <p:nvPr/>
            </p:nvSpPr>
            <p:spPr>
              <a:xfrm>
                <a:off x="1519652" y="732254"/>
                <a:ext cx="51385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𝑑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sym typeface="Wingdings 3" panose="05040102010807070707" pitchFamily="18" charset="2"/>
                        </a:rPr>
                        <m:t>𝛼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sym typeface="Wingdings 3" panose="05040102010807070707" pitchFamily="18" charset="2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sym typeface="Wingdings 3" panose="05040102010807070707" pitchFamily="18" charset="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𝑟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𝑑𝑡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+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𝜎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∙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3" panose="05040102010807070707" pitchFamily="18" charset="2"/>
                        </a:rPr>
                        <m:t>𝑑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 3" panose="05040102010807070707" pitchFamily="18" charset="2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 3" panose="05040102010807070707" pitchFamily="18" charset="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7D1DBAA-19BE-4205-9E51-9E74B157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52" y="732254"/>
                <a:ext cx="51385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32BAC-DD2B-4E28-A3A5-507F7C66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984" y="201882"/>
            <a:ext cx="3176056" cy="1074468"/>
          </a:xfrm>
        </p:spPr>
        <p:txBody>
          <a:bodyPr>
            <a:normAutofit/>
          </a:bodyPr>
          <a:lstStyle/>
          <a:p>
            <a:r>
              <a:rPr lang="zh-TW" altLang="en-US" sz="4400" b="0" dirty="0">
                <a:sym typeface="Wingdings 3" panose="05040102010807070707" pitchFamily="18" charset="2"/>
              </a:rPr>
              <a:t>執行結果</a:t>
            </a:r>
            <a:endParaRPr lang="zh-TW" altLang="en-US" sz="4400" b="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3F788C-38A2-413F-94F9-09FFA51C9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8504" y="1620000"/>
            <a:ext cx="3661276" cy="4605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 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可自行選擇使用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Default Data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 2" panose="05020102010507070707" pitchFamily="18" charset="2"/>
              </a:rPr>
              <a:t>，如不使用則依序輸入所需資料，便能得到模擬的結果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EBB1F8-24AA-46F2-9083-32A279F2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88FC59-F30D-4988-914C-B4A9A1B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061"/>
            <a:ext cx="8299174" cy="43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BB2B-F63D-41FD-A366-9D1C6359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25200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Mistral" panose="03090702030407020403" pitchFamily="66" charset="0"/>
              </a:rPr>
              <a:t>THE</a:t>
            </a:r>
            <a:r>
              <a:rPr lang="zh-TW" altLang="en-US" sz="4800" dirty="0">
                <a:latin typeface="Mistral" panose="03090702030407020403" pitchFamily="66" charset="0"/>
              </a:rPr>
              <a:t> </a:t>
            </a:r>
            <a:r>
              <a:rPr lang="en-US" altLang="zh-TW" sz="4800" dirty="0">
                <a:latin typeface="Mistral" panose="03090702030407020403" pitchFamily="66" charset="0"/>
              </a:rPr>
              <a:t>END</a:t>
            </a:r>
            <a:r>
              <a:rPr lang="zh-TW" altLang="en-US" sz="4800" dirty="0">
                <a:latin typeface="Mistral" panose="03090702030407020403" pitchFamily="66" charset="0"/>
              </a:rPr>
              <a:t> 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FDB6FF-35EC-4535-93F3-CA4F6A4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E6CD-090F-4703-8A80-9FB004F5BFD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33476B3-AC4E-45FE-8067-B54A06DB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02" y="2346920"/>
            <a:ext cx="4227195" cy="3082329"/>
          </a:xfrm>
        </p:spPr>
      </p:pic>
    </p:spTree>
    <p:extLst>
      <p:ext uri="{BB962C8B-B14F-4D97-AF65-F5344CB8AC3E}">
        <p14:creationId xmlns:p14="http://schemas.microsoft.com/office/powerpoint/2010/main" val="17953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Arial"/>
        <a:ea typeface="文鼎粗鋼筆行楷"/>
        <a:cs typeface=""/>
      </a:majorFont>
      <a:minorFont>
        <a:latin typeface="Calibri"/>
        <a:ea typeface="微軟正黑體"/>
        <a:cs typeface="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27924</TotalTime>
  <Words>242</Words>
  <Application>Microsoft Office PowerPoint</Application>
  <PresentationFormat>寬螢幕</PresentationFormat>
  <Paragraphs>47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文鼎粗鋼筆行楷</vt:lpstr>
      <vt:lpstr>微軟正黑體</vt:lpstr>
      <vt:lpstr>新細明體</vt:lpstr>
      <vt:lpstr>Arial</vt:lpstr>
      <vt:lpstr>Calibri</vt:lpstr>
      <vt:lpstr>Cambria Math</vt:lpstr>
      <vt:lpstr>Mistral</vt:lpstr>
      <vt:lpstr>Wingdings</vt:lpstr>
      <vt:lpstr>Wingdings 2</vt:lpstr>
      <vt:lpstr>Wingdings 3</vt:lpstr>
      <vt:lpstr>木刻字型</vt:lpstr>
      <vt:lpstr>財務演算法 Final Project – 程式簡要說明 –</vt:lpstr>
      <vt:lpstr>大綱</vt:lpstr>
      <vt:lpstr>程式主題</vt:lpstr>
      <vt:lpstr>製作原理</vt:lpstr>
      <vt:lpstr>製作原理</vt:lpstr>
      <vt:lpstr>執行結果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中華民國歷任總統演說與文告</dc:title>
  <dc:creator>YU CHIEH LO</dc:creator>
  <cp:lastModifiedBy>YU CHIEH LO</cp:lastModifiedBy>
  <cp:revision>327</cp:revision>
  <dcterms:created xsi:type="dcterms:W3CDTF">2021-04-27T13:18:19Z</dcterms:created>
  <dcterms:modified xsi:type="dcterms:W3CDTF">2022-06-20T09:25:46Z</dcterms:modified>
</cp:coreProperties>
</file>