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73" r:id="rId5"/>
    <p:sldId id="274" r:id="rId6"/>
    <p:sldId id="275" r:id="rId7"/>
    <p:sldId id="269" r:id="rId8"/>
    <p:sldId id="27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1F35-3EB4-6ADC-3198-01A4A0B64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76D44-9E20-9923-E193-84F674376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01FDD-C314-8FF9-353F-701C502D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CA8B-CAD9-48F1-8580-7FAAA23E4768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FA367-DD6C-755A-4BB9-969DA640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A6041-1D5A-0B94-E52A-9705BBB9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F43C-59B9-44F9-AF2A-D00C93276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18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41DC-166A-75DB-CDD6-3CC96D8F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E9586-CE19-6709-663C-28B3E330F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F77F1-9A29-EDC7-2EF9-B9890959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CA8B-CAD9-48F1-8580-7FAAA23E4768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505A-4F8D-EC86-4195-6148E101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183C4-F737-8A70-9523-0F150762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F43C-59B9-44F9-AF2A-D00C93276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71433-A9DA-0346-F525-1415A71D0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C1DCD-68A9-552B-7F2D-82CC86AF3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1640C-0DB1-30CC-D515-C5B20B74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CA8B-CAD9-48F1-8580-7FAAA23E4768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2CAB2-6B2B-525A-0353-3CD9DAB5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DB18A-A878-04EB-8B2D-8C289E84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F43C-59B9-44F9-AF2A-D00C93276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A1A0-E30A-A230-5C73-31DCB4C0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B6D51-7BE1-D6D3-554A-A61B15C0A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2FD25-CC8D-F4A8-F155-3ED77AAB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CA8B-CAD9-48F1-8580-7FAAA23E4768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866E5-D5DC-0AF0-03C7-4596AD73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29C6C-D00F-D838-063E-B425EDC7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F43C-59B9-44F9-AF2A-D00C93276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17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CAD0-3B1E-6CE6-6888-1E250DF4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1CA21-53A6-EBBF-885D-0A99E6660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1B18C-C551-A682-54BD-8E25BF15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CA8B-CAD9-48F1-8580-7FAAA23E4768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6849-DF24-47C0-A804-D46327AE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BC302-EF06-1842-1C77-DAB72EF4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F43C-59B9-44F9-AF2A-D00C93276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79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0481-881C-D129-1BD3-6BF9C228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B1F80-EBC9-0C67-A488-30D1558A6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EFE46-CB14-C7CD-BF3D-4D79E9099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2534C-8D23-3291-507E-1E00BF40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CA8B-CAD9-48F1-8580-7FAAA23E4768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6D7D0-6E29-69A3-0051-5FC6C497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C913A-B93D-44F4-56D3-3B8B8CF83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F43C-59B9-44F9-AF2A-D00C93276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4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D3DF-2327-27B5-E662-CE509AAA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A063B-BD0C-3F5A-D4A0-0BD56AF37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B8268-1CAD-B492-5807-1A3EB28B7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B0F9C-6DBB-89E8-92AF-E6BAFFB92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1B158-9F3E-EBFA-C4A9-2C7EE04E4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08407-C67A-50FB-8506-0AF342C54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CA8B-CAD9-48F1-8580-7FAAA23E4768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39C2B-4A2E-2C2C-3608-2B629700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BC673-CD09-7BB3-0CDC-07939193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F43C-59B9-44F9-AF2A-D00C93276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84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AAF6-4DA5-C525-D867-001E3722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54D8F9-E080-C292-C021-2DEAF5E3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CA8B-CAD9-48F1-8580-7FAAA23E4768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7C325-80ED-7CB1-B985-EC69503F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AEE86-FDA0-2DA5-F7A1-32C2984D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F43C-59B9-44F9-AF2A-D00C93276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81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BBF63-3626-977A-B862-C1DB487A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CA8B-CAD9-48F1-8580-7FAAA23E4768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69930-17F5-32E1-DD0B-C41165EA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2FBEE-9709-B13A-1F7E-59390224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F43C-59B9-44F9-AF2A-D00C93276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79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EEA7-B12A-523F-55B0-344020C5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E1A02-CDD2-8257-13AD-187219A1C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A8553-B7D3-BA4C-61D3-3D08199CB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7937F-123E-F241-AA18-A52082FA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CA8B-CAD9-48F1-8580-7FAAA23E4768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DE8E6-1075-CC67-8939-21EBF441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36074-C209-6365-6FE6-E8368389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F43C-59B9-44F9-AF2A-D00C93276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892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D750-22B3-DA2D-F7AE-9D6251A6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AE599-BD4A-5327-338B-638AC4209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17F88-C4A0-D226-6F38-F11D4BECF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A0CFD-4F6E-CF26-5C0F-0C61587F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CA8B-CAD9-48F1-8580-7FAAA23E4768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CE785-B4C8-91EA-4FCD-39E723DA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72F3E-F4EE-1957-DD5D-A926CD7D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7F43C-59B9-44F9-AF2A-D00C93276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79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298DDB-F1AA-80E5-6096-0490B9EA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DB477-C944-B926-AEE3-3C2EF56E9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6AC9E-8050-4EB1-109A-679D200DB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84CA8B-CAD9-48F1-8580-7FAAA23E4768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1B2C7-1CAC-340F-BC34-231E56179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B5288-0AE9-4EFB-52CF-3122B853C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E7F43C-59B9-44F9-AF2A-D00C932767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47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849C214-824D-BC91-877B-89653199EB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90" r="-2" b="-2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627A27-4078-5251-E405-EDA15012C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948" y="539089"/>
            <a:ext cx="6408084" cy="2257400"/>
          </a:xfrm>
        </p:spPr>
        <p:txBody>
          <a:bodyPr>
            <a:normAutofit/>
          </a:bodyPr>
          <a:lstStyle/>
          <a:p>
            <a:pPr algn="l"/>
            <a:r>
              <a:rPr lang="en-GB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Database System Report #1</a:t>
            </a:r>
            <a:br>
              <a:rPr lang="en-GB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GB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Logical Design of a Shopping Mall Database (ERD Example)</a:t>
            </a:r>
            <a:endParaRPr lang="en-GB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B72E7-0AB6-B924-92E2-A52C294DA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289" y="3695039"/>
            <a:ext cx="5807711" cy="2711579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Juhyun Lee  </a:t>
            </a:r>
            <a:b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Department: AI and Data Science  </a:t>
            </a:r>
            <a:b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GB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GB" sz="1900" dirty="0"/>
              <a:t>This report was my first logical database design project, created as part of a course at Korea Cyber University. It models a shopping mall system using an Entity-Relationship Diagram (ERD).</a:t>
            </a:r>
            <a:br>
              <a:rPr lang="en-GB" sz="1900" dirty="0"/>
            </a:br>
            <a:r>
              <a:rPr lang="en-GB" sz="1900" dirty="0"/>
              <a:t>It was an enjoyable and valuable experience that allowed me to apply theoretical concepts to a practical scenario.</a:t>
            </a:r>
            <a:endParaRPr lang="en-GB" altLang="ko-KR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5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1">
            <a:extLst>
              <a:ext uri="{FF2B5EF4-FFF2-40B4-BE49-F238E27FC236}">
                <a16:creationId xmlns:a16="http://schemas.microsoft.com/office/drawing/2014/main" id="{6971B289-C86E-A7A2-88B9-F76A94780AB1}"/>
              </a:ext>
            </a:extLst>
          </p:cNvPr>
          <p:cNvSpPr txBox="1">
            <a:spLocks/>
          </p:cNvSpPr>
          <p:nvPr/>
        </p:nvSpPr>
        <p:spPr>
          <a:xfrm>
            <a:off x="3817407" y="6060917"/>
            <a:ext cx="8332826" cy="111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*Just in case the PowerPoint formatting breaks, I added a screenshot.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1A759-F73C-34DE-4386-C7ACE2D9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10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733F5E-3921-98A5-15DA-414EB4902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161432"/>
            <a:ext cx="11237596" cy="625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4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6BE94-0A9C-25E1-0F3C-8EAA8401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16" y="561820"/>
            <a:ext cx="5393361" cy="1325563"/>
          </a:xfrm>
        </p:spPr>
        <p:txBody>
          <a:bodyPr>
            <a:normAutofit/>
          </a:bodyPr>
          <a:lstStyle/>
          <a:p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Assignment Prompt</a:t>
            </a: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271702-620B-A52B-26FA-2D666C73C6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0920" y="2067990"/>
            <a:ext cx="6667919" cy="49268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Based on the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requirements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design an ERD (Entity-Relationship Diagram).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Complete each step below and provide a short explanation for each.</a:t>
            </a:r>
            <a:endParaRPr kumimoji="0" lang="en-US" altLang="en-US" sz="16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📌 Step 1: Entity Selection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Identify and list the entities in the database.</a:t>
            </a:r>
            <a:endParaRPr kumimoji="0" lang="en-US" altLang="en-US" sz="16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📌 Step 2: Define Relationships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Establish and describe the relationships among entities.</a:t>
            </a:r>
            <a:endParaRPr kumimoji="0" lang="en-US" altLang="en-US" sz="16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📌 Step 3: Create Skeleton ERD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Draft the basic ERD structure showing entities and relationships.</a:t>
            </a:r>
            <a:endParaRPr kumimoji="0" lang="en-US" altLang="en-US" sz="16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📌 Step 4: Add Attributes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Assign attributes to each entity in the diagram.</a:t>
            </a:r>
            <a:endParaRPr kumimoji="0" lang="en-US" altLang="en-US" sz="16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📌 Step 5: Complete the ERD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Finalize the full ERD including primary and foreign keys.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Note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You may assume and add any additional conditions or scenarios as needed. Please include explanations below the ERD.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Cubes connected with a red line">
            <a:extLst>
              <a:ext uri="{FF2B5EF4-FFF2-40B4-BE49-F238E27FC236}">
                <a16:creationId xmlns:a16="http://schemas.microsoft.com/office/drawing/2014/main" id="{42C79360-66A6-B09A-FACA-313BAC2FF3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92" r="6010" b="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3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36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90A14-030C-C760-61A4-51D6DD3B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</a:rPr>
              <a:t>Data Requirements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DC37D8BA-E9C2-F22B-BA43-8F8624AC0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60" y="1885279"/>
            <a:ext cx="11550582" cy="4678183"/>
          </a:xfrm>
        </p:spPr>
        <p:txBody>
          <a:bodyPr anchor="ctr">
            <a:normAutofit lnSpcReduction="10000"/>
          </a:bodyPr>
          <a:lstStyle/>
          <a:p>
            <a:pPr>
              <a:buNone/>
            </a:pPr>
            <a:r>
              <a:rPr lang="en-GB" sz="1800" dirty="0"/>
              <a:t>The goal is to build a database for an online shopping mall. Based on requirement analysis, the following points have been identified: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The database should contain product information and customer order details.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A customer can order multiple products at once, including multiple quantities of the same product.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Manufacturers create products and supply them according to delivery dates. The supply price is managed separately from the sales price.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Each employee is responsible for a manufacturer and regularly inspects products produced by that manufacturer.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Product information includes name, description, sales price, manufacturer, manufacture date, and expiration date.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Each product belongs to a specific category (e.g., office equipment, electronics, food, kitchenware, etc.).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Manufacturer information includes manufacturer ID, company name, address, postal code, main phone number, homepage, and email.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Customer information includes name, phone numbers (home and mobile), address, and date of birth.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Customers' occupation data is also managed for regular sales analysis by occupation.</a:t>
            </a:r>
          </a:p>
          <a:p>
            <a:pPr>
              <a:buFont typeface="+mj-lt"/>
              <a:buAutoNum type="arabicPeriod"/>
            </a:pPr>
            <a:r>
              <a:rPr lang="en-GB" sz="1800" dirty="0"/>
              <a:t>Employee information includes employee ID, name, gender, department (sales), and year of hire.</a:t>
            </a:r>
          </a:p>
        </p:txBody>
      </p:sp>
    </p:spTree>
    <p:extLst>
      <p:ext uri="{BB962C8B-B14F-4D97-AF65-F5344CB8AC3E}">
        <p14:creationId xmlns:p14="http://schemas.microsoft.com/office/powerpoint/2010/main" val="287789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BFE28-4F0F-3636-16CA-FF350E6E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1. Entity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1527C-76C3-CDFA-D659-B571CFADB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249" y="286173"/>
            <a:ext cx="7512806" cy="6375884"/>
          </a:xfrm>
        </p:spPr>
        <p:txBody>
          <a:bodyPr anchor="ctr">
            <a:normAutofit/>
          </a:bodyPr>
          <a:lstStyle/>
          <a:p>
            <a:r>
              <a:rPr lang="en-GB" sz="1700">
                <a:latin typeface="Abadi" panose="020B0604020104020204" pitchFamily="34" charset="0"/>
              </a:rPr>
              <a:t>Product </a:t>
            </a:r>
          </a:p>
          <a:p>
            <a:pPr marL="0" indent="0">
              <a:buNone/>
            </a:pPr>
            <a:r>
              <a:rPr lang="en-GB" sz="1700">
                <a:latin typeface="Abadi" panose="020B0604020104020204" pitchFamily="34" charset="0"/>
              </a:rPr>
              <a:t>A physical entity that needs to be maintained and managed in business operations.  Attributes are derived based on data requirement #5.</a:t>
            </a:r>
          </a:p>
          <a:p>
            <a:r>
              <a:rPr lang="en-GB" sz="1700">
                <a:latin typeface="Abadi" panose="020B0604020104020204" pitchFamily="34" charset="0"/>
              </a:rPr>
              <a:t>Customer</a:t>
            </a:r>
          </a:p>
          <a:p>
            <a:pPr marL="0" indent="0">
              <a:buNone/>
            </a:pPr>
            <a:r>
              <a:rPr lang="en-GB" sz="1700">
                <a:latin typeface="Abadi" panose="020B0604020104020204" pitchFamily="34" charset="0"/>
              </a:rPr>
              <a:t>A physical entity that must be maintained in business processes, with attributes based on data requirement #8.</a:t>
            </a:r>
          </a:p>
          <a:p>
            <a:r>
              <a:rPr lang="en-GB" sz="1700">
                <a:latin typeface="Abadi" panose="020B0604020104020204" pitchFamily="34" charset="0"/>
              </a:rPr>
              <a:t>Employee</a:t>
            </a:r>
          </a:p>
          <a:p>
            <a:pPr marL="0" indent="0">
              <a:buNone/>
            </a:pPr>
            <a:r>
              <a:rPr lang="en-GB" sz="1700">
                <a:latin typeface="Abadi" panose="020B0604020104020204" pitchFamily="34" charset="0"/>
              </a:rPr>
              <a:t>A physical entity relevant to business operations, with attributes identified through data requirement #10.</a:t>
            </a:r>
          </a:p>
          <a:p>
            <a:r>
              <a:rPr lang="en-GB" sz="1700">
                <a:latin typeface="Abadi" panose="020B0604020104020204" pitchFamily="34" charset="0"/>
              </a:rPr>
              <a:t>Manufacturer</a:t>
            </a:r>
          </a:p>
          <a:p>
            <a:pPr marL="0" indent="0">
              <a:buNone/>
            </a:pPr>
            <a:r>
              <a:rPr lang="en-GB" sz="1700">
                <a:latin typeface="Abadi" panose="020B0604020104020204" pitchFamily="34" charset="0"/>
              </a:rPr>
              <a:t>A physical entity involved in production and supply, with required attributes from data requirement #7.</a:t>
            </a:r>
          </a:p>
          <a:p>
            <a:r>
              <a:rPr lang="en-GB" sz="1700">
                <a:latin typeface="Abadi" panose="020B0604020104020204" pitchFamily="34" charset="0"/>
              </a:rPr>
              <a:t>Occupation(Weak Entity)</a:t>
            </a:r>
          </a:p>
          <a:p>
            <a:pPr marL="0" indent="0">
              <a:buNone/>
            </a:pPr>
            <a:r>
              <a:rPr lang="en-GB" sz="1700">
                <a:latin typeface="Abadi" panose="020B0604020104020204" pitchFamily="34" charset="0"/>
              </a:rPr>
              <a:t>Included to enable periodic sales analysis by occupation as outlined in data requirement #9.  It is considered a weak entity because it is only meaningful in connection with a customer.</a:t>
            </a:r>
          </a:p>
        </p:txBody>
      </p:sp>
    </p:spTree>
    <p:extLst>
      <p:ext uri="{BB962C8B-B14F-4D97-AF65-F5344CB8AC3E}">
        <p14:creationId xmlns:p14="http://schemas.microsoft.com/office/powerpoint/2010/main" val="417695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55448-9A7A-F107-212A-864EF598C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2. Relationship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4D81-0571-2378-B489-2B78E249B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625" y="148213"/>
            <a:ext cx="7707085" cy="6561573"/>
          </a:xfrm>
        </p:spPr>
        <p:txBody>
          <a:bodyPr anchor="ctr">
            <a:normAutofit/>
          </a:bodyPr>
          <a:lstStyle/>
          <a:p>
            <a:r>
              <a:rPr lang="en-GB" sz="1600" b="1" dirty="0"/>
              <a:t>Order (Customer ↔ Product) </a:t>
            </a:r>
          </a:p>
          <a:p>
            <a:pPr marL="0" indent="0">
              <a:buNone/>
            </a:pPr>
            <a:r>
              <a:rPr lang="en-GB" sz="1600" b="1" dirty="0"/>
              <a:t>Cardinality</a:t>
            </a:r>
            <a:r>
              <a:rPr lang="en-GB" sz="1600" dirty="0"/>
              <a:t>: N:M</a:t>
            </a:r>
          </a:p>
          <a:p>
            <a:pPr marL="0" indent="0">
              <a:buNone/>
            </a:pPr>
            <a:r>
              <a:rPr lang="en-GB" sz="1600" dirty="0"/>
              <a:t>I considered using a weak entity (e.g., </a:t>
            </a:r>
            <a:r>
              <a:rPr lang="en-GB" sz="1600" dirty="0" err="1"/>
              <a:t>OrderDetail</a:t>
            </a:r>
            <a:r>
              <a:rPr lang="en-GB" sz="1600" dirty="0"/>
              <a:t>) to store quantity or packaging, but based on requirement #2, I </a:t>
            </a:r>
            <a:r>
              <a:rPr lang="en-GB" sz="1600" dirty="0" err="1"/>
              <a:t>modeled</a:t>
            </a:r>
            <a:r>
              <a:rPr lang="en-GB" sz="1600" dirty="0"/>
              <a:t> it directly as N:M.</a:t>
            </a:r>
          </a:p>
          <a:p>
            <a:r>
              <a:rPr lang="en-GB" sz="1600" b="1" dirty="0"/>
              <a:t>Supply (Manufacturer → Product) </a:t>
            </a:r>
          </a:p>
          <a:p>
            <a:pPr marL="0" indent="0">
              <a:buNone/>
            </a:pPr>
            <a:r>
              <a:rPr lang="en-GB" sz="1600" b="1" dirty="0"/>
              <a:t>Cardinality</a:t>
            </a:r>
            <a:r>
              <a:rPr lang="en-GB" sz="1600" dirty="0"/>
              <a:t>: 1:N</a:t>
            </a:r>
          </a:p>
          <a:p>
            <a:pPr marL="0" indent="0">
              <a:buNone/>
            </a:pPr>
            <a:r>
              <a:rPr lang="en-GB" sz="1600" dirty="0"/>
              <a:t>One manufacturer supplies multiple products.</a:t>
            </a:r>
          </a:p>
          <a:p>
            <a:r>
              <a:rPr lang="en-GB" sz="1600" b="1" dirty="0"/>
              <a:t>Assignment (Employee → Manufacturer) </a:t>
            </a:r>
          </a:p>
          <a:p>
            <a:pPr marL="0" indent="0">
              <a:buNone/>
            </a:pPr>
            <a:r>
              <a:rPr lang="en-GB" sz="1600" b="1" dirty="0"/>
              <a:t>Cardinality</a:t>
            </a:r>
            <a:r>
              <a:rPr lang="en-GB" sz="1600" dirty="0"/>
              <a:t>: 1:N</a:t>
            </a:r>
          </a:p>
          <a:p>
            <a:pPr marL="0" indent="0">
              <a:buNone/>
            </a:pPr>
            <a:r>
              <a:rPr lang="en-GB" sz="1600" dirty="0"/>
              <a:t>One employee manages multiple manufacturers.</a:t>
            </a:r>
          </a:p>
          <a:p>
            <a:r>
              <a:rPr lang="en-GB" sz="1600" b="1" dirty="0"/>
              <a:t>Inspection (Employee → Product)</a:t>
            </a:r>
          </a:p>
          <a:p>
            <a:pPr marL="0" indent="0">
              <a:buNone/>
            </a:pPr>
            <a:r>
              <a:rPr lang="en-GB" sz="1600" b="1" dirty="0"/>
              <a:t>Cardinality</a:t>
            </a:r>
            <a:r>
              <a:rPr lang="en-GB" sz="1600" dirty="0"/>
              <a:t>: 1:N</a:t>
            </a:r>
            <a:br>
              <a:rPr lang="en-GB" sz="1600" dirty="0"/>
            </a:br>
            <a:r>
              <a:rPr lang="en-GB" sz="1600" i="1" dirty="0"/>
              <a:t>Employees inspect products made by their assigned manufacturers.</a:t>
            </a:r>
            <a:endParaRPr lang="en-GB" sz="1600" dirty="0"/>
          </a:p>
          <a:p>
            <a:r>
              <a:rPr lang="en-GB" sz="1600" b="1" dirty="0"/>
              <a:t>Management (Employee → Manufacturer)</a:t>
            </a:r>
          </a:p>
          <a:p>
            <a:pPr marL="0" indent="0">
              <a:buNone/>
            </a:pPr>
            <a:r>
              <a:rPr lang="en-GB" sz="1600" b="1" dirty="0"/>
              <a:t>Cardinality</a:t>
            </a:r>
            <a:r>
              <a:rPr lang="en-GB" sz="1600" dirty="0"/>
              <a:t>: 1:N</a:t>
            </a:r>
            <a:br>
              <a:rPr lang="en-GB" sz="1600" dirty="0"/>
            </a:br>
            <a:r>
              <a:rPr lang="en-GB" sz="1600" i="1" dirty="0"/>
              <a:t>Employees manage information about assigned manufacturers.</a:t>
            </a:r>
            <a:endParaRPr lang="en-GB" sz="1600" dirty="0"/>
          </a:p>
          <a:p>
            <a:r>
              <a:rPr lang="en-GB" sz="1600" b="1" dirty="0"/>
              <a:t>Works In (Customer → Occupation)</a:t>
            </a:r>
          </a:p>
          <a:p>
            <a:pPr marL="0" indent="0">
              <a:buNone/>
            </a:pPr>
            <a:r>
              <a:rPr lang="en-GB" sz="1600" b="1" dirty="0"/>
              <a:t>Cardinality</a:t>
            </a:r>
            <a:r>
              <a:rPr lang="en-GB" sz="1600" dirty="0"/>
              <a:t>: 1:1</a:t>
            </a:r>
            <a:br>
              <a:rPr lang="en-GB" sz="1600" dirty="0"/>
            </a:br>
            <a:r>
              <a:rPr lang="en-GB" sz="1600" i="1" dirty="0"/>
              <a:t>Occupation is a weak entity dependent on Customer.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74911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A5310-D1FE-AAC9-5EC2-31B42EB42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C55F-2977-EBDE-79AE-36029938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149"/>
            <a:ext cx="10515600" cy="1325563"/>
          </a:xfrm>
        </p:spPr>
        <p:txBody>
          <a:bodyPr/>
          <a:lstStyle/>
          <a:p>
            <a:r>
              <a:rPr lang="en-GB" altLang="ko-KR" dirty="0"/>
              <a:t>3. Draft</a:t>
            </a:r>
            <a:r>
              <a:rPr lang="ko-KR" altLang="en-US" dirty="0"/>
              <a:t> </a:t>
            </a:r>
            <a:r>
              <a:rPr lang="en-GB" altLang="ko-KR" dirty="0"/>
              <a:t>ERD Diagram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A4CAF-5DC9-F139-4FB5-DB187E31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A25A71-1183-2572-C54C-0FD170DEB400}"/>
              </a:ext>
            </a:extLst>
          </p:cNvPr>
          <p:cNvSpPr/>
          <p:nvPr/>
        </p:nvSpPr>
        <p:spPr>
          <a:xfrm>
            <a:off x="3908715" y="2936223"/>
            <a:ext cx="1424176" cy="68948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400" b="1" dirty="0"/>
              <a:t>Product</a:t>
            </a:r>
            <a:endParaRPr lang="en-GB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7C3B5-5FEF-5703-4299-C6A1235A7279}"/>
              </a:ext>
            </a:extLst>
          </p:cNvPr>
          <p:cNvSpPr/>
          <p:nvPr/>
        </p:nvSpPr>
        <p:spPr>
          <a:xfrm>
            <a:off x="156672" y="3486629"/>
            <a:ext cx="1424176" cy="68948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000" b="1" dirty="0"/>
              <a:t>Customer</a:t>
            </a:r>
            <a:endParaRPr lang="en-GB" sz="2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094B08-4CD7-E166-F93B-F9F862DF9BBB}"/>
              </a:ext>
            </a:extLst>
          </p:cNvPr>
          <p:cNvSpPr/>
          <p:nvPr/>
        </p:nvSpPr>
        <p:spPr>
          <a:xfrm>
            <a:off x="8551553" y="1506658"/>
            <a:ext cx="1424176" cy="67322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000" b="1" dirty="0"/>
              <a:t>Employee</a:t>
            </a:r>
            <a:endParaRPr lang="en-GB" sz="2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36BC0-80B8-2403-8853-901673FF5550}"/>
              </a:ext>
            </a:extLst>
          </p:cNvPr>
          <p:cNvSpPr/>
          <p:nvPr/>
        </p:nvSpPr>
        <p:spPr>
          <a:xfrm>
            <a:off x="8452908" y="4654648"/>
            <a:ext cx="1597531" cy="82620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b="1" dirty="0"/>
              <a:t>Manufacturer</a:t>
            </a:r>
            <a:endParaRPr lang="en-GB" b="1" dirty="0"/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34E40A0-851E-AE7B-AAF1-6E207437708B}"/>
              </a:ext>
            </a:extLst>
          </p:cNvPr>
          <p:cNvSpPr/>
          <p:nvPr/>
        </p:nvSpPr>
        <p:spPr>
          <a:xfrm>
            <a:off x="1953937" y="3374011"/>
            <a:ext cx="1601087" cy="84195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b="1" dirty="0"/>
              <a:t>Order</a:t>
            </a:r>
            <a:endParaRPr lang="en-GB" b="1" dirty="0"/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2F4C6D1A-B001-EF88-C930-41B94FBD09E1}"/>
              </a:ext>
            </a:extLst>
          </p:cNvPr>
          <p:cNvSpPr/>
          <p:nvPr/>
        </p:nvSpPr>
        <p:spPr>
          <a:xfrm>
            <a:off x="6180170" y="2245204"/>
            <a:ext cx="1758932" cy="83166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Inspect </a:t>
            </a:r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303FD636-DC0C-D98C-BE94-A63825A4BFFD}"/>
              </a:ext>
            </a:extLst>
          </p:cNvPr>
          <p:cNvSpPr/>
          <p:nvPr/>
        </p:nvSpPr>
        <p:spPr>
          <a:xfrm>
            <a:off x="9454101" y="2823827"/>
            <a:ext cx="2493389" cy="95627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/>
              <a:t>Management</a:t>
            </a:r>
            <a:endParaRPr lang="en-GB" sz="14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D8EF2A-3F7D-5C94-6717-29C69B57C1FA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332891" y="2647421"/>
            <a:ext cx="1018541" cy="63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6F36C9-C17A-700E-19E8-AC1BEBEBA2E3}"/>
              </a:ext>
            </a:extLst>
          </p:cNvPr>
          <p:cNvCxnSpPr>
            <a:cxnSpLocks/>
          </p:cNvCxnSpPr>
          <p:nvPr/>
        </p:nvCxnSpPr>
        <p:spPr>
          <a:xfrm flipV="1">
            <a:off x="879510" y="3130333"/>
            <a:ext cx="0" cy="365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B1077F9-30A6-9225-1DBF-FCD63335ADD5}"/>
              </a:ext>
            </a:extLst>
          </p:cNvPr>
          <p:cNvSpPr txBox="1"/>
          <p:nvPr/>
        </p:nvSpPr>
        <p:spPr>
          <a:xfrm>
            <a:off x="1638830" y="3486629"/>
            <a:ext cx="46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A2CB56-4A40-9E1D-3E85-CE537A05CFFB}"/>
              </a:ext>
            </a:extLst>
          </p:cNvPr>
          <p:cNvSpPr txBox="1"/>
          <p:nvPr/>
        </p:nvSpPr>
        <p:spPr>
          <a:xfrm>
            <a:off x="3462576" y="3301963"/>
            <a:ext cx="43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1E72DAC8-66B2-D3C0-B176-264CBCDC9180}"/>
              </a:ext>
            </a:extLst>
          </p:cNvPr>
          <p:cNvSpPr/>
          <p:nvPr/>
        </p:nvSpPr>
        <p:spPr>
          <a:xfrm>
            <a:off x="6904454" y="2871099"/>
            <a:ext cx="2329981" cy="90805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/>
              <a:t>Assign</a:t>
            </a:r>
            <a:endParaRPr lang="en-GB" sz="14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DA51A5-0FFF-7D16-08EF-5CF93A673FA5}"/>
              </a:ext>
            </a:extLst>
          </p:cNvPr>
          <p:cNvCxnSpPr>
            <a:cxnSpLocks/>
          </p:cNvCxnSpPr>
          <p:nvPr/>
        </p:nvCxnSpPr>
        <p:spPr>
          <a:xfrm>
            <a:off x="9627608" y="2128359"/>
            <a:ext cx="696241" cy="824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64F511C-C086-A09A-3BEA-32D984DBA687}"/>
              </a:ext>
            </a:extLst>
          </p:cNvPr>
          <p:cNvSpPr txBox="1"/>
          <p:nvPr/>
        </p:nvSpPr>
        <p:spPr>
          <a:xfrm>
            <a:off x="9926465" y="2298203"/>
            <a:ext cx="28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C230B8-63E4-246A-60A3-2AC1BB2D5766}"/>
              </a:ext>
            </a:extLst>
          </p:cNvPr>
          <p:cNvSpPr txBox="1"/>
          <p:nvPr/>
        </p:nvSpPr>
        <p:spPr>
          <a:xfrm>
            <a:off x="7604268" y="2115160"/>
            <a:ext cx="2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</a:t>
            </a:r>
            <a:endParaRPr lang="en-GB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B9CCF02-E61D-8A3E-CA7C-AE40FEBB27ED}"/>
              </a:ext>
            </a:extLst>
          </p:cNvPr>
          <p:cNvCxnSpPr>
            <a:cxnSpLocks/>
          </p:cNvCxnSpPr>
          <p:nvPr/>
        </p:nvCxnSpPr>
        <p:spPr>
          <a:xfrm flipV="1">
            <a:off x="8339740" y="2112230"/>
            <a:ext cx="810523" cy="856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F4055E0-4FC0-0431-E276-997775FF3F64}"/>
              </a:ext>
            </a:extLst>
          </p:cNvPr>
          <p:cNvSpPr txBox="1"/>
          <p:nvPr/>
        </p:nvSpPr>
        <p:spPr>
          <a:xfrm>
            <a:off x="9877084" y="4022930"/>
            <a:ext cx="2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648A47E6-C691-9553-4631-423FD3DAE0DB}"/>
              </a:ext>
            </a:extLst>
          </p:cNvPr>
          <p:cNvSpPr/>
          <p:nvPr/>
        </p:nvSpPr>
        <p:spPr>
          <a:xfrm>
            <a:off x="6064103" y="3725216"/>
            <a:ext cx="1815265" cy="69695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/>
              <a:t>supplies</a:t>
            </a:r>
            <a:endParaRPr lang="en-GB" sz="1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18A473-CFFB-0417-CE61-5F777F68AE3B}"/>
              </a:ext>
            </a:extLst>
          </p:cNvPr>
          <p:cNvCxnSpPr>
            <a:cxnSpLocks/>
          </p:cNvCxnSpPr>
          <p:nvPr/>
        </p:nvCxnSpPr>
        <p:spPr>
          <a:xfrm flipV="1">
            <a:off x="7558699" y="1843143"/>
            <a:ext cx="962113" cy="688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94D10E-3CE9-6C71-4EF3-4F8DE3A2F113}"/>
              </a:ext>
            </a:extLst>
          </p:cNvPr>
          <p:cNvSpPr txBox="1"/>
          <p:nvPr/>
        </p:nvSpPr>
        <p:spPr>
          <a:xfrm>
            <a:off x="8601053" y="2550011"/>
            <a:ext cx="28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EE6F5B-EB7D-0C78-1D61-E9029FCA8EBC}"/>
              </a:ext>
            </a:extLst>
          </p:cNvPr>
          <p:cNvSpPr txBox="1"/>
          <p:nvPr/>
        </p:nvSpPr>
        <p:spPr>
          <a:xfrm>
            <a:off x="8656514" y="3997547"/>
            <a:ext cx="2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35A5399-14CB-0C11-EEE9-06788D505D5E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2754481" y="3584575"/>
            <a:ext cx="1197699" cy="63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39934DF-3F44-EB54-1C02-0DF15439C8EB}"/>
              </a:ext>
            </a:extLst>
          </p:cNvPr>
          <p:cNvCxnSpPr>
            <a:cxnSpLocks/>
          </p:cNvCxnSpPr>
          <p:nvPr/>
        </p:nvCxnSpPr>
        <p:spPr>
          <a:xfrm flipH="1" flipV="1">
            <a:off x="8165883" y="3515789"/>
            <a:ext cx="765731" cy="113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B1AC010-EAC1-A91B-315A-24B0E2DA01C2}"/>
              </a:ext>
            </a:extLst>
          </p:cNvPr>
          <p:cNvCxnSpPr>
            <a:cxnSpLocks/>
          </p:cNvCxnSpPr>
          <p:nvPr/>
        </p:nvCxnSpPr>
        <p:spPr>
          <a:xfrm>
            <a:off x="5176763" y="3584575"/>
            <a:ext cx="1223501" cy="398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E40557B-F780-F870-8C64-E0042961FA2F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297586" y="4218075"/>
            <a:ext cx="1155322" cy="849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011DCE2-0124-2C0C-66EA-E200AEC88099}"/>
              </a:ext>
            </a:extLst>
          </p:cNvPr>
          <p:cNvSpPr txBox="1"/>
          <p:nvPr/>
        </p:nvSpPr>
        <p:spPr>
          <a:xfrm>
            <a:off x="5379852" y="2501767"/>
            <a:ext cx="46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7BAE578-D0FE-F4A5-C66B-48D84A6377B6}"/>
              </a:ext>
            </a:extLst>
          </p:cNvPr>
          <p:cNvCxnSpPr>
            <a:cxnSpLocks/>
          </p:cNvCxnSpPr>
          <p:nvPr/>
        </p:nvCxnSpPr>
        <p:spPr>
          <a:xfrm flipV="1">
            <a:off x="9513977" y="3480108"/>
            <a:ext cx="768368" cy="1153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1133390-BF3F-86FC-05E7-1749D146A47A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580848" y="3831369"/>
            <a:ext cx="650914" cy="6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A573A008-E0F9-5E76-F332-73C729B6FD71}"/>
              </a:ext>
            </a:extLst>
          </p:cNvPr>
          <p:cNvSpPr txBox="1"/>
          <p:nvPr/>
        </p:nvSpPr>
        <p:spPr>
          <a:xfrm>
            <a:off x="7826912" y="4285315"/>
            <a:ext cx="46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0E26C62-AE0E-5621-4678-3D0B71C97CF1}"/>
              </a:ext>
            </a:extLst>
          </p:cNvPr>
          <p:cNvSpPr txBox="1"/>
          <p:nvPr/>
        </p:nvSpPr>
        <p:spPr>
          <a:xfrm>
            <a:off x="5729785" y="3530939"/>
            <a:ext cx="43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51808D5-A4E0-6A32-2948-26177F324E20}"/>
              </a:ext>
            </a:extLst>
          </p:cNvPr>
          <p:cNvCxnSpPr>
            <a:cxnSpLocks/>
          </p:cNvCxnSpPr>
          <p:nvPr/>
        </p:nvCxnSpPr>
        <p:spPr>
          <a:xfrm flipV="1">
            <a:off x="868760" y="2202602"/>
            <a:ext cx="0" cy="365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AB07259-0424-CD16-4E92-FA7AE1495086}"/>
              </a:ext>
            </a:extLst>
          </p:cNvPr>
          <p:cNvSpPr/>
          <p:nvPr/>
        </p:nvSpPr>
        <p:spPr>
          <a:xfrm>
            <a:off x="97367" y="1506657"/>
            <a:ext cx="1582686" cy="79154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641FBB-65C8-DA3C-C945-F3D9F7D2DF14}"/>
              </a:ext>
            </a:extLst>
          </p:cNvPr>
          <p:cNvSpPr/>
          <p:nvPr/>
        </p:nvSpPr>
        <p:spPr>
          <a:xfrm>
            <a:off x="167422" y="1549342"/>
            <a:ext cx="1424176" cy="67947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Occuptation</a:t>
            </a:r>
            <a:endParaRPr lang="en-GB" dirty="0"/>
          </a:p>
        </p:txBody>
      </p:sp>
      <p:sp>
        <p:nvSpPr>
          <p:cNvPr id="176" name="Flowchart: Decision 175">
            <a:extLst>
              <a:ext uri="{FF2B5EF4-FFF2-40B4-BE49-F238E27FC236}">
                <a16:creationId xmlns:a16="http://schemas.microsoft.com/office/drawing/2014/main" id="{B002496D-9762-8345-4588-6DA22DF1132B}"/>
              </a:ext>
            </a:extLst>
          </p:cNvPr>
          <p:cNvSpPr/>
          <p:nvPr/>
        </p:nvSpPr>
        <p:spPr>
          <a:xfrm>
            <a:off x="6988" y="2497545"/>
            <a:ext cx="1745044" cy="791544"/>
          </a:xfrm>
          <a:prstGeom prst="flowChartDecisi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73" name="Flowchart: Decision 172">
            <a:extLst>
              <a:ext uri="{FF2B5EF4-FFF2-40B4-BE49-F238E27FC236}">
                <a16:creationId xmlns:a16="http://schemas.microsoft.com/office/drawing/2014/main" id="{4851C5A6-5E32-3498-0982-D117622C283C}"/>
              </a:ext>
            </a:extLst>
          </p:cNvPr>
          <p:cNvSpPr/>
          <p:nvPr/>
        </p:nvSpPr>
        <p:spPr>
          <a:xfrm>
            <a:off x="159120" y="2590673"/>
            <a:ext cx="1425927" cy="60528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Work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94CF86D-490D-74DA-ACA9-C7A730728F11}"/>
              </a:ext>
            </a:extLst>
          </p:cNvPr>
          <p:cNvSpPr txBox="1"/>
          <p:nvPr/>
        </p:nvSpPr>
        <p:spPr>
          <a:xfrm>
            <a:off x="1021630" y="3182011"/>
            <a:ext cx="2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1</a:t>
            </a:r>
            <a:endParaRPr lang="en-GB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2D89A6E-F500-31F2-21EB-F605187FA2B3}"/>
              </a:ext>
            </a:extLst>
          </p:cNvPr>
          <p:cNvSpPr txBox="1"/>
          <p:nvPr/>
        </p:nvSpPr>
        <p:spPr>
          <a:xfrm>
            <a:off x="838932" y="2233714"/>
            <a:ext cx="46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85532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F4F894-8DFC-AAE5-90A6-6D5FA8A1E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573AC-20D6-F9B3-75AB-D40B6114F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92861"/>
            <a:ext cx="11277600" cy="527227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BD53D-4D02-F9F8-EB3A-FA57766F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29500" y="6455664"/>
            <a:ext cx="4305300" cy="36512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GB" sz="900">
                <a:solidFill>
                  <a:srgbClr val="FFFFFF"/>
                </a:solidFill>
              </a:rPr>
              <a:t>*Just in case the PowerPoint formatting breaks, I added a screenshot.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41BAE-C095-2462-0EA3-C7C116CF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01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369FC-72FD-288A-4145-B1E562B7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>
                <a:solidFill>
                  <a:srgbClr val="FFFFFF"/>
                </a:solidFill>
              </a:rPr>
              <a:t>4. Attribute Assignment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86072-396F-941D-8E64-2032CE4B3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sz="1600"/>
              <a:t>Attributes were assigned based on data requirements. Primary keys were added as needed, and multivalued attributes were noted.</a:t>
            </a:r>
          </a:p>
          <a:p>
            <a:pPr>
              <a:buNone/>
            </a:pPr>
            <a:r>
              <a:rPr lang="en-GB" sz="1600" b="1"/>
              <a:t>Product</a:t>
            </a:r>
            <a:endParaRPr lang="en-GB" sz="1600"/>
          </a:p>
          <a:p>
            <a:pPr>
              <a:buFont typeface="Arial" panose="020B0604020202020204" pitchFamily="34" charset="0"/>
              <a:buChar char="•"/>
            </a:pPr>
            <a:r>
              <a:rPr lang="en-GB" sz="1600"/>
              <a:t>ProductID (PK), Name, Description, Sales Price, Manufacturer, Manufacture Date, Expiration Date, Category </a:t>
            </a:r>
            <a:r>
              <a:rPr lang="en-GB" sz="1600" i="1"/>
              <a:t>(multivalued)</a:t>
            </a:r>
            <a:endParaRPr lang="en-GB" sz="1600"/>
          </a:p>
          <a:p>
            <a:pPr>
              <a:buNone/>
            </a:pPr>
            <a:r>
              <a:rPr lang="en-GB" sz="1600" b="1"/>
              <a:t>Manufacturer</a:t>
            </a:r>
            <a:endParaRPr lang="en-GB" sz="1600"/>
          </a:p>
          <a:p>
            <a:pPr>
              <a:buFont typeface="Arial" panose="020B0604020202020204" pitchFamily="34" charset="0"/>
              <a:buChar char="•"/>
            </a:pPr>
            <a:r>
              <a:rPr lang="en-GB" sz="1600"/>
              <a:t>ManufacturerID (PK), Company Name, Address, Postal Code, Main Phone Number, Website, Email</a:t>
            </a:r>
          </a:p>
          <a:p>
            <a:pPr>
              <a:buNone/>
            </a:pPr>
            <a:r>
              <a:rPr lang="en-GB" sz="1600" b="1"/>
              <a:t>Customer</a:t>
            </a:r>
            <a:endParaRPr lang="en-GB" sz="1600"/>
          </a:p>
          <a:p>
            <a:pPr>
              <a:buFont typeface="Arial" panose="020B0604020202020204" pitchFamily="34" charset="0"/>
              <a:buChar char="•"/>
            </a:pPr>
            <a:r>
              <a:rPr lang="en-GB" sz="1600"/>
              <a:t>CustomerID (PK), Name, Phone Number </a:t>
            </a:r>
            <a:r>
              <a:rPr lang="en-GB" sz="1600" i="1"/>
              <a:t>(home/mobile)</a:t>
            </a:r>
            <a:r>
              <a:rPr lang="en-GB" sz="1600"/>
              <a:t>, Address, Date of Birth</a:t>
            </a:r>
          </a:p>
          <a:p>
            <a:pPr>
              <a:buNone/>
            </a:pPr>
            <a:r>
              <a:rPr lang="en-GB" sz="1600" b="1"/>
              <a:t>Employee</a:t>
            </a:r>
            <a:endParaRPr lang="en-GB" sz="1600"/>
          </a:p>
          <a:p>
            <a:pPr>
              <a:buFont typeface="Arial" panose="020B0604020202020204" pitchFamily="34" charset="0"/>
              <a:buChar char="•"/>
            </a:pPr>
            <a:r>
              <a:rPr lang="en-GB" sz="1600"/>
              <a:t>EmployeeID (PK), Name, Gender, Department </a:t>
            </a:r>
            <a:r>
              <a:rPr lang="en-GB" sz="1600" i="1"/>
              <a:t>(assumed single attribute)</a:t>
            </a:r>
            <a:r>
              <a:rPr lang="en-GB" sz="1600"/>
              <a:t>, Year of Joining</a:t>
            </a:r>
          </a:p>
          <a:p>
            <a:pPr>
              <a:buNone/>
            </a:pPr>
            <a:r>
              <a:rPr lang="en-GB" sz="1600" b="1"/>
              <a:t>Occupation</a:t>
            </a:r>
            <a:r>
              <a:rPr lang="en-GB" sz="1600"/>
              <a:t> (Weak Entity)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/>
              <a:t>OccupationID (Partial Key), CustomerID (FK), Job Type, Experience</a:t>
            </a:r>
            <a:br>
              <a:rPr lang="en-GB" sz="1600"/>
            </a:br>
            <a:r>
              <a:rPr lang="en-GB" sz="1600" i="1"/>
              <a:t>Income was excluded for privacy reasons, but can be inferred from other attributes.</a:t>
            </a:r>
            <a:endParaRPr lang="en-GB" sz="1600"/>
          </a:p>
          <a:p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3160904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029FA-9FBA-5B6D-20A8-F64B12E6E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05AC4-C1D1-9E67-9FBF-2EE553C2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1173" y="-135122"/>
            <a:ext cx="685800" cy="685800"/>
          </a:xfrm>
        </p:spPr>
        <p:txBody>
          <a:bodyPr/>
          <a:lstStyle/>
          <a:p>
            <a:fld id="{7BE69E03-4804-4553-A1EC-F089884EF50F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686A96-D06A-6E97-FD4F-3E8D474DA4E1}"/>
              </a:ext>
            </a:extLst>
          </p:cNvPr>
          <p:cNvSpPr/>
          <p:nvPr/>
        </p:nvSpPr>
        <p:spPr>
          <a:xfrm>
            <a:off x="4581662" y="2723513"/>
            <a:ext cx="1197602" cy="63802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2000" b="1" dirty="0"/>
              <a:t>Product</a:t>
            </a:r>
            <a:endParaRPr lang="en-GB" sz="20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B6A488-18DB-FDB0-AF66-29FF1E535AC3}"/>
              </a:ext>
            </a:extLst>
          </p:cNvPr>
          <p:cNvSpPr/>
          <p:nvPr/>
        </p:nvSpPr>
        <p:spPr>
          <a:xfrm>
            <a:off x="1075076" y="2716847"/>
            <a:ext cx="1200029" cy="6069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600" b="1" dirty="0"/>
              <a:t>Customer</a:t>
            </a:r>
            <a:endParaRPr lang="en-GB" sz="1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A3EDA4-6D92-A089-A900-76BF86DCF6F5}"/>
              </a:ext>
            </a:extLst>
          </p:cNvPr>
          <p:cNvSpPr/>
          <p:nvPr/>
        </p:nvSpPr>
        <p:spPr>
          <a:xfrm>
            <a:off x="8666633" y="1408883"/>
            <a:ext cx="1229465" cy="6445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b="1" dirty="0"/>
              <a:t>Employee</a:t>
            </a:r>
            <a:endParaRPr lang="en-GB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B75ED8-6144-5950-D6DC-D6587A3C5518}"/>
              </a:ext>
            </a:extLst>
          </p:cNvPr>
          <p:cNvSpPr/>
          <p:nvPr/>
        </p:nvSpPr>
        <p:spPr>
          <a:xfrm>
            <a:off x="8485351" y="4481133"/>
            <a:ext cx="1399440" cy="6273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/>
              <a:t>Manufacturer</a:t>
            </a:r>
            <a:endParaRPr lang="en-GB" sz="1400" b="1" dirty="0"/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36061868-6B3F-CA13-45FF-2F9382311C06}"/>
              </a:ext>
            </a:extLst>
          </p:cNvPr>
          <p:cNvSpPr/>
          <p:nvPr/>
        </p:nvSpPr>
        <p:spPr>
          <a:xfrm>
            <a:off x="2734747" y="2664037"/>
            <a:ext cx="1455550" cy="8034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Order</a:t>
            </a:r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2B7B4890-FDCA-A292-DCB3-A1AD02AB7BCE}"/>
              </a:ext>
            </a:extLst>
          </p:cNvPr>
          <p:cNvSpPr/>
          <p:nvPr/>
        </p:nvSpPr>
        <p:spPr>
          <a:xfrm>
            <a:off x="6356756" y="2051434"/>
            <a:ext cx="1484434" cy="6794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200" b="1" dirty="0"/>
              <a:t>Inspect</a:t>
            </a:r>
            <a:endParaRPr lang="en-GB" sz="1200" b="1" dirty="0"/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75BCC8F5-F2B1-9D20-EC08-AB4D6B9223A8}"/>
              </a:ext>
            </a:extLst>
          </p:cNvPr>
          <p:cNvSpPr/>
          <p:nvPr/>
        </p:nvSpPr>
        <p:spPr>
          <a:xfrm>
            <a:off x="9331510" y="2881993"/>
            <a:ext cx="1355560" cy="694424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50" b="1" dirty="0"/>
              <a:t>Manage</a:t>
            </a:r>
            <a:endParaRPr lang="en-GB" sz="105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A37C33-A0F5-D430-0FE6-ACA200489136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 flipV="1">
            <a:off x="5779264" y="2391172"/>
            <a:ext cx="577492" cy="651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EB306B-93C3-28BC-C0E5-79163F87A915}"/>
              </a:ext>
            </a:extLst>
          </p:cNvPr>
          <p:cNvCxnSpPr>
            <a:cxnSpLocks/>
            <a:stCxn id="217" idx="0"/>
            <a:endCxn id="9" idx="2"/>
          </p:cNvCxnSpPr>
          <p:nvPr/>
        </p:nvCxnSpPr>
        <p:spPr>
          <a:xfrm flipV="1">
            <a:off x="5068119" y="3361533"/>
            <a:ext cx="112344" cy="2223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9F3EF85-090E-5798-7634-58B4736CBAB3}"/>
              </a:ext>
            </a:extLst>
          </p:cNvPr>
          <p:cNvSpPr txBox="1"/>
          <p:nvPr/>
        </p:nvSpPr>
        <p:spPr>
          <a:xfrm>
            <a:off x="2432205" y="2667473"/>
            <a:ext cx="46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607726-ADC0-F9FD-AEF6-B5A8AEE78240}"/>
              </a:ext>
            </a:extLst>
          </p:cNvPr>
          <p:cNvSpPr txBox="1"/>
          <p:nvPr/>
        </p:nvSpPr>
        <p:spPr>
          <a:xfrm>
            <a:off x="4027230" y="2688586"/>
            <a:ext cx="43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E1495219-EA59-C0DD-D2AF-A4FA9D5A28B5}"/>
              </a:ext>
            </a:extLst>
          </p:cNvPr>
          <p:cNvSpPr/>
          <p:nvPr/>
        </p:nvSpPr>
        <p:spPr>
          <a:xfrm>
            <a:off x="7684977" y="2788997"/>
            <a:ext cx="1548006" cy="78080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100" b="1" dirty="0"/>
              <a:t>Assigned</a:t>
            </a:r>
          </a:p>
          <a:p>
            <a:pPr algn="ctr"/>
            <a:r>
              <a:rPr lang="en-GB" sz="1100" b="1" dirty="0"/>
              <a:t>to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421DD6-A7FD-DF87-3E7F-460A63E163A2}"/>
              </a:ext>
            </a:extLst>
          </p:cNvPr>
          <p:cNvCxnSpPr>
            <a:cxnSpLocks/>
          </p:cNvCxnSpPr>
          <p:nvPr/>
        </p:nvCxnSpPr>
        <p:spPr>
          <a:xfrm>
            <a:off x="9278436" y="2062690"/>
            <a:ext cx="730854" cy="819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A52072C-EF70-E058-1A95-6C8E7DCB290C}"/>
              </a:ext>
            </a:extLst>
          </p:cNvPr>
          <p:cNvSpPr txBox="1"/>
          <p:nvPr/>
        </p:nvSpPr>
        <p:spPr>
          <a:xfrm>
            <a:off x="9695255" y="2351699"/>
            <a:ext cx="28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1691F7-B161-E9C3-E596-7281A9871839}"/>
              </a:ext>
            </a:extLst>
          </p:cNvPr>
          <p:cNvSpPr txBox="1"/>
          <p:nvPr/>
        </p:nvSpPr>
        <p:spPr>
          <a:xfrm>
            <a:off x="7999366" y="1805002"/>
            <a:ext cx="2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318A74-FA97-F58A-FA7D-BD5C5F7FD0DC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8458980" y="2047378"/>
            <a:ext cx="819456" cy="741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38CE010-C632-A811-6F3F-2FF1E2208C77}"/>
              </a:ext>
            </a:extLst>
          </p:cNvPr>
          <p:cNvSpPr txBox="1"/>
          <p:nvPr/>
        </p:nvSpPr>
        <p:spPr>
          <a:xfrm>
            <a:off x="9687446" y="3782924"/>
            <a:ext cx="2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BB63CB5C-3965-0DCC-085B-B70137CC8B50}"/>
              </a:ext>
            </a:extLst>
          </p:cNvPr>
          <p:cNvSpPr/>
          <p:nvPr/>
        </p:nvSpPr>
        <p:spPr>
          <a:xfrm>
            <a:off x="6391059" y="3250563"/>
            <a:ext cx="1450751" cy="71326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200" b="1" dirty="0"/>
              <a:t>Supply</a:t>
            </a:r>
            <a:endParaRPr lang="en-GB" sz="12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B7A27-2F8C-F102-B34D-4030AD44A127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806323" y="1731157"/>
            <a:ext cx="860310" cy="643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70F91B9-B31D-B06B-63DB-160066A011A4}"/>
              </a:ext>
            </a:extLst>
          </p:cNvPr>
          <p:cNvSpPr txBox="1"/>
          <p:nvPr/>
        </p:nvSpPr>
        <p:spPr>
          <a:xfrm>
            <a:off x="8637245" y="2294706"/>
            <a:ext cx="28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668E99-23E7-A93D-A57F-FC3759374983}"/>
              </a:ext>
            </a:extLst>
          </p:cNvPr>
          <p:cNvSpPr txBox="1"/>
          <p:nvPr/>
        </p:nvSpPr>
        <p:spPr>
          <a:xfrm>
            <a:off x="8777989" y="3725771"/>
            <a:ext cx="2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F8A6640-4E59-141A-3F73-A5F611FE3B41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 flipV="1">
            <a:off x="4190297" y="3042523"/>
            <a:ext cx="391365" cy="2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3FE3917-8A7E-2821-F8EE-DA2C725328EE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8458980" y="3569800"/>
            <a:ext cx="811078" cy="919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CE76F29-5FBA-4CAC-6C98-B8EBB35757AD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>
            <a:off x="5779264" y="3042523"/>
            <a:ext cx="611795" cy="564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D3E3868-44B4-6A68-C599-225418DD27AD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795177" y="3598757"/>
            <a:ext cx="1389894" cy="882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59485A9-7FF0-42B6-8E0E-59D229F3840A}"/>
              </a:ext>
            </a:extLst>
          </p:cNvPr>
          <p:cNvSpPr txBox="1"/>
          <p:nvPr/>
        </p:nvSpPr>
        <p:spPr>
          <a:xfrm>
            <a:off x="5887876" y="2420510"/>
            <a:ext cx="46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A4B0089-EDDE-D6C4-45E5-11C2A5E84E9B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281406" y="3576417"/>
            <a:ext cx="727884" cy="912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55F5554-67B4-48BF-623A-6C826C405652}"/>
              </a:ext>
            </a:extLst>
          </p:cNvPr>
          <p:cNvCxnSpPr>
            <a:cxnSpLocks/>
          </p:cNvCxnSpPr>
          <p:nvPr/>
        </p:nvCxnSpPr>
        <p:spPr>
          <a:xfrm>
            <a:off x="2268162" y="3024235"/>
            <a:ext cx="557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FED9ADCF-4A62-0CD6-43DF-DD4718EDB8A1}"/>
              </a:ext>
            </a:extLst>
          </p:cNvPr>
          <p:cNvSpPr txBox="1"/>
          <p:nvPr/>
        </p:nvSpPr>
        <p:spPr>
          <a:xfrm>
            <a:off x="7823258" y="3793042"/>
            <a:ext cx="46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6A7567A-67A9-160D-57DB-CC939DB59B0B}"/>
              </a:ext>
            </a:extLst>
          </p:cNvPr>
          <p:cNvSpPr txBox="1"/>
          <p:nvPr/>
        </p:nvSpPr>
        <p:spPr>
          <a:xfrm>
            <a:off x="5827548" y="3294320"/>
            <a:ext cx="43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8EA942-83A6-E973-B714-1BE722BBEA89}"/>
              </a:ext>
            </a:extLst>
          </p:cNvPr>
          <p:cNvSpPr/>
          <p:nvPr/>
        </p:nvSpPr>
        <p:spPr>
          <a:xfrm>
            <a:off x="6255172" y="4436896"/>
            <a:ext cx="884087" cy="55893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dirty="0">
                <a:solidFill>
                  <a:schemeClr val="tx1"/>
                </a:solidFill>
              </a:rPr>
              <a:t>Delivery</a:t>
            </a:r>
          </a:p>
          <a:p>
            <a:pPr algn="ctr"/>
            <a:r>
              <a:rPr lang="en-GB" altLang="ko-KR" sz="1000" dirty="0">
                <a:solidFill>
                  <a:schemeClr val="tx1"/>
                </a:solidFill>
              </a:rPr>
              <a:t>Date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B49D73-E24C-3E37-7164-CE7A6C36280C}"/>
              </a:ext>
            </a:extLst>
          </p:cNvPr>
          <p:cNvSpPr/>
          <p:nvPr/>
        </p:nvSpPr>
        <p:spPr>
          <a:xfrm>
            <a:off x="7191653" y="4453044"/>
            <a:ext cx="888947" cy="54278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Supply Price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88BD51-0CEB-896A-D49D-10E768D599D5}"/>
              </a:ext>
            </a:extLst>
          </p:cNvPr>
          <p:cNvCxnSpPr>
            <a:cxnSpLocks/>
          </p:cNvCxnSpPr>
          <p:nvPr/>
        </p:nvCxnSpPr>
        <p:spPr>
          <a:xfrm flipH="1" flipV="1">
            <a:off x="7118319" y="3926954"/>
            <a:ext cx="347548" cy="545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CFF192-7BEE-1219-4D99-A716BC03E014}"/>
              </a:ext>
            </a:extLst>
          </p:cNvPr>
          <p:cNvCxnSpPr>
            <a:cxnSpLocks/>
          </p:cNvCxnSpPr>
          <p:nvPr/>
        </p:nvCxnSpPr>
        <p:spPr>
          <a:xfrm flipV="1">
            <a:off x="6871389" y="3912678"/>
            <a:ext cx="258551" cy="53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B8A8B6-139A-71C5-53C0-303483AA3AAA}"/>
              </a:ext>
            </a:extLst>
          </p:cNvPr>
          <p:cNvCxnSpPr>
            <a:cxnSpLocks/>
            <a:stCxn id="224" idx="0"/>
            <a:endCxn id="9" idx="2"/>
          </p:cNvCxnSpPr>
          <p:nvPr/>
        </p:nvCxnSpPr>
        <p:spPr>
          <a:xfrm flipH="1" flipV="1">
            <a:off x="5180463" y="3361533"/>
            <a:ext cx="405831" cy="2710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08D4DA-1926-66AC-7A94-9B985FDC3888}"/>
              </a:ext>
            </a:extLst>
          </p:cNvPr>
          <p:cNvCxnSpPr>
            <a:cxnSpLocks/>
            <a:stCxn id="225" idx="0"/>
            <a:endCxn id="9" idx="2"/>
          </p:cNvCxnSpPr>
          <p:nvPr/>
        </p:nvCxnSpPr>
        <p:spPr>
          <a:xfrm flipH="1" flipV="1">
            <a:off x="5180463" y="3361533"/>
            <a:ext cx="1105074" cy="2408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FF271E-CAAF-6194-FE16-7461D257A683}"/>
              </a:ext>
            </a:extLst>
          </p:cNvPr>
          <p:cNvCxnSpPr>
            <a:cxnSpLocks/>
            <a:stCxn id="226" idx="0"/>
            <a:endCxn id="9" idx="2"/>
          </p:cNvCxnSpPr>
          <p:nvPr/>
        </p:nvCxnSpPr>
        <p:spPr>
          <a:xfrm flipH="1" flipV="1">
            <a:off x="5180463" y="3361533"/>
            <a:ext cx="2011191" cy="281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FB3D6B-CDF0-FAF2-FD3B-111B9229D420}"/>
              </a:ext>
            </a:extLst>
          </p:cNvPr>
          <p:cNvCxnSpPr>
            <a:cxnSpLocks/>
            <a:stCxn id="221" idx="0"/>
            <a:endCxn id="9" idx="2"/>
          </p:cNvCxnSpPr>
          <p:nvPr/>
        </p:nvCxnSpPr>
        <p:spPr>
          <a:xfrm flipV="1">
            <a:off x="2892923" y="3361533"/>
            <a:ext cx="2287540" cy="1048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171CF3-B381-5A57-2D3C-25F2E21262EE}"/>
              </a:ext>
            </a:extLst>
          </p:cNvPr>
          <p:cNvCxnSpPr>
            <a:cxnSpLocks/>
            <a:stCxn id="223" idx="0"/>
            <a:endCxn id="9" idx="2"/>
          </p:cNvCxnSpPr>
          <p:nvPr/>
        </p:nvCxnSpPr>
        <p:spPr>
          <a:xfrm flipV="1">
            <a:off x="4306408" y="3361533"/>
            <a:ext cx="874055" cy="2614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2054C5-70C1-1317-53B1-699BF49093C0}"/>
              </a:ext>
            </a:extLst>
          </p:cNvPr>
          <p:cNvCxnSpPr>
            <a:cxnSpLocks/>
            <a:stCxn id="222" idx="0"/>
          </p:cNvCxnSpPr>
          <p:nvPr/>
        </p:nvCxnSpPr>
        <p:spPr>
          <a:xfrm flipV="1">
            <a:off x="3727978" y="3371567"/>
            <a:ext cx="1451005" cy="216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ADCA41A-525E-BA33-5D7B-2952DB6D3A1D}"/>
              </a:ext>
            </a:extLst>
          </p:cNvPr>
          <p:cNvCxnSpPr>
            <a:cxnSpLocks/>
            <a:stCxn id="294" idx="6"/>
            <a:endCxn id="12" idx="1"/>
          </p:cNvCxnSpPr>
          <p:nvPr/>
        </p:nvCxnSpPr>
        <p:spPr>
          <a:xfrm>
            <a:off x="710518" y="2564747"/>
            <a:ext cx="364558" cy="455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5428CA-8C8B-BD0B-8594-1FE59E42E7A8}"/>
              </a:ext>
            </a:extLst>
          </p:cNvPr>
          <p:cNvCxnSpPr>
            <a:cxnSpLocks/>
            <a:stCxn id="295" idx="6"/>
            <a:endCxn id="12" idx="1"/>
          </p:cNvCxnSpPr>
          <p:nvPr/>
        </p:nvCxnSpPr>
        <p:spPr>
          <a:xfrm flipV="1">
            <a:off x="748082" y="3020306"/>
            <a:ext cx="326994" cy="1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62A1B85-0A8E-DB39-6106-92DEB61C2C43}"/>
              </a:ext>
            </a:extLst>
          </p:cNvPr>
          <p:cNvCxnSpPr>
            <a:cxnSpLocks/>
            <a:stCxn id="274" idx="7"/>
            <a:endCxn id="12" idx="1"/>
          </p:cNvCxnSpPr>
          <p:nvPr/>
        </p:nvCxnSpPr>
        <p:spPr>
          <a:xfrm flipV="1">
            <a:off x="687293" y="3020306"/>
            <a:ext cx="387783" cy="33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B421A3-33C1-6175-F1DC-A10A276D05B0}"/>
              </a:ext>
            </a:extLst>
          </p:cNvPr>
          <p:cNvCxnSpPr>
            <a:cxnSpLocks/>
            <a:stCxn id="296" idx="6"/>
            <a:endCxn id="12" idx="1"/>
          </p:cNvCxnSpPr>
          <p:nvPr/>
        </p:nvCxnSpPr>
        <p:spPr>
          <a:xfrm flipV="1">
            <a:off x="785159" y="3020306"/>
            <a:ext cx="289917" cy="906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F81A04-391D-7152-995C-6ED112BD10ED}"/>
              </a:ext>
            </a:extLst>
          </p:cNvPr>
          <p:cNvCxnSpPr>
            <a:cxnSpLocks/>
            <a:stCxn id="12" idx="1"/>
            <a:endCxn id="273" idx="4"/>
          </p:cNvCxnSpPr>
          <p:nvPr/>
        </p:nvCxnSpPr>
        <p:spPr>
          <a:xfrm flipH="1" flipV="1">
            <a:off x="709569" y="2263105"/>
            <a:ext cx="365507" cy="757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C9E0DE5-939F-D7B0-4DCA-FA71F99CE94C}"/>
              </a:ext>
            </a:extLst>
          </p:cNvPr>
          <p:cNvCxnSpPr>
            <a:cxnSpLocks/>
            <a:endCxn id="71" idx="3"/>
          </p:cNvCxnSpPr>
          <p:nvPr/>
        </p:nvCxnSpPr>
        <p:spPr>
          <a:xfrm flipV="1">
            <a:off x="9540536" y="433178"/>
            <a:ext cx="854647" cy="99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D9FDE2D-9432-B441-06B0-9DF20703CD76}"/>
              </a:ext>
            </a:extLst>
          </p:cNvPr>
          <p:cNvCxnSpPr>
            <a:cxnSpLocks/>
          </p:cNvCxnSpPr>
          <p:nvPr/>
        </p:nvCxnSpPr>
        <p:spPr>
          <a:xfrm flipV="1">
            <a:off x="9546292" y="482150"/>
            <a:ext cx="0" cy="926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CA1C37-ACCA-CBCE-60FE-0B7278A7CC8C}"/>
              </a:ext>
            </a:extLst>
          </p:cNvPr>
          <p:cNvCxnSpPr>
            <a:cxnSpLocks/>
            <a:endCxn id="68" idx="4"/>
          </p:cNvCxnSpPr>
          <p:nvPr/>
        </p:nvCxnSpPr>
        <p:spPr>
          <a:xfrm flipH="1" flipV="1">
            <a:off x="8485350" y="454285"/>
            <a:ext cx="1060942" cy="941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5C293C7-9B42-DEC1-BA0A-2B09D387DA77}"/>
              </a:ext>
            </a:extLst>
          </p:cNvPr>
          <p:cNvCxnSpPr>
            <a:cxnSpLocks/>
          </p:cNvCxnSpPr>
          <p:nvPr/>
        </p:nvCxnSpPr>
        <p:spPr>
          <a:xfrm>
            <a:off x="7533633" y="513607"/>
            <a:ext cx="2006263" cy="923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7BE1A28-DA6B-35C6-5BDA-54669607748D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9507028" y="587469"/>
            <a:ext cx="1714408" cy="845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1468BD8B-198C-327B-8EF3-F2ACC5F585EC}"/>
              </a:ext>
            </a:extLst>
          </p:cNvPr>
          <p:cNvSpPr/>
          <p:nvPr/>
        </p:nvSpPr>
        <p:spPr>
          <a:xfrm>
            <a:off x="6684743" y="145376"/>
            <a:ext cx="1226266" cy="39802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200" b="1" u="sng" dirty="0">
                <a:solidFill>
                  <a:schemeClr val="tx1"/>
                </a:solidFill>
              </a:rPr>
              <a:t>Employee</a:t>
            </a:r>
          </a:p>
          <a:p>
            <a:pPr algn="ctr"/>
            <a:r>
              <a:rPr lang="en-GB" sz="1200" b="1" u="sng" dirty="0">
                <a:solidFill>
                  <a:schemeClr val="tx1"/>
                </a:solidFill>
              </a:rPr>
              <a:t>Number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1898E15-2613-9821-6308-581E2E330377}"/>
              </a:ext>
            </a:extLst>
          </p:cNvPr>
          <p:cNvSpPr/>
          <p:nvPr/>
        </p:nvSpPr>
        <p:spPr>
          <a:xfrm>
            <a:off x="9110357" y="39947"/>
            <a:ext cx="929655" cy="39802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dirty="0">
                <a:solidFill>
                  <a:schemeClr val="tx1"/>
                </a:solidFill>
              </a:rPr>
              <a:t>Sex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7BED9C3-F1C5-0ED3-AA0F-8CA14DA5A24C}"/>
              </a:ext>
            </a:extLst>
          </p:cNvPr>
          <p:cNvSpPr/>
          <p:nvPr/>
        </p:nvSpPr>
        <p:spPr>
          <a:xfrm>
            <a:off x="8020522" y="56263"/>
            <a:ext cx="929655" cy="39802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dirty="0">
                <a:solidFill>
                  <a:schemeClr val="tx1"/>
                </a:solidFill>
              </a:rPr>
              <a:t>Name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B6F894C-2368-DEC1-EB64-E575444989FA}"/>
              </a:ext>
            </a:extLst>
          </p:cNvPr>
          <p:cNvSpPr/>
          <p:nvPr/>
        </p:nvSpPr>
        <p:spPr>
          <a:xfrm>
            <a:off x="11221436" y="388458"/>
            <a:ext cx="929655" cy="39802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100" dirty="0">
                <a:solidFill>
                  <a:schemeClr val="tx1"/>
                </a:solidFill>
              </a:rPr>
              <a:t>Year of Joining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F63D702-DBC8-366D-102F-6BA44BEB6C28}"/>
              </a:ext>
            </a:extLst>
          </p:cNvPr>
          <p:cNvSpPr/>
          <p:nvPr/>
        </p:nvSpPr>
        <p:spPr>
          <a:xfrm>
            <a:off x="10259038" y="93445"/>
            <a:ext cx="929655" cy="39802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50" dirty="0">
                <a:solidFill>
                  <a:schemeClr val="tx1"/>
                </a:solidFill>
              </a:rPr>
              <a:t>Depart-</a:t>
            </a:r>
            <a:r>
              <a:rPr lang="en-GB" altLang="ko-KR" sz="1050" dirty="0" err="1">
                <a:solidFill>
                  <a:schemeClr val="tx1"/>
                </a:solidFill>
              </a:rPr>
              <a:t>ment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8F75882-D556-8734-DEBB-BB7CEC8186A2}"/>
              </a:ext>
            </a:extLst>
          </p:cNvPr>
          <p:cNvSpPr/>
          <p:nvPr/>
        </p:nvSpPr>
        <p:spPr>
          <a:xfrm>
            <a:off x="10890943" y="3099160"/>
            <a:ext cx="1273402" cy="54166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900" b="1" u="sng" dirty="0">
                <a:solidFill>
                  <a:schemeClr val="tx1"/>
                </a:solidFill>
              </a:rPr>
              <a:t>Manufacturer </a:t>
            </a:r>
          </a:p>
          <a:p>
            <a:pPr algn="ctr"/>
            <a:r>
              <a:rPr lang="en-GB" altLang="ko-KR" sz="1100" b="1" u="sng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9CDD2EF-27E4-C892-6480-9A0CD2BF1002}"/>
              </a:ext>
            </a:extLst>
          </p:cNvPr>
          <p:cNvSpPr/>
          <p:nvPr/>
        </p:nvSpPr>
        <p:spPr>
          <a:xfrm>
            <a:off x="11017975" y="3755026"/>
            <a:ext cx="1106396" cy="41761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50" dirty="0">
                <a:solidFill>
                  <a:schemeClr val="tx1"/>
                </a:solidFill>
              </a:rPr>
              <a:t>Company Name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0AE4C2E-2D93-8D4A-1320-B20BA2BF9C19}"/>
              </a:ext>
            </a:extLst>
          </p:cNvPr>
          <p:cNvSpPr/>
          <p:nvPr/>
        </p:nvSpPr>
        <p:spPr>
          <a:xfrm>
            <a:off x="10974225" y="5198262"/>
            <a:ext cx="1183823" cy="40273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dirty="0">
                <a:solidFill>
                  <a:schemeClr val="tx1"/>
                </a:solidFill>
              </a:rPr>
              <a:t>Main Contact Number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D439D80-3C89-9C71-2EE1-655A94B941F6}"/>
              </a:ext>
            </a:extLst>
          </p:cNvPr>
          <p:cNvSpPr/>
          <p:nvPr/>
        </p:nvSpPr>
        <p:spPr>
          <a:xfrm>
            <a:off x="10952552" y="4271411"/>
            <a:ext cx="1123339" cy="35200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200" dirty="0">
                <a:solidFill>
                  <a:schemeClr val="tx1"/>
                </a:solidFill>
              </a:rPr>
              <a:t>Address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B7950C9-D27B-672E-6C01-5623D30161C7}"/>
              </a:ext>
            </a:extLst>
          </p:cNvPr>
          <p:cNvSpPr/>
          <p:nvPr/>
        </p:nvSpPr>
        <p:spPr>
          <a:xfrm>
            <a:off x="11070369" y="6337126"/>
            <a:ext cx="1036718" cy="39947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200" dirty="0">
                <a:solidFill>
                  <a:schemeClr val="tx1"/>
                </a:solidFill>
              </a:rPr>
              <a:t>Email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6629F91-D1FD-3DD8-7853-EF46CE432471}"/>
              </a:ext>
            </a:extLst>
          </p:cNvPr>
          <p:cNvSpPr/>
          <p:nvPr/>
        </p:nvSpPr>
        <p:spPr>
          <a:xfrm>
            <a:off x="10914833" y="5775911"/>
            <a:ext cx="1277167" cy="41921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dirty="0">
                <a:solidFill>
                  <a:schemeClr val="tx1"/>
                </a:solidFill>
              </a:rPr>
              <a:t>Website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4E99902-A547-A4CB-B645-8BD11EC462E7}"/>
              </a:ext>
            </a:extLst>
          </p:cNvPr>
          <p:cNvSpPr/>
          <p:nvPr/>
        </p:nvSpPr>
        <p:spPr>
          <a:xfrm>
            <a:off x="10984812" y="4687937"/>
            <a:ext cx="1155040" cy="40272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200" dirty="0">
                <a:solidFill>
                  <a:schemeClr val="tx1"/>
                </a:solidFill>
              </a:rPr>
              <a:t>Zip Code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6553364-5314-9AD0-6A5A-3F5C81D82CB8}"/>
              </a:ext>
            </a:extLst>
          </p:cNvPr>
          <p:cNvCxnSpPr>
            <a:cxnSpLocks/>
            <a:stCxn id="14" idx="3"/>
            <a:endCxn id="76" idx="2"/>
          </p:cNvCxnSpPr>
          <p:nvPr/>
        </p:nvCxnSpPr>
        <p:spPr>
          <a:xfrm flipV="1">
            <a:off x="9884791" y="3963833"/>
            <a:ext cx="1133184" cy="830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D029E5C-FC4A-0C70-B87A-90B205587618}"/>
              </a:ext>
            </a:extLst>
          </p:cNvPr>
          <p:cNvCxnSpPr>
            <a:cxnSpLocks/>
            <a:stCxn id="14" idx="3"/>
            <a:endCxn id="75" idx="2"/>
          </p:cNvCxnSpPr>
          <p:nvPr/>
        </p:nvCxnSpPr>
        <p:spPr>
          <a:xfrm flipV="1">
            <a:off x="9884791" y="3369991"/>
            <a:ext cx="1006152" cy="1424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3BE83A9-6422-DC73-5FC3-39EB0B90559A}"/>
              </a:ext>
            </a:extLst>
          </p:cNvPr>
          <p:cNvCxnSpPr>
            <a:cxnSpLocks/>
            <a:stCxn id="14" idx="3"/>
            <a:endCxn id="81" idx="2"/>
          </p:cNvCxnSpPr>
          <p:nvPr/>
        </p:nvCxnSpPr>
        <p:spPr>
          <a:xfrm>
            <a:off x="9884791" y="4794797"/>
            <a:ext cx="1100021" cy="94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536AA23-42E5-7B28-D431-FF81BC67BC0D}"/>
              </a:ext>
            </a:extLst>
          </p:cNvPr>
          <p:cNvCxnSpPr>
            <a:cxnSpLocks/>
            <a:stCxn id="77" idx="2"/>
            <a:endCxn id="14" idx="3"/>
          </p:cNvCxnSpPr>
          <p:nvPr/>
        </p:nvCxnSpPr>
        <p:spPr>
          <a:xfrm flipH="1" flipV="1">
            <a:off x="9884791" y="4794797"/>
            <a:ext cx="1089434" cy="604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D57070F-1F7A-3E3A-9060-663972000D56}"/>
              </a:ext>
            </a:extLst>
          </p:cNvPr>
          <p:cNvCxnSpPr>
            <a:cxnSpLocks/>
            <a:stCxn id="14" idx="3"/>
            <a:endCxn id="80" idx="1"/>
          </p:cNvCxnSpPr>
          <p:nvPr/>
        </p:nvCxnSpPr>
        <p:spPr>
          <a:xfrm>
            <a:off x="9884791" y="4794797"/>
            <a:ext cx="1217079" cy="1042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AA4A859-ABB4-A0EC-AE96-938F7FAB3D0E}"/>
              </a:ext>
            </a:extLst>
          </p:cNvPr>
          <p:cNvCxnSpPr>
            <a:cxnSpLocks/>
            <a:stCxn id="14" idx="3"/>
            <a:endCxn id="79" idx="2"/>
          </p:cNvCxnSpPr>
          <p:nvPr/>
        </p:nvCxnSpPr>
        <p:spPr>
          <a:xfrm>
            <a:off x="9884791" y="4794797"/>
            <a:ext cx="1185578" cy="1742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715C554-D5FF-21B6-A126-B801C913A389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9884791" y="4467728"/>
            <a:ext cx="1083182" cy="327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>
            <a:extLst>
              <a:ext uri="{FF2B5EF4-FFF2-40B4-BE49-F238E27FC236}">
                <a16:creationId xmlns:a16="http://schemas.microsoft.com/office/drawing/2014/main" id="{FF157C9C-D33B-92AE-5451-9E7B29C9039B}"/>
              </a:ext>
            </a:extLst>
          </p:cNvPr>
          <p:cNvSpPr/>
          <p:nvPr/>
        </p:nvSpPr>
        <p:spPr>
          <a:xfrm>
            <a:off x="4603291" y="5585187"/>
            <a:ext cx="929655" cy="39802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Sales Price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CE7F609B-4082-0EDA-F7E1-D47CF3A7A9F4}"/>
              </a:ext>
            </a:extLst>
          </p:cNvPr>
          <p:cNvSpPr/>
          <p:nvPr/>
        </p:nvSpPr>
        <p:spPr>
          <a:xfrm>
            <a:off x="2409381" y="4409876"/>
            <a:ext cx="967084" cy="492875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FF353AE-1E7B-DB04-B06D-C6ECB86BBF82}"/>
              </a:ext>
            </a:extLst>
          </p:cNvPr>
          <p:cNvSpPr/>
          <p:nvPr/>
        </p:nvSpPr>
        <p:spPr>
          <a:xfrm>
            <a:off x="3263150" y="5540342"/>
            <a:ext cx="929655" cy="39802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dirty="0">
                <a:solidFill>
                  <a:schemeClr val="tx1"/>
                </a:solidFill>
              </a:rPr>
              <a:t>Name 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E7E4C4C3-7D85-18B2-250F-A04AFC7DDB78}"/>
              </a:ext>
            </a:extLst>
          </p:cNvPr>
          <p:cNvSpPr/>
          <p:nvPr/>
        </p:nvSpPr>
        <p:spPr>
          <a:xfrm>
            <a:off x="3727978" y="5976494"/>
            <a:ext cx="1156859" cy="39802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dirty="0">
                <a:solidFill>
                  <a:schemeClr val="tx1"/>
                </a:solidFill>
              </a:rPr>
              <a:t>description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5F2E3386-0D54-8887-D5DC-F39B831C3D10}"/>
              </a:ext>
            </a:extLst>
          </p:cNvPr>
          <p:cNvSpPr/>
          <p:nvPr/>
        </p:nvSpPr>
        <p:spPr>
          <a:xfrm>
            <a:off x="5148963" y="6072386"/>
            <a:ext cx="874662" cy="39802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50" dirty="0" err="1">
                <a:solidFill>
                  <a:schemeClr val="tx1"/>
                </a:solidFill>
              </a:rPr>
              <a:t>Manufa-cturer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686FB187-81D9-BEDB-D156-29CA13D02F4B}"/>
              </a:ext>
            </a:extLst>
          </p:cNvPr>
          <p:cNvSpPr/>
          <p:nvPr/>
        </p:nvSpPr>
        <p:spPr>
          <a:xfrm>
            <a:off x="5617794" y="5770267"/>
            <a:ext cx="1335485" cy="34395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dirty="0">
                <a:solidFill>
                  <a:schemeClr val="tx1"/>
                </a:solidFill>
              </a:rPr>
              <a:t>Manufacture Date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5E645723-EC97-855D-D4F6-17A51D6C407C}"/>
              </a:ext>
            </a:extLst>
          </p:cNvPr>
          <p:cNvSpPr/>
          <p:nvPr/>
        </p:nvSpPr>
        <p:spPr>
          <a:xfrm>
            <a:off x="6726826" y="6175505"/>
            <a:ext cx="929655" cy="39802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dirty="0">
                <a:solidFill>
                  <a:schemeClr val="tx1"/>
                </a:solidFill>
              </a:rPr>
              <a:t>Expire Date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89C01F78-D5C5-455E-50DB-3CB080E19CC5}"/>
              </a:ext>
            </a:extLst>
          </p:cNvPr>
          <p:cNvSpPr/>
          <p:nvPr/>
        </p:nvSpPr>
        <p:spPr>
          <a:xfrm>
            <a:off x="2432205" y="4451056"/>
            <a:ext cx="920676" cy="40209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900" dirty="0">
                <a:solidFill>
                  <a:schemeClr val="tx1"/>
                </a:solidFill>
              </a:rPr>
              <a:t>Category 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232" name="Title 231">
            <a:extLst>
              <a:ext uri="{FF2B5EF4-FFF2-40B4-BE49-F238E27FC236}">
                <a16:creationId xmlns:a16="http://schemas.microsoft.com/office/drawing/2014/main" id="{A96B1EF3-1D49-D254-B9BE-20CF14B7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" y="-16751"/>
            <a:ext cx="4617459" cy="1325563"/>
          </a:xfrm>
        </p:spPr>
        <p:txBody>
          <a:bodyPr/>
          <a:lstStyle/>
          <a:p>
            <a:r>
              <a:rPr lang="en-GB" dirty="0"/>
              <a:t>5. </a:t>
            </a:r>
            <a:r>
              <a:rPr lang="en-GB" altLang="ko-KR" dirty="0"/>
              <a:t>Completed ERD</a:t>
            </a:r>
            <a:endParaRPr lang="en-GB" dirty="0"/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9B0C27A-1AFF-E0BE-C232-B7CFF1C2D894}"/>
              </a:ext>
            </a:extLst>
          </p:cNvPr>
          <p:cNvCxnSpPr>
            <a:cxnSpLocks/>
            <a:stCxn id="270" idx="0"/>
            <a:endCxn id="9" idx="2"/>
          </p:cNvCxnSpPr>
          <p:nvPr/>
        </p:nvCxnSpPr>
        <p:spPr>
          <a:xfrm flipV="1">
            <a:off x="3318173" y="3361533"/>
            <a:ext cx="1862290" cy="1620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>
            <a:extLst>
              <a:ext uri="{FF2B5EF4-FFF2-40B4-BE49-F238E27FC236}">
                <a16:creationId xmlns:a16="http://schemas.microsoft.com/office/drawing/2014/main" id="{3B18FF11-BEF1-5D87-FCEA-D7B23EB49CAF}"/>
              </a:ext>
            </a:extLst>
          </p:cNvPr>
          <p:cNvSpPr/>
          <p:nvPr/>
        </p:nvSpPr>
        <p:spPr>
          <a:xfrm>
            <a:off x="2807950" y="4982480"/>
            <a:ext cx="1020446" cy="39802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50" b="1" u="sng" dirty="0">
                <a:solidFill>
                  <a:schemeClr val="tx1"/>
                </a:solidFill>
              </a:rPr>
              <a:t>Product ID</a:t>
            </a:r>
            <a:endParaRPr lang="en-GB" sz="1050" b="1" u="sng" dirty="0">
              <a:solidFill>
                <a:schemeClr val="tx1"/>
              </a:solidFill>
            </a:endParaRPr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2A848248-6BEC-4194-4D19-694AF00701C1}"/>
              </a:ext>
            </a:extLst>
          </p:cNvPr>
          <p:cNvSpPr/>
          <p:nvPr/>
        </p:nvSpPr>
        <p:spPr>
          <a:xfrm>
            <a:off x="279414" y="1731157"/>
            <a:ext cx="860310" cy="53194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700" b="1" u="sng" dirty="0">
                <a:solidFill>
                  <a:schemeClr val="tx1"/>
                </a:solidFill>
              </a:rPr>
              <a:t>Customer ID</a:t>
            </a:r>
            <a:endParaRPr lang="en-GB" sz="700" b="1" u="sng" dirty="0">
              <a:solidFill>
                <a:schemeClr val="tx1"/>
              </a:solidFill>
            </a:endParaRPr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BADC7F8A-2398-3739-CB6A-927DC866560D}"/>
              </a:ext>
            </a:extLst>
          </p:cNvPr>
          <p:cNvSpPr/>
          <p:nvPr/>
        </p:nvSpPr>
        <p:spPr>
          <a:xfrm>
            <a:off x="30260" y="3305441"/>
            <a:ext cx="769762" cy="34323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dirty="0">
                <a:solidFill>
                  <a:schemeClr val="tx1"/>
                </a:solidFill>
              </a:rPr>
              <a:t>Address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1B3DEC79-1FD9-D2C4-E45E-08CF234B2D74}"/>
              </a:ext>
            </a:extLst>
          </p:cNvPr>
          <p:cNvSpPr/>
          <p:nvPr/>
        </p:nvSpPr>
        <p:spPr>
          <a:xfrm>
            <a:off x="-22074" y="2365736"/>
            <a:ext cx="732592" cy="39802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306B628C-6995-2C1B-E677-6C553732A9C6}"/>
              </a:ext>
            </a:extLst>
          </p:cNvPr>
          <p:cNvSpPr/>
          <p:nvPr/>
        </p:nvSpPr>
        <p:spPr>
          <a:xfrm>
            <a:off x="37661" y="3746505"/>
            <a:ext cx="747498" cy="3608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200" dirty="0">
                <a:solidFill>
                  <a:schemeClr val="tx1"/>
                </a:solidFill>
              </a:rPr>
              <a:t>Birth Date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890539BD-51FA-8E8D-1561-7EDB98B2D999}"/>
              </a:ext>
            </a:extLst>
          </p:cNvPr>
          <p:cNvCxnSpPr>
            <a:cxnSpLocks/>
          </p:cNvCxnSpPr>
          <p:nvPr/>
        </p:nvCxnSpPr>
        <p:spPr>
          <a:xfrm flipH="1" flipV="1">
            <a:off x="1751620" y="3320246"/>
            <a:ext cx="1" cy="286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angle 344">
            <a:extLst>
              <a:ext uri="{FF2B5EF4-FFF2-40B4-BE49-F238E27FC236}">
                <a16:creationId xmlns:a16="http://schemas.microsoft.com/office/drawing/2014/main" id="{4D2E86B8-F64C-95C0-0F4A-3F5E08289493}"/>
              </a:ext>
            </a:extLst>
          </p:cNvPr>
          <p:cNvSpPr/>
          <p:nvPr/>
        </p:nvSpPr>
        <p:spPr>
          <a:xfrm>
            <a:off x="1121631" y="4774484"/>
            <a:ext cx="1271816" cy="57416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8BDC8B8A-C174-C353-A3E6-1EABA3370ABF}"/>
              </a:ext>
            </a:extLst>
          </p:cNvPr>
          <p:cNvSpPr/>
          <p:nvPr/>
        </p:nvSpPr>
        <p:spPr>
          <a:xfrm>
            <a:off x="1191596" y="4835887"/>
            <a:ext cx="1144440" cy="49287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b="1" dirty="0"/>
              <a:t>Occupation</a:t>
            </a:r>
            <a:endParaRPr lang="en-GB" sz="1400" b="1" dirty="0"/>
          </a:p>
        </p:txBody>
      </p:sp>
      <p:sp>
        <p:nvSpPr>
          <p:cNvPr id="362" name="Flowchart: Decision 361">
            <a:extLst>
              <a:ext uri="{FF2B5EF4-FFF2-40B4-BE49-F238E27FC236}">
                <a16:creationId xmlns:a16="http://schemas.microsoft.com/office/drawing/2014/main" id="{8E88E69D-1098-2056-DF2F-458CB2B48E4D}"/>
              </a:ext>
            </a:extLst>
          </p:cNvPr>
          <p:cNvSpPr/>
          <p:nvPr/>
        </p:nvSpPr>
        <p:spPr>
          <a:xfrm>
            <a:off x="960697" y="3587921"/>
            <a:ext cx="1579743" cy="791544"/>
          </a:xfrm>
          <a:prstGeom prst="flowChartDecisi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63" name="Flowchart: Decision 362">
            <a:extLst>
              <a:ext uri="{FF2B5EF4-FFF2-40B4-BE49-F238E27FC236}">
                <a16:creationId xmlns:a16="http://schemas.microsoft.com/office/drawing/2014/main" id="{FAF30029-F9BE-458C-8546-279060191F33}"/>
              </a:ext>
            </a:extLst>
          </p:cNvPr>
          <p:cNvSpPr/>
          <p:nvPr/>
        </p:nvSpPr>
        <p:spPr>
          <a:xfrm>
            <a:off x="1129550" y="3722565"/>
            <a:ext cx="1272344" cy="50276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600" b="1" dirty="0"/>
              <a:t>work</a:t>
            </a:r>
            <a:endParaRPr lang="en-GB" sz="1600" b="1" dirty="0"/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C576B9BC-73AF-8B56-1158-E851C3963EEF}"/>
              </a:ext>
            </a:extLst>
          </p:cNvPr>
          <p:cNvCxnSpPr>
            <a:cxnSpLocks/>
          </p:cNvCxnSpPr>
          <p:nvPr/>
        </p:nvCxnSpPr>
        <p:spPr>
          <a:xfrm flipV="1">
            <a:off x="1757342" y="4369158"/>
            <a:ext cx="0" cy="405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Oval 421">
            <a:extLst>
              <a:ext uri="{FF2B5EF4-FFF2-40B4-BE49-F238E27FC236}">
                <a16:creationId xmlns:a16="http://schemas.microsoft.com/office/drawing/2014/main" id="{E9B6C190-FBD0-1119-AFEC-D2F2C12807EC}"/>
              </a:ext>
            </a:extLst>
          </p:cNvPr>
          <p:cNvSpPr/>
          <p:nvPr/>
        </p:nvSpPr>
        <p:spPr>
          <a:xfrm>
            <a:off x="2245115" y="5849126"/>
            <a:ext cx="779660" cy="42669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000" dirty="0">
                <a:solidFill>
                  <a:schemeClr val="tx1"/>
                </a:solidFill>
              </a:rPr>
              <a:t>Experi-</a:t>
            </a:r>
            <a:r>
              <a:rPr lang="en-GB" altLang="ko-KR" sz="1000" dirty="0" err="1">
                <a:solidFill>
                  <a:schemeClr val="tx1"/>
                </a:solidFill>
              </a:rPr>
              <a:t>ence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AD09716F-C7D8-848C-99EA-8FBE951FA730}"/>
              </a:ext>
            </a:extLst>
          </p:cNvPr>
          <p:cNvSpPr/>
          <p:nvPr/>
        </p:nvSpPr>
        <p:spPr>
          <a:xfrm>
            <a:off x="1417992" y="5847283"/>
            <a:ext cx="747498" cy="3608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200" dirty="0">
                <a:solidFill>
                  <a:schemeClr val="tx1"/>
                </a:solidFill>
              </a:rPr>
              <a:t>Job Type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112213D3-6767-A2F2-2351-688A01670E63}"/>
              </a:ext>
            </a:extLst>
          </p:cNvPr>
          <p:cNvSpPr/>
          <p:nvPr/>
        </p:nvSpPr>
        <p:spPr>
          <a:xfrm>
            <a:off x="314787" y="5759588"/>
            <a:ext cx="1035617" cy="43381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800" dirty="0">
                <a:solidFill>
                  <a:schemeClr val="tx1"/>
                </a:solidFill>
              </a:rPr>
              <a:t>Occupation ID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1FDEED65-EB5D-4B2B-A18D-DBD7D982BADB}"/>
              </a:ext>
            </a:extLst>
          </p:cNvPr>
          <p:cNvSpPr/>
          <p:nvPr/>
        </p:nvSpPr>
        <p:spPr>
          <a:xfrm>
            <a:off x="-25234" y="2789842"/>
            <a:ext cx="800909" cy="47457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1C94BA1F-AD8A-6558-129F-B9B40E2A4454}"/>
              </a:ext>
            </a:extLst>
          </p:cNvPr>
          <p:cNvSpPr/>
          <p:nvPr/>
        </p:nvSpPr>
        <p:spPr>
          <a:xfrm>
            <a:off x="33787" y="2839740"/>
            <a:ext cx="714295" cy="38389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700" dirty="0">
                <a:solidFill>
                  <a:schemeClr val="tx1"/>
                </a:solidFill>
              </a:rPr>
              <a:t>Phone Number</a:t>
            </a:r>
            <a:endParaRPr lang="en-GB" sz="700" dirty="0">
              <a:solidFill>
                <a:schemeClr val="tx1"/>
              </a:solidFill>
            </a:endParaRPr>
          </a:p>
        </p:txBody>
      </p: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2C1D30B5-7948-08CC-BEAF-4CA793B41D2F}"/>
              </a:ext>
            </a:extLst>
          </p:cNvPr>
          <p:cNvCxnSpPr>
            <a:cxnSpLocks/>
            <a:stCxn id="424" idx="0"/>
            <a:endCxn id="345" idx="2"/>
          </p:cNvCxnSpPr>
          <p:nvPr/>
        </p:nvCxnSpPr>
        <p:spPr>
          <a:xfrm flipV="1">
            <a:off x="832596" y="5348650"/>
            <a:ext cx="924943" cy="410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99D0626-01CE-AEE0-A61F-AA3D3605E213}"/>
              </a:ext>
            </a:extLst>
          </p:cNvPr>
          <p:cNvCxnSpPr>
            <a:cxnSpLocks/>
            <a:stCxn id="423" idx="0"/>
            <a:endCxn id="346" idx="2"/>
          </p:cNvCxnSpPr>
          <p:nvPr/>
        </p:nvCxnSpPr>
        <p:spPr>
          <a:xfrm flipH="1" flipV="1">
            <a:off x="1763816" y="5328761"/>
            <a:ext cx="27925" cy="518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EB9EDA12-C230-6FF8-2F0B-FC728E441D46}"/>
              </a:ext>
            </a:extLst>
          </p:cNvPr>
          <p:cNvCxnSpPr>
            <a:cxnSpLocks/>
            <a:stCxn id="422" idx="0"/>
            <a:endCxn id="346" idx="2"/>
          </p:cNvCxnSpPr>
          <p:nvPr/>
        </p:nvCxnSpPr>
        <p:spPr>
          <a:xfrm flipH="1" flipV="1">
            <a:off x="1763816" y="5328761"/>
            <a:ext cx="871129" cy="520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834EADA7-6221-14BC-2827-04D794E5A5B6}"/>
              </a:ext>
            </a:extLst>
          </p:cNvPr>
          <p:cNvCxnSpPr>
            <a:cxnSpLocks/>
          </p:cNvCxnSpPr>
          <p:nvPr/>
        </p:nvCxnSpPr>
        <p:spPr>
          <a:xfrm>
            <a:off x="785159" y="6060145"/>
            <a:ext cx="82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3CB75C28-9EE2-E091-73A1-48D47C2245BB}"/>
              </a:ext>
            </a:extLst>
          </p:cNvPr>
          <p:cNvCxnSpPr>
            <a:cxnSpLocks/>
          </p:cNvCxnSpPr>
          <p:nvPr/>
        </p:nvCxnSpPr>
        <p:spPr>
          <a:xfrm>
            <a:off x="905710" y="6072386"/>
            <a:ext cx="909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198C414-F104-D92E-80DA-074529499AD9}"/>
              </a:ext>
            </a:extLst>
          </p:cNvPr>
          <p:cNvCxnSpPr>
            <a:cxnSpLocks/>
          </p:cNvCxnSpPr>
          <p:nvPr/>
        </p:nvCxnSpPr>
        <p:spPr>
          <a:xfrm>
            <a:off x="1041786" y="6072386"/>
            <a:ext cx="665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F8B617AA-C809-CBC5-FCCD-D156B5AF0AF0}"/>
              </a:ext>
            </a:extLst>
          </p:cNvPr>
          <p:cNvCxnSpPr>
            <a:cxnSpLocks/>
          </p:cNvCxnSpPr>
          <p:nvPr/>
        </p:nvCxnSpPr>
        <p:spPr>
          <a:xfrm>
            <a:off x="671638" y="6072386"/>
            <a:ext cx="822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999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965</Words>
  <Application>Microsoft Office PowerPoint</Application>
  <PresentationFormat>Widescreen</PresentationFormat>
  <Paragraphs>154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Aptos</vt:lpstr>
      <vt:lpstr>Aptos Display</vt:lpstr>
      <vt:lpstr>Arial</vt:lpstr>
      <vt:lpstr>Calibri</vt:lpstr>
      <vt:lpstr>Office Theme</vt:lpstr>
      <vt:lpstr>Database System Report #1  Logical Design of a Shopping Mall Database (ERD Example)</vt:lpstr>
      <vt:lpstr>Assignment Prompt</vt:lpstr>
      <vt:lpstr>Data Requirements</vt:lpstr>
      <vt:lpstr>1. Entity Selection</vt:lpstr>
      <vt:lpstr>2. Relationship Design</vt:lpstr>
      <vt:lpstr>3. Draft ERD Diagram</vt:lpstr>
      <vt:lpstr>PowerPoint Presentation</vt:lpstr>
      <vt:lpstr>4. Attribute Assignment</vt:lpstr>
      <vt:lpstr>5. Completed ERD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LeeJuhyun</dc:creator>
  <cp:lastModifiedBy>LeeJuhyun</cp:lastModifiedBy>
  <cp:revision>13</cp:revision>
  <dcterms:created xsi:type="dcterms:W3CDTF">2025-04-05T08:24:01Z</dcterms:created>
  <dcterms:modified xsi:type="dcterms:W3CDTF">2025-05-17T08:42:12Z</dcterms:modified>
</cp:coreProperties>
</file>