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2_2A25FAB8.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3"/>
  </p:notesMasterIdLst>
  <p:sldIdLst>
    <p:sldId id="256" r:id="rId2"/>
    <p:sldId id="259" r:id="rId3"/>
    <p:sldId id="258" r:id="rId4"/>
    <p:sldId id="267" r:id="rId5"/>
    <p:sldId id="264" r:id="rId6"/>
    <p:sldId id="265" r:id="rId7"/>
    <p:sldId id="263" r:id="rId8"/>
    <p:sldId id="271" r:id="rId9"/>
    <p:sldId id="262" r:id="rId10"/>
    <p:sldId id="272"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845788A-BB18-215B-F3DD-4B0654BCF6DB}" name="Juhyun Lee" initials="JL" userId="02de30a086e1715f"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773"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2_2A25FAB8.xml><?xml version="1.0" encoding="utf-8"?>
<p188:cmLst xmlns:a="http://schemas.openxmlformats.org/drawingml/2006/main" xmlns:r="http://schemas.openxmlformats.org/officeDocument/2006/relationships" xmlns:p188="http://schemas.microsoft.com/office/powerpoint/2018/8/main">
  <p188:cm id="{B529C105-267F-453D-A263-80C8EDDAACA8}" authorId="{3845788A-BB18-215B-F3DD-4B0654BCF6DB}" created="2024-12-05T09:10:02.872">
    <ac:deMkLst xmlns:ac="http://schemas.microsoft.com/office/drawing/2013/main/command">
      <pc:docMk xmlns:pc="http://schemas.microsoft.com/office/powerpoint/2013/main/command"/>
      <pc:sldMk xmlns:pc="http://schemas.microsoft.com/office/powerpoint/2013/main/command" cId="707132088" sldId="258"/>
      <ac:spMk id="3" creationId="{3B16554B-EE88-BB17-F73F-33F0180070DB}"/>
    </ac:deMkLst>
    <p188:txBody>
      <a:bodyPr/>
      <a:lstStyle/>
      <a:p>
        <a:r>
          <a:rPr lang="en-GB"/>
          <a:t>I installed the package readr to get the files from my file.  </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6C2D03-9F56-411D-B42F-E3F6E22A1AC2}" type="doc">
      <dgm:prSet loTypeId="urn:microsoft.com/office/officeart/2018/2/layout/IconVerticalSolidList" loCatId="icon" qsTypeId="urn:microsoft.com/office/officeart/2005/8/quickstyle/3d2" qsCatId="3D" csTypeId="urn:microsoft.com/office/officeart/2018/5/colors/Iconchunking_neutralbg_colorful5" csCatId="colorful" phldr="1"/>
      <dgm:spPr/>
      <dgm:t>
        <a:bodyPr/>
        <a:lstStyle/>
        <a:p>
          <a:endParaRPr lang="en-US"/>
        </a:p>
      </dgm:t>
    </dgm:pt>
    <dgm:pt modelId="{E8C43C1A-1DBA-4C94-87AD-B9EEE6D3789A}">
      <dgm:prSet custT="1"/>
      <dgm:spPr/>
      <dgm:t>
        <a:bodyPr/>
        <a:lstStyle/>
        <a:p>
          <a:pPr>
            <a:lnSpc>
              <a:spcPct val="100000"/>
            </a:lnSpc>
          </a:pPr>
          <a:r>
            <a:rPr lang="en-GB" sz="2500" b="1" dirty="0"/>
            <a:t>Data: 2023.09~2024.08 </a:t>
          </a:r>
        </a:p>
        <a:p>
          <a:pPr>
            <a:lnSpc>
              <a:spcPct val="100000"/>
            </a:lnSpc>
          </a:pPr>
          <a:r>
            <a:rPr lang="en-GB" sz="2400" b="1" dirty="0"/>
            <a:t>(12 </a:t>
          </a:r>
          <a:r>
            <a:rPr lang="en-GB" sz="2400" b="1" dirty="0" err="1"/>
            <a:t>mois</a:t>
          </a:r>
          <a:r>
            <a:rPr lang="en-GB" sz="2400" b="1" dirty="0"/>
            <a:t>)</a:t>
          </a:r>
          <a:endParaRPr lang="en-US" sz="2500" b="1" dirty="0"/>
        </a:p>
      </dgm:t>
    </dgm:pt>
    <dgm:pt modelId="{F9335902-8612-4BB5-93EE-322FEA58B1FE}" type="parTrans" cxnId="{551316A6-B513-46ED-9CEB-AAC7EDC6D6B0}">
      <dgm:prSet/>
      <dgm:spPr/>
      <dgm:t>
        <a:bodyPr/>
        <a:lstStyle/>
        <a:p>
          <a:endParaRPr lang="en-US" b="1"/>
        </a:p>
      </dgm:t>
    </dgm:pt>
    <dgm:pt modelId="{3E8C59E3-E4A3-4F4D-828A-E3FA77853D15}" type="sibTrans" cxnId="{551316A6-B513-46ED-9CEB-AAC7EDC6D6B0}">
      <dgm:prSet/>
      <dgm:spPr/>
      <dgm:t>
        <a:bodyPr/>
        <a:lstStyle/>
        <a:p>
          <a:endParaRPr lang="en-US" b="1"/>
        </a:p>
      </dgm:t>
    </dgm:pt>
    <dgm:pt modelId="{0A95D703-DC9F-45F1-95EC-2F04C7C95E1D}">
      <dgm:prSet/>
      <dgm:spPr/>
      <dgm:t>
        <a:bodyPr/>
        <a:lstStyle/>
        <a:p>
          <a:pPr>
            <a:lnSpc>
              <a:spcPct val="100000"/>
            </a:lnSpc>
          </a:pPr>
          <a:r>
            <a:rPr lang="en-GB" b="1" dirty="0"/>
            <a:t>total riders</a:t>
          </a:r>
        </a:p>
        <a:p>
          <a:pPr>
            <a:lnSpc>
              <a:spcPct val="100000"/>
            </a:lnSpc>
          </a:pPr>
          <a:r>
            <a:rPr lang="en-GB" b="1" dirty="0"/>
            <a:t>:5698376</a:t>
          </a:r>
          <a:endParaRPr lang="en-US" b="1" dirty="0"/>
        </a:p>
      </dgm:t>
    </dgm:pt>
    <dgm:pt modelId="{27E46209-1FD8-4131-B0A3-1472E383ED21}" type="parTrans" cxnId="{289A4CB9-7AE8-49B3-B90F-18DB73510360}">
      <dgm:prSet/>
      <dgm:spPr/>
      <dgm:t>
        <a:bodyPr/>
        <a:lstStyle/>
        <a:p>
          <a:endParaRPr lang="en-US" b="1"/>
        </a:p>
      </dgm:t>
    </dgm:pt>
    <dgm:pt modelId="{40F91460-F5AE-4933-92AC-5215C61E7D14}" type="sibTrans" cxnId="{289A4CB9-7AE8-49B3-B90F-18DB73510360}">
      <dgm:prSet/>
      <dgm:spPr/>
      <dgm:t>
        <a:bodyPr/>
        <a:lstStyle/>
        <a:p>
          <a:endParaRPr lang="en-US" b="1"/>
        </a:p>
      </dgm:t>
    </dgm:pt>
    <dgm:pt modelId="{EDCA1EDF-C5BF-4F6F-95E4-3AC5E85E7D40}" type="pres">
      <dgm:prSet presAssocID="{F06C2D03-9F56-411D-B42F-E3F6E22A1AC2}" presName="root" presStyleCnt="0">
        <dgm:presLayoutVars>
          <dgm:dir/>
          <dgm:resizeHandles val="exact"/>
        </dgm:presLayoutVars>
      </dgm:prSet>
      <dgm:spPr/>
    </dgm:pt>
    <dgm:pt modelId="{A119D45B-3D90-401E-BC14-EDF00338CA61}" type="pres">
      <dgm:prSet presAssocID="{E8C43C1A-1DBA-4C94-87AD-B9EEE6D3789A}" presName="compNode" presStyleCnt="0"/>
      <dgm:spPr/>
    </dgm:pt>
    <dgm:pt modelId="{F043ECC6-FBCC-4BB0-83B4-12757659CC15}" type="pres">
      <dgm:prSet presAssocID="{E8C43C1A-1DBA-4C94-87AD-B9EEE6D3789A}" presName="bgRect" presStyleLbl="bgShp" presStyleIdx="0" presStyleCnt="2" custLinFactNeighborX="3128" custLinFactNeighborY="16977"/>
      <dgm:spPr/>
    </dgm:pt>
    <dgm:pt modelId="{54AE0482-3997-4CB4-8C2F-51BE6FC7145F}" type="pres">
      <dgm:prSet presAssocID="{E8C43C1A-1DBA-4C94-87AD-B9EEE6D3789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D48DA69-B173-4B45-97B6-2AA41C0BB149}" type="pres">
      <dgm:prSet presAssocID="{E8C43C1A-1DBA-4C94-87AD-B9EEE6D3789A}" presName="spaceRect" presStyleCnt="0"/>
      <dgm:spPr/>
    </dgm:pt>
    <dgm:pt modelId="{60573313-9D71-4CC7-AE37-02C2CFD353F6}" type="pres">
      <dgm:prSet presAssocID="{E8C43C1A-1DBA-4C94-87AD-B9EEE6D3789A}" presName="parTx" presStyleLbl="revTx" presStyleIdx="0" presStyleCnt="2">
        <dgm:presLayoutVars>
          <dgm:chMax val="0"/>
          <dgm:chPref val="0"/>
        </dgm:presLayoutVars>
      </dgm:prSet>
      <dgm:spPr/>
    </dgm:pt>
    <dgm:pt modelId="{E49AE0BB-9462-49EE-BF86-5A5ED8D29B4B}" type="pres">
      <dgm:prSet presAssocID="{3E8C59E3-E4A3-4F4D-828A-E3FA77853D15}" presName="sibTrans" presStyleCnt="0"/>
      <dgm:spPr/>
    </dgm:pt>
    <dgm:pt modelId="{6A77F151-C0E5-498A-BF46-D8CAC89151CA}" type="pres">
      <dgm:prSet presAssocID="{0A95D703-DC9F-45F1-95EC-2F04C7C95E1D}" presName="compNode" presStyleCnt="0"/>
      <dgm:spPr/>
    </dgm:pt>
    <dgm:pt modelId="{C1AD4715-D2B2-4D9D-9D28-4FEDD023AE70}" type="pres">
      <dgm:prSet presAssocID="{0A95D703-DC9F-45F1-95EC-2F04C7C95E1D}" presName="bgRect" presStyleLbl="bgShp" presStyleIdx="1" presStyleCnt="2" custLinFactNeighborX="2483" custLinFactNeighborY="6305"/>
      <dgm:spPr/>
    </dgm:pt>
    <dgm:pt modelId="{8565B42C-2979-4030-A2B4-2E604FEB210C}" type="pres">
      <dgm:prSet presAssocID="{0A95D703-DC9F-45F1-95EC-2F04C7C95E1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torcycle"/>
        </a:ext>
      </dgm:extLst>
    </dgm:pt>
    <dgm:pt modelId="{D488AB41-0A9C-4EDA-866E-D75791F90C7E}" type="pres">
      <dgm:prSet presAssocID="{0A95D703-DC9F-45F1-95EC-2F04C7C95E1D}" presName="spaceRect" presStyleCnt="0"/>
      <dgm:spPr/>
    </dgm:pt>
    <dgm:pt modelId="{4B6D8318-0053-4061-A18E-5DC634FF4CEB}" type="pres">
      <dgm:prSet presAssocID="{0A95D703-DC9F-45F1-95EC-2F04C7C95E1D}" presName="parTx" presStyleLbl="revTx" presStyleIdx="1" presStyleCnt="2" custScaleX="117625">
        <dgm:presLayoutVars>
          <dgm:chMax val="0"/>
          <dgm:chPref val="0"/>
        </dgm:presLayoutVars>
      </dgm:prSet>
      <dgm:spPr/>
    </dgm:pt>
  </dgm:ptLst>
  <dgm:cxnLst>
    <dgm:cxn modelId="{8B41564F-2411-4702-A91C-1DE0903BFCE9}" type="presOf" srcId="{E8C43C1A-1DBA-4C94-87AD-B9EEE6D3789A}" destId="{60573313-9D71-4CC7-AE37-02C2CFD353F6}" srcOrd="0" destOrd="0" presId="urn:microsoft.com/office/officeart/2018/2/layout/IconVerticalSolidList"/>
    <dgm:cxn modelId="{551316A6-B513-46ED-9CEB-AAC7EDC6D6B0}" srcId="{F06C2D03-9F56-411D-B42F-E3F6E22A1AC2}" destId="{E8C43C1A-1DBA-4C94-87AD-B9EEE6D3789A}" srcOrd="0" destOrd="0" parTransId="{F9335902-8612-4BB5-93EE-322FEA58B1FE}" sibTransId="{3E8C59E3-E4A3-4F4D-828A-E3FA77853D15}"/>
    <dgm:cxn modelId="{289A4CB9-7AE8-49B3-B90F-18DB73510360}" srcId="{F06C2D03-9F56-411D-B42F-E3F6E22A1AC2}" destId="{0A95D703-DC9F-45F1-95EC-2F04C7C95E1D}" srcOrd="1" destOrd="0" parTransId="{27E46209-1FD8-4131-B0A3-1472E383ED21}" sibTransId="{40F91460-F5AE-4933-92AC-5215C61E7D14}"/>
    <dgm:cxn modelId="{A13A99EC-3522-4895-B68A-6D090ED698BE}" type="presOf" srcId="{0A95D703-DC9F-45F1-95EC-2F04C7C95E1D}" destId="{4B6D8318-0053-4061-A18E-5DC634FF4CEB}" srcOrd="0" destOrd="0" presId="urn:microsoft.com/office/officeart/2018/2/layout/IconVerticalSolidList"/>
    <dgm:cxn modelId="{5997CDFB-D803-4B8E-B15C-C082AE60E5E1}" type="presOf" srcId="{F06C2D03-9F56-411D-B42F-E3F6E22A1AC2}" destId="{EDCA1EDF-C5BF-4F6F-95E4-3AC5E85E7D40}" srcOrd="0" destOrd="0" presId="urn:microsoft.com/office/officeart/2018/2/layout/IconVerticalSolidList"/>
    <dgm:cxn modelId="{D42435C6-45CE-416B-AAC8-4FF6B0B0076D}" type="presParOf" srcId="{EDCA1EDF-C5BF-4F6F-95E4-3AC5E85E7D40}" destId="{A119D45B-3D90-401E-BC14-EDF00338CA61}" srcOrd="0" destOrd="0" presId="urn:microsoft.com/office/officeart/2018/2/layout/IconVerticalSolidList"/>
    <dgm:cxn modelId="{7B5F0317-F5C8-43B3-8A40-386A4CDB9DA6}" type="presParOf" srcId="{A119D45B-3D90-401E-BC14-EDF00338CA61}" destId="{F043ECC6-FBCC-4BB0-83B4-12757659CC15}" srcOrd="0" destOrd="0" presId="urn:microsoft.com/office/officeart/2018/2/layout/IconVerticalSolidList"/>
    <dgm:cxn modelId="{4C15C0C4-36C6-47CF-9BCB-B774382647A3}" type="presParOf" srcId="{A119D45B-3D90-401E-BC14-EDF00338CA61}" destId="{54AE0482-3997-4CB4-8C2F-51BE6FC7145F}" srcOrd="1" destOrd="0" presId="urn:microsoft.com/office/officeart/2018/2/layout/IconVerticalSolidList"/>
    <dgm:cxn modelId="{853080C4-63E4-4B99-943C-D66A20A4B809}" type="presParOf" srcId="{A119D45B-3D90-401E-BC14-EDF00338CA61}" destId="{0D48DA69-B173-4B45-97B6-2AA41C0BB149}" srcOrd="2" destOrd="0" presId="urn:microsoft.com/office/officeart/2018/2/layout/IconVerticalSolidList"/>
    <dgm:cxn modelId="{F8307B8B-0C1B-46AC-86D0-E0C6C15991E7}" type="presParOf" srcId="{A119D45B-3D90-401E-BC14-EDF00338CA61}" destId="{60573313-9D71-4CC7-AE37-02C2CFD353F6}" srcOrd="3" destOrd="0" presId="urn:microsoft.com/office/officeart/2018/2/layout/IconVerticalSolidList"/>
    <dgm:cxn modelId="{3474005F-B940-47DE-9D34-91714FFD2D7A}" type="presParOf" srcId="{EDCA1EDF-C5BF-4F6F-95E4-3AC5E85E7D40}" destId="{E49AE0BB-9462-49EE-BF86-5A5ED8D29B4B}" srcOrd="1" destOrd="0" presId="urn:microsoft.com/office/officeart/2018/2/layout/IconVerticalSolidList"/>
    <dgm:cxn modelId="{5BAAFF98-1E0A-469E-BE97-F2FC3DADADB4}" type="presParOf" srcId="{EDCA1EDF-C5BF-4F6F-95E4-3AC5E85E7D40}" destId="{6A77F151-C0E5-498A-BF46-D8CAC89151CA}" srcOrd="2" destOrd="0" presId="urn:microsoft.com/office/officeart/2018/2/layout/IconVerticalSolidList"/>
    <dgm:cxn modelId="{158D5CD7-EB98-4555-B4A0-7B3E3ED1248E}" type="presParOf" srcId="{6A77F151-C0E5-498A-BF46-D8CAC89151CA}" destId="{C1AD4715-D2B2-4D9D-9D28-4FEDD023AE70}" srcOrd="0" destOrd="0" presId="urn:microsoft.com/office/officeart/2018/2/layout/IconVerticalSolidList"/>
    <dgm:cxn modelId="{2657832E-4A48-4B5E-8538-33D20C04534C}" type="presParOf" srcId="{6A77F151-C0E5-498A-BF46-D8CAC89151CA}" destId="{8565B42C-2979-4030-A2B4-2E604FEB210C}" srcOrd="1" destOrd="0" presId="urn:microsoft.com/office/officeart/2018/2/layout/IconVerticalSolidList"/>
    <dgm:cxn modelId="{D78F75E8-27D3-456E-A12F-7DA4EBEEA322}" type="presParOf" srcId="{6A77F151-C0E5-498A-BF46-D8CAC89151CA}" destId="{D488AB41-0A9C-4EDA-866E-D75791F90C7E}" srcOrd="2" destOrd="0" presId="urn:microsoft.com/office/officeart/2018/2/layout/IconVerticalSolidList"/>
    <dgm:cxn modelId="{E745C78B-3B1A-4A54-B859-10085A314314}" type="presParOf" srcId="{6A77F151-C0E5-498A-BF46-D8CAC89151CA}" destId="{4B6D8318-0053-4061-A18E-5DC634FF4CE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3ECC6-FBCC-4BB0-83B4-12757659CC15}">
      <dsp:nvSpPr>
        <dsp:cNvPr id="0" name=""/>
        <dsp:cNvSpPr/>
      </dsp:nvSpPr>
      <dsp:spPr>
        <a:xfrm>
          <a:off x="0" y="1125670"/>
          <a:ext cx="6391275" cy="1567866"/>
        </a:xfrm>
        <a:prstGeom prst="roundRect">
          <a:avLst>
            <a:gd name="adj" fmla="val 10000"/>
          </a:avLst>
        </a:prstGeom>
        <a:gradFill rotWithShape="0">
          <a:gsLst>
            <a:gs pos="0">
              <a:schemeClr val="bg1">
                <a:lumMod val="95000"/>
                <a:hueOff val="0"/>
                <a:satOff val="0"/>
                <a:lumOff val="0"/>
                <a:alphaOff val="0"/>
                <a:tint val="98000"/>
                <a:lumMod val="114000"/>
              </a:schemeClr>
            </a:gs>
            <a:gs pos="100000">
              <a:schemeClr val="bg1">
                <a:lumMod val="95000"/>
                <a:hueOff val="0"/>
                <a:satOff val="0"/>
                <a:lumOff val="0"/>
                <a:alphaOff val="0"/>
                <a:shade val="90000"/>
                <a:lumMod val="84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54AE0482-3997-4CB4-8C2F-51BE6FC7145F}">
      <dsp:nvSpPr>
        <dsp:cNvPr id="0" name=""/>
        <dsp:cNvSpPr/>
      </dsp:nvSpPr>
      <dsp:spPr>
        <a:xfrm>
          <a:off x="274383" y="1212263"/>
          <a:ext cx="862326" cy="862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60573313-9D71-4CC7-AE37-02C2CFD353F6}">
      <dsp:nvSpPr>
        <dsp:cNvPr id="0" name=""/>
        <dsp:cNvSpPr/>
      </dsp:nvSpPr>
      <dsp:spPr>
        <a:xfrm>
          <a:off x="1610989" y="859493"/>
          <a:ext cx="4576846" cy="1567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933" tIns="165933" rIns="165933" bIns="165933" numCol="1" spcCol="1270" anchor="ctr" anchorCtr="0">
          <a:noAutofit/>
        </a:bodyPr>
        <a:lstStyle/>
        <a:p>
          <a:pPr marL="0" lvl="0" indent="0" algn="l" defTabSz="1111250">
            <a:lnSpc>
              <a:spcPct val="100000"/>
            </a:lnSpc>
            <a:spcBef>
              <a:spcPct val="0"/>
            </a:spcBef>
            <a:spcAft>
              <a:spcPct val="35000"/>
            </a:spcAft>
            <a:buNone/>
          </a:pPr>
          <a:r>
            <a:rPr lang="en-GB" sz="2500" b="1" kern="1200" dirty="0"/>
            <a:t>Data: 2023.09~2024.08 </a:t>
          </a:r>
        </a:p>
        <a:p>
          <a:pPr marL="0" lvl="0" indent="0" algn="l" defTabSz="1111250">
            <a:lnSpc>
              <a:spcPct val="100000"/>
            </a:lnSpc>
            <a:spcBef>
              <a:spcPct val="0"/>
            </a:spcBef>
            <a:spcAft>
              <a:spcPct val="35000"/>
            </a:spcAft>
            <a:buNone/>
          </a:pPr>
          <a:r>
            <a:rPr lang="en-GB" sz="2400" b="1" kern="1200" dirty="0"/>
            <a:t>(12 </a:t>
          </a:r>
          <a:r>
            <a:rPr lang="en-GB" sz="2400" b="1" kern="1200" dirty="0" err="1"/>
            <a:t>mois</a:t>
          </a:r>
          <a:r>
            <a:rPr lang="en-GB" sz="2400" b="1" kern="1200" dirty="0"/>
            <a:t>)</a:t>
          </a:r>
          <a:endParaRPr lang="en-US" sz="2500" b="1" kern="1200" dirty="0"/>
        </a:p>
      </dsp:txBody>
      <dsp:txXfrm>
        <a:off x="1610989" y="859493"/>
        <a:ext cx="4576846" cy="1567866"/>
      </dsp:txXfrm>
    </dsp:sp>
    <dsp:sp modelId="{C1AD4715-D2B2-4D9D-9D28-4FEDD023AE70}">
      <dsp:nvSpPr>
        <dsp:cNvPr id="0" name=""/>
        <dsp:cNvSpPr/>
      </dsp:nvSpPr>
      <dsp:spPr>
        <a:xfrm>
          <a:off x="-41200" y="2918180"/>
          <a:ext cx="6391275" cy="1567866"/>
        </a:xfrm>
        <a:prstGeom prst="roundRect">
          <a:avLst>
            <a:gd name="adj" fmla="val 10000"/>
          </a:avLst>
        </a:prstGeom>
        <a:gradFill rotWithShape="0">
          <a:gsLst>
            <a:gs pos="0">
              <a:schemeClr val="bg1">
                <a:lumMod val="95000"/>
                <a:hueOff val="0"/>
                <a:satOff val="0"/>
                <a:lumOff val="0"/>
                <a:alphaOff val="0"/>
                <a:tint val="98000"/>
                <a:lumMod val="114000"/>
              </a:schemeClr>
            </a:gs>
            <a:gs pos="100000">
              <a:schemeClr val="bg1">
                <a:lumMod val="95000"/>
                <a:hueOff val="0"/>
                <a:satOff val="0"/>
                <a:lumOff val="0"/>
                <a:alphaOff val="0"/>
                <a:shade val="90000"/>
                <a:lumMod val="84000"/>
              </a:schemeClr>
            </a:gs>
          </a:gsLst>
          <a:lin ang="54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8565B42C-2979-4030-A2B4-2E604FEB210C}">
      <dsp:nvSpPr>
        <dsp:cNvPr id="0" name=""/>
        <dsp:cNvSpPr/>
      </dsp:nvSpPr>
      <dsp:spPr>
        <a:xfrm>
          <a:off x="274383" y="3172096"/>
          <a:ext cx="862326" cy="862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4B6D8318-0053-4061-A18E-5DC634FF4CEB}">
      <dsp:nvSpPr>
        <dsp:cNvPr id="0" name=""/>
        <dsp:cNvSpPr/>
      </dsp:nvSpPr>
      <dsp:spPr>
        <a:xfrm>
          <a:off x="1207655" y="2819326"/>
          <a:ext cx="5383516" cy="1567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5933" tIns="165933" rIns="165933" bIns="165933" numCol="1" spcCol="1270" anchor="ctr" anchorCtr="0">
          <a:noAutofit/>
        </a:bodyPr>
        <a:lstStyle/>
        <a:p>
          <a:pPr marL="0" lvl="0" indent="0" algn="l" defTabSz="1111250">
            <a:lnSpc>
              <a:spcPct val="100000"/>
            </a:lnSpc>
            <a:spcBef>
              <a:spcPct val="0"/>
            </a:spcBef>
            <a:spcAft>
              <a:spcPct val="35000"/>
            </a:spcAft>
            <a:buNone/>
          </a:pPr>
          <a:r>
            <a:rPr lang="en-GB" sz="2500" b="1" kern="1200" dirty="0"/>
            <a:t>total riders</a:t>
          </a:r>
        </a:p>
        <a:p>
          <a:pPr marL="0" lvl="0" indent="0" algn="l" defTabSz="1111250">
            <a:lnSpc>
              <a:spcPct val="100000"/>
            </a:lnSpc>
            <a:spcBef>
              <a:spcPct val="0"/>
            </a:spcBef>
            <a:spcAft>
              <a:spcPct val="35000"/>
            </a:spcAft>
            <a:buNone/>
          </a:pPr>
          <a:r>
            <a:rPr lang="en-GB" sz="2500" b="1" kern="1200" dirty="0"/>
            <a:t>:5698376</a:t>
          </a:r>
          <a:endParaRPr lang="en-US" sz="2500" b="1" kern="1200" dirty="0"/>
        </a:p>
      </dsp:txBody>
      <dsp:txXfrm>
        <a:off x="1207655" y="2819326"/>
        <a:ext cx="5383516" cy="156786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79ECA3-9667-4CAD-BBE2-E2F7D2D700D7}" type="datetimeFigureOut">
              <a:rPr lang="en-GB" smtClean="0"/>
              <a:t>29/04/2025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3BCBC1-E04C-4A9F-851F-5B3EDF8134D4}" type="slidenum">
              <a:rPr lang="en-GB" smtClean="0"/>
              <a:t>‹#›</a:t>
            </a:fld>
            <a:endParaRPr lang="en-GB"/>
          </a:p>
        </p:txBody>
      </p:sp>
    </p:spTree>
    <p:extLst>
      <p:ext uri="{BB962C8B-B14F-4D97-AF65-F5344CB8AC3E}">
        <p14:creationId xmlns:p14="http://schemas.microsoft.com/office/powerpoint/2010/main" val="167335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Cyclistic</a:t>
            </a:r>
            <a:r>
              <a:rPr lang="en-GB" dirty="0"/>
              <a:t> is an imaginary bike-sharing company. My assignment is to work as a data analyst on the marketing team to provide information of differences between casual riders and annual riders for marketing team to come up with new strategy to increase annual members. </a:t>
            </a:r>
          </a:p>
          <a:p>
            <a:endParaRPr lang="en-GB" dirty="0"/>
          </a:p>
          <a:p>
            <a:r>
              <a:rPr lang="en-GB" dirty="0"/>
              <a:t>Cyclist is a virtual company, but the data I am dealing with comes from real-world company called 'Divvy,' which is based in Chicago.</a:t>
            </a:r>
          </a:p>
          <a:p>
            <a:endParaRPr lang="en-GB" dirty="0"/>
          </a:p>
        </p:txBody>
      </p:sp>
      <p:sp>
        <p:nvSpPr>
          <p:cNvPr id="4" name="Slide Number Placeholder 3"/>
          <p:cNvSpPr>
            <a:spLocks noGrp="1"/>
          </p:cNvSpPr>
          <p:nvPr>
            <p:ph type="sldNum" sz="quarter" idx="5"/>
          </p:nvPr>
        </p:nvSpPr>
        <p:spPr/>
        <p:txBody>
          <a:bodyPr/>
          <a:lstStyle/>
          <a:p>
            <a:fld id="{C73BCBC1-E04C-4A9F-851F-5B3EDF8134D4}" type="slidenum">
              <a:rPr lang="en-GB" smtClean="0"/>
              <a:t>2</a:t>
            </a:fld>
            <a:endParaRPr lang="en-GB"/>
          </a:p>
        </p:txBody>
      </p:sp>
    </p:spTree>
    <p:extLst>
      <p:ext uri="{BB962C8B-B14F-4D97-AF65-F5344CB8AC3E}">
        <p14:creationId xmlns:p14="http://schemas.microsoft.com/office/powerpoint/2010/main" val="91398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I installed the package “</a:t>
            </a:r>
            <a:r>
              <a:rPr lang="en-GB" dirty="0" err="1"/>
              <a:t>readr</a:t>
            </a:r>
            <a:r>
              <a:rPr lang="en-GB" dirty="0"/>
              <a:t>” to get the file from my computer.  Because they were big 12 files from 202309 to 202408, I decided to use R and load all of them.  Here is the code I use to do that.  </a:t>
            </a:r>
          </a:p>
        </p:txBody>
      </p:sp>
      <p:sp>
        <p:nvSpPr>
          <p:cNvPr id="4" name="Slide Number Placeholder 3"/>
          <p:cNvSpPr>
            <a:spLocks noGrp="1"/>
          </p:cNvSpPr>
          <p:nvPr>
            <p:ph type="sldNum" sz="quarter" idx="5"/>
          </p:nvPr>
        </p:nvSpPr>
        <p:spPr/>
        <p:txBody>
          <a:bodyPr/>
          <a:lstStyle/>
          <a:p>
            <a:fld id="{C73BCBC1-E04C-4A9F-851F-5B3EDF8134D4}" type="slidenum">
              <a:rPr lang="en-GB" smtClean="0"/>
              <a:t>3</a:t>
            </a:fld>
            <a:endParaRPr lang="en-GB"/>
          </a:p>
        </p:txBody>
      </p:sp>
    </p:spTree>
    <p:extLst>
      <p:ext uri="{BB962C8B-B14F-4D97-AF65-F5344CB8AC3E}">
        <p14:creationId xmlns:p14="http://schemas.microsoft.com/office/powerpoint/2010/main" val="1225904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73BCBC1-E04C-4A9F-851F-5B3EDF8134D4}" type="slidenum">
              <a:rPr lang="en-GB" smtClean="0"/>
              <a:t>9</a:t>
            </a:fld>
            <a:endParaRPr lang="en-GB"/>
          </a:p>
        </p:txBody>
      </p:sp>
    </p:spTree>
    <p:extLst>
      <p:ext uri="{BB962C8B-B14F-4D97-AF65-F5344CB8AC3E}">
        <p14:creationId xmlns:p14="http://schemas.microsoft.com/office/powerpoint/2010/main" val="2714501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E9331F8-5C9B-4531-86E2-6F6BBA1A06D7}" type="datetime1">
              <a:rPr lang="en-US" smtClean="0"/>
              <a:t>4/29/2025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solidFill>
                <a:schemeClr val="tx1">
                  <a:alpha val="60000"/>
                </a:schemeClr>
              </a:solidFill>
            </a:endParaRP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817725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07634-F6BC-434D-AABD-BA6C60B31CBF}" type="datetime1">
              <a:rPr lang="en-US" smtClean="0"/>
              <a:t>4/29/2025</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0974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FC745BF-DD99-493E-9346-374CD6FE45E9}"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8223598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C5B302C-2C7F-4F99-B61D-B6D7AF5FEFCC}"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67526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419A67-D3AA-46A9-ABD4-55B185881389}"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solidFill>
                <a:schemeClr val="tx1">
                  <a:alpha val="60000"/>
                </a:schemeClr>
              </a:solidFill>
            </a:endParaRP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607751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7A1B623-13EE-4A51-9DA5-0119011DE29F}" type="datetime1">
              <a:rPr lang="en-US" smtClean="0"/>
              <a:t>4/29/2025</a:t>
            </a:fld>
            <a:endParaRPr lang="en-US" dirty="0"/>
          </a:p>
        </p:txBody>
      </p:sp>
      <p:sp>
        <p:nvSpPr>
          <p:cNvPr id="8" name="Footer Placeholder 7"/>
          <p:cNvSpPr>
            <a:spLocks noGrp="1"/>
          </p:cNvSpPr>
          <p:nvPr>
            <p:ph type="ftr" sz="quarter" idx="11"/>
          </p:nvPr>
        </p:nvSpPr>
        <p:spPr/>
        <p:txBody>
          <a:bodyPr/>
          <a:lstStyle/>
          <a:p>
            <a:endParaRPr lang="en-US" dirty="0">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1329733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1AEEBBC-5F25-41C5-993B-C6360708FD69}" type="datetime1">
              <a:rPr lang="en-US" smtClean="0"/>
              <a:t>4/29/2025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solidFill>
                <a:schemeClr val="tx1">
                  <a:alpha val="60000"/>
                </a:schemeClr>
              </a:solidFill>
            </a:endParaRPr>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507558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ED4B5A3-929F-447E-9CAF-E09B038FD684}" type="datetime1">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20340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517F27F-39FB-4B5E-9E72-585966E1C313}" type="datetime1">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8201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45E640-2B7A-411B-AFD0-FE585E4CED7F}"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909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6D26C-8352-4986-9583-A0CCD6CCF087}" type="datetime1">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0722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D9D122-D68D-4684-960E-34AD381BA6C8}" type="datetime1">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0877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E5EF2A-1DDF-4066-9BDD-2020F1276573}" type="datetime1">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014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F5FA59-B57C-4B69-B6D5-36C575517186}" type="datetime1">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1350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A99CD3-0CDF-4701-8853-013F234C9504}" type="datetime1">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39021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9098A2-5B90-4750-B6AA-B7EF745B0A90}" type="datetime1">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94802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9AA1D6-1F84-42BF-B770-E75A83126864}" type="datetime1">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1699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18F7CE2-7D3A-41D6-93B8-3ED972BA51FA}" type="datetime1">
              <a:rPr lang="en-US" smtClean="0"/>
              <a:t>4/29/2025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solidFill>
                <a:schemeClr val="tx1">
                  <a:alpha val="60000"/>
                </a:schemeClr>
              </a:solidFill>
            </a:endParaRP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24362808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2A25FAB8.xm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9.png"/><Relationship Id="rId4" Type="http://schemas.openxmlformats.org/officeDocument/2006/relationships/diagramLayout" Target="../diagrams/layout1.xml"/><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op view of wood desk with the plant, white keyboard, coffee in a white mug, notebook, and pen">
            <a:extLst>
              <a:ext uri="{FF2B5EF4-FFF2-40B4-BE49-F238E27FC236}">
                <a16:creationId xmlns:a16="http://schemas.microsoft.com/office/drawing/2014/main" id="{C59419ED-F521-311E-AF72-502625D77169}"/>
              </a:ext>
            </a:extLst>
          </p:cNvPr>
          <p:cNvPicPr>
            <a:picLocks noChangeAspect="1"/>
          </p:cNvPicPr>
          <p:nvPr/>
        </p:nvPicPr>
        <p:blipFill>
          <a:blip r:embed="rId2">
            <a:alphaModFix amt="60000"/>
          </a:blip>
          <a:srcRect t="1797" r="-1" b="15172"/>
          <a:stretch/>
        </p:blipFill>
        <p:spPr>
          <a:xfrm>
            <a:off x="3048" y="10"/>
            <a:ext cx="12188952" cy="6856614"/>
          </a:xfrm>
          <a:prstGeom prst="rect">
            <a:avLst/>
          </a:prstGeom>
        </p:spPr>
      </p:pic>
      <p:sp>
        <p:nvSpPr>
          <p:cNvPr id="2" name="Title 1">
            <a:extLst>
              <a:ext uri="{FF2B5EF4-FFF2-40B4-BE49-F238E27FC236}">
                <a16:creationId xmlns:a16="http://schemas.microsoft.com/office/drawing/2014/main" id="{D432429D-1F54-3A5E-5114-B3E2343492B7}"/>
              </a:ext>
            </a:extLst>
          </p:cNvPr>
          <p:cNvSpPr>
            <a:spLocks noGrp="1"/>
          </p:cNvSpPr>
          <p:nvPr>
            <p:ph type="ctrTitle"/>
          </p:nvPr>
        </p:nvSpPr>
        <p:spPr>
          <a:xfrm>
            <a:off x="996275" y="744909"/>
            <a:ext cx="10190071" cy="3145855"/>
          </a:xfrm>
        </p:spPr>
        <p:txBody>
          <a:bodyPr anchor="b">
            <a:normAutofit/>
          </a:bodyPr>
          <a:lstStyle/>
          <a:p>
            <a:endParaRPr lang="en-GB" sz="5200" dirty="0">
              <a:solidFill>
                <a:srgbClr val="FFFFFF"/>
              </a:solidFill>
            </a:endParaRPr>
          </a:p>
        </p:txBody>
      </p:sp>
      <p:sp>
        <p:nvSpPr>
          <p:cNvPr id="3" name="Subtitle 2">
            <a:extLst>
              <a:ext uri="{FF2B5EF4-FFF2-40B4-BE49-F238E27FC236}">
                <a16:creationId xmlns:a16="http://schemas.microsoft.com/office/drawing/2014/main" id="{E15D8C21-773A-CD5F-B955-826CE779CA2C}"/>
              </a:ext>
            </a:extLst>
          </p:cNvPr>
          <p:cNvSpPr>
            <a:spLocks noGrp="1"/>
          </p:cNvSpPr>
          <p:nvPr>
            <p:ph type="subTitle" idx="1"/>
          </p:nvPr>
        </p:nvSpPr>
        <p:spPr>
          <a:xfrm>
            <a:off x="1218708" y="4069780"/>
            <a:ext cx="9781327" cy="2056617"/>
          </a:xfrm>
        </p:spPr>
        <p:txBody>
          <a:bodyPr anchor="t">
            <a:normAutofit/>
          </a:bodyPr>
          <a:lstStyle/>
          <a:p>
            <a:endParaRPr lang="en-GB" sz="2200">
              <a:solidFill>
                <a:srgbClr val="FFFFFF"/>
              </a:solidFill>
            </a:endParaRPr>
          </a:p>
        </p:txBody>
      </p:sp>
      <p:pic>
        <p:nvPicPr>
          <p:cNvPr id="1026" name="Picture 2">
            <a:extLst>
              <a:ext uri="{FF2B5EF4-FFF2-40B4-BE49-F238E27FC236}">
                <a16:creationId xmlns:a16="http://schemas.microsoft.com/office/drawing/2014/main" id="{B6A61275-1058-ED40-2865-5A0EBED891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88"/>
            <a:ext cx="12192000" cy="68548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52BA7AC1-2AE2-2076-5AA4-8CFD924042EA}"/>
              </a:ext>
            </a:extLst>
          </p:cNvPr>
          <p:cNvSpPr>
            <a:spLocks noGrp="1"/>
          </p:cNvSpPr>
          <p:nvPr>
            <p:ph type="sldNum" sz="quarter" idx="12"/>
          </p:nvPr>
        </p:nvSpPr>
        <p:spPr/>
        <p:txBody>
          <a:bodyPr/>
          <a:lstStyle/>
          <a:p>
            <a:fld id="{73B850FF-6169-4056-8077-06FFA93A5366}" type="slidenum">
              <a:rPr lang="en-US" smtClean="0"/>
              <a:pPr/>
              <a:t>1</a:t>
            </a:fld>
            <a:endParaRPr lang="en-US"/>
          </a:p>
        </p:txBody>
      </p:sp>
    </p:spTree>
    <p:extLst>
      <p:ext uri="{BB962C8B-B14F-4D97-AF65-F5344CB8AC3E}">
        <p14:creationId xmlns:p14="http://schemas.microsoft.com/office/powerpoint/2010/main" val="309599075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E4AF0-4B0A-02BB-BCAF-50DB3762C383}"/>
              </a:ext>
            </a:extLst>
          </p:cNvPr>
          <p:cNvSpPr>
            <a:spLocks noGrp="1"/>
          </p:cNvSpPr>
          <p:nvPr>
            <p:ph type="title"/>
          </p:nvPr>
        </p:nvSpPr>
        <p:spPr>
          <a:xfrm>
            <a:off x="1154954" y="973668"/>
            <a:ext cx="8761413" cy="706964"/>
          </a:xfrm>
        </p:spPr>
        <p:txBody>
          <a:bodyPr>
            <a:normAutofit/>
          </a:bodyPr>
          <a:lstStyle/>
          <a:p>
            <a:r>
              <a:rPr lang="en-GB" dirty="0"/>
              <a:t>Data limitations</a:t>
            </a:r>
          </a:p>
        </p:txBody>
      </p:sp>
      <p:pic>
        <p:nvPicPr>
          <p:cNvPr id="5" name="Content Placeholder 4">
            <a:extLst>
              <a:ext uri="{FF2B5EF4-FFF2-40B4-BE49-F238E27FC236}">
                <a16:creationId xmlns:a16="http://schemas.microsoft.com/office/drawing/2014/main" id="{47BB365D-9C77-FB13-F54B-222C9E573F23}"/>
              </a:ext>
            </a:extLst>
          </p:cNvPr>
          <p:cNvPicPr>
            <a:picLocks noChangeAspect="1"/>
          </p:cNvPicPr>
          <p:nvPr/>
        </p:nvPicPr>
        <p:blipFill>
          <a:blip r:embed="rId2"/>
          <a:srcRect l="839" r="18411" b="-3"/>
          <a:stretch/>
        </p:blipFill>
        <p:spPr>
          <a:xfrm>
            <a:off x="346794" y="2410191"/>
            <a:ext cx="5871125" cy="4144441"/>
          </a:xfrm>
          <a:prstGeom prst="roundRect">
            <a:avLst>
              <a:gd name="adj" fmla="val 1858"/>
            </a:avLst>
          </a:prstGeom>
          <a:effectLst>
            <a:outerShdw blurRad="50800" dist="50800" dir="5400000" algn="tl" rotWithShape="0">
              <a:srgbClr val="000000">
                <a:alpha val="43000"/>
              </a:srgbClr>
            </a:outerShdw>
          </a:effectLst>
        </p:spPr>
      </p:pic>
      <p:sp>
        <p:nvSpPr>
          <p:cNvPr id="9" name="Content Placeholder 8">
            <a:extLst>
              <a:ext uri="{FF2B5EF4-FFF2-40B4-BE49-F238E27FC236}">
                <a16:creationId xmlns:a16="http://schemas.microsoft.com/office/drawing/2014/main" id="{D5D6A92B-97DB-CFBB-322A-EC668093A6B0}"/>
              </a:ext>
            </a:extLst>
          </p:cNvPr>
          <p:cNvSpPr>
            <a:spLocks noGrp="1"/>
          </p:cNvSpPr>
          <p:nvPr>
            <p:ph idx="1"/>
          </p:nvPr>
        </p:nvSpPr>
        <p:spPr>
          <a:xfrm>
            <a:off x="6493018" y="2657079"/>
            <a:ext cx="5211979" cy="3416300"/>
          </a:xfrm>
        </p:spPr>
        <p:txBody>
          <a:bodyPr anchor="ctr">
            <a:normAutofit lnSpcReduction="10000"/>
          </a:bodyPr>
          <a:lstStyle/>
          <a:p>
            <a:pPr marL="0" indent="0">
              <a:buNone/>
            </a:pPr>
            <a:r>
              <a:rPr lang="en-GB" dirty="0"/>
              <a:t>First of all, I would like to mention that access to more detailed data could have enabled a deeper and more refined analysis.</a:t>
            </a:r>
            <a:br>
              <a:rPr lang="en-GB" dirty="0"/>
            </a:br>
            <a:r>
              <a:rPr lang="en-GB" dirty="0"/>
              <a:t>Due to data privacy policies, it was not possible to distinguish between single-ride users and day-pass users.</a:t>
            </a:r>
            <a:br>
              <a:rPr lang="en-GB" dirty="0"/>
            </a:br>
            <a:r>
              <a:rPr lang="en-GB" dirty="0"/>
              <a:t>The dataset only categorized riders into 'members' and 'casual riders,' and included data only related to bike usage, excluding other options like scooters.</a:t>
            </a:r>
            <a:br>
              <a:rPr lang="en-GB" dirty="0"/>
            </a:br>
            <a:r>
              <a:rPr lang="en-GB" dirty="0"/>
              <a:t>Therefore, some potential insights related to different pricing plans or vehicle types could not be explored.</a:t>
            </a:r>
            <a:endParaRPr lang="en-US" dirty="0"/>
          </a:p>
        </p:txBody>
      </p:sp>
      <p:sp>
        <p:nvSpPr>
          <p:cNvPr id="3" name="Slide Number Placeholder 2">
            <a:extLst>
              <a:ext uri="{FF2B5EF4-FFF2-40B4-BE49-F238E27FC236}">
                <a16:creationId xmlns:a16="http://schemas.microsoft.com/office/drawing/2014/main" id="{BE6B9321-9685-4FD2-805E-F06AD3C82B65}"/>
              </a:ext>
            </a:extLst>
          </p:cNvPr>
          <p:cNvSpPr>
            <a:spLocks noGrp="1"/>
          </p:cNvSpPr>
          <p:nvPr>
            <p:ph type="sldNum" sz="quarter" idx="12"/>
          </p:nvPr>
        </p:nvSpPr>
        <p:spPr/>
        <p:txBody>
          <a:bodyPr/>
          <a:lstStyle/>
          <a:p>
            <a:fld id="{73B850FF-6169-4056-8077-06FFA93A5366}" type="slidenum">
              <a:rPr lang="en-US" smtClean="0"/>
              <a:t>10</a:t>
            </a:fld>
            <a:endParaRPr lang="en-US"/>
          </a:p>
        </p:txBody>
      </p:sp>
    </p:spTree>
    <p:extLst>
      <p:ext uri="{BB962C8B-B14F-4D97-AF65-F5344CB8AC3E}">
        <p14:creationId xmlns:p14="http://schemas.microsoft.com/office/powerpoint/2010/main" val="347377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5D5B-B3CC-D1A6-7514-8C1635BF69BB}"/>
              </a:ext>
            </a:extLst>
          </p:cNvPr>
          <p:cNvSpPr>
            <a:spLocks noGrp="1"/>
          </p:cNvSpPr>
          <p:nvPr>
            <p:ph type="title"/>
          </p:nvPr>
        </p:nvSpPr>
        <p:spPr>
          <a:xfrm>
            <a:off x="974909" y="919429"/>
            <a:ext cx="8761413" cy="706964"/>
          </a:xfrm>
        </p:spPr>
        <p:txBody>
          <a:bodyPr/>
          <a:lstStyle/>
          <a:p>
            <a:r>
              <a:rPr lang="en-GB" sz="3200" dirty="0">
                <a:solidFill>
                  <a:schemeClr val="bg1"/>
                </a:solidFill>
              </a:rPr>
              <a:t>Conclusion</a:t>
            </a:r>
          </a:p>
        </p:txBody>
      </p:sp>
      <p:sp>
        <p:nvSpPr>
          <p:cNvPr id="4" name="Content Placeholder 3">
            <a:extLst>
              <a:ext uri="{FF2B5EF4-FFF2-40B4-BE49-F238E27FC236}">
                <a16:creationId xmlns:a16="http://schemas.microsoft.com/office/drawing/2014/main" id="{EF0C8345-5159-6D51-BA94-094A92B768E6}"/>
              </a:ext>
            </a:extLst>
          </p:cNvPr>
          <p:cNvSpPr>
            <a:spLocks noGrp="1"/>
          </p:cNvSpPr>
          <p:nvPr>
            <p:ph sz="half" idx="2"/>
          </p:nvPr>
        </p:nvSpPr>
        <p:spPr>
          <a:xfrm>
            <a:off x="462845" y="2441448"/>
            <a:ext cx="11012875" cy="3578353"/>
          </a:xfrm>
        </p:spPr>
        <p:txBody>
          <a:bodyPr/>
          <a:lstStyle/>
          <a:p>
            <a:pPr>
              <a:buNone/>
            </a:pPr>
            <a:r>
              <a:rPr lang="en-GB" b="1" dirty="0"/>
              <a:t>Key Strategic Proposals Based on Data Analysis</a:t>
            </a:r>
            <a:endParaRPr lang="en-GB" dirty="0"/>
          </a:p>
          <a:p>
            <a:pPr>
              <a:buFont typeface="+mj-lt"/>
              <a:buAutoNum type="arabicPeriod"/>
            </a:pPr>
            <a:r>
              <a:rPr lang="en-GB" b="1" dirty="0"/>
              <a:t>Ride More and Save More</a:t>
            </a:r>
            <a:r>
              <a:rPr lang="en-GB" dirty="0"/>
              <a:t> (Slide 5)</a:t>
            </a:r>
          </a:p>
          <a:p>
            <a:pPr lvl="1"/>
            <a:r>
              <a:rPr lang="en-GB" dirty="0"/>
              <a:t>Encourage frequent riding with cost-saving promotions.</a:t>
            </a:r>
          </a:p>
          <a:p>
            <a:pPr>
              <a:buFont typeface="+mj-lt"/>
              <a:buAutoNum type="arabicPeriod"/>
            </a:pPr>
            <a:r>
              <a:rPr lang="en-GB" b="1" dirty="0"/>
              <a:t>Launch "Eco-Protector" Campaign</a:t>
            </a:r>
            <a:r>
              <a:rPr lang="en-GB" dirty="0"/>
              <a:t> (Slide 6)</a:t>
            </a:r>
          </a:p>
          <a:p>
            <a:pPr lvl="1"/>
            <a:r>
              <a:rPr lang="en-GB" dirty="0"/>
              <a:t>Motivate riders during cold seasons by promoting environmental values, not just discounts.</a:t>
            </a:r>
          </a:p>
          <a:p>
            <a:pPr>
              <a:buFont typeface="+mj-lt"/>
              <a:buAutoNum type="arabicPeriod"/>
            </a:pPr>
            <a:r>
              <a:rPr lang="en-GB" b="1" dirty="0"/>
              <a:t>2+1 Rider Promotion</a:t>
            </a:r>
            <a:r>
              <a:rPr lang="en-GB" dirty="0"/>
              <a:t> (Slide 7)</a:t>
            </a:r>
          </a:p>
          <a:p>
            <a:pPr lvl="1"/>
            <a:r>
              <a:rPr lang="en-GB" dirty="0"/>
              <a:t>Offer weekday incentives to weekend riders to increase weekday usage.</a:t>
            </a:r>
          </a:p>
          <a:p>
            <a:pPr>
              <a:buAutoNum type="arabicPeriod"/>
            </a:pPr>
            <a:endParaRPr lang="en-GB" sz="1800" dirty="0"/>
          </a:p>
          <a:p>
            <a:pPr>
              <a:buAutoNum type="arabicPeriod"/>
            </a:pPr>
            <a:endParaRPr lang="en-GB" dirty="0"/>
          </a:p>
          <a:p>
            <a:pPr>
              <a:buFont typeface="+mj-lt"/>
              <a:buAutoNum type="arabicPeriod"/>
            </a:pPr>
            <a:endParaRPr lang="en-GB" dirty="0"/>
          </a:p>
          <a:p>
            <a:endParaRPr lang="en-GB" dirty="0"/>
          </a:p>
        </p:txBody>
      </p:sp>
      <p:sp>
        <p:nvSpPr>
          <p:cNvPr id="3" name="Slide Number Placeholder 2">
            <a:extLst>
              <a:ext uri="{FF2B5EF4-FFF2-40B4-BE49-F238E27FC236}">
                <a16:creationId xmlns:a16="http://schemas.microsoft.com/office/drawing/2014/main" id="{85540497-2AC9-00EE-67A2-33E7502BCE4E}"/>
              </a:ext>
            </a:extLst>
          </p:cNvPr>
          <p:cNvSpPr>
            <a:spLocks noGrp="1"/>
          </p:cNvSpPr>
          <p:nvPr>
            <p:ph type="sldNum" sz="quarter" idx="12"/>
          </p:nvPr>
        </p:nvSpPr>
        <p:spPr/>
        <p:txBody>
          <a:bodyPr/>
          <a:lstStyle/>
          <a:p>
            <a:fld id="{73B850FF-6169-4056-8077-06FFA93A5366}" type="slidenum">
              <a:rPr lang="en-US" smtClean="0"/>
              <a:t>11</a:t>
            </a:fld>
            <a:endParaRPr lang="en-US"/>
          </a:p>
        </p:txBody>
      </p:sp>
    </p:spTree>
    <p:extLst>
      <p:ext uri="{BB962C8B-B14F-4D97-AF65-F5344CB8AC3E}">
        <p14:creationId xmlns:p14="http://schemas.microsoft.com/office/powerpoint/2010/main" val="4168356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8522-2ED5-1673-F368-2696A57CE064}"/>
              </a:ext>
            </a:extLst>
          </p:cNvPr>
          <p:cNvSpPr>
            <a:spLocks noGrp="1"/>
          </p:cNvSpPr>
          <p:nvPr>
            <p:ph type="title"/>
          </p:nvPr>
        </p:nvSpPr>
        <p:spPr/>
        <p:txBody>
          <a:bodyPr/>
          <a:lstStyle/>
          <a:p>
            <a:r>
              <a:rPr lang="en-GB" dirty="0"/>
              <a:t>About </a:t>
            </a:r>
            <a:r>
              <a:rPr lang="en-GB" dirty="0" err="1"/>
              <a:t>Cyclistic</a:t>
            </a:r>
            <a:endParaRPr lang="en-GB" dirty="0"/>
          </a:p>
        </p:txBody>
      </p:sp>
      <p:sp>
        <p:nvSpPr>
          <p:cNvPr id="3" name="Content Placeholder 2">
            <a:extLst>
              <a:ext uri="{FF2B5EF4-FFF2-40B4-BE49-F238E27FC236}">
                <a16:creationId xmlns:a16="http://schemas.microsoft.com/office/drawing/2014/main" id="{A0D00CAD-C7CA-2223-6BDD-E327D8C96762}"/>
              </a:ext>
            </a:extLst>
          </p:cNvPr>
          <p:cNvSpPr>
            <a:spLocks noGrp="1"/>
          </p:cNvSpPr>
          <p:nvPr>
            <p:ph sz="half" idx="1"/>
          </p:nvPr>
        </p:nvSpPr>
        <p:spPr>
          <a:xfrm>
            <a:off x="367602" y="4193309"/>
            <a:ext cx="5482480" cy="2176318"/>
          </a:xfrm>
        </p:spPr>
        <p:txBody>
          <a:bodyPr>
            <a:normAutofit/>
          </a:bodyPr>
          <a:lstStyle/>
          <a:p>
            <a:r>
              <a:rPr lang="en-GB" sz="2000" b="1" dirty="0"/>
              <a:t>Goal </a:t>
            </a:r>
          </a:p>
          <a:p>
            <a:pPr marL="0" indent="0">
              <a:buNone/>
            </a:pPr>
            <a:r>
              <a:rPr lang="en-GB" sz="2000" b="1" dirty="0"/>
              <a:t>-Understand how casual riders and annual members use </a:t>
            </a:r>
            <a:r>
              <a:rPr lang="en-GB" sz="2000" b="1" dirty="0" err="1"/>
              <a:t>Cyclistic</a:t>
            </a:r>
            <a:r>
              <a:rPr lang="en-GB" sz="2000" b="1" dirty="0"/>
              <a:t> bikes differently so it could help marketing team to maximalize the number of annual memberships.  </a:t>
            </a:r>
          </a:p>
        </p:txBody>
      </p:sp>
      <p:sp>
        <p:nvSpPr>
          <p:cNvPr id="4" name="Content Placeholder 3">
            <a:extLst>
              <a:ext uri="{FF2B5EF4-FFF2-40B4-BE49-F238E27FC236}">
                <a16:creationId xmlns:a16="http://schemas.microsoft.com/office/drawing/2014/main" id="{E17B993D-6303-43C1-B183-9A67247D55CF}"/>
              </a:ext>
            </a:extLst>
          </p:cNvPr>
          <p:cNvSpPr>
            <a:spLocks noGrp="1"/>
          </p:cNvSpPr>
          <p:nvPr>
            <p:ph sz="half" idx="2"/>
          </p:nvPr>
        </p:nvSpPr>
        <p:spPr>
          <a:xfrm>
            <a:off x="6169193" y="4583162"/>
            <a:ext cx="5190116" cy="1786465"/>
          </a:xfrm>
        </p:spPr>
        <p:txBody>
          <a:bodyPr>
            <a:normAutofit/>
          </a:bodyPr>
          <a:lstStyle/>
          <a:p>
            <a:r>
              <a:rPr lang="en-GB" sz="2000" b="1" dirty="0"/>
              <a:t>Key stakeholders</a:t>
            </a:r>
          </a:p>
          <a:p>
            <a:pPr marL="0" indent="0">
              <a:buNone/>
            </a:pPr>
            <a:r>
              <a:rPr lang="en-GB" sz="2000" b="1" dirty="0"/>
              <a:t>-</a:t>
            </a:r>
            <a:r>
              <a:rPr lang="en-GB" sz="2000" b="1" dirty="0" err="1"/>
              <a:t>Cyclistic</a:t>
            </a:r>
            <a:r>
              <a:rPr lang="en-GB" sz="2000" b="1" dirty="0"/>
              <a:t> executive team </a:t>
            </a:r>
          </a:p>
          <a:p>
            <a:pPr marL="0" indent="0">
              <a:buNone/>
            </a:pPr>
            <a:r>
              <a:rPr lang="en-GB" sz="2000" b="1" dirty="0"/>
              <a:t>-Lily Moreno: Director of Marketing </a:t>
            </a:r>
          </a:p>
        </p:txBody>
      </p:sp>
      <p:sp>
        <p:nvSpPr>
          <p:cNvPr id="5" name="TextBox 4">
            <a:extLst>
              <a:ext uri="{FF2B5EF4-FFF2-40B4-BE49-F238E27FC236}">
                <a16:creationId xmlns:a16="http://schemas.microsoft.com/office/drawing/2014/main" id="{8A52C676-CD74-91B1-CBF8-65C97EEB2D71}"/>
              </a:ext>
            </a:extLst>
          </p:cNvPr>
          <p:cNvSpPr txBox="1"/>
          <p:nvPr/>
        </p:nvSpPr>
        <p:spPr>
          <a:xfrm>
            <a:off x="277091" y="2039309"/>
            <a:ext cx="11637818" cy="2308324"/>
          </a:xfrm>
          <a:prstGeom prst="rect">
            <a:avLst/>
          </a:prstGeom>
          <a:noFill/>
        </p:spPr>
        <p:txBody>
          <a:bodyPr wrap="square" rtlCol="0">
            <a:spAutoFit/>
          </a:bodyPr>
          <a:lstStyle/>
          <a:p>
            <a:endParaRPr lang="en-GB" dirty="0"/>
          </a:p>
          <a:p>
            <a:r>
              <a:rPr lang="en-GB" dirty="0" err="1"/>
              <a:t>Cyclistic</a:t>
            </a:r>
            <a:r>
              <a:rPr lang="en-GB" dirty="0"/>
              <a:t> is an imaginary bike-sharing company. My assignment is to work as a data analyst on the marketing team to provide information of differences between casual riders and annual riders for the marketing team to come up with new strategy to increase annual members. </a:t>
            </a:r>
          </a:p>
          <a:p>
            <a:endParaRPr lang="en-GB" dirty="0"/>
          </a:p>
          <a:p>
            <a:r>
              <a:rPr lang="en-GB" dirty="0"/>
              <a:t>Cyclist is a virtual company, but the data I am dealing with comes from real-world company called 'Divvy,' which is based in Chicago.</a:t>
            </a:r>
          </a:p>
          <a:p>
            <a:endParaRPr lang="en-GB" dirty="0"/>
          </a:p>
        </p:txBody>
      </p:sp>
      <p:sp>
        <p:nvSpPr>
          <p:cNvPr id="6" name="Slide Number Placeholder 5">
            <a:extLst>
              <a:ext uri="{FF2B5EF4-FFF2-40B4-BE49-F238E27FC236}">
                <a16:creationId xmlns:a16="http://schemas.microsoft.com/office/drawing/2014/main" id="{B4AB2CB8-700F-C556-68F5-2700DBC959B3}"/>
              </a:ext>
            </a:extLst>
          </p:cNvPr>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201607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ownload R Logo in SVG Vector or PNG File Format - Logo.wine">
            <a:extLst>
              <a:ext uri="{FF2B5EF4-FFF2-40B4-BE49-F238E27FC236}">
                <a16:creationId xmlns:a16="http://schemas.microsoft.com/office/drawing/2014/main" id="{EC120A21-BE91-810E-203C-D19D82EE58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7741227" cy="51608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16554B-EE88-BB17-F73F-33F0180070DB}"/>
              </a:ext>
            </a:extLst>
          </p:cNvPr>
          <p:cNvSpPr txBox="1"/>
          <p:nvPr/>
        </p:nvSpPr>
        <p:spPr>
          <a:xfrm>
            <a:off x="117765" y="5160817"/>
            <a:ext cx="12074235" cy="646331"/>
          </a:xfrm>
          <a:prstGeom prst="rect">
            <a:avLst/>
          </a:prstGeom>
          <a:noFill/>
        </p:spPr>
        <p:txBody>
          <a:bodyPr wrap="square">
            <a:spAutoFit/>
          </a:bodyPr>
          <a:lstStyle/>
          <a:p>
            <a:pPr marL="342900" indent="-342900">
              <a:buAutoNum type="arabicPeriod"/>
            </a:pPr>
            <a:r>
              <a:rPr lang="en-GB" dirty="0"/>
              <a:t>I used R studio to analyse the data to bring out the insight. </a:t>
            </a:r>
          </a:p>
          <a:p>
            <a:pPr marL="342900" indent="-342900">
              <a:buAutoNum type="arabicPeriod"/>
            </a:pPr>
            <a:r>
              <a:rPr lang="en-GB" dirty="0"/>
              <a:t>The library I used were </a:t>
            </a:r>
            <a:r>
              <a:rPr lang="en-GB" dirty="0" err="1"/>
              <a:t>tidyverse</a:t>
            </a:r>
            <a:r>
              <a:rPr lang="en-GB" dirty="0"/>
              <a:t> and </a:t>
            </a:r>
            <a:r>
              <a:rPr lang="en-GB" dirty="0" err="1"/>
              <a:t>lubridate</a:t>
            </a:r>
            <a:r>
              <a:rPr lang="en-GB" dirty="0"/>
              <a:t>.</a:t>
            </a:r>
          </a:p>
        </p:txBody>
      </p:sp>
      <p:sp>
        <p:nvSpPr>
          <p:cNvPr id="2" name="Slide Number Placeholder 1">
            <a:extLst>
              <a:ext uri="{FF2B5EF4-FFF2-40B4-BE49-F238E27FC236}">
                <a16:creationId xmlns:a16="http://schemas.microsoft.com/office/drawing/2014/main" id="{3FDE9C73-C663-DD23-C5D0-DFF63B4EC951}"/>
              </a:ext>
            </a:extLst>
          </p:cNvPr>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707132088"/>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1" name="Rectangle 2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2" name="Oval 2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3" name="Oval 2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4" name="Rectangle 2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5"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GB"/>
            </a:p>
          </p:txBody>
        </p:sp>
        <p:sp>
          <p:nvSpPr>
            <p:cNvPr id="26"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GB"/>
            </a:p>
          </p:txBody>
        </p:sp>
        <p:sp>
          <p:nvSpPr>
            <p:cNvPr id="27"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GB"/>
            </a:p>
          </p:txBody>
        </p:sp>
      </p:grpSp>
      <p:sp>
        <p:nvSpPr>
          <p:cNvPr id="28" name="Rectangle 2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GB"/>
          </a:p>
        </p:txBody>
      </p:sp>
      <p:graphicFrame>
        <p:nvGraphicFramePr>
          <p:cNvPr id="29" name="Content Placeholder 2">
            <a:extLst>
              <a:ext uri="{FF2B5EF4-FFF2-40B4-BE49-F238E27FC236}">
                <a16:creationId xmlns:a16="http://schemas.microsoft.com/office/drawing/2014/main" id="{207630AF-0558-D2DC-C23D-3F355D580FD4}"/>
              </a:ext>
            </a:extLst>
          </p:cNvPr>
          <p:cNvGraphicFramePr>
            <a:graphicFrameLocks noGrp="1"/>
          </p:cNvGraphicFramePr>
          <p:nvPr>
            <p:ph idx="1"/>
            <p:extLst>
              <p:ext uri="{D42A27DB-BD31-4B8C-83A1-F6EECF244321}">
                <p14:modId xmlns:p14="http://schemas.microsoft.com/office/powerpoint/2010/main" val="295249439"/>
              </p:ext>
            </p:extLst>
          </p:nvPr>
        </p:nvGraphicFramePr>
        <p:xfrm>
          <a:off x="5142960" y="43656"/>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Rounded Corners 6">
            <a:extLst>
              <a:ext uri="{FF2B5EF4-FFF2-40B4-BE49-F238E27FC236}">
                <a16:creationId xmlns:a16="http://schemas.microsoft.com/office/drawing/2014/main" id="{CED2F0C6-57E5-6528-11AC-52B96DF7D72A}"/>
              </a:ext>
            </a:extLst>
          </p:cNvPr>
          <p:cNvSpPr/>
          <p:nvPr/>
        </p:nvSpPr>
        <p:spPr>
          <a:xfrm>
            <a:off x="5115464" y="4703698"/>
            <a:ext cx="6391275" cy="1567866"/>
          </a:xfrm>
          <a:prstGeom prst="roundRect">
            <a:avLst>
              <a:gd name="adj" fmla="val 10000"/>
            </a:avLst>
          </a:prstGeom>
          <a:scene3d>
            <a:camera prst="orthographicFront"/>
            <a:lightRig rig="threePt" dir="t">
              <a:rot lat="0" lon="0" rev="7500000"/>
            </a:lightRig>
          </a:scene3d>
          <a:sp3d z="-152400" extrusionH="63500" prstMaterial="matte">
            <a:bevelT w="144450" h="6350" prst="relaxedInset"/>
            <a:contourClr>
              <a:schemeClr val="bg1"/>
            </a:contourClr>
          </a:sp3d>
        </p:spPr>
        <p:style>
          <a:lnRef idx="0">
            <a:schemeClr val="dk1">
              <a:hueOff val="0"/>
              <a:satOff val="0"/>
              <a:lumOff val="0"/>
              <a:alphaOff val="0"/>
            </a:schemeClr>
          </a:lnRef>
          <a:fillRef idx="3">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lvl="0">
              <a:lnSpc>
                <a:spcPct val="100000"/>
              </a:lnSpc>
            </a:pPr>
            <a:endParaRPr lang="en-US" b="1" dirty="0"/>
          </a:p>
        </p:txBody>
      </p:sp>
      <p:sp>
        <p:nvSpPr>
          <p:cNvPr id="8" name="TextBox 7">
            <a:extLst>
              <a:ext uri="{FF2B5EF4-FFF2-40B4-BE49-F238E27FC236}">
                <a16:creationId xmlns:a16="http://schemas.microsoft.com/office/drawing/2014/main" id="{4FF896D1-6799-D7D2-C59D-30D956AE2A9B}"/>
              </a:ext>
            </a:extLst>
          </p:cNvPr>
          <p:cNvSpPr txBox="1"/>
          <p:nvPr/>
        </p:nvSpPr>
        <p:spPr>
          <a:xfrm>
            <a:off x="6515152" y="4990679"/>
            <a:ext cx="4060610" cy="1477328"/>
          </a:xfrm>
          <a:prstGeom prst="rect">
            <a:avLst/>
          </a:prstGeom>
          <a:noFill/>
        </p:spPr>
        <p:txBody>
          <a:bodyPr wrap="square" rtlCol="0">
            <a:spAutoFit/>
          </a:bodyPr>
          <a:lstStyle/>
          <a:p>
            <a:pPr lvl="0">
              <a:lnSpc>
                <a:spcPct val="100000"/>
              </a:lnSpc>
            </a:pPr>
            <a:r>
              <a:rPr lang="en-GB" b="1" dirty="0"/>
              <a:t>Total casual riders</a:t>
            </a:r>
          </a:p>
          <a:p>
            <a:pPr lvl="0">
              <a:lnSpc>
                <a:spcPct val="100000"/>
              </a:lnSpc>
            </a:pPr>
            <a:r>
              <a:rPr lang="en-GB" b="1" dirty="0"/>
              <a:t>:2038986</a:t>
            </a:r>
            <a:endParaRPr lang="en-US" b="1" dirty="0"/>
          </a:p>
          <a:p>
            <a:pPr lvl="0">
              <a:lnSpc>
                <a:spcPct val="100000"/>
              </a:lnSpc>
            </a:pPr>
            <a:r>
              <a:rPr lang="en-GB" b="1" dirty="0"/>
              <a:t>total member riders</a:t>
            </a:r>
          </a:p>
          <a:p>
            <a:pPr lvl="0">
              <a:lnSpc>
                <a:spcPct val="100000"/>
              </a:lnSpc>
            </a:pPr>
            <a:r>
              <a:rPr lang="en-GB" b="1" dirty="0"/>
              <a:t>:3651457</a:t>
            </a:r>
            <a:endParaRPr lang="en-US" b="1" dirty="0"/>
          </a:p>
          <a:p>
            <a:endParaRPr lang="en-GB" dirty="0"/>
          </a:p>
        </p:txBody>
      </p:sp>
      <p:sp>
        <p:nvSpPr>
          <p:cNvPr id="17" name="Rectangle 16" descr="Motorcycle">
            <a:extLst>
              <a:ext uri="{FF2B5EF4-FFF2-40B4-BE49-F238E27FC236}">
                <a16:creationId xmlns:a16="http://schemas.microsoft.com/office/drawing/2014/main" id="{FAB877F1-721A-BD60-C183-D41A5EFDFEBD}"/>
              </a:ext>
            </a:extLst>
          </p:cNvPr>
          <p:cNvSpPr/>
          <p:nvPr/>
        </p:nvSpPr>
        <p:spPr>
          <a:xfrm>
            <a:off x="5484874" y="4933973"/>
            <a:ext cx="862326" cy="862326"/>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scene3d>
            <a:camera prst="orthographicFront"/>
            <a:lightRig rig="threePt" dir="t">
              <a:rot lat="0" lon="0" rev="7500000"/>
            </a:lightRig>
          </a:scene3d>
          <a:sp3d prstMaterial="plastic">
            <a:bevelT w="127000" h="25400" prst="relaxedInset"/>
          </a:sp3d>
        </p:spPr>
        <p:style>
          <a:lnRef idx="0">
            <a:schemeClr val="lt1">
              <a:alpha val="0"/>
              <a:hueOff val="0"/>
              <a:satOff val="0"/>
              <a:lumOff val="0"/>
              <a:alphaOff val="0"/>
            </a:schemeClr>
          </a:lnRef>
          <a:fillRef idx="3">
            <a:scrgbClr r="0" g="0" b="0"/>
          </a:fillRef>
          <a:effectRef idx="2">
            <a:schemeClr val="accent5">
              <a:hueOff val="2438425"/>
              <a:satOff val="-19443"/>
              <a:lumOff val="-14705"/>
              <a:alphaOff val="0"/>
            </a:schemeClr>
          </a:effectRef>
          <a:fontRef idx="minor">
            <a:schemeClr val="lt1"/>
          </a:fontRef>
        </p:style>
        <p:txBody>
          <a:bodyPr/>
          <a:lstStyle/>
          <a:p>
            <a:endParaRPr lang="en-GB"/>
          </a:p>
        </p:txBody>
      </p:sp>
      <p:sp>
        <p:nvSpPr>
          <p:cNvPr id="37" name="TextBox 36">
            <a:extLst>
              <a:ext uri="{FF2B5EF4-FFF2-40B4-BE49-F238E27FC236}">
                <a16:creationId xmlns:a16="http://schemas.microsoft.com/office/drawing/2014/main" id="{AF0861BB-491F-BA03-4E9B-B46F9F6C9ACF}"/>
              </a:ext>
            </a:extLst>
          </p:cNvPr>
          <p:cNvSpPr txBox="1"/>
          <p:nvPr/>
        </p:nvSpPr>
        <p:spPr>
          <a:xfrm>
            <a:off x="450205" y="2136080"/>
            <a:ext cx="4446337" cy="646331"/>
          </a:xfrm>
          <a:prstGeom prst="rect">
            <a:avLst/>
          </a:prstGeom>
          <a:noFill/>
        </p:spPr>
        <p:txBody>
          <a:bodyPr wrap="square">
            <a:spAutoFit/>
          </a:bodyPr>
          <a:lstStyle/>
          <a:p>
            <a:endParaRPr lang="en-GB" dirty="0">
              <a:solidFill>
                <a:schemeClr val="bg2"/>
              </a:solidFill>
            </a:endParaRPr>
          </a:p>
          <a:p>
            <a:endParaRPr lang="en-GB" dirty="0">
              <a:solidFill>
                <a:schemeClr val="bg2"/>
              </a:solidFill>
            </a:endParaRPr>
          </a:p>
        </p:txBody>
      </p:sp>
      <p:pic>
        <p:nvPicPr>
          <p:cNvPr id="5" name="Picture 4">
            <a:extLst>
              <a:ext uri="{FF2B5EF4-FFF2-40B4-BE49-F238E27FC236}">
                <a16:creationId xmlns:a16="http://schemas.microsoft.com/office/drawing/2014/main" id="{EC5E9B31-2F9F-B44B-8808-FF3765E77435}"/>
              </a:ext>
            </a:extLst>
          </p:cNvPr>
          <p:cNvPicPr>
            <a:picLocks noChangeAspect="1"/>
          </p:cNvPicPr>
          <p:nvPr/>
        </p:nvPicPr>
        <p:blipFill>
          <a:blip r:embed="rId10"/>
          <a:srcRect t="22270"/>
          <a:stretch/>
        </p:blipFill>
        <p:spPr>
          <a:xfrm>
            <a:off x="576320" y="3866295"/>
            <a:ext cx="4029057" cy="2479346"/>
          </a:xfrm>
          <a:prstGeom prst="rect">
            <a:avLst/>
          </a:prstGeom>
        </p:spPr>
      </p:pic>
      <p:sp>
        <p:nvSpPr>
          <p:cNvPr id="2" name="TextBox 1">
            <a:extLst>
              <a:ext uri="{FF2B5EF4-FFF2-40B4-BE49-F238E27FC236}">
                <a16:creationId xmlns:a16="http://schemas.microsoft.com/office/drawing/2014/main" id="{0E239D5B-E877-15FC-4D76-3200094C032E}"/>
              </a:ext>
            </a:extLst>
          </p:cNvPr>
          <p:cNvSpPr txBox="1"/>
          <p:nvPr/>
        </p:nvSpPr>
        <p:spPr>
          <a:xfrm>
            <a:off x="522344" y="516491"/>
            <a:ext cx="4386186" cy="3293209"/>
          </a:xfrm>
          <a:prstGeom prst="rect">
            <a:avLst/>
          </a:prstGeom>
          <a:noFill/>
        </p:spPr>
        <p:txBody>
          <a:bodyPr wrap="square" rtlCol="0">
            <a:spAutoFit/>
          </a:bodyPr>
          <a:lstStyle/>
          <a:p>
            <a:r>
              <a:rPr lang="en-GB" sz="1600" dirty="0">
                <a:solidFill>
                  <a:schemeClr val="bg1"/>
                </a:solidFill>
              </a:rPr>
              <a:t>This analysis is based on 12 months of data, from September 2023 to August 2024.</a:t>
            </a:r>
            <a:br>
              <a:rPr lang="en-GB" sz="1600" dirty="0">
                <a:solidFill>
                  <a:schemeClr val="bg1"/>
                </a:solidFill>
              </a:rPr>
            </a:br>
            <a:r>
              <a:rPr lang="en-GB" sz="1600" dirty="0">
                <a:solidFill>
                  <a:schemeClr val="bg1"/>
                </a:solidFill>
              </a:rPr>
              <a:t>During this period, there were about </a:t>
            </a:r>
            <a:r>
              <a:rPr lang="en-GB" sz="1600" b="1" dirty="0">
                <a:solidFill>
                  <a:schemeClr val="bg1"/>
                </a:solidFill>
              </a:rPr>
              <a:t>5.7 million rides</a:t>
            </a:r>
            <a:r>
              <a:rPr lang="en-GB" sz="1600" dirty="0">
                <a:solidFill>
                  <a:schemeClr val="bg1"/>
                </a:solidFill>
              </a:rPr>
              <a:t> in total.</a:t>
            </a:r>
            <a:br>
              <a:rPr lang="en-GB" sz="1600" dirty="0">
                <a:solidFill>
                  <a:schemeClr val="bg1"/>
                </a:solidFill>
              </a:rPr>
            </a:br>
            <a:r>
              <a:rPr lang="en-GB" sz="1600" dirty="0">
                <a:solidFill>
                  <a:schemeClr val="bg1"/>
                </a:solidFill>
              </a:rPr>
              <a:t>Among them, </a:t>
            </a:r>
            <a:r>
              <a:rPr lang="en-GB" sz="1600" b="1" dirty="0">
                <a:solidFill>
                  <a:schemeClr val="bg1"/>
                </a:solidFill>
              </a:rPr>
              <a:t>64.1%</a:t>
            </a:r>
            <a:r>
              <a:rPr lang="en-GB" sz="1600" dirty="0">
                <a:solidFill>
                  <a:schemeClr val="bg1"/>
                </a:solidFill>
              </a:rPr>
              <a:t> were by annual members, and </a:t>
            </a:r>
            <a:r>
              <a:rPr lang="en-GB" sz="1600" b="1" dirty="0">
                <a:solidFill>
                  <a:schemeClr val="bg1"/>
                </a:solidFill>
              </a:rPr>
              <a:t>35.9%</a:t>
            </a:r>
            <a:r>
              <a:rPr lang="en-GB" sz="1600" dirty="0">
                <a:solidFill>
                  <a:schemeClr val="bg1"/>
                </a:solidFill>
              </a:rPr>
              <a:t> were by casual riders.</a:t>
            </a:r>
            <a:br>
              <a:rPr lang="en-GB" sz="1600" dirty="0">
                <a:solidFill>
                  <a:schemeClr val="bg1"/>
                </a:solidFill>
              </a:rPr>
            </a:br>
            <a:r>
              <a:rPr lang="en-GB" sz="1600" dirty="0">
                <a:solidFill>
                  <a:schemeClr val="bg1"/>
                </a:solidFill>
              </a:rPr>
              <a:t>Specifically, there were about </a:t>
            </a:r>
            <a:r>
              <a:rPr lang="en-GB" sz="1600" b="1" dirty="0">
                <a:solidFill>
                  <a:schemeClr val="bg1"/>
                </a:solidFill>
              </a:rPr>
              <a:t>2 million rides</a:t>
            </a:r>
            <a:r>
              <a:rPr lang="en-GB" sz="1600" dirty="0">
                <a:solidFill>
                  <a:schemeClr val="bg1"/>
                </a:solidFill>
              </a:rPr>
              <a:t> by casual users and </a:t>
            </a:r>
            <a:r>
              <a:rPr lang="en-GB" sz="1600" b="1" dirty="0">
                <a:solidFill>
                  <a:schemeClr val="bg1"/>
                </a:solidFill>
              </a:rPr>
              <a:t>3.6 million rides</a:t>
            </a:r>
            <a:r>
              <a:rPr lang="en-GB" sz="1600" dirty="0">
                <a:solidFill>
                  <a:schemeClr val="bg1"/>
                </a:solidFill>
              </a:rPr>
              <a:t> by members.</a:t>
            </a:r>
            <a:br>
              <a:rPr lang="en-GB" sz="1600" dirty="0">
                <a:solidFill>
                  <a:schemeClr val="bg1"/>
                </a:solidFill>
              </a:rPr>
            </a:br>
            <a:r>
              <a:rPr lang="en-GB" sz="1600" dirty="0">
                <a:solidFill>
                  <a:schemeClr val="bg1"/>
                </a:solidFill>
              </a:rPr>
              <a:t>This large volume of data ensures that our analysis is robust and representative.</a:t>
            </a:r>
          </a:p>
        </p:txBody>
      </p:sp>
      <p:sp>
        <p:nvSpPr>
          <p:cNvPr id="4" name="Slide Number Placeholder 3">
            <a:extLst>
              <a:ext uri="{FF2B5EF4-FFF2-40B4-BE49-F238E27FC236}">
                <a16:creationId xmlns:a16="http://schemas.microsoft.com/office/drawing/2014/main" id="{10370B32-4850-7DD4-1B8C-177E3CB0DC5D}"/>
              </a:ext>
            </a:extLst>
          </p:cNvPr>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143334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B881-6A90-5104-EE56-5E18030A6EC8}"/>
              </a:ext>
            </a:extLst>
          </p:cNvPr>
          <p:cNvSpPr>
            <a:spLocks noGrp="1"/>
          </p:cNvSpPr>
          <p:nvPr>
            <p:ph type="title"/>
          </p:nvPr>
        </p:nvSpPr>
        <p:spPr>
          <a:xfrm>
            <a:off x="1154954" y="973668"/>
            <a:ext cx="8761413" cy="706964"/>
          </a:xfrm>
        </p:spPr>
        <p:txBody>
          <a:bodyPr>
            <a:normAutofit/>
          </a:bodyPr>
          <a:lstStyle/>
          <a:p>
            <a:pPr>
              <a:lnSpc>
                <a:spcPct val="90000"/>
              </a:lnSpc>
            </a:pPr>
            <a:r>
              <a:rPr lang="en-GB" sz="2800">
                <a:solidFill>
                  <a:srgbClr val="EBEBEB"/>
                </a:solidFill>
              </a:rPr>
              <a:t>Month differences (casual and annual member) </a:t>
            </a:r>
          </a:p>
        </p:txBody>
      </p:sp>
      <p:sp>
        <p:nvSpPr>
          <p:cNvPr id="3" name="Content Placeholder 2">
            <a:extLst>
              <a:ext uri="{FF2B5EF4-FFF2-40B4-BE49-F238E27FC236}">
                <a16:creationId xmlns:a16="http://schemas.microsoft.com/office/drawing/2014/main" id="{A5D0221F-EDA2-CCD6-3CD4-92F3ED26B267}"/>
              </a:ext>
            </a:extLst>
          </p:cNvPr>
          <p:cNvSpPr>
            <a:spLocks noGrp="1"/>
          </p:cNvSpPr>
          <p:nvPr>
            <p:ph idx="1"/>
          </p:nvPr>
        </p:nvSpPr>
        <p:spPr>
          <a:xfrm>
            <a:off x="570152" y="3036310"/>
            <a:ext cx="3481054" cy="1990725"/>
          </a:xfrm>
        </p:spPr>
        <p:txBody>
          <a:bodyPr anchor="ctr">
            <a:normAutofit/>
          </a:bodyPr>
          <a:lstStyle/>
          <a:p>
            <a:pPr marL="0" indent="0">
              <a:buNone/>
            </a:pPr>
            <a:endParaRPr lang="en-GB" sz="1600" dirty="0"/>
          </a:p>
          <a:p>
            <a:endParaRPr lang="en-GB" sz="1600" dirty="0"/>
          </a:p>
          <a:p>
            <a:endParaRPr lang="en-GB" sz="1600" dirty="0"/>
          </a:p>
          <a:p>
            <a:pPr marL="0" indent="0">
              <a:buNone/>
            </a:pPr>
            <a:endParaRPr lang="en-GB" sz="1600" dirty="0"/>
          </a:p>
        </p:txBody>
      </p:sp>
      <p:sp>
        <p:nvSpPr>
          <p:cNvPr id="4" name="AutoShape 2">
            <a:extLst>
              <a:ext uri="{FF2B5EF4-FFF2-40B4-BE49-F238E27FC236}">
                <a16:creationId xmlns:a16="http://schemas.microsoft.com/office/drawing/2014/main" id="{BB6B43D9-74DF-EC62-1D1F-D4DDDB4BDB13}"/>
              </a:ext>
            </a:extLst>
          </p:cNvPr>
          <p:cNvSpPr>
            <a:spLocks noChangeAspect="1" noChangeArrowheads="1"/>
          </p:cNvSpPr>
          <p:nvPr/>
        </p:nvSpPr>
        <p:spPr bwMode="auto">
          <a:xfrm>
            <a:off x="5943600" y="3276600"/>
            <a:ext cx="2757948" cy="27579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Content Placeholder 2">
            <a:extLst>
              <a:ext uri="{FF2B5EF4-FFF2-40B4-BE49-F238E27FC236}">
                <a16:creationId xmlns:a16="http://schemas.microsoft.com/office/drawing/2014/main" id="{587D8DEF-2AA0-5DCB-4D93-3693AB80B288}"/>
              </a:ext>
            </a:extLst>
          </p:cNvPr>
          <p:cNvSpPr txBox="1">
            <a:spLocks/>
          </p:cNvSpPr>
          <p:nvPr/>
        </p:nvSpPr>
        <p:spPr>
          <a:xfrm>
            <a:off x="570152" y="2618248"/>
            <a:ext cx="4559632" cy="3855704"/>
          </a:xfrm>
          <a:prstGeom prst="rect">
            <a:avLst/>
          </a:prstGeom>
        </p:spPr>
        <p:txBody>
          <a:bodyPr vert="horz" lIns="91440" tIns="45720" rIns="91440" bIns="45720" rtlCol="0" anchor="ctr">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2" panose="05020102010507070707" pitchFamily="18" charset="2"/>
              <a:buChar char=""/>
            </a:pPr>
            <a:r>
              <a:rPr lang="en-GB" sz="1600" dirty="0"/>
              <a:t>Casual riders show strong seasonality, peaking during summer months (June–August), indicating that they likely use bikes for leisure or tourism.</a:t>
            </a:r>
          </a:p>
          <a:p>
            <a:pPr>
              <a:buFont typeface="Wingdings 2" panose="05020102010507070707" pitchFamily="18" charset="2"/>
              <a:buChar char=""/>
            </a:pPr>
            <a:r>
              <a:rPr lang="en-GB" sz="1600" dirty="0"/>
              <a:t>Members ride consistently throughout the year, though they also peak in summer, suggesting that there are some seasonal influence.</a:t>
            </a:r>
          </a:p>
          <a:p>
            <a:pPr>
              <a:buFont typeface="Wingdings 2" panose="05020102010507070707" pitchFamily="18" charset="2"/>
              <a:buChar char=""/>
            </a:pPr>
            <a:r>
              <a:rPr lang="en-GB" sz="1600" dirty="0"/>
              <a:t>Insight: Seasonal promotions or tourist-targeted marketing could attract more casual users to subscribe during summer we can offer this and maybe a promotion if they were a seasonal member last year, then they will be more likely to comeback every summer.</a:t>
            </a:r>
          </a:p>
        </p:txBody>
      </p:sp>
      <p:sp>
        <p:nvSpPr>
          <p:cNvPr id="5" name="Slide Number Placeholder 4">
            <a:extLst>
              <a:ext uri="{FF2B5EF4-FFF2-40B4-BE49-F238E27FC236}">
                <a16:creationId xmlns:a16="http://schemas.microsoft.com/office/drawing/2014/main" id="{97E7BBA7-3709-470F-BACC-45EF26ADE74B}"/>
              </a:ext>
            </a:extLst>
          </p:cNvPr>
          <p:cNvSpPr>
            <a:spLocks noGrp="1"/>
          </p:cNvSpPr>
          <p:nvPr>
            <p:ph type="sldNum" sz="quarter" idx="12"/>
          </p:nvPr>
        </p:nvSpPr>
        <p:spPr/>
        <p:txBody>
          <a:bodyPr/>
          <a:lstStyle/>
          <a:p>
            <a:fld id="{73B850FF-6169-4056-8077-06FFA93A5366}" type="slidenum">
              <a:rPr lang="en-US" smtClean="0"/>
              <a:t>5</a:t>
            </a:fld>
            <a:endParaRPr lang="en-US"/>
          </a:p>
        </p:txBody>
      </p:sp>
      <p:pic>
        <p:nvPicPr>
          <p:cNvPr id="9" name="Picture 8">
            <a:extLst>
              <a:ext uri="{FF2B5EF4-FFF2-40B4-BE49-F238E27FC236}">
                <a16:creationId xmlns:a16="http://schemas.microsoft.com/office/drawing/2014/main" id="{F203B0F5-6FC7-1742-D6F9-91EBF559DC3C}"/>
              </a:ext>
            </a:extLst>
          </p:cNvPr>
          <p:cNvPicPr>
            <a:picLocks noChangeAspect="1"/>
          </p:cNvPicPr>
          <p:nvPr/>
        </p:nvPicPr>
        <p:blipFill>
          <a:blip r:embed="rId2"/>
          <a:stretch>
            <a:fillRect/>
          </a:stretch>
        </p:blipFill>
        <p:spPr>
          <a:xfrm>
            <a:off x="5410201" y="2578834"/>
            <a:ext cx="6582694" cy="4153480"/>
          </a:xfrm>
          <a:prstGeom prst="rect">
            <a:avLst/>
          </a:prstGeom>
        </p:spPr>
      </p:pic>
    </p:spTree>
    <p:extLst>
      <p:ext uri="{BB962C8B-B14F-4D97-AF65-F5344CB8AC3E}">
        <p14:creationId xmlns:p14="http://schemas.microsoft.com/office/powerpoint/2010/main" val="3864537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64469-450F-B432-4768-5CB9B0119B68}"/>
              </a:ext>
            </a:extLst>
          </p:cNvPr>
          <p:cNvSpPr>
            <a:spLocks noGrp="1"/>
          </p:cNvSpPr>
          <p:nvPr>
            <p:ph type="title"/>
          </p:nvPr>
        </p:nvSpPr>
        <p:spPr>
          <a:xfrm>
            <a:off x="1154954" y="973668"/>
            <a:ext cx="10254264" cy="706964"/>
          </a:xfrm>
        </p:spPr>
        <p:txBody>
          <a:bodyPr/>
          <a:lstStyle/>
          <a:p>
            <a:r>
              <a:rPr lang="en-GB" dirty="0"/>
              <a:t>Seasonal differences </a:t>
            </a:r>
            <a:r>
              <a:rPr lang="en-GB" sz="2800" dirty="0"/>
              <a:t>(casual and annual member)</a:t>
            </a:r>
            <a:endParaRPr lang="en-GB" dirty="0"/>
          </a:p>
        </p:txBody>
      </p:sp>
      <p:sp>
        <p:nvSpPr>
          <p:cNvPr id="3" name="Content Placeholder 2">
            <a:extLst>
              <a:ext uri="{FF2B5EF4-FFF2-40B4-BE49-F238E27FC236}">
                <a16:creationId xmlns:a16="http://schemas.microsoft.com/office/drawing/2014/main" id="{37E47A50-972B-CE9B-FF04-F3FB87F1625D}"/>
              </a:ext>
            </a:extLst>
          </p:cNvPr>
          <p:cNvSpPr>
            <a:spLocks noGrp="1"/>
          </p:cNvSpPr>
          <p:nvPr>
            <p:ph idx="1"/>
          </p:nvPr>
        </p:nvSpPr>
        <p:spPr>
          <a:xfrm>
            <a:off x="481716" y="2593451"/>
            <a:ext cx="4849236" cy="3996150"/>
          </a:xfrm>
        </p:spPr>
        <p:txBody>
          <a:bodyPr>
            <a:normAutofit fontScale="70000" lnSpcReduction="20000"/>
          </a:bodyPr>
          <a:lstStyle/>
          <a:p>
            <a:pPr>
              <a:buFont typeface="Wingdings 2" panose="05020102010507070707" pitchFamily="18" charset="2"/>
              <a:buChar char="P"/>
            </a:pPr>
            <a:r>
              <a:rPr lang="en-GB" sz="1800" dirty="0"/>
              <a:t>Summer is the peak season for both user types, but casual riders are significantly more active in summer than other seasons.</a:t>
            </a:r>
          </a:p>
          <a:p>
            <a:pPr>
              <a:buFont typeface="Wingdings 2" panose="05020102010507070707" pitchFamily="18" charset="2"/>
              <a:buChar char="P"/>
            </a:pPr>
            <a:r>
              <a:rPr lang="en-GB" sz="1800" dirty="0"/>
              <a:t>Members maintain usage in spring and fall, and a significant number ride in winter.</a:t>
            </a:r>
          </a:p>
          <a:p>
            <a:pPr>
              <a:buFont typeface="Wingdings 2" panose="05020102010507070707" pitchFamily="18" charset="2"/>
              <a:buChar char="P"/>
            </a:pPr>
            <a:r>
              <a:rPr lang="en-GB" sz="1800" dirty="0"/>
              <a:t>Insight: </a:t>
            </a:r>
            <a:r>
              <a:rPr lang="en-GB" dirty="0"/>
              <a:t>During winter and spring, we see a significant drop in ridership.  I believe that in these tougher seasons, people may need more than just discounts to stay motivated.</a:t>
            </a:r>
            <a:br>
              <a:rPr lang="en-GB" dirty="0"/>
            </a:br>
            <a:r>
              <a:rPr lang="en-GB" dirty="0"/>
              <a:t>my recommendation is to create a campaign </a:t>
            </a:r>
            <a:r>
              <a:rPr lang="en-GB" dirty="0">
                <a:solidFill>
                  <a:schemeClr val="bg2">
                    <a:lumMod val="25000"/>
                  </a:schemeClr>
                </a:solidFill>
              </a:rPr>
              <a:t>called </a:t>
            </a:r>
            <a:r>
              <a:rPr lang="en-GB" b="1" dirty="0">
                <a:solidFill>
                  <a:schemeClr val="bg2">
                    <a:lumMod val="25000"/>
                  </a:schemeClr>
                </a:solidFill>
              </a:rPr>
              <a:t>'</a:t>
            </a:r>
            <a:r>
              <a:rPr lang="en-GB" b="1" u="sng" dirty="0">
                <a:solidFill>
                  <a:schemeClr val="bg2">
                    <a:lumMod val="25000"/>
                  </a:schemeClr>
                </a:solidFill>
              </a:rPr>
              <a:t>Eco-Protector</a:t>
            </a:r>
            <a:r>
              <a:rPr lang="en-GB" b="1" dirty="0">
                <a:solidFill>
                  <a:schemeClr val="bg2">
                    <a:lumMod val="25000"/>
                  </a:schemeClr>
                </a:solidFill>
              </a:rPr>
              <a:t>’</a:t>
            </a:r>
            <a:r>
              <a:rPr lang="en-GB" dirty="0">
                <a:solidFill>
                  <a:schemeClr val="bg2">
                    <a:lumMod val="25000"/>
                  </a:schemeClr>
                </a:solidFill>
              </a:rPr>
              <a:t>.</a:t>
            </a:r>
            <a:br>
              <a:rPr lang="en-GB" dirty="0">
                <a:solidFill>
                  <a:schemeClr val="bg2">
                    <a:lumMod val="25000"/>
                  </a:schemeClr>
                </a:solidFill>
              </a:rPr>
            </a:br>
            <a:r>
              <a:rPr lang="en-US" altLang="en-US" dirty="0">
                <a:solidFill>
                  <a:schemeClr val="bg2">
                    <a:lumMod val="25000"/>
                  </a:schemeClr>
                </a:solidFill>
                <a:latin typeface="+mj-lt"/>
              </a:rPr>
              <a:t>Riders can be recognized and rewarded, adding emotional and social value beyond financial incentives.</a:t>
            </a:r>
            <a:br>
              <a:rPr lang="en-US" altLang="en-US" dirty="0">
                <a:solidFill>
                  <a:schemeClr val="bg2">
                    <a:lumMod val="25000"/>
                  </a:schemeClr>
                </a:solidFill>
                <a:latin typeface="+mj-lt"/>
              </a:rPr>
            </a:br>
            <a:r>
              <a:rPr lang="en-GB" dirty="0"/>
              <a:t>To strengthen motivation, company can also offer a visible badge or a certification that riders can proudly showcase.</a:t>
            </a:r>
            <a:br>
              <a:rPr lang="en-GB" dirty="0"/>
            </a:br>
            <a:r>
              <a:rPr lang="en-GB" dirty="0"/>
              <a:t>This could also generate advertising benefits, as people may share their badges on their social media platforms."</a:t>
            </a:r>
            <a:br>
              <a:rPr lang="en-US" altLang="en-US" dirty="0">
                <a:solidFill>
                  <a:schemeClr val="bg2">
                    <a:lumMod val="25000"/>
                  </a:schemeClr>
                </a:solidFill>
                <a:latin typeface="+mj-lt"/>
              </a:rPr>
            </a:br>
            <a:r>
              <a:rPr lang="en-US" altLang="en-US" dirty="0">
                <a:solidFill>
                  <a:schemeClr val="bg2">
                    <a:lumMod val="25000"/>
                  </a:schemeClr>
                </a:solidFill>
                <a:latin typeface="+mj-lt"/>
              </a:rPr>
              <a:t>This approach encourages greater participation even in challenging weather conditions."</a:t>
            </a:r>
          </a:p>
        </p:txBody>
      </p:sp>
      <p:sp>
        <p:nvSpPr>
          <p:cNvPr id="4" name="Slide Number Placeholder 3">
            <a:extLst>
              <a:ext uri="{FF2B5EF4-FFF2-40B4-BE49-F238E27FC236}">
                <a16:creationId xmlns:a16="http://schemas.microsoft.com/office/drawing/2014/main" id="{82B48B80-EFD7-9EE7-8B96-C62A1E14F6F4}"/>
              </a:ext>
            </a:extLst>
          </p:cNvPr>
          <p:cNvSpPr>
            <a:spLocks noGrp="1"/>
          </p:cNvSpPr>
          <p:nvPr>
            <p:ph type="sldNum" sz="quarter" idx="12"/>
          </p:nvPr>
        </p:nvSpPr>
        <p:spPr/>
        <p:txBody>
          <a:bodyPr/>
          <a:lstStyle/>
          <a:p>
            <a:fld id="{73B850FF-6169-4056-8077-06FFA93A5366}" type="slidenum">
              <a:rPr lang="en-US" smtClean="0"/>
              <a:t>6</a:t>
            </a:fld>
            <a:endParaRPr lang="en-US"/>
          </a:p>
        </p:txBody>
      </p:sp>
      <p:pic>
        <p:nvPicPr>
          <p:cNvPr id="7" name="Picture 6">
            <a:extLst>
              <a:ext uri="{FF2B5EF4-FFF2-40B4-BE49-F238E27FC236}">
                <a16:creationId xmlns:a16="http://schemas.microsoft.com/office/drawing/2014/main" id="{A70B10EE-4C6E-459D-B38D-CFF83FC6144A}"/>
              </a:ext>
            </a:extLst>
          </p:cNvPr>
          <p:cNvPicPr>
            <a:picLocks noChangeAspect="1"/>
          </p:cNvPicPr>
          <p:nvPr/>
        </p:nvPicPr>
        <p:blipFill>
          <a:blip r:embed="rId2"/>
          <a:srcRect r="3859" b="3283"/>
          <a:stretch/>
        </p:blipFill>
        <p:spPr>
          <a:xfrm>
            <a:off x="5330952" y="2513853"/>
            <a:ext cx="6539335" cy="4155346"/>
          </a:xfrm>
          <a:prstGeom prst="rect">
            <a:avLst/>
          </a:prstGeom>
        </p:spPr>
      </p:pic>
    </p:spTree>
    <p:extLst>
      <p:ext uri="{BB962C8B-B14F-4D97-AF65-F5344CB8AC3E}">
        <p14:creationId xmlns:p14="http://schemas.microsoft.com/office/powerpoint/2010/main" val="1397963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211AD-8688-D964-AC9C-3A06F7CC195A}"/>
              </a:ext>
            </a:extLst>
          </p:cNvPr>
          <p:cNvSpPr>
            <a:spLocks noGrp="1"/>
          </p:cNvSpPr>
          <p:nvPr>
            <p:ph type="title"/>
          </p:nvPr>
        </p:nvSpPr>
        <p:spPr>
          <a:xfrm>
            <a:off x="1154954" y="939414"/>
            <a:ext cx="10243873" cy="706964"/>
          </a:xfrm>
        </p:spPr>
        <p:txBody>
          <a:bodyPr/>
          <a:lstStyle/>
          <a:p>
            <a:r>
              <a:rPr lang="en-GB" dirty="0"/>
              <a:t>Day differences</a:t>
            </a:r>
            <a:r>
              <a:rPr lang="en-GB" sz="3600" dirty="0"/>
              <a:t> </a:t>
            </a:r>
            <a:r>
              <a:rPr lang="en-GB" sz="2800" dirty="0"/>
              <a:t>(casual and annual member) </a:t>
            </a:r>
            <a:endParaRPr lang="en-GB" dirty="0"/>
          </a:p>
        </p:txBody>
      </p:sp>
      <p:sp>
        <p:nvSpPr>
          <p:cNvPr id="6" name="Content Placeholder 2">
            <a:extLst>
              <a:ext uri="{FF2B5EF4-FFF2-40B4-BE49-F238E27FC236}">
                <a16:creationId xmlns:a16="http://schemas.microsoft.com/office/drawing/2014/main" id="{102A77E2-4B97-D513-D4B3-742DAFB254C7}"/>
              </a:ext>
            </a:extLst>
          </p:cNvPr>
          <p:cNvSpPr txBox="1">
            <a:spLocks/>
          </p:cNvSpPr>
          <p:nvPr/>
        </p:nvSpPr>
        <p:spPr>
          <a:xfrm>
            <a:off x="530352" y="2486840"/>
            <a:ext cx="4672583" cy="3904816"/>
          </a:xfrm>
          <a:prstGeom prst="rect">
            <a:avLst/>
          </a:prstGeom>
        </p:spPr>
        <p:txBody>
          <a:bodyPr vert="horz" lIns="91440" tIns="45720" rIns="91440" bIns="45720" rtlCol="0" anchor="ct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en-GB" sz="1600" dirty="0"/>
              <a:t>Casual riders ride more on weekends, especially Saturdays and Sundays, confirming their preference for recreational use.</a:t>
            </a:r>
          </a:p>
          <a:p>
            <a:pPr>
              <a:buFont typeface="Wingdings" panose="05000000000000000000" pitchFamily="2" charset="2"/>
              <a:buChar char="ü"/>
            </a:pPr>
            <a:r>
              <a:rPr lang="en-GB" sz="1600" dirty="0"/>
              <a:t>Members ride more evenly across all days, with higher usage on weekdays, likely due to commuting.</a:t>
            </a:r>
          </a:p>
          <a:p>
            <a:pPr>
              <a:buFont typeface="Wingdings" panose="05000000000000000000" pitchFamily="2" charset="2"/>
              <a:buChar char="ü"/>
            </a:pPr>
            <a:r>
              <a:rPr lang="en-GB" sz="1600" dirty="0"/>
              <a:t>Insight: Data shows that casual riders mainly ride on weekends.  To encourage weekday usage, I recommend a </a:t>
            </a:r>
            <a:r>
              <a:rPr lang="en-GB" sz="1600" b="1" u="sng" dirty="0"/>
              <a:t>'Ride 2 Weekends, Get 1 Weekday Free' </a:t>
            </a:r>
            <a:r>
              <a:rPr lang="en-GB" sz="1600" dirty="0"/>
              <a:t>promotion, similar to the familiar 2+1 supermarket deals.</a:t>
            </a:r>
            <a:br>
              <a:rPr lang="en-GB" sz="1600" dirty="0"/>
            </a:br>
            <a:r>
              <a:rPr lang="en-GB" sz="1600" dirty="0"/>
              <a:t>This incentive would lower the barrier for casual riders to try biking on weekdays.</a:t>
            </a:r>
            <a:br>
              <a:rPr lang="en-GB" sz="1600" dirty="0"/>
            </a:br>
            <a:r>
              <a:rPr lang="en-GB" sz="1600" dirty="0"/>
              <a:t>A positive experience during a weekday could motivate them to incorporate biking into their daily routines, ultimately increasing overall ridership</a:t>
            </a:r>
          </a:p>
        </p:txBody>
      </p:sp>
      <p:sp>
        <p:nvSpPr>
          <p:cNvPr id="3" name="Slide Number Placeholder 2">
            <a:extLst>
              <a:ext uri="{FF2B5EF4-FFF2-40B4-BE49-F238E27FC236}">
                <a16:creationId xmlns:a16="http://schemas.microsoft.com/office/drawing/2014/main" id="{CC14C788-2992-F4F4-B122-02BD0C7DF4E6}"/>
              </a:ext>
            </a:extLst>
          </p:cNvPr>
          <p:cNvSpPr>
            <a:spLocks noGrp="1"/>
          </p:cNvSpPr>
          <p:nvPr>
            <p:ph type="sldNum" sz="quarter" idx="12"/>
          </p:nvPr>
        </p:nvSpPr>
        <p:spPr/>
        <p:txBody>
          <a:bodyPr/>
          <a:lstStyle/>
          <a:p>
            <a:fld id="{73B850FF-6169-4056-8077-06FFA93A5366}" type="slidenum">
              <a:rPr lang="en-US" smtClean="0"/>
              <a:t>7</a:t>
            </a:fld>
            <a:endParaRPr lang="en-US"/>
          </a:p>
        </p:txBody>
      </p:sp>
      <p:pic>
        <p:nvPicPr>
          <p:cNvPr id="9" name="Picture 8">
            <a:extLst>
              <a:ext uri="{FF2B5EF4-FFF2-40B4-BE49-F238E27FC236}">
                <a16:creationId xmlns:a16="http://schemas.microsoft.com/office/drawing/2014/main" id="{06DA0C4B-F433-466F-50C2-43F2413CA143}"/>
              </a:ext>
            </a:extLst>
          </p:cNvPr>
          <p:cNvPicPr>
            <a:picLocks noChangeAspect="1"/>
          </p:cNvPicPr>
          <p:nvPr/>
        </p:nvPicPr>
        <p:blipFill>
          <a:blip r:embed="rId2"/>
          <a:stretch>
            <a:fillRect/>
          </a:stretch>
        </p:blipFill>
        <p:spPr>
          <a:xfrm>
            <a:off x="5375636" y="2486840"/>
            <a:ext cx="6573167" cy="4096322"/>
          </a:xfrm>
          <a:prstGeom prst="rect">
            <a:avLst/>
          </a:prstGeom>
        </p:spPr>
      </p:pic>
    </p:spTree>
    <p:extLst>
      <p:ext uri="{BB962C8B-B14F-4D97-AF65-F5344CB8AC3E}">
        <p14:creationId xmlns:p14="http://schemas.microsoft.com/office/powerpoint/2010/main" val="771891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EB4E2-1BE0-C072-C636-22C9232D7FF7}"/>
              </a:ext>
            </a:extLst>
          </p:cNvPr>
          <p:cNvSpPr>
            <a:spLocks noGrp="1"/>
          </p:cNvSpPr>
          <p:nvPr>
            <p:ph type="title"/>
          </p:nvPr>
        </p:nvSpPr>
        <p:spPr>
          <a:xfrm>
            <a:off x="1154954" y="973668"/>
            <a:ext cx="10303621" cy="706964"/>
          </a:xfrm>
        </p:spPr>
        <p:txBody>
          <a:bodyPr/>
          <a:lstStyle/>
          <a:p>
            <a:r>
              <a:rPr lang="en-GB" dirty="0"/>
              <a:t>Bike type difference </a:t>
            </a:r>
            <a:r>
              <a:rPr lang="en-GB" sz="2400" dirty="0"/>
              <a:t>(casual and annual member)</a:t>
            </a:r>
            <a:endParaRPr lang="en-GB" dirty="0"/>
          </a:p>
        </p:txBody>
      </p:sp>
      <p:sp>
        <p:nvSpPr>
          <p:cNvPr id="3" name="Content Placeholder 2">
            <a:extLst>
              <a:ext uri="{FF2B5EF4-FFF2-40B4-BE49-F238E27FC236}">
                <a16:creationId xmlns:a16="http://schemas.microsoft.com/office/drawing/2014/main" id="{4A8302C8-C18C-4D58-82F0-0C6163C5F43F}"/>
              </a:ext>
            </a:extLst>
          </p:cNvPr>
          <p:cNvSpPr txBox="1">
            <a:spLocks/>
          </p:cNvSpPr>
          <p:nvPr/>
        </p:nvSpPr>
        <p:spPr>
          <a:xfrm>
            <a:off x="273842" y="5150148"/>
            <a:ext cx="11697757" cy="19398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Wingdings" panose="05000000000000000000" pitchFamily="2" charset="2"/>
              <a:buChar char="ü"/>
            </a:pPr>
            <a:r>
              <a:rPr lang="en-GB" sz="1800" dirty="0"/>
              <a:t>Casual riders use electric bikes slightly more than classic bikes suggesting they may prefer easier, more comfortable rides.</a:t>
            </a:r>
          </a:p>
          <a:p>
            <a:pPr>
              <a:buFont typeface="Wingdings" panose="05000000000000000000" pitchFamily="2" charset="2"/>
              <a:buChar char="ü"/>
            </a:pPr>
            <a:r>
              <a:rPr lang="en-GB" sz="1800" dirty="0"/>
              <a:t>Members show a more balanced preference, using both types extensively.</a:t>
            </a:r>
          </a:p>
          <a:p>
            <a:pPr>
              <a:buFont typeface="Wingdings" panose="05000000000000000000" pitchFamily="2" charset="2"/>
              <a:buChar char="ü"/>
            </a:pPr>
            <a:r>
              <a:rPr lang="en-GB" sz="1800" dirty="0"/>
              <a:t>Insight: Offer electric bike upgrades to casual riders could attract them to become a member and commute in bike.</a:t>
            </a:r>
          </a:p>
        </p:txBody>
      </p:sp>
      <p:sp>
        <p:nvSpPr>
          <p:cNvPr id="6" name="Slide Number Placeholder 5">
            <a:extLst>
              <a:ext uri="{FF2B5EF4-FFF2-40B4-BE49-F238E27FC236}">
                <a16:creationId xmlns:a16="http://schemas.microsoft.com/office/drawing/2014/main" id="{E726AF4C-FE3B-493A-9774-13E5B8BF97D5}"/>
              </a:ext>
            </a:extLst>
          </p:cNvPr>
          <p:cNvSpPr>
            <a:spLocks noGrp="1"/>
          </p:cNvSpPr>
          <p:nvPr>
            <p:ph type="sldNum" sz="quarter" idx="12"/>
          </p:nvPr>
        </p:nvSpPr>
        <p:spPr/>
        <p:txBody>
          <a:bodyPr/>
          <a:lstStyle/>
          <a:p>
            <a:fld id="{73B850FF-6169-4056-8077-06FFA93A5366}" type="slidenum">
              <a:rPr lang="en-US" smtClean="0"/>
              <a:t>8</a:t>
            </a:fld>
            <a:endParaRPr lang="en-US"/>
          </a:p>
        </p:txBody>
      </p:sp>
      <p:pic>
        <p:nvPicPr>
          <p:cNvPr id="12" name="Picture 11">
            <a:extLst>
              <a:ext uri="{FF2B5EF4-FFF2-40B4-BE49-F238E27FC236}">
                <a16:creationId xmlns:a16="http://schemas.microsoft.com/office/drawing/2014/main" id="{B0B35A72-2613-85AD-0A39-845AE2BC8A54}"/>
              </a:ext>
            </a:extLst>
          </p:cNvPr>
          <p:cNvPicPr>
            <a:picLocks noChangeAspect="1"/>
          </p:cNvPicPr>
          <p:nvPr/>
        </p:nvPicPr>
        <p:blipFill>
          <a:blip r:embed="rId2"/>
          <a:stretch>
            <a:fillRect/>
          </a:stretch>
        </p:blipFill>
        <p:spPr>
          <a:xfrm>
            <a:off x="544793" y="1560451"/>
            <a:ext cx="5397885" cy="3366762"/>
          </a:xfrm>
          <a:prstGeom prst="rect">
            <a:avLst/>
          </a:prstGeom>
        </p:spPr>
      </p:pic>
      <p:pic>
        <p:nvPicPr>
          <p:cNvPr id="14" name="Picture 13">
            <a:extLst>
              <a:ext uri="{FF2B5EF4-FFF2-40B4-BE49-F238E27FC236}">
                <a16:creationId xmlns:a16="http://schemas.microsoft.com/office/drawing/2014/main" id="{223930BE-5FE1-5930-D143-784F8F41DF68}"/>
              </a:ext>
            </a:extLst>
          </p:cNvPr>
          <p:cNvPicPr>
            <a:picLocks noChangeAspect="1"/>
          </p:cNvPicPr>
          <p:nvPr/>
        </p:nvPicPr>
        <p:blipFill>
          <a:blip r:embed="rId3"/>
          <a:stretch>
            <a:fillRect/>
          </a:stretch>
        </p:blipFill>
        <p:spPr>
          <a:xfrm>
            <a:off x="6249322" y="1560451"/>
            <a:ext cx="5397885" cy="3366762"/>
          </a:xfrm>
          <a:prstGeom prst="rect">
            <a:avLst/>
          </a:prstGeom>
        </p:spPr>
      </p:pic>
    </p:spTree>
    <p:extLst>
      <p:ext uri="{BB962C8B-B14F-4D97-AF65-F5344CB8AC3E}">
        <p14:creationId xmlns:p14="http://schemas.microsoft.com/office/powerpoint/2010/main" val="3204253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721D-7F77-1B34-7142-CEC67FB1F999}"/>
              </a:ext>
            </a:extLst>
          </p:cNvPr>
          <p:cNvSpPr>
            <a:spLocks noGrp="1"/>
          </p:cNvSpPr>
          <p:nvPr>
            <p:ph type="title"/>
          </p:nvPr>
        </p:nvSpPr>
        <p:spPr>
          <a:xfrm>
            <a:off x="1154954" y="973668"/>
            <a:ext cx="10462082" cy="706964"/>
          </a:xfrm>
        </p:spPr>
        <p:txBody>
          <a:bodyPr/>
          <a:lstStyle/>
          <a:p>
            <a:r>
              <a:rPr lang="en-GB" dirty="0"/>
              <a:t>Rider Length difference </a:t>
            </a:r>
            <a:r>
              <a:rPr lang="en-GB" sz="2400" dirty="0"/>
              <a:t>(casual and annual member)</a:t>
            </a:r>
            <a:endParaRPr lang="en-GB" dirty="0"/>
          </a:p>
        </p:txBody>
      </p:sp>
      <p:sp>
        <p:nvSpPr>
          <p:cNvPr id="3" name="Content Placeholder 2">
            <a:extLst>
              <a:ext uri="{FF2B5EF4-FFF2-40B4-BE49-F238E27FC236}">
                <a16:creationId xmlns:a16="http://schemas.microsoft.com/office/drawing/2014/main" id="{FB1971D3-A923-6FE8-6B7A-23DBFE8815F8}"/>
              </a:ext>
            </a:extLst>
          </p:cNvPr>
          <p:cNvSpPr>
            <a:spLocks noGrp="1"/>
          </p:cNvSpPr>
          <p:nvPr>
            <p:ph idx="1"/>
          </p:nvPr>
        </p:nvSpPr>
        <p:spPr>
          <a:xfrm>
            <a:off x="293000" y="2469894"/>
            <a:ext cx="5248657" cy="3843066"/>
          </a:xfrm>
        </p:spPr>
        <p:txBody>
          <a:bodyPr>
            <a:normAutofit/>
          </a:bodyPr>
          <a:lstStyle/>
          <a:p>
            <a:pPr>
              <a:buFont typeface="Wingdings" panose="05000000000000000000" pitchFamily="2" charset="2"/>
              <a:buChar char="ü"/>
            </a:pPr>
            <a:r>
              <a:rPr lang="en-GB" dirty="0"/>
              <a:t>Casual riders collectively ride longer than members, despite having fewer rides. This suggests longer, more leisurely trips.</a:t>
            </a:r>
          </a:p>
          <a:p>
            <a:pPr>
              <a:buFont typeface="Wingdings" panose="05000000000000000000" pitchFamily="2" charset="2"/>
              <a:buChar char="ü"/>
            </a:pPr>
            <a:r>
              <a:rPr lang="en-GB" dirty="0"/>
              <a:t>The data suggests that casual riders view biking as a leisure or tourism activity rather than a means of daily transportation.</a:t>
            </a:r>
            <a:br>
              <a:rPr lang="en-GB" dirty="0"/>
            </a:br>
            <a:r>
              <a:rPr lang="en-GB" dirty="0"/>
              <a:t>This opens opportunities to design longer-ride promotions, seasonal memberships, and experience-focused marketing campaigns to better meet their needs and convert them into loyal customers</a:t>
            </a:r>
          </a:p>
        </p:txBody>
      </p:sp>
      <p:sp>
        <p:nvSpPr>
          <p:cNvPr id="4" name="Slide Number Placeholder 3">
            <a:extLst>
              <a:ext uri="{FF2B5EF4-FFF2-40B4-BE49-F238E27FC236}">
                <a16:creationId xmlns:a16="http://schemas.microsoft.com/office/drawing/2014/main" id="{DDE6AF44-C2D5-F4DF-A67F-182224A22FF9}"/>
              </a:ext>
            </a:extLst>
          </p:cNvPr>
          <p:cNvSpPr>
            <a:spLocks noGrp="1"/>
          </p:cNvSpPr>
          <p:nvPr>
            <p:ph type="sldNum" sz="quarter" idx="12"/>
          </p:nvPr>
        </p:nvSpPr>
        <p:spPr/>
        <p:txBody>
          <a:bodyPr/>
          <a:lstStyle/>
          <a:p>
            <a:fld id="{73B850FF-6169-4056-8077-06FFA93A5366}" type="slidenum">
              <a:rPr lang="en-US" smtClean="0"/>
              <a:t>9</a:t>
            </a:fld>
            <a:endParaRPr lang="en-US"/>
          </a:p>
        </p:txBody>
      </p:sp>
      <p:pic>
        <p:nvPicPr>
          <p:cNvPr id="9" name="Picture 8">
            <a:extLst>
              <a:ext uri="{FF2B5EF4-FFF2-40B4-BE49-F238E27FC236}">
                <a16:creationId xmlns:a16="http://schemas.microsoft.com/office/drawing/2014/main" id="{647702E0-E9D8-7F12-0A14-C67551B8A76B}"/>
              </a:ext>
            </a:extLst>
          </p:cNvPr>
          <p:cNvPicPr>
            <a:picLocks noChangeAspect="1"/>
          </p:cNvPicPr>
          <p:nvPr/>
        </p:nvPicPr>
        <p:blipFill>
          <a:blip r:embed="rId3"/>
          <a:stretch>
            <a:fillRect/>
          </a:stretch>
        </p:blipFill>
        <p:spPr>
          <a:xfrm>
            <a:off x="442009" y="5958933"/>
            <a:ext cx="5248658" cy="774419"/>
          </a:xfrm>
          <a:prstGeom prst="rect">
            <a:avLst/>
          </a:prstGeom>
        </p:spPr>
      </p:pic>
      <p:pic>
        <p:nvPicPr>
          <p:cNvPr id="13" name="Picture 12">
            <a:extLst>
              <a:ext uri="{FF2B5EF4-FFF2-40B4-BE49-F238E27FC236}">
                <a16:creationId xmlns:a16="http://schemas.microsoft.com/office/drawing/2014/main" id="{8718485C-2630-57A0-CDB7-8F58F0BA48F3}"/>
              </a:ext>
            </a:extLst>
          </p:cNvPr>
          <p:cNvPicPr>
            <a:picLocks noChangeAspect="1"/>
          </p:cNvPicPr>
          <p:nvPr/>
        </p:nvPicPr>
        <p:blipFill>
          <a:blip r:embed="rId4"/>
          <a:srcRect t="4698"/>
          <a:stretch/>
        </p:blipFill>
        <p:spPr>
          <a:xfrm>
            <a:off x="5690666" y="2637043"/>
            <a:ext cx="6357343" cy="4012822"/>
          </a:xfrm>
          <a:prstGeom prst="rect">
            <a:avLst/>
          </a:prstGeom>
        </p:spPr>
      </p:pic>
    </p:spTree>
    <p:extLst>
      <p:ext uri="{BB962C8B-B14F-4D97-AF65-F5344CB8AC3E}">
        <p14:creationId xmlns:p14="http://schemas.microsoft.com/office/powerpoint/2010/main" val="2746555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14115</TotalTime>
  <Words>1061</Words>
  <Application>Microsoft Office PowerPoint</Application>
  <PresentationFormat>Widescreen</PresentationFormat>
  <Paragraphs>72</Paragraphs>
  <Slides>11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Century Gothic</vt:lpstr>
      <vt:lpstr>Wingdings</vt:lpstr>
      <vt:lpstr>Wingdings 2</vt:lpstr>
      <vt:lpstr>Wingdings 3</vt:lpstr>
      <vt:lpstr>Ion Boardroom</vt:lpstr>
      <vt:lpstr>PowerPoint Presentation</vt:lpstr>
      <vt:lpstr>About Cyclistic</vt:lpstr>
      <vt:lpstr>PowerPoint Presentation</vt:lpstr>
      <vt:lpstr>PowerPoint Presentation</vt:lpstr>
      <vt:lpstr>Month differences (casual and annual member) </vt:lpstr>
      <vt:lpstr>Seasonal differences (casual and annual member)</vt:lpstr>
      <vt:lpstr>Day differences (casual and annual member) </vt:lpstr>
      <vt:lpstr>Bike type difference (casual and annual member)</vt:lpstr>
      <vt:lpstr>Rider Length difference (casual and annual member)</vt:lpstr>
      <vt:lpstr>Data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Juhyun Lee</dc:creator>
  <cp:lastModifiedBy>LeeJuhyun</cp:lastModifiedBy>
  <cp:revision>49</cp:revision>
  <dcterms:created xsi:type="dcterms:W3CDTF">2024-11-25T09:59:52Z</dcterms:created>
  <dcterms:modified xsi:type="dcterms:W3CDTF">2025-04-29T16:08:25Z</dcterms:modified>
</cp:coreProperties>
</file>