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1238" r:id="rId3"/>
    <p:sldId id="1240" r:id="rId4"/>
    <p:sldId id="1289" r:id="rId5"/>
    <p:sldId id="1246" r:id="rId6"/>
    <p:sldId id="1248" r:id="rId7"/>
    <p:sldId id="1277" r:id="rId8"/>
    <p:sldId id="1278" r:id="rId9"/>
    <p:sldId id="1292" r:id="rId10"/>
    <p:sldId id="1293" r:id="rId11"/>
    <p:sldId id="1294" r:id="rId12"/>
    <p:sldId id="1295" r:id="rId13"/>
    <p:sldId id="1251" r:id="rId14"/>
    <p:sldId id="1252" r:id="rId15"/>
    <p:sldId id="1288" r:id="rId16"/>
    <p:sldId id="1287" r:id="rId17"/>
    <p:sldId id="1279" r:id="rId18"/>
    <p:sldId id="1281" r:id="rId19"/>
    <p:sldId id="1282" r:id="rId20"/>
    <p:sldId id="1300" r:id="rId21"/>
    <p:sldId id="1301" r:id="rId22"/>
    <p:sldId id="1298" r:id="rId23"/>
    <p:sldId id="1299" r:id="rId24"/>
    <p:sldId id="1255" r:id="rId25"/>
    <p:sldId id="1258" r:id="rId26"/>
    <p:sldId id="1283" r:id="rId27"/>
    <p:sldId id="1284" r:id="rId28"/>
    <p:sldId id="1302" r:id="rId29"/>
    <p:sldId id="1303" r:id="rId30"/>
    <p:sldId id="1304" r:id="rId31"/>
    <p:sldId id="1305" r:id="rId32"/>
    <p:sldId id="1259" r:id="rId33"/>
    <p:sldId id="1306" r:id="rId34"/>
    <p:sldId id="1308" r:id="rId35"/>
    <p:sldId id="1263" r:id="rId36"/>
    <p:sldId id="1285" r:id="rId37"/>
    <p:sldId id="1286" r:id="rId38"/>
    <p:sldId id="1313" r:id="rId39"/>
    <p:sldId id="1314" r:id="rId40"/>
    <p:sldId id="1315" r:id="rId41"/>
    <p:sldId id="1316" r:id="rId42"/>
    <p:sldId id="1265" r:id="rId43"/>
    <p:sldId id="1317" r:id="rId44"/>
    <p:sldId id="1318" r:id="rId45"/>
    <p:sldId id="1266" r:id="rId46"/>
    <p:sldId id="1321" r:id="rId47"/>
    <p:sldId id="1322" r:id="rId48"/>
    <p:sldId id="1267" r:id="rId49"/>
    <p:sldId id="1323" r:id="rId50"/>
    <p:sldId id="1324" r:id="rId51"/>
    <p:sldId id="1268" r:id="rId52"/>
    <p:sldId id="1325" r:id="rId53"/>
    <p:sldId id="127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6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17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Blue additional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; </a:t>
                </a:r>
                <a:r>
                  <a:rPr lang="de-DE" dirty="0" err="1"/>
                  <a:t>red</a:t>
                </a:r>
                <a:r>
                  <a:rPr lang="de-DE" dirty="0"/>
                  <a:t> – </a:t>
                </a:r>
                <a:r>
                  <a:rPr lang="de-DE" dirty="0" err="1"/>
                  <a:t>preliminary</a:t>
                </a:r>
                <a:r>
                  <a:rPr lang="de-DE" dirty="0"/>
                  <a:t>,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discussed</a:t>
                </a:r>
                <a:r>
                  <a:rPr lang="de-DE" dirty="0"/>
                  <a:t> and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near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;</a:t>
                </a:r>
              </a:p>
              <a:p>
                <a:endParaRPr lang="de-DE" dirty="0"/>
              </a:p>
              <a:p>
                <a:r>
                  <a:rPr lang="de-DE" dirty="0"/>
                  <a:t>Overall different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made</a:t>
                </a:r>
                <a:r>
                  <a:rPr lang="de-DE" dirty="0"/>
                  <a:t>: e.g.: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Media = pH7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𝐼𝑁𝑇𝐸𝑅𝑀〗_𝑐ℎ𝑎𝑟𝑔𝑒𝑑^(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  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𝐼𝑁𝑇𝐸𝑅𝑀〗^(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for exocytosis (no </a:t>
                </a:r>
                <a:r>
                  <a:rPr lang="en-US" sz="1200" i="0"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𝐴𝐷𝐶〗^(𝑒𝑛𝑑𝑜/𝑙𝑦𝑠𝑜),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𝐿𝐼𝑁𝐾𝐸𝑅〗^(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𝐿𝐼𝑁𝐾𝐸𝑅/𝑃𝐴𝐵𝐶〗^(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or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𝐷𝑅𝑈𝐺〗^(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unspecific protein binding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𝑀^𝐷𝑟𝑢𝑔</a:t>
                </a:r>
                <a:r>
                  <a:rPr lang="en-US" dirty="0"/>
                  <a:t> (not yet of </a:t>
                </a:r>
                <a:r>
                  <a:rPr lang="en-US" b="0" i="0">
                    <a:latin typeface="Cambria Math" panose="02040503050406030204" pitchFamily="18" charset="0"/>
                  </a:rPr>
                  <a:t>𝑀_𝑐ℎ𝑎𝑟𝑔𝑒𝑑^𝐼𝑁𝑇𝐸𝑅𝑀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𝑀^𝐼𝑁𝑇𝐸𝑅𝑀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DRUG in </a:t>
                </a:r>
                <a:r>
                  <a:rPr lang="en-US" dirty="0" err="1"/>
                  <a:t>nuc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𝐼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𝑁𝑇𝐸𝑅𝑀_𝐶ℎ𝑎𝑟𝑔𝑒𝑑</a:t>
                </a:r>
                <a:r>
                  <a:rPr lang="en-US" dirty="0">
                    <a:solidFill>
                      <a:srgbClr val="FF0000"/>
                    </a:solidFill>
                  </a:rPr>
                  <a:t> / can be degraded to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𝑅𝑈𝐺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Targed</a:t>
                </a:r>
                <a:r>
                  <a:rPr lang="en-US" dirty="0"/>
                  <a:t> (</a:t>
                </a:r>
                <a:r>
                  <a:rPr lang="en-US" dirty="0" err="1"/>
                  <a:t>dna</a:t>
                </a:r>
                <a:r>
                  <a:rPr lang="en-US" dirty="0"/>
                  <a:t>) bound drug (bound covalently or not) is no longer available after cell death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9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84" Type="http://schemas.openxmlformats.org/officeDocument/2006/relationships/image" Target="../media/image9.png"/><Relationship Id="rId120" Type="http://schemas.openxmlformats.org/officeDocument/2006/relationships/image" Target="NULL"/><Relationship Id="rId125" Type="http://schemas.openxmlformats.org/officeDocument/2006/relationships/image" Target="../media/image20.png"/><Relationship Id="rId133" Type="http://schemas.openxmlformats.org/officeDocument/2006/relationships/image" Target="../media/image28.png"/><Relationship Id="rId138" Type="http://schemas.openxmlformats.org/officeDocument/2006/relationships/image" Target="../media/image33.png"/><Relationship Id="rId141" Type="http://schemas.openxmlformats.org/officeDocument/2006/relationships/image" Target="../media/image36.png"/><Relationship Id="rId146" Type="http://schemas.openxmlformats.org/officeDocument/2006/relationships/image" Target="../media/image41.png"/><Relationship Id="rId154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79" Type="http://schemas.openxmlformats.org/officeDocument/2006/relationships/image" Target="../media/image4.png"/><Relationship Id="rId87" Type="http://schemas.openxmlformats.org/officeDocument/2006/relationships/image" Target="../media/image12.png"/><Relationship Id="rId123" Type="http://schemas.openxmlformats.org/officeDocument/2006/relationships/image" Target="../media/image18.png"/><Relationship Id="rId128" Type="http://schemas.openxmlformats.org/officeDocument/2006/relationships/image" Target="../media/image23.png"/><Relationship Id="rId131" Type="http://schemas.openxmlformats.org/officeDocument/2006/relationships/image" Target="../media/image26.png"/><Relationship Id="rId136" Type="http://schemas.openxmlformats.org/officeDocument/2006/relationships/image" Target="../media/image31.png"/><Relationship Id="rId144" Type="http://schemas.openxmlformats.org/officeDocument/2006/relationships/image" Target="../media/image39.png"/><Relationship Id="rId149" Type="http://schemas.openxmlformats.org/officeDocument/2006/relationships/image" Target="../media/image46.png"/><Relationship Id="rId157" Type="http://schemas.openxmlformats.org/officeDocument/2006/relationships/image" Target="../media/image54.png"/><Relationship Id="rId82" Type="http://schemas.openxmlformats.org/officeDocument/2006/relationships/image" Target="../media/image7.png"/><Relationship Id="rId152" Type="http://schemas.openxmlformats.org/officeDocument/2006/relationships/image" Target="../media/image49.png"/><Relationship Id="rId4" Type="http://schemas.openxmlformats.org/officeDocument/2006/relationships/image" Target="../media/image3.png"/><Relationship Id="rId118" Type="http://schemas.openxmlformats.org/officeDocument/2006/relationships/image" Target="../media/image14.png"/><Relationship Id="rId126" Type="http://schemas.openxmlformats.org/officeDocument/2006/relationships/image" Target="../media/image21.png"/><Relationship Id="rId134" Type="http://schemas.openxmlformats.org/officeDocument/2006/relationships/image" Target="../media/image29.png"/><Relationship Id="rId139" Type="http://schemas.openxmlformats.org/officeDocument/2006/relationships/image" Target="../media/image34.png"/><Relationship Id="rId147" Type="http://schemas.openxmlformats.org/officeDocument/2006/relationships/image" Target="../media/image43.png"/><Relationship Id="rId80" Type="http://schemas.openxmlformats.org/officeDocument/2006/relationships/image" Target="../media/image5.png"/><Relationship Id="rId85" Type="http://schemas.openxmlformats.org/officeDocument/2006/relationships/image" Target="../media/image10.png"/><Relationship Id="rId121" Type="http://schemas.openxmlformats.org/officeDocument/2006/relationships/image" Target="../media/image16.png"/><Relationship Id="rId142" Type="http://schemas.openxmlformats.org/officeDocument/2006/relationships/image" Target="../media/image37.png"/><Relationship Id="rId150" Type="http://schemas.openxmlformats.org/officeDocument/2006/relationships/image" Target="../media/image47.png"/><Relationship Id="rId155" Type="http://schemas.openxmlformats.org/officeDocument/2006/relationships/image" Target="../media/image52.png"/><Relationship Id="rId3" Type="http://schemas.openxmlformats.org/officeDocument/2006/relationships/image" Target="../media/image213.png"/><Relationship Id="rId124" Type="http://schemas.openxmlformats.org/officeDocument/2006/relationships/image" Target="../media/image19.png"/><Relationship Id="rId129" Type="http://schemas.openxmlformats.org/officeDocument/2006/relationships/image" Target="../media/image24.png"/><Relationship Id="rId137" Type="http://schemas.openxmlformats.org/officeDocument/2006/relationships/image" Target="../media/image32.png"/><Relationship Id="rId158" Type="http://schemas.openxmlformats.org/officeDocument/2006/relationships/image" Target="../media/image55.png"/><Relationship Id="rId83" Type="http://schemas.openxmlformats.org/officeDocument/2006/relationships/image" Target="../media/image8.png"/><Relationship Id="rId88" Type="http://schemas.openxmlformats.org/officeDocument/2006/relationships/image" Target="../media/image13.png"/><Relationship Id="rId132" Type="http://schemas.openxmlformats.org/officeDocument/2006/relationships/image" Target="../media/image27.png"/><Relationship Id="rId140" Type="http://schemas.openxmlformats.org/officeDocument/2006/relationships/image" Target="../media/image35.png"/><Relationship Id="rId145" Type="http://schemas.openxmlformats.org/officeDocument/2006/relationships/image" Target="../media/image40.png"/><Relationship Id="rId15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5.png"/><Relationship Id="rId127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image" Target="../media/image6.png"/><Relationship Id="rId86" Type="http://schemas.openxmlformats.org/officeDocument/2006/relationships/image" Target="../media/image11.png"/><Relationship Id="rId122" Type="http://schemas.openxmlformats.org/officeDocument/2006/relationships/image" Target="../media/image17.png"/><Relationship Id="rId130" Type="http://schemas.openxmlformats.org/officeDocument/2006/relationships/image" Target="../media/image25.png"/><Relationship Id="rId135" Type="http://schemas.openxmlformats.org/officeDocument/2006/relationships/image" Target="../media/image30.png"/><Relationship Id="rId143" Type="http://schemas.openxmlformats.org/officeDocument/2006/relationships/image" Target="../media/image38.png"/><Relationship Id="rId148" Type="http://schemas.openxmlformats.org/officeDocument/2006/relationships/image" Target="../media/image44.png"/><Relationship Id="rId151" Type="http://schemas.openxmlformats.org/officeDocument/2006/relationships/image" Target="../media/image48.png"/><Relationship Id="rId156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9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png"/><Relationship Id="rId4" Type="http://schemas.openxmlformats.org/officeDocument/2006/relationships/image" Target="../media/image19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.png"/><Relationship Id="rId7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.png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2.png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3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.png"/><Relationship Id="rId7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32D489A-D6DC-ABD1-C5E0-F0B6A3D6B24E}"/>
              </a:ext>
            </a:extLst>
          </p:cNvPr>
          <p:cNvSpPr/>
          <p:nvPr/>
        </p:nvSpPr>
        <p:spPr>
          <a:xfrm rot="5400000">
            <a:off x="3185554" y="306117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DB341F6-7A90-55C0-B9E5-589918DAE7E0}"/>
              </a:ext>
            </a:extLst>
          </p:cNvPr>
          <p:cNvSpPr txBox="1"/>
          <p:nvPr/>
        </p:nvSpPr>
        <p:spPr>
          <a:xfrm>
            <a:off x="2396678" y="588232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9C27D06B-2C75-83D4-10BD-EC4A487F3CD1}"/>
              </a:ext>
            </a:extLst>
          </p:cNvPr>
          <p:cNvSpPr/>
          <p:nvPr/>
        </p:nvSpPr>
        <p:spPr>
          <a:xfrm rot="5400000">
            <a:off x="7498100" y="419233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0A6BC86-24E2-E45F-96FF-D206835EED08}"/>
              </a:ext>
            </a:extLst>
          </p:cNvPr>
          <p:cNvSpPr txBox="1"/>
          <p:nvPr/>
        </p:nvSpPr>
        <p:spPr>
          <a:xfrm>
            <a:off x="6570570" y="585565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F1C71063-EBBB-29B7-2A8A-8E0252EE7EE1}"/>
              </a:ext>
            </a:extLst>
          </p:cNvPr>
          <p:cNvSpPr/>
          <p:nvPr/>
        </p:nvSpPr>
        <p:spPr>
          <a:xfrm rot="5400000">
            <a:off x="3335047" y="167395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988268-6541-3CC2-2D6A-983C40C5C7FB}"/>
              </a:ext>
            </a:extLst>
          </p:cNvPr>
          <p:cNvSpPr txBox="1"/>
          <p:nvPr/>
        </p:nvSpPr>
        <p:spPr>
          <a:xfrm>
            <a:off x="2546171" y="4495101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265414-4C04-0F99-72F4-346A18928765}"/>
              </a:ext>
            </a:extLst>
          </p:cNvPr>
          <p:cNvSpPr/>
          <p:nvPr/>
        </p:nvSpPr>
        <p:spPr>
          <a:xfrm rot="5400000">
            <a:off x="7647593" y="2805110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8393C9-2147-42B2-0902-B3F1B456C1BB}"/>
              </a:ext>
            </a:extLst>
          </p:cNvPr>
          <p:cNvSpPr txBox="1"/>
          <p:nvPr/>
        </p:nvSpPr>
        <p:spPr>
          <a:xfrm>
            <a:off x="6720063" y="4468437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>
            <a:extLst>
              <a:ext uri="{FF2B5EF4-FFF2-40B4-BE49-F238E27FC236}">
                <a16:creationId xmlns:a16="http://schemas.microsoft.com/office/drawing/2014/main" id="{5E1EAB7D-B8CA-43C5-81C1-11176B70DF5C}"/>
              </a:ext>
            </a:extLst>
          </p:cNvPr>
          <p:cNvSpPr/>
          <p:nvPr/>
        </p:nvSpPr>
        <p:spPr>
          <a:xfrm>
            <a:off x="10403732" y="1681053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34715-1314-474F-9589-1B57B7A5D719}"/>
              </a:ext>
            </a:extLst>
          </p:cNvPr>
          <p:cNvSpPr txBox="1"/>
          <p:nvPr/>
        </p:nvSpPr>
        <p:spPr>
          <a:xfrm>
            <a:off x="6641365" y="861968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rgbClr val="EB3C9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/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7CA25B-165F-419C-900E-554630713415}"/>
              </a:ext>
            </a:extLst>
          </p:cNvPr>
          <p:cNvGrpSpPr/>
          <p:nvPr/>
        </p:nvGrpSpPr>
        <p:grpSpPr>
          <a:xfrm>
            <a:off x="49401" y="837128"/>
            <a:ext cx="3098923" cy="5183529"/>
            <a:chOff x="-2177423" y="1130348"/>
            <a:chExt cx="3098923" cy="5183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/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C56FE7E-DDBB-4FDF-BC75-06687D5B2E35}"/>
                </a:ext>
              </a:extLst>
            </p:cNvPr>
            <p:cNvGrpSpPr/>
            <p:nvPr/>
          </p:nvGrpSpPr>
          <p:grpSpPr>
            <a:xfrm>
              <a:off x="-2177423" y="1130348"/>
              <a:ext cx="3098923" cy="5183529"/>
              <a:chOff x="-1600640" y="1100065"/>
              <a:chExt cx="3098923" cy="5183529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F027515E-C17D-49A9-A773-4F424FF146C8}"/>
                  </a:ext>
                </a:extLst>
              </p:cNvPr>
              <p:cNvGrpSpPr/>
              <p:nvPr/>
            </p:nvGrpSpPr>
            <p:grpSpPr>
              <a:xfrm>
                <a:off x="-1600640" y="1127030"/>
                <a:ext cx="1320230" cy="4568066"/>
                <a:chOff x="-463861" y="2313277"/>
                <a:chExt cx="1320230" cy="4568066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CCC32A58-0D88-496D-805A-9877AAC2E71A}"/>
                    </a:ext>
                  </a:extLst>
                </p:cNvPr>
                <p:cNvSpPr/>
                <p:nvPr/>
              </p:nvSpPr>
              <p:spPr bwMode="gray">
                <a:xfrm>
                  <a:off x="-463861" y="4128415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9580902-7DBC-4E1F-8B9C-A70BBBA31E6B}"/>
                    </a:ext>
                  </a:extLst>
                </p:cNvPr>
                <p:cNvSpPr/>
                <p:nvPr/>
              </p:nvSpPr>
              <p:spPr bwMode="gray">
                <a:xfrm>
                  <a:off x="-323964" y="6249392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622CEC1-8C5B-4BD1-8712-CA8FB5BBAA16}"/>
                    </a:ext>
                  </a:extLst>
                </p:cNvPr>
                <p:cNvSpPr txBox="1"/>
                <p:nvPr/>
              </p:nvSpPr>
              <p:spPr bwMode="gray">
                <a:xfrm>
                  <a:off x="-311075" y="2313277"/>
                  <a:ext cx="116744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Peripheral</a:t>
                  </a:r>
                  <a:r>
                    <a:rPr lang="de-DE" sz="1000" dirty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</a:t>
                  </a: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space</a:t>
                  </a:r>
                  <a:endParaRPr lang="de-DE" sz="1000" dirty="0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4B8E7D9-98A2-4370-BC99-F28CB1FF1744}"/>
                  </a:ext>
                </a:extLst>
              </p:cNvPr>
              <p:cNvGrpSpPr/>
              <p:nvPr/>
            </p:nvGrpSpPr>
            <p:grpSpPr>
              <a:xfrm>
                <a:off x="-934551" y="1100065"/>
                <a:ext cx="2432834" cy="4582667"/>
                <a:chOff x="-844126" y="2299572"/>
                <a:chExt cx="2432834" cy="4582667"/>
              </a:xfrm>
            </p:grpSpPr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6092DB94-236D-4B91-AE57-2367C6818846}"/>
                    </a:ext>
                  </a:extLst>
                </p:cNvPr>
                <p:cNvSpPr/>
                <p:nvPr/>
              </p:nvSpPr>
              <p:spPr bwMode="gray">
                <a:xfrm>
                  <a:off x="-844126" y="3039863"/>
                  <a:ext cx="1995072" cy="14529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3D64C792-1F02-40CD-A804-1105EAF2B357}"/>
                    </a:ext>
                  </a:extLst>
                </p:cNvPr>
                <p:cNvSpPr/>
                <p:nvPr/>
              </p:nvSpPr>
              <p:spPr bwMode="gray">
                <a:xfrm>
                  <a:off x="-41973" y="6250288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88671C54-2270-482E-B8F8-CC1C8D0B0A1A}"/>
                    </a:ext>
                  </a:extLst>
                </p:cNvPr>
                <p:cNvSpPr txBox="1"/>
                <p:nvPr/>
              </p:nvSpPr>
              <p:spPr bwMode="gray">
                <a:xfrm>
                  <a:off x="-24818" y="2299572"/>
                  <a:ext cx="16135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Central </a:t>
                  </a:r>
                  <a:r>
                    <a:rPr lang="de-DE" sz="1000" dirty="0" err="1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compartment</a:t>
                  </a: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(Plasma)</a:t>
                  </a:r>
                </a:p>
              </p:txBody>
            </p:sp>
          </p:grp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D210E67F-46B9-4939-AAB3-D508BCD57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83856" y="5380921"/>
                <a:ext cx="550017" cy="243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/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Gerade Verbindung mit Pfeil 182">
                <a:extLst>
                  <a:ext uri="{FF2B5EF4-FFF2-40B4-BE49-F238E27FC236}">
                    <a16:creationId xmlns:a16="http://schemas.microsoft.com/office/drawing/2014/main" id="{CF3CB4B7-A1FB-4EFF-8047-8A30A3C06F53}"/>
                  </a:ext>
                </a:extLst>
              </p:cNvPr>
              <p:cNvCxnSpPr>
                <a:cxnSpLocks/>
                <a:stCxn id="436" idx="0"/>
                <a:endCxn id="439" idx="2"/>
              </p:cNvCxnSpPr>
              <p:nvPr/>
            </p:nvCxnSpPr>
            <p:spPr>
              <a:xfrm flipH="1" flipV="1">
                <a:off x="112510" y="3182465"/>
                <a:ext cx="46814" cy="1955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65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oMath>
                      </m:oMathPara>
                    </a14:m>
                    <a:endParaRPr lang="de-DE" sz="65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81F75526-ED57-4AEB-A0C9-52F8174B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1785" y="3109821"/>
                <a:ext cx="847946" cy="7264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Verbinder: gekrümmt 44">
                <a:extLst>
                  <a:ext uri="{FF2B5EF4-FFF2-40B4-BE49-F238E27FC236}">
                    <a16:creationId xmlns:a16="http://schemas.microsoft.com/office/drawing/2014/main" id="{2C5B63DC-249F-43DA-9E18-C34B4FAA5D50}"/>
                  </a:ext>
                </a:extLst>
              </p:cNvPr>
              <p:cNvCxnSpPr>
                <a:cxnSpLocks/>
                <a:stCxn id="192" idx="0"/>
                <a:endCxn id="164" idx="4"/>
              </p:cNvCxnSpPr>
              <p:nvPr/>
            </p:nvCxnSpPr>
            <p:spPr>
              <a:xfrm rot="5400000" flipH="1" flipV="1">
                <a:off x="-264512" y="5535026"/>
                <a:ext cx="310013" cy="60542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261C1492-26DC-49E0-A403-2DE39A998CF1}"/>
                  </a:ext>
                </a:extLst>
              </p:cNvPr>
              <p:cNvSpPr txBox="1"/>
              <p:nvPr/>
            </p:nvSpPr>
            <p:spPr bwMode="gray">
              <a:xfrm>
                <a:off x="-908194" y="5992745"/>
                <a:ext cx="99195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de-DE" sz="1000" dirty="0" err="1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Injection</a:t>
                </a:r>
                <a:r>
                  <a:rPr lang="de-DE" sz="100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de-DE" sz="890" dirty="0">
                    <a:solidFill>
                      <a:srgbClr val="2DBEC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Dose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D99389-1696-088E-D20C-8B4068C1C65D}"/>
              </a:ext>
            </a:extLst>
          </p:cNvPr>
          <p:cNvGrpSpPr/>
          <p:nvPr/>
        </p:nvGrpSpPr>
        <p:grpSpPr>
          <a:xfrm>
            <a:off x="3007024" y="687323"/>
            <a:ext cx="2945959" cy="5804068"/>
            <a:chOff x="2307551" y="-258046"/>
            <a:chExt cx="2945959" cy="6321837"/>
          </a:xfrm>
        </p:grpSpPr>
        <p:sp>
          <p:nvSpPr>
            <p:cNvPr id="196" name="Bogen 195">
              <a:extLst>
                <a:ext uri="{FF2B5EF4-FFF2-40B4-BE49-F238E27FC236}">
                  <a16:creationId xmlns:a16="http://schemas.microsoft.com/office/drawing/2014/main" id="{01DE2E84-46D1-4253-A25B-D51FA598B866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5AA026-0EF5-0C3C-8EDB-07DF472F08EF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5009A68D-7EB7-4CE4-9CAE-195219E61D83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Bogen 197">
                <a:extLst>
                  <a:ext uri="{FF2B5EF4-FFF2-40B4-BE49-F238E27FC236}">
                    <a16:creationId xmlns:a16="http://schemas.microsoft.com/office/drawing/2014/main" id="{965ABE6B-6740-4BCD-8829-3A4FA68C71E5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13830569-0F61-4A9C-B2C1-18C61C558764}"/>
              </a:ext>
            </a:extLst>
          </p:cNvPr>
          <p:cNvCxnSpPr>
            <a:cxnSpLocks/>
          </p:cNvCxnSpPr>
          <p:nvPr/>
        </p:nvCxnSpPr>
        <p:spPr>
          <a:xfrm flipH="1" flipV="1">
            <a:off x="1993954" y="5103819"/>
            <a:ext cx="1703249" cy="3531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2417F3B2-132A-46D8-B9A0-3AEE95FB3091}"/>
              </a:ext>
            </a:extLst>
          </p:cNvPr>
          <p:cNvCxnSpPr>
            <a:cxnSpLocks/>
          </p:cNvCxnSpPr>
          <p:nvPr/>
        </p:nvCxnSpPr>
        <p:spPr>
          <a:xfrm flipV="1">
            <a:off x="1973271" y="2743798"/>
            <a:ext cx="1517577" cy="489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457C99-A208-4620-B493-432D9595315B}"/>
              </a:ext>
            </a:extLst>
          </p:cNvPr>
          <p:cNvGrpSpPr/>
          <p:nvPr/>
        </p:nvGrpSpPr>
        <p:grpSpPr>
          <a:xfrm flipH="1">
            <a:off x="9201952" y="633680"/>
            <a:ext cx="2945959" cy="5963064"/>
            <a:chOff x="-1906795" y="391820"/>
            <a:chExt cx="2945959" cy="632183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620FC215-F93B-4206-8695-1E066CF9C788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Bogen 211">
              <a:extLst>
                <a:ext uri="{FF2B5EF4-FFF2-40B4-BE49-F238E27FC236}">
                  <a16:creationId xmlns:a16="http://schemas.microsoft.com/office/drawing/2014/main" id="{E1DA8E1D-0835-4DD0-89AB-E3995E24DB8E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A9EFC4DA-63A6-4524-B8AF-368E83CE5121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27876E44-6E1F-4C50-973C-34B9E8E33DD6}"/>
              </a:ext>
            </a:extLst>
          </p:cNvPr>
          <p:cNvCxnSpPr>
            <a:cxnSpLocks/>
          </p:cNvCxnSpPr>
          <p:nvPr/>
        </p:nvCxnSpPr>
        <p:spPr>
          <a:xfrm flipH="1" flipV="1">
            <a:off x="206826" y="1526375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/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6CC52E43-04C7-436C-A537-A043B850BB23}"/>
              </a:ext>
            </a:extLst>
          </p:cNvPr>
          <p:cNvCxnSpPr>
            <a:cxnSpLocks/>
            <a:stCxn id="437" idx="2"/>
          </p:cNvCxnSpPr>
          <p:nvPr/>
        </p:nvCxnSpPr>
        <p:spPr>
          <a:xfrm flipH="1">
            <a:off x="1752350" y="1826653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/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>
            <a:extLst>
              <a:ext uri="{FF2B5EF4-FFF2-40B4-BE49-F238E27FC236}">
                <a16:creationId xmlns:a16="http://schemas.microsoft.com/office/drawing/2014/main" id="{49385E82-09FC-4B89-959A-4374A2E4E1C9}"/>
              </a:ext>
            </a:extLst>
          </p:cNvPr>
          <p:cNvSpPr/>
          <p:nvPr/>
        </p:nvSpPr>
        <p:spPr>
          <a:xfrm rot="9341111">
            <a:off x="1401533" y="1063410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002ECF4-DC9C-4A0D-97D2-AFD75CE5B21F}"/>
              </a:ext>
            </a:extLst>
          </p:cNvPr>
          <p:cNvCxnSpPr>
            <a:cxnSpLocks/>
          </p:cNvCxnSpPr>
          <p:nvPr/>
        </p:nvCxnSpPr>
        <p:spPr>
          <a:xfrm flipH="1" flipV="1">
            <a:off x="1631050" y="2906866"/>
            <a:ext cx="52445" cy="19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/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/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/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/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/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/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/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/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/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/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blipFill>
                <a:blip r:embed="rId1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/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/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blipFill>
                <a:blip r:embed="rId1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319C86A-645B-EDF7-C66D-723FC277B58A}"/>
              </a:ext>
            </a:extLst>
          </p:cNvPr>
          <p:cNvGrpSpPr/>
          <p:nvPr/>
        </p:nvGrpSpPr>
        <p:grpSpPr>
          <a:xfrm>
            <a:off x="2486813" y="1629143"/>
            <a:ext cx="9252189" cy="4630981"/>
            <a:chOff x="2812985" y="383798"/>
            <a:chExt cx="8040616" cy="3641807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D39C10D-0C03-470C-8550-0B22D8628818}"/>
                </a:ext>
              </a:extLst>
            </p:cNvPr>
            <p:cNvSpPr/>
            <p:nvPr/>
          </p:nvSpPr>
          <p:spPr>
            <a:xfrm>
              <a:off x="5024936" y="619291"/>
              <a:ext cx="4917368" cy="318441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rgbClr val="FFC000"/>
                </a:solidFill>
              </a:endParaRPr>
            </a:p>
          </p:txBody>
        </p:sp>
        <p:sp>
          <p:nvSpPr>
            <p:cNvPr id="3" name="Runde Klammer links/rechts 2">
              <a:extLst>
                <a:ext uri="{FF2B5EF4-FFF2-40B4-BE49-F238E27FC236}">
                  <a16:creationId xmlns:a16="http://schemas.microsoft.com/office/drawing/2014/main" id="{D14D5AE6-C1C4-4BBA-8F0E-25AD064FE1AA}"/>
                </a:ext>
              </a:extLst>
            </p:cNvPr>
            <p:cNvSpPr/>
            <p:nvPr/>
          </p:nvSpPr>
          <p:spPr>
            <a:xfrm>
              <a:off x="4942446" y="704112"/>
              <a:ext cx="5135691" cy="3085909"/>
            </a:xfrm>
            <a:prstGeom prst="bracketPair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/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p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/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𝑁𝐶</m:t>
                            </m:r>
                          </m:e>
                          <m:sup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𝑇𝑢𝑚𝑜𝑟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DD112FE-D28D-4D90-B677-A92DC30B0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905" y="2278879"/>
              <a:ext cx="5647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0016280-8EAA-4E81-BE3D-A41FA2355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8307" y="1443422"/>
              <a:ext cx="131021" cy="182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/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89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/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/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/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/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/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8728EDEB-92F7-45E0-948A-D72E179975A8}"/>
                </a:ext>
              </a:extLst>
            </p:cNvPr>
            <p:cNvSpPr txBox="1"/>
            <p:nvPr/>
          </p:nvSpPr>
          <p:spPr bwMode="gray">
            <a:xfrm>
              <a:off x="6746756" y="383798"/>
              <a:ext cx="991950" cy="121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Tumor </a:t>
              </a:r>
              <a:r>
                <a:rPr lang="de-DE" sz="1000" dirty="0" err="1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cell</a:t>
              </a:r>
              <a:endPara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/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𝒂𝒈</m:t>
                            </m:r>
                          </m:sub>
                          <m:sup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𝒆𝒍𝒍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/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65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90D72AE9-55DB-453F-BC2C-E32F0A774EE3}"/>
                </a:ext>
              </a:extLst>
            </p:cNvPr>
            <p:cNvSpPr/>
            <p:nvPr/>
          </p:nvSpPr>
          <p:spPr>
            <a:xfrm>
              <a:off x="6202972" y="2098163"/>
              <a:ext cx="2404798" cy="149611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/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/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/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Gerade Verbindung mit Pfeil 264">
              <a:extLst>
                <a:ext uri="{FF2B5EF4-FFF2-40B4-BE49-F238E27FC236}">
                  <a16:creationId xmlns:a16="http://schemas.microsoft.com/office/drawing/2014/main" id="{EE54EC1B-CDEB-402F-8EDC-62E62B77A037}"/>
                </a:ext>
              </a:extLst>
            </p:cNvPr>
            <p:cNvCxnSpPr>
              <a:cxnSpLocks/>
              <a:stCxn id="257" idx="0"/>
            </p:cNvCxnSpPr>
            <p:nvPr/>
          </p:nvCxnSpPr>
          <p:spPr>
            <a:xfrm flipV="1">
              <a:off x="6800976" y="2444332"/>
              <a:ext cx="611605" cy="31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7E0E653-CCB9-4CAB-B99B-7C261A8BCA6D}"/>
                </a:ext>
              </a:extLst>
            </p:cNvPr>
            <p:cNvCxnSpPr>
              <a:cxnSpLocks/>
              <a:stCxn id="244" idx="2"/>
              <a:endCxn id="259" idx="0"/>
            </p:cNvCxnSpPr>
            <p:nvPr/>
          </p:nvCxnSpPr>
          <p:spPr>
            <a:xfrm flipH="1">
              <a:off x="7684890" y="1486395"/>
              <a:ext cx="42199" cy="745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7BAB0460-9A16-4FA1-9ED3-573BDB2600BD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4186003" y="1281130"/>
              <a:ext cx="3077402" cy="51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DEC50B85-21EF-448D-A439-141906C5F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93" y="1375618"/>
              <a:ext cx="325882" cy="46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/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/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5E06E5BC-0080-44EB-814C-54619C85C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780" y="2087736"/>
              <a:ext cx="268566" cy="121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/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/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/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/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/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/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/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sub>
                          <m:sup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/>
                </a:p>
              </p:txBody>
            </p:sp>
          </mc:Choice>
          <mc:Fallback xmlns="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/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/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/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/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𝒄𝒉𝒂𝒓𝒈𝒆𝒅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8E9662DD-7884-414F-820E-DBBEE8ED4CF1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V="1">
              <a:off x="3949888" y="810900"/>
              <a:ext cx="312919" cy="34611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/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94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𝑝𝐻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p>
                        </m:sSubSup>
                      </m:oMath>
                    </m:oMathPara>
                  </a14:m>
                  <a:endParaRPr lang="de-DE" sz="894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/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/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/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</m:sub>
                          <m:sup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bSup>
                      </m:oMath>
                    </m:oMathPara>
                  </a14:m>
                  <a:endParaRPr lang="de-DE" sz="81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D84BF4AC-8118-4131-9FEC-F0B76F86C6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86" y="2002087"/>
              <a:ext cx="1632929" cy="79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3DCE3758-7472-496A-95FF-E5532E249F0E}"/>
                </a:ext>
              </a:extLst>
            </p:cNvPr>
            <p:cNvCxnSpPr>
              <a:cxnSpLocks/>
              <a:endCxn id="257" idx="1"/>
            </p:cNvCxnSpPr>
            <p:nvPr/>
          </p:nvCxnSpPr>
          <p:spPr>
            <a:xfrm flipV="1">
              <a:off x="4308008" y="2912873"/>
              <a:ext cx="2059886" cy="47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/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p>
                      </m:oMath>
                    </m:oMathPara>
                  </a14:m>
                  <a:endParaRPr lang="de-DE" sz="894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/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7295E13-60FC-727D-AA8D-6E64C2A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7974008" y="1325198"/>
              <a:ext cx="943056" cy="282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/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/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3F52C5-9546-8DD4-814C-9FBF9D47883F}"/>
              </a:ext>
            </a:extLst>
          </p:cNvPr>
          <p:cNvSpPr txBox="1">
            <a:spLocks/>
          </p:cNvSpPr>
          <p:nvPr/>
        </p:nvSpPr>
        <p:spPr>
          <a:xfrm>
            <a:off x="596200" y="101939"/>
            <a:ext cx="10944225" cy="325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/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blipFill>
                <a:blip r:embed="rId1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/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0F32B80F-F0F6-6648-9D7C-519B979E560E}"/>
              </a:ext>
            </a:extLst>
          </p:cNvPr>
          <p:cNvSpPr/>
          <p:nvPr/>
        </p:nvSpPr>
        <p:spPr>
          <a:xfrm rot="5400000">
            <a:off x="4591567" y="116326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C3F5-6278-142B-135F-643C2BE9A8C9}"/>
              </a:ext>
            </a:extLst>
          </p:cNvPr>
          <p:cNvSpPr txBox="1"/>
          <p:nvPr/>
        </p:nvSpPr>
        <p:spPr>
          <a:xfrm>
            <a:off x="3802691" y="398441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EE509C8A-76A3-C5D0-5B40-16219CE037D9}"/>
              </a:ext>
            </a:extLst>
          </p:cNvPr>
          <p:cNvSpPr/>
          <p:nvPr/>
        </p:nvSpPr>
        <p:spPr>
          <a:xfrm rot="5400000">
            <a:off x="8904113" y="229442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67AB02-CB22-5B8B-634C-F40F73C3A4CE}"/>
              </a:ext>
            </a:extLst>
          </p:cNvPr>
          <p:cNvSpPr txBox="1"/>
          <p:nvPr/>
        </p:nvSpPr>
        <p:spPr>
          <a:xfrm>
            <a:off x="7976583" y="395774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038185" y="1919890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69370" y="395100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708219" y="2265802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103729" y="387280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460866" y="3346769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2124853" y="5361541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258160" y="4391369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572513" y="529910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933459" y="3395017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7148924" y="53055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879890" y="415901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945722" y="531063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6278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627812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224218" y="-2513025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863606" y="291896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15825" y="1347240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889806" y="3977973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03391" y="231068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198901" y="3917686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737682" y="3005809"/>
            <a:ext cx="287662" cy="4277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2027244" y="5268324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831659" y="4251866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5020411" y="5265589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9033285" y="2931300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8556650" y="5271002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1424896" y="5465304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724503" y="638649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4398457" y="4173703"/>
            <a:ext cx="287662" cy="4229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950277" y="64206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7681243" y="52740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6747075" y="64256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4461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446179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76318" y="1320385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950299" y="395111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63884" y="2283830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259394" y="3890831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67228" y="3603701"/>
            <a:ext cx="287662" cy="313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5614" y="5303843"/>
            <a:ext cx="1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813670" y="414784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879502" y="529947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963704" y="2642988"/>
            <a:ext cx="287662" cy="4860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390114" y="5182689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585538" y="406308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51370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0406775" y="2319167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9639641" y="518647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895898" y="3923199"/>
            <a:ext cx="287662" cy="4734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8431426" y="527629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497258" y="642791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38670" cy="5821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38670" cy="5821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33431" y="4531381"/>
            <a:ext cx="287662" cy="3576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045289" y="64519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199673" y="528992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265505" y="64415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3982226" cy="6224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3982226" cy="6224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270494" y="2027347"/>
            <a:ext cx="287662" cy="5117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7021247" y="3548657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6218703" y="4720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504864" y="2645870"/>
            <a:ext cx="287662" cy="6057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27312" y="57824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26208" y="463360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692040" y="57852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1414957" y="2981946"/>
            <a:ext cx="287662" cy="533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10386672" y="5772293"/>
            <a:ext cx="21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914945" y="3803736"/>
            <a:ext cx="287662" cy="5938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997973" y="575779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9174642" y="691114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478925" y="2432394"/>
            <a:ext cx="287662" cy="6214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23185" y="564714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42209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08042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562120" y="3647532"/>
            <a:ext cx="287662" cy="5763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598442" y="54994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775111" y="66527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300799" y="406117"/>
                <a:ext cx="11889996" cy="6695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" y="406117"/>
                <a:ext cx="11889996" cy="6695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633318" y="-1622610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673795" y="163203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From central space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8735360" y="1565703"/>
            <a:ext cx="278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Efflux of drug from the cell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9829571" y="-355478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3429588" y="848082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440601" y="416537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960792" y="2793674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1280449" y="4099194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5725651" y="179863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5086751" y="2675007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metabolism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79A16316-1D75-5B90-8C99-6FDB942078AC}"/>
              </a:ext>
            </a:extLst>
          </p:cNvPr>
          <p:cNvSpPr/>
          <p:nvPr/>
        </p:nvSpPr>
        <p:spPr>
          <a:xfrm rot="5400000">
            <a:off x="9475794" y="1453655"/>
            <a:ext cx="287662" cy="51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2FF7DB-FDE1-0459-2F53-6ED06D2628F3}"/>
              </a:ext>
            </a:extLst>
          </p:cNvPr>
          <p:cNvSpPr txBox="1"/>
          <p:nvPr/>
        </p:nvSpPr>
        <p:spPr>
          <a:xfrm>
            <a:off x="8803703" y="4158015"/>
            <a:ext cx="280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7" name="Right Brace 11">
            <a:extLst>
              <a:ext uri="{FF2B5EF4-FFF2-40B4-BE49-F238E27FC236}">
                <a16:creationId xmlns:a16="http://schemas.microsoft.com/office/drawing/2014/main" id="{C5D1A2B7-55E8-A965-691E-AAC9BE917EDF}"/>
              </a:ext>
            </a:extLst>
          </p:cNvPr>
          <p:cNvSpPr/>
          <p:nvPr/>
        </p:nvSpPr>
        <p:spPr>
          <a:xfrm rot="5400000">
            <a:off x="2101519" y="3680815"/>
            <a:ext cx="283128" cy="348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66DBC-B985-A79F-D50C-3CFCD979A922}"/>
              </a:ext>
            </a:extLst>
          </p:cNvPr>
          <p:cNvSpPr txBox="1"/>
          <p:nvPr/>
        </p:nvSpPr>
        <p:spPr>
          <a:xfrm>
            <a:off x="973076" y="5545055"/>
            <a:ext cx="31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27152F6E-4F27-664C-B7C2-A34FCE0EF6A1}"/>
              </a:ext>
            </a:extLst>
          </p:cNvPr>
          <p:cNvSpPr/>
          <p:nvPr/>
        </p:nvSpPr>
        <p:spPr>
          <a:xfrm rot="5400000">
            <a:off x="7730169" y="1959105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73C965C-AE6A-4255-0069-D6C209798F31}"/>
              </a:ext>
            </a:extLst>
          </p:cNvPr>
          <p:cNvSpPr txBox="1"/>
          <p:nvPr/>
        </p:nvSpPr>
        <p:spPr>
          <a:xfrm>
            <a:off x="5587506" y="5545054"/>
            <a:ext cx="6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1078FC23-B44D-FA28-2D88-B7FC69165597}"/>
              </a:ext>
            </a:extLst>
          </p:cNvPr>
          <p:cNvSpPr/>
          <p:nvPr/>
        </p:nvSpPr>
        <p:spPr>
          <a:xfrm rot="5400000">
            <a:off x="2552211" y="4554149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2FC50FE-04B2-58AD-0220-D75273928553}"/>
              </a:ext>
            </a:extLst>
          </p:cNvPr>
          <p:cNvSpPr txBox="1"/>
          <p:nvPr/>
        </p:nvSpPr>
        <p:spPr>
          <a:xfrm>
            <a:off x="300796" y="7066788"/>
            <a:ext cx="50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421663" y="422759"/>
                <a:ext cx="11738979" cy="681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3" y="422759"/>
                <a:ext cx="11738979" cy="6816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04864" y="-2245592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50339" y="1501539"/>
            <a:ext cx="176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479493" y="51885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40593" y="1395233"/>
            <a:ext cx="16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270127" y="2944698"/>
            <a:ext cx="34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24038" y="1064457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3167785" y="1495216"/>
            <a:ext cx="323615" cy="5815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46228" y="662671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566419" y="3039808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1301886" y="4399756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B15EBC2C-CF42-BFBE-8A55-E5A2E469E0EE}"/>
              </a:ext>
            </a:extLst>
          </p:cNvPr>
          <p:cNvSpPr/>
          <p:nvPr/>
        </p:nvSpPr>
        <p:spPr>
          <a:xfrm rot="5400000">
            <a:off x="8858790" y="174268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3D3AF8-7338-5460-2B5C-EAA4CF86443C}"/>
              </a:ext>
            </a:extLst>
          </p:cNvPr>
          <p:cNvSpPr txBox="1"/>
          <p:nvPr/>
        </p:nvSpPr>
        <p:spPr>
          <a:xfrm>
            <a:off x="8082772" y="4487640"/>
            <a:ext cx="30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7D0EEA75-AD47-A002-0F3A-490D03667F68}"/>
              </a:ext>
            </a:extLst>
          </p:cNvPr>
          <p:cNvSpPr/>
          <p:nvPr/>
        </p:nvSpPr>
        <p:spPr>
          <a:xfrm rot="5400000">
            <a:off x="2769898" y="3699437"/>
            <a:ext cx="283128" cy="3584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1919870-9526-EC08-B34E-74A6DDC249E2}"/>
              </a:ext>
            </a:extLst>
          </p:cNvPr>
          <p:cNvSpPr txBox="1"/>
          <p:nvPr/>
        </p:nvSpPr>
        <p:spPr>
          <a:xfrm>
            <a:off x="1593561" y="5515134"/>
            <a:ext cx="31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0F0DAD-0F67-C6BF-8D0B-333FE714E260}"/>
              </a:ext>
            </a:extLst>
          </p:cNvPr>
          <p:cNvSpPr/>
          <p:nvPr/>
        </p:nvSpPr>
        <p:spPr>
          <a:xfrm rot="5400000">
            <a:off x="8173746" y="2058268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3DCBEA43-879A-FE49-D94B-0E8A4BB487D3}"/>
              </a:ext>
            </a:extLst>
          </p:cNvPr>
          <p:cNvSpPr txBox="1"/>
          <p:nvPr/>
        </p:nvSpPr>
        <p:spPr>
          <a:xfrm>
            <a:off x="6031082" y="5547781"/>
            <a:ext cx="56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6307E4AA-5DCE-3ECF-E31A-CD41A627E4AB}"/>
              </a:ext>
            </a:extLst>
          </p:cNvPr>
          <p:cNvSpPr/>
          <p:nvPr/>
        </p:nvSpPr>
        <p:spPr>
          <a:xfrm rot="5400000">
            <a:off x="3280002" y="4151365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F0D818F-E3B6-70C2-EF2E-6E05414B8C0B}"/>
              </a:ext>
            </a:extLst>
          </p:cNvPr>
          <p:cNvSpPr txBox="1"/>
          <p:nvPr/>
        </p:nvSpPr>
        <p:spPr>
          <a:xfrm>
            <a:off x="1004608" y="6595037"/>
            <a:ext cx="581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4" y="83707"/>
                <a:ext cx="12121167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" y="83707"/>
                <a:ext cx="12121167" cy="6172844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12517" y="1175716"/>
            <a:ext cx="287662" cy="5793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359246" y="30736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353267" y="4225729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504164" y="2709132"/>
            <a:ext cx="287662" cy="4868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273573" y="412008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320531" y="5222508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69999"/>
                <a:ext cx="12547568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69999"/>
                <a:ext cx="12547568" cy="5136663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291087" y="2305312"/>
            <a:ext cx="287662" cy="4158755"/>
          </a:xfrm>
          <a:prstGeom prst="rightBrace">
            <a:avLst>
              <a:gd name="adj1" fmla="val 16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5448462" y="33812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4514294" y="4532892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3" y="17636"/>
                <a:ext cx="12805144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3" y="17636"/>
                <a:ext cx="12805144" cy="5937716"/>
              </a:xfrm>
              <a:prstGeom prst="rect">
                <a:avLst/>
              </a:prstGeom>
              <a:blipFill>
                <a:blip r:embed="rId3"/>
                <a:stretch>
                  <a:fillRect l="-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452761" y="1939690"/>
            <a:ext cx="287662" cy="6007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9166488" y="233830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8369432" y="497495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6011761" y="2972915"/>
            <a:ext cx="287662" cy="615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10271695" y="50260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448364" y="6179439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468271" y="1095613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877747" y="3121691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7062501" y="4392240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468271" y="2205417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875770" y="4254576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933516" y="552684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𝐷𝑟𝑢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596937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5029811" y="-1563576"/>
            <a:ext cx="226947" cy="8906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1945727" y="271903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112869" y="287601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02203" y="4211191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0795487" y="1747039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0309966" y="289779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300660" y="5585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433209" y="425300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974081" y="296396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104524" y="5585258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5095816" y="1754923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8442494" y="480825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2955766" y="5920738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8984720" y="264960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4657376" y="4532996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4761417" y="485508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939505" y="-1788046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5302289" y="356604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7192889" y="4692987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6511232" y="5843745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607908" y="-925288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514986" y="3443009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542498" y="3323302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1198974" y="481545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3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𝐿𝑂𝐺𝐼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544806" y="1325661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/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5476</Words>
  <Application>Microsoft Office PowerPoint</Application>
  <PresentationFormat>Breitbild</PresentationFormat>
  <Paragraphs>1173</Paragraphs>
  <Slides>53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PowerPoint-Präsentation</vt:lpstr>
      <vt:lpstr>Metabolites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296</cp:revision>
  <dcterms:created xsi:type="dcterms:W3CDTF">2020-06-25T13:54:39Z</dcterms:created>
  <dcterms:modified xsi:type="dcterms:W3CDTF">2024-06-19T14:26:49Z</dcterms:modified>
</cp:coreProperties>
</file>