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1235" r:id="rId3"/>
    <p:sldId id="1220" r:id="rId4"/>
    <p:sldId id="281" r:id="rId5"/>
    <p:sldId id="1226" r:id="rId6"/>
    <p:sldId id="1227" r:id="rId7"/>
    <p:sldId id="283" r:id="rId8"/>
    <p:sldId id="307" r:id="rId9"/>
    <p:sldId id="1221" r:id="rId10"/>
    <p:sldId id="1210" r:id="rId11"/>
    <p:sldId id="1211" r:id="rId12"/>
    <p:sldId id="1212" r:id="rId13"/>
    <p:sldId id="1222" r:id="rId14"/>
    <p:sldId id="1213" r:id="rId15"/>
    <p:sldId id="1214" r:id="rId16"/>
    <p:sldId id="1228" r:id="rId17"/>
    <p:sldId id="1229" r:id="rId18"/>
    <p:sldId id="1223" r:id="rId19"/>
    <p:sldId id="1215" r:id="rId20"/>
    <p:sldId id="1232" r:id="rId21"/>
    <p:sldId id="1216" r:id="rId22"/>
    <p:sldId id="1217" r:id="rId23"/>
    <p:sldId id="1218" r:id="rId24"/>
    <p:sldId id="1219" r:id="rId25"/>
    <p:sldId id="1197" r:id="rId26"/>
    <p:sldId id="1233" r:id="rId27"/>
    <p:sldId id="1234" r:id="rId28"/>
    <p:sldId id="1201" r:id="rId29"/>
    <p:sldId id="1208" r:id="rId30"/>
    <p:sldId id="1209" r:id="rId31"/>
    <p:sldId id="292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F1C816-EABE-169B-567B-8C32E4E9DEC9}" name="Anna" initials="A" userId="S::M146896@one.merckgroup.com::66c792b9-6eac-43e1-a848-5b4c507a6f04" providerId="AD"/>
  <p188:author id="{976CB894-FB95-8A43-443A-A9D8E458E4A7}" name="Stanley Sweeney-Lasch" initials="SSL" userId="S::M160638@ONE.merckgroup.com::029d0180-2603-4f83-be45-90159e1e9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39" autoAdjust="0"/>
  </p:normalViewPr>
  <p:slideViewPr>
    <p:cSldViewPr snapToGrid="0">
      <p:cViewPr varScale="1">
        <p:scale>
          <a:sx n="102" d="100"/>
          <a:sy n="102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5664-0804-43C0-9CE2-80E411A01780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8E8E-CD84-4E2F-A808-AEF89F7CB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pinocytosis of </a:t>
            </a:r>
            <a:r>
              <a:rPr lang="en-US" dirty="0" err="1"/>
              <a:t>shedded</a:t>
            </a:r>
            <a:r>
              <a:rPr lang="en-US" dirty="0"/>
              <a:t> antigen bound to </a:t>
            </a:r>
            <a:r>
              <a:rPr lang="en-US" dirty="0" err="1"/>
              <a:t>adc</a:t>
            </a:r>
            <a:r>
              <a:rPr lang="en-US" dirty="0"/>
              <a:t> or Ab included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de-DE" dirty="0"/>
              <a:t>V_C1_Ag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V_C1_AG_f and _b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</a:t>
            </a:r>
            <a:br>
              <a:rPr lang="en-US" dirty="0"/>
            </a:br>
            <a:r>
              <a:rPr lang="de-DE" dirty="0"/>
              <a:t>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deconjugation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ADC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shedded</a:t>
            </a:r>
            <a:r>
              <a:rPr lang="de-DE" dirty="0"/>
              <a:t> Ag and </a:t>
            </a:r>
            <a:br>
              <a:rPr lang="de-DE" dirty="0"/>
            </a:b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clearance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ADC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shedded</a:t>
            </a:r>
            <a:r>
              <a:rPr lang="de-DE" dirty="0"/>
              <a:t> Ag </a:t>
            </a:r>
            <a:br>
              <a:rPr lang="de-DE" dirty="0"/>
            </a:b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 </a:t>
            </a:r>
            <a:r>
              <a:rPr lang="de-DE" dirty="0" err="1"/>
              <a:t>containes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ADC and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mAb (non-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and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durg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clearance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-ADC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separately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Pinocytosis</a:t>
            </a:r>
            <a:r>
              <a:rPr lang="de-DE" dirty="0"/>
              <a:t> and </a:t>
            </a:r>
            <a:r>
              <a:rPr lang="de-DE" dirty="0" err="1"/>
              <a:t>internalization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ADC and Ab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not different </a:t>
            </a:r>
            <a:r>
              <a:rPr lang="de-DE" dirty="0" err="1"/>
              <a:t>between</a:t>
            </a:r>
            <a:r>
              <a:rPr lang="de-DE" dirty="0"/>
              <a:t> ADC and Ab.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891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7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6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2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5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38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deconjugation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ADC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shedded</a:t>
            </a:r>
            <a:r>
              <a:rPr lang="de-DE" dirty="0"/>
              <a:t> Ag</a:t>
            </a:r>
            <a:br>
              <a:rPr lang="de-DE" dirty="0"/>
            </a:b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 </a:t>
            </a:r>
            <a:r>
              <a:rPr lang="de-DE" dirty="0" err="1"/>
              <a:t>containes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ADC and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mAb (non-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durg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-ADC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separately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09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811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84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89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5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85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Ag_cell_t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end = </a:t>
            </a:r>
            <a:r>
              <a:rPr lang="de-DE" dirty="0" err="1"/>
              <a:t>zero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but code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inserted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synthesis</a:t>
            </a:r>
            <a:r>
              <a:rPr lang="de-DE" dirty="0"/>
              <a:t> rate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65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# </a:t>
            </a:r>
            <a:r>
              <a:rPr lang="de-DE" dirty="0" err="1"/>
              <a:t>Eq</a:t>
            </a:r>
            <a:r>
              <a:rPr lang="de-DE" dirty="0"/>
              <a:t>. 11</a:t>
            </a:r>
          </a:p>
          <a:p>
            <a:r>
              <a:rPr lang="de-DE" dirty="0"/>
              <a:t>    </a:t>
            </a:r>
            <a:r>
              <a:rPr lang="de-DE" dirty="0" err="1"/>
              <a:t>dADC_Cell_lysod</a:t>
            </a:r>
            <a:r>
              <a:rPr lang="de-DE" dirty="0"/>
              <a:t> &lt;- </a:t>
            </a:r>
            <a:r>
              <a:rPr lang="de-DE" dirty="0" err="1"/>
              <a:t>K_ADC_int</a:t>
            </a:r>
            <a:r>
              <a:rPr lang="de-DE" dirty="0"/>
              <a:t> * </a:t>
            </a:r>
            <a:r>
              <a:rPr lang="de-DE" dirty="0" err="1"/>
              <a:t>ADC_Cell_b</a:t>
            </a:r>
            <a:r>
              <a:rPr lang="de-DE" dirty="0"/>
              <a:t> - </a:t>
            </a:r>
            <a:r>
              <a:rPr lang="de-DE" dirty="0" err="1"/>
              <a:t>K_ADC_deg</a:t>
            </a:r>
            <a:r>
              <a:rPr lang="de-DE" dirty="0"/>
              <a:t> * </a:t>
            </a:r>
            <a:r>
              <a:rPr lang="de-DE" dirty="0" err="1"/>
              <a:t>ADC_Cell_lyso</a:t>
            </a:r>
            <a:r>
              <a:rPr lang="de-DE" dirty="0"/>
              <a:t> -</a:t>
            </a:r>
          </a:p>
          <a:p>
            <a:r>
              <a:rPr lang="de-DE" dirty="0"/>
              <a:t>                    0.693 / </a:t>
            </a:r>
            <a:r>
              <a:rPr lang="de-DE" dirty="0" err="1"/>
              <a:t>DT_Tumor</a:t>
            </a:r>
            <a:r>
              <a:rPr lang="de-DE" dirty="0"/>
              <a:t> * </a:t>
            </a:r>
            <a:r>
              <a:rPr lang="de-DE" dirty="0" err="1"/>
              <a:t>ADC_Cell_lyso</a:t>
            </a:r>
            <a:r>
              <a:rPr lang="de-DE" dirty="0"/>
              <a:t> +</a:t>
            </a:r>
          </a:p>
          <a:p>
            <a:r>
              <a:rPr lang="de-DE" dirty="0"/>
              <a:t>                    </a:t>
            </a:r>
            <a:r>
              <a:rPr lang="de-DE" dirty="0" err="1"/>
              <a:t>K_pino</a:t>
            </a:r>
            <a:r>
              <a:rPr lang="de-DE" dirty="0"/>
              <a:t> * </a:t>
            </a:r>
            <a:r>
              <a:rPr lang="de-DE" dirty="0" err="1"/>
              <a:t>V_Cell</a:t>
            </a:r>
            <a:r>
              <a:rPr lang="de-DE" dirty="0"/>
              <a:t> / E_ADC * (</a:t>
            </a:r>
            <a:r>
              <a:rPr lang="de-DE" dirty="0" err="1"/>
              <a:t>ADC_ex_f</a:t>
            </a:r>
            <a:r>
              <a:rPr lang="de-DE" dirty="0"/>
              <a:t> / SF)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44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52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8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3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2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046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Ag_cell_t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end = </a:t>
            </a:r>
            <a:r>
              <a:rPr lang="de-DE" dirty="0" err="1"/>
              <a:t>zero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but code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inserted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synthesis</a:t>
            </a:r>
            <a:r>
              <a:rPr lang="de-DE" dirty="0"/>
              <a:t> rate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87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836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85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85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663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1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4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V_C1_Ag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V_C1_AG_f and _b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V_C1_Ag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V_C1_AG_f and _b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55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deconjugation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ADC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shedded</a:t>
            </a:r>
            <a:r>
              <a:rPr lang="de-DE" dirty="0"/>
              <a:t> Ag and </a:t>
            </a:r>
            <a:br>
              <a:rPr lang="de-DE" dirty="0"/>
            </a:b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clearance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ADC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shedded</a:t>
            </a:r>
            <a:r>
              <a:rPr lang="de-DE" dirty="0"/>
              <a:t> Ag </a:t>
            </a:r>
            <a:br>
              <a:rPr lang="de-DE" dirty="0"/>
            </a:b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 </a:t>
            </a:r>
            <a:r>
              <a:rPr lang="de-DE" dirty="0" err="1"/>
              <a:t>containes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ADC and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mAb (non-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and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durg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clearance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-ADC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separately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0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9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7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EF7-2613-4E7F-8CD3-5E39A62B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0169-6C89-4BE6-9F85-C20014BDD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6D2E-9543-46AD-AA21-99722148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3858-728C-4F0B-B160-63C8F27E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41E8-54B1-4C33-9940-0C136A27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1096-DB22-4055-B51F-ED980FD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2DEA-573D-4678-88C8-B1673A94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1AAE-6325-4140-B692-7C1652E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6C52-8C37-4E6A-B607-F8A88693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195D-3CCB-41F1-A0D2-41037EC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2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CED28-F59F-43FF-ACDE-BC2DB5D0C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CD81-F6A2-4FF7-860F-D49C34ED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E806-AA94-415B-B277-FF9F919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3B4F-4055-4BF2-8C7B-706E870E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FD2C-9C0F-4DF3-BE55-E17BEBC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6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54E-F125-4B7E-B5CD-111DD21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B106-D311-4407-A0DC-9A919785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2568-05D7-4049-B86C-BCC5B6A1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9F78-4DB6-4090-98FB-661F04EB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5DD1-CC80-47AB-B00D-9129435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1E78-5EB2-41A3-A25F-51EB163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A13E-4BAE-4140-86DD-6761CEAE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7A79-E88A-4ADD-886E-CC5394D0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C220-740E-4C0F-82D0-4D65988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EE5-FCDB-4810-A196-995DD220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0815-708C-41A0-B903-98492A4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5847-53F5-4CF8-9792-F5C73566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9D8B-0682-4C00-A7E2-FFC696F7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50BAD-6E29-4B29-9365-376CA06B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1759-F6BB-4CC8-BD32-DBF09AE5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F602-E31B-4977-BA8B-8E3C09AB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7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700B-ADF8-4205-8169-F47FEB9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80E7-DEDE-4847-8954-16B619C8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9EDC-1237-4321-B23A-2C850FF4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0B569-232D-46C4-990E-BD238A55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9F5F-0AA9-473E-A264-525D0CE0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E3A2-780B-4868-94F4-2E1A6B1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C4A3-27B4-4BFD-AC86-3189643D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CB811-202E-4F23-8BF9-70B08A3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4D7-096D-462F-8E7D-FCAA7B1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F16C-89E4-461F-8989-BDE92105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DB469-25B7-4165-950D-3D4E206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B2F1-AB96-407D-9988-4A147E9C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518B2-F984-40CA-A9D9-2ED9F214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4D8F-75AB-40FE-AAF3-0634D12D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9E3C-6249-49C9-8DEF-6C8FFC68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1436-19A7-4CFD-BA13-D3628476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4C1-7264-46E6-85FC-895E6C9D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94CD-2EEC-4E26-A9DC-7205CC61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FF01-49AD-4237-9B68-02D1C94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F1F9-811E-483B-8B29-B9036C4B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A18D-633C-4905-9A5C-D6B55841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6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3035-8641-4287-95A2-BC973B1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32070-C395-4740-9BDC-637D8355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FDD4-0F3A-4603-84F1-2A05C897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FF18-4443-4862-92F2-C44219F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BD-A475-4DB1-9327-1AED9657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0679-D334-4CEA-8516-654C7A4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65D8D-B0B4-4A78-91EF-0052C47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9DFD-2F8D-40B6-9957-8E1C4CA3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128-3CDE-42FD-A8A5-1C38B933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F107-B283-4FE7-AA7C-55D6F1D36208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3DB0-70DC-4946-8566-16978716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DF0E-3C74-4174-95D3-F579238E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10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20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251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0.png"/><Relationship Id="rId4" Type="http://schemas.openxmlformats.org/officeDocument/2006/relationships/image" Target="../media/image1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Relationship Id="rId4" Type="http://schemas.openxmlformats.org/officeDocument/2006/relationships/image" Target="../media/image4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1.png"/><Relationship Id="rId12" Type="http://schemas.openxmlformats.org/officeDocument/2006/relationships/image" Target="../media/image5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046A-45E0-4486-AEEE-579F487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PK PD equations explained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(ADC In-Vivo: Cytosol Effect: Cytotoxic)</a:t>
            </a:r>
            <a:endParaRPr lang="de-DE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1AE85-492B-4830-9B8D-C23F6D9A3650}"/>
                  </a:ext>
                </a:extLst>
              </p:cNvPr>
              <p:cNvSpPr txBox="1"/>
              <p:nvPr/>
            </p:nvSpPr>
            <p:spPr>
              <a:xfrm>
                <a:off x="515469" y="1555567"/>
                <a:ext cx="10956951" cy="5486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2021-02-13 Created</a:t>
                </a:r>
              </a:p>
              <a:p>
                <a:r>
                  <a:rPr lang="en-US" dirty="0"/>
                  <a:t>2020-02-15 Fix 1st equation 5th term to include mass (W)</a:t>
                </a:r>
                <a:br>
                  <a:rPr lang="en-US" dirty="0"/>
                </a:br>
                <a:r>
                  <a:rPr lang="en-US" dirty="0"/>
                  <a:t>2021-03-22 Add unit conversions-table to first slide</a:t>
                </a:r>
              </a:p>
              <a:p>
                <a:r>
                  <a:rPr lang="en-US" dirty="0"/>
                  <a:t>2021-03-26 Add units-box below equations. Add W to 3rd eq. Remove </a:t>
                </a:r>
                <a:r>
                  <a:rPr lang="en-US" dirty="0" err="1"/>
                  <a:t>K_P_dec</a:t>
                </a:r>
                <a:r>
                  <a:rPr lang="en-US" dirty="0"/>
                  <a:t> terms from 1st, 6th and  8th </a:t>
                </a:r>
                <a:r>
                  <a:rPr lang="en-US" dirty="0" err="1"/>
                  <a:t>eqs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2021-04-18 Add protein binding terms to 3th equation</a:t>
                </a:r>
              </a:p>
              <a:p>
                <a:r>
                  <a:rPr lang="en-US" dirty="0"/>
                  <a:t>2021-04-27 Change protein binding terms for 3th equation and add new compartment</a:t>
                </a:r>
              </a:p>
              <a:p>
                <a:r>
                  <a:rPr lang="en-US" dirty="0"/>
                  <a:t>2021-09-30 Clarify ln(2)</a:t>
                </a:r>
              </a:p>
              <a:p>
                <a:r>
                  <a:rPr lang="en-US" dirty="0"/>
                  <a:t>2021-10-18 Change </a:t>
                </a:r>
                <a:r>
                  <a:rPr lang="en-US" dirty="0" err="1"/>
                  <a:t>e_adc</a:t>
                </a:r>
                <a:r>
                  <a:rPr lang="en-US" dirty="0"/>
                  <a:t> to </a:t>
                </a:r>
                <a:r>
                  <a:rPr lang="en-US" dirty="0" err="1"/>
                  <a:t>e_drug</a:t>
                </a:r>
                <a:r>
                  <a:rPr lang="en-US" dirty="0"/>
                  <a:t> in </a:t>
                </a:r>
                <a:r>
                  <a:rPr lang="en-US" dirty="0" err="1"/>
                  <a:t>drug_ex_free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2021-10-15 Change N to tumor</a:t>
                </a:r>
              </a:p>
              <a:p>
                <a:r>
                  <a:rPr lang="en-US" dirty="0"/>
                  <a:t>2022-02-22 Add killing factor</a:t>
                </a:r>
              </a:p>
              <a:p>
                <a:r>
                  <a:rPr lang="en-US" dirty="0"/>
                  <a:t>2022-08-11 Change pinocytosis</a:t>
                </a:r>
              </a:p>
              <a:p>
                <a:r>
                  <a:rPr lang="en-US" dirty="0"/>
                  <a:t>2022-09-19 Add lysosome equation (</a:t>
                </a:r>
                <a:r>
                  <a:rPr lang="en-US" dirty="0" err="1"/>
                  <a:t>DRUG_endo_lyso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2023-02-20 add TMDD cell</a:t>
                </a:r>
              </a:p>
              <a:p>
                <a:r>
                  <a:rPr lang="en-US" dirty="0"/>
                  <a:t>2023-06-15 add antibody</a:t>
                </a:r>
              </a:p>
              <a:p>
                <a:r>
                  <a:rPr lang="en-US" dirty="0"/>
                  <a:t>2023-10-30 changed parameter naming and free Drug cellular metabolism was added</a:t>
                </a:r>
              </a:p>
              <a:p>
                <a:r>
                  <a:rPr lang="en-US" dirty="0"/>
                  <a:t>2023-11-15 added receptor shedding+ </a:t>
                </a:r>
                <a:r>
                  <a:rPr lang="en-US" dirty="0" err="1"/>
                  <a:t>K_int</a:t>
                </a:r>
                <a:r>
                  <a:rPr lang="en-US" dirty="0"/>
                  <a:t> of Ab changed to </a:t>
                </a:r>
                <a:r>
                  <a:rPr lang="en-US" dirty="0" err="1"/>
                  <a:t>K_int</a:t>
                </a:r>
                <a:r>
                  <a:rPr lang="en-US" dirty="0"/>
                  <a:t> of ADC + change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𝑒𝑥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i-FI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br>
                  <a:rPr lang="de-DE" dirty="0"/>
                </a:br>
                <a:r>
                  <a:rPr lang="de-DE" dirty="0"/>
                  <a:t>2023-11-23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𝑝𝑖𝑛𝑜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en-US" dirty="0"/>
                  <a:t> changed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𝑝𝑖𝑛𝑜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𝑝𝑖𝑛𝑜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𝑝𝑖𝑛𝑜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𝑙𝑦𝑠𝑜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1AE85-492B-4830-9B8D-C23F6D9A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69" y="1555567"/>
                <a:ext cx="10956951" cy="5486502"/>
              </a:xfrm>
              <a:prstGeom prst="rect">
                <a:avLst/>
              </a:prstGeom>
              <a:blipFill>
                <a:blip r:embed="rId3"/>
                <a:stretch>
                  <a:fillRect l="-501" t="-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8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3001" y="2327403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383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27214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of ADC </a:t>
            </a:r>
            <a:r>
              <a:rPr lang="en-US"/>
              <a:t>(nmol/kg)</a:t>
            </a:r>
            <a:br>
              <a:rPr lang="en-US" dirty="0"/>
            </a:br>
            <a:r>
              <a:rPr lang="en-US" dirty="0"/>
              <a:t>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945423" y="1309964"/>
            <a:ext cx="477672" cy="15976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5823043" y="1197695"/>
            <a:ext cx="477672" cy="1875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099561-04C7-48CD-B343-13F1CD093461}"/>
                  </a:ext>
                </a:extLst>
              </p:cNvPr>
              <p:cNvSpPr txBox="1"/>
              <p:nvPr/>
            </p:nvSpPr>
            <p:spPr>
              <a:xfrm>
                <a:off x="1476142" y="1246194"/>
                <a:ext cx="6094070" cy="750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099561-04C7-48CD-B343-13F1CD09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142" y="1246194"/>
                <a:ext cx="6094070" cy="750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19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B91B3A5-C115-4361-9A29-3515105FF9A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3001" y="2327403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383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27629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of drug (</a:t>
            </a:r>
            <a:r>
              <a:rPr lang="en-US" dirty="0" err="1"/>
              <a:t>nM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838205" y="1127248"/>
            <a:ext cx="477672" cy="1963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5834269" y="1153813"/>
            <a:ext cx="477672" cy="1963038"/>
          </a:xfrm>
          <a:prstGeom prst="rightBrace">
            <a:avLst>
              <a:gd name="adj1" fmla="val 13602"/>
              <a:gd name="adj2" fmla="val 4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2B3E9-9085-438D-AA5C-1D26C293FEEC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/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/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/>
              <p:nvPr/>
            </p:nvSpPr>
            <p:spPr>
              <a:xfrm>
                <a:off x="1378073" y="1253670"/>
                <a:ext cx="6094070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073" y="1253670"/>
                <a:ext cx="6094070" cy="8040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3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1B3F3F-F1F4-4964-B870-16DB0B3ABC70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52214" y="2310769"/>
            <a:ext cx="243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non-specific deconjugation of ADC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30809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Average drug-to-antibody ratio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29714" y="1289875"/>
            <a:ext cx="477672" cy="16377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E3FE4-9D4B-4F27-B4BA-C2F4018AA20D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69503-9F47-4F21-88DA-A1878D9E69CC}"/>
                  </a:ext>
                </a:extLst>
              </p:cNvPr>
              <p:cNvSpPr/>
              <p:nvPr/>
            </p:nvSpPr>
            <p:spPr>
              <a:xfrm>
                <a:off x="280076" y="589699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69503-9F47-4F21-88DA-A1878D9E6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6" y="589699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15D697-075B-4715-A507-86E893369E79}"/>
                  </a:ext>
                </a:extLst>
              </p:cNvPr>
              <p:cNvSpPr/>
              <p:nvPr/>
            </p:nvSpPr>
            <p:spPr>
              <a:xfrm>
                <a:off x="887101" y="5925885"/>
                <a:ext cx="699358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15D697-075B-4715-A507-86E893369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1" y="5925885"/>
                <a:ext cx="699358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87A244DD-0E0B-4A99-A0BE-9012691838E7}"/>
                  </a:ext>
                </a:extLst>
              </p:cNvPr>
              <p:cNvSpPr txBox="1"/>
              <p:nvPr/>
            </p:nvSpPr>
            <p:spPr>
              <a:xfrm>
                <a:off x="5227" y="497795"/>
                <a:ext cx="6029325" cy="167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87A244DD-0E0B-4A99-A0BE-90126918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" y="497795"/>
                <a:ext cx="6029325" cy="1671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77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100C968-2325-43A7-A17E-3CCDABCB17F8}"/>
              </a:ext>
            </a:extLst>
          </p:cNvPr>
          <p:cNvSpPr txBox="1"/>
          <p:nvPr/>
        </p:nvSpPr>
        <p:spPr>
          <a:xfrm>
            <a:off x="0" y="5238116"/>
            <a:ext cx="11889996" cy="16402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36226" y="669281"/>
                <a:ext cx="10578041" cy="4011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d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fi-FI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𝑡𝑢𝑚𝑜𝑟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𝑝𝑖𝑛𝑜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𝑙𝑦𝑠𝑜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𝑁𝐶𝐿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𝑢𝑚𝑜𝑟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𝑒𝑥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6" y="669281"/>
                <a:ext cx="10578041" cy="4011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46363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in media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634597" y="-384421"/>
            <a:ext cx="123822" cy="4403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941887" y="1755605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4970151" y="-2114527"/>
            <a:ext cx="58439" cy="9441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1798970" y="263149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Binding and unbinding of Ab to receptors (Ag)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2229794" y="1714757"/>
            <a:ext cx="228478" cy="4056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399295" y="3678275"/>
            <a:ext cx="39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8BACA6-AD63-4F1E-9EA2-C47ED89A5A0C}"/>
                  </a:ext>
                </a:extLst>
              </p:cNvPr>
              <p:cNvSpPr/>
              <p:nvPr/>
            </p:nvSpPr>
            <p:spPr>
              <a:xfrm>
                <a:off x="850949" y="5217708"/>
                <a:ext cx="10063318" cy="1744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𝑛𝑚𝑜𝑙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𝑛𝑚𝑜𝑙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br>
                  <a:rPr lang="de-DE" sz="1600" dirty="0"/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de-DE" sz="1600" dirty="0"/>
              </a:p>
              <a:p>
                <a:endParaRPr lang="de-DE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8BACA6-AD63-4F1E-9EA2-C47ED89A5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49" y="5217708"/>
                <a:ext cx="10063318" cy="1744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6AA0FB5-6F80-4940-9BBE-C763620E66BA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5908796" y="2151094"/>
            <a:ext cx="169497" cy="3242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5395806" y="3770303"/>
            <a:ext cx="16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pinocytosis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06A61450-FDA1-4983-A586-107AB1071FB8}"/>
              </a:ext>
            </a:extLst>
          </p:cNvPr>
          <p:cNvSpPr txBox="1"/>
          <p:nvPr/>
        </p:nvSpPr>
        <p:spPr>
          <a:xfrm>
            <a:off x="432969" y="4699319"/>
            <a:ext cx="556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Binding and unbinding of Ab to </a:t>
            </a:r>
            <a:r>
              <a:rPr lang="en-US" dirty="0" err="1"/>
              <a:t>shedded</a:t>
            </a:r>
            <a:r>
              <a:rPr lang="en-US" dirty="0"/>
              <a:t> receptors</a:t>
            </a:r>
          </a:p>
        </p:txBody>
      </p:sp>
      <p:sp>
        <p:nvSpPr>
          <p:cNvPr id="4" name="Right Brace 20">
            <a:extLst>
              <a:ext uri="{FF2B5EF4-FFF2-40B4-BE49-F238E27FC236}">
                <a16:creationId xmlns:a16="http://schemas.microsoft.com/office/drawing/2014/main" id="{F04098D3-2DC1-C61A-CA17-886BD4D30385}"/>
              </a:ext>
            </a:extLst>
          </p:cNvPr>
          <p:cNvSpPr/>
          <p:nvPr/>
        </p:nvSpPr>
        <p:spPr>
          <a:xfrm rot="5400000">
            <a:off x="2607249" y="2223773"/>
            <a:ext cx="248014" cy="47900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100C968-2325-43A7-A17E-3CCDABCB17F8}"/>
              </a:ext>
            </a:extLst>
          </p:cNvPr>
          <p:cNvSpPr txBox="1"/>
          <p:nvPr/>
        </p:nvSpPr>
        <p:spPr>
          <a:xfrm>
            <a:off x="151002" y="5057398"/>
            <a:ext cx="11889996" cy="16402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42616" y="643680"/>
                <a:ext cx="10374563" cy="3833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𝑑𝑦𝑖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,3,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𝑡𝑢𝑚𝑜𝑟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i-FI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fi-FI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e>
                          <m:sub>
                            <m:r>
                              <a:rPr lang="de-DE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bSup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𝑝𝑖𝑛𝑜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𝑙𝑦𝑠𝑜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𝑁𝐶𝐿</m:t>
                                </m:r>
                              </m:e>
                              <m: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i-FI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𝑢𝑚𝑜𝑟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i-FI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sz="1600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𝐴𝐷𝐶</m:t>
                        </m:r>
                      </m:e>
                      <m:sub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𝑒𝑥</m:t>
                        </m:r>
                      </m:sup>
                    </m:sSubSup>
                  </m:oMath>
                </a14:m>
                <a:r>
                  <a:rPr lang="en-US" sz="1600" dirty="0">
                    <a:highlight>
                      <a:srgbClr val="FFFF00"/>
                    </a:highlight>
                  </a:rPr>
                  <a:t> </a:t>
                </a:r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6" y="643680"/>
                <a:ext cx="10374563" cy="3833550"/>
              </a:xfrm>
              <a:prstGeom prst="rect">
                <a:avLst/>
              </a:prstGeom>
              <a:blipFill>
                <a:blip r:embed="rId3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41831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Concentration (nM) of ADC in media space</a:t>
            </a:r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5025000" y="-2005890"/>
            <a:ext cx="182397" cy="8747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1915798" y="2330355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200193" y="811591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1596734" y="3318368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8BACA6-AD63-4F1E-9EA2-C47ED89A5A0C}"/>
                  </a:ext>
                </a:extLst>
              </p:cNvPr>
              <p:cNvSpPr/>
              <p:nvPr/>
            </p:nvSpPr>
            <p:spPr>
              <a:xfrm>
                <a:off x="879160" y="5280460"/>
                <a:ext cx="11312840" cy="1727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𝑛𝑚𝑜𝑙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𝑛𝑚𝑜𝑙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1−1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br>
                  <a:rPr lang="de-DE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endParaRPr lang="de-DE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8BACA6-AD63-4F1E-9EA2-C47ED89A5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60" y="5280460"/>
                <a:ext cx="11312840" cy="1727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6AA0FB5-6F80-4940-9BBE-C763620E66BA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7487756" y="1785665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502104" y="3412468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1DE0D745-B991-87FC-7FD5-040666681295}"/>
              </a:ext>
            </a:extLst>
          </p:cNvPr>
          <p:cNvSpPr/>
          <p:nvPr/>
        </p:nvSpPr>
        <p:spPr>
          <a:xfrm rot="5400000">
            <a:off x="2910981" y="2173946"/>
            <a:ext cx="215870" cy="45644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7EAB7D66-C942-C300-6389-FF5B32FAF159}"/>
              </a:ext>
            </a:extLst>
          </p:cNvPr>
          <p:cNvSpPr txBox="1"/>
          <p:nvPr/>
        </p:nvSpPr>
        <p:spPr>
          <a:xfrm>
            <a:off x="644557" y="448442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Binding and unbinding of ADC to </a:t>
            </a:r>
            <a:r>
              <a:rPr lang="en-US" sz="1400" dirty="0" err="1"/>
              <a:t>shedded</a:t>
            </a:r>
            <a:r>
              <a:rPr lang="en-US" sz="1400" dirty="0"/>
              <a:t> receptor</a:t>
            </a:r>
          </a:p>
        </p:txBody>
      </p:sp>
    </p:spTree>
    <p:extLst>
      <p:ext uri="{BB962C8B-B14F-4D97-AF65-F5344CB8AC3E}">
        <p14:creationId xmlns:p14="http://schemas.microsoft.com/office/powerpoint/2010/main" val="232523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119E44B5-95DE-4EA2-92C2-ADEA56DDF2CE}"/>
              </a:ext>
            </a:extLst>
          </p:cNvPr>
          <p:cNvSpPr txBox="1"/>
          <p:nvPr/>
        </p:nvSpPr>
        <p:spPr>
          <a:xfrm>
            <a:off x="69044" y="5595041"/>
            <a:ext cx="11889996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38021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Amount (nmol) of drug in media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/>
              <p:nvPr/>
            </p:nvSpPr>
            <p:spPr>
              <a:xfrm>
                <a:off x="302004" y="403182"/>
                <a:ext cx="11889996" cy="4704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</m:oMath>
                    <m:oMath xmlns:m="http://schemas.openxmlformats.org/officeDocument/2006/math"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" y="403182"/>
                <a:ext cx="11889996" cy="4704749"/>
              </a:xfrm>
              <a:prstGeom prst="rect">
                <a:avLst/>
              </a:prstGeom>
              <a:blipFill>
                <a:blip r:embed="rId3"/>
                <a:stretch>
                  <a:fillRect l="-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D6A98A90-D59B-4776-86B2-DA2DA8EFE6B2}"/>
              </a:ext>
            </a:extLst>
          </p:cNvPr>
          <p:cNvSpPr/>
          <p:nvPr/>
        </p:nvSpPr>
        <p:spPr>
          <a:xfrm rot="5400000">
            <a:off x="4685065" y="-1167198"/>
            <a:ext cx="149668" cy="631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AC4-2F20-4865-AD39-C56D4FB21199}"/>
              </a:ext>
            </a:extLst>
          </p:cNvPr>
          <p:cNvSpPr txBox="1"/>
          <p:nvPr/>
        </p:nvSpPr>
        <p:spPr>
          <a:xfrm>
            <a:off x="3725542" y="2087444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central space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B927D-3E88-4310-BD56-3B22ED079036}"/>
              </a:ext>
            </a:extLst>
          </p:cNvPr>
          <p:cNvSpPr txBox="1"/>
          <p:nvPr/>
        </p:nvSpPr>
        <p:spPr>
          <a:xfrm>
            <a:off x="7809085" y="2084336"/>
            <a:ext cx="39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non-specific deconjugation </a:t>
            </a:r>
            <a:r>
              <a:rPr lang="en-US" dirty="0"/>
              <a:t>of ADC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54ADCC9-503A-4517-BDE0-E90238D5F7E3}"/>
              </a:ext>
            </a:extLst>
          </p:cNvPr>
          <p:cNvSpPr/>
          <p:nvPr/>
        </p:nvSpPr>
        <p:spPr>
          <a:xfrm rot="5400000">
            <a:off x="9396468" y="544961"/>
            <a:ext cx="149669" cy="2923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90210DC6-393D-4888-AF6B-A2900B4AC2B2}"/>
              </a:ext>
            </a:extLst>
          </p:cNvPr>
          <p:cNvSpPr/>
          <p:nvPr/>
        </p:nvSpPr>
        <p:spPr>
          <a:xfrm rot="5400000">
            <a:off x="3564487" y="134368"/>
            <a:ext cx="263708" cy="7224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AAE9FB-A3B7-4607-9BA3-00E03B76A7F0}"/>
              </a:ext>
            </a:extLst>
          </p:cNvPr>
          <p:cNvSpPr txBox="1"/>
          <p:nvPr/>
        </p:nvSpPr>
        <p:spPr>
          <a:xfrm>
            <a:off x="104128" y="3334987"/>
            <a:ext cx="38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Non-specific </a:t>
            </a:r>
            <a:r>
              <a:rPr lang="en-US" dirty="0" err="1"/>
              <a:t>deconj</a:t>
            </a:r>
            <a:r>
              <a:rPr lang="en-US" dirty="0"/>
              <a:t>. of ADC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AF440-BA51-4F3C-9BD3-DC370DA1409B}"/>
              </a:ext>
            </a:extLst>
          </p:cNvPr>
          <p:cNvSpPr txBox="1"/>
          <p:nvPr/>
        </p:nvSpPr>
        <p:spPr>
          <a:xfrm>
            <a:off x="3503100" y="3399668"/>
            <a:ext cx="278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Efflux of drug from the cell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62FCDCCF-92CC-4715-A174-62B122794846}"/>
              </a:ext>
            </a:extLst>
          </p:cNvPr>
          <p:cNvSpPr/>
          <p:nvPr/>
        </p:nvSpPr>
        <p:spPr>
          <a:xfrm rot="5400000">
            <a:off x="1446830" y="2079934"/>
            <a:ext cx="113010" cy="2490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165A214-61E9-4251-9ECD-D5DFE4CFF3CA}"/>
              </a:ext>
            </a:extLst>
          </p:cNvPr>
          <p:cNvSpPr/>
          <p:nvPr/>
        </p:nvSpPr>
        <p:spPr>
          <a:xfrm rot="5400000">
            <a:off x="4992394" y="1083403"/>
            <a:ext cx="130939" cy="450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92DF5-E677-4D43-AC7A-BD8A14C63E8A}"/>
              </a:ext>
            </a:extLst>
          </p:cNvPr>
          <p:cNvSpPr txBox="1"/>
          <p:nvPr/>
        </p:nvSpPr>
        <p:spPr>
          <a:xfrm>
            <a:off x="3123778" y="3752745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cells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FD58BE1-BDB4-4F7D-8214-317D105BE626}"/>
              </a:ext>
            </a:extLst>
          </p:cNvPr>
          <p:cNvSpPr/>
          <p:nvPr/>
        </p:nvSpPr>
        <p:spPr>
          <a:xfrm rot="5400000">
            <a:off x="7913097" y="1683726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FAA651A-7CF6-4BC9-8DB7-370FDB17387A}"/>
              </a:ext>
            </a:extLst>
          </p:cNvPr>
          <p:cNvSpPr/>
          <p:nvPr/>
        </p:nvSpPr>
        <p:spPr>
          <a:xfrm rot="5400000">
            <a:off x="2440602" y="2527234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ED274A-47A7-465E-AFC2-29513B84F086}"/>
              </a:ext>
            </a:extLst>
          </p:cNvPr>
          <p:cNvSpPr txBox="1"/>
          <p:nvPr/>
        </p:nvSpPr>
        <p:spPr>
          <a:xfrm>
            <a:off x="1960793" y="4904371"/>
            <a:ext cx="2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influx into cells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3C78E-53DE-4CE5-BCA5-D71AD7A94948}"/>
              </a:ext>
            </a:extLst>
          </p:cNvPr>
          <p:cNvSpPr txBox="1"/>
          <p:nvPr/>
        </p:nvSpPr>
        <p:spPr>
          <a:xfrm>
            <a:off x="5763958" y="4934838"/>
            <a:ext cx="40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FCB8F-C438-4413-9BCA-818A4171AD96}"/>
              </a:ext>
            </a:extLst>
          </p:cNvPr>
          <p:cNvSpPr txBox="1"/>
          <p:nvPr/>
        </p:nvSpPr>
        <p:spPr>
          <a:xfrm>
            <a:off x="94089" y="5808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315CE0-7B21-469E-80C2-3760F83B8021}"/>
                  </a:ext>
                </a:extLst>
              </p:cNvPr>
              <p:cNvSpPr/>
              <p:nvPr/>
            </p:nvSpPr>
            <p:spPr>
              <a:xfrm>
                <a:off x="1037472" y="5704579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315CE0-7B21-469E-80C2-3760F83B8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72" y="5704579"/>
                <a:ext cx="1004699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E007A3-287B-4929-AAAA-36953462C153}"/>
                  </a:ext>
                </a:extLst>
              </p:cNvPr>
              <p:cNvSpPr/>
              <p:nvPr/>
            </p:nvSpPr>
            <p:spPr>
              <a:xfrm>
                <a:off x="1848543" y="5619935"/>
                <a:ext cx="411543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E007A3-287B-4929-AAAA-36953462C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43" y="5619935"/>
                <a:ext cx="411543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5E9A555-80F9-4B16-A37E-C3717A6CF29D}"/>
                  </a:ext>
                </a:extLst>
              </p:cNvPr>
              <p:cNvSpPr/>
              <p:nvPr/>
            </p:nvSpPr>
            <p:spPr>
              <a:xfrm>
                <a:off x="5824850" y="5704579"/>
                <a:ext cx="1900392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5E9A555-80F9-4B16-A37E-C3717A6CF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850" y="5704579"/>
                <a:ext cx="1900392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71977C-BF04-46EC-AFFC-548334A0EBB6}"/>
                  </a:ext>
                </a:extLst>
              </p:cNvPr>
              <p:cNvSpPr/>
              <p:nvPr/>
            </p:nvSpPr>
            <p:spPr>
              <a:xfrm>
                <a:off x="7725242" y="5697726"/>
                <a:ext cx="3243132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×1×1+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71977C-BF04-46EC-AFFC-548334A0E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242" y="5697726"/>
                <a:ext cx="3243132" cy="645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26F30D-AC34-4002-9977-FB8ABDB228DF}"/>
                  </a:ext>
                </a:extLst>
              </p:cNvPr>
              <p:cNvSpPr/>
              <p:nvPr/>
            </p:nvSpPr>
            <p:spPr>
              <a:xfrm>
                <a:off x="1826754" y="6246720"/>
                <a:ext cx="2486706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26F30D-AC34-4002-9977-FB8ABDB22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754" y="6246720"/>
                <a:ext cx="2486706" cy="645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E5486E-BB8B-418D-8A96-34280C4102EF}"/>
                  </a:ext>
                </a:extLst>
              </p:cNvPr>
              <p:cNvSpPr/>
              <p:nvPr/>
            </p:nvSpPr>
            <p:spPr>
              <a:xfrm>
                <a:off x="3906259" y="6276302"/>
                <a:ext cx="3903873" cy="574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E5486E-BB8B-418D-8A96-34280C410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9" y="6276302"/>
                <a:ext cx="3903873" cy="5745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9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51002" y="5397057"/>
            <a:ext cx="11787568" cy="14684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54869" y="613307"/>
                <a:ext cx="10825316" cy="4689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br>
                  <a:rPr lang="fi-FI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9" y="613307"/>
                <a:ext cx="10825316" cy="4689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2415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target molecules bound to ADC/</a:t>
            </a:r>
            <a:r>
              <a:rPr lang="en-US" dirty="0" err="1"/>
              <a:t>mAb</a:t>
            </a:r>
            <a:r>
              <a:rPr lang="en-US" dirty="0"/>
              <a:t> in media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30" y="56526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p:sp>
        <p:nvSpPr>
          <p:cNvPr id="3" name="Right Brace 25">
            <a:extLst>
              <a:ext uri="{FF2B5EF4-FFF2-40B4-BE49-F238E27FC236}">
                <a16:creationId xmlns:a16="http://schemas.microsoft.com/office/drawing/2014/main" id="{C8E9AB50-ECFD-83E5-9068-F5CE897C9ACB}"/>
              </a:ext>
            </a:extLst>
          </p:cNvPr>
          <p:cNvSpPr/>
          <p:nvPr/>
        </p:nvSpPr>
        <p:spPr>
          <a:xfrm rot="5400000">
            <a:off x="7989992" y="483991"/>
            <a:ext cx="212971" cy="2626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26">
            <a:extLst>
              <a:ext uri="{FF2B5EF4-FFF2-40B4-BE49-F238E27FC236}">
                <a16:creationId xmlns:a16="http://schemas.microsoft.com/office/drawing/2014/main" id="{BDF8540B-42DE-9016-C43C-EDBF4D6579AA}"/>
              </a:ext>
            </a:extLst>
          </p:cNvPr>
          <p:cNvSpPr/>
          <p:nvPr/>
        </p:nvSpPr>
        <p:spPr>
          <a:xfrm rot="5400000">
            <a:off x="10238993" y="864580"/>
            <a:ext cx="369332" cy="1989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26">
            <a:extLst>
              <a:ext uri="{FF2B5EF4-FFF2-40B4-BE49-F238E27FC236}">
                <a16:creationId xmlns:a16="http://schemas.microsoft.com/office/drawing/2014/main" id="{C692BBB7-2E2D-E8B3-2736-3468624F3FA4}"/>
              </a:ext>
            </a:extLst>
          </p:cNvPr>
          <p:cNvSpPr/>
          <p:nvPr/>
        </p:nvSpPr>
        <p:spPr>
          <a:xfrm rot="5400000">
            <a:off x="6648338" y="1615007"/>
            <a:ext cx="269843" cy="29643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717BA333-3E96-0580-48C3-07DFB0C05052}"/>
              </a:ext>
            </a:extLst>
          </p:cNvPr>
          <p:cNvSpPr txBox="1"/>
          <p:nvPr/>
        </p:nvSpPr>
        <p:spPr>
          <a:xfrm>
            <a:off x="485795" y="3119955"/>
            <a:ext cx="385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shedded</a:t>
            </a:r>
            <a:r>
              <a:rPr lang="en-US" sz="1400" dirty="0"/>
              <a:t> antigen bound to Ab and ADC</a:t>
            </a:r>
          </a:p>
        </p:txBody>
      </p:sp>
      <p:sp>
        <p:nvSpPr>
          <p:cNvPr id="10" name="Right Brace 26">
            <a:extLst>
              <a:ext uri="{FF2B5EF4-FFF2-40B4-BE49-F238E27FC236}">
                <a16:creationId xmlns:a16="http://schemas.microsoft.com/office/drawing/2014/main" id="{436452DB-C67C-67FA-BD11-05E640CCB1C3}"/>
              </a:ext>
            </a:extLst>
          </p:cNvPr>
          <p:cNvSpPr/>
          <p:nvPr/>
        </p:nvSpPr>
        <p:spPr>
          <a:xfrm rot="5400000">
            <a:off x="2876862" y="759544"/>
            <a:ext cx="250593" cy="4597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4">
            <a:extLst>
              <a:ext uri="{FF2B5EF4-FFF2-40B4-BE49-F238E27FC236}">
                <a16:creationId xmlns:a16="http://schemas.microsoft.com/office/drawing/2014/main" id="{9B180777-2DD0-04F2-DFA0-C73028FE7F76}"/>
              </a:ext>
            </a:extLst>
          </p:cNvPr>
          <p:cNvSpPr/>
          <p:nvPr/>
        </p:nvSpPr>
        <p:spPr>
          <a:xfrm rot="5400000">
            <a:off x="4305915" y="-481140"/>
            <a:ext cx="71570" cy="4759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C488BDF0-1E88-C9E2-C959-A4124FF3205B}"/>
              </a:ext>
            </a:extLst>
          </p:cNvPr>
          <p:cNvSpPr txBox="1"/>
          <p:nvPr/>
        </p:nvSpPr>
        <p:spPr>
          <a:xfrm>
            <a:off x="3386747" y="1863203"/>
            <a:ext cx="218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central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8495A455-5A5C-EA11-9D50-1B08E6DF67C0}"/>
                  </a:ext>
                </a:extLst>
              </p:cNvPr>
              <p:cNvSpPr/>
              <p:nvPr/>
            </p:nvSpPr>
            <p:spPr>
              <a:xfrm>
                <a:off x="1174526" y="5444128"/>
                <a:ext cx="10124698" cy="1851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endParaRPr lang="de-DE" sz="1600" dirty="0"/>
              </a:p>
              <a:p>
                <a:endParaRPr lang="de-DE" sz="1600" dirty="0"/>
              </a:p>
            </p:txBody>
          </p:sp>
        </mc:Choice>
        <mc:Fallback xmlns=""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8495A455-5A5C-EA11-9D50-1B08E6DF6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26" y="5444128"/>
                <a:ext cx="10124698" cy="1851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6">
            <a:extLst>
              <a:ext uri="{FF2B5EF4-FFF2-40B4-BE49-F238E27FC236}">
                <a16:creationId xmlns:a16="http://schemas.microsoft.com/office/drawing/2014/main" id="{0A64DA65-A744-B0E6-947A-B285F48F03B1}"/>
              </a:ext>
            </a:extLst>
          </p:cNvPr>
          <p:cNvSpPr txBox="1"/>
          <p:nvPr/>
        </p:nvSpPr>
        <p:spPr>
          <a:xfrm>
            <a:off x="6855078" y="178042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</a:t>
            </a:r>
            <a:r>
              <a:rPr lang="en-US" sz="1400" dirty="0" err="1"/>
              <a:t>shedded</a:t>
            </a:r>
            <a:r>
              <a:rPr lang="en-US" sz="1400" dirty="0"/>
              <a:t> receptor (Ab)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4FF38F48-9769-D2DB-B7F5-ED27775FC205}"/>
              </a:ext>
            </a:extLst>
          </p:cNvPr>
          <p:cNvSpPr txBox="1"/>
          <p:nvPr/>
        </p:nvSpPr>
        <p:spPr>
          <a:xfrm>
            <a:off x="9920692" y="1911508"/>
            <a:ext cx="194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</a:t>
            </a:r>
            <a:r>
              <a:rPr lang="en-US" sz="1400" dirty="0" err="1"/>
              <a:t>shedded</a:t>
            </a:r>
            <a:r>
              <a:rPr lang="en-US" sz="1400" dirty="0"/>
              <a:t> receptor (Ab)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33AE38BD-195B-948B-CF21-970BCA30D1B8}"/>
              </a:ext>
            </a:extLst>
          </p:cNvPr>
          <p:cNvSpPr txBox="1"/>
          <p:nvPr/>
        </p:nvSpPr>
        <p:spPr>
          <a:xfrm>
            <a:off x="5292763" y="32055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</a:t>
            </a:r>
            <a:r>
              <a:rPr lang="en-US" sz="1400" dirty="0" err="1"/>
              <a:t>shedded</a:t>
            </a:r>
            <a:r>
              <a:rPr lang="en-US" sz="1400" dirty="0"/>
              <a:t> receptor (ADC)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316CA042-30C0-79ED-7AC9-2F31DBF463CD}"/>
              </a:ext>
            </a:extLst>
          </p:cNvPr>
          <p:cNvSpPr txBox="1"/>
          <p:nvPr/>
        </p:nvSpPr>
        <p:spPr>
          <a:xfrm>
            <a:off x="8856346" y="3115561"/>
            <a:ext cx="194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</a:t>
            </a:r>
            <a:r>
              <a:rPr lang="en-US" sz="1400" dirty="0" err="1"/>
              <a:t>shedded</a:t>
            </a:r>
            <a:r>
              <a:rPr lang="en-US" sz="1400" dirty="0"/>
              <a:t> receptor (ADC)</a:t>
            </a:r>
          </a:p>
        </p:txBody>
      </p:sp>
      <p:sp>
        <p:nvSpPr>
          <p:cNvPr id="31" name="Right Brace 26">
            <a:extLst>
              <a:ext uri="{FF2B5EF4-FFF2-40B4-BE49-F238E27FC236}">
                <a16:creationId xmlns:a16="http://schemas.microsoft.com/office/drawing/2014/main" id="{5878D25F-10B5-B6D9-4CB0-830A969F3255}"/>
              </a:ext>
            </a:extLst>
          </p:cNvPr>
          <p:cNvSpPr/>
          <p:nvPr/>
        </p:nvSpPr>
        <p:spPr>
          <a:xfrm rot="5400000">
            <a:off x="9296522" y="1860524"/>
            <a:ext cx="327934" cy="23734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A17D4A-C0DC-B6E6-DFE0-D7A098C9F691}"/>
                  </a:ext>
                </a:extLst>
              </p:cNvPr>
              <p:cNvSpPr txBox="1"/>
              <p:nvPr/>
            </p:nvSpPr>
            <p:spPr>
              <a:xfrm>
                <a:off x="8380719" y="100309"/>
                <a:ext cx="6096000" cy="229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𝑖𝑛𝑓𝑜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p>
                    </m:sSubSup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p>
                    </m:sSubSup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p>
                    </m:sSubSup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A17D4A-C0DC-B6E6-DFE0-D7A098C9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719" y="100309"/>
                <a:ext cx="6096000" cy="229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21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66100" y="5123103"/>
            <a:ext cx="11787568" cy="1662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28276" y="551493"/>
                <a:ext cx="11763723" cy="4135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6" y="551493"/>
                <a:ext cx="11763723" cy="4135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57804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target molecules in media space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7540216" y="307758"/>
            <a:ext cx="100106" cy="2929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8200890" y="274922"/>
            <a:ext cx="307778" cy="5539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38332" y="5433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p:sp>
        <p:nvSpPr>
          <p:cNvPr id="3" name="Right Brace 25">
            <a:extLst>
              <a:ext uri="{FF2B5EF4-FFF2-40B4-BE49-F238E27FC236}">
                <a16:creationId xmlns:a16="http://schemas.microsoft.com/office/drawing/2014/main" id="{C8E9AB50-ECFD-83E5-9068-F5CE897C9ACB}"/>
              </a:ext>
            </a:extLst>
          </p:cNvPr>
          <p:cNvSpPr/>
          <p:nvPr/>
        </p:nvSpPr>
        <p:spPr>
          <a:xfrm rot="5400000">
            <a:off x="1776438" y="1479991"/>
            <a:ext cx="192771" cy="2980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26">
            <a:extLst>
              <a:ext uri="{FF2B5EF4-FFF2-40B4-BE49-F238E27FC236}">
                <a16:creationId xmlns:a16="http://schemas.microsoft.com/office/drawing/2014/main" id="{BDF8540B-42DE-9016-C43C-EDBF4D6579AA}"/>
              </a:ext>
            </a:extLst>
          </p:cNvPr>
          <p:cNvSpPr/>
          <p:nvPr/>
        </p:nvSpPr>
        <p:spPr>
          <a:xfrm rot="5400000">
            <a:off x="4390926" y="1864626"/>
            <a:ext cx="192774" cy="2104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26">
            <a:extLst>
              <a:ext uri="{FF2B5EF4-FFF2-40B4-BE49-F238E27FC236}">
                <a16:creationId xmlns:a16="http://schemas.microsoft.com/office/drawing/2014/main" id="{436452DB-C67C-67FA-BD11-05E640CCB1C3}"/>
              </a:ext>
            </a:extLst>
          </p:cNvPr>
          <p:cNvSpPr/>
          <p:nvPr/>
        </p:nvSpPr>
        <p:spPr>
          <a:xfrm rot="5400000">
            <a:off x="10038503" y="630389"/>
            <a:ext cx="224444" cy="21110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id="{7E090F78-3CCB-9650-FADD-CEBCEDAAC7E2}"/>
              </a:ext>
            </a:extLst>
          </p:cNvPr>
          <p:cNvSpPr txBox="1"/>
          <p:nvPr/>
        </p:nvSpPr>
        <p:spPr>
          <a:xfrm>
            <a:off x="7412059" y="3095313"/>
            <a:ext cx="375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shedded</a:t>
            </a:r>
            <a:r>
              <a:rPr lang="en-US" dirty="0"/>
              <a:t> free antigen</a:t>
            </a:r>
          </a:p>
        </p:txBody>
      </p:sp>
      <p:sp>
        <p:nvSpPr>
          <p:cNvPr id="19" name="Right Brace 14">
            <a:extLst>
              <a:ext uri="{FF2B5EF4-FFF2-40B4-BE49-F238E27FC236}">
                <a16:creationId xmlns:a16="http://schemas.microsoft.com/office/drawing/2014/main" id="{9B180777-2DD0-04F2-DFA0-C73028FE7F76}"/>
              </a:ext>
            </a:extLst>
          </p:cNvPr>
          <p:cNvSpPr/>
          <p:nvPr/>
        </p:nvSpPr>
        <p:spPr>
          <a:xfrm rot="5400000">
            <a:off x="3701603" y="-471128"/>
            <a:ext cx="138210" cy="4650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C488BDF0-1E88-C9E2-C959-A4124FF3205B}"/>
              </a:ext>
            </a:extLst>
          </p:cNvPr>
          <p:cNvSpPr txBox="1"/>
          <p:nvPr/>
        </p:nvSpPr>
        <p:spPr>
          <a:xfrm>
            <a:off x="2967231" y="1833501"/>
            <a:ext cx="218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central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8F616AB5-7A7E-4B01-FE51-34F45A1483C4}"/>
                  </a:ext>
                </a:extLst>
              </p:cNvPr>
              <p:cNvSpPr/>
              <p:nvPr/>
            </p:nvSpPr>
            <p:spPr>
              <a:xfrm>
                <a:off x="1262802" y="5296137"/>
                <a:ext cx="7304178" cy="1225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−1−1)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8F616AB5-7A7E-4B01-FE51-34F45A148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02" y="5296137"/>
                <a:ext cx="7304178" cy="1225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6">
            <a:extLst>
              <a:ext uri="{FF2B5EF4-FFF2-40B4-BE49-F238E27FC236}">
                <a16:creationId xmlns:a16="http://schemas.microsoft.com/office/drawing/2014/main" id="{B4A5940B-A35E-A521-976E-61E669221A08}"/>
              </a:ext>
            </a:extLst>
          </p:cNvPr>
          <p:cNvSpPr txBox="1"/>
          <p:nvPr/>
        </p:nvSpPr>
        <p:spPr>
          <a:xfrm>
            <a:off x="500425" y="302004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</a:t>
            </a:r>
            <a:r>
              <a:rPr lang="en-US" sz="1400" dirty="0" err="1"/>
              <a:t>shedded</a:t>
            </a:r>
            <a:r>
              <a:rPr lang="en-US" sz="1400" dirty="0"/>
              <a:t> receptor (ADC)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EAC6F13-E32B-ABDB-0E3C-6BD4F71C22CF}"/>
              </a:ext>
            </a:extLst>
          </p:cNvPr>
          <p:cNvSpPr txBox="1"/>
          <p:nvPr/>
        </p:nvSpPr>
        <p:spPr>
          <a:xfrm>
            <a:off x="3592117" y="3066461"/>
            <a:ext cx="194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</a:t>
            </a:r>
            <a:r>
              <a:rPr lang="en-US" sz="1400" dirty="0" err="1"/>
              <a:t>shedded</a:t>
            </a:r>
            <a:r>
              <a:rPr lang="en-US" sz="1400" dirty="0"/>
              <a:t> receptor (ADC)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C8F70AF1-5889-E8EC-2F9E-5628516C1E14}"/>
              </a:ext>
            </a:extLst>
          </p:cNvPr>
          <p:cNvSpPr txBox="1"/>
          <p:nvPr/>
        </p:nvSpPr>
        <p:spPr>
          <a:xfrm>
            <a:off x="6277330" y="178846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</a:t>
            </a:r>
            <a:r>
              <a:rPr lang="en-US" sz="1400" dirty="0" err="1"/>
              <a:t>shedded</a:t>
            </a:r>
            <a:r>
              <a:rPr lang="en-US" sz="1400" dirty="0"/>
              <a:t> receptor (Ab)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42ECDF3-C540-47D2-AEE8-070A605D8B7C}"/>
              </a:ext>
            </a:extLst>
          </p:cNvPr>
          <p:cNvSpPr txBox="1"/>
          <p:nvPr/>
        </p:nvSpPr>
        <p:spPr>
          <a:xfrm>
            <a:off x="9177001" y="1676587"/>
            <a:ext cx="194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</a:t>
            </a:r>
            <a:r>
              <a:rPr lang="en-US" sz="1400" dirty="0" err="1"/>
              <a:t>shedded</a:t>
            </a:r>
            <a:r>
              <a:rPr lang="en-US" sz="1400" dirty="0"/>
              <a:t> receptor (Ab)</a:t>
            </a:r>
          </a:p>
        </p:txBody>
      </p:sp>
    </p:spTree>
    <p:extLst>
      <p:ext uri="{BB962C8B-B14F-4D97-AF65-F5344CB8AC3E}">
        <p14:creationId xmlns:p14="http://schemas.microsoft.com/office/powerpoint/2010/main" val="412031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041526" y="463588"/>
                <a:ext cx="10446104" cy="448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i-FI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𝐷𝑇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i-F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𝑢𝑚𝑜𝑟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𝑠h𝑒𝑑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26" y="463588"/>
                <a:ext cx="10446104" cy="4486934"/>
              </a:xfrm>
              <a:prstGeom prst="rect">
                <a:avLst/>
              </a:prstGeom>
              <a:blipFill>
                <a:blip r:embed="rId3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68188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4557057" y="-381158"/>
            <a:ext cx="294070" cy="48668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7998689" y="1053597"/>
            <a:ext cx="294069" cy="2031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1141775" y="3390797"/>
            <a:ext cx="168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1866310" y="2303685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3717530" y="2107109"/>
            <a:ext cx="270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 from free ADC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7314802" y="2126941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9985817" y="1136218"/>
            <a:ext cx="294069" cy="1832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9446115" y="2126941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141618" cy="617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×1−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×1−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141618" cy="617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31">
            <a:extLst>
              <a:ext uri="{FF2B5EF4-FFF2-40B4-BE49-F238E27FC236}">
                <a16:creationId xmlns:a16="http://schemas.microsoft.com/office/drawing/2014/main" id="{5768D7F7-9A70-B146-0A8B-23D742569CBB}"/>
              </a:ext>
            </a:extLst>
          </p:cNvPr>
          <p:cNvSpPr/>
          <p:nvPr/>
        </p:nvSpPr>
        <p:spPr>
          <a:xfrm rot="5400000">
            <a:off x="3801725" y="2311918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5B3783DA-0FA8-9734-924C-DF27A9B6FA1B}"/>
              </a:ext>
            </a:extLst>
          </p:cNvPr>
          <p:cNvSpPr txBox="1"/>
          <p:nvPr/>
        </p:nvSpPr>
        <p:spPr>
          <a:xfrm>
            <a:off x="3329688" y="3354983"/>
            <a:ext cx="1682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Shedded</a:t>
            </a:r>
            <a:r>
              <a:rPr lang="en-US" sz="1600" dirty="0"/>
              <a:t> Antigen bound to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5A47D6F-DB6A-317B-C00F-17708065BACF}"/>
                  </a:ext>
                </a:extLst>
              </p:cNvPr>
              <p:cNvSpPr txBox="1"/>
              <p:nvPr/>
            </p:nvSpPr>
            <p:spPr>
              <a:xfrm>
                <a:off x="9591261" y="-17603"/>
                <a:ext cx="2261862" cy="236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𝑢𝑠𝑒𝑑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𝐴𝑏</m:t>
                    </m:r>
                  </m:oMath>
                </a14:m>
                <a:r>
                  <a:rPr lang="en-US" sz="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5A47D6F-DB6A-317B-C00F-17708065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61" y="-17603"/>
                <a:ext cx="2261862" cy="236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39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94949" y="518863"/>
                <a:ext cx="11290988" cy="448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i-FI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𝐷𝑇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i-F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𝑢𝑚𝑜𝑟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𝑠h𝑒𝑑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49" y="518863"/>
                <a:ext cx="11290988" cy="4486934"/>
              </a:xfrm>
              <a:prstGeom prst="rect">
                <a:avLst/>
              </a:prstGeom>
              <a:blipFill>
                <a:blip r:embed="rId3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66072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Number of ADC molecules bound to binding target on a single cell</a:t>
            </a:r>
            <a:endParaRPr lang="en-US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4319243" y="-513664"/>
            <a:ext cx="252827" cy="5017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8176633" y="793554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658864" y="3378097"/>
            <a:ext cx="168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1441430" y="2318367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3717530" y="2107109"/>
            <a:ext cx="270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</a:t>
            </a:r>
            <a:r>
              <a:rPr lang="en-US"/>
              <a:t>to receptor 1 from free ADC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7497414" y="2102657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1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10498043" y="1053567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9764939" y="2107109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31">
            <a:extLst>
              <a:ext uri="{FF2B5EF4-FFF2-40B4-BE49-F238E27FC236}">
                <a16:creationId xmlns:a16="http://schemas.microsoft.com/office/drawing/2014/main" id="{62D76F21-B9B1-B720-E966-4340C69B25CD}"/>
              </a:ext>
            </a:extLst>
          </p:cNvPr>
          <p:cNvSpPr/>
          <p:nvPr/>
        </p:nvSpPr>
        <p:spPr>
          <a:xfrm rot="5400000">
            <a:off x="3428846" y="2370955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634AC034-5F26-0DB8-FEBD-F8B647912402}"/>
              </a:ext>
            </a:extLst>
          </p:cNvPr>
          <p:cNvSpPr txBox="1"/>
          <p:nvPr/>
        </p:nvSpPr>
        <p:spPr>
          <a:xfrm>
            <a:off x="2889994" y="3330043"/>
            <a:ext cx="1682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Shedded</a:t>
            </a:r>
            <a:r>
              <a:rPr lang="en-US" sz="1600" dirty="0"/>
              <a:t> Antigen bound to Ab</a:t>
            </a:r>
          </a:p>
        </p:txBody>
      </p:sp>
    </p:spTree>
    <p:extLst>
      <p:ext uri="{BB962C8B-B14F-4D97-AF65-F5344CB8AC3E}">
        <p14:creationId xmlns:p14="http://schemas.microsoft.com/office/powerpoint/2010/main" val="160439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046A-45E0-4486-AEEE-579F487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PK PD equations explained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(ADC In-Vivo: Cytosol Effect: Cytotoxic)</a:t>
            </a:r>
            <a:endParaRPr lang="de-DE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1AE85-492B-4830-9B8D-C23F6D9A3650}"/>
              </a:ext>
            </a:extLst>
          </p:cNvPr>
          <p:cNvSpPr txBox="1"/>
          <p:nvPr/>
        </p:nvSpPr>
        <p:spPr>
          <a:xfrm>
            <a:off x="515470" y="1555567"/>
            <a:ext cx="10271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2023-12-13 </a:t>
            </a:r>
            <a:r>
              <a:rPr lang="de-DE" dirty="0"/>
              <a:t>Linear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CAA1C6F-25A7-4A03-A4AA-8DBF0418E8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16700" y="2083860"/>
              <a:ext cx="5334000" cy="3312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500">
                      <a:extLst>
                        <a:ext uri="{9D8B030D-6E8A-4147-A177-3AD203B41FA5}">
                          <a16:colId xmlns:a16="http://schemas.microsoft.com/office/drawing/2014/main" val="3173033934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4273906804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3955393587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3734586712"/>
                        </a:ext>
                      </a:extLst>
                    </a:gridCol>
                  </a:tblGrid>
                  <a:tr h="236585"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Parameter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Unit in UI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How?</a:t>
                          </a:r>
                          <a:endParaRPr lang="de-DE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Unit in Equations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428946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i-FI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𝐶𝐿</m:t>
                                    </m:r>
                                  </m:e>
                                  <m:sub>
                                    <m:r>
                                      <a:rPr lang="fi-FI" sz="8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l/day/kg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l/h/kg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004552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i-FI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i-FI" sz="800" i="1">
                                        <a:latin typeface="Cambria Math" panose="02040503050406030204" pitchFamily="18" charset="0"/>
                                      </a:rPr>
                                      <m:t>𝐶𝐿</m:t>
                                    </m:r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fi-FI" sz="8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l/day/kg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l/h/kg</a:t>
                          </a:r>
                          <a:endParaRPr kumimoji="0" lang="de-D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194162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i-FI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𝐶𝐿</m:t>
                                    </m:r>
                                  </m:e>
                                  <m:sub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𝐷𝑟𝑢𝑔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l/day/kg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l/h/kg</a:t>
                          </a:r>
                          <a:endParaRPr kumimoji="0" lang="de-D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52392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i-FI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𝐶𝐿𝐷</m:t>
                                    </m:r>
                                  </m:e>
                                  <m:sub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𝐷𝑟𝑢𝑔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l/day/kg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l/h/kg</a:t>
                          </a:r>
                          <a:endParaRPr kumimoji="0" lang="de-D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8295398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i-FI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𝑑𝑒𝑐</m:t>
                                    </m:r>
                                  </m:sub>
                                  <m:sup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1/day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1/h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014769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um/day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um/h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89637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𝐷𝑟𝑢𝑔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um/day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um/h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5534425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i-FI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i-FI" sz="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fi-FI" sz="8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cm^2/day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cm^2/h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2198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fi-FI" sz="800" b="0" i="1" smtClean="0">
                                        <a:latin typeface="Cambria Math" panose="02040503050406030204" pitchFamily="18" charset="0"/>
                                      </a:rPr>
                                      <m:t>𝐷𝑟𝑢𝑔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cm^2/day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cm^2/h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764566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𝐷𝑟𝑢𝑔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𝑇𝑎𝑟𝑔𝑒𝑡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800"/>
                            <a:t>1/nM/h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* SF /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𝐶𝑒𝑙𝑙</m:t>
                                  </m:r>
                                </m:sup>
                              </m:sSup>
                            </m:oMath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1/h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17923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𝐷𝑟𝑢𝑔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𝑇𝑎𝑟𝑔𝑒𝑡</m:t>
                                    </m:r>
                                  </m:e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nM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𝐶𝑒𝑙𝑙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800"/>
                            <a:t> / SF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1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698286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i-FI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*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024579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𝐷𝑇</m:t>
                                    </m:r>
                                  </m:e>
                                  <m:sup>
                                    <m:r>
                                      <a:rPr lang="fi-FI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𝑇𝑢𝑚𝑜𝑟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*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h</a:t>
                          </a:r>
                          <a:endParaRPr lang="de-DE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80628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CAA1C6F-25A7-4A03-A4AA-8DBF0418E8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16700" y="2083860"/>
              <a:ext cx="5334000" cy="3312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500">
                      <a:extLst>
                        <a:ext uri="{9D8B030D-6E8A-4147-A177-3AD203B41FA5}">
                          <a16:colId xmlns:a16="http://schemas.microsoft.com/office/drawing/2014/main" val="3173033934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4273906804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3955393587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3734586712"/>
                        </a:ext>
                      </a:extLst>
                    </a:gridCol>
                  </a:tblGrid>
                  <a:tr h="236585"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Parameter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Unit in UI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How?</a:t>
                          </a:r>
                          <a:endParaRPr lang="de-DE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Unit in Equations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428946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102564" r="-301826" b="-1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l/day/kg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l/h/kg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004552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202564" r="-301826" b="-1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l/day/kg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l/h/kg</a:t>
                          </a:r>
                          <a:endParaRPr kumimoji="0" lang="de-D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194162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302564" r="-301826" b="-10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l/day/kg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l/h/kg</a:t>
                          </a:r>
                          <a:endParaRPr kumimoji="0" lang="de-D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52392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402564" r="-301826" b="-9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l/day/kg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l/h/kg</a:t>
                          </a:r>
                          <a:endParaRPr kumimoji="0" lang="de-D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8295398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502564" r="-301826" b="-8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1/day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1/h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014769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602564" r="-301826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um/day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um/h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89637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721053" r="-301826" b="-6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um/day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um/h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5534425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800000" r="-301826" b="-5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cm^2/day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cm^2/h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2198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900000" r="-301826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cm^2/day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/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cm^2/h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764566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1000000" r="-301826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800"/>
                            <a:t>1/nM/h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457" t="-1000000" r="-101826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1/h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179231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1100000" r="-301826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nM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457" t="-1100000" r="-101826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1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698286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1200000" r="-301826" b="-1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*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h</a:t>
                          </a:r>
                          <a:endParaRPr lang="de-DE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024579"/>
                      </a:ext>
                    </a:extLst>
                  </a:tr>
                  <a:tr h="23658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57" t="-1300000" r="-301826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day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/>
                            <a:t>* 24</a:t>
                          </a:r>
                          <a:endParaRPr lang="de-DE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h</a:t>
                          </a:r>
                          <a:endParaRPr lang="de-DE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80628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457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6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2" y="100667"/>
                <a:ext cx="12192000" cy="5284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br>
                  <a:rPr lang="de-DE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100667"/>
                <a:ext cx="12192000" cy="5284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4490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receptor molecules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3815508" y="-43568"/>
            <a:ext cx="271071" cy="3071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1486741" y="1405735"/>
            <a:ext cx="270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of bound receptors (ADC + Ab)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989528" y="5748892"/>
                <a:ext cx="9225731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(1+1)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))+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(1+1)+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+1+(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−1−1))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28" y="5748892"/>
                <a:ext cx="9225731" cy="48494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5">
            <a:extLst>
              <a:ext uri="{FF2B5EF4-FFF2-40B4-BE49-F238E27FC236}">
                <a16:creationId xmlns:a16="http://schemas.microsoft.com/office/drawing/2014/main" id="{EF387DF0-02B2-52D1-5002-AB0BBA5B0EFA}"/>
              </a:ext>
            </a:extLst>
          </p:cNvPr>
          <p:cNvSpPr/>
          <p:nvPr/>
        </p:nvSpPr>
        <p:spPr>
          <a:xfrm rot="5400000">
            <a:off x="6140462" y="-893640"/>
            <a:ext cx="219216" cy="932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33">
            <a:extLst>
              <a:ext uri="{FF2B5EF4-FFF2-40B4-BE49-F238E27FC236}">
                <a16:creationId xmlns:a16="http://schemas.microsoft.com/office/drawing/2014/main" id="{911BAF3A-19C4-3845-E7BD-BC7398995297}"/>
              </a:ext>
            </a:extLst>
          </p:cNvPr>
          <p:cNvSpPr txBox="1"/>
          <p:nvPr/>
        </p:nvSpPr>
        <p:spPr>
          <a:xfrm>
            <a:off x="5714347" y="3880828"/>
            <a:ext cx="270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 to synthesis rate</a:t>
            </a: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9B2A20AD-B12C-31B7-7397-A5D56830DE68}"/>
              </a:ext>
            </a:extLst>
          </p:cNvPr>
          <p:cNvSpPr txBox="1"/>
          <p:nvPr/>
        </p:nvSpPr>
        <p:spPr>
          <a:xfrm>
            <a:off x="6655415" y="1492186"/>
            <a:ext cx="335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Shedded</a:t>
            </a:r>
            <a:r>
              <a:rPr lang="en-US" dirty="0"/>
              <a:t> of bound and free receptors</a:t>
            </a:r>
          </a:p>
        </p:txBody>
      </p:sp>
      <p:sp>
        <p:nvSpPr>
          <p:cNvPr id="8" name="Right Brace 25">
            <a:extLst>
              <a:ext uri="{FF2B5EF4-FFF2-40B4-BE49-F238E27FC236}">
                <a16:creationId xmlns:a16="http://schemas.microsoft.com/office/drawing/2014/main" id="{64546655-CE8C-295A-8197-CE717DBE77FE}"/>
              </a:ext>
            </a:extLst>
          </p:cNvPr>
          <p:cNvSpPr/>
          <p:nvPr/>
        </p:nvSpPr>
        <p:spPr>
          <a:xfrm rot="5400000">
            <a:off x="8552118" y="-1588462"/>
            <a:ext cx="201573" cy="6093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2174BB3-F7C1-4E70-50C9-95A4297E34B1}"/>
                  </a:ext>
                </a:extLst>
              </p:cNvPr>
              <p:cNvSpPr txBox="1"/>
              <p:nvPr/>
            </p:nvSpPr>
            <p:spPr>
              <a:xfrm>
                <a:off x="8216799" y="38603"/>
                <a:ext cx="3824199" cy="20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𝑖𝑛𝑓𝑜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en-US" sz="600" dirty="0"/>
                  <a:t> 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  <m:sup>
                        <m:r>
                          <a:rPr lang="de-DE" sz="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i="1">
                                <a:latin typeface="Cambria Math" panose="02040503050406030204" pitchFamily="18" charset="0"/>
                              </a:rPr>
                              <m:t>𝐴𝑏</m:t>
                            </m:r>
                          </m:e>
                          <m:sub>
                            <m:r>
                              <a:rPr lang="de-DE" sz="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6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sz="6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de-DE" sz="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600" i="1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e>
                          <m:sub>
                            <m:r>
                              <a:rPr lang="de-DE" sz="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6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sz="6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  <m:sup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sz="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600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𝑢𝑠𝑒𝑑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𝐴𝑏</m:t>
                    </m:r>
                  </m:oMath>
                </a14:m>
                <a:r>
                  <a:rPr lang="en-US" sz="600" dirty="0"/>
                  <a:t> 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2174BB3-F7C1-4E70-50C9-95A4297E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99" y="38603"/>
                <a:ext cx="3824199" cy="201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9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1156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Number of ADC molecules internalized in endosomal/lysosomal space on a single cell</a:t>
            </a:r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2726" y="2647718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36849" y="2419204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25040" y="2449526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573741" y="3935972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41429" y="3944089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913114" y="3966166"/>
            <a:ext cx="168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4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3730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3730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8978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unbound drug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689358" y="508107"/>
            <a:ext cx="274891" cy="2534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780433" y="2335840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473054" y="3669355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7987451" y="1005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7472041" y="188655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318723" y="2436219"/>
            <a:ext cx="227858" cy="213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846202" y="3618924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50401" y="1978841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</p:spTree>
    <p:extLst>
      <p:ext uri="{BB962C8B-B14F-4D97-AF65-F5344CB8AC3E}">
        <p14:creationId xmlns:p14="http://schemas.microsoft.com/office/powerpoint/2010/main" val="113047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AEB1C58-EFE4-4F65-9E12-7D25634DC47C}"/>
              </a:ext>
            </a:extLst>
          </p:cNvPr>
          <p:cNvSpPr txBox="1"/>
          <p:nvPr/>
        </p:nvSpPr>
        <p:spPr>
          <a:xfrm>
            <a:off x="232960" y="5497613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42462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Free drug, number </a:t>
            </a:r>
            <a:r>
              <a:rPr lang="en-US"/>
              <a:t>of molecules (1) </a:t>
            </a:r>
            <a:r>
              <a:rPr lang="en-US" dirty="0"/>
              <a:t>per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3497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𝐷𝑟𝑢𝑔𝑇𝑎𝑟𝑔𝑒𝑡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3497881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968878" y="1596937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C8308A-1F7C-4094-9B70-EC87CB2B6770}"/>
              </a:ext>
            </a:extLst>
          </p:cNvPr>
          <p:cNvSpPr/>
          <p:nvPr/>
        </p:nvSpPr>
        <p:spPr>
          <a:xfrm rot="5400000">
            <a:off x="4005606" y="-885087"/>
            <a:ext cx="226947" cy="68552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4617626" y="388743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3A2D31-2DAF-4E5F-8C29-23DBDE8F8D6F}"/>
              </a:ext>
            </a:extLst>
          </p:cNvPr>
          <p:cNvSpPr/>
          <p:nvPr/>
        </p:nvSpPr>
        <p:spPr>
          <a:xfrm rot="5400000">
            <a:off x="1947278" y="2227128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189353" y="4046956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710329" y="1636264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144032" y="2471160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0061117" y="172511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CCCA9-5311-4C90-9FEF-680B523468C2}"/>
              </a:ext>
            </a:extLst>
          </p:cNvPr>
          <p:cNvSpPr txBox="1"/>
          <p:nvPr/>
        </p:nvSpPr>
        <p:spPr>
          <a:xfrm>
            <a:off x="3058571" y="2489855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CAA1D5-030C-479B-B255-F0492DE632EA}"/>
              </a:ext>
            </a:extLst>
          </p:cNvPr>
          <p:cNvSpPr txBox="1"/>
          <p:nvPr/>
        </p:nvSpPr>
        <p:spPr>
          <a:xfrm>
            <a:off x="130533" y="4011293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</a:t>
            </a:r>
            <a:r>
              <a:rPr lang="en-US"/>
              <a:t>from drug target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EB57B-92C0-48E7-B729-20E90DC55565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C7960D-E0D8-4C7D-9B3D-0342329D4063}"/>
                  </a:ext>
                </a:extLst>
              </p:cNvPr>
              <p:cNvSpPr/>
              <p:nvPr/>
            </p:nvSpPr>
            <p:spPr>
              <a:xfrm>
                <a:off x="1036104" y="5648130"/>
                <a:ext cx="989149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×1×(1−1)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C7960D-E0D8-4C7D-9B3D-0342329D4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04" y="5648130"/>
                <a:ext cx="989149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0601989" y="43607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32">
            <a:extLst>
              <a:ext uri="{FF2B5EF4-FFF2-40B4-BE49-F238E27FC236}">
                <a16:creationId xmlns:a16="http://schemas.microsoft.com/office/drawing/2014/main" id="{25848427-ED8E-034B-7457-EB5B03E6A268}"/>
              </a:ext>
            </a:extLst>
          </p:cNvPr>
          <p:cNvSpPr/>
          <p:nvPr/>
        </p:nvSpPr>
        <p:spPr>
          <a:xfrm rot="5400000">
            <a:off x="8642765" y="1328563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ADC0F2FC-33A0-70B4-F5C7-B5A53387F33F}"/>
              </a:ext>
            </a:extLst>
          </p:cNvPr>
          <p:cNvSpPr txBox="1"/>
          <p:nvPr/>
        </p:nvSpPr>
        <p:spPr>
          <a:xfrm>
            <a:off x="8157244" y="247932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29820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383EB1-5DA6-422E-B249-2CF9AA25530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463123" cy="3428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𝐷𝑟𝑢𝑔𝑇𝑎𝑟𝑔𝑒𝑡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463123" cy="3428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44448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Bound drug</a:t>
            </a:r>
            <a:r>
              <a:rPr lang="en-US"/>
              <a:t>, number of molecules (1) </a:t>
            </a:r>
            <a:r>
              <a:rPr lang="en-US" dirty="0"/>
              <a:t>per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6764730" y="-1221515"/>
            <a:ext cx="269261" cy="6709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53705" y="2297257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</a:t>
            </a:r>
            <a:r>
              <a:rPr lang="en-US"/>
              <a:t>to drug target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2880507" y="2549711"/>
            <a:ext cx="321997" cy="2435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68980" y="3928380"/>
            <a:ext cx="173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</a:t>
            </a:r>
            <a:r>
              <a:rPr lang="en-US"/>
              <a:t>from drug target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>
          <a:xfrm rot="5400000">
            <a:off x="5389299" y="2659118"/>
            <a:ext cx="270662" cy="2209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04325" y="3928379"/>
            <a:ext cx="20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D87-CB99-4D6E-9714-05BEA27BFC31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/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/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×1×(1−1)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/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/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53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832909" y="1545599"/>
                <a:ext cx="10909912" cy="250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𝐴𝐷𝐶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𝐴𝐷𝐶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𝑠h𝑒𝑑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</m:sup>
                    </m:sSubSup>
                  </m:oMath>
                </a14:m>
                <a:br>
                  <a:rPr lang="fi-FI" b="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9" y="1545599"/>
                <a:ext cx="10909912" cy="2507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6789243" y="-948499"/>
            <a:ext cx="589244" cy="66005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2191" y="2461730"/>
            <a:ext cx="25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F245E740-51A2-401A-A9E1-9D7698C14106}"/>
              </a:ext>
            </a:extLst>
          </p:cNvPr>
          <p:cNvSpPr txBox="1"/>
          <p:nvPr/>
        </p:nvSpPr>
        <p:spPr>
          <a:xfrm>
            <a:off x="151002" y="100667"/>
            <a:ext cx="107754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binding target on a single cell without effect, in central compartment/plasma</a:t>
            </a:r>
          </a:p>
        </p:txBody>
      </p:sp>
      <p:sp>
        <p:nvSpPr>
          <p:cNvPr id="19" name="Right Brace 11">
            <a:extLst>
              <a:ext uri="{FF2B5EF4-FFF2-40B4-BE49-F238E27FC236}">
                <a16:creationId xmlns:a16="http://schemas.microsoft.com/office/drawing/2014/main" id="{B78510F1-0A0D-41D4-87FA-D6B64D48183B}"/>
              </a:ext>
            </a:extLst>
          </p:cNvPr>
          <p:cNvSpPr/>
          <p:nvPr/>
        </p:nvSpPr>
        <p:spPr>
          <a:xfrm rot="5400000">
            <a:off x="3879804" y="2391831"/>
            <a:ext cx="464891" cy="2809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5EE2ED56-6E97-4D7A-8A96-0B3F31928C10}"/>
              </a:ext>
            </a:extLst>
          </p:cNvPr>
          <p:cNvSpPr txBox="1"/>
          <p:nvPr/>
        </p:nvSpPr>
        <p:spPr>
          <a:xfrm>
            <a:off x="3262600" y="4018190"/>
            <a:ext cx="219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unbinding from receptor</a:t>
            </a:r>
          </a:p>
        </p:txBody>
      </p:sp>
      <p:sp>
        <p:nvSpPr>
          <p:cNvPr id="9" name="Right Brace 11">
            <a:extLst>
              <a:ext uri="{FF2B5EF4-FFF2-40B4-BE49-F238E27FC236}">
                <a16:creationId xmlns:a16="http://schemas.microsoft.com/office/drawing/2014/main" id="{8DA05A5D-D9B3-43F1-AB54-8469AE960480}"/>
              </a:ext>
            </a:extLst>
          </p:cNvPr>
          <p:cNvSpPr/>
          <p:nvPr/>
        </p:nvSpPr>
        <p:spPr>
          <a:xfrm rot="5400000">
            <a:off x="6845029" y="2242913"/>
            <a:ext cx="477672" cy="3133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7930B240-33F8-4DC6-9222-E52886902E1D}"/>
              </a:ext>
            </a:extLst>
          </p:cNvPr>
          <p:cNvSpPr txBox="1"/>
          <p:nvPr/>
        </p:nvSpPr>
        <p:spPr>
          <a:xfrm>
            <a:off x="5905811" y="4008476"/>
            <a:ext cx="252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Internalization </a:t>
            </a:r>
          </a:p>
          <a:p>
            <a:pPr algn="ctr"/>
            <a:r>
              <a:rPr lang="en-US" dirty="0"/>
              <a:t>into TMDD cell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85A37DB3-8A72-41A7-BA7A-44045566AC3C}"/>
              </a:ext>
            </a:extLst>
          </p:cNvPr>
          <p:cNvSpPr txBox="1"/>
          <p:nvPr/>
        </p:nvSpPr>
        <p:spPr>
          <a:xfrm>
            <a:off x="191980" y="5554955"/>
            <a:ext cx="118490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326FA6AC-DF8D-4CDF-A1DA-AB4AA31B75AE}"/>
              </a:ext>
            </a:extLst>
          </p:cNvPr>
          <p:cNvSpPr txBox="1"/>
          <p:nvPr/>
        </p:nvSpPr>
        <p:spPr>
          <a:xfrm>
            <a:off x="151002" y="5499871"/>
            <a:ext cx="101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60173F5F-FA2A-4572-BFC2-8A5B003B40DA}"/>
                  </a:ext>
                </a:extLst>
              </p:cNvPr>
              <p:cNvSpPr/>
              <p:nvPr/>
            </p:nvSpPr>
            <p:spPr>
              <a:xfrm>
                <a:off x="353134" y="5865340"/>
                <a:ext cx="5923096" cy="617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60173F5F-FA2A-4572-BFC2-8A5B003B4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4" y="5865340"/>
                <a:ext cx="5923096" cy="61754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7">
            <a:extLst>
              <a:ext uri="{FF2B5EF4-FFF2-40B4-BE49-F238E27FC236}">
                <a16:creationId xmlns:a16="http://schemas.microsoft.com/office/drawing/2014/main" id="{0964D805-1D0B-4DDD-874B-06D7A4593471}"/>
              </a:ext>
            </a:extLst>
          </p:cNvPr>
          <p:cNvSpPr/>
          <p:nvPr/>
        </p:nvSpPr>
        <p:spPr>
          <a:xfrm>
            <a:off x="-139308" y="5876668"/>
            <a:ext cx="5431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highlight>
                <a:srgbClr val="FFFF00"/>
              </a:highlight>
            </a:endParaRPr>
          </a:p>
          <a:p>
            <a:endParaRPr lang="de-DE" sz="1600" dirty="0">
              <a:highlight>
                <a:srgbClr val="FFFF00"/>
              </a:highlight>
            </a:endParaRPr>
          </a:p>
        </p:txBody>
      </p:sp>
      <p:sp>
        <p:nvSpPr>
          <p:cNvPr id="5" name="Right Brace 31">
            <a:extLst>
              <a:ext uri="{FF2B5EF4-FFF2-40B4-BE49-F238E27FC236}">
                <a16:creationId xmlns:a16="http://schemas.microsoft.com/office/drawing/2014/main" id="{ABF4C746-F7C8-4BB9-C6E2-5DF1F6636966}"/>
              </a:ext>
            </a:extLst>
          </p:cNvPr>
          <p:cNvSpPr/>
          <p:nvPr/>
        </p:nvSpPr>
        <p:spPr>
          <a:xfrm rot="5400000">
            <a:off x="9792452" y="2776640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3165DB4B-B3C9-24B1-F0BC-90A6B11A5CD6}"/>
              </a:ext>
            </a:extLst>
          </p:cNvPr>
          <p:cNvSpPr txBox="1"/>
          <p:nvPr/>
        </p:nvSpPr>
        <p:spPr>
          <a:xfrm>
            <a:off x="9218443" y="3809745"/>
            <a:ext cx="1682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Shedded</a:t>
            </a:r>
            <a:r>
              <a:rPr lang="en-US" sz="1600" dirty="0"/>
              <a:t> Antigen bound to Ab</a:t>
            </a:r>
          </a:p>
        </p:txBody>
      </p:sp>
    </p:spTree>
    <p:extLst>
      <p:ext uri="{BB962C8B-B14F-4D97-AF65-F5344CB8AC3E}">
        <p14:creationId xmlns:p14="http://schemas.microsoft.com/office/powerpoint/2010/main" val="381046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6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258286" y="469999"/>
                <a:ext cx="11933714" cy="4713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𝑇𝑀𝐷𝐷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𝑇𝑀𝐷𝐷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𝑇𝑀𝐷𝐷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𝑇𝑀𝐷𝐷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𝑠h𝑒𝑑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𝑇𝑀𝐷𝐷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86" y="469999"/>
                <a:ext cx="11933714" cy="4713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1821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binding target on a single cell without effect, in central compartment/plasma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4803280" y="-1018889"/>
            <a:ext cx="369331" cy="6251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1594787" y="2141930"/>
            <a:ext cx="199981" cy="2837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3346406" y="2253695"/>
            <a:ext cx="419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receptor from free ADC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8613464" y="2187479"/>
            <a:ext cx="2506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from receptor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9335374" y="672884"/>
            <a:ext cx="294069" cy="27351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814599" y="3660732"/>
            <a:ext cx="2146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441239" y="5726405"/>
                <a:ext cx="6504216" cy="617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×1−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×1−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39" y="5726405"/>
                <a:ext cx="6504216" cy="617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31">
            <a:extLst>
              <a:ext uri="{FF2B5EF4-FFF2-40B4-BE49-F238E27FC236}">
                <a16:creationId xmlns:a16="http://schemas.microsoft.com/office/drawing/2014/main" id="{5768D7F7-9A70-B146-0A8B-23D742569CBB}"/>
              </a:ext>
            </a:extLst>
          </p:cNvPr>
          <p:cNvSpPr/>
          <p:nvPr/>
        </p:nvSpPr>
        <p:spPr>
          <a:xfrm rot="5400000">
            <a:off x="4082828" y="2583925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5B3783DA-0FA8-9734-924C-DF27A9B6FA1B}"/>
              </a:ext>
            </a:extLst>
          </p:cNvPr>
          <p:cNvSpPr txBox="1"/>
          <p:nvPr/>
        </p:nvSpPr>
        <p:spPr>
          <a:xfrm>
            <a:off x="3068220" y="3647513"/>
            <a:ext cx="310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Shedded</a:t>
            </a:r>
            <a:r>
              <a:rPr lang="en-US" sz="1400" dirty="0"/>
              <a:t> Antigen bound to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CEBBF09-91CE-4BE7-B352-19DEE0886443}"/>
                  </a:ext>
                </a:extLst>
              </p:cNvPr>
              <p:cNvSpPr txBox="1"/>
              <p:nvPr/>
            </p:nvSpPr>
            <p:spPr>
              <a:xfrm>
                <a:off x="10029272" y="469999"/>
                <a:ext cx="6167940" cy="236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𝑢𝑠𝑒𝑑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𝐴𝑏</m:t>
                    </m:r>
                  </m:oMath>
                </a14:m>
                <a:r>
                  <a:rPr lang="en-US" sz="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CEBBF09-91CE-4BE7-B352-19DEE088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272" y="469999"/>
                <a:ext cx="6167940" cy="236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538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6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17118" y="269114"/>
                <a:ext cx="11874882" cy="3800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𝑇𝑀𝐷𝐷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𝑇𝑀𝐷𝐷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𝑇𝑀𝐷𝐷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𝑇𝑀𝐷𝐷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𝑇𝑀𝐷𝐷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𝑇𝑀𝐷𝐷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𝑇𝑀𝐷𝐷</m:t>
                                  </m:r>
                                  <m:r>
                                    <a:rPr lang="de-DE" sz="1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𝑇𝑀𝐷𝐷𝑐𝑒𝑙𝑙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𝑇𝑀𝐷𝐷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𝑇𝑀𝐷𝐷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𝑇𝑀𝐷𝐷𝑐𝑒𝑙𝑙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𝑇𝑀𝐷𝐷𝑐𝑒𝑙𝑙</m:t>
                                  </m:r>
                                </m:sup>
                              </m:sSub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TMDD</m:t>
                                  </m:r>
                                  <m:r>
                                    <a:rPr lang="de-DE" sz="1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br>
                  <a:rPr lang="de-DE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8" y="269114"/>
                <a:ext cx="11874882" cy="3800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9579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receptor molecules on a single cell without effect, in central compartment/plasma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3308405" y="-418397"/>
            <a:ext cx="382248" cy="37007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1392862" y="1499935"/>
            <a:ext cx="573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internalization of bound receptors (ADC +Ab)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989528" y="5748892"/>
                <a:ext cx="8990603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+1+(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−1−1))+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(1+1)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+1+(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−1−1))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28" y="5748892"/>
                <a:ext cx="8990603" cy="48494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5">
            <a:extLst>
              <a:ext uri="{FF2B5EF4-FFF2-40B4-BE49-F238E27FC236}">
                <a16:creationId xmlns:a16="http://schemas.microsoft.com/office/drawing/2014/main" id="{EF387DF0-02B2-52D1-5002-AB0BBA5B0EFA}"/>
              </a:ext>
            </a:extLst>
          </p:cNvPr>
          <p:cNvSpPr/>
          <p:nvPr/>
        </p:nvSpPr>
        <p:spPr>
          <a:xfrm rot="5400000">
            <a:off x="5370062" y="-2778283"/>
            <a:ext cx="322333" cy="10555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33">
            <a:extLst>
              <a:ext uri="{FF2B5EF4-FFF2-40B4-BE49-F238E27FC236}">
                <a16:creationId xmlns:a16="http://schemas.microsoft.com/office/drawing/2014/main" id="{911BAF3A-19C4-3845-E7BD-BC7398995297}"/>
              </a:ext>
            </a:extLst>
          </p:cNvPr>
          <p:cNvSpPr txBox="1"/>
          <p:nvPr/>
        </p:nvSpPr>
        <p:spPr>
          <a:xfrm>
            <a:off x="4479121" y="2594878"/>
            <a:ext cx="270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 to synthesis rate</a:t>
            </a: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9B2A20AD-B12C-31B7-7397-A5D56830DE68}"/>
              </a:ext>
            </a:extLst>
          </p:cNvPr>
          <p:cNvSpPr txBox="1"/>
          <p:nvPr/>
        </p:nvSpPr>
        <p:spPr>
          <a:xfrm>
            <a:off x="7125787" y="1440019"/>
            <a:ext cx="5526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Shedding of bound and free receptors</a:t>
            </a:r>
          </a:p>
        </p:txBody>
      </p:sp>
      <p:sp>
        <p:nvSpPr>
          <p:cNvPr id="8" name="Right Brace 25">
            <a:extLst>
              <a:ext uri="{FF2B5EF4-FFF2-40B4-BE49-F238E27FC236}">
                <a16:creationId xmlns:a16="http://schemas.microsoft.com/office/drawing/2014/main" id="{64546655-CE8C-295A-8197-CE717DBE77FE}"/>
              </a:ext>
            </a:extLst>
          </p:cNvPr>
          <p:cNvSpPr/>
          <p:nvPr/>
        </p:nvSpPr>
        <p:spPr>
          <a:xfrm rot="5400000">
            <a:off x="8451236" y="-1829738"/>
            <a:ext cx="322331" cy="6524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2174BB3-F7C1-4E70-50C9-95A4297E34B1}"/>
                  </a:ext>
                </a:extLst>
              </p:cNvPr>
              <p:cNvSpPr txBox="1"/>
              <p:nvPr/>
            </p:nvSpPr>
            <p:spPr>
              <a:xfrm>
                <a:off x="6325927" y="446464"/>
                <a:ext cx="6096000" cy="238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𝑖𝑛𝑓𝑜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</m:sup>
                    </m:sSubSup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r>
                      <a:rPr lang="de-DE" sz="8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  <m:sup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𝑇𝑀𝐷𝐷𝑡</m:t>
                        </m:r>
                      </m:sup>
                    </m:sSubSup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𝐴𝑏</m:t>
                            </m:r>
                          </m:e>
                          <m:sub>
                            <m:r>
                              <a:rPr lang="de-DE" sz="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800" i="1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e>
                          <m:sub>
                            <m:r>
                              <a:rPr lang="de-DE" sz="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  <m:r>
                      <a:rPr lang="de-DE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𝑢𝑠𝑒𝑑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800" i="1">
                        <a:latin typeface="Cambria Math" panose="02040503050406030204" pitchFamily="18" charset="0"/>
                      </a:rPr>
                      <m:t>𝐴𝑏</m:t>
                    </m:r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2174BB3-F7C1-4E70-50C9-95A4297E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27" y="446464"/>
                <a:ext cx="6096000" cy="238591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43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87350" y="631200"/>
                <a:ext cx="12192000" cy="2988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𝑇𝑀𝐷𝐷𝑐𝑒𝑙𝑙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𝑇𝑀𝐷𝐷𝑐𝑒𝑙𝑙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𝑇𝑀𝐷𝐷𝑐𝑒𝑙𝑙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𝑇𝑀𝐷𝐷𝑐𝑒𝑙𝑙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𝑇𝑀𝐷𝐷𝑐𝑒𝑙𝑙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br>
                  <a:rPr lang="en-US" i="1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" y="631200"/>
                <a:ext cx="12192000" cy="2988639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1" y="100667"/>
            <a:ext cx="73503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ADC molecules in lysosomal space of non-effect (TMDD) cells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3924779" y="332139"/>
            <a:ext cx="306885" cy="2962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7171639" y="142129"/>
            <a:ext cx="179299" cy="3403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10426234" y="454671"/>
            <a:ext cx="263879" cy="2919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1166007" y="1916847"/>
            <a:ext cx="45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 without effect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5694046" y="1868361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9526327" y="1966909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41E18-BDE1-47EC-80EB-A0F6D331C348}"/>
              </a:ext>
            </a:extLst>
          </p:cNvPr>
          <p:cNvSpPr txBox="1"/>
          <p:nvPr/>
        </p:nvSpPr>
        <p:spPr>
          <a:xfrm>
            <a:off x="151002" y="5499871"/>
            <a:ext cx="1180803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FBD1E-F7D6-4B76-849A-59E54713C5A5}"/>
              </a:ext>
            </a:extLst>
          </p:cNvPr>
          <p:cNvSpPr txBox="1"/>
          <p:nvPr/>
        </p:nvSpPr>
        <p:spPr>
          <a:xfrm>
            <a:off x="151002" y="57178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BF78633-B3BE-466B-B4F9-66D3F95DB9D7}"/>
                  </a:ext>
                </a:extLst>
              </p:cNvPr>
              <p:cNvSpPr/>
              <p:nvPr/>
            </p:nvSpPr>
            <p:spPr>
              <a:xfrm>
                <a:off x="815527" y="5477321"/>
                <a:ext cx="2952988" cy="898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×1+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BF78633-B3BE-466B-B4F9-66D3F95DB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27" y="5477321"/>
                <a:ext cx="2952988" cy="898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46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1">
            <a:extLst>
              <a:ext uri="{FF2B5EF4-FFF2-40B4-BE49-F238E27FC236}">
                <a16:creationId xmlns:a16="http://schemas.microsoft.com/office/drawing/2014/main" id="{67D020EE-9C9A-47B0-AB08-49B5EFE6E708}"/>
              </a:ext>
            </a:extLst>
          </p:cNvPr>
          <p:cNvSpPr txBox="1"/>
          <p:nvPr/>
        </p:nvSpPr>
        <p:spPr>
          <a:xfrm>
            <a:off x="96920" y="5521626"/>
            <a:ext cx="1180803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287303" y="388914"/>
                <a:ext cx="11926210" cy="3337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𝑇𝑀𝐷𝐷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𝑇𝑀𝐷𝐷𝑐</m:t>
                                  </m:r>
                                  <m:r>
                                    <a:rPr lang="fi-FI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𝑇𝑀𝐷𝐷</m:t>
                                  </m:r>
                                  <m:r>
                                    <a:rPr lang="de-DE" b="0" i="1" dirty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𝑇𝑀𝐷𝐷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de-DE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𝑙𝑦𝑠𝑜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𝑙𝑦𝑠𝑜</m:t>
                        </m:r>
                      </m:sup>
                    </m:sSubSup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𝐷𝐴𝑅</m:t>
                        </m:r>
                      </m:e>
                    </m:acc>
                  </m:oMath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03" y="388914"/>
                <a:ext cx="11926210" cy="3337004"/>
              </a:xfrm>
              <a:prstGeom prst="rect">
                <a:avLst/>
              </a:prstGeom>
              <a:blipFill>
                <a:blip r:embed="rId3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2211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unbound Drug molecules in lysosomal space on a single cell without effect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1296800" y="2981843"/>
            <a:ext cx="173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5029701" y="-667411"/>
            <a:ext cx="93084" cy="5160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4670771" y="1978581"/>
            <a:ext cx="173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1750119" y="1499583"/>
            <a:ext cx="136153" cy="3061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32398" y="57524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747847" y="5684537"/>
                <a:ext cx="11639866" cy="46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×1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×1+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7" y="5684537"/>
                <a:ext cx="11639866" cy="46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24">
            <a:extLst>
              <a:ext uri="{FF2B5EF4-FFF2-40B4-BE49-F238E27FC236}">
                <a16:creationId xmlns:a16="http://schemas.microsoft.com/office/drawing/2014/main" id="{456F2969-A964-4AA4-B24B-78397BC94CD6}"/>
              </a:ext>
            </a:extLst>
          </p:cNvPr>
          <p:cNvSpPr txBox="1"/>
          <p:nvPr/>
        </p:nvSpPr>
        <p:spPr>
          <a:xfrm>
            <a:off x="4670771" y="3257388"/>
            <a:ext cx="239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degradation of ADC</a:t>
            </a:r>
          </a:p>
        </p:txBody>
      </p:sp>
      <p:sp>
        <p:nvSpPr>
          <p:cNvPr id="12" name="Right Brace 29">
            <a:extLst>
              <a:ext uri="{FF2B5EF4-FFF2-40B4-BE49-F238E27FC236}">
                <a16:creationId xmlns:a16="http://schemas.microsoft.com/office/drawing/2014/main" id="{9033E3E1-1E84-437E-99F7-E4BAC4253BEB}"/>
              </a:ext>
            </a:extLst>
          </p:cNvPr>
          <p:cNvSpPr/>
          <p:nvPr/>
        </p:nvSpPr>
        <p:spPr>
          <a:xfrm rot="5400000">
            <a:off x="5492997" y="846394"/>
            <a:ext cx="307779" cy="44759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567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98806" y="5373813"/>
            <a:ext cx="11794387" cy="1415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93832" y="586820"/>
                <a:ext cx="11447166" cy="4595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𝑝𝑖𝑛𝑜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𝑇𝑀𝐷𝐷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𝑁𝐶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𝑇𝑀𝐷𝐷</m:t>
                                    </m:r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𝑐𝑒𝑙𝑙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𝐴𝑏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</m:e>
                    </m:d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𝑒𝑙𝑙</m:t>
                        </m:r>
                      </m:sup>
                    </m:s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de-DE" dirty="0"/>
                  <a:t> </a:t>
                </a:r>
                <a:br>
                  <a:rPr lang="de-DE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</m:sup>
                    </m:sSub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𝑒𝑙𝑙</m:t>
                        </m:r>
                      </m:sup>
                    </m:s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2" y="586820"/>
                <a:ext cx="11447166" cy="4595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311919" y="1237393"/>
            <a:ext cx="211955" cy="1302456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837719" y="1101537"/>
            <a:ext cx="211955" cy="1609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524785" y="1049104"/>
            <a:ext cx="269084" cy="16821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2940288" y="647688"/>
            <a:ext cx="269084" cy="4961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2877" y="1919750"/>
            <a:ext cx="19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96342" y="2052992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845" y="1907987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3" y="100667"/>
            <a:ext cx="54485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of Antibody (nmol/kg) in central compartment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87101" y="5631856"/>
                <a:ext cx="9061968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/>
                  <a:t> </a:t>
                </a:r>
                <a:br>
                  <a:rPr lang="de-DE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1" y="5631856"/>
                <a:ext cx="9061968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12">
            <a:extLst>
              <a:ext uri="{FF2B5EF4-FFF2-40B4-BE49-F238E27FC236}">
                <a16:creationId xmlns:a16="http://schemas.microsoft.com/office/drawing/2014/main" id="{CCDA6F96-13C6-492D-9295-0F9645FF64F3}"/>
              </a:ext>
            </a:extLst>
          </p:cNvPr>
          <p:cNvSpPr txBox="1"/>
          <p:nvPr/>
        </p:nvSpPr>
        <p:spPr>
          <a:xfrm>
            <a:off x="5873141" y="3153577"/>
            <a:ext cx="360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pinocytosis into cells without effect </a:t>
            </a:r>
          </a:p>
        </p:txBody>
      </p:sp>
      <p:sp>
        <p:nvSpPr>
          <p:cNvPr id="25" name="Right Brace 7">
            <a:extLst>
              <a:ext uri="{FF2B5EF4-FFF2-40B4-BE49-F238E27FC236}">
                <a16:creationId xmlns:a16="http://schemas.microsoft.com/office/drawing/2014/main" id="{0ACD6F84-3132-4573-8AD4-D0F60746FB21}"/>
              </a:ext>
            </a:extLst>
          </p:cNvPr>
          <p:cNvSpPr/>
          <p:nvPr/>
        </p:nvSpPr>
        <p:spPr>
          <a:xfrm rot="5400000">
            <a:off x="7421934" y="1136421"/>
            <a:ext cx="238981" cy="3921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11">
            <a:extLst>
              <a:ext uri="{FF2B5EF4-FFF2-40B4-BE49-F238E27FC236}">
                <a16:creationId xmlns:a16="http://schemas.microsoft.com/office/drawing/2014/main" id="{103219AA-7104-4FD1-9617-92086F701016}"/>
              </a:ext>
            </a:extLst>
          </p:cNvPr>
          <p:cNvSpPr/>
          <p:nvPr/>
        </p:nvSpPr>
        <p:spPr>
          <a:xfrm rot="5400000">
            <a:off x="4842863" y="-366688"/>
            <a:ext cx="389886" cy="888794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44EE4BBE-7839-4832-A855-9134EB784323}"/>
              </a:ext>
            </a:extLst>
          </p:cNvPr>
          <p:cNvSpPr txBox="1"/>
          <p:nvPr/>
        </p:nvSpPr>
        <p:spPr>
          <a:xfrm>
            <a:off x="2661618" y="407410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receptor of cells without effect</a:t>
            </a:r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B9D94933-080C-4F78-9E45-4477F56DB877}"/>
              </a:ext>
            </a:extLst>
          </p:cNvPr>
          <p:cNvSpPr/>
          <p:nvPr/>
        </p:nvSpPr>
        <p:spPr>
          <a:xfrm rot="5400000">
            <a:off x="2781138" y="2688925"/>
            <a:ext cx="198993" cy="4629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1B388670-A43A-4295-BE51-6AB435D8BF7A}"/>
              </a:ext>
            </a:extLst>
          </p:cNvPr>
          <p:cNvSpPr txBox="1"/>
          <p:nvPr/>
        </p:nvSpPr>
        <p:spPr>
          <a:xfrm>
            <a:off x="626879" y="502249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receptor of cells without effect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EFFC5583-CB71-F982-2731-E80823F517D9}"/>
              </a:ext>
            </a:extLst>
          </p:cNvPr>
          <p:cNvSpPr/>
          <p:nvPr/>
        </p:nvSpPr>
        <p:spPr>
          <a:xfrm rot="5400000">
            <a:off x="6343928" y="3730333"/>
            <a:ext cx="302963" cy="2600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95B1BD-D49B-9DA2-C996-31C06FC06989}"/>
              </a:ext>
            </a:extLst>
          </p:cNvPr>
          <p:cNvSpPr txBox="1"/>
          <p:nvPr/>
        </p:nvSpPr>
        <p:spPr>
          <a:xfrm>
            <a:off x="5479241" y="502795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</a:t>
            </a:r>
            <a:r>
              <a:rPr lang="en-US" sz="1400" dirty="0" err="1"/>
              <a:t>shedded</a:t>
            </a:r>
            <a:r>
              <a:rPr lang="en-US" sz="1400" dirty="0"/>
              <a:t> receptor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4B6A811A-3EF4-CA4F-FD9A-60059B2F35C4}"/>
              </a:ext>
            </a:extLst>
          </p:cNvPr>
          <p:cNvSpPr/>
          <p:nvPr/>
        </p:nvSpPr>
        <p:spPr>
          <a:xfrm rot="5400000">
            <a:off x="8649020" y="4120846"/>
            <a:ext cx="201742" cy="1853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C937D8F-91A5-F171-FFE5-2335014EBDB2}"/>
              </a:ext>
            </a:extLst>
          </p:cNvPr>
          <p:cNvSpPr txBox="1"/>
          <p:nvPr/>
        </p:nvSpPr>
        <p:spPr>
          <a:xfrm>
            <a:off x="7947800" y="500626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</a:t>
            </a:r>
            <a:r>
              <a:rPr lang="en-US" sz="1400" dirty="0" err="1"/>
              <a:t>shedded</a:t>
            </a:r>
            <a:r>
              <a:rPr lang="en-US" sz="1400" dirty="0"/>
              <a:t> receptor in C1</a:t>
            </a:r>
          </a:p>
        </p:txBody>
      </p:sp>
    </p:spTree>
    <p:extLst>
      <p:ext uri="{BB962C8B-B14F-4D97-AF65-F5344CB8AC3E}">
        <p14:creationId xmlns:p14="http://schemas.microsoft.com/office/powerpoint/2010/main" val="52332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9">
            <a:extLst>
              <a:ext uri="{FF2B5EF4-FFF2-40B4-BE49-F238E27FC236}">
                <a16:creationId xmlns:a16="http://schemas.microsoft.com/office/drawing/2014/main" id="{7794BD42-C04F-4232-A66C-0397903CB212}"/>
              </a:ext>
            </a:extLst>
          </p:cNvPr>
          <p:cNvSpPr txBox="1"/>
          <p:nvPr/>
        </p:nvSpPr>
        <p:spPr>
          <a:xfrm>
            <a:off x="0" y="5509695"/>
            <a:ext cx="118777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274024" y="415523"/>
                <a:ext cx="12076136" cy="3022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𝑇𝑀𝐷𝐷</m:t>
                              </m:r>
                              <m:r>
                                <a:rPr lang="de-D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𝑇𝑀𝐷𝐷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𝑒𝑙𝑙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𝑇𝑀𝐷𝐷</m:t>
                          </m:r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de-DE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𝑙𝑦𝑠𝑜</m:t>
                        </m:r>
                      </m:sup>
                    </m:sSubSup>
                    <m:r>
                      <a:rPr lang="fi-FI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𝑇𝑀𝐷𝐷𝑐</m:t>
                                </m:r>
                                <m:r>
                                  <a:rPr lang="fi-FI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𝑒𝑙𝑙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e-DE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𝑇𝑀𝐷𝐷</m:t>
                                </m:r>
                                <m:r>
                                  <a:rPr lang="de-DE" sz="16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  <m:r>
                                  <a:rPr lang="de-DE" sz="16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𝑙𝑦𝑠𝑜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𝑙𝑦𝑠𝑜</m:t>
                        </m:r>
                      </m:sup>
                    </m:sSubSup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𝑙𝑦𝑠𝑜</m:t>
                        </m:r>
                      </m:sup>
                    </m:sSubSup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24" y="415523"/>
                <a:ext cx="12076136" cy="3022494"/>
              </a:xfrm>
              <a:prstGeom prst="rect">
                <a:avLst/>
              </a:prstGeom>
              <a:blipFill>
                <a:blip r:embed="rId3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820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unbound drug molecules in cytosol on a single cell without effect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3748304" y="-14040"/>
            <a:ext cx="118902" cy="2865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69AD0D5-6D64-48D1-96C8-FC9421DD234F}"/>
              </a:ext>
            </a:extLst>
          </p:cNvPr>
          <p:cNvSpPr/>
          <p:nvPr/>
        </p:nvSpPr>
        <p:spPr>
          <a:xfrm rot="5400000">
            <a:off x="6496181" y="59883"/>
            <a:ext cx="277001" cy="27883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3001513" y="1412660"/>
            <a:ext cx="189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influx into cell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EA083-02C6-4B42-B204-BE9668F54897}"/>
              </a:ext>
            </a:extLst>
          </p:cNvPr>
          <p:cNvSpPr txBox="1"/>
          <p:nvPr/>
        </p:nvSpPr>
        <p:spPr>
          <a:xfrm>
            <a:off x="6061254" y="1451423"/>
            <a:ext cx="160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efflux from cell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0A3A8-3081-463B-B136-9C0565CCACE8}"/>
              </a:ext>
            </a:extLst>
          </p:cNvPr>
          <p:cNvSpPr txBox="1"/>
          <p:nvPr/>
        </p:nvSpPr>
        <p:spPr>
          <a:xfrm>
            <a:off x="168608" y="59057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39F28DB-8E41-411B-A972-BFE13263C8B5}"/>
                  </a:ext>
                </a:extLst>
              </p:cNvPr>
              <p:cNvSpPr/>
              <p:nvPr/>
            </p:nvSpPr>
            <p:spPr>
              <a:xfrm>
                <a:off x="842595" y="5700644"/>
                <a:ext cx="11463059" cy="503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×1+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×1−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i-FI" sz="14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39F28DB-8E41-411B-A972-BFE13263C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5" y="5700644"/>
                <a:ext cx="11463059" cy="503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e 29">
            <a:extLst>
              <a:ext uri="{FF2B5EF4-FFF2-40B4-BE49-F238E27FC236}">
                <a16:creationId xmlns:a16="http://schemas.microsoft.com/office/drawing/2014/main" id="{6D278DE0-BA9D-4F87-B50E-7F6216DB644A}"/>
              </a:ext>
            </a:extLst>
          </p:cNvPr>
          <p:cNvSpPr/>
          <p:nvPr/>
        </p:nvSpPr>
        <p:spPr>
          <a:xfrm rot="5400000">
            <a:off x="2315561" y="356427"/>
            <a:ext cx="118900" cy="4233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E5066E4F-24AD-4D37-A980-62D0F5C63E34}"/>
              </a:ext>
            </a:extLst>
          </p:cNvPr>
          <p:cNvSpPr txBox="1"/>
          <p:nvPr/>
        </p:nvSpPr>
        <p:spPr>
          <a:xfrm>
            <a:off x="1133151" y="2532498"/>
            <a:ext cx="314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lysosomal compartment</a:t>
            </a:r>
          </a:p>
        </p:txBody>
      </p:sp>
      <p:sp>
        <p:nvSpPr>
          <p:cNvPr id="61" name="Right Brace 43">
            <a:extLst>
              <a:ext uri="{FF2B5EF4-FFF2-40B4-BE49-F238E27FC236}">
                <a16:creationId xmlns:a16="http://schemas.microsoft.com/office/drawing/2014/main" id="{87603222-C97A-4A9E-B2AC-9FCC1B0422CE}"/>
              </a:ext>
            </a:extLst>
          </p:cNvPr>
          <p:cNvSpPr/>
          <p:nvPr/>
        </p:nvSpPr>
        <p:spPr>
          <a:xfrm rot="5400000">
            <a:off x="5981799" y="877451"/>
            <a:ext cx="98505" cy="3149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2" name="TextBox 44">
            <a:extLst>
              <a:ext uri="{FF2B5EF4-FFF2-40B4-BE49-F238E27FC236}">
                <a16:creationId xmlns:a16="http://schemas.microsoft.com/office/drawing/2014/main" id="{E150BCA2-504F-4824-BD80-6A4352410F98}"/>
              </a:ext>
            </a:extLst>
          </p:cNvPr>
          <p:cNvSpPr txBox="1"/>
          <p:nvPr/>
        </p:nvSpPr>
        <p:spPr>
          <a:xfrm>
            <a:off x="5240498" y="2501312"/>
            <a:ext cx="278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lysosomal compartment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E58FA652-A0DE-6AD7-ABC2-121E195A9FB0}"/>
              </a:ext>
            </a:extLst>
          </p:cNvPr>
          <p:cNvSpPr/>
          <p:nvPr/>
        </p:nvSpPr>
        <p:spPr>
          <a:xfrm rot="5400000">
            <a:off x="9080356" y="1040304"/>
            <a:ext cx="118902" cy="2865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344786E6-FCC3-778B-3A63-B8F03385CF41}"/>
              </a:ext>
            </a:extLst>
          </p:cNvPr>
          <p:cNvSpPr txBox="1"/>
          <p:nvPr/>
        </p:nvSpPr>
        <p:spPr>
          <a:xfrm>
            <a:off x="8333565" y="2467004"/>
            <a:ext cx="189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566637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/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𝐿𝑂𝐺𝐼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8204BEF-FA2A-4592-9924-4C831904454C}"/>
              </a:ext>
            </a:extLst>
          </p:cNvPr>
          <p:cNvSpPr txBox="1"/>
          <p:nvPr/>
        </p:nvSpPr>
        <p:spPr>
          <a:xfrm>
            <a:off x="8544806" y="1325661"/>
            <a:ext cx="25134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Logistic (Thomas Rysiok)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/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𝑂𝐺𝐼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/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2">
            <a:extLst>
              <a:ext uri="{FF2B5EF4-FFF2-40B4-BE49-F238E27FC236}">
                <a16:creationId xmlns:a16="http://schemas.microsoft.com/office/drawing/2014/main" id="{2051BC18-7472-94D3-30EA-E2521F5B3FB3}"/>
              </a:ext>
            </a:extLst>
          </p:cNvPr>
          <p:cNvSpPr txBox="1"/>
          <p:nvPr/>
        </p:nvSpPr>
        <p:spPr>
          <a:xfrm>
            <a:off x="301877" y="175309"/>
            <a:ext cx="15420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Tumor volume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/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𝑝𝑟𝑜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𝑝𝑟𝑜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𝑚𝑚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fi-FI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unc>
                                                    <m:func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ln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fi-FI" sz="20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i-FI" sz="20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DT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de-DE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𝑢𝑚𝑜𝑟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  <m: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de-DE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𝑝𝑟𝑜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𝑚𝑚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𝑡𝑢𝑚𝑜𝑟</m:t>
                                                      </m:r>
                                                    </m:sup>
                                                  </m:sSubSup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𝑙𝑖𝑛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000" i="1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Kill</m:t>
                              </m:r>
                            </m:sub>
                          </m:sSub>
                        </m:e>
                      </m:d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/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blipFill>
                <a:blip r:embed="rId7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/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,1,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Kill</m:t>
                          </m:r>
                        </m:sub>
                      </m:sSub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/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/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,3,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99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0076285" cy="4468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𝑝𝑖𝑛𝑜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𝑇𝑀𝐷𝐷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𝑁𝐶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𝑇𝑀𝐷𝐷</m:t>
                                    </m:r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𝑐𝑒𝑙𝑙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</m:e>
                    </m:d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𝑒𝑙𝑙</m:t>
                        </m:r>
                      </m:sup>
                    </m:s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de-DE" dirty="0"/>
                  <a:t> </a:t>
                </a:r>
                <a:br>
                  <a:rPr lang="de-DE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𝐴𝐷𝐶</m:t>
                        </m:r>
                      </m:e>
                      <m:sub>
                        <m:r>
                          <a:rPr lang="de-DE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𝑇𝑀𝐷𝐷𝑐𝑒𝑙𝑙</m:t>
                        </m:r>
                      </m:sup>
                    </m:sSub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𝑒𝑙𝑙</m:t>
                        </m:r>
                      </m:sup>
                    </m:sSup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0076285" cy="4468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26175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of ADC </a:t>
            </a:r>
            <a:r>
              <a:rPr lang="en-US"/>
              <a:t>(nmol/kg)</a:t>
            </a:r>
            <a:br>
              <a:rPr lang="en-US" dirty="0"/>
            </a:br>
            <a:r>
              <a:rPr lang="en-US" dirty="0"/>
              <a:t>in central compartment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12">
            <a:extLst>
              <a:ext uri="{FF2B5EF4-FFF2-40B4-BE49-F238E27FC236}">
                <a16:creationId xmlns:a16="http://schemas.microsoft.com/office/drawing/2014/main" id="{CCDA6F96-13C6-492D-9295-0F9645FF64F3}"/>
              </a:ext>
            </a:extLst>
          </p:cNvPr>
          <p:cNvSpPr txBox="1"/>
          <p:nvPr/>
        </p:nvSpPr>
        <p:spPr>
          <a:xfrm>
            <a:off x="6199676" y="3081400"/>
            <a:ext cx="360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pinocytosis into cells without effect </a:t>
            </a:r>
          </a:p>
        </p:txBody>
      </p:sp>
      <p:sp>
        <p:nvSpPr>
          <p:cNvPr id="25" name="Right Brace 7">
            <a:extLst>
              <a:ext uri="{FF2B5EF4-FFF2-40B4-BE49-F238E27FC236}">
                <a16:creationId xmlns:a16="http://schemas.microsoft.com/office/drawing/2014/main" id="{0ACD6F84-3132-4573-8AD4-D0F60746FB21}"/>
              </a:ext>
            </a:extLst>
          </p:cNvPr>
          <p:cNvSpPr/>
          <p:nvPr/>
        </p:nvSpPr>
        <p:spPr>
          <a:xfrm rot="5400000">
            <a:off x="7902941" y="953825"/>
            <a:ext cx="202105" cy="42712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11">
            <a:extLst>
              <a:ext uri="{FF2B5EF4-FFF2-40B4-BE49-F238E27FC236}">
                <a16:creationId xmlns:a16="http://schemas.microsoft.com/office/drawing/2014/main" id="{103219AA-7104-4FD1-9617-92086F701016}"/>
              </a:ext>
            </a:extLst>
          </p:cNvPr>
          <p:cNvSpPr/>
          <p:nvPr/>
        </p:nvSpPr>
        <p:spPr>
          <a:xfrm rot="5400000">
            <a:off x="5066373" y="-590199"/>
            <a:ext cx="425219" cy="9370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44EE4BBE-7839-4832-A855-9134EB784323}"/>
              </a:ext>
            </a:extLst>
          </p:cNvPr>
          <p:cNvSpPr txBox="1"/>
          <p:nvPr/>
        </p:nvSpPr>
        <p:spPr>
          <a:xfrm>
            <a:off x="3020605" y="407073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receptor of cells without effect</a:t>
            </a:r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B9D94933-080C-4F78-9E45-4477F56DB877}"/>
              </a:ext>
            </a:extLst>
          </p:cNvPr>
          <p:cNvSpPr/>
          <p:nvPr/>
        </p:nvSpPr>
        <p:spPr>
          <a:xfrm rot="5400000">
            <a:off x="2872062" y="2671435"/>
            <a:ext cx="260820" cy="48727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1B388670-A43A-4295-BE51-6AB435D8BF7A}"/>
              </a:ext>
            </a:extLst>
          </p:cNvPr>
          <p:cNvSpPr txBox="1"/>
          <p:nvPr/>
        </p:nvSpPr>
        <p:spPr>
          <a:xfrm>
            <a:off x="1766669" y="510570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receptor of cells without effect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6741445" y="3678616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5611003" y="524326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</a:t>
            </a:r>
            <a:r>
              <a:rPr lang="en-US" sz="1400" dirty="0" err="1"/>
              <a:t>shedded</a:t>
            </a:r>
            <a:r>
              <a:rPr lang="en-US" sz="1400" dirty="0"/>
              <a:t> receptor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251803" y="401502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317635" y="516664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</a:t>
            </a:r>
            <a:r>
              <a:rPr lang="en-US" sz="1400" dirty="0" err="1"/>
              <a:t>shedded</a:t>
            </a:r>
            <a:r>
              <a:rPr lang="en-US" sz="1400" dirty="0"/>
              <a:t> receptor in C1</a:t>
            </a:r>
          </a:p>
        </p:txBody>
      </p:sp>
    </p:spTree>
    <p:extLst>
      <p:ext uri="{BB962C8B-B14F-4D97-AF65-F5344CB8AC3E}">
        <p14:creationId xmlns:p14="http://schemas.microsoft.com/office/powerpoint/2010/main" val="227418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06874" y="5346138"/>
            <a:ext cx="11794387" cy="1415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93832" y="845125"/>
                <a:ext cx="10592032" cy="3542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de-DE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𝑠h𝑒𝑑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b>
                          <m:sup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𝑇𝑀𝐷𝐷𝑐𝑒𝑙𝑙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𝑇𝑀𝐷𝐷</m:t>
                        </m:r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𝑒𝑙𝑙</m:t>
                        </m:r>
                      </m:sup>
                    </m:sSup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2" y="845125"/>
                <a:ext cx="10592032" cy="3542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389537" y="1373250"/>
            <a:ext cx="179005" cy="1557865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6089856" y="-769203"/>
            <a:ext cx="133769" cy="57975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79141" y="2124286"/>
            <a:ext cx="252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clearance of bound </a:t>
            </a:r>
            <a:r>
              <a:rPr lang="en-US" sz="1400" dirty="0" err="1"/>
              <a:t>shedded</a:t>
            </a:r>
            <a:r>
              <a:rPr lang="en-US" sz="1400" dirty="0"/>
              <a:t> receptor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3917" y="2174907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3" y="100667"/>
            <a:ext cx="54485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of </a:t>
            </a:r>
            <a:r>
              <a:rPr lang="en-US" dirty="0" err="1"/>
              <a:t>shedded</a:t>
            </a:r>
            <a:r>
              <a:rPr lang="en-US" dirty="0"/>
              <a:t> receptor (nmol/kg) bound to ADC/mAb in central compartment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11108426" cy="1031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11108426" cy="1031180"/>
              </a:xfrm>
              <a:prstGeom prst="rect">
                <a:avLst/>
              </a:prstGeom>
              <a:blipFill>
                <a:blip r:embed="rId4"/>
                <a:stretch>
                  <a:fillRect b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11">
            <a:extLst>
              <a:ext uri="{FF2B5EF4-FFF2-40B4-BE49-F238E27FC236}">
                <a16:creationId xmlns:a16="http://schemas.microsoft.com/office/drawing/2014/main" id="{103219AA-7104-4FD1-9617-92086F701016}"/>
              </a:ext>
            </a:extLst>
          </p:cNvPr>
          <p:cNvSpPr/>
          <p:nvPr/>
        </p:nvSpPr>
        <p:spPr>
          <a:xfrm rot="5400000">
            <a:off x="1808337" y="2048341"/>
            <a:ext cx="458238" cy="274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B9D94933-080C-4F78-9E45-4477F56DB877}"/>
              </a:ext>
            </a:extLst>
          </p:cNvPr>
          <p:cNvSpPr/>
          <p:nvPr/>
        </p:nvSpPr>
        <p:spPr>
          <a:xfrm rot="5400000">
            <a:off x="4255585" y="2453405"/>
            <a:ext cx="351803" cy="19008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669AF45C-878E-CF55-77D9-3C7AA76C3F90}"/>
              </a:ext>
            </a:extLst>
          </p:cNvPr>
          <p:cNvSpPr/>
          <p:nvPr/>
        </p:nvSpPr>
        <p:spPr>
          <a:xfrm rot="5400000">
            <a:off x="6778353" y="1955366"/>
            <a:ext cx="326617" cy="29731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39A27AF2-77D7-3B15-B243-52988B1D62D9}"/>
              </a:ext>
            </a:extLst>
          </p:cNvPr>
          <p:cNvSpPr/>
          <p:nvPr/>
        </p:nvSpPr>
        <p:spPr>
          <a:xfrm rot="5400000">
            <a:off x="9393646" y="2400189"/>
            <a:ext cx="326616" cy="2032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90A2504E-65C3-EDC7-5D37-7E590D12CBAE}"/>
              </a:ext>
            </a:extLst>
          </p:cNvPr>
          <p:cNvSpPr txBox="1"/>
          <p:nvPr/>
        </p:nvSpPr>
        <p:spPr>
          <a:xfrm>
            <a:off x="551030" y="3494574"/>
            <a:ext cx="3066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</a:t>
            </a:r>
            <a:r>
              <a:rPr lang="en-US" sz="1400" dirty="0" err="1"/>
              <a:t>shedded</a:t>
            </a:r>
            <a:r>
              <a:rPr lang="en-US" sz="1400" dirty="0"/>
              <a:t> receptor (Ab)</a:t>
            </a:r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id="{8C56F912-23A2-883F-308A-9189351671F9}"/>
              </a:ext>
            </a:extLst>
          </p:cNvPr>
          <p:cNvSpPr txBox="1"/>
          <p:nvPr/>
        </p:nvSpPr>
        <p:spPr>
          <a:xfrm>
            <a:off x="3617620" y="3391796"/>
            <a:ext cx="224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</a:t>
            </a:r>
            <a:r>
              <a:rPr lang="en-US" sz="1400" dirty="0" err="1"/>
              <a:t>shedded</a:t>
            </a:r>
            <a:r>
              <a:rPr lang="en-US" sz="1400" dirty="0"/>
              <a:t> receptor (Ab)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20B18021-E353-2203-185E-D4ACA7F61F83}"/>
              </a:ext>
            </a:extLst>
          </p:cNvPr>
          <p:cNvSpPr txBox="1"/>
          <p:nvPr/>
        </p:nvSpPr>
        <p:spPr>
          <a:xfrm>
            <a:off x="5687773" y="3387910"/>
            <a:ext cx="2701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</a:t>
            </a:r>
            <a:r>
              <a:rPr lang="en-US" sz="1400" dirty="0" err="1"/>
              <a:t>shedded</a:t>
            </a:r>
            <a:r>
              <a:rPr lang="en-US" sz="1400" dirty="0"/>
              <a:t> receptor  (ADC)</a:t>
            </a: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14645E34-E91E-A214-A075-E9CE51C7D01F}"/>
              </a:ext>
            </a:extLst>
          </p:cNvPr>
          <p:cNvSpPr txBox="1"/>
          <p:nvPr/>
        </p:nvSpPr>
        <p:spPr>
          <a:xfrm>
            <a:off x="8540735" y="3378780"/>
            <a:ext cx="236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</a:t>
            </a:r>
            <a:r>
              <a:rPr lang="en-US" sz="1400" dirty="0" err="1"/>
              <a:t>shedded</a:t>
            </a:r>
            <a:r>
              <a:rPr lang="en-US" sz="1400" dirty="0"/>
              <a:t> receptor (ADC)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8536127-A499-AA3C-6355-24982C9DC68B}"/>
                  </a:ext>
                </a:extLst>
              </p:cNvPr>
              <p:cNvSpPr txBox="1"/>
              <p:nvPr/>
            </p:nvSpPr>
            <p:spPr>
              <a:xfrm>
                <a:off x="8380719" y="100309"/>
                <a:ext cx="6096000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𝑖𝑛𝑓𝑜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8536127-A499-AA3C-6355-24982C9DC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719" y="100309"/>
                <a:ext cx="6096000" cy="235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3">
            <a:extLst>
              <a:ext uri="{FF2B5EF4-FFF2-40B4-BE49-F238E27FC236}">
                <a16:creationId xmlns:a16="http://schemas.microsoft.com/office/drawing/2014/main" id="{7AA1DB47-2A8E-33A9-CAED-D5CE7A1179E6}"/>
              </a:ext>
            </a:extLst>
          </p:cNvPr>
          <p:cNvSpPr txBox="1"/>
          <p:nvPr/>
        </p:nvSpPr>
        <p:spPr>
          <a:xfrm>
            <a:off x="1082464" y="4459400"/>
            <a:ext cx="621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shedding antigen bound to antibody and ADC of TMDD cell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5B3B8BEB-9516-611A-2DD5-A09FC0C5D519}"/>
              </a:ext>
            </a:extLst>
          </p:cNvPr>
          <p:cNvSpPr/>
          <p:nvPr/>
        </p:nvSpPr>
        <p:spPr>
          <a:xfrm rot="5400000">
            <a:off x="3411549" y="1461632"/>
            <a:ext cx="324150" cy="58143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9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39920" y="5304970"/>
            <a:ext cx="11794387" cy="1415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93832" y="845125"/>
                <a:ext cx="11044793" cy="365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br>
                  <a:rPr lang="fi-FI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de-DE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𝑇𝑀𝐷𝐷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𝑒𝑙𝑙</m:t>
                          </m:r>
                        </m:sup>
                      </m:sSup>
                      <m: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2" y="845125"/>
                <a:ext cx="11044793" cy="3656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562875" y="1350487"/>
            <a:ext cx="179004" cy="1572346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6064688" y="-660433"/>
            <a:ext cx="256459" cy="5671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0106" y="2125940"/>
            <a:ext cx="252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clearance of free </a:t>
            </a:r>
            <a:r>
              <a:rPr lang="en-US" sz="1400" dirty="0" err="1"/>
              <a:t>shedded</a:t>
            </a:r>
            <a:r>
              <a:rPr lang="en-US" sz="1400" dirty="0"/>
              <a:t> antigen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70580" y="2168611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3" y="100667"/>
            <a:ext cx="7440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of </a:t>
            </a:r>
            <a:r>
              <a:rPr lang="en-US" dirty="0" err="1"/>
              <a:t>shedded</a:t>
            </a:r>
            <a:r>
              <a:rPr lang="en-US" dirty="0"/>
              <a:t> receptor (nmol/kg) free in central compartment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11112479" cy="1031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de-D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br>
                  <a:rPr lang="de-DE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−1−1)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11112479" cy="1031180"/>
              </a:xfrm>
              <a:prstGeom prst="rect">
                <a:avLst/>
              </a:prstGeom>
              <a:blipFill>
                <a:blip r:embed="rId4"/>
                <a:stretch>
                  <a:fillRect b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11">
            <a:extLst>
              <a:ext uri="{FF2B5EF4-FFF2-40B4-BE49-F238E27FC236}">
                <a16:creationId xmlns:a16="http://schemas.microsoft.com/office/drawing/2014/main" id="{103219AA-7104-4FD1-9617-92086F701016}"/>
              </a:ext>
            </a:extLst>
          </p:cNvPr>
          <p:cNvSpPr/>
          <p:nvPr/>
        </p:nvSpPr>
        <p:spPr>
          <a:xfrm rot="5400000">
            <a:off x="1688875" y="1904974"/>
            <a:ext cx="467101" cy="2759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B9D94933-080C-4F78-9E45-4477F56DB877}"/>
              </a:ext>
            </a:extLst>
          </p:cNvPr>
          <p:cNvSpPr/>
          <p:nvPr/>
        </p:nvSpPr>
        <p:spPr>
          <a:xfrm rot="5400000">
            <a:off x="4140230" y="2283205"/>
            <a:ext cx="326855" cy="1933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14DD59DE-E4D5-308F-4938-D428221CC4F2}"/>
              </a:ext>
            </a:extLst>
          </p:cNvPr>
          <p:cNvSpPr/>
          <p:nvPr/>
        </p:nvSpPr>
        <p:spPr>
          <a:xfrm rot="5400000">
            <a:off x="6630989" y="1754488"/>
            <a:ext cx="369333" cy="30901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BE8FCAA1-CC72-C674-89DB-5534E1FE8FDA}"/>
              </a:ext>
            </a:extLst>
          </p:cNvPr>
          <p:cNvSpPr/>
          <p:nvPr/>
        </p:nvSpPr>
        <p:spPr>
          <a:xfrm rot="5400000">
            <a:off x="9267382" y="2245040"/>
            <a:ext cx="207682" cy="1933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id="{678ABC82-711E-49EC-46B6-993C05CA5B38}"/>
              </a:ext>
            </a:extLst>
          </p:cNvPr>
          <p:cNvSpPr txBox="1"/>
          <p:nvPr/>
        </p:nvSpPr>
        <p:spPr>
          <a:xfrm>
            <a:off x="2747635" y="4390466"/>
            <a:ext cx="398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shedding free antigen of TMDD cell</a:t>
            </a: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099E806-B666-9387-C8E0-BD227AA5F04F}"/>
              </a:ext>
            </a:extLst>
          </p:cNvPr>
          <p:cNvSpPr txBox="1"/>
          <p:nvPr/>
        </p:nvSpPr>
        <p:spPr>
          <a:xfrm>
            <a:off x="3250174" y="3265460"/>
            <a:ext cx="224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</a:t>
            </a:r>
            <a:r>
              <a:rPr lang="en-US" sz="1400" dirty="0" err="1"/>
              <a:t>shedded</a:t>
            </a:r>
            <a:r>
              <a:rPr lang="en-US" sz="1400" dirty="0"/>
              <a:t> receptor (Ab)</a:t>
            </a:r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1F4EA348-D06A-4CEB-22F5-DDAB6BBB54C0}"/>
              </a:ext>
            </a:extLst>
          </p:cNvPr>
          <p:cNvSpPr txBox="1"/>
          <p:nvPr/>
        </p:nvSpPr>
        <p:spPr>
          <a:xfrm>
            <a:off x="5362515" y="3284930"/>
            <a:ext cx="293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</a:t>
            </a:r>
            <a:r>
              <a:rPr lang="en-US" sz="1400" dirty="0" err="1"/>
              <a:t>shedded</a:t>
            </a:r>
            <a:r>
              <a:rPr lang="en-US" sz="1400" dirty="0"/>
              <a:t> receptor (ADC)</a:t>
            </a:r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id="{7788EE4A-F8C3-5100-E8C0-4A007335B452}"/>
              </a:ext>
            </a:extLst>
          </p:cNvPr>
          <p:cNvSpPr txBox="1"/>
          <p:nvPr/>
        </p:nvSpPr>
        <p:spPr>
          <a:xfrm>
            <a:off x="8297892" y="3247522"/>
            <a:ext cx="224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</a:t>
            </a:r>
            <a:r>
              <a:rPr lang="en-US" sz="1400" dirty="0" err="1"/>
              <a:t>shedded</a:t>
            </a:r>
            <a:r>
              <a:rPr lang="en-US" sz="1400" dirty="0"/>
              <a:t> receptor (ADC)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1E2CAF5-DB84-F455-E200-81024732AA24}"/>
              </a:ext>
            </a:extLst>
          </p:cNvPr>
          <p:cNvSpPr/>
          <p:nvPr/>
        </p:nvSpPr>
        <p:spPr>
          <a:xfrm rot="5400000">
            <a:off x="4155082" y="676771"/>
            <a:ext cx="361518" cy="7248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4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84282" y="469609"/>
                <a:ext cx="10960100" cy="4103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𝑇𝑀𝐷𝐷𝑐𝑒𝑙𝑙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𝑇𝑀𝐷𝐷𝑐𝑒𝑙𝑙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𝑇𝑀𝐷𝐷𝑐𝑒𝑙𝑙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𝑁𝐶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𝑇𝑀𝐷𝐷𝑐𝑒𝑙𝑙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2" y="469609"/>
                <a:ext cx="10960100" cy="4103431"/>
              </a:xfrm>
              <a:prstGeom prst="rect">
                <a:avLst/>
              </a:prstGeom>
              <a:blipFill>
                <a:blip r:embed="rId4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DE17C5C-5813-46B5-90DD-9797520AECF8}"/>
              </a:ext>
            </a:extLst>
          </p:cNvPr>
          <p:cNvSpPr/>
          <p:nvPr/>
        </p:nvSpPr>
        <p:spPr>
          <a:xfrm rot="5400000">
            <a:off x="4447886" y="511035"/>
            <a:ext cx="343498" cy="1815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706F6B6-61CC-41A6-97ED-042988EFD28C}"/>
              </a:ext>
            </a:extLst>
          </p:cNvPr>
          <p:cNvSpPr/>
          <p:nvPr/>
        </p:nvSpPr>
        <p:spPr>
          <a:xfrm rot="5400000">
            <a:off x="6343726" y="508154"/>
            <a:ext cx="369333" cy="1815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33B488C-F80B-4096-9CE5-FB70A330B3B8}"/>
              </a:ext>
            </a:extLst>
          </p:cNvPr>
          <p:cNvSpPr/>
          <p:nvPr/>
        </p:nvSpPr>
        <p:spPr>
          <a:xfrm rot="5400000">
            <a:off x="8392308" y="368329"/>
            <a:ext cx="309911" cy="20355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4B1D0D7-5BCE-42D2-9C79-E29E40D13FCE}"/>
              </a:ext>
            </a:extLst>
          </p:cNvPr>
          <p:cNvSpPr/>
          <p:nvPr/>
        </p:nvSpPr>
        <p:spPr>
          <a:xfrm rot="5400000">
            <a:off x="1691146" y="1589263"/>
            <a:ext cx="265090" cy="2078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6398025" y="-979673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1973121" y="1415474"/>
            <a:ext cx="1655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 of drug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A6BCA-7FE5-41F3-A91E-12C89FA7FF0D}"/>
              </a:ext>
            </a:extLst>
          </p:cNvPr>
          <p:cNvSpPr txBox="1"/>
          <p:nvPr/>
        </p:nvSpPr>
        <p:spPr>
          <a:xfrm>
            <a:off x="3994044" y="1463325"/>
            <a:ext cx="160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peripheral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B7F44-CC28-47B8-A1D7-96ADB6A17884}"/>
              </a:ext>
            </a:extLst>
          </p:cNvPr>
          <p:cNvSpPr txBox="1"/>
          <p:nvPr/>
        </p:nvSpPr>
        <p:spPr>
          <a:xfrm>
            <a:off x="5817946" y="1463324"/>
            <a:ext cx="181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peripheral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F0894-2B01-4BB4-87E2-E47ACF4EAD21}"/>
              </a:ext>
            </a:extLst>
          </p:cNvPr>
          <p:cNvSpPr txBox="1"/>
          <p:nvPr/>
        </p:nvSpPr>
        <p:spPr>
          <a:xfrm>
            <a:off x="7693756" y="1413940"/>
            <a:ext cx="407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non-specific deconjugation of ADC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BB6D7-510D-4C38-A508-0352678DB0D3}"/>
              </a:ext>
            </a:extLst>
          </p:cNvPr>
          <p:cNvSpPr txBox="1"/>
          <p:nvPr/>
        </p:nvSpPr>
        <p:spPr>
          <a:xfrm>
            <a:off x="983139" y="2675169"/>
            <a:ext cx="184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clearance of ADC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4943500" y="2767458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2" y="100668"/>
            <a:ext cx="51256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of drug (</a:t>
            </a:r>
            <a:r>
              <a:rPr lang="en-US" dirty="0" err="1"/>
              <a:t>nM</a:t>
            </a:r>
            <a:r>
              <a:rPr lang="en-US" dirty="0"/>
              <a:t>) in central compartment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>
            <a:extLst>
              <a:ext uri="{FF2B5EF4-FFF2-40B4-BE49-F238E27FC236}">
                <a16:creationId xmlns:a16="http://schemas.microsoft.com/office/drawing/2014/main" id="{E2A895B9-ADD7-42F7-B365-A06FE85088DB}"/>
              </a:ext>
            </a:extLst>
          </p:cNvPr>
          <p:cNvSpPr/>
          <p:nvPr/>
        </p:nvSpPr>
        <p:spPr>
          <a:xfrm rot="5400000">
            <a:off x="3631289" y="516926"/>
            <a:ext cx="285603" cy="6151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6F728-669B-408C-B2BC-311AAB3BF8E1}"/>
              </a:ext>
            </a:extLst>
          </p:cNvPr>
          <p:cNvSpPr txBox="1"/>
          <p:nvPr/>
        </p:nvSpPr>
        <p:spPr>
          <a:xfrm>
            <a:off x="2825182" y="3534094"/>
            <a:ext cx="2219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and from protein binding</a:t>
            </a:r>
          </a:p>
        </p:txBody>
      </p:sp>
      <p:sp>
        <p:nvSpPr>
          <p:cNvPr id="31" name="Right Brace 15">
            <a:extLst>
              <a:ext uri="{FF2B5EF4-FFF2-40B4-BE49-F238E27FC236}">
                <a16:creationId xmlns:a16="http://schemas.microsoft.com/office/drawing/2014/main" id="{7BE6C540-0D46-4095-8A62-A9C7973EA70C}"/>
              </a:ext>
            </a:extLst>
          </p:cNvPr>
          <p:cNvSpPr/>
          <p:nvPr/>
        </p:nvSpPr>
        <p:spPr>
          <a:xfrm rot="5400000">
            <a:off x="9058799" y="1309715"/>
            <a:ext cx="225456" cy="4643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2" name="Right Brace 17">
            <a:extLst>
              <a:ext uri="{FF2B5EF4-FFF2-40B4-BE49-F238E27FC236}">
                <a16:creationId xmlns:a16="http://schemas.microsoft.com/office/drawing/2014/main" id="{7A04D265-BDD2-4817-875D-5E995D998B05}"/>
              </a:ext>
            </a:extLst>
          </p:cNvPr>
          <p:cNvSpPr/>
          <p:nvPr/>
        </p:nvSpPr>
        <p:spPr>
          <a:xfrm rot="5400000">
            <a:off x="2865435" y="2321187"/>
            <a:ext cx="169424" cy="4503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3BDEF59D-9E9E-4F0C-9519-3012D634C00A}"/>
              </a:ext>
            </a:extLst>
          </p:cNvPr>
          <p:cNvSpPr txBox="1"/>
          <p:nvPr/>
        </p:nvSpPr>
        <p:spPr>
          <a:xfrm>
            <a:off x="1633685" y="4626028"/>
            <a:ext cx="2992712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 influx into cells without effect</a:t>
            </a: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1443C078-48A9-4DF4-8142-0951FDB03C82}"/>
              </a:ext>
            </a:extLst>
          </p:cNvPr>
          <p:cNvSpPr txBox="1"/>
          <p:nvPr/>
        </p:nvSpPr>
        <p:spPr>
          <a:xfrm>
            <a:off x="7673602" y="3690884"/>
            <a:ext cx="3386431" cy="307777"/>
          </a:xfrm>
          <a:prstGeom prst="rect">
            <a:avLst/>
          </a:prstGeom>
          <a:noFill/>
          <a:ln w="9525" cap="flat" cmpd="sng" algn="ctr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From efflux from cells without effect</a:t>
            </a:r>
          </a:p>
        </p:txBody>
      </p:sp>
    </p:spTree>
    <p:extLst>
      <p:ext uri="{BB962C8B-B14F-4D97-AF65-F5344CB8AC3E}">
        <p14:creationId xmlns:p14="http://schemas.microsoft.com/office/powerpoint/2010/main" val="7520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𝑛𝑡𝑝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b="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blipFill>
                <a:blip r:embed="rId3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37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(nM) of drug bound to unspecific protein in central compartment/plasma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37D940-14A1-4B7A-9065-B6F04DA871BC}"/>
              </a:ext>
            </a:extLst>
          </p:cNvPr>
          <p:cNvSpPr/>
          <p:nvPr/>
        </p:nvSpPr>
        <p:spPr>
          <a:xfrm rot="5400000">
            <a:off x="6897119" y="269119"/>
            <a:ext cx="127026" cy="3260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B58F047-AE9F-49EC-8616-5B9ECF216CC3}"/>
              </a:ext>
            </a:extLst>
          </p:cNvPr>
          <p:cNvSpPr/>
          <p:nvPr/>
        </p:nvSpPr>
        <p:spPr>
          <a:xfrm rot="5400000">
            <a:off x="3553030" y="256237"/>
            <a:ext cx="127025" cy="3260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8AEF1-59C0-4566-AF83-ECE97E2C9F99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0B2E0-8F1D-4A1D-BEBD-6B72438681BB}"/>
              </a:ext>
            </a:extLst>
          </p:cNvPr>
          <p:cNvSpPr txBox="1"/>
          <p:nvPr/>
        </p:nvSpPr>
        <p:spPr>
          <a:xfrm>
            <a:off x="151002" y="57849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/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27D9754-340B-4BA0-B04D-E74B31B8BEB2}"/>
              </a:ext>
            </a:extLst>
          </p:cNvPr>
          <p:cNvSpPr txBox="1"/>
          <p:nvPr/>
        </p:nvSpPr>
        <p:spPr>
          <a:xfrm>
            <a:off x="2521577" y="1911497"/>
            <a:ext cx="326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CA5FD-B274-46D8-8572-92C7D06E42AD}"/>
              </a:ext>
            </a:extLst>
          </p:cNvPr>
          <p:cNvSpPr txBox="1"/>
          <p:nvPr/>
        </p:nvSpPr>
        <p:spPr>
          <a:xfrm>
            <a:off x="5910645" y="1933904"/>
            <a:ext cx="37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unbinding</a:t>
            </a:r>
          </a:p>
        </p:txBody>
      </p:sp>
    </p:spTree>
    <p:extLst>
      <p:ext uri="{BB962C8B-B14F-4D97-AF65-F5344CB8AC3E}">
        <p14:creationId xmlns:p14="http://schemas.microsoft.com/office/powerpoint/2010/main" val="98559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56074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of Antibody (nmol/kg)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4216603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4216603" cy="717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2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3601</Words>
  <Application>Microsoft Office PowerPoint</Application>
  <PresentationFormat>Breitbild</PresentationFormat>
  <Paragraphs>432</Paragraphs>
  <Slides>31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Verdana</vt:lpstr>
      <vt:lpstr>Office Theme</vt:lpstr>
      <vt:lpstr>Logistic PK PD equations explained  (ADC In-Vivo: Cytosol Effect: Cytotoxic)</vt:lpstr>
      <vt:lpstr>Logistic PK PD equations explained  (ADC In-Vivo: Cytosol Effect: Cytotoxic)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cell number equations explained</dc:title>
  <dc:creator>Tatu Lindroos</dc:creator>
  <cp:lastModifiedBy>Judith Stein</cp:lastModifiedBy>
  <cp:revision>216</cp:revision>
  <dcterms:created xsi:type="dcterms:W3CDTF">2020-06-25T13:54:39Z</dcterms:created>
  <dcterms:modified xsi:type="dcterms:W3CDTF">2023-12-13T17:28:24Z</dcterms:modified>
</cp:coreProperties>
</file>