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comments/modernComment_4F4_1F7A101A.xml" ContentType="application/vnd.ms-powerpoint.comments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comments/modernComment_4FB_289D6CA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7" r:id="rId2"/>
    <p:sldId id="1238" r:id="rId3"/>
    <p:sldId id="1240" r:id="rId4"/>
    <p:sldId id="1289" r:id="rId5"/>
    <p:sldId id="1331" r:id="rId6"/>
    <p:sldId id="1246" r:id="rId7"/>
    <p:sldId id="1290" r:id="rId8"/>
    <p:sldId id="1212" r:id="rId9"/>
    <p:sldId id="281" r:id="rId10"/>
    <p:sldId id="1333" r:id="rId11"/>
    <p:sldId id="1334" r:id="rId12"/>
    <p:sldId id="1335" r:id="rId13"/>
    <p:sldId id="1336" r:id="rId14"/>
    <p:sldId id="1337" r:id="rId15"/>
    <p:sldId id="1248" r:id="rId16"/>
    <p:sldId id="1277" r:id="rId17"/>
    <p:sldId id="1278" r:id="rId18"/>
    <p:sldId id="1292" r:id="rId19"/>
    <p:sldId id="1293" r:id="rId20"/>
    <p:sldId id="1294" r:id="rId21"/>
    <p:sldId id="1295" r:id="rId22"/>
    <p:sldId id="1251" r:id="rId23"/>
    <p:sldId id="1252" r:id="rId24"/>
    <p:sldId id="1288" r:id="rId25"/>
    <p:sldId id="1287" r:id="rId26"/>
    <p:sldId id="1338" r:id="rId27"/>
    <p:sldId id="1339" r:id="rId28"/>
    <p:sldId id="1340" r:id="rId29"/>
    <p:sldId id="1341" r:id="rId30"/>
    <p:sldId id="1342" r:id="rId31"/>
    <p:sldId id="1343" r:id="rId32"/>
    <p:sldId id="1279" r:id="rId33"/>
    <p:sldId id="1281" r:id="rId34"/>
    <p:sldId id="1282" r:id="rId35"/>
    <p:sldId id="1300" r:id="rId36"/>
    <p:sldId id="1301" r:id="rId37"/>
    <p:sldId id="1298" r:id="rId38"/>
    <p:sldId id="1299" r:id="rId39"/>
    <p:sldId id="1255" r:id="rId40"/>
    <p:sldId id="1344" r:id="rId41"/>
    <p:sldId id="1345" r:id="rId42"/>
    <p:sldId id="1346" r:id="rId43"/>
    <p:sldId id="1347" r:id="rId44"/>
    <p:sldId id="1348" r:id="rId45"/>
    <p:sldId id="1349" r:id="rId46"/>
    <p:sldId id="1258" r:id="rId47"/>
    <p:sldId id="1283" r:id="rId48"/>
    <p:sldId id="1284" r:id="rId49"/>
    <p:sldId id="1302" r:id="rId50"/>
    <p:sldId id="1303" r:id="rId51"/>
    <p:sldId id="1304" r:id="rId52"/>
    <p:sldId id="1305" r:id="rId53"/>
    <p:sldId id="1259" r:id="rId54"/>
    <p:sldId id="1306" r:id="rId55"/>
    <p:sldId id="1308" r:id="rId56"/>
    <p:sldId id="1350" r:id="rId57"/>
    <p:sldId id="1351" r:id="rId58"/>
    <p:sldId id="1352" r:id="rId59"/>
    <p:sldId id="1353" r:id="rId60"/>
    <p:sldId id="1354" r:id="rId61"/>
    <p:sldId id="1355" r:id="rId62"/>
    <p:sldId id="1263" r:id="rId63"/>
    <p:sldId id="1285" r:id="rId64"/>
    <p:sldId id="1286" r:id="rId65"/>
    <p:sldId id="1313" r:id="rId66"/>
    <p:sldId id="1314" r:id="rId67"/>
    <p:sldId id="1315" r:id="rId68"/>
    <p:sldId id="1316" r:id="rId69"/>
    <p:sldId id="1356" r:id="rId70"/>
    <p:sldId id="1357" r:id="rId71"/>
    <p:sldId id="1358" r:id="rId72"/>
    <p:sldId id="1265" r:id="rId73"/>
    <p:sldId id="1317" r:id="rId74"/>
    <p:sldId id="1318" r:id="rId75"/>
    <p:sldId id="1266" r:id="rId76"/>
    <p:sldId id="1321" r:id="rId77"/>
    <p:sldId id="1322" r:id="rId78"/>
    <p:sldId id="1267" r:id="rId79"/>
    <p:sldId id="1323" r:id="rId80"/>
    <p:sldId id="1324" r:id="rId81"/>
    <p:sldId id="1268" r:id="rId82"/>
    <p:sldId id="1326" r:id="rId83"/>
    <p:sldId id="1327" r:id="rId84"/>
    <p:sldId id="1328" r:id="rId85"/>
    <p:sldId id="1329" r:id="rId86"/>
    <p:sldId id="1330" r:id="rId87"/>
    <p:sldId id="1332" r:id="rId88"/>
    <p:sldId id="1275" r:id="rId8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175AAF7B-6436-91F5-303F-5CB8CB346D84}" name="Judith Stein" initials="JS" userId="S::M310584@one.merckgroup.com::01ac930b-de32-4d6f-8006-a3d5b4c39df6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 autoAdjust="0"/>
    <p:restoredTop sz="94719" autoAdjust="0"/>
  </p:normalViewPr>
  <p:slideViewPr>
    <p:cSldViewPr snapToGrid="0">
      <p:cViewPr>
        <p:scale>
          <a:sx n="90" d="100"/>
          <a:sy n="90" d="100"/>
        </p:scale>
        <p:origin x="72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8/10/relationships/authors" Target="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modernComment_4F4_1F7A10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FC9D09-9DE8-4EDA-A5B2-73466834CFF3}" authorId="{175AAF7B-6436-91F5-303F-5CB8CB346D84}" created="2024-08-12T13:05:41.695">
    <pc:sldMkLst xmlns:pc="http://schemas.microsoft.com/office/powerpoint/2013/main/command">
      <pc:docMk/>
      <pc:sldMk cId="528093210" sldId="1268"/>
    </pc:sldMkLst>
    <p188:txBody>
      <a:bodyPr/>
      <a:lstStyle/>
      <a:p>
        <a:r>
          <a:rPr lang="de-DE"/>
          <a:t>α is cooperativity factor like Vaibhav and Haid/Reichel did it (links binary complex affinities to ternary complex affinity)</a:t>
        </a:r>
      </a:p>
    </p188:txBody>
  </p188:cm>
</p188:cmLst>
</file>

<file path=ppt/comments/modernComment_4FB_289D6C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606819-1401-45F1-8FAC-E3CEE49DBB5D}" authorId="{175AAF7B-6436-91F5-303F-5CB8CB346D84}" created="2024-08-12T13:05:02.973">
    <pc:sldMkLst xmlns:pc="http://schemas.microsoft.com/office/powerpoint/2013/main/command">
      <pc:docMk/>
      <pc:sldMk cId="681405609" sldId="1275"/>
    </pc:sldMkLst>
    <p188:replyLst>
      <p188:reply id="{B6A15736-0E3E-4E74-8EB0-CC529E33C592}" authorId="{175AAF7B-6436-91F5-303F-5CB8CB346D84}" created="2024-08-13T14:01:03.118">
        <p188:txBody>
          <a:bodyPr/>
          <a:lstStyle/>
          <a:p>
            <a:r>
              <a:rPr lang="de-DE"/>
              <a:t>Welche Konz. für EC50 muss getestet werden, wenn wir Daten dazu haben</a:t>
            </a:r>
          </a:p>
        </p188:txBody>
      </p188:reply>
    </p188:replyLst>
    <p188:txBody>
      <a:bodyPr/>
      <a:lstStyle/>
      <a:p>
        <a:r>
          <a:rPr lang="de-DE"/>
          <a:t>2 verschiedene EC50? Welche Konzentrationen?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79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6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max</a:t>
            </a:r>
            <a:r>
              <a:rPr lang="de-DE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9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7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9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2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Blue additional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; </a:t>
                </a:r>
                <a:r>
                  <a:rPr lang="de-DE" dirty="0" err="1"/>
                  <a:t>red</a:t>
                </a:r>
                <a:r>
                  <a:rPr lang="de-DE" dirty="0"/>
                  <a:t> – </a:t>
                </a:r>
                <a:r>
                  <a:rPr lang="de-DE" dirty="0" err="1"/>
                  <a:t>preliminary</a:t>
                </a:r>
                <a:r>
                  <a:rPr lang="de-DE" dirty="0"/>
                  <a:t>, </a:t>
                </a:r>
                <a:r>
                  <a:rPr lang="de-DE" dirty="0" err="1"/>
                  <a:t>needs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discussed</a:t>
                </a:r>
                <a:r>
                  <a:rPr lang="de-DE" dirty="0"/>
                  <a:t> and </a:t>
                </a:r>
                <a:r>
                  <a:rPr lang="de-DE" dirty="0" err="1"/>
                  <a:t>maybe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near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;</a:t>
                </a:r>
              </a:p>
              <a:p>
                <a:endParaRPr lang="de-DE" dirty="0"/>
              </a:p>
              <a:p>
                <a:r>
                  <a:rPr lang="de-DE" dirty="0"/>
                  <a:t>Overall different </a:t>
                </a:r>
                <a:r>
                  <a:rPr lang="de-DE" dirty="0" err="1"/>
                  <a:t>assumptions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made</a:t>
                </a:r>
                <a:r>
                  <a:rPr lang="de-DE" dirty="0"/>
                  <a:t>: e.g.: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Media = pH7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𝐼𝑁𝑇𝐸𝑅𝑀〗_𝑐ℎ𝑎𝑟𝑔𝑒𝑑^(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  </a:t>
                </a:r>
                <a:r>
                  <a:rPr lang="en-US" dirty="0"/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𝐼𝑁𝑇𝐸𝑅𝑀〗^(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for exocytosis (no </a:t>
                </a:r>
                <a:r>
                  <a:rPr lang="en-US" sz="1200" i="0"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𝐴𝐷𝐶〗^(𝑒𝑛𝑑𝑜/𝑙𝑦𝑠𝑜),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𝐿𝐼𝑁𝐾𝐸𝑅〗^(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𝐿𝐼𝑁𝐾𝐸𝑅/𝑃𝐴𝐵𝐶〗^(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or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𝐷𝑅𝑈𝐺〗^(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unspecific protein binding of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𝑀^𝐷𝑟𝑢𝑔</a:t>
                </a:r>
                <a:r>
                  <a:rPr lang="en-US" dirty="0"/>
                  <a:t> (not yet of </a:t>
                </a:r>
                <a:r>
                  <a:rPr lang="en-US" b="0" i="0">
                    <a:latin typeface="Cambria Math" panose="02040503050406030204" pitchFamily="18" charset="0"/>
                  </a:rPr>
                  <a:t>𝑀_𝑐ℎ𝑎𝑟𝑔𝑒𝑑^𝐼𝑁𝑇𝐸𝑅𝑀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𝑀^𝐼𝑁𝑇𝐸𝑅𝑀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DRUG in </a:t>
                </a:r>
                <a:r>
                  <a:rPr lang="en-US" dirty="0" err="1"/>
                  <a:t>nuc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𝐼</a:t>
                </a:r>
                <a:r>
                  <a:rPr 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𝑁𝑇𝐸𝑅𝑀_𝐶ℎ𝑎𝑟𝑔𝑒𝑑</a:t>
                </a:r>
                <a:r>
                  <a:rPr lang="en-US" dirty="0">
                    <a:solidFill>
                      <a:srgbClr val="FF0000"/>
                    </a:solidFill>
                  </a:rPr>
                  <a:t> / can be degraded to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𝐷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𝑅𝑈𝐺</a:t>
                </a:r>
                <a:r>
                  <a:rPr lang="en-US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Targed</a:t>
                </a:r>
                <a:r>
                  <a:rPr lang="en-US" dirty="0"/>
                  <a:t> (</a:t>
                </a:r>
                <a:r>
                  <a:rPr lang="en-US" dirty="0" err="1"/>
                  <a:t>dna</a:t>
                </a:r>
                <a:r>
                  <a:rPr lang="en-US" dirty="0"/>
                  <a:t>) bound drug (bound covalently or not) is no longer available after cell death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8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5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23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357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52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6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82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041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𝑨𝒃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  <m:sup>
                        <m:r>
                          <a:rPr lang="de-D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unspecific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protein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of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distinction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between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concerning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but Drug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in C2 -&gt;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(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</a:t>
                </a:r>
                <a:r>
                  <a:rPr lang="de-DE" sz="2000" dirty="0">
                    <a:solidFill>
                      <a:srgbClr val="FF0000"/>
                    </a:solidFill>
                  </a:rPr>
                  <a:t>-)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from</a:t>
                </a:r>
                <a:r>
                  <a:rPr lang="de-DE" sz="2000" dirty="0">
                    <a:solidFill>
                      <a:srgbClr val="FF0000"/>
                    </a:solidFill>
                  </a:rPr>
                  <a:t> Ab in C2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000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〖𝑨𝒃〗_(𝒃𝒊,𝒎𝒋)^𝑪𝟏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4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50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5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71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43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67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36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𝐴𝑏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〗_(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𝑏</a:t>
                </a:r>
                <a:r>
                  <a:rPr lang="de-DE" sz="1200" b="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,𝑏,𝑎𝑔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^𝑐𝑒𝑙𝑙</a:t>
                </a:r>
                <a:r>
                  <a:rPr lang="de-DE" sz="1200" b="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𝐴𝑏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〗_(</a:t>
                </a:r>
                <a:r>
                  <a:rPr lang="de-DE" sz="1200" b="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𝑓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,𝑏,𝑎𝑔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88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36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6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0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07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89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26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44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0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1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029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994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9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50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521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216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58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2575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602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231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26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68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882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57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2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20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3119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527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861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360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20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9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985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198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9352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876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 smtClean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cooperativity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 like Vaibhav and Haid/Reichel </a:t>
                </a:r>
                <a:r>
                  <a:rPr lang="de-DE" dirty="0" err="1"/>
                  <a:t>did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(links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ternary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affinity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solidFill>
                      <a:srgbClr val="FF0000"/>
                    </a:solidFill>
                    <a:highlight>
                      <a:srgbClr val="00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cooperativity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 like Vaibhav and Haid/Reichel </a:t>
                </a:r>
                <a:r>
                  <a:rPr lang="de-DE" dirty="0" err="1"/>
                  <a:t>did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(links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ternary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affinity</a:t>
                </a:r>
                <a:r>
                  <a:rPr lang="de-DE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3144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3598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191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9848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6109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331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Or do we have?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𝐸𝐶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i-FI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  <m:r>
                                      <a:rPr lang="de-DE" b="0" i="1" smtClean="0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𝑇𝑎𝑟𝑔𝑒𝑡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𝑐𝑒𝑙𝑙</m:t>
                                    </m:r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𝑐𝑦𝑡𝑜</m:t>
                                    </m:r>
                                  </m:sup>
                                </m:sSub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𝑒𝑙𝑙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i-FI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𝑇𝑎𝑟𝑔𝑒𝑡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𝑇𝑎𝑟𝑔𝑒𝑡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b="0" i="0">
                    <a:latin typeface="Cambria Math" panose="02040503050406030204" pitchFamily="18" charset="0"/>
                  </a:rPr>
                  <a:t>𝑡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𝑙^𝐸𝐶</a:t>
                </a: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fi-FI" i="0">
                    <a:latin typeface="Cambria Math" panose="02040503050406030204" pitchFamily="18" charset="0"/>
                  </a:rPr>
                  <a:t>ln</a:t>
                </a:r>
                <a:r>
                  <a:rPr lang="en-US" i="0">
                    <a:latin typeface="Cambria Math" panose="02040503050406030204" pitchFamily="18" charset="0"/>
                  </a:rPr>
                  <a:t>⁡((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𝐷𝑟𝑢𝑔</a:t>
                </a:r>
                <a:r>
                  <a:rPr lang="de-DE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𝑇𝑎𝑟𝑔𝑒𝑡</a:t>
                </a:r>
                <a:r>
                  <a:rPr lang="en-US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𝑓^</a:t>
                </a:r>
                <a:r>
                  <a:rPr lang="en-US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(</a:t>
                </a:r>
                <a:r>
                  <a:rPr lang="de-DE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𝑐𝑒𝑙𝑙,𝑐𝑦𝑡𝑜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)</a:t>
                </a:r>
                <a:r>
                  <a:rPr lang="fi-FI" i="0">
                    <a:latin typeface="Cambria Math" panose="02040503050406030204" pitchFamily="18" charset="0"/>
                  </a:rPr>
                  <a:t>×𝑆𝐹</a:t>
                </a:r>
                <a:r>
                  <a:rPr lang="en-US" i="0">
                    <a:latin typeface="Cambria Math" panose="02040503050406030204" pitchFamily="18" charset="0"/>
                  </a:rPr>
                  <a:t>)/𝑉^</a:t>
                </a:r>
                <a:r>
                  <a:rPr lang="de-DE" i="0">
                    <a:latin typeface="Cambria Math" panose="02040503050406030204" pitchFamily="18" charset="0"/>
                  </a:rPr>
                  <a:t>𝑐</a:t>
                </a:r>
                <a:r>
                  <a:rPr lang="en-US" i="0">
                    <a:latin typeface="Cambria Math" panose="02040503050406030204" pitchFamily="18" charset="0"/>
                  </a:rPr>
                  <a:t>𝑒𝑙𝑙 )−</a:t>
                </a:r>
                <a:r>
                  <a:rPr lang="fi-FI" i="0">
                    <a:latin typeface="Cambria Math" panose="02040503050406030204" pitchFamily="18" charset="0"/>
                  </a:rPr>
                  <a:t>ln</a:t>
                </a:r>
                <a:r>
                  <a:rPr lang="en-US" i="0">
                    <a:latin typeface="Cambria Math" panose="02040503050406030204" pitchFamily="18" charset="0"/>
                  </a:rPr>
                  <a:t>⁡(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〖</a:t>
                </a:r>
                <a:r>
                  <a:rPr lang="de-DE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𝐸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𝐶〗_50 )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6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copytext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84" Type="http://schemas.openxmlformats.org/officeDocument/2006/relationships/image" Target="../media/image9.png"/><Relationship Id="rId120" Type="http://schemas.openxmlformats.org/officeDocument/2006/relationships/image" Target="NULL"/><Relationship Id="rId125" Type="http://schemas.openxmlformats.org/officeDocument/2006/relationships/image" Target="../media/image20.png"/><Relationship Id="rId133" Type="http://schemas.openxmlformats.org/officeDocument/2006/relationships/image" Target="../media/image28.png"/><Relationship Id="rId138" Type="http://schemas.openxmlformats.org/officeDocument/2006/relationships/image" Target="../media/image33.png"/><Relationship Id="rId141" Type="http://schemas.openxmlformats.org/officeDocument/2006/relationships/image" Target="../media/image36.png"/><Relationship Id="rId146" Type="http://schemas.openxmlformats.org/officeDocument/2006/relationships/image" Target="../media/image41.png"/><Relationship Id="rId154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79" Type="http://schemas.openxmlformats.org/officeDocument/2006/relationships/image" Target="../media/image4.png"/><Relationship Id="rId87" Type="http://schemas.openxmlformats.org/officeDocument/2006/relationships/image" Target="../media/image12.png"/><Relationship Id="rId123" Type="http://schemas.openxmlformats.org/officeDocument/2006/relationships/image" Target="../media/image18.png"/><Relationship Id="rId128" Type="http://schemas.openxmlformats.org/officeDocument/2006/relationships/image" Target="../media/image23.png"/><Relationship Id="rId131" Type="http://schemas.openxmlformats.org/officeDocument/2006/relationships/image" Target="../media/image26.png"/><Relationship Id="rId136" Type="http://schemas.openxmlformats.org/officeDocument/2006/relationships/image" Target="../media/image31.png"/><Relationship Id="rId144" Type="http://schemas.openxmlformats.org/officeDocument/2006/relationships/image" Target="../media/image39.png"/><Relationship Id="rId149" Type="http://schemas.openxmlformats.org/officeDocument/2006/relationships/image" Target="../media/image46.png"/><Relationship Id="rId157" Type="http://schemas.openxmlformats.org/officeDocument/2006/relationships/image" Target="../media/image54.png"/><Relationship Id="rId82" Type="http://schemas.openxmlformats.org/officeDocument/2006/relationships/image" Target="../media/image7.png"/><Relationship Id="rId152" Type="http://schemas.openxmlformats.org/officeDocument/2006/relationships/image" Target="../media/image49.png"/><Relationship Id="rId4" Type="http://schemas.openxmlformats.org/officeDocument/2006/relationships/image" Target="../media/image3.png"/><Relationship Id="rId118" Type="http://schemas.openxmlformats.org/officeDocument/2006/relationships/image" Target="../media/image14.png"/><Relationship Id="rId126" Type="http://schemas.openxmlformats.org/officeDocument/2006/relationships/image" Target="../media/image21.png"/><Relationship Id="rId134" Type="http://schemas.openxmlformats.org/officeDocument/2006/relationships/image" Target="../media/image29.png"/><Relationship Id="rId139" Type="http://schemas.openxmlformats.org/officeDocument/2006/relationships/image" Target="../media/image34.png"/><Relationship Id="rId147" Type="http://schemas.openxmlformats.org/officeDocument/2006/relationships/image" Target="../media/image43.png"/><Relationship Id="rId80" Type="http://schemas.openxmlformats.org/officeDocument/2006/relationships/image" Target="../media/image5.png"/><Relationship Id="rId85" Type="http://schemas.openxmlformats.org/officeDocument/2006/relationships/image" Target="../media/image10.png"/><Relationship Id="rId121" Type="http://schemas.openxmlformats.org/officeDocument/2006/relationships/image" Target="../media/image16.png"/><Relationship Id="rId142" Type="http://schemas.openxmlformats.org/officeDocument/2006/relationships/image" Target="../media/image37.png"/><Relationship Id="rId150" Type="http://schemas.openxmlformats.org/officeDocument/2006/relationships/image" Target="../media/image47.png"/><Relationship Id="rId155" Type="http://schemas.openxmlformats.org/officeDocument/2006/relationships/image" Target="../media/image52.png"/><Relationship Id="rId3" Type="http://schemas.openxmlformats.org/officeDocument/2006/relationships/image" Target="../media/image213.png"/><Relationship Id="rId124" Type="http://schemas.openxmlformats.org/officeDocument/2006/relationships/image" Target="../media/image19.png"/><Relationship Id="rId129" Type="http://schemas.openxmlformats.org/officeDocument/2006/relationships/image" Target="../media/image24.png"/><Relationship Id="rId137" Type="http://schemas.openxmlformats.org/officeDocument/2006/relationships/image" Target="../media/image32.png"/><Relationship Id="rId158" Type="http://schemas.openxmlformats.org/officeDocument/2006/relationships/image" Target="../media/image55.png"/><Relationship Id="rId83" Type="http://schemas.openxmlformats.org/officeDocument/2006/relationships/image" Target="../media/image8.png"/><Relationship Id="rId88" Type="http://schemas.openxmlformats.org/officeDocument/2006/relationships/image" Target="../media/image13.png"/><Relationship Id="rId132" Type="http://schemas.openxmlformats.org/officeDocument/2006/relationships/image" Target="../media/image27.png"/><Relationship Id="rId140" Type="http://schemas.openxmlformats.org/officeDocument/2006/relationships/image" Target="../media/image35.png"/><Relationship Id="rId145" Type="http://schemas.openxmlformats.org/officeDocument/2006/relationships/image" Target="../media/image40.png"/><Relationship Id="rId153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5.png"/><Relationship Id="rId127" Type="http://schemas.openxmlformats.org/officeDocument/2006/relationships/image" Target="../media/image22.png"/><Relationship Id="rId78" Type="http://schemas.openxmlformats.org/officeDocument/2006/relationships/image" Target="NULL"/><Relationship Id="rId81" Type="http://schemas.openxmlformats.org/officeDocument/2006/relationships/image" Target="../media/image6.png"/><Relationship Id="rId86" Type="http://schemas.openxmlformats.org/officeDocument/2006/relationships/image" Target="../media/image11.png"/><Relationship Id="rId122" Type="http://schemas.openxmlformats.org/officeDocument/2006/relationships/image" Target="../media/image17.png"/><Relationship Id="rId130" Type="http://schemas.openxmlformats.org/officeDocument/2006/relationships/image" Target="../media/image25.png"/><Relationship Id="rId135" Type="http://schemas.openxmlformats.org/officeDocument/2006/relationships/image" Target="../media/image30.png"/><Relationship Id="rId143" Type="http://schemas.openxmlformats.org/officeDocument/2006/relationships/image" Target="../media/image38.png"/><Relationship Id="rId148" Type="http://schemas.openxmlformats.org/officeDocument/2006/relationships/image" Target="../media/image44.png"/><Relationship Id="rId151" Type="http://schemas.openxmlformats.org/officeDocument/2006/relationships/image" Target="../media/image48.png"/><Relationship Id="rId156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3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100.png"/><Relationship Id="rId21" Type="http://schemas.openxmlformats.org/officeDocument/2006/relationships/image" Target="../media/image190.png"/><Relationship Id="rId68" Type="http://schemas.openxmlformats.org/officeDocument/2006/relationships/image" Target="../media/image109.png"/><Relationship Id="rId89" Type="http://schemas.openxmlformats.org/officeDocument/2006/relationships/image" Target="../media/image129.png"/><Relationship Id="rId42" Type="http://schemas.openxmlformats.org/officeDocument/2006/relationships/image" Target="../media/image840.png"/><Relationship Id="rId112" Type="http://schemas.openxmlformats.org/officeDocument/2006/relationships/image" Target="../media/image96.png"/><Relationship Id="rId133" Type="http://schemas.openxmlformats.org/officeDocument/2006/relationships/image" Target="../media/image68.png"/><Relationship Id="rId138" Type="http://schemas.openxmlformats.org/officeDocument/2006/relationships/image" Target="../media/image73.png"/><Relationship Id="rId154" Type="http://schemas.openxmlformats.org/officeDocument/2006/relationships/image" Target="../media/image90.png"/><Relationship Id="rId159" Type="http://schemas.openxmlformats.org/officeDocument/2006/relationships/image" Target="../media/image95.png"/><Relationship Id="rId175" Type="http://schemas.openxmlformats.org/officeDocument/2006/relationships/image" Target="../media/image1.png"/><Relationship Id="rId170" Type="http://schemas.openxmlformats.org/officeDocument/2006/relationships/image" Target="../media/image128.png"/><Relationship Id="rId16" Type="http://schemas.openxmlformats.org/officeDocument/2006/relationships/image" Target="../media/image1012.png"/><Relationship Id="rId11" Type="http://schemas.openxmlformats.org/officeDocument/2006/relationships/image" Target="../media/image610.png"/><Relationship Id="rId53" Type="http://schemas.openxmlformats.org/officeDocument/2006/relationships/image" Target="../media/image930.png"/><Relationship Id="rId123" Type="http://schemas.openxmlformats.org/officeDocument/2006/relationships/image" Target="../media/image123.png"/><Relationship Id="rId128" Type="http://schemas.openxmlformats.org/officeDocument/2006/relationships/image" Target="../media/image63.png"/><Relationship Id="rId144" Type="http://schemas.openxmlformats.org/officeDocument/2006/relationships/image" Target="../media/image80.png"/><Relationship Id="rId149" Type="http://schemas.openxmlformats.org/officeDocument/2006/relationships/image" Target="../media/image85.png"/><Relationship Id="rId5" Type="http://schemas.openxmlformats.org/officeDocument/2006/relationships/image" Target="../media/image540.png"/><Relationship Id="rId90" Type="http://schemas.openxmlformats.org/officeDocument/2006/relationships/image" Target="../media/image130.png"/><Relationship Id="rId95" Type="http://schemas.openxmlformats.org/officeDocument/2006/relationships/image" Target="../media/image60.png"/><Relationship Id="rId160" Type="http://schemas.openxmlformats.org/officeDocument/2006/relationships/image" Target="../media/image97.png"/><Relationship Id="rId165" Type="http://schemas.openxmlformats.org/officeDocument/2006/relationships/image" Target="../media/image106.png"/><Relationship Id="rId181" Type="http://schemas.openxmlformats.org/officeDocument/2006/relationships/image" Target="../media/image144.png"/><Relationship Id="rId22" Type="http://schemas.openxmlformats.org/officeDocument/2006/relationships/image" Target="../media/image210.png"/><Relationship Id="rId113" Type="http://schemas.openxmlformats.org/officeDocument/2006/relationships/image" Target="../media/image153.png"/><Relationship Id="rId118" Type="http://schemas.openxmlformats.org/officeDocument/2006/relationships/image" Target="../media/image102.png"/><Relationship Id="rId134" Type="http://schemas.openxmlformats.org/officeDocument/2006/relationships/image" Target="../media/image69.png"/><Relationship Id="rId139" Type="http://schemas.openxmlformats.org/officeDocument/2006/relationships/image" Target="../media/image75.png"/><Relationship Id="rId150" Type="http://schemas.openxmlformats.org/officeDocument/2006/relationships/image" Target="../media/image86.png"/><Relationship Id="rId155" Type="http://schemas.openxmlformats.org/officeDocument/2006/relationships/image" Target="../media/image91.png"/><Relationship Id="rId171" Type="http://schemas.openxmlformats.org/officeDocument/2006/relationships/image" Target="../media/image133.png"/><Relationship Id="rId176" Type="http://schemas.openxmlformats.org/officeDocument/2006/relationships/image" Target="../media/image138.png"/><Relationship Id="rId12" Type="http://schemas.openxmlformats.org/officeDocument/2006/relationships/image" Target="../media/image620.png"/><Relationship Id="rId33" Type="http://schemas.openxmlformats.org/officeDocument/2006/relationships/image" Target="../media/image760.png"/><Relationship Id="rId103" Type="http://schemas.openxmlformats.org/officeDocument/2006/relationships/image" Target="../media/image74.png"/><Relationship Id="rId124" Type="http://schemas.openxmlformats.org/officeDocument/2006/relationships/image" Target="../media/image124.png"/><Relationship Id="rId129" Type="http://schemas.openxmlformats.org/officeDocument/2006/relationships/image" Target="../media/image64.png"/><Relationship Id="rId54" Type="http://schemas.openxmlformats.org/officeDocument/2006/relationships/image" Target="../media/image940.png"/><Relationship Id="rId75" Type="http://schemas.openxmlformats.org/officeDocument/2006/relationships/image" Target="../media/image115.png"/><Relationship Id="rId91" Type="http://schemas.openxmlformats.org/officeDocument/2006/relationships/image" Target="../media/image131.png"/><Relationship Id="rId140" Type="http://schemas.openxmlformats.org/officeDocument/2006/relationships/image" Target="../media/image76.png"/><Relationship Id="rId145" Type="http://schemas.openxmlformats.org/officeDocument/2006/relationships/image" Target="../media/image81.png"/><Relationship Id="rId161" Type="http://schemas.openxmlformats.org/officeDocument/2006/relationships/image" Target="../media/image98.png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23" Type="http://schemas.openxmlformats.org/officeDocument/2006/relationships/image" Target="../media/image220.png"/><Relationship Id="rId49" Type="http://schemas.openxmlformats.org/officeDocument/2006/relationships/image" Target="../media/image105.png"/><Relationship Id="rId114" Type="http://schemas.openxmlformats.org/officeDocument/2006/relationships/image" Target="../media/image120.png"/><Relationship Id="rId119" Type="http://schemas.openxmlformats.org/officeDocument/2006/relationships/image" Target="../media/image103.png"/><Relationship Id="rId44" Type="http://schemas.openxmlformats.org/officeDocument/2006/relationships/image" Target="../media/image860.png"/><Relationship Id="rId130" Type="http://schemas.openxmlformats.org/officeDocument/2006/relationships/image" Target="../media/image65.png"/><Relationship Id="rId135" Type="http://schemas.openxmlformats.org/officeDocument/2006/relationships/image" Target="../media/image70.png"/><Relationship Id="rId151" Type="http://schemas.openxmlformats.org/officeDocument/2006/relationships/image" Target="../media/image87.png"/><Relationship Id="rId156" Type="http://schemas.openxmlformats.org/officeDocument/2006/relationships/image" Target="../media/image92.png"/><Relationship Id="rId177" Type="http://schemas.openxmlformats.org/officeDocument/2006/relationships/image" Target="../media/image139.png"/><Relationship Id="rId172" Type="http://schemas.openxmlformats.org/officeDocument/2006/relationships/image" Target="../media/image134.png"/><Relationship Id="rId13" Type="http://schemas.openxmlformats.org/officeDocument/2006/relationships/image" Target="../media/image42.png"/><Relationship Id="rId18" Type="http://schemas.openxmlformats.org/officeDocument/2006/relationships/image" Target="../media/image660.png"/><Relationship Id="rId39" Type="http://schemas.openxmlformats.org/officeDocument/2006/relationships/image" Target="../media/image810.png"/><Relationship Id="rId50" Type="http://schemas.openxmlformats.org/officeDocument/2006/relationships/image" Target="../media/image57.png"/><Relationship Id="rId55" Type="http://schemas.openxmlformats.org/officeDocument/2006/relationships/image" Target="../media/image58.png"/><Relationship Id="rId120" Type="http://schemas.openxmlformats.org/officeDocument/2006/relationships/image" Target="../media/image113.png"/><Relationship Id="rId125" Type="http://schemas.openxmlformats.org/officeDocument/2006/relationships/image" Target="../media/image125.png"/><Relationship Id="rId141" Type="http://schemas.openxmlformats.org/officeDocument/2006/relationships/image" Target="../media/image77.png"/><Relationship Id="rId146" Type="http://schemas.openxmlformats.org/officeDocument/2006/relationships/image" Target="../media/image82.png"/><Relationship Id="rId167" Type="http://schemas.openxmlformats.org/officeDocument/2006/relationships/image" Target="../media/image119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162" Type="http://schemas.openxmlformats.org/officeDocument/2006/relationships/image" Target="../media/image99.png"/><Relationship Id="rId2" Type="http://schemas.openxmlformats.org/officeDocument/2006/relationships/notesSlide" Target="../notesSlides/notesSlide3.xml"/><Relationship Id="rId24" Type="http://schemas.openxmlformats.org/officeDocument/2006/relationships/image" Target="../media/image680.png"/><Relationship Id="rId45" Type="http://schemas.openxmlformats.org/officeDocument/2006/relationships/image" Target="../media/image870.png"/><Relationship Id="rId40" Type="http://schemas.openxmlformats.org/officeDocument/2006/relationships/image" Target="../media/image820.png"/><Relationship Id="rId110" Type="http://schemas.openxmlformats.org/officeDocument/2006/relationships/image" Target="../media/image150.png"/><Relationship Id="rId131" Type="http://schemas.openxmlformats.org/officeDocument/2006/relationships/image" Target="../media/image66.png"/><Relationship Id="rId136" Type="http://schemas.openxmlformats.org/officeDocument/2006/relationships/image" Target="../media/image71.png"/><Relationship Id="rId157" Type="http://schemas.openxmlformats.org/officeDocument/2006/relationships/image" Target="../media/image93.png"/><Relationship Id="rId178" Type="http://schemas.openxmlformats.org/officeDocument/2006/relationships/image" Target="../media/image140.png"/><Relationship Id="rId61" Type="http://schemas.openxmlformats.org/officeDocument/2006/relationships/image" Target="../media/image1010.png"/><Relationship Id="rId152" Type="http://schemas.openxmlformats.org/officeDocument/2006/relationships/image" Target="../media/image88.png"/><Relationship Id="rId173" Type="http://schemas.openxmlformats.org/officeDocument/2006/relationships/image" Target="../media/image135.png"/><Relationship Id="rId19" Type="http://schemas.openxmlformats.org/officeDocument/2006/relationships/image" Target="../media/image180.png"/><Relationship Id="rId14" Type="http://schemas.openxmlformats.org/officeDocument/2006/relationships/image" Target="../media/image811.png"/><Relationship Id="rId30" Type="http://schemas.openxmlformats.org/officeDocument/2006/relationships/image" Target="../media/image260.png"/><Relationship Id="rId35" Type="http://schemas.openxmlformats.org/officeDocument/2006/relationships/image" Target="../media/image310.png"/><Relationship Id="rId56" Type="http://schemas.openxmlformats.org/officeDocument/2006/relationships/image" Target="../media/image59.png"/><Relationship Id="rId77" Type="http://schemas.openxmlformats.org/officeDocument/2006/relationships/image" Target="../media/image117.png"/><Relationship Id="rId126" Type="http://schemas.openxmlformats.org/officeDocument/2006/relationships/image" Target="../media/image61.png"/><Relationship Id="rId147" Type="http://schemas.openxmlformats.org/officeDocument/2006/relationships/image" Target="../media/image83.png"/><Relationship Id="rId168" Type="http://schemas.openxmlformats.org/officeDocument/2006/relationships/image" Target="../media/image126.png"/><Relationship Id="rId72" Type="http://schemas.openxmlformats.org/officeDocument/2006/relationships/image" Target="../media/image110.png"/><Relationship Id="rId93" Type="http://schemas.openxmlformats.org/officeDocument/2006/relationships/image" Target="../media/image114.png"/><Relationship Id="rId121" Type="http://schemas.openxmlformats.org/officeDocument/2006/relationships/image" Target="../media/image121.png"/><Relationship Id="rId142" Type="http://schemas.openxmlformats.org/officeDocument/2006/relationships/image" Target="../media/image78.png"/><Relationship Id="rId163" Type="http://schemas.openxmlformats.org/officeDocument/2006/relationships/image" Target="../media/image101.png"/><Relationship Id="rId3" Type="http://schemas.openxmlformats.org/officeDocument/2006/relationships/image" Target="../media/image280.png"/><Relationship Id="rId25" Type="http://schemas.openxmlformats.org/officeDocument/2006/relationships/image" Target="../media/image690.png"/><Relationship Id="rId46" Type="http://schemas.openxmlformats.org/officeDocument/2006/relationships/image" Target="../media/image56.png"/><Relationship Id="rId67" Type="http://schemas.openxmlformats.org/officeDocument/2006/relationships/image" Target="../media/image1070.png"/><Relationship Id="rId116" Type="http://schemas.openxmlformats.org/officeDocument/2006/relationships/image" Target="../media/image156.png"/><Relationship Id="rId137" Type="http://schemas.openxmlformats.org/officeDocument/2006/relationships/image" Target="../media/image72.png"/><Relationship Id="rId158" Type="http://schemas.openxmlformats.org/officeDocument/2006/relationships/image" Target="../media/image94.png"/><Relationship Id="rId62" Type="http://schemas.openxmlformats.org/officeDocument/2006/relationships/image" Target="../media/image108.png"/><Relationship Id="rId111" Type="http://schemas.openxmlformats.org/officeDocument/2006/relationships/image" Target="../media/image151.png"/><Relationship Id="rId132" Type="http://schemas.openxmlformats.org/officeDocument/2006/relationships/image" Target="../media/image67.png"/><Relationship Id="rId153" Type="http://schemas.openxmlformats.org/officeDocument/2006/relationships/image" Target="../media/image89.png"/><Relationship Id="rId174" Type="http://schemas.openxmlformats.org/officeDocument/2006/relationships/image" Target="../media/image136.png"/><Relationship Id="rId179" Type="http://schemas.openxmlformats.org/officeDocument/2006/relationships/image" Target="../media/image142.png"/><Relationship Id="rId36" Type="http://schemas.openxmlformats.org/officeDocument/2006/relationships/image" Target="../media/image45.png"/><Relationship Id="rId57" Type="http://schemas.openxmlformats.org/officeDocument/2006/relationships/image" Target="../media/image107.png"/><Relationship Id="rId127" Type="http://schemas.openxmlformats.org/officeDocument/2006/relationships/image" Target="../media/image62.png"/><Relationship Id="rId10" Type="http://schemas.openxmlformats.org/officeDocument/2006/relationships/image" Target="../media/image600.png"/><Relationship Id="rId52" Type="http://schemas.openxmlformats.org/officeDocument/2006/relationships/image" Target="../media/image450.png"/><Relationship Id="rId78" Type="http://schemas.openxmlformats.org/officeDocument/2006/relationships/image" Target="../media/image118.png"/><Relationship Id="rId94" Type="http://schemas.openxmlformats.org/officeDocument/2006/relationships/image" Target="../media/image116.png"/><Relationship Id="rId101" Type="http://schemas.openxmlformats.org/officeDocument/2006/relationships/image" Target="../media/image141.png"/><Relationship Id="rId122" Type="http://schemas.openxmlformats.org/officeDocument/2006/relationships/image" Target="../media/image122.png"/><Relationship Id="rId143" Type="http://schemas.openxmlformats.org/officeDocument/2006/relationships/image" Target="../media/image79.png"/><Relationship Id="rId148" Type="http://schemas.openxmlformats.org/officeDocument/2006/relationships/image" Target="../media/image84.png"/><Relationship Id="rId164" Type="http://schemas.openxmlformats.org/officeDocument/2006/relationships/image" Target="../media/image104.png"/><Relationship Id="rId169" Type="http://schemas.openxmlformats.org/officeDocument/2006/relationships/image" Target="../media/image127.png"/><Relationship Id="rId4" Type="http://schemas.openxmlformats.org/officeDocument/2006/relationships/image" Target="../media/image330.png"/><Relationship Id="rId9" Type="http://schemas.openxmlformats.org/officeDocument/2006/relationships/image" Target="../media/image590.png"/><Relationship Id="rId180" Type="http://schemas.openxmlformats.org/officeDocument/2006/relationships/image" Target="../media/image1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57.png"/><Relationship Id="rId5" Type="http://schemas.openxmlformats.org/officeDocument/2006/relationships/image" Target="../media/image147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46.png"/><Relationship Id="rId9" Type="http://schemas.openxmlformats.org/officeDocument/2006/relationships/image" Target="../media/image154.png"/><Relationship Id="rId14" Type="http://schemas.openxmlformats.org/officeDocument/2006/relationships/image" Target="../media/image1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4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7" Type="http://schemas.openxmlformats.org/officeDocument/2006/relationships/image" Target="../media/image16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91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0.png"/><Relationship Id="rId4" Type="http://schemas.openxmlformats.org/officeDocument/2006/relationships/image" Target="../media/image19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image" Target="../media/image730.png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1470.png"/><Relationship Id="rId89" Type="http://schemas.openxmlformats.org/officeDocument/2006/relationships/image" Target="NULL"/><Relationship Id="rId112" Type="http://schemas.openxmlformats.org/officeDocument/2006/relationships/image" Target="../media/image701.png"/><Relationship Id="rId16" Type="http://schemas.openxmlformats.org/officeDocument/2006/relationships/image" Target="NULL"/><Relationship Id="rId107" Type="http://schemas.openxmlformats.org/officeDocument/2006/relationships/image" Target="../media/image681.png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../media/image640.png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../media/image740.png"/><Relationship Id="rId80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50.png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../media/image621.png"/><Relationship Id="rId75" Type="http://schemas.openxmlformats.org/officeDocument/2006/relationships/image" Target="../media/image650.png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14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../media/image580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../media/image670.png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image" Target="../media/image561.png"/><Relationship Id="rId76" Type="http://schemas.openxmlformats.org/officeDocument/2006/relationships/image" Target="../media/image1480.png"/><Relationship Id="rId97" Type="http://schemas.openxmlformats.org/officeDocument/2006/relationships/image" Target="../media/image661.png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630.png"/><Relationship Id="rId92" Type="http://schemas.openxmlformats.org/officeDocument/2006/relationships/image" Target="NULL"/><Relationship Id="rId2" Type="http://schemas.openxmlformats.org/officeDocument/2006/relationships/notesSlide" Target="../notesSlides/notesSlide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../media/image601.png"/><Relationship Id="rId110" Type="http://schemas.openxmlformats.org/officeDocument/2006/relationships/image" Target="NULL"/><Relationship Id="rId115" Type="http://schemas.openxmlformats.org/officeDocument/2006/relationships/image" Target="../media/image710.png"/><Relationship Id="rId61" Type="http://schemas.openxmlformats.org/officeDocument/2006/relationships/image" Target="../media/image591.png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../media/image570.png"/><Relationship Id="rId77" Type="http://schemas.openxmlformats.org/officeDocument/2006/relationships/image" Target="NULL"/><Relationship Id="rId100" Type="http://schemas.openxmlformats.org/officeDocument/2006/relationships/image" Target="NULL"/><Relationship Id="rId126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../media/image611.png"/><Relationship Id="rId116" Type="http://schemas.openxmlformats.org/officeDocument/2006/relationships/image" Target="../media/image720.png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../media/image1460.png"/><Relationship Id="rId111" Type="http://schemas.openxmlformats.org/officeDocument/2006/relationships/image" Target="../media/image69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0.png"/><Relationship Id="rId4" Type="http://schemas.openxmlformats.org/officeDocument/2006/relationships/image" Target="../media/image19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89.png"/><Relationship Id="rId7" Type="http://schemas.openxmlformats.org/officeDocument/2006/relationships/image" Target="NUL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0.png"/><Relationship Id="rId42" Type="http://schemas.openxmlformats.org/officeDocument/2006/relationships/image" Target="../media/image182.png"/><Relationship Id="rId47" Type="http://schemas.openxmlformats.org/officeDocument/2006/relationships/image" Target="../media/image187.png"/><Relationship Id="rId63" Type="http://schemas.openxmlformats.org/officeDocument/2006/relationships/image" Target="../media/image204.png"/><Relationship Id="rId68" Type="http://schemas.openxmlformats.org/officeDocument/2006/relationships/image" Target="../media/image209.png"/><Relationship Id="rId154" Type="http://schemas.openxmlformats.org/officeDocument/2006/relationships/image" Target="../media/image223.png"/><Relationship Id="rId159" Type="http://schemas.openxmlformats.org/officeDocument/2006/relationships/image" Target="../media/image228.png"/><Relationship Id="rId175" Type="http://schemas.openxmlformats.org/officeDocument/2006/relationships/image" Target="../media/image243.png"/><Relationship Id="rId170" Type="http://schemas.openxmlformats.org/officeDocument/2006/relationships/image" Target="../media/image239.png"/><Relationship Id="rId11" Type="http://schemas.openxmlformats.org/officeDocument/2006/relationships/image" Target="../media/image6100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3" Type="http://schemas.openxmlformats.org/officeDocument/2006/relationships/image" Target="../media/image194.png"/><Relationship Id="rId58" Type="http://schemas.openxmlformats.org/officeDocument/2006/relationships/image" Target="../media/image199.png"/><Relationship Id="rId74" Type="http://schemas.openxmlformats.org/officeDocument/2006/relationships/image" Target="../media/image217.png"/><Relationship Id="rId5" Type="http://schemas.openxmlformats.org/officeDocument/2006/relationships/image" Target="../media/image5400.png"/><Relationship Id="rId61" Type="http://schemas.openxmlformats.org/officeDocument/2006/relationships/image" Target="../media/image202.png"/><Relationship Id="rId152" Type="http://schemas.openxmlformats.org/officeDocument/2006/relationships/image" Target="../media/image221.png"/><Relationship Id="rId160" Type="http://schemas.openxmlformats.org/officeDocument/2006/relationships/image" Target="../media/image229.png"/><Relationship Id="rId165" Type="http://schemas.openxmlformats.org/officeDocument/2006/relationships/image" Target="../media/image234.png"/><Relationship Id="rId173" Type="http://schemas.openxmlformats.org/officeDocument/2006/relationships/image" Target="../media/image241.png"/><Relationship Id="rId27" Type="http://schemas.openxmlformats.org/officeDocument/2006/relationships/image" Target="../media/image1661.png"/><Relationship Id="rId30" Type="http://schemas.openxmlformats.org/officeDocument/2006/relationships/image" Target="../media/image1691.png"/><Relationship Id="rId35" Type="http://schemas.openxmlformats.org/officeDocument/2006/relationships/image" Target="../media/image174.png"/><Relationship Id="rId43" Type="http://schemas.openxmlformats.org/officeDocument/2006/relationships/image" Target="../media/image183.png"/><Relationship Id="rId48" Type="http://schemas.openxmlformats.org/officeDocument/2006/relationships/image" Target="../media/image188.png"/><Relationship Id="rId56" Type="http://schemas.openxmlformats.org/officeDocument/2006/relationships/image" Target="../media/image197.png"/><Relationship Id="rId64" Type="http://schemas.openxmlformats.org/officeDocument/2006/relationships/image" Target="../media/image205.png"/><Relationship Id="rId69" Type="http://schemas.openxmlformats.org/officeDocument/2006/relationships/image" Target="../media/image211.png"/><Relationship Id="rId51" Type="http://schemas.openxmlformats.org/officeDocument/2006/relationships/image" Target="../media/image192.png"/><Relationship Id="rId72" Type="http://schemas.openxmlformats.org/officeDocument/2006/relationships/image" Target="../media/image215.png"/><Relationship Id="rId150" Type="http://schemas.openxmlformats.org/officeDocument/2006/relationships/image" Target="../media/image770.png"/><Relationship Id="rId155" Type="http://schemas.openxmlformats.org/officeDocument/2006/relationships/image" Target="../media/image224.png"/><Relationship Id="rId163" Type="http://schemas.openxmlformats.org/officeDocument/2006/relationships/image" Target="../media/image232.png"/><Relationship Id="rId171" Type="http://schemas.openxmlformats.org/officeDocument/2006/relationships/image" Target="../media/image240.png"/><Relationship Id="rId176" Type="http://schemas.openxmlformats.org/officeDocument/2006/relationships/image" Target="../media/image244.png"/><Relationship Id="rId12" Type="http://schemas.openxmlformats.org/officeDocument/2006/relationships/image" Target="../media/image1651.png"/><Relationship Id="rId25" Type="http://schemas.openxmlformats.org/officeDocument/2006/relationships/image" Target="../media/image6900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46" Type="http://schemas.openxmlformats.org/officeDocument/2006/relationships/image" Target="../media/image186.png"/><Relationship Id="rId59" Type="http://schemas.openxmlformats.org/officeDocument/2006/relationships/image" Target="../media/image200.png"/><Relationship Id="rId67" Type="http://schemas.openxmlformats.org/officeDocument/2006/relationships/image" Target="../media/image208.png"/><Relationship Id="rId158" Type="http://schemas.openxmlformats.org/officeDocument/2006/relationships/image" Target="../media/image227.png"/><Relationship Id="rId41" Type="http://schemas.openxmlformats.org/officeDocument/2006/relationships/image" Target="../media/image181.png"/><Relationship Id="rId54" Type="http://schemas.openxmlformats.org/officeDocument/2006/relationships/image" Target="../media/image195.png"/><Relationship Id="rId62" Type="http://schemas.openxmlformats.org/officeDocument/2006/relationships/image" Target="../media/image203.png"/><Relationship Id="rId70" Type="http://schemas.openxmlformats.org/officeDocument/2006/relationships/image" Target="../media/image212.png"/><Relationship Id="rId75" Type="http://schemas.openxmlformats.org/officeDocument/2006/relationships/image" Target="../media/image218.png"/><Relationship Id="rId153" Type="http://schemas.openxmlformats.org/officeDocument/2006/relationships/image" Target="../media/image222.png"/><Relationship Id="rId161" Type="http://schemas.openxmlformats.org/officeDocument/2006/relationships/image" Target="../media/image230.png"/><Relationship Id="rId166" Type="http://schemas.openxmlformats.org/officeDocument/2006/relationships/image" Target="../media/image235.png"/><Relationship Id="rId174" Type="http://schemas.openxmlformats.org/officeDocument/2006/relationships/image" Target="../media/image242.png"/><Relationship Id="rId1" Type="http://schemas.openxmlformats.org/officeDocument/2006/relationships/slideLayout" Target="../slideLayouts/slideLayout12.xml"/><Relationship Id="rId28" Type="http://schemas.openxmlformats.org/officeDocument/2006/relationships/image" Target="../media/image1671.png"/><Relationship Id="rId36" Type="http://schemas.openxmlformats.org/officeDocument/2006/relationships/image" Target="../media/image175.png"/><Relationship Id="rId49" Type="http://schemas.openxmlformats.org/officeDocument/2006/relationships/image" Target="../media/image189.png"/><Relationship Id="rId57" Type="http://schemas.openxmlformats.org/officeDocument/2006/relationships/image" Target="../media/image198.png"/><Relationship Id="rId31" Type="http://schemas.openxmlformats.org/officeDocument/2006/relationships/image" Target="../media/image1701.png"/><Relationship Id="rId44" Type="http://schemas.openxmlformats.org/officeDocument/2006/relationships/image" Target="../media/image184.png"/><Relationship Id="rId52" Type="http://schemas.openxmlformats.org/officeDocument/2006/relationships/image" Target="../media/image193.png"/><Relationship Id="rId60" Type="http://schemas.openxmlformats.org/officeDocument/2006/relationships/image" Target="../media/image201.png"/><Relationship Id="rId65" Type="http://schemas.openxmlformats.org/officeDocument/2006/relationships/image" Target="../media/image206.png"/><Relationship Id="rId73" Type="http://schemas.openxmlformats.org/officeDocument/2006/relationships/image" Target="../media/image216.png"/><Relationship Id="rId151" Type="http://schemas.openxmlformats.org/officeDocument/2006/relationships/image" Target="../media/image781.png"/><Relationship Id="rId156" Type="http://schemas.openxmlformats.org/officeDocument/2006/relationships/image" Target="../media/image225.png"/><Relationship Id="rId164" Type="http://schemas.openxmlformats.org/officeDocument/2006/relationships/image" Target="../media/image233.png"/><Relationship Id="rId169" Type="http://schemas.openxmlformats.org/officeDocument/2006/relationships/image" Target="../media/image238.png"/><Relationship Id="rId172" Type="http://schemas.openxmlformats.org/officeDocument/2006/relationships/image" Target="../media/image237.png"/><Relationship Id="rId39" Type="http://schemas.openxmlformats.org/officeDocument/2006/relationships/image" Target="../media/image178.png"/><Relationship Id="rId34" Type="http://schemas.openxmlformats.org/officeDocument/2006/relationships/image" Target="../media/image173.png"/><Relationship Id="rId50" Type="http://schemas.openxmlformats.org/officeDocument/2006/relationships/image" Target="../media/image191.png"/><Relationship Id="rId55" Type="http://schemas.openxmlformats.org/officeDocument/2006/relationships/image" Target="../media/image196.png"/><Relationship Id="rId76" Type="http://schemas.openxmlformats.org/officeDocument/2006/relationships/image" Target="../media/image219.png"/><Relationship Id="rId167" Type="http://schemas.openxmlformats.org/officeDocument/2006/relationships/image" Target="../media/image236.png"/><Relationship Id="rId71" Type="http://schemas.openxmlformats.org/officeDocument/2006/relationships/image" Target="../media/image214.png"/><Relationship Id="rId162" Type="http://schemas.openxmlformats.org/officeDocument/2006/relationships/image" Target="../media/image231.png"/><Relationship Id="rId29" Type="http://schemas.openxmlformats.org/officeDocument/2006/relationships/image" Target="../media/image1681.png"/><Relationship Id="rId24" Type="http://schemas.openxmlformats.org/officeDocument/2006/relationships/image" Target="../media/image6800.png"/><Relationship Id="rId40" Type="http://schemas.openxmlformats.org/officeDocument/2006/relationships/image" Target="../media/image179.png"/><Relationship Id="rId45" Type="http://schemas.openxmlformats.org/officeDocument/2006/relationships/image" Target="../media/image185.png"/><Relationship Id="rId66" Type="http://schemas.openxmlformats.org/officeDocument/2006/relationships/image" Target="../media/image207.png"/><Relationship Id="rId157" Type="http://schemas.openxmlformats.org/officeDocument/2006/relationships/image" Target="../media/image22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0.png"/><Relationship Id="rId7" Type="http://schemas.openxmlformats.org/officeDocument/2006/relationships/image" Target="NUL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1.png"/><Relationship Id="rId7" Type="http://schemas.openxmlformats.org/officeDocument/2006/relationships/image" Target="NUL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30.png"/><Relationship Id="rId7" Type="http://schemas.openxmlformats.org/officeDocument/2006/relationships/image" Target="NUL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00.png"/><Relationship Id="rId7" Type="http://schemas.openxmlformats.org/officeDocument/2006/relationships/image" Target="NUL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10.png"/><Relationship Id="rId7" Type="http://schemas.openxmlformats.org/officeDocument/2006/relationships/image" Target="NUL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2.png"/><Relationship Id="rId7" Type="http://schemas.openxmlformats.org/officeDocument/2006/relationships/image" Target="NUL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40.png"/><Relationship Id="rId7" Type="http://schemas.openxmlformats.org/officeDocument/2006/relationships/image" Target="NUL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4F4_1F7A101A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297.png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9.png"/><Relationship Id="rId4" Type="http://schemas.openxmlformats.org/officeDocument/2006/relationships/image" Target="../media/image29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18/10/relationships/comments" Target="../comments/modernComment_4FB_289D6CA9.xml"/><Relationship Id="rId7" Type="http://schemas.openxmlformats.org/officeDocument/2006/relationships/image" Target="NUL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311.png"/><Relationship Id="rId5" Type="http://schemas.openxmlformats.org/officeDocument/2006/relationships/image" Target="../media/image309.png"/><Relationship Id="rId10" Type="http://schemas.openxmlformats.org/officeDocument/2006/relationships/image" Target="NULL"/><Relationship Id="rId4" Type="http://schemas.openxmlformats.org/officeDocument/2006/relationships/image" Target="../media/image308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PROxAb</a:t>
            </a:r>
            <a:r>
              <a:rPr lang="en-US" dirty="0"/>
              <a:t> Shuttle in-vivo</a:t>
            </a:r>
            <a:br>
              <a:rPr lang="en-US" sz="3000" dirty="0"/>
            </a:b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2024-06-03 Created</a:t>
            </a:r>
          </a:p>
          <a:p>
            <a:r>
              <a:rPr lang="en-US" dirty="0"/>
              <a:t>2024-06-14 Add metabolites</a:t>
            </a:r>
          </a:p>
          <a:p>
            <a:r>
              <a:rPr lang="en-US" dirty="0">
                <a:highlight>
                  <a:srgbClr val="FFFF00"/>
                </a:highlight>
              </a:rPr>
              <a:t>2024-08-09 Add ADC with 2 free arms</a:t>
            </a:r>
          </a:p>
          <a:p>
            <a:r>
              <a:rPr lang="en-US" dirty="0">
                <a:highlight>
                  <a:srgbClr val="00FFFF"/>
                </a:highlight>
              </a:rPr>
              <a:t>2024-08-09 </a:t>
            </a:r>
            <a:r>
              <a:rPr lang="en-US" dirty="0" err="1">
                <a:highlight>
                  <a:srgbClr val="00FFFF"/>
                </a:highlight>
              </a:rPr>
              <a:t>MoA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Protacs</a:t>
            </a:r>
            <a:r>
              <a:rPr lang="en-US" dirty="0">
                <a:highlight>
                  <a:srgbClr val="00FFFF"/>
                </a:highlight>
              </a:rPr>
              <a:t> (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ubiquitination in 1 step)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/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FF0000"/>
                    </a:solidFill>
                  </a:rPr>
                  <a:t>!! Be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aware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app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Ab </a:t>
                </a:r>
              </a:p>
              <a:p>
                <a:pPr algn="ctr"/>
                <a:r>
                  <a:rPr lang="de-DE" sz="2800" dirty="0" err="1">
                    <a:solidFill>
                      <a:srgbClr val="FF0000"/>
                    </a:solidFill>
                  </a:rPr>
                  <a:t>correspond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those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in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this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ADC !!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E.g.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	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app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blipFill>
                <a:blip r:embed="rId4"/>
                <a:stretch>
                  <a:fillRect l="-1421" t="-3020" r="-947"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1279498" cy="3910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1279498" cy="3910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in central compartment/plasma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214242" y="2909871"/>
            <a:ext cx="256601" cy="3379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7324159" y="472263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0372109" y="350990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9437941" y="46615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39" name="Right Brace 11">
            <a:extLst>
              <a:ext uri="{FF2B5EF4-FFF2-40B4-BE49-F238E27FC236}">
                <a16:creationId xmlns:a16="http://schemas.microsoft.com/office/drawing/2014/main" id="{C3398267-44AB-1630-9A51-3AE8302F06DA}"/>
              </a:ext>
            </a:extLst>
          </p:cNvPr>
          <p:cNvSpPr/>
          <p:nvPr/>
        </p:nvSpPr>
        <p:spPr>
          <a:xfrm rot="5400000">
            <a:off x="5046392" y="35632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A70AB4C7-DFDA-96FA-3C90-557A8EB6CF32}"/>
              </a:ext>
            </a:extLst>
          </p:cNvPr>
          <p:cNvSpPr txBox="1"/>
          <p:nvPr/>
        </p:nvSpPr>
        <p:spPr>
          <a:xfrm>
            <a:off x="4112224" y="47148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41" name="Right Brace 11">
            <a:extLst>
              <a:ext uri="{FF2B5EF4-FFF2-40B4-BE49-F238E27FC236}">
                <a16:creationId xmlns:a16="http://schemas.microsoft.com/office/drawing/2014/main" id="{DBE002CE-31E0-CC2D-5351-CB23A208EF62}"/>
              </a:ext>
            </a:extLst>
          </p:cNvPr>
          <p:cNvSpPr/>
          <p:nvPr/>
        </p:nvSpPr>
        <p:spPr>
          <a:xfrm rot="5400000">
            <a:off x="7653904" y="3056300"/>
            <a:ext cx="241394" cy="3021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204986" cy="4097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204986" cy="4097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2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214242" y="2909871"/>
            <a:ext cx="256601" cy="3379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39" name="Right Brace 11">
            <a:extLst>
              <a:ext uri="{FF2B5EF4-FFF2-40B4-BE49-F238E27FC236}">
                <a16:creationId xmlns:a16="http://schemas.microsoft.com/office/drawing/2014/main" id="{C3398267-44AB-1630-9A51-3AE8302F06DA}"/>
              </a:ext>
            </a:extLst>
          </p:cNvPr>
          <p:cNvSpPr/>
          <p:nvPr/>
        </p:nvSpPr>
        <p:spPr>
          <a:xfrm rot="5400000">
            <a:off x="5046392" y="35632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A70AB4C7-DFDA-96FA-3C90-557A8EB6CF32}"/>
              </a:ext>
            </a:extLst>
          </p:cNvPr>
          <p:cNvSpPr txBox="1"/>
          <p:nvPr/>
        </p:nvSpPr>
        <p:spPr>
          <a:xfrm>
            <a:off x="4112224" y="47148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FD89B96-E35E-F68A-C9BB-80A677A16733}"/>
              </a:ext>
            </a:extLst>
          </p:cNvPr>
          <p:cNvSpPr/>
          <p:nvPr/>
        </p:nvSpPr>
        <p:spPr>
          <a:xfrm rot="5400000">
            <a:off x="3507231" y="77468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20E1D5B3-BD44-9CF7-9CB7-DBFCCC5DA739}"/>
              </a:ext>
            </a:extLst>
          </p:cNvPr>
          <p:cNvSpPr txBox="1"/>
          <p:nvPr/>
        </p:nvSpPr>
        <p:spPr>
          <a:xfrm>
            <a:off x="1970395" y="3389405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</p:spTree>
    <p:extLst>
      <p:ext uri="{BB962C8B-B14F-4D97-AF65-F5344CB8AC3E}">
        <p14:creationId xmlns:p14="http://schemas.microsoft.com/office/powerpoint/2010/main" val="5766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1397928" cy="3873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1397928" cy="387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Metabolite1 in central compartment/plasma</a:t>
            </a:r>
          </a:p>
        </p:txBody>
      </p:sp>
      <p:sp>
        <p:nvSpPr>
          <p:cNvPr id="34" name="Right Brace 11">
            <a:extLst>
              <a:ext uri="{FF2B5EF4-FFF2-40B4-BE49-F238E27FC236}">
                <a16:creationId xmlns:a16="http://schemas.microsoft.com/office/drawing/2014/main" id="{D484E955-7725-6AA5-C9C6-02665DD28BD8}"/>
              </a:ext>
            </a:extLst>
          </p:cNvPr>
          <p:cNvSpPr/>
          <p:nvPr/>
        </p:nvSpPr>
        <p:spPr>
          <a:xfrm rot="5400000">
            <a:off x="2250163" y="2873950"/>
            <a:ext cx="256601" cy="3450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5892409E-102C-1CB6-7002-0288AB12229F}"/>
              </a:ext>
            </a:extLst>
          </p:cNvPr>
          <p:cNvSpPr txBox="1"/>
          <p:nvPr/>
        </p:nvSpPr>
        <p:spPr>
          <a:xfrm>
            <a:off x="1368673" y="4740472"/>
            <a:ext cx="222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36" name="Right Brace 11">
            <a:extLst>
              <a:ext uri="{FF2B5EF4-FFF2-40B4-BE49-F238E27FC236}">
                <a16:creationId xmlns:a16="http://schemas.microsoft.com/office/drawing/2014/main" id="{D26793FD-1579-36DC-CA41-B411164A2D7D}"/>
              </a:ext>
            </a:extLst>
          </p:cNvPr>
          <p:cNvSpPr/>
          <p:nvPr/>
        </p:nvSpPr>
        <p:spPr>
          <a:xfrm rot="5400000">
            <a:off x="5093655" y="358003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2E17C6E8-02C4-AF39-71E7-240DD99EA57B}"/>
              </a:ext>
            </a:extLst>
          </p:cNvPr>
          <p:cNvSpPr txBox="1"/>
          <p:nvPr/>
        </p:nvSpPr>
        <p:spPr>
          <a:xfrm>
            <a:off x="4159487" y="473165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0DCB76D5-9C01-B004-AE0F-A1085CD7661D}"/>
              </a:ext>
            </a:extLst>
          </p:cNvPr>
          <p:cNvSpPr txBox="1"/>
          <p:nvPr/>
        </p:nvSpPr>
        <p:spPr>
          <a:xfrm>
            <a:off x="6986762" y="474047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42" name="Right Brace 11">
            <a:extLst>
              <a:ext uri="{FF2B5EF4-FFF2-40B4-BE49-F238E27FC236}">
                <a16:creationId xmlns:a16="http://schemas.microsoft.com/office/drawing/2014/main" id="{C82CB553-096E-7D6D-CD61-FFD8A1162C5D}"/>
              </a:ext>
            </a:extLst>
          </p:cNvPr>
          <p:cNvSpPr/>
          <p:nvPr/>
        </p:nvSpPr>
        <p:spPr>
          <a:xfrm rot="5400000">
            <a:off x="10468760" y="358945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7C5A9D7-5984-94A5-D8B1-1DF023070836}"/>
              </a:ext>
            </a:extLst>
          </p:cNvPr>
          <p:cNvSpPr txBox="1"/>
          <p:nvPr/>
        </p:nvSpPr>
        <p:spPr>
          <a:xfrm>
            <a:off x="9534592" y="4741083"/>
            <a:ext cx="243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44" name="Right Brace 11">
            <a:extLst>
              <a:ext uri="{FF2B5EF4-FFF2-40B4-BE49-F238E27FC236}">
                <a16:creationId xmlns:a16="http://schemas.microsoft.com/office/drawing/2014/main" id="{98E81383-A8D2-E717-9381-362126D0EF5E}"/>
              </a:ext>
            </a:extLst>
          </p:cNvPr>
          <p:cNvSpPr/>
          <p:nvPr/>
        </p:nvSpPr>
        <p:spPr>
          <a:xfrm rot="5400000">
            <a:off x="7147900" y="169586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BDEB5D97-7CA9-1746-7E3F-2091B26094EC}"/>
              </a:ext>
            </a:extLst>
          </p:cNvPr>
          <p:cNvSpPr txBox="1"/>
          <p:nvPr/>
        </p:nvSpPr>
        <p:spPr>
          <a:xfrm>
            <a:off x="6017458" y="32605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46" name="Right Brace 11">
            <a:extLst>
              <a:ext uri="{FF2B5EF4-FFF2-40B4-BE49-F238E27FC236}">
                <a16:creationId xmlns:a16="http://schemas.microsoft.com/office/drawing/2014/main" id="{03FDBCFD-1342-FD92-099F-5D3791FD1BC3}"/>
              </a:ext>
            </a:extLst>
          </p:cNvPr>
          <p:cNvSpPr/>
          <p:nvPr/>
        </p:nvSpPr>
        <p:spPr>
          <a:xfrm rot="5400000">
            <a:off x="9748424" y="211395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4340FCD2-7E3B-62B5-7D39-50E791F150C9}"/>
              </a:ext>
            </a:extLst>
          </p:cNvPr>
          <p:cNvSpPr txBox="1"/>
          <p:nvPr/>
        </p:nvSpPr>
        <p:spPr>
          <a:xfrm>
            <a:off x="8814256" y="326558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48" name="Right Brace 11">
            <a:extLst>
              <a:ext uri="{FF2B5EF4-FFF2-40B4-BE49-F238E27FC236}">
                <a16:creationId xmlns:a16="http://schemas.microsoft.com/office/drawing/2014/main" id="{273FAAC9-32D8-114B-E382-383FE299ACCA}"/>
              </a:ext>
            </a:extLst>
          </p:cNvPr>
          <p:cNvSpPr/>
          <p:nvPr/>
        </p:nvSpPr>
        <p:spPr>
          <a:xfrm rot="5400000">
            <a:off x="7762403" y="3059246"/>
            <a:ext cx="265151" cy="3097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314759" cy="4060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314759" cy="4060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07394" y="725537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0558" y="3340257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2 Metabolites1 in central compartment/plasma</a:t>
            </a:r>
          </a:p>
        </p:txBody>
      </p:sp>
      <p:sp>
        <p:nvSpPr>
          <p:cNvPr id="34" name="Right Brace 11">
            <a:extLst>
              <a:ext uri="{FF2B5EF4-FFF2-40B4-BE49-F238E27FC236}">
                <a16:creationId xmlns:a16="http://schemas.microsoft.com/office/drawing/2014/main" id="{D484E955-7725-6AA5-C9C6-02665DD28BD8}"/>
              </a:ext>
            </a:extLst>
          </p:cNvPr>
          <p:cNvSpPr/>
          <p:nvPr/>
        </p:nvSpPr>
        <p:spPr>
          <a:xfrm rot="5400000">
            <a:off x="2250163" y="2873950"/>
            <a:ext cx="256601" cy="3450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5892409E-102C-1CB6-7002-0288AB12229F}"/>
              </a:ext>
            </a:extLst>
          </p:cNvPr>
          <p:cNvSpPr txBox="1"/>
          <p:nvPr/>
        </p:nvSpPr>
        <p:spPr>
          <a:xfrm>
            <a:off x="1368673" y="4740472"/>
            <a:ext cx="222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36" name="Right Brace 11">
            <a:extLst>
              <a:ext uri="{FF2B5EF4-FFF2-40B4-BE49-F238E27FC236}">
                <a16:creationId xmlns:a16="http://schemas.microsoft.com/office/drawing/2014/main" id="{D26793FD-1579-36DC-CA41-B411164A2D7D}"/>
              </a:ext>
            </a:extLst>
          </p:cNvPr>
          <p:cNvSpPr/>
          <p:nvPr/>
        </p:nvSpPr>
        <p:spPr>
          <a:xfrm rot="5400000">
            <a:off x="5093655" y="358003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2E17C6E8-02C4-AF39-71E7-240DD99EA57B}"/>
              </a:ext>
            </a:extLst>
          </p:cNvPr>
          <p:cNvSpPr txBox="1"/>
          <p:nvPr/>
        </p:nvSpPr>
        <p:spPr>
          <a:xfrm>
            <a:off x="4159487" y="473165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091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8204747" cy="5373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8204747" cy="5373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and 1 Metabolite1 in central compartment/plasma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23208" y="3184328"/>
            <a:ext cx="369332" cy="2962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208794" y="4760003"/>
            <a:ext cx="17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700069" y="361926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765901" y="476000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2125467" y="4606016"/>
            <a:ext cx="307777" cy="2758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1258117" y="6139219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4706025" y="49786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3882694" y="61319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31883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475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722013B4-E6FE-3EC3-26C5-C1B1B95B69A0}"/>
              </a:ext>
            </a:extLst>
          </p:cNvPr>
          <p:cNvSpPr/>
          <p:nvPr/>
        </p:nvSpPr>
        <p:spPr>
          <a:xfrm rot="5400000">
            <a:off x="2501963" y="314924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7C71AA1-F88D-44DC-D730-D129D6374673}"/>
              </a:ext>
            </a:extLst>
          </p:cNvPr>
          <p:cNvSpPr txBox="1"/>
          <p:nvPr/>
        </p:nvSpPr>
        <p:spPr>
          <a:xfrm>
            <a:off x="1371521" y="47138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ACC70037-82CE-C96C-699B-D72499C0134B}"/>
              </a:ext>
            </a:extLst>
          </p:cNvPr>
          <p:cNvSpPr/>
          <p:nvPr/>
        </p:nvSpPr>
        <p:spPr>
          <a:xfrm rot="5400000">
            <a:off x="5102487" y="35673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ACCDB7E-D288-D2A7-3AC7-A4EC83A1267A}"/>
              </a:ext>
            </a:extLst>
          </p:cNvPr>
          <p:cNvSpPr txBox="1"/>
          <p:nvPr/>
        </p:nvSpPr>
        <p:spPr>
          <a:xfrm>
            <a:off x="4168319" y="47189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77370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central compartment/plasma,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17275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7994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84545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j Metabolites1 in central compartment/plasma, j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EE2D4F20-5826-399D-F7E0-C03BA661ABED}"/>
              </a:ext>
            </a:extLst>
          </p:cNvPr>
          <p:cNvSpPr/>
          <p:nvPr/>
        </p:nvSpPr>
        <p:spPr>
          <a:xfrm rot="5400000">
            <a:off x="7147900" y="169586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F2324AC1-88F0-7F08-5E34-7372F726E598}"/>
              </a:ext>
            </a:extLst>
          </p:cNvPr>
          <p:cNvSpPr txBox="1"/>
          <p:nvPr/>
        </p:nvSpPr>
        <p:spPr>
          <a:xfrm>
            <a:off x="6017458" y="32605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31" name="Right Brace 11">
            <a:extLst>
              <a:ext uri="{FF2B5EF4-FFF2-40B4-BE49-F238E27FC236}">
                <a16:creationId xmlns:a16="http://schemas.microsoft.com/office/drawing/2014/main" id="{233671B0-C357-245D-4EF8-F194F30C7872}"/>
              </a:ext>
            </a:extLst>
          </p:cNvPr>
          <p:cNvSpPr/>
          <p:nvPr/>
        </p:nvSpPr>
        <p:spPr>
          <a:xfrm rot="5400000">
            <a:off x="9748424" y="211395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F3F4F3D8-8D53-A4B3-BF48-EC71D072318A}"/>
              </a:ext>
            </a:extLst>
          </p:cNvPr>
          <p:cNvSpPr txBox="1"/>
          <p:nvPr/>
        </p:nvSpPr>
        <p:spPr>
          <a:xfrm>
            <a:off x="8814256" y="326558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3" name="Right Brace 11">
            <a:extLst>
              <a:ext uri="{FF2B5EF4-FFF2-40B4-BE49-F238E27FC236}">
                <a16:creationId xmlns:a16="http://schemas.microsoft.com/office/drawing/2014/main" id="{1295C64F-823B-6A76-3498-D8D2BD462D0F}"/>
              </a:ext>
            </a:extLst>
          </p:cNvPr>
          <p:cNvSpPr/>
          <p:nvPr/>
        </p:nvSpPr>
        <p:spPr>
          <a:xfrm rot="5400000">
            <a:off x="9177156" y="2711862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Metabolites1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58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>
            <a:extLst>
              <a:ext uri="{FF2B5EF4-FFF2-40B4-BE49-F238E27FC236}">
                <a16:creationId xmlns:a16="http://schemas.microsoft.com/office/drawing/2014/main" id="{5E1EAB7D-B8CA-43C5-81C1-11176B70DF5C}"/>
              </a:ext>
            </a:extLst>
          </p:cNvPr>
          <p:cNvSpPr/>
          <p:nvPr/>
        </p:nvSpPr>
        <p:spPr>
          <a:xfrm>
            <a:off x="10403732" y="1681053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F34715-1314-474F-9589-1B57B7A5D719}"/>
              </a:ext>
            </a:extLst>
          </p:cNvPr>
          <p:cNvSpPr txBox="1"/>
          <p:nvPr/>
        </p:nvSpPr>
        <p:spPr>
          <a:xfrm>
            <a:off x="6641365" y="861968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rgbClr val="EB3C9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/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7CA25B-165F-419C-900E-554630713415}"/>
              </a:ext>
            </a:extLst>
          </p:cNvPr>
          <p:cNvGrpSpPr/>
          <p:nvPr/>
        </p:nvGrpSpPr>
        <p:grpSpPr>
          <a:xfrm>
            <a:off x="49401" y="837128"/>
            <a:ext cx="3098923" cy="5183529"/>
            <a:chOff x="-2177423" y="1130348"/>
            <a:chExt cx="3098923" cy="5183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/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BC56FE7E-DDBB-4FDF-BC75-06687D5B2E35}"/>
                </a:ext>
              </a:extLst>
            </p:cNvPr>
            <p:cNvGrpSpPr/>
            <p:nvPr/>
          </p:nvGrpSpPr>
          <p:grpSpPr>
            <a:xfrm>
              <a:off x="-2177423" y="1130348"/>
              <a:ext cx="3098923" cy="5183529"/>
              <a:chOff x="-1600640" y="1100065"/>
              <a:chExt cx="3098923" cy="5183529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F027515E-C17D-49A9-A773-4F424FF146C8}"/>
                  </a:ext>
                </a:extLst>
              </p:cNvPr>
              <p:cNvGrpSpPr/>
              <p:nvPr/>
            </p:nvGrpSpPr>
            <p:grpSpPr>
              <a:xfrm>
                <a:off x="-1600640" y="1127030"/>
                <a:ext cx="1320230" cy="4568066"/>
                <a:chOff x="-463861" y="2313277"/>
                <a:chExt cx="1320230" cy="4568066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CCC32A58-0D88-496D-805A-9877AAC2E71A}"/>
                    </a:ext>
                  </a:extLst>
                </p:cNvPr>
                <p:cNvSpPr/>
                <p:nvPr/>
              </p:nvSpPr>
              <p:spPr bwMode="gray">
                <a:xfrm>
                  <a:off x="-463861" y="4128415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9580902-7DBC-4E1F-8B9C-A70BBBA31E6B}"/>
                    </a:ext>
                  </a:extLst>
                </p:cNvPr>
                <p:cNvSpPr/>
                <p:nvPr/>
              </p:nvSpPr>
              <p:spPr bwMode="gray">
                <a:xfrm>
                  <a:off x="-323964" y="6249392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622CEC1-8C5B-4BD1-8712-CA8FB5BBAA16}"/>
                    </a:ext>
                  </a:extLst>
                </p:cNvPr>
                <p:cNvSpPr txBox="1"/>
                <p:nvPr/>
              </p:nvSpPr>
              <p:spPr bwMode="gray">
                <a:xfrm>
                  <a:off x="-311075" y="2313277"/>
                  <a:ext cx="116744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Peripheral</a:t>
                  </a:r>
                  <a:r>
                    <a:rPr lang="de-DE" sz="1000" dirty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</a:t>
                  </a: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space</a:t>
                  </a:r>
                  <a:endParaRPr lang="de-DE" sz="1000" dirty="0">
                    <a:solidFill>
                      <a:schemeClr val="accent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4B8E7D9-98A2-4370-BC99-F28CB1FF1744}"/>
                  </a:ext>
                </a:extLst>
              </p:cNvPr>
              <p:cNvGrpSpPr/>
              <p:nvPr/>
            </p:nvGrpSpPr>
            <p:grpSpPr>
              <a:xfrm>
                <a:off x="-934551" y="1100065"/>
                <a:ext cx="2432834" cy="4582667"/>
                <a:chOff x="-844126" y="2299572"/>
                <a:chExt cx="2432834" cy="4582667"/>
              </a:xfrm>
            </p:grpSpPr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6092DB94-236D-4B91-AE57-2367C6818846}"/>
                    </a:ext>
                  </a:extLst>
                </p:cNvPr>
                <p:cNvSpPr/>
                <p:nvPr/>
              </p:nvSpPr>
              <p:spPr bwMode="gray">
                <a:xfrm>
                  <a:off x="-844126" y="3039863"/>
                  <a:ext cx="1995072" cy="14529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3D64C792-1F02-40CD-A804-1105EAF2B357}"/>
                    </a:ext>
                  </a:extLst>
                </p:cNvPr>
                <p:cNvSpPr/>
                <p:nvPr/>
              </p:nvSpPr>
              <p:spPr bwMode="gray">
                <a:xfrm>
                  <a:off x="-41973" y="6250288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88671C54-2270-482E-B8F8-CC1C8D0B0A1A}"/>
                    </a:ext>
                  </a:extLst>
                </p:cNvPr>
                <p:cNvSpPr txBox="1"/>
                <p:nvPr/>
              </p:nvSpPr>
              <p:spPr bwMode="gray">
                <a:xfrm>
                  <a:off x="-24818" y="2299572"/>
                  <a:ext cx="16135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Central </a:t>
                  </a:r>
                  <a:r>
                    <a:rPr lang="de-DE" sz="1000" dirty="0" err="1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compartment</a:t>
                  </a: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(Plasma)</a:t>
                  </a:r>
                </a:p>
              </p:txBody>
            </p:sp>
          </p:grpSp>
          <p:cxnSp>
            <p:nvCxnSpPr>
              <p:cNvPr id="173" name="Gerade Verbindung mit Pfeil 172">
                <a:extLst>
                  <a:ext uri="{FF2B5EF4-FFF2-40B4-BE49-F238E27FC236}">
                    <a16:creationId xmlns:a16="http://schemas.microsoft.com/office/drawing/2014/main" id="{D210E67F-46B9-4939-AAB3-D508BCD57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83856" y="5380921"/>
                <a:ext cx="550017" cy="243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/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Gerade Verbindung mit Pfeil 182">
                <a:extLst>
                  <a:ext uri="{FF2B5EF4-FFF2-40B4-BE49-F238E27FC236}">
                    <a16:creationId xmlns:a16="http://schemas.microsoft.com/office/drawing/2014/main" id="{CF3CB4B7-A1FB-4EFF-8047-8A30A3C06F53}"/>
                  </a:ext>
                </a:extLst>
              </p:cNvPr>
              <p:cNvCxnSpPr>
                <a:cxnSpLocks/>
                <a:stCxn id="436" idx="0"/>
                <a:endCxn id="439" idx="2"/>
              </p:cNvCxnSpPr>
              <p:nvPr/>
            </p:nvCxnSpPr>
            <p:spPr>
              <a:xfrm flipH="1" flipV="1">
                <a:off x="112510" y="3182465"/>
                <a:ext cx="46814" cy="1955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/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/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65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oMath>
                      </m:oMathPara>
                    </a14:m>
                    <a:endParaRPr lang="de-DE" sz="65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Gerade Verbindung mit Pfeil 187">
                <a:extLst>
                  <a:ext uri="{FF2B5EF4-FFF2-40B4-BE49-F238E27FC236}">
                    <a16:creationId xmlns:a16="http://schemas.microsoft.com/office/drawing/2014/main" id="{81F75526-ED57-4AEB-A0C9-52F8174B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1785" y="3109821"/>
                <a:ext cx="847946" cy="7264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Verbinder: gekrümmt 44">
                <a:extLst>
                  <a:ext uri="{FF2B5EF4-FFF2-40B4-BE49-F238E27FC236}">
                    <a16:creationId xmlns:a16="http://schemas.microsoft.com/office/drawing/2014/main" id="{2C5B63DC-249F-43DA-9E18-C34B4FAA5D50}"/>
                  </a:ext>
                </a:extLst>
              </p:cNvPr>
              <p:cNvCxnSpPr>
                <a:cxnSpLocks/>
                <a:stCxn id="192" idx="0"/>
                <a:endCxn id="164" idx="4"/>
              </p:cNvCxnSpPr>
              <p:nvPr/>
            </p:nvCxnSpPr>
            <p:spPr>
              <a:xfrm rot="5400000" flipH="1" flipV="1">
                <a:off x="-264512" y="5535026"/>
                <a:ext cx="310013" cy="605426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261C1492-26DC-49E0-A403-2DE39A998CF1}"/>
                  </a:ext>
                </a:extLst>
              </p:cNvPr>
              <p:cNvSpPr txBox="1"/>
              <p:nvPr/>
            </p:nvSpPr>
            <p:spPr bwMode="gray">
              <a:xfrm>
                <a:off x="-908194" y="5992745"/>
                <a:ext cx="99195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de-DE" sz="1000" dirty="0" err="1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Injection</a:t>
                </a:r>
                <a:r>
                  <a:rPr lang="de-DE" sz="100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de-DE" sz="890" dirty="0">
                    <a:solidFill>
                      <a:srgbClr val="2DBEC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Dose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D99389-1696-088E-D20C-8B4068C1C65D}"/>
              </a:ext>
            </a:extLst>
          </p:cNvPr>
          <p:cNvGrpSpPr/>
          <p:nvPr/>
        </p:nvGrpSpPr>
        <p:grpSpPr>
          <a:xfrm>
            <a:off x="3007024" y="687323"/>
            <a:ext cx="2945959" cy="5804068"/>
            <a:chOff x="2307551" y="-258046"/>
            <a:chExt cx="2945959" cy="6321837"/>
          </a:xfrm>
        </p:grpSpPr>
        <p:sp>
          <p:nvSpPr>
            <p:cNvPr id="196" name="Bogen 195">
              <a:extLst>
                <a:ext uri="{FF2B5EF4-FFF2-40B4-BE49-F238E27FC236}">
                  <a16:creationId xmlns:a16="http://schemas.microsoft.com/office/drawing/2014/main" id="{01DE2E84-46D1-4253-A25B-D51FA598B866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55AA026-0EF5-0C3C-8EDB-07DF472F08EF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5009A68D-7EB7-4CE4-9CAE-195219E61D83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Bogen 197">
                <a:extLst>
                  <a:ext uri="{FF2B5EF4-FFF2-40B4-BE49-F238E27FC236}">
                    <a16:creationId xmlns:a16="http://schemas.microsoft.com/office/drawing/2014/main" id="{965ABE6B-6740-4BCD-8829-3A4FA68C71E5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13830569-0F61-4A9C-B2C1-18C61C558764}"/>
              </a:ext>
            </a:extLst>
          </p:cNvPr>
          <p:cNvCxnSpPr>
            <a:cxnSpLocks/>
          </p:cNvCxnSpPr>
          <p:nvPr/>
        </p:nvCxnSpPr>
        <p:spPr>
          <a:xfrm flipH="1" flipV="1">
            <a:off x="1993954" y="5103819"/>
            <a:ext cx="1703249" cy="3531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2417F3B2-132A-46D8-B9A0-3AEE95FB3091}"/>
              </a:ext>
            </a:extLst>
          </p:cNvPr>
          <p:cNvCxnSpPr>
            <a:cxnSpLocks/>
          </p:cNvCxnSpPr>
          <p:nvPr/>
        </p:nvCxnSpPr>
        <p:spPr>
          <a:xfrm flipV="1">
            <a:off x="1973271" y="2743798"/>
            <a:ext cx="1517577" cy="489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457C99-A208-4620-B493-432D9595315B}"/>
              </a:ext>
            </a:extLst>
          </p:cNvPr>
          <p:cNvGrpSpPr/>
          <p:nvPr/>
        </p:nvGrpSpPr>
        <p:grpSpPr>
          <a:xfrm flipH="1">
            <a:off x="9201952" y="633680"/>
            <a:ext cx="2945959" cy="5963064"/>
            <a:chOff x="-1906795" y="391820"/>
            <a:chExt cx="2945959" cy="632183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620FC215-F93B-4206-8695-1E066CF9C788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Bogen 211">
              <a:extLst>
                <a:ext uri="{FF2B5EF4-FFF2-40B4-BE49-F238E27FC236}">
                  <a16:creationId xmlns:a16="http://schemas.microsoft.com/office/drawing/2014/main" id="{E1DA8E1D-0835-4DD0-89AB-E3995E24DB8E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Bogen 212">
              <a:extLst>
                <a:ext uri="{FF2B5EF4-FFF2-40B4-BE49-F238E27FC236}">
                  <a16:creationId xmlns:a16="http://schemas.microsoft.com/office/drawing/2014/main" id="{A9EFC4DA-63A6-4524-B8AF-368E83CE5121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27876E44-6E1F-4C50-973C-34B9E8E33DD6}"/>
              </a:ext>
            </a:extLst>
          </p:cNvPr>
          <p:cNvCxnSpPr>
            <a:cxnSpLocks/>
          </p:cNvCxnSpPr>
          <p:nvPr/>
        </p:nvCxnSpPr>
        <p:spPr>
          <a:xfrm flipH="1" flipV="1">
            <a:off x="206826" y="1526375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/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6CC52E43-04C7-436C-A537-A043B850BB23}"/>
              </a:ext>
            </a:extLst>
          </p:cNvPr>
          <p:cNvCxnSpPr>
            <a:cxnSpLocks/>
            <a:stCxn id="437" idx="2"/>
          </p:cNvCxnSpPr>
          <p:nvPr/>
        </p:nvCxnSpPr>
        <p:spPr>
          <a:xfrm flipH="1">
            <a:off x="1752350" y="1826653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/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Bogen 92">
            <a:extLst>
              <a:ext uri="{FF2B5EF4-FFF2-40B4-BE49-F238E27FC236}">
                <a16:creationId xmlns:a16="http://schemas.microsoft.com/office/drawing/2014/main" id="{49385E82-09FC-4B89-959A-4374A2E4E1C9}"/>
              </a:ext>
            </a:extLst>
          </p:cNvPr>
          <p:cNvSpPr/>
          <p:nvPr/>
        </p:nvSpPr>
        <p:spPr>
          <a:xfrm rot="9341111">
            <a:off x="1401533" y="1063410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002ECF4-DC9C-4A0D-97D2-AFD75CE5B21F}"/>
              </a:ext>
            </a:extLst>
          </p:cNvPr>
          <p:cNvCxnSpPr>
            <a:cxnSpLocks/>
          </p:cNvCxnSpPr>
          <p:nvPr/>
        </p:nvCxnSpPr>
        <p:spPr>
          <a:xfrm flipH="1" flipV="1">
            <a:off x="1631050" y="2906866"/>
            <a:ext cx="52445" cy="19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/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/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/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/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/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/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/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/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/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/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blipFill>
                <a:blip r:embed="rId1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/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/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blipFill>
                <a:blip r:embed="rId1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319C86A-645B-EDF7-C66D-723FC277B58A}"/>
              </a:ext>
            </a:extLst>
          </p:cNvPr>
          <p:cNvGrpSpPr/>
          <p:nvPr/>
        </p:nvGrpSpPr>
        <p:grpSpPr>
          <a:xfrm>
            <a:off x="2486813" y="1629143"/>
            <a:ext cx="9252189" cy="4630981"/>
            <a:chOff x="2812985" y="383798"/>
            <a:chExt cx="8040616" cy="3641807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D39C10D-0C03-470C-8550-0B22D8628818}"/>
                </a:ext>
              </a:extLst>
            </p:cNvPr>
            <p:cNvSpPr/>
            <p:nvPr/>
          </p:nvSpPr>
          <p:spPr>
            <a:xfrm>
              <a:off x="5024936" y="619291"/>
              <a:ext cx="4917368" cy="318441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63">
                <a:solidFill>
                  <a:srgbClr val="FFC000"/>
                </a:solidFill>
              </a:endParaRPr>
            </a:p>
          </p:txBody>
        </p:sp>
        <p:sp>
          <p:nvSpPr>
            <p:cNvPr id="3" name="Runde Klammer links/rechts 2">
              <a:extLst>
                <a:ext uri="{FF2B5EF4-FFF2-40B4-BE49-F238E27FC236}">
                  <a16:creationId xmlns:a16="http://schemas.microsoft.com/office/drawing/2014/main" id="{D14D5AE6-C1C4-4BBA-8F0E-25AD064FE1AA}"/>
                </a:ext>
              </a:extLst>
            </p:cNvPr>
            <p:cNvSpPr/>
            <p:nvPr/>
          </p:nvSpPr>
          <p:spPr>
            <a:xfrm>
              <a:off x="4942446" y="704112"/>
              <a:ext cx="5135691" cy="3085909"/>
            </a:xfrm>
            <a:prstGeom prst="bracketPair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/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p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/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𝑁𝐶</m:t>
                            </m:r>
                          </m:e>
                          <m:sup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𝑇𝑢𝑚𝑜𝑟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DD112FE-D28D-4D90-B677-A92DC30B0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905" y="2278879"/>
              <a:ext cx="5647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0016280-8EAA-4E81-BE3D-A41FA2355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8307" y="1443422"/>
              <a:ext cx="131021" cy="182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/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89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/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/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/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/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/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8728EDEB-92F7-45E0-948A-D72E179975A8}"/>
                </a:ext>
              </a:extLst>
            </p:cNvPr>
            <p:cNvSpPr txBox="1"/>
            <p:nvPr/>
          </p:nvSpPr>
          <p:spPr bwMode="gray">
            <a:xfrm>
              <a:off x="6746756" y="383798"/>
              <a:ext cx="991950" cy="121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Tumor </a:t>
              </a:r>
              <a:r>
                <a:rPr lang="de-DE" sz="1000" dirty="0" err="1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cell</a:t>
              </a:r>
              <a:endPara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/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𝒂𝒈</m:t>
                            </m:r>
                          </m:sub>
                          <m:sup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𝒆𝒍𝒍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/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65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90D72AE9-55DB-453F-BC2C-E32F0A774EE3}"/>
                </a:ext>
              </a:extLst>
            </p:cNvPr>
            <p:cNvSpPr/>
            <p:nvPr/>
          </p:nvSpPr>
          <p:spPr>
            <a:xfrm>
              <a:off x="6202972" y="2098163"/>
              <a:ext cx="2404798" cy="149611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/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/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/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Gerade Verbindung mit Pfeil 264">
              <a:extLst>
                <a:ext uri="{FF2B5EF4-FFF2-40B4-BE49-F238E27FC236}">
                  <a16:creationId xmlns:a16="http://schemas.microsoft.com/office/drawing/2014/main" id="{EE54EC1B-CDEB-402F-8EDC-62E62B77A037}"/>
                </a:ext>
              </a:extLst>
            </p:cNvPr>
            <p:cNvCxnSpPr>
              <a:cxnSpLocks/>
              <a:stCxn id="257" idx="0"/>
            </p:cNvCxnSpPr>
            <p:nvPr/>
          </p:nvCxnSpPr>
          <p:spPr>
            <a:xfrm flipV="1">
              <a:off x="6800976" y="2444332"/>
              <a:ext cx="611605" cy="31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7E0E653-CCB9-4CAB-B99B-7C261A8BCA6D}"/>
                </a:ext>
              </a:extLst>
            </p:cNvPr>
            <p:cNvCxnSpPr>
              <a:cxnSpLocks/>
              <a:stCxn id="244" idx="2"/>
              <a:endCxn id="259" idx="0"/>
            </p:cNvCxnSpPr>
            <p:nvPr/>
          </p:nvCxnSpPr>
          <p:spPr>
            <a:xfrm flipH="1">
              <a:off x="7684890" y="1486395"/>
              <a:ext cx="42199" cy="745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7BAB0460-9A16-4FA1-9ED3-573BDB2600BD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4186003" y="1281130"/>
              <a:ext cx="3077402" cy="519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DEC50B85-21EF-448D-A439-141906C5F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93" y="1375618"/>
              <a:ext cx="325882" cy="46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/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/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Gerade Verbindung mit Pfeil 348">
              <a:extLst>
                <a:ext uri="{FF2B5EF4-FFF2-40B4-BE49-F238E27FC236}">
                  <a16:creationId xmlns:a16="http://schemas.microsoft.com/office/drawing/2014/main" id="{5E06E5BC-0080-44EB-814C-54619C85C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780" y="2087736"/>
              <a:ext cx="268566" cy="12114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/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/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/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/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/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/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/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sub>
                          <m:sup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/>
                </a:p>
              </p:txBody>
            </p:sp>
          </mc:Choice>
          <mc:Fallback xmlns="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/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/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/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/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𝒄𝒉𝒂𝒓𝒈𝒆𝒅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8E9662DD-7884-414F-820E-DBBEE8ED4CF1}"/>
                </a:ext>
              </a:extLst>
            </p:cNvPr>
            <p:cNvCxnSpPr>
              <a:cxnSpLocks/>
              <a:stCxn id="204" idx="0"/>
            </p:cNvCxnSpPr>
            <p:nvPr/>
          </p:nvCxnSpPr>
          <p:spPr>
            <a:xfrm flipV="1">
              <a:off x="3949888" y="810900"/>
              <a:ext cx="312919" cy="34611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/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94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𝑝𝐻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sup>
                        </m:sSubSup>
                      </m:oMath>
                    </m:oMathPara>
                  </a14:m>
                  <a:endParaRPr lang="de-DE" sz="894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/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/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/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</m:sub>
                          <m:sup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bSup>
                      </m:oMath>
                    </m:oMathPara>
                  </a14:m>
                  <a:endParaRPr lang="de-DE" sz="81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D84BF4AC-8118-4131-9FEC-F0B76F86C6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86" y="2002087"/>
              <a:ext cx="1632929" cy="79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3DCE3758-7472-496A-95FF-E5532E249F0E}"/>
                </a:ext>
              </a:extLst>
            </p:cNvPr>
            <p:cNvCxnSpPr>
              <a:cxnSpLocks/>
              <a:endCxn id="257" idx="1"/>
            </p:cNvCxnSpPr>
            <p:nvPr/>
          </p:nvCxnSpPr>
          <p:spPr>
            <a:xfrm flipV="1">
              <a:off x="4308008" y="2912873"/>
              <a:ext cx="2059886" cy="47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/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p>
                      </m:oMath>
                    </m:oMathPara>
                  </a14:m>
                  <a:endParaRPr lang="de-DE" sz="894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/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7295E13-60FC-727D-AA8D-6E64C2A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7974008" y="1325198"/>
              <a:ext cx="943056" cy="282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/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/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3F52C5-9546-8DD4-814C-9FBF9D47883F}"/>
              </a:ext>
            </a:extLst>
          </p:cNvPr>
          <p:cNvSpPr txBox="1">
            <a:spLocks/>
          </p:cNvSpPr>
          <p:nvPr/>
        </p:nvSpPr>
        <p:spPr>
          <a:xfrm>
            <a:off x="596200" y="101939"/>
            <a:ext cx="10944225" cy="325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/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blipFill>
                <a:blip r:embed="rId1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/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6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192287" y="372120"/>
            <a:ext cx="226402" cy="5511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8121" y="3218993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8406557" y="674016"/>
            <a:ext cx="287662" cy="490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7775814" y="3278170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11702317" y="21644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10768149" y="33160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92407" y="2304988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501316" y="473935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641727" y="483828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07559" y="598991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573102" y="3333434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637692" y="6005345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286613" y="483853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463282" y="599188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5062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95834" y="3435650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360424" y="6107561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009345" y="494075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86014" y="609409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57606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90922" y="-206940"/>
                <a:ext cx="13298302" cy="7449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fi-FI" sz="160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2" y="-206940"/>
                <a:ext cx="13298302" cy="7449860"/>
              </a:xfrm>
              <a:prstGeom prst="rect">
                <a:avLst/>
              </a:prstGeom>
              <a:blipFill>
                <a:blip r:embed="rId3"/>
                <a:stretch>
                  <a:fillRect l="-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230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Drug in central compartment/plasma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723648" y="1061807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84413" y="4240283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8555498" y="325523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7799345" y="1463324"/>
            <a:ext cx="176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i </a:t>
            </a:r>
            <a:r>
              <a:rPr lang="en-US" sz="1400" dirty="0" err="1"/>
              <a:t>Protacs</a:t>
            </a:r>
            <a:endParaRPr lang="en-US" sz="1400" dirty="0"/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81BB860-7C5A-6D1B-69DA-013EA9DA1381}"/>
              </a:ext>
            </a:extLst>
          </p:cNvPr>
          <p:cNvSpPr/>
          <p:nvPr/>
        </p:nvSpPr>
        <p:spPr>
          <a:xfrm rot="5400000">
            <a:off x="7705319" y="32937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D70C07D-7B06-9E76-B6FE-6498942E20BB}"/>
              </a:ext>
            </a:extLst>
          </p:cNvPr>
          <p:cNvSpPr txBox="1"/>
          <p:nvPr/>
        </p:nvSpPr>
        <p:spPr>
          <a:xfrm>
            <a:off x="7066419" y="41701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432D489A-D6DC-ABD1-C5E0-F0B6A3D6B24E}"/>
              </a:ext>
            </a:extLst>
          </p:cNvPr>
          <p:cNvSpPr/>
          <p:nvPr/>
        </p:nvSpPr>
        <p:spPr>
          <a:xfrm rot="5400000">
            <a:off x="3185554" y="306117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DB341F6-7A90-55C0-B9E5-589918DAE7E0}"/>
              </a:ext>
            </a:extLst>
          </p:cNvPr>
          <p:cNvSpPr txBox="1"/>
          <p:nvPr/>
        </p:nvSpPr>
        <p:spPr>
          <a:xfrm>
            <a:off x="2396678" y="588232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9C27D06B-2C75-83D4-10BD-EC4A487F3CD1}"/>
              </a:ext>
            </a:extLst>
          </p:cNvPr>
          <p:cNvSpPr/>
          <p:nvPr/>
        </p:nvSpPr>
        <p:spPr>
          <a:xfrm rot="5400000">
            <a:off x="7498100" y="419233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70A6BC86-24E2-E45F-96FF-D206835EED08}"/>
              </a:ext>
            </a:extLst>
          </p:cNvPr>
          <p:cNvSpPr txBox="1"/>
          <p:nvPr/>
        </p:nvSpPr>
        <p:spPr>
          <a:xfrm>
            <a:off x="6570570" y="585565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  <p:sp>
        <p:nvSpPr>
          <p:cNvPr id="2" name="Right Brace 7">
            <a:extLst>
              <a:ext uri="{FF2B5EF4-FFF2-40B4-BE49-F238E27FC236}">
                <a16:creationId xmlns:a16="http://schemas.microsoft.com/office/drawing/2014/main" id="{55C8DD38-311B-CCE1-9F0A-186830772158}"/>
              </a:ext>
            </a:extLst>
          </p:cNvPr>
          <p:cNvSpPr/>
          <p:nvPr/>
        </p:nvSpPr>
        <p:spPr>
          <a:xfrm rot="5400000">
            <a:off x="8926147" y="1957793"/>
            <a:ext cx="309911" cy="2035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BA54CBFD-5865-FBD2-DFD0-4985092E5879}"/>
              </a:ext>
            </a:extLst>
          </p:cNvPr>
          <p:cNvSpPr txBox="1"/>
          <p:nvPr/>
        </p:nvSpPr>
        <p:spPr>
          <a:xfrm>
            <a:off x="8320417" y="3000404"/>
            <a:ext cx="407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non-specific deconjugation of ADC</a:t>
            </a:r>
          </a:p>
        </p:txBody>
      </p:sp>
      <p:sp>
        <p:nvSpPr>
          <p:cNvPr id="21" name="Right Brace 8">
            <a:extLst>
              <a:ext uri="{FF2B5EF4-FFF2-40B4-BE49-F238E27FC236}">
                <a16:creationId xmlns:a16="http://schemas.microsoft.com/office/drawing/2014/main" id="{EF5E1997-5DF3-4CC1-DC99-C8603C8C56DC}"/>
              </a:ext>
            </a:extLst>
          </p:cNvPr>
          <p:cNvSpPr/>
          <p:nvPr/>
        </p:nvSpPr>
        <p:spPr>
          <a:xfrm rot="5400000">
            <a:off x="9811585" y="3100839"/>
            <a:ext cx="265090" cy="2078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E6B0B0E3-4988-C77A-19E7-B19F24A0FA5D}"/>
              </a:ext>
            </a:extLst>
          </p:cNvPr>
          <p:cNvSpPr txBox="1"/>
          <p:nvPr/>
        </p:nvSpPr>
        <p:spPr>
          <a:xfrm>
            <a:off x="9103578" y="4186745"/>
            <a:ext cx="18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clearance of ADC</a:t>
            </a:r>
          </a:p>
        </p:txBody>
      </p:sp>
    </p:spTree>
    <p:extLst>
      <p:ext uri="{BB962C8B-B14F-4D97-AF65-F5344CB8AC3E}">
        <p14:creationId xmlns:p14="http://schemas.microsoft.com/office/powerpoint/2010/main" val="378650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185240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6138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6138540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168850" y="1417157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97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Metabolite1 in central compartment/plasma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4783697" y="308326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3940309" y="1446127"/>
            <a:ext cx="19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j Metabolites1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7137655" y="530279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6498755" y="1406655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F1C71063-EBBB-29B7-2A8A-8E0252EE7EE1}"/>
              </a:ext>
            </a:extLst>
          </p:cNvPr>
          <p:cNvSpPr/>
          <p:nvPr/>
        </p:nvSpPr>
        <p:spPr>
          <a:xfrm rot="5400000">
            <a:off x="3335047" y="167395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8988268-6541-3CC2-2D6A-983C40C5C7FB}"/>
              </a:ext>
            </a:extLst>
          </p:cNvPr>
          <p:cNvSpPr txBox="1"/>
          <p:nvPr/>
        </p:nvSpPr>
        <p:spPr>
          <a:xfrm>
            <a:off x="2546171" y="4495101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265414-4C04-0F99-72F4-346A18928765}"/>
              </a:ext>
            </a:extLst>
          </p:cNvPr>
          <p:cNvSpPr/>
          <p:nvPr/>
        </p:nvSpPr>
        <p:spPr>
          <a:xfrm rot="5400000">
            <a:off x="7647593" y="2805110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BD8393C9-2147-42B2-0902-B3F1B456C1BB}"/>
              </a:ext>
            </a:extLst>
          </p:cNvPr>
          <p:cNvSpPr txBox="1"/>
          <p:nvPr/>
        </p:nvSpPr>
        <p:spPr>
          <a:xfrm>
            <a:off x="6720063" y="4468437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92583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251682" y="1415474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995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Metabolite2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D528DDE0-2DBE-1ADD-CECB-19068064E7F1}"/>
              </a:ext>
            </a:extLst>
          </p:cNvPr>
          <p:cNvSpPr/>
          <p:nvPr/>
        </p:nvSpPr>
        <p:spPr>
          <a:xfrm rot="5400000">
            <a:off x="4583930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581915A-7503-7072-B81D-E76BCE3A2BC8}"/>
              </a:ext>
            </a:extLst>
          </p:cNvPr>
          <p:cNvSpPr txBox="1"/>
          <p:nvPr/>
        </p:nvSpPr>
        <p:spPr>
          <a:xfrm>
            <a:off x="3945030" y="1415474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31925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603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ADC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624553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624553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04376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210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46834" y="37980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92066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2326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2326727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030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2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2349304" y="2158014"/>
            <a:ext cx="281186" cy="3010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1607958" y="38044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5025159" y="263143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4090991" y="378306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52348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6590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1 Metabolite1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81983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266D7577-B29D-4492-78BF-4A25BB17AC6D}"/>
              </a:ext>
            </a:extLst>
          </p:cNvPr>
          <p:cNvSpPr/>
          <p:nvPr/>
        </p:nvSpPr>
        <p:spPr bwMode="gray">
          <a:xfrm>
            <a:off x="1363663" y="3241967"/>
            <a:ext cx="1606351" cy="133426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</a:pPr>
            <a:endParaRPr lang="de-DE" sz="1600" kern="0" dirty="0" err="1">
              <a:solidFill>
                <a:schemeClr val="accent6"/>
              </a:solidFill>
              <a:latin typeface="Verdana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Metabolites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7"/>
            <a:chOff x="-844126" y="2629634"/>
            <a:chExt cx="2760774" cy="5489237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6312824"/>
              <a:ext cx="2025342" cy="1806047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feld 346">
            <a:extLst>
              <a:ext uri="{FF2B5EF4-FFF2-40B4-BE49-F238E27FC236}">
                <a16:creationId xmlns:a16="http://schemas.microsoft.com/office/drawing/2014/main" id="{8A6845D3-B5AC-E1DE-7D36-F19F525EF437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1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/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chemeClr val="accent5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631767-779C-3862-1268-FD880D4EB735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/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118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2F8BCB5-C782-66D6-533C-DE5E9C598B13}"/>
              </a:ext>
            </a:extLst>
          </p:cNvPr>
          <p:cNvCxnSpPr>
            <a:cxnSpLocks/>
            <a:endCxn id="349" idx="4"/>
          </p:cNvCxnSpPr>
          <p:nvPr/>
        </p:nvCxnSpPr>
        <p:spPr>
          <a:xfrm rot="10800000">
            <a:off x="2015610" y="6610572"/>
            <a:ext cx="611585" cy="17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/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/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82DD216-1696-AEE9-4B24-E2C7BBC9840C}"/>
              </a:ext>
            </a:extLst>
          </p:cNvPr>
          <p:cNvCxnSpPr>
            <a:cxnSpLocks/>
          </p:cNvCxnSpPr>
          <p:nvPr/>
        </p:nvCxnSpPr>
        <p:spPr>
          <a:xfrm>
            <a:off x="232431" y="3049942"/>
            <a:ext cx="106341" cy="26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D332D9-CC66-9DF2-A929-E2C94A8B4EE0}"/>
              </a:ext>
            </a:extLst>
          </p:cNvPr>
          <p:cNvCxnSpPr/>
          <p:nvPr/>
        </p:nvCxnSpPr>
        <p:spPr>
          <a:xfrm flipV="1">
            <a:off x="529042" y="2982945"/>
            <a:ext cx="26690" cy="21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8B6B0EB-550F-8922-F349-209AB0B42A15}"/>
              </a:ext>
            </a:extLst>
          </p:cNvPr>
          <p:cNvCxnSpPr>
            <a:cxnSpLocks/>
          </p:cNvCxnSpPr>
          <p:nvPr/>
        </p:nvCxnSpPr>
        <p:spPr>
          <a:xfrm flipH="1">
            <a:off x="1354371" y="2925183"/>
            <a:ext cx="209350" cy="258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CC76C7EC-49C2-E3D3-C2B1-18BC5486FC21}"/>
              </a:ext>
            </a:extLst>
          </p:cNvPr>
          <p:cNvCxnSpPr/>
          <p:nvPr/>
        </p:nvCxnSpPr>
        <p:spPr>
          <a:xfrm flipH="1" flipV="1">
            <a:off x="1665495" y="2873673"/>
            <a:ext cx="222848" cy="22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3820631" y="2829033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505" y="2821264"/>
            <a:ext cx="1223675" cy="20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</p:cNvCxnSpPr>
          <p:nvPr/>
        </p:nvCxnSpPr>
        <p:spPr>
          <a:xfrm>
            <a:off x="4033528" y="2869169"/>
            <a:ext cx="766328" cy="286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4084706" y="2749769"/>
            <a:ext cx="2230429" cy="304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blipFill>
                <a:blip r:embed="rId12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41EC5E-3BD7-3261-E2C0-EC3CFB1224F6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/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/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A287C9-8119-65FD-9914-D05DA068DC13}"/>
              </a:ext>
            </a:extLst>
          </p:cNvPr>
          <p:cNvCxnSpPr>
            <a:cxnSpLocks/>
          </p:cNvCxnSpPr>
          <p:nvPr/>
        </p:nvCxnSpPr>
        <p:spPr>
          <a:xfrm>
            <a:off x="1906191" y="2854285"/>
            <a:ext cx="201300" cy="63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/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6C8F215-ADD3-799F-6B72-C79A4387B4F4}"/>
              </a:ext>
            </a:extLst>
          </p:cNvPr>
          <p:cNvSpPr txBox="1"/>
          <p:nvPr/>
        </p:nvSpPr>
        <p:spPr>
          <a:xfrm>
            <a:off x="2034129" y="35635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/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8090B-EA2E-A03B-A737-70CE28863706}"/>
              </a:ext>
            </a:extLst>
          </p:cNvPr>
          <p:cNvCxnSpPr>
            <a:cxnSpLocks/>
          </p:cNvCxnSpPr>
          <p:nvPr/>
        </p:nvCxnSpPr>
        <p:spPr>
          <a:xfrm flipH="1">
            <a:off x="849046" y="3672710"/>
            <a:ext cx="726442" cy="2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/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E08F18B-6D1E-156C-3164-11B599FAD22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86079" y="3057562"/>
            <a:ext cx="409475" cy="51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/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347482B-8F81-B2BA-D41A-39CD499F380F}"/>
              </a:ext>
            </a:extLst>
          </p:cNvPr>
          <p:cNvCxnSpPr>
            <a:cxnSpLocks/>
          </p:cNvCxnSpPr>
          <p:nvPr/>
        </p:nvCxnSpPr>
        <p:spPr>
          <a:xfrm>
            <a:off x="2422387" y="524977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/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blipFill>
                <a:blip r:embed="rId132"/>
                <a:stretch>
                  <a:fillRect r="-16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/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/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/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/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/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/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F006D-07D1-6C09-5DDB-969C19882238}"/>
              </a:ext>
            </a:extLst>
          </p:cNvPr>
          <p:cNvCxnSpPr>
            <a:cxnSpLocks/>
          </p:cNvCxnSpPr>
          <p:nvPr/>
        </p:nvCxnSpPr>
        <p:spPr>
          <a:xfrm flipH="1" flipV="1">
            <a:off x="1995632" y="3829573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831E741-497B-D143-344A-362F7A15A9F9}"/>
              </a:ext>
            </a:extLst>
          </p:cNvPr>
          <p:cNvCxnSpPr>
            <a:cxnSpLocks/>
          </p:cNvCxnSpPr>
          <p:nvPr/>
        </p:nvCxnSpPr>
        <p:spPr>
          <a:xfrm flipH="1" flipV="1">
            <a:off x="2085216" y="3800169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/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blipFill>
                <a:blip r:embed="rId139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>
            <a:extLst>
              <a:ext uri="{FF2B5EF4-FFF2-40B4-BE49-F238E27FC236}">
                <a16:creationId xmlns:a16="http://schemas.microsoft.com/office/drawing/2014/main" id="{578EDA45-EB4E-3864-4277-E2CD1705819A}"/>
              </a:ext>
            </a:extLst>
          </p:cNvPr>
          <p:cNvSpPr txBox="1"/>
          <p:nvPr/>
        </p:nvSpPr>
        <p:spPr>
          <a:xfrm>
            <a:off x="2228564" y="4166149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/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blipFill>
                <a:blip r:embed="rId140"/>
                <a:stretch>
                  <a:fillRect r="-32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5A4ED7E-8526-05BB-2564-5D75F61DBB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200915" y="5770983"/>
            <a:ext cx="353424" cy="10793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BBD793D-DDB8-E933-ED6C-9F5D043EBFE8}"/>
              </a:ext>
            </a:extLst>
          </p:cNvPr>
          <p:cNvCxnSpPr>
            <a:cxnSpLocks/>
          </p:cNvCxnSpPr>
          <p:nvPr/>
        </p:nvCxnSpPr>
        <p:spPr>
          <a:xfrm>
            <a:off x="1713920" y="5908713"/>
            <a:ext cx="338184" cy="63625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92FFD7-20A5-615E-4889-D80D45CE9EC3}"/>
              </a:ext>
            </a:extLst>
          </p:cNvPr>
          <p:cNvCxnSpPr>
            <a:cxnSpLocks/>
          </p:cNvCxnSpPr>
          <p:nvPr/>
        </p:nvCxnSpPr>
        <p:spPr>
          <a:xfrm>
            <a:off x="1627577" y="6093024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5FD817-E13B-49FC-FECB-749A1560DADE}"/>
              </a:ext>
            </a:extLst>
          </p:cNvPr>
          <p:cNvCxnSpPr>
            <a:cxnSpLocks/>
          </p:cNvCxnSpPr>
          <p:nvPr/>
        </p:nvCxnSpPr>
        <p:spPr>
          <a:xfrm>
            <a:off x="1788048" y="6357514"/>
            <a:ext cx="165270" cy="511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1815277-DE0A-A3E6-86C6-24BC7D9A4EB2}"/>
              </a:ext>
            </a:extLst>
          </p:cNvPr>
          <p:cNvCxnSpPr>
            <a:cxnSpLocks/>
          </p:cNvCxnSpPr>
          <p:nvPr/>
        </p:nvCxnSpPr>
        <p:spPr>
          <a:xfrm flipV="1">
            <a:off x="2233391" y="6347172"/>
            <a:ext cx="186121" cy="91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D15ECB7-4EC5-FA6A-7EFA-D8D7E5BD57E3}"/>
              </a:ext>
            </a:extLst>
          </p:cNvPr>
          <p:cNvCxnSpPr>
            <a:cxnSpLocks/>
          </p:cNvCxnSpPr>
          <p:nvPr/>
        </p:nvCxnSpPr>
        <p:spPr>
          <a:xfrm>
            <a:off x="1553255" y="5730261"/>
            <a:ext cx="512845" cy="1938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CC75A8E-714A-8CD3-AF8C-E579353AA418}"/>
              </a:ext>
            </a:extLst>
          </p:cNvPr>
          <p:cNvCxnSpPr>
            <a:cxnSpLocks/>
          </p:cNvCxnSpPr>
          <p:nvPr/>
        </p:nvCxnSpPr>
        <p:spPr>
          <a:xfrm>
            <a:off x="2066100" y="5294944"/>
            <a:ext cx="361814" cy="35005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D041F9-5311-D08D-7D79-68DFD46C0887}"/>
              </a:ext>
            </a:extLst>
          </p:cNvPr>
          <p:cNvCxnSpPr>
            <a:stCxn id="142" idx="2"/>
            <a:endCxn id="70" idx="2"/>
          </p:cNvCxnSpPr>
          <p:nvPr/>
        </p:nvCxnSpPr>
        <p:spPr>
          <a:xfrm rot="16200000" flipH="1">
            <a:off x="1673192" y="5532008"/>
            <a:ext cx="636252" cy="1199865"/>
          </a:xfrm>
          <a:prstGeom prst="bentConnector3">
            <a:avLst>
              <a:gd name="adj1" fmla="val 13592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/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5E8C5BA-2280-93BC-AF1E-62A72F54480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85052" y="5993504"/>
            <a:ext cx="638015" cy="9694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/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/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3CFDFAA1-BB6D-C7F4-9BCD-B8C8D4AE8976}"/>
              </a:ext>
            </a:extLst>
          </p:cNvPr>
          <p:cNvCxnSpPr>
            <a:cxnSpLocks/>
          </p:cNvCxnSpPr>
          <p:nvPr/>
        </p:nvCxnSpPr>
        <p:spPr>
          <a:xfrm flipH="1">
            <a:off x="593861" y="6391622"/>
            <a:ext cx="728014" cy="10512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/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060ADDD-9E93-7E81-C81C-FC62A52E833E}"/>
              </a:ext>
            </a:extLst>
          </p:cNvPr>
          <p:cNvCxnSpPr>
            <a:cxnSpLocks/>
          </p:cNvCxnSpPr>
          <p:nvPr/>
        </p:nvCxnSpPr>
        <p:spPr>
          <a:xfrm>
            <a:off x="397188" y="6245704"/>
            <a:ext cx="6846" cy="2206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/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9AFF302D-45E4-E39B-349C-DC6FBC33275A}"/>
              </a:ext>
            </a:extLst>
          </p:cNvPr>
          <p:cNvCxnSpPr>
            <a:cxnSpLocks/>
          </p:cNvCxnSpPr>
          <p:nvPr/>
        </p:nvCxnSpPr>
        <p:spPr>
          <a:xfrm flipH="1" flipV="1">
            <a:off x="505077" y="4955564"/>
            <a:ext cx="1642078" cy="103759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/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/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/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feld 162">
            <a:extLst>
              <a:ext uri="{FF2B5EF4-FFF2-40B4-BE49-F238E27FC236}">
                <a16:creationId xmlns:a16="http://schemas.microsoft.com/office/drawing/2014/main" id="{9B2A7236-6AF0-CA67-2F4D-B1D95D5605D1}"/>
              </a:ext>
            </a:extLst>
          </p:cNvPr>
          <p:cNvSpPr txBox="1"/>
          <p:nvPr/>
        </p:nvSpPr>
        <p:spPr>
          <a:xfrm>
            <a:off x="4438033" y="159966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/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BDAF2FB-0BE5-A95D-4BC6-7669550E843F}"/>
              </a:ext>
            </a:extLst>
          </p:cNvPr>
          <p:cNvCxnSpPr>
            <a:cxnSpLocks/>
          </p:cNvCxnSpPr>
          <p:nvPr/>
        </p:nvCxnSpPr>
        <p:spPr>
          <a:xfrm flipV="1">
            <a:off x="3836826" y="1890936"/>
            <a:ext cx="619090" cy="6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/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/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7A1E2D-AAED-CD6C-5D37-DFB58A5DC220}"/>
              </a:ext>
            </a:extLst>
          </p:cNvPr>
          <p:cNvCxnSpPr>
            <a:cxnSpLocks/>
          </p:cNvCxnSpPr>
          <p:nvPr/>
        </p:nvCxnSpPr>
        <p:spPr>
          <a:xfrm flipH="1" flipV="1">
            <a:off x="2520647" y="6029522"/>
            <a:ext cx="1773453" cy="1492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/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39A6AC6-6614-0012-5D6C-EDB7AC3A1E99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2735643" y="1810599"/>
            <a:ext cx="2486069" cy="187256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A0A525A8-DD86-F2B2-6282-B4EFA4B3117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2123333" y="1810992"/>
            <a:ext cx="1893603" cy="1738616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/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/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/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E493FAE2-E816-1F22-E3AE-311633318BE3}"/>
              </a:ext>
            </a:extLst>
          </p:cNvPr>
          <p:cNvCxnSpPr>
            <a:cxnSpLocks/>
          </p:cNvCxnSpPr>
          <p:nvPr/>
        </p:nvCxnSpPr>
        <p:spPr>
          <a:xfrm>
            <a:off x="4568444" y="626704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D732A27-7B7D-0038-527E-D3841975B4E3}"/>
              </a:ext>
            </a:extLst>
          </p:cNvPr>
          <p:cNvCxnSpPr>
            <a:cxnSpLocks/>
          </p:cNvCxnSpPr>
          <p:nvPr/>
        </p:nvCxnSpPr>
        <p:spPr>
          <a:xfrm flipH="1" flipV="1">
            <a:off x="1829677" y="6126385"/>
            <a:ext cx="2596369" cy="4059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C1492FD1-9A9F-E476-1CB5-6972E75CD132}"/>
              </a:ext>
            </a:extLst>
          </p:cNvPr>
          <p:cNvCxnSpPr>
            <a:cxnSpLocks/>
          </p:cNvCxnSpPr>
          <p:nvPr/>
        </p:nvCxnSpPr>
        <p:spPr>
          <a:xfrm flipH="1" flipV="1">
            <a:off x="4149351" y="1862402"/>
            <a:ext cx="263218" cy="4219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3522F508-0A7C-F967-4364-EB8B3BFADEA1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4240828" y="1814385"/>
            <a:ext cx="693208" cy="46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/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/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C4568FD4-2D7B-C619-EA6F-0E936EC566F3}"/>
              </a:ext>
            </a:extLst>
          </p:cNvPr>
          <p:cNvCxnSpPr>
            <a:cxnSpLocks/>
          </p:cNvCxnSpPr>
          <p:nvPr/>
        </p:nvCxnSpPr>
        <p:spPr>
          <a:xfrm flipH="1">
            <a:off x="5277025" y="6232540"/>
            <a:ext cx="2204061" cy="26362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/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/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/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blipFill>
                <a:blip r:embed="rId160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C665856-0588-7DE6-7D68-895464CE3F69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849949" y="5584136"/>
            <a:ext cx="898246" cy="41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4C231E53-8886-9774-B27D-107EE6EB87CD}"/>
              </a:ext>
            </a:extLst>
          </p:cNvPr>
          <p:cNvCxnSpPr>
            <a:cxnSpLocks/>
          </p:cNvCxnSpPr>
          <p:nvPr/>
        </p:nvCxnSpPr>
        <p:spPr>
          <a:xfrm flipV="1">
            <a:off x="5082216" y="5582638"/>
            <a:ext cx="3414668" cy="84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/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/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668D4DF8-1B0D-9A26-0C38-051536EC703D}"/>
              </a:ext>
            </a:extLst>
          </p:cNvPr>
          <p:cNvCxnSpPr>
            <a:cxnSpLocks/>
          </p:cNvCxnSpPr>
          <p:nvPr/>
        </p:nvCxnSpPr>
        <p:spPr>
          <a:xfrm flipH="1" flipV="1">
            <a:off x="8788527" y="4027057"/>
            <a:ext cx="4805" cy="1205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/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/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7590E981-6DDB-AFF9-6B2A-2F5031999778}"/>
              </a:ext>
            </a:extLst>
          </p:cNvPr>
          <p:cNvCxnSpPr>
            <a:cxnSpLocks/>
          </p:cNvCxnSpPr>
          <p:nvPr/>
        </p:nvCxnSpPr>
        <p:spPr>
          <a:xfrm flipV="1">
            <a:off x="9034819" y="4507518"/>
            <a:ext cx="173629" cy="777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/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/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/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/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/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FF8F85F-8DA6-793A-E4B1-83FFE1C8FE1B}"/>
              </a:ext>
            </a:extLst>
          </p:cNvPr>
          <p:cNvCxnSpPr>
            <a:cxnSpLocks/>
          </p:cNvCxnSpPr>
          <p:nvPr/>
        </p:nvCxnSpPr>
        <p:spPr>
          <a:xfrm>
            <a:off x="5352950" y="1828389"/>
            <a:ext cx="652391" cy="145774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D98FD4DD-4A61-FC51-61FB-AB8EFC0BA36C}"/>
              </a:ext>
            </a:extLst>
          </p:cNvPr>
          <p:cNvCxnSpPr>
            <a:cxnSpLocks/>
          </p:cNvCxnSpPr>
          <p:nvPr/>
        </p:nvCxnSpPr>
        <p:spPr>
          <a:xfrm>
            <a:off x="4370036" y="1774222"/>
            <a:ext cx="1431118" cy="2251552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/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/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/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/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8B5EF964-D3D5-65A7-B2A8-2011BB20CA19}"/>
              </a:ext>
            </a:extLst>
          </p:cNvPr>
          <p:cNvCxnSpPr>
            <a:cxnSpLocks/>
          </p:cNvCxnSpPr>
          <p:nvPr/>
        </p:nvCxnSpPr>
        <p:spPr>
          <a:xfrm>
            <a:off x="6362769" y="4212986"/>
            <a:ext cx="2672050" cy="16569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/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/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E98F0DD-F23C-8668-F014-1DF73D460A4C}"/>
              </a:ext>
            </a:extLst>
          </p:cNvPr>
          <p:cNvCxnSpPr>
            <a:cxnSpLocks/>
          </p:cNvCxnSpPr>
          <p:nvPr/>
        </p:nvCxnSpPr>
        <p:spPr>
          <a:xfrm>
            <a:off x="6623162" y="3545188"/>
            <a:ext cx="772327" cy="27603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/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/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/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95277DD9-7F88-A6AB-B88A-C65C0C3BD530}"/>
              </a:ext>
            </a:extLst>
          </p:cNvPr>
          <p:cNvCxnSpPr>
            <a:cxnSpLocks/>
          </p:cNvCxnSpPr>
          <p:nvPr/>
        </p:nvCxnSpPr>
        <p:spPr>
          <a:xfrm flipV="1">
            <a:off x="6637966" y="2829033"/>
            <a:ext cx="378073" cy="40260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/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/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/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/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blipFill>
                <a:blip r:embed="rId178"/>
                <a:stretch>
                  <a:fillRect r="-982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/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blipFill>
                <a:blip r:embed="rId179"/>
                <a:stretch>
                  <a:fillRect r="-9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feld 306">
            <a:extLst>
              <a:ext uri="{FF2B5EF4-FFF2-40B4-BE49-F238E27FC236}">
                <a16:creationId xmlns:a16="http://schemas.microsoft.com/office/drawing/2014/main" id="{C204C341-C587-6B2A-AE3C-2B455E3B491F}"/>
              </a:ext>
            </a:extLst>
          </p:cNvPr>
          <p:cNvSpPr txBox="1"/>
          <p:nvPr/>
        </p:nvSpPr>
        <p:spPr>
          <a:xfrm>
            <a:off x="6139849" y="3609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38309D4C-43A6-87B4-5F20-06CBC6FC9565}"/>
              </a:ext>
            </a:extLst>
          </p:cNvPr>
          <p:cNvCxnSpPr>
            <a:cxnSpLocks/>
            <a:endCxn id="287" idx="1"/>
          </p:cNvCxnSpPr>
          <p:nvPr/>
        </p:nvCxnSpPr>
        <p:spPr>
          <a:xfrm flipH="1">
            <a:off x="6338060" y="2510760"/>
            <a:ext cx="1510191" cy="1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/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8DC3C1CF-F631-DEA2-AD2D-BC5A53AD7ADE}"/>
              </a:ext>
            </a:extLst>
          </p:cNvPr>
          <p:cNvCxnSpPr>
            <a:cxnSpLocks/>
          </p:cNvCxnSpPr>
          <p:nvPr/>
        </p:nvCxnSpPr>
        <p:spPr>
          <a:xfrm>
            <a:off x="8818305" y="3935968"/>
            <a:ext cx="370590" cy="3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feld 335">
            <a:extLst>
              <a:ext uri="{FF2B5EF4-FFF2-40B4-BE49-F238E27FC236}">
                <a16:creationId xmlns:a16="http://schemas.microsoft.com/office/drawing/2014/main" id="{06728B3B-DE26-1F35-D2C3-E7777033D591}"/>
              </a:ext>
            </a:extLst>
          </p:cNvPr>
          <p:cNvSpPr txBox="1"/>
          <p:nvPr/>
        </p:nvSpPr>
        <p:spPr>
          <a:xfrm>
            <a:off x="8007417" y="379103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/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44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67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674928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6590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2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78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5965159" cy="3708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5965159" cy="3708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and 1 Metabolite1 in peripheral compartment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86095" y="1661928"/>
            <a:ext cx="263458" cy="3268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409975" y="344992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790451" y="227640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856283" y="342802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410593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056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97544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323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peripheral compartment 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03066" y="37917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30272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483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blipFill>
                <a:blip r:embed="rId7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824728" y="220683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1694286" y="377147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425252" y="26249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491084" y="37765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04178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9001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j Metabolites1 in peripheral compartment, j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9182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9742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707106" y="946952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9111" y="979515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2299" y="191006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451" y="1910065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765105" y="534856"/>
            <a:ext cx="287662" cy="4672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252675" y="3020697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203825" y="18430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444498" y="30206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79716" y="145741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83888" y="42122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04973" y="3059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70805" y="42112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217814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220717" y="67416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624889" y="34290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45974" y="22764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011806" y="34280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304488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5756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drug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602658" y="1253670"/>
                <a:ext cx="10540532" cy="4245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800" b="0" dirty="0"/>
              </a:p>
              <a:p>
                <a:endParaRPr lang="de-DE" sz="1800" dirty="0"/>
              </a:p>
              <a:p>
                <a:endParaRPr lang="de-DE" dirty="0"/>
              </a:p>
              <a:p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8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8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8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800" dirty="0">
                  <a:highlight>
                    <a:srgbClr val="FFFF00"/>
                  </a:highlight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1253670"/>
                <a:ext cx="10540532" cy="4245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0F32B80F-F0F6-6648-9D7C-519B979E560E}"/>
              </a:ext>
            </a:extLst>
          </p:cNvPr>
          <p:cNvSpPr/>
          <p:nvPr/>
        </p:nvSpPr>
        <p:spPr>
          <a:xfrm rot="5400000">
            <a:off x="4591567" y="116326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C3F5-6278-142B-135F-643C2BE9A8C9}"/>
              </a:ext>
            </a:extLst>
          </p:cNvPr>
          <p:cNvSpPr txBox="1"/>
          <p:nvPr/>
        </p:nvSpPr>
        <p:spPr>
          <a:xfrm>
            <a:off x="3802691" y="398441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EE509C8A-76A3-C5D0-5B40-16219CE037D9}"/>
              </a:ext>
            </a:extLst>
          </p:cNvPr>
          <p:cNvSpPr/>
          <p:nvPr/>
        </p:nvSpPr>
        <p:spPr>
          <a:xfrm rot="5400000">
            <a:off x="8904113" y="229442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A67AB02-CB22-5B8B-634C-F40F73C3A4CE}"/>
              </a:ext>
            </a:extLst>
          </p:cNvPr>
          <p:cNvSpPr txBox="1"/>
          <p:nvPr/>
        </p:nvSpPr>
        <p:spPr>
          <a:xfrm>
            <a:off x="7976583" y="395774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31547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/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/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/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/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11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/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blipFill>
                <a:blip r:embed="rId12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/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blipFill>
                <a:blip r:embed="rId13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/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blipFill>
                <a:blip r:embed="rId1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/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blipFill>
                <a:blip r:embed="rId15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/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blipFill>
                <a:blip r:embed="rId1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AFBBFE-4D17-B6F7-4750-F97703926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4125" y="4731305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F7F4CE-1F4C-247E-EFDD-7EB32256CF34}"/>
              </a:ext>
            </a:extLst>
          </p:cNvPr>
          <p:cNvCxnSpPr>
            <a:cxnSpLocks/>
          </p:cNvCxnSpPr>
          <p:nvPr/>
        </p:nvCxnSpPr>
        <p:spPr>
          <a:xfrm>
            <a:off x="1031630" y="5532052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ACA1C14-C6A0-6689-2ED8-C70CB10F19F1}"/>
              </a:ext>
            </a:extLst>
          </p:cNvPr>
          <p:cNvCxnSpPr/>
          <p:nvPr/>
        </p:nvCxnSpPr>
        <p:spPr>
          <a:xfrm>
            <a:off x="2684342" y="2607640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30CEA8-17B7-5F23-7943-47A0C404507F}"/>
              </a:ext>
            </a:extLst>
          </p:cNvPr>
          <p:cNvCxnSpPr>
            <a:cxnSpLocks/>
          </p:cNvCxnSpPr>
          <p:nvPr/>
        </p:nvCxnSpPr>
        <p:spPr>
          <a:xfrm>
            <a:off x="2689557" y="4756821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7F65021-BE6E-4A3D-093B-2FB1B9241873}"/>
              </a:ext>
            </a:extLst>
          </p:cNvPr>
          <p:cNvCxnSpPr>
            <a:cxnSpLocks/>
          </p:cNvCxnSpPr>
          <p:nvPr/>
        </p:nvCxnSpPr>
        <p:spPr>
          <a:xfrm flipH="1">
            <a:off x="4217581" y="3184466"/>
            <a:ext cx="1340" cy="118198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05EFD7-1A14-802D-79DF-BE5BD42F2059}"/>
              </a:ext>
            </a:extLst>
          </p:cNvPr>
          <p:cNvCxnSpPr>
            <a:cxnSpLocks/>
          </p:cNvCxnSpPr>
          <p:nvPr/>
        </p:nvCxnSpPr>
        <p:spPr>
          <a:xfrm>
            <a:off x="4517313" y="3030787"/>
            <a:ext cx="3025062" cy="1325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8110A6F-1E0C-08EA-4425-DDF55298E8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1459" y="3660890"/>
            <a:ext cx="1214734" cy="852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E4F6A3-BDA7-2636-09D5-ECF430DAC06C}"/>
              </a:ext>
            </a:extLst>
          </p:cNvPr>
          <p:cNvCxnSpPr>
            <a:cxnSpLocks/>
          </p:cNvCxnSpPr>
          <p:nvPr/>
        </p:nvCxnSpPr>
        <p:spPr>
          <a:xfrm>
            <a:off x="7782817" y="3184467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87DA5DB-40D8-CE0B-6EA8-1CA69A4ABFC9}"/>
              </a:ext>
            </a:extLst>
          </p:cNvPr>
          <p:cNvCxnSpPr>
            <a:cxnSpLocks/>
          </p:cNvCxnSpPr>
          <p:nvPr/>
        </p:nvCxnSpPr>
        <p:spPr>
          <a:xfrm>
            <a:off x="7782817" y="3810546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0E144-500B-DDCF-F272-F584348A06B9}"/>
              </a:ext>
            </a:extLst>
          </p:cNvPr>
          <p:cNvCxnSpPr>
            <a:cxnSpLocks/>
          </p:cNvCxnSpPr>
          <p:nvPr/>
        </p:nvCxnSpPr>
        <p:spPr>
          <a:xfrm>
            <a:off x="4425696" y="3184466"/>
            <a:ext cx="1255849" cy="417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6BE891C-FE03-82DE-51BE-AE162EA1C342}"/>
              </a:ext>
            </a:extLst>
          </p:cNvPr>
          <p:cNvCxnSpPr>
            <a:cxnSpLocks/>
          </p:cNvCxnSpPr>
          <p:nvPr/>
        </p:nvCxnSpPr>
        <p:spPr>
          <a:xfrm>
            <a:off x="2897076" y="2559238"/>
            <a:ext cx="1050638" cy="395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FF94A-F947-0C85-DBD9-F75F6428FDD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68197" y="4563791"/>
            <a:ext cx="1055631" cy="3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BDE37CB-2C67-73E1-9525-1AC8093FF4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0750" y="5390399"/>
            <a:ext cx="983077" cy="3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B572472-4035-EE86-1B8A-C231A26D3279}"/>
              </a:ext>
            </a:extLst>
          </p:cNvPr>
          <p:cNvCxnSpPr>
            <a:cxnSpLocks/>
          </p:cNvCxnSpPr>
          <p:nvPr/>
        </p:nvCxnSpPr>
        <p:spPr>
          <a:xfrm>
            <a:off x="2984077" y="4558959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62525" y="545438"/>
                <a:ext cx="13481146" cy="5123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DC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5" y="545438"/>
                <a:ext cx="13481146" cy="5123454"/>
              </a:xfrm>
              <a:prstGeom prst="rect">
                <a:avLst/>
              </a:prstGeom>
              <a:blipFill>
                <a:blip r:embed="rId3"/>
                <a:stretch>
                  <a:fillRect l="-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791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ADC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632854" y="-783597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795938" y="1538155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599647" y="1860026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1930832" y="38911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269681" y="2205938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6665191" y="381293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022328" y="3286905"/>
            <a:ext cx="287662" cy="3749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686315" y="5301677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819622" y="4331505"/>
            <a:ext cx="283128" cy="1654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133975" y="5239236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494921" y="3335153"/>
            <a:ext cx="287662" cy="355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6710386" y="524570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10441352" y="409914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9507184" y="525077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12" name="Right Brace 20">
            <a:extLst>
              <a:ext uri="{FF2B5EF4-FFF2-40B4-BE49-F238E27FC236}">
                <a16:creationId xmlns:a16="http://schemas.microsoft.com/office/drawing/2014/main" id="{B9469E7C-7E8C-1498-3A26-892D3CE62C2E}"/>
              </a:ext>
            </a:extLst>
          </p:cNvPr>
          <p:cNvSpPr/>
          <p:nvPr/>
        </p:nvSpPr>
        <p:spPr>
          <a:xfrm rot="5400000">
            <a:off x="7752726" y="-7421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753598B0-B89D-C3EE-07A9-5994933A0A06}"/>
              </a:ext>
            </a:extLst>
          </p:cNvPr>
          <p:cNvSpPr txBox="1"/>
          <p:nvPr/>
        </p:nvSpPr>
        <p:spPr>
          <a:xfrm>
            <a:off x="6226935" y="1532786"/>
            <a:ext cx="438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ADC to receptors on tumor cell</a:t>
            </a:r>
          </a:p>
        </p:txBody>
      </p:sp>
    </p:spTree>
    <p:extLst>
      <p:ext uri="{BB962C8B-B14F-4D97-AF65-F5344CB8AC3E}">
        <p14:creationId xmlns:p14="http://schemas.microsoft.com/office/powerpoint/2010/main" val="456728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42987"/>
                <a:ext cx="12463987" cy="6404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DC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42987"/>
                <a:ext cx="12463987" cy="6404830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1292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1 </a:t>
            </a:r>
            <a:r>
              <a:rPr lang="en-US" dirty="0" err="1"/>
              <a:t>Protac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505412" y="-905019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668496" y="1416733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650716" y="-2643654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290104" y="278833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42323" y="121661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16304" y="38473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29889" y="2180056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25399" y="3787057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727538" y="3311823"/>
            <a:ext cx="287662" cy="3404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3742" y="513769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402985" y="4098345"/>
            <a:ext cx="283128" cy="1797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591737" y="5112068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7604611" y="2777779"/>
            <a:ext cx="287662" cy="4432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7127976" y="5117481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851394" y="5334675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151001" y="625586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3465803" y="4402227"/>
            <a:ext cx="287662" cy="3510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3376775" y="628998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6346564" y="516247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5412396" y="631410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15812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42987"/>
                <a:ext cx="12463987" cy="5288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DC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42987"/>
                <a:ext cx="12463987" cy="5288948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2190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2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505412" y="-905019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668496" y="1416733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650716" y="-2643654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290104" y="278833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42323" y="121661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16304" y="38473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29889" y="2180056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25399" y="3787057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1731676" y="3373665"/>
            <a:ext cx="287662" cy="3449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992958" y="5199760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4343192" y="4253677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3642799" y="5174867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156245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24736" y="633715"/>
                <a:ext cx="16942659" cy="5569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6" y="633715"/>
                <a:ext cx="16942659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1 Metabolite1 in tumor extracellular space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385640" y="3221052"/>
            <a:ext cx="287662" cy="3704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1853926" y="5173563"/>
            <a:ext cx="187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5369592" y="40691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4435424" y="522081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9190829" y="2325279"/>
            <a:ext cx="287662" cy="5480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423695" y="519258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430189" y="526111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96021" y="641273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369241" y="4449856"/>
            <a:ext cx="287662" cy="3681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990175" y="6423567"/>
            <a:ext cx="23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7356595" y="525791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422427" y="64095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3248420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24736" y="633715"/>
                <a:ext cx="16942659" cy="4452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6" y="633715"/>
                <a:ext cx="16942659" cy="4452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2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62454" y="3122384"/>
            <a:ext cx="287662" cy="4163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571753" y="530302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593287" y="414050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659119" y="52921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4180752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7623351" cy="562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7623351" cy="5621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1 </a:t>
            </a:r>
            <a:r>
              <a:rPr lang="en-US" dirty="0" err="1"/>
              <a:t>Protac</a:t>
            </a:r>
            <a:r>
              <a:rPr lang="en-US" dirty="0"/>
              <a:t> and 1 Metabolite1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73024" y="3538295"/>
            <a:ext cx="287662" cy="4002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785010" y="559213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534514" y="45098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600347" y="5661493"/>
            <a:ext cx="21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2411473" y="4798179"/>
            <a:ext cx="287662" cy="3461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1558142" y="661804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5408524" y="547537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4585193" y="662871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93918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223079" y="444771"/>
                <a:ext cx="12151891" cy="631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" y="444771"/>
                <a:ext cx="12151891" cy="6312562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4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Antibody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531284" y="2967802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1862469" y="499892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201318" y="3313714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6596828" y="4920715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953965" y="4394681"/>
            <a:ext cx="287662" cy="3749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617952" y="6409453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751259" y="5439281"/>
            <a:ext cx="283128" cy="1654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065612" y="6347012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426558" y="4442929"/>
            <a:ext cx="287662" cy="355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6642023" y="635348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10372989" y="52069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9438821" y="63585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955033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42987"/>
                <a:ext cx="12417333" cy="640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42987"/>
                <a:ext cx="12417333" cy="6407523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92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tumor extracellular space,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505412" y="-905019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668496" y="1416733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650716" y="-2643654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290104" y="278833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42323" y="121661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16304" y="38473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29889" y="2180056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25399" y="3787057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164180" y="2875180"/>
            <a:ext cx="287662" cy="4277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3742" y="513769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258157" y="4121237"/>
            <a:ext cx="283128" cy="1797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446909" y="5134960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8459783" y="2800671"/>
            <a:ext cx="287662" cy="4432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7983148" y="5140373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851394" y="5334675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151001" y="625586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3824955" y="4043074"/>
            <a:ext cx="287662" cy="4229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3376775" y="628998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7107741" y="514342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6173573" y="629505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521622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2" y="635446"/>
                <a:ext cx="12129322" cy="5587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635446"/>
                <a:ext cx="12129322" cy="5587107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672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347341" y="-734032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510425" y="1587720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162164" y="-2572523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18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84704" y="2483504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58685" y="511423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72270" y="3446949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67780" y="505395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575614" y="4766820"/>
            <a:ext cx="287662" cy="313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864000" y="6466962"/>
            <a:ext cx="17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222056" y="531096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287888" y="646259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108722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6794534" cy="5569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6794534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j Metabolites1 in tumor extracellular space, j = 1,2,3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963704" y="2642988"/>
            <a:ext cx="287662" cy="4860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390114" y="5182689"/>
            <a:ext cx="187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585538" y="406308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651370" y="521470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0406775" y="2319167"/>
            <a:ext cx="287662" cy="5480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9639641" y="518647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430189" y="526111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96021" y="641273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895898" y="3923199"/>
            <a:ext cx="287662" cy="4734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990175" y="6423567"/>
            <a:ext cx="23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8431426" y="527629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497258" y="642791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18252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r="-1064"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5"/>
                <a:stretch>
                  <a:fillRect r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6"/>
                <a:stretch>
                  <a:fillRect r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7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6821464" cy="571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6821464" cy="5719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4415562" y="-63748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8726" y="197723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33431" y="4531381"/>
            <a:ext cx="287662" cy="3576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045289" y="64519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199673" y="528992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265505" y="644155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75C41A-EB5D-A068-8DB4-5B15009044FE}"/>
              </a:ext>
            </a:extLst>
          </p:cNvPr>
          <p:cNvSpPr/>
          <p:nvPr/>
        </p:nvSpPr>
        <p:spPr>
          <a:xfrm rot="5400000">
            <a:off x="6277615" y="-1907280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0D36CDA-0775-C181-02F2-DDE8EB70BEF0}"/>
              </a:ext>
            </a:extLst>
          </p:cNvPr>
          <p:cNvSpPr txBox="1"/>
          <p:nvPr/>
        </p:nvSpPr>
        <p:spPr>
          <a:xfrm>
            <a:off x="3798318" y="358384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96D6804E-D529-E6E3-AC3A-A28F57FC833E}"/>
              </a:ext>
            </a:extLst>
          </p:cNvPr>
          <p:cNvSpPr/>
          <p:nvPr/>
        </p:nvSpPr>
        <p:spPr>
          <a:xfrm rot="5400000">
            <a:off x="5231458" y="1756265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9C1554-0BD6-6A1F-3DC7-E04CDB27DB43}"/>
              </a:ext>
            </a:extLst>
          </p:cNvPr>
          <p:cNvSpPr txBox="1"/>
          <p:nvPr/>
        </p:nvSpPr>
        <p:spPr>
          <a:xfrm>
            <a:off x="3934882" y="471644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2D0CB8EA-54FB-EBA0-5D80-FB0BCC2F9827}"/>
              </a:ext>
            </a:extLst>
          </p:cNvPr>
          <p:cNvSpPr/>
          <p:nvPr/>
        </p:nvSpPr>
        <p:spPr>
          <a:xfrm rot="5400000">
            <a:off x="10024100" y="2810055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C5640BD-4927-96B8-FD6F-1FD6B9195730}"/>
              </a:ext>
            </a:extLst>
          </p:cNvPr>
          <p:cNvSpPr txBox="1"/>
          <p:nvPr/>
        </p:nvSpPr>
        <p:spPr>
          <a:xfrm>
            <a:off x="9243977" y="465615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563628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41134" y="575335"/>
                <a:ext cx="17197208" cy="6196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4" y="575335"/>
                <a:ext cx="17197208" cy="6196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3270494" y="2027347"/>
            <a:ext cx="287662" cy="5117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535167" y="4736086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7021247" y="3548657"/>
            <a:ext cx="283128" cy="2063928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6218703" y="47204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504864" y="2645870"/>
            <a:ext cx="287662" cy="6057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27312" y="57824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26208" y="463360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692040" y="578523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1414957" y="2981946"/>
            <a:ext cx="287662" cy="5331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10386672" y="5772293"/>
            <a:ext cx="215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553881" y="573827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19713" y="688990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914945" y="3803736"/>
            <a:ext cx="287662" cy="5938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549846" y="690533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997973" y="575779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9174642" y="691114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58F943D-C0DA-05AE-B44A-A85731743117}"/>
              </a:ext>
            </a:extLst>
          </p:cNvPr>
          <p:cNvSpPr/>
          <p:nvPr/>
        </p:nvSpPr>
        <p:spPr>
          <a:xfrm rot="5400000">
            <a:off x="4646979" y="-1290142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D56A5F9-E24F-F515-42BD-F93595712841}"/>
              </a:ext>
            </a:extLst>
          </p:cNvPr>
          <p:cNvSpPr txBox="1"/>
          <p:nvPr/>
        </p:nvSpPr>
        <p:spPr>
          <a:xfrm>
            <a:off x="3110143" y="132457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23" name="Right Brace 16">
            <a:extLst>
              <a:ext uri="{FF2B5EF4-FFF2-40B4-BE49-F238E27FC236}">
                <a16:creationId xmlns:a16="http://schemas.microsoft.com/office/drawing/2014/main" id="{277CEDEC-651E-B8BF-9283-7BB941C23138}"/>
              </a:ext>
            </a:extLst>
          </p:cNvPr>
          <p:cNvSpPr/>
          <p:nvPr/>
        </p:nvSpPr>
        <p:spPr>
          <a:xfrm rot="5400000">
            <a:off x="6416978" y="-2981546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E8F89A-1905-59B5-4B04-1DBDFEE6E5AE}"/>
              </a:ext>
            </a:extLst>
          </p:cNvPr>
          <p:cNvSpPr txBox="1"/>
          <p:nvPr/>
        </p:nvSpPr>
        <p:spPr>
          <a:xfrm>
            <a:off x="3937681" y="250958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32" name="Right Brace 22">
            <a:extLst>
              <a:ext uri="{FF2B5EF4-FFF2-40B4-BE49-F238E27FC236}">
                <a16:creationId xmlns:a16="http://schemas.microsoft.com/office/drawing/2014/main" id="{5DB2C2C2-8882-6558-CB48-4208FD52F50D}"/>
              </a:ext>
            </a:extLst>
          </p:cNvPr>
          <p:cNvSpPr/>
          <p:nvPr/>
        </p:nvSpPr>
        <p:spPr>
          <a:xfrm rot="5400000">
            <a:off x="5271783" y="529112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B77998F-AEFC-8377-EE0B-D045025098B2}"/>
              </a:ext>
            </a:extLst>
          </p:cNvPr>
          <p:cNvSpPr txBox="1"/>
          <p:nvPr/>
        </p:nvSpPr>
        <p:spPr>
          <a:xfrm>
            <a:off x="3975207" y="348928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4" name="Right Brace 20">
            <a:extLst>
              <a:ext uri="{FF2B5EF4-FFF2-40B4-BE49-F238E27FC236}">
                <a16:creationId xmlns:a16="http://schemas.microsoft.com/office/drawing/2014/main" id="{DEA84341-84B6-711E-8A79-57DDA9341654}"/>
              </a:ext>
            </a:extLst>
          </p:cNvPr>
          <p:cNvSpPr/>
          <p:nvPr/>
        </p:nvSpPr>
        <p:spPr>
          <a:xfrm rot="5400000">
            <a:off x="10064425" y="1582902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749BE09-8BB7-279B-0C23-6D3488223220}"/>
              </a:ext>
            </a:extLst>
          </p:cNvPr>
          <p:cNvSpPr txBox="1"/>
          <p:nvPr/>
        </p:nvSpPr>
        <p:spPr>
          <a:xfrm>
            <a:off x="9284302" y="342900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81255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7197208" cy="5635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7197208" cy="5635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478925" y="2432394"/>
            <a:ext cx="287662" cy="6214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23185" y="564714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42209" y="45098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708042" y="5661493"/>
            <a:ext cx="21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562120" y="3647532"/>
            <a:ext cx="287662" cy="5763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230420" y="6661412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598442" y="54994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775111" y="66527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622969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067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(nmol) of drug in tumor extracellular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62103" y="435450"/>
                <a:ext cx="14857545" cy="8107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𝑒𝑥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fi-FI" sz="160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" y="435450"/>
                <a:ext cx="14857545" cy="8107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326739" y="-1744044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367216" y="1510598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From central space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7020172" y="2413506"/>
            <a:ext cx="278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Efflux of drug from the cell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8114383" y="492325"/>
            <a:ext cx="130941" cy="3711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3190892" y="1299976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185416" y="1118043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705607" y="3495180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1041753" y="4551088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4">
            <a:extLst>
              <a:ext uri="{FF2B5EF4-FFF2-40B4-BE49-F238E27FC236}">
                <a16:creationId xmlns:a16="http://schemas.microsoft.com/office/drawing/2014/main" id="{5AAEEBBD-39E4-D612-68BB-C86F8EBAF148}"/>
              </a:ext>
            </a:extLst>
          </p:cNvPr>
          <p:cNvSpPr/>
          <p:nvPr/>
        </p:nvSpPr>
        <p:spPr>
          <a:xfrm rot="5400000">
            <a:off x="5470466" y="250013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E228308-F867-A467-949E-8D29E2E6D540}"/>
              </a:ext>
            </a:extLst>
          </p:cNvPr>
          <p:cNvSpPr txBox="1"/>
          <p:nvPr/>
        </p:nvSpPr>
        <p:spPr>
          <a:xfrm>
            <a:off x="4831566" y="3376513"/>
            <a:ext cx="14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metabolism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79A16316-1D75-5B90-8C99-6FDB942078AC}"/>
              </a:ext>
            </a:extLst>
          </p:cNvPr>
          <p:cNvSpPr/>
          <p:nvPr/>
        </p:nvSpPr>
        <p:spPr>
          <a:xfrm rot="5400000">
            <a:off x="9237098" y="1905549"/>
            <a:ext cx="287662" cy="5142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52FF7DB-FDE1-0459-2F53-6ED06D2628F3}"/>
              </a:ext>
            </a:extLst>
          </p:cNvPr>
          <p:cNvSpPr txBox="1"/>
          <p:nvPr/>
        </p:nvSpPr>
        <p:spPr>
          <a:xfrm>
            <a:off x="8565007" y="4609909"/>
            <a:ext cx="280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7" name="Right Brace 11">
            <a:extLst>
              <a:ext uri="{FF2B5EF4-FFF2-40B4-BE49-F238E27FC236}">
                <a16:creationId xmlns:a16="http://schemas.microsoft.com/office/drawing/2014/main" id="{C5D1A2B7-55E8-A965-691E-AAC9BE917EDF}"/>
              </a:ext>
            </a:extLst>
          </p:cNvPr>
          <p:cNvSpPr/>
          <p:nvPr/>
        </p:nvSpPr>
        <p:spPr>
          <a:xfrm rot="5400000">
            <a:off x="2101519" y="3680815"/>
            <a:ext cx="283128" cy="348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6066DBC-B985-A79F-D50C-3CFCD979A922}"/>
              </a:ext>
            </a:extLst>
          </p:cNvPr>
          <p:cNvSpPr txBox="1"/>
          <p:nvPr/>
        </p:nvSpPr>
        <p:spPr>
          <a:xfrm>
            <a:off x="973076" y="5545055"/>
            <a:ext cx="316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9" name="Right Brace 11">
            <a:extLst>
              <a:ext uri="{FF2B5EF4-FFF2-40B4-BE49-F238E27FC236}">
                <a16:creationId xmlns:a16="http://schemas.microsoft.com/office/drawing/2014/main" id="{27152F6E-4F27-664C-B7C2-A34FCE0EF6A1}"/>
              </a:ext>
            </a:extLst>
          </p:cNvPr>
          <p:cNvSpPr/>
          <p:nvPr/>
        </p:nvSpPr>
        <p:spPr>
          <a:xfrm rot="5400000">
            <a:off x="7730169" y="1959105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73C965C-AE6A-4255-0069-D6C209798F31}"/>
              </a:ext>
            </a:extLst>
          </p:cNvPr>
          <p:cNvSpPr txBox="1"/>
          <p:nvPr/>
        </p:nvSpPr>
        <p:spPr>
          <a:xfrm>
            <a:off x="5587506" y="5545054"/>
            <a:ext cx="60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1078FC23-B44D-FA28-2D88-B7FC69165597}"/>
              </a:ext>
            </a:extLst>
          </p:cNvPr>
          <p:cNvSpPr/>
          <p:nvPr/>
        </p:nvSpPr>
        <p:spPr>
          <a:xfrm rot="5400000">
            <a:off x="3092336" y="4580490"/>
            <a:ext cx="283128" cy="3633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2FC50FE-04B2-58AD-0220-D75273928553}"/>
              </a:ext>
            </a:extLst>
          </p:cNvPr>
          <p:cNvSpPr txBox="1"/>
          <p:nvPr/>
        </p:nvSpPr>
        <p:spPr>
          <a:xfrm>
            <a:off x="643813" y="6517120"/>
            <a:ext cx="5840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6CCDCB40-FBB7-0D70-4E66-2841BA4C7478}"/>
              </a:ext>
            </a:extLst>
          </p:cNvPr>
          <p:cNvSpPr txBox="1"/>
          <p:nvPr/>
        </p:nvSpPr>
        <p:spPr>
          <a:xfrm>
            <a:off x="7215939" y="3351000"/>
            <a:ext cx="39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non-specific deconjugation </a:t>
            </a:r>
            <a:r>
              <a:rPr lang="en-US" dirty="0"/>
              <a:t>of ADC</a:t>
            </a:r>
          </a:p>
        </p:txBody>
      </p:sp>
      <p:sp>
        <p:nvSpPr>
          <p:cNvPr id="17" name="Right Brace 27">
            <a:extLst>
              <a:ext uri="{FF2B5EF4-FFF2-40B4-BE49-F238E27FC236}">
                <a16:creationId xmlns:a16="http://schemas.microsoft.com/office/drawing/2014/main" id="{3D2017A3-23C6-C554-D966-EADD77862930}"/>
              </a:ext>
            </a:extLst>
          </p:cNvPr>
          <p:cNvSpPr/>
          <p:nvPr/>
        </p:nvSpPr>
        <p:spPr>
          <a:xfrm rot="5400000">
            <a:off x="8803322" y="1811625"/>
            <a:ext cx="149669" cy="2923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61FF15A-42A3-0F0B-963C-B3E9EEB5467B}"/>
              </a:ext>
            </a:extLst>
          </p:cNvPr>
          <p:cNvSpPr txBox="1"/>
          <p:nvPr/>
        </p:nvSpPr>
        <p:spPr>
          <a:xfrm>
            <a:off x="1367641" y="2450996"/>
            <a:ext cx="38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Non-specific </a:t>
            </a:r>
            <a:r>
              <a:rPr lang="en-US" dirty="0" err="1"/>
              <a:t>deconj</a:t>
            </a:r>
            <a:r>
              <a:rPr lang="en-US" dirty="0"/>
              <a:t>. of ADC</a:t>
            </a:r>
          </a:p>
        </p:txBody>
      </p:sp>
      <p:sp>
        <p:nvSpPr>
          <p:cNvPr id="19" name="Right Brace 31">
            <a:extLst>
              <a:ext uri="{FF2B5EF4-FFF2-40B4-BE49-F238E27FC236}">
                <a16:creationId xmlns:a16="http://schemas.microsoft.com/office/drawing/2014/main" id="{29B2F650-540E-E85C-C890-314D6E54E3B6}"/>
              </a:ext>
            </a:extLst>
          </p:cNvPr>
          <p:cNvSpPr/>
          <p:nvPr/>
        </p:nvSpPr>
        <p:spPr>
          <a:xfrm rot="5400000">
            <a:off x="2710343" y="1195943"/>
            <a:ext cx="113010" cy="2490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5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421663" y="422759"/>
                <a:ext cx="11738979" cy="9062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3" y="422759"/>
                <a:ext cx="11738979" cy="9062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04864" y="-2245592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50339" y="1501539"/>
            <a:ext cx="1763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Metabolite1 in tumor extracellular space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479493" y="51885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40593" y="1395233"/>
            <a:ext cx="164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270127" y="2944698"/>
            <a:ext cx="34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24038" y="1064457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3167785" y="1495216"/>
            <a:ext cx="323615" cy="5815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46228" y="662671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566419" y="3039808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1301886" y="4399756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B15EBC2C-CF42-BFBE-8A55-E5A2E469E0EE}"/>
              </a:ext>
            </a:extLst>
          </p:cNvPr>
          <p:cNvSpPr/>
          <p:nvPr/>
        </p:nvSpPr>
        <p:spPr>
          <a:xfrm rot="5400000">
            <a:off x="8858790" y="174268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43D3AF8-7338-5460-2B5C-EAA4CF86443C}"/>
              </a:ext>
            </a:extLst>
          </p:cNvPr>
          <p:cNvSpPr txBox="1"/>
          <p:nvPr/>
        </p:nvSpPr>
        <p:spPr>
          <a:xfrm>
            <a:off x="8082772" y="4487640"/>
            <a:ext cx="30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7D0EEA75-AD47-A002-0F3A-490D03667F68}"/>
              </a:ext>
            </a:extLst>
          </p:cNvPr>
          <p:cNvSpPr/>
          <p:nvPr/>
        </p:nvSpPr>
        <p:spPr>
          <a:xfrm rot="5400000">
            <a:off x="2769898" y="3699437"/>
            <a:ext cx="283128" cy="3584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1919870-9526-EC08-B34E-74A6DDC249E2}"/>
              </a:ext>
            </a:extLst>
          </p:cNvPr>
          <p:cNvSpPr txBox="1"/>
          <p:nvPr/>
        </p:nvSpPr>
        <p:spPr>
          <a:xfrm>
            <a:off x="1593561" y="5515134"/>
            <a:ext cx="31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0F0DAD-0F67-C6BF-8D0B-333FE714E260}"/>
              </a:ext>
            </a:extLst>
          </p:cNvPr>
          <p:cNvSpPr/>
          <p:nvPr/>
        </p:nvSpPr>
        <p:spPr>
          <a:xfrm rot="5400000">
            <a:off x="8173746" y="2058268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3DCBEA43-879A-FE49-D94B-0E8A4BB487D3}"/>
              </a:ext>
            </a:extLst>
          </p:cNvPr>
          <p:cNvSpPr txBox="1"/>
          <p:nvPr/>
        </p:nvSpPr>
        <p:spPr>
          <a:xfrm>
            <a:off x="6031082" y="5547781"/>
            <a:ext cx="567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6307E4AA-5DCE-3ECF-E31A-CD41A627E4AB}"/>
              </a:ext>
            </a:extLst>
          </p:cNvPr>
          <p:cNvSpPr/>
          <p:nvPr/>
        </p:nvSpPr>
        <p:spPr>
          <a:xfrm rot="5400000">
            <a:off x="3280002" y="4151365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DF0D818F-E3B6-70C2-EF2E-6E05414B8C0B}"/>
              </a:ext>
            </a:extLst>
          </p:cNvPr>
          <p:cNvSpPr txBox="1"/>
          <p:nvPr/>
        </p:nvSpPr>
        <p:spPr>
          <a:xfrm>
            <a:off x="1004608" y="6595037"/>
            <a:ext cx="581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3662812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Metabolite2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9213" y="416389"/>
                <a:ext cx="14853783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" y="416389"/>
                <a:ext cx="14853783" cy="5053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761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ADC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8243" y="1003747"/>
            <a:ext cx="287662" cy="4496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922188" y="2191271"/>
            <a:ext cx="287662" cy="453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8330783" y="3412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7396615" y="456364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928915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0833" y="83707"/>
                <a:ext cx="15026098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" y="83707"/>
                <a:ext cx="15026098" cy="6172844"/>
              </a:xfrm>
              <a:prstGeom prst="rect">
                <a:avLst/>
              </a:prstGeom>
              <a:blipFill>
                <a:blip r:embed="rId3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0993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1 </a:t>
            </a:r>
            <a:r>
              <a:rPr lang="en-US" dirty="0" err="1"/>
              <a:t>Protac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5969587" y="-2983292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190301" y="164533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4922649" y="298061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5634204" y="193376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4676312" y="1746931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5524" y="296454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545336" y="194172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12232" y="299526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0145" y="461140"/>
            <a:ext cx="287662" cy="5081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219697" y="300227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213718" y="415430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4607511" y="1880722"/>
            <a:ext cx="287662" cy="4383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7999859" y="304473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6993880" y="419676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071156" y="3142140"/>
            <a:ext cx="287662" cy="4002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5249541" y="41475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4296499" y="5249952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06683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92934" y="469999"/>
                <a:ext cx="15078642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" y="469999"/>
                <a:ext cx="15078642" cy="500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189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2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709003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20558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489548" y="2444864"/>
            <a:ext cx="287662" cy="3915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5569305" y="33469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95118" y="450043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485307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469999"/>
                <a:ext cx="15113882" cy="5136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469999"/>
                <a:ext cx="15113882" cy="5136663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5995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1 Metabolite1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530104" y="912885"/>
            <a:ext cx="287662" cy="4734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114103" y="46994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179935" y="5851113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911126" y="3043577"/>
            <a:ext cx="287662" cy="537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730841" y="46945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796673" y="584621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27828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8"/>
            <a:chOff x="-844126" y="2629634"/>
            <a:chExt cx="2760774" cy="5489238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5441116"/>
              <a:ext cx="2025342" cy="267775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4025311-1FB3-0F4B-90F1-A8682116F572}"/>
              </a:ext>
            </a:extLst>
          </p:cNvPr>
          <p:cNvCxnSpPr>
            <a:cxnSpLocks/>
          </p:cNvCxnSpPr>
          <p:nvPr/>
        </p:nvCxnSpPr>
        <p:spPr>
          <a:xfrm flipH="1" flipV="1">
            <a:off x="1814525" y="2890262"/>
            <a:ext cx="204709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/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/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/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/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/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/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/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0910E613-5F30-6449-FC1C-C0F15E5780F4}"/>
              </a:ext>
            </a:extLst>
          </p:cNvPr>
          <p:cNvCxnSpPr>
            <a:cxnSpLocks/>
          </p:cNvCxnSpPr>
          <p:nvPr/>
        </p:nvCxnSpPr>
        <p:spPr>
          <a:xfrm flipV="1">
            <a:off x="7531094" y="3890966"/>
            <a:ext cx="824731" cy="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40FA2C53-F153-677D-AFD2-C75E4C5F0BEC}"/>
              </a:ext>
            </a:extLst>
          </p:cNvPr>
          <p:cNvCxnSpPr>
            <a:cxnSpLocks/>
          </p:cNvCxnSpPr>
          <p:nvPr/>
        </p:nvCxnSpPr>
        <p:spPr>
          <a:xfrm flipV="1">
            <a:off x="3702037" y="2890262"/>
            <a:ext cx="1496946" cy="1198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/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/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/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/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/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9397421E-45F0-3E5E-5F30-F4CF49AA2D02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5315768" y="2864080"/>
            <a:ext cx="1692652" cy="9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/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/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/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/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8B2A26-A313-3AF0-ECBC-A7BBCA06F522}"/>
              </a:ext>
            </a:extLst>
          </p:cNvPr>
          <p:cNvCxnSpPr>
            <a:cxnSpLocks/>
          </p:cNvCxnSpPr>
          <p:nvPr/>
        </p:nvCxnSpPr>
        <p:spPr>
          <a:xfrm flipH="1" flipV="1">
            <a:off x="1524864" y="5813815"/>
            <a:ext cx="475547" cy="468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/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/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2F68E38F-488A-C670-EFFA-81E0E3640469}"/>
              </a:ext>
            </a:extLst>
          </p:cNvPr>
          <p:cNvCxnSpPr>
            <a:cxnSpLocks/>
          </p:cNvCxnSpPr>
          <p:nvPr/>
        </p:nvCxnSpPr>
        <p:spPr>
          <a:xfrm flipH="1">
            <a:off x="2070200" y="4799301"/>
            <a:ext cx="501035" cy="320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758DF16-53E1-953E-ECF3-F7ACB8E07023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136680" y="4286981"/>
            <a:ext cx="460977" cy="317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/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/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/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/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D0ACCD0-6404-0DDE-8665-30D3DDED0DDD}"/>
              </a:ext>
            </a:extLst>
          </p:cNvPr>
          <p:cNvCxnSpPr>
            <a:cxnSpLocks/>
          </p:cNvCxnSpPr>
          <p:nvPr/>
        </p:nvCxnSpPr>
        <p:spPr>
          <a:xfrm flipV="1">
            <a:off x="7285029" y="4040801"/>
            <a:ext cx="1107787" cy="50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1277EC27-B4A7-B056-046C-1D446F48E152}"/>
              </a:ext>
            </a:extLst>
          </p:cNvPr>
          <p:cNvCxnSpPr>
            <a:cxnSpLocks/>
          </p:cNvCxnSpPr>
          <p:nvPr/>
        </p:nvCxnSpPr>
        <p:spPr>
          <a:xfrm>
            <a:off x="3647087" y="4339241"/>
            <a:ext cx="390756" cy="392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2FB3156-541D-3F3B-F9D8-AC8BBA701784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3786835" y="4902308"/>
            <a:ext cx="385536" cy="243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6B023EF-3015-C66A-D311-16A8309552FD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4389918" y="5923728"/>
            <a:ext cx="423067" cy="318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/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/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F5FA739-CD66-8EEF-CA41-8B781958FC1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327169" y="3698161"/>
            <a:ext cx="555856" cy="991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6DA958CE-7EA8-A033-33F4-B5E565BB17E7}"/>
              </a:ext>
            </a:extLst>
          </p:cNvPr>
          <p:cNvCxnSpPr>
            <a:cxnSpLocks/>
          </p:cNvCxnSpPr>
          <p:nvPr/>
        </p:nvCxnSpPr>
        <p:spPr>
          <a:xfrm flipV="1">
            <a:off x="4607192" y="6156542"/>
            <a:ext cx="3263255" cy="182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8098B80D-28A4-84CA-E313-D0EF5320C99B}"/>
              </a:ext>
            </a:extLst>
          </p:cNvPr>
          <p:cNvCxnSpPr>
            <a:cxnSpLocks/>
          </p:cNvCxnSpPr>
          <p:nvPr/>
        </p:nvCxnSpPr>
        <p:spPr>
          <a:xfrm flipV="1">
            <a:off x="4382050" y="4702514"/>
            <a:ext cx="2205812" cy="1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E22F307B-855B-890A-2E72-04953A1B15FE}"/>
              </a:ext>
            </a:extLst>
          </p:cNvPr>
          <p:cNvCxnSpPr>
            <a:cxnSpLocks/>
          </p:cNvCxnSpPr>
          <p:nvPr/>
        </p:nvCxnSpPr>
        <p:spPr>
          <a:xfrm>
            <a:off x="5164128" y="3618272"/>
            <a:ext cx="1453150" cy="9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A9DFE151-67B3-A471-44EA-D1DD8CCB1D1B}"/>
              </a:ext>
            </a:extLst>
          </p:cNvPr>
          <p:cNvCxnSpPr>
            <a:stCxn id="159" idx="2"/>
          </p:cNvCxnSpPr>
          <p:nvPr/>
        </p:nvCxnSpPr>
        <p:spPr>
          <a:xfrm rot="5400000" flipH="1" flipV="1">
            <a:off x="6178492" y="3146754"/>
            <a:ext cx="1569202" cy="5146350"/>
          </a:xfrm>
          <a:prstGeom prst="bentConnector4">
            <a:avLst>
              <a:gd name="adj1" fmla="val -14568"/>
              <a:gd name="adj2" fmla="val 108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Verbinder: gewinkelt 185">
            <a:extLst>
              <a:ext uri="{FF2B5EF4-FFF2-40B4-BE49-F238E27FC236}">
                <a16:creationId xmlns:a16="http://schemas.microsoft.com/office/drawing/2014/main" id="{9856BD7B-1408-D0A8-7AD2-DC01A823E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4462" y="5240672"/>
            <a:ext cx="958129" cy="784828"/>
          </a:xfrm>
          <a:prstGeom prst="bentConnector3">
            <a:avLst>
              <a:gd name="adj1" fmla="val 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/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/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61F0D818-CBFA-8703-D6E5-B7DE4FB2F23C}"/>
              </a:ext>
            </a:extLst>
          </p:cNvPr>
          <p:cNvCxnSpPr>
            <a:cxnSpLocks/>
          </p:cNvCxnSpPr>
          <p:nvPr/>
        </p:nvCxnSpPr>
        <p:spPr>
          <a:xfrm flipV="1">
            <a:off x="3670790" y="3985957"/>
            <a:ext cx="3305980" cy="2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/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/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/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/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/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/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/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/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/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/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/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/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/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/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8BE64410-8783-A67D-5C46-D9372435290B}"/>
              </a:ext>
            </a:extLst>
          </p:cNvPr>
          <p:cNvCxnSpPr>
            <a:cxnSpLocks/>
          </p:cNvCxnSpPr>
          <p:nvPr/>
        </p:nvCxnSpPr>
        <p:spPr>
          <a:xfrm flipH="1" flipV="1">
            <a:off x="2256586" y="4149361"/>
            <a:ext cx="1041459" cy="56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07779FE7-F6E5-C810-1881-EDFDE60399BF}"/>
              </a:ext>
            </a:extLst>
          </p:cNvPr>
          <p:cNvCxnSpPr>
            <a:cxnSpLocks/>
          </p:cNvCxnSpPr>
          <p:nvPr/>
        </p:nvCxnSpPr>
        <p:spPr>
          <a:xfrm flipH="1" flipV="1">
            <a:off x="2872365" y="4722670"/>
            <a:ext cx="1115626" cy="63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7D3DE1B7-5930-ED9F-EDA7-3E36DA609E27}"/>
              </a:ext>
            </a:extLst>
          </p:cNvPr>
          <p:cNvCxnSpPr>
            <a:cxnSpLocks/>
          </p:cNvCxnSpPr>
          <p:nvPr/>
        </p:nvCxnSpPr>
        <p:spPr>
          <a:xfrm flipH="1">
            <a:off x="2174386" y="6330040"/>
            <a:ext cx="2044679" cy="41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/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/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/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60699E2-7121-89C3-B7E9-93E73F8ADB57}"/>
              </a:ext>
            </a:extLst>
          </p:cNvPr>
          <p:cNvCxnSpPr>
            <a:cxnSpLocks/>
          </p:cNvCxnSpPr>
          <p:nvPr/>
        </p:nvCxnSpPr>
        <p:spPr>
          <a:xfrm flipH="1" flipV="1">
            <a:off x="659373" y="6307031"/>
            <a:ext cx="1185631" cy="439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1E353C91-6782-4755-D8A0-F8A786307A1B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37589" y="4728600"/>
            <a:ext cx="1798198" cy="3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C6C4018-5E3B-B5DA-96DD-82EE1A8B3AEA}"/>
              </a:ext>
            </a:extLst>
          </p:cNvPr>
          <p:cNvCxnSpPr>
            <a:cxnSpLocks/>
          </p:cNvCxnSpPr>
          <p:nvPr/>
        </p:nvCxnSpPr>
        <p:spPr>
          <a:xfrm flipH="1">
            <a:off x="660943" y="4174106"/>
            <a:ext cx="1315507" cy="172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B687AFAC-7287-2030-E3F7-E6012BED12AB}"/>
              </a:ext>
            </a:extLst>
          </p:cNvPr>
          <p:cNvCxnSpPr>
            <a:cxnSpLocks/>
          </p:cNvCxnSpPr>
          <p:nvPr/>
        </p:nvCxnSpPr>
        <p:spPr>
          <a:xfrm flipH="1" flipV="1">
            <a:off x="2033747" y="2822716"/>
            <a:ext cx="756785" cy="17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/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/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blipFill>
                <a:blip r:embed="rId10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/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/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/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/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/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/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/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/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/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/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/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/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4DB081B-47A1-D7B3-6100-FC66AE0808F4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1E3ADE-76F9-4FF1-47AB-7B3D5B3C527F}"/>
              </a:ext>
            </a:extLst>
          </p:cNvPr>
          <p:cNvCxnSpPr>
            <a:cxnSpLocks/>
          </p:cNvCxnSpPr>
          <p:nvPr/>
        </p:nvCxnSpPr>
        <p:spPr>
          <a:xfrm rot="10800000">
            <a:off x="2015610" y="6610574"/>
            <a:ext cx="611581" cy="17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4FFA14-640C-3AF8-FB73-B7A28CB91B8F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391386" y="2873673"/>
            <a:ext cx="172335" cy="26735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7D61AF-8F0B-D993-BE23-46A8AC4723B0}"/>
              </a:ext>
            </a:extLst>
          </p:cNvPr>
          <p:cNvCxnSpPr>
            <a:cxnSpLocks/>
          </p:cNvCxnSpPr>
          <p:nvPr/>
        </p:nvCxnSpPr>
        <p:spPr>
          <a:xfrm flipH="1">
            <a:off x="3786835" y="2829033"/>
            <a:ext cx="33796" cy="2317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4086C-06A6-7792-42D0-78F53C1684E3}"/>
              </a:ext>
            </a:extLst>
          </p:cNvPr>
          <p:cNvCxnSpPr>
            <a:cxnSpLocks/>
          </p:cNvCxnSpPr>
          <p:nvPr/>
        </p:nvCxnSpPr>
        <p:spPr>
          <a:xfrm>
            <a:off x="1668956" y="2873672"/>
            <a:ext cx="223381" cy="22191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BDC17C-3CEA-F3E8-CA05-9CDEDC5B8E6E}"/>
              </a:ext>
            </a:extLst>
          </p:cNvPr>
          <p:cNvCxnSpPr>
            <a:cxnSpLocks/>
          </p:cNvCxnSpPr>
          <p:nvPr/>
        </p:nvCxnSpPr>
        <p:spPr>
          <a:xfrm>
            <a:off x="3941685" y="2851748"/>
            <a:ext cx="871300" cy="282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68B5A87-691A-0567-EA12-E62BC5D630A6}"/>
              </a:ext>
            </a:extLst>
          </p:cNvPr>
          <p:cNvCxnSpPr>
            <a:cxnSpLocks/>
          </p:cNvCxnSpPr>
          <p:nvPr/>
        </p:nvCxnSpPr>
        <p:spPr>
          <a:xfrm>
            <a:off x="4003617" y="2971513"/>
            <a:ext cx="1245327" cy="1958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2A3295-8512-0E50-89B6-933667F0B120}"/>
              </a:ext>
            </a:extLst>
          </p:cNvPr>
          <p:cNvCxnSpPr>
            <a:cxnSpLocks/>
          </p:cNvCxnSpPr>
          <p:nvPr/>
        </p:nvCxnSpPr>
        <p:spPr>
          <a:xfrm>
            <a:off x="4016348" y="2843178"/>
            <a:ext cx="2311234" cy="28677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71CD59-E948-6972-6853-0C67889F23A1}"/>
              </a:ext>
            </a:extLst>
          </p:cNvPr>
          <p:cNvCxnSpPr>
            <a:cxnSpLocks/>
          </p:cNvCxnSpPr>
          <p:nvPr/>
        </p:nvCxnSpPr>
        <p:spPr>
          <a:xfrm>
            <a:off x="567170" y="2994482"/>
            <a:ext cx="9376" cy="2169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2FEB0C2-67CF-72E2-E53B-6017FA5EC1F2}"/>
              </a:ext>
            </a:extLst>
          </p:cNvPr>
          <p:cNvCxnSpPr>
            <a:cxnSpLocks/>
          </p:cNvCxnSpPr>
          <p:nvPr/>
        </p:nvCxnSpPr>
        <p:spPr>
          <a:xfrm>
            <a:off x="253685" y="2966289"/>
            <a:ext cx="79829" cy="2843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58924E-F5CE-3C3F-8AF1-1D54440A56B2}"/>
              </a:ext>
            </a:extLst>
          </p:cNvPr>
          <p:cNvCxnSpPr>
            <a:cxnSpLocks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/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blipFill>
                <a:blip r:embed="rId117"/>
                <a:stretch>
                  <a:fillRect r="-6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03B652D-289C-1A79-0207-41245EC2C1D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54FBB9-B53A-A3F8-C506-35355AD4FD5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998876" y="2851748"/>
            <a:ext cx="723536" cy="174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ADEF2C-6B51-23E0-FEFB-802AE7895694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3883165" y="2936466"/>
            <a:ext cx="289206" cy="1719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6ECD99E-3C1B-85AC-3E63-AF7C93B39394}"/>
              </a:ext>
            </a:extLst>
          </p:cNvPr>
          <p:cNvCxnSpPr>
            <a:cxnSpLocks/>
          </p:cNvCxnSpPr>
          <p:nvPr/>
        </p:nvCxnSpPr>
        <p:spPr>
          <a:xfrm>
            <a:off x="4073533" y="2799415"/>
            <a:ext cx="659306" cy="65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/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/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B96CB68-FE92-6F66-93C6-CF42471F7A5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474274" y="4871684"/>
            <a:ext cx="7249" cy="29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F433150-C64C-4024-C7CC-295C74BF07C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52329" y="4311561"/>
            <a:ext cx="37479" cy="3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9D7E05-9D75-4A3F-5775-1FDDF147520F}"/>
              </a:ext>
            </a:extLst>
          </p:cNvPr>
          <p:cNvCxnSpPr>
            <a:cxnSpLocks/>
          </p:cNvCxnSpPr>
          <p:nvPr/>
        </p:nvCxnSpPr>
        <p:spPr>
          <a:xfrm flipH="1">
            <a:off x="484618" y="5956642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/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/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/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/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/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/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blipFill>
                <a:blip r:embed="rId12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5B402DE-450C-19F6-CF3E-1570AAE14598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6736015" y="5892698"/>
            <a:ext cx="1173115" cy="192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/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/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7E36B9-84F3-DE4C-F0B4-AD524BCE35C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4957520" y="3709951"/>
            <a:ext cx="443820" cy="11776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/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/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EA03295-39A7-A642-785F-13EFE03506E3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5009681" y="2864080"/>
            <a:ext cx="306087" cy="675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/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/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32A259C-4D82-D172-EDE8-3A2D32A16E8C}"/>
              </a:ext>
            </a:extLst>
          </p:cNvPr>
          <p:cNvCxnSpPr>
            <a:cxnSpLocks/>
          </p:cNvCxnSpPr>
          <p:nvPr/>
        </p:nvCxnSpPr>
        <p:spPr>
          <a:xfrm>
            <a:off x="300906" y="3154565"/>
            <a:ext cx="75438" cy="1486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BCE49599-D84D-F069-21EB-D699AC481BC0}"/>
              </a:ext>
            </a:extLst>
          </p:cNvPr>
          <p:cNvCxnSpPr>
            <a:stCxn id="138" idx="0"/>
          </p:cNvCxnSpPr>
          <p:nvPr/>
        </p:nvCxnSpPr>
        <p:spPr>
          <a:xfrm flipV="1">
            <a:off x="489808" y="2994482"/>
            <a:ext cx="9908" cy="10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453F5FCE-D4D5-BE28-53A7-8566E616B56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1894999" y="2873672"/>
            <a:ext cx="241681" cy="114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E1789896-DBAB-0889-6DAA-3C7484517B6E}"/>
              </a:ext>
            </a:extLst>
          </p:cNvPr>
          <p:cNvCxnSpPr>
            <a:cxnSpLocks/>
          </p:cNvCxnSpPr>
          <p:nvPr/>
        </p:nvCxnSpPr>
        <p:spPr>
          <a:xfrm>
            <a:off x="187649" y="2994482"/>
            <a:ext cx="113257" cy="32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938E867C-3EB0-027F-9CEB-8DD2CA4E8E6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788156" y="2873673"/>
            <a:ext cx="348524" cy="34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2C427B3E-4F3F-9651-0A50-912E3C1D4138}"/>
              </a:ext>
            </a:extLst>
          </p:cNvPr>
          <p:cNvCxnSpPr>
            <a:cxnSpLocks/>
          </p:cNvCxnSpPr>
          <p:nvPr/>
        </p:nvCxnSpPr>
        <p:spPr>
          <a:xfrm flipH="1" flipV="1">
            <a:off x="4071764" y="2733143"/>
            <a:ext cx="977025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id="{0E320399-0D68-6C84-97DB-826959568C15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3478523" y="2829033"/>
            <a:ext cx="223514" cy="12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Verbinder: gewinkelt 374">
            <a:extLst>
              <a:ext uri="{FF2B5EF4-FFF2-40B4-BE49-F238E27FC236}">
                <a16:creationId xmlns:a16="http://schemas.microsoft.com/office/drawing/2014/main" id="{5F422456-8B0A-C4F6-A195-091E15725E88}"/>
              </a:ext>
            </a:extLst>
          </p:cNvPr>
          <p:cNvCxnSpPr/>
          <p:nvPr/>
        </p:nvCxnSpPr>
        <p:spPr>
          <a:xfrm rot="16200000" flipH="1">
            <a:off x="2142685" y="4299343"/>
            <a:ext cx="3477281" cy="582090"/>
          </a:xfrm>
          <a:prstGeom prst="bentConnector3">
            <a:avLst>
              <a:gd name="adj1" fmla="val 8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/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Verbinder: gewinkelt 382">
            <a:extLst>
              <a:ext uri="{FF2B5EF4-FFF2-40B4-BE49-F238E27FC236}">
                <a16:creationId xmlns:a16="http://schemas.microsoft.com/office/drawing/2014/main" id="{78AA01F3-9F21-F8AD-233A-A09F6EB0F7D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076933" y="2673799"/>
            <a:ext cx="4096464" cy="33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/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9FECB0-76C4-0631-8B07-2FEE45883FCA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1605712" y="2966289"/>
            <a:ext cx="398028" cy="3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F451400-E167-5521-AC5B-4197A7342C98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2" grpId="0"/>
      <p:bldP spid="135" grpId="0"/>
      <p:bldP spid="138" grpId="0"/>
      <p:bldP spid="292" grpId="0"/>
      <p:bldP spid="295" grpId="0"/>
      <p:bldP spid="296" grpId="0"/>
      <p:bldP spid="299" grpId="0"/>
      <p:bldP spid="307" grpId="0"/>
      <p:bldP spid="310" grpId="0"/>
      <p:bldP spid="311" grpId="0"/>
      <p:bldP spid="312" grpId="0"/>
      <p:bldP spid="313" grpId="0"/>
      <p:bldP spid="319" grpId="0"/>
      <p:bldP spid="143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3" grpId="0"/>
      <p:bldP spid="171" grpId="0"/>
      <p:bldP spid="172" grpId="0"/>
      <p:bldP spid="174" grpId="0"/>
      <p:bldP spid="193" grpId="0"/>
      <p:bldP spid="194" grpId="0"/>
      <p:bldP spid="19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0" grpId="0"/>
      <p:bldP spid="241" grpId="0"/>
      <p:bldP spid="242" grpId="0"/>
      <p:bldP spid="253" grpId="0"/>
      <p:bldP spid="255" grpId="0"/>
      <p:bldP spid="259" grpId="0"/>
      <p:bldP spid="260" grpId="0"/>
      <p:bldP spid="265" grpId="0"/>
      <p:bldP spid="266" grpId="0"/>
      <p:bldP spid="267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35" grpId="0"/>
      <p:bldP spid="36" grpId="0"/>
      <p:bldP spid="38" grpId="0"/>
      <p:bldP spid="39" grpId="0"/>
      <p:bldP spid="67" grpId="0"/>
      <p:bldP spid="69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104" grpId="0"/>
      <p:bldP spid="105" grpId="0"/>
      <p:bldP spid="109" grpId="0"/>
      <p:bldP spid="110" grpId="0"/>
      <p:bldP spid="377" grpId="0"/>
      <p:bldP spid="38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469999"/>
                <a:ext cx="15113882" cy="3974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469999"/>
                <a:ext cx="15113882" cy="3974550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7422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2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870824" y="3317098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582379" y="2270247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2693787" y="2303027"/>
            <a:ext cx="287662" cy="4369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2093463" y="461454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6025698" y="347577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5091530" y="462739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930349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673" y="551196"/>
                <a:ext cx="15531780" cy="482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" y="551196"/>
                <a:ext cx="15531780" cy="4823885"/>
              </a:xfrm>
              <a:prstGeom prst="rect">
                <a:avLst/>
              </a:prstGeom>
              <a:blipFill>
                <a:blip r:embed="rId3"/>
                <a:stretch>
                  <a:fillRect l="-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632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1 </a:t>
            </a:r>
            <a:r>
              <a:rPr lang="en-US" dirty="0" err="1"/>
              <a:t>Protac</a:t>
            </a:r>
            <a:r>
              <a:rPr lang="en-US" dirty="0"/>
              <a:t> and 1 Metabolite1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6120370" y="324717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990754" y="220004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2457615" y="2106269"/>
            <a:ext cx="287662" cy="4303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5811895" y="3102136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4996649" y="4372685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2386178" y="3287511"/>
            <a:ext cx="287662" cy="416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5727261" y="4209913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4785007" y="5482182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473848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9213" y="416389"/>
                <a:ext cx="14657839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" y="416389"/>
                <a:ext cx="14657839" cy="5053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14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Antibody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8243" y="1003747"/>
            <a:ext cx="287662" cy="4496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922188" y="2191271"/>
            <a:ext cx="287662" cy="453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8330783" y="3412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7396615" y="456364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61256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0834" y="83707"/>
                <a:ext cx="14708856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" y="83707"/>
                <a:ext cx="14708856" cy="6172844"/>
              </a:xfrm>
              <a:prstGeom prst="rect">
                <a:avLst/>
              </a:prstGeom>
              <a:blipFill>
                <a:blip r:embed="rId3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429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bound to binding target on a single cell,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5969587" y="-2983292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190301" y="164533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4922649" y="298061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5634204" y="193376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4676312" y="1746931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5524" y="296454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545336" y="194172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12232" y="299526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0145" y="461140"/>
            <a:ext cx="287662" cy="5081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219697" y="300227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213718" y="415430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5312517" y="1175716"/>
            <a:ext cx="287662" cy="5793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9359246" y="307369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8353267" y="4225729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504164" y="2709132"/>
            <a:ext cx="287662" cy="4868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6273573" y="412008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5320531" y="5222508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205111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92934" y="469999"/>
                <a:ext cx="14761401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" y="469999"/>
                <a:ext cx="14761401" cy="500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642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489548" y="2444864"/>
            <a:ext cx="287662" cy="3915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5569305" y="33469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95118" y="450043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004671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469999"/>
                <a:ext cx="14964592" cy="5136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469999"/>
                <a:ext cx="14964592" cy="5136663"/>
              </a:xfrm>
              <a:prstGeom prst="rect">
                <a:avLst/>
              </a:prstGeom>
              <a:blipFill>
                <a:blip r:embed="rId3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98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bound to binding target on a single cell, j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530104" y="912885"/>
            <a:ext cx="287662" cy="4734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114103" y="46994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179935" y="5851113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911126" y="3043577"/>
            <a:ext cx="287662" cy="537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730841" y="46945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796673" y="584621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449552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80891" y="469999"/>
                <a:ext cx="14782774" cy="5082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" y="469999"/>
                <a:ext cx="14782774" cy="5082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195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2291087" y="2305312"/>
            <a:ext cx="287662" cy="4158755"/>
          </a:xfrm>
          <a:prstGeom prst="rightBrace">
            <a:avLst>
              <a:gd name="adj1" fmla="val 16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1019684" y="44946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5448462" y="33812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4514294" y="4532892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68819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17636"/>
                <a:ext cx="15207187" cy="593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17636"/>
                <a:ext cx="15207187" cy="5937716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42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 and j = 1,2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3126923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44124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276482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171769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1709738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2767874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502398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2773644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D407E-63AA-671F-8BDC-940B1A78858B}"/>
              </a:ext>
            </a:extLst>
          </p:cNvPr>
          <p:cNvSpPr/>
          <p:nvPr/>
        </p:nvSpPr>
        <p:spPr>
          <a:xfrm rot="5400000">
            <a:off x="2788988" y="1478758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757F1BD-DECC-BB4E-A2B0-E71C9159D662}"/>
              </a:ext>
            </a:extLst>
          </p:cNvPr>
          <p:cNvSpPr txBox="1"/>
          <p:nvPr/>
        </p:nvSpPr>
        <p:spPr>
          <a:xfrm>
            <a:off x="2317883" y="3923274"/>
            <a:ext cx="19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8550B02-69B3-89C6-915C-02A5843D7D27}"/>
              </a:ext>
            </a:extLst>
          </p:cNvPr>
          <p:cNvSpPr/>
          <p:nvPr/>
        </p:nvSpPr>
        <p:spPr>
          <a:xfrm rot="5400000">
            <a:off x="6683860" y="2444750"/>
            <a:ext cx="283128" cy="2665455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73FFA5C-3265-E329-810A-380522A62570}"/>
              </a:ext>
            </a:extLst>
          </p:cNvPr>
          <p:cNvSpPr txBox="1"/>
          <p:nvPr/>
        </p:nvSpPr>
        <p:spPr>
          <a:xfrm>
            <a:off x="5587297" y="3917344"/>
            <a:ext cx="236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7AEC673D-6144-40BB-5C91-B1D8BFC915E2}"/>
              </a:ext>
            </a:extLst>
          </p:cNvPr>
          <p:cNvSpPr/>
          <p:nvPr/>
        </p:nvSpPr>
        <p:spPr>
          <a:xfrm rot="5400000">
            <a:off x="3452761" y="1939690"/>
            <a:ext cx="287662" cy="6007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39E59C7-F9DB-EF87-110C-E40A06851652}"/>
              </a:ext>
            </a:extLst>
          </p:cNvPr>
          <p:cNvSpPr txBox="1"/>
          <p:nvPr/>
        </p:nvSpPr>
        <p:spPr>
          <a:xfrm>
            <a:off x="2452364" y="497898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4B19DEED-ED62-1D3F-A6FD-F79DDD730207}"/>
              </a:ext>
            </a:extLst>
          </p:cNvPr>
          <p:cNvSpPr/>
          <p:nvPr/>
        </p:nvSpPr>
        <p:spPr>
          <a:xfrm rot="5400000">
            <a:off x="9162821" y="27295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BA0CDD9-3794-1F52-E54A-1D8EB26EA246}"/>
              </a:ext>
            </a:extLst>
          </p:cNvPr>
          <p:cNvSpPr txBox="1"/>
          <p:nvPr/>
        </p:nvSpPr>
        <p:spPr>
          <a:xfrm>
            <a:off x="8228653" y="3881192"/>
            <a:ext cx="218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24" name="Right Brace 11">
            <a:extLst>
              <a:ext uri="{FF2B5EF4-FFF2-40B4-BE49-F238E27FC236}">
                <a16:creationId xmlns:a16="http://schemas.microsoft.com/office/drawing/2014/main" id="{7B593B32-32FE-9229-3C7B-B4C07F4C2B56}"/>
              </a:ext>
            </a:extLst>
          </p:cNvPr>
          <p:cNvSpPr/>
          <p:nvPr/>
        </p:nvSpPr>
        <p:spPr>
          <a:xfrm rot="5400000">
            <a:off x="9166488" y="2338303"/>
            <a:ext cx="287662" cy="516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3651F7-4AF1-4F3D-C5E8-6533BC83DC11}"/>
              </a:ext>
            </a:extLst>
          </p:cNvPr>
          <p:cNvSpPr txBox="1"/>
          <p:nvPr/>
        </p:nvSpPr>
        <p:spPr>
          <a:xfrm>
            <a:off x="8369432" y="4974955"/>
            <a:ext cx="285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C2897A50-CB44-8585-33FA-3162F92E5586}"/>
              </a:ext>
            </a:extLst>
          </p:cNvPr>
          <p:cNvSpPr/>
          <p:nvPr/>
        </p:nvSpPr>
        <p:spPr>
          <a:xfrm rot="5400000">
            <a:off x="1582694" y="4844065"/>
            <a:ext cx="283128" cy="2426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6B56E27E-1DAD-7249-369C-05EA4C55F2FB}"/>
              </a:ext>
            </a:extLst>
          </p:cNvPr>
          <p:cNvSpPr txBox="1"/>
          <p:nvPr/>
        </p:nvSpPr>
        <p:spPr>
          <a:xfrm>
            <a:off x="467443" y="61767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1705812D-06D8-1ECB-6C2B-2B93EC003FDF}"/>
              </a:ext>
            </a:extLst>
          </p:cNvPr>
          <p:cNvSpPr/>
          <p:nvPr/>
        </p:nvSpPr>
        <p:spPr>
          <a:xfrm rot="5400000">
            <a:off x="6011761" y="2972915"/>
            <a:ext cx="287662" cy="6157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E8CD1A3-F5F7-DD6D-97A7-255DFEE232D8}"/>
              </a:ext>
            </a:extLst>
          </p:cNvPr>
          <p:cNvSpPr txBox="1"/>
          <p:nvPr/>
        </p:nvSpPr>
        <p:spPr>
          <a:xfrm>
            <a:off x="4839998" y="6183762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38" name="Right Brace 11">
            <a:extLst>
              <a:ext uri="{FF2B5EF4-FFF2-40B4-BE49-F238E27FC236}">
                <a16:creationId xmlns:a16="http://schemas.microsoft.com/office/drawing/2014/main" id="{B9DFEBBA-ECDD-E444-D1B3-FF98F6120F89}"/>
              </a:ext>
            </a:extLst>
          </p:cNvPr>
          <p:cNvSpPr/>
          <p:nvPr/>
        </p:nvSpPr>
        <p:spPr>
          <a:xfrm rot="5400000">
            <a:off x="10271695" y="50260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0E2D0727-CD17-CD33-CDCE-14B37771F6C7}"/>
              </a:ext>
            </a:extLst>
          </p:cNvPr>
          <p:cNvSpPr txBox="1"/>
          <p:nvPr/>
        </p:nvSpPr>
        <p:spPr>
          <a:xfrm>
            <a:off x="9448364" y="6179439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310154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674" y="551196"/>
                <a:ext cx="15083910" cy="482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" y="551196"/>
                <a:ext cx="15083910" cy="4823885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244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3217494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2170369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3468271" y="1095613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7877747" y="3121691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7062501" y="4392240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3468271" y="2205417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7875770" y="4254576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6933516" y="5526845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6406827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09537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2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Protac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MoA</a:t>
            </a:r>
            <a:endParaRPr lang="en-US" sz="22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26415" y="59548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4130914" y="1882745"/>
            <a:ext cx="6681616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032876" y="1990604"/>
            <a:ext cx="6839420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7458140" y="5610864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40" y="5610864"/>
                <a:ext cx="1085952" cy="232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923713" y="2741060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13" y="2741060"/>
                <a:ext cx="846133" cy="26250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5404960" y="3354498"/>
            <a:ext cx="2995893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8447826" y="2184772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26" y="2184772"/>
                <a:ext cx="936988" cy="3066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6870770" y="3507419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70" y="3507419"/>
                <a:ext cx="933782" cy="30662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>
            <a:off x="7337661" y="2453493"/>
            <a:ext cx="1214501" cy="1053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stCxn id="293" idx="3"/>
            <a:endCxn id="298" idx="1"/>
          </p:cNvCxnSpPr>
          <p:nvPr/>
        </p:nvCxnSpPr>
        <p:spPr>
          <a:xfrm flipV="1">
            <a:off x="1769846" y="2338083"/>
            <a:ext cx="6677980" cy="534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293408" y="2229780"/>
                <a:ext cx="807548" cy="278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08" y="2229780"/>
                <a:ext cx="807548" cy="27802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600917" y="2275951"/>
                <a:ext cx="1118737" cy="27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17" y="2275951"/>
                <a:ext cx="1118737" cy="27437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224525" y="2955143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25" y="2955143"/>
                <a:ext cx="973832" cy="30812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 rot="3628762">
                <a:off x="5353972" y="3688528"/>
                <a:ext cx="973832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8762">
                <a:off x="5353972" y="3688528"/>
                <a:ext cx="973832" cy="2447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7530054" y="4381308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54" y="4381308"/>
                <a:ext cx="1085952" cy="2325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085485" y="4216686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485" y="4216686"/>
                <a:ext cx="936988" cy="29880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291015" y="2690655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015" y="2690655"/>
                <a:ext cx="973832" cy="25827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889917" y="532059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17" y="5320598"/>
                <a:ext cx="846133" cy="24609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1959331" y="5826512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331" y="5826512"/>
                <a:ext cx="846133" cy="24609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5808512" y="5023501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12" y="5023501"/>
                <a:ext cx="996680" cy="28982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6379523" y="529903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23" y="5299039"/>
                <a:ext cx="996680" cy="28982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6990160" y="3814041"/>
            <a:ext cx="347501" cy="146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6502414" y="3782957"/>
            <a:ext cx="637764" cy="12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1488609" y="5434691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137566" y="499854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66" y="4998547"/>
                <a:ext cx="846133" cy="27738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5928429" y="5812748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29" y="5812748"/>
                <a:ext cx="846133" cy="27738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1633156" y="5143698"/>
            <a:ext cx="2638756" cy="21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</p:cNvCxnSpPr>
          <p:nvPr/>
        </p:nvCxnSpPr>
        <p:spPr>
          <a:xfrm flipV="1">
            <a:off x="2590250" y="5927964"/>
            <a:ext cx="3474430" cy="104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4764195" y="5101177"/>
            <a:ext cx="1205206" cy="4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1736050" y="5222953"/>
            <a:ext cx="4256799" cy="22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2563373" y="5497867"/>
            <a:ext cx="4004083" cy="3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442259" y="5542590"/>
            <a:ext cx="318041" cy="25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4392589" y="488848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89" y="4888480"/>
                <a:ext cx="351422" cy="19236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32004" y="593963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04" y="5939638"/>
                <a:ext cx="351422" cy="19236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2450478" y="504516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78" y="5045166"/>
                <a:ext cx="766726" cy="27212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2753162" y="59035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62" y="5903595"/>
                <a:ext cx="766726" cy="27212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3127407" y="4943296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07" y="4943296"/>
                <a:ext cx="807498" cy="2980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3433877" y="5909503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77" y="5909503"/>
                <a:ext cx="807498" cy="29803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2744101" y="539764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01" y="5397642"/>
                <a:ext cx="828972" cy="29745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3751897" y="549468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97" y="5494680"/>
                <a:ext cx="828972" cy="29745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170383" y="485808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83" y="4858086"/>
                <a:ext cx="756989" cy="2725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6534759" y="5588620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59" y="5588620"/>
                <a:ext cx="756989" cy="2725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1375687" y="5629352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87" y="5629352"/>
                <a:ext cx="475548" cy="294953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1645501" y="575717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01" y="5757173"/>
                <a:ext cx="443822" cy="269048"/>
              </a:xfrm>
              <a:prstGeom prst="rect">
                <a:avLst/>
              </a:prstGeom>
              <a:blipFill>
                <a:blip r:embed="rId5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6099455" y="4580504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55" y="4580504"/>
                <a:ext cx="1061533" cy="30307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6846442" y="4608275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42" y="4608275"/>
                <a:ext cx="1061533" cy="30307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6597065" y="445921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65" y="4459219"/>
                <a:ext cx="412221" cy="1923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7215452" y="444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452" y="4440539"/>
                <a:ext cx="412221" cy="19236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4665007" y="5222605"/>
            <a:ext cx="1319357" cy="615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4609500" y="532022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00" y="5320220"/>
                <a:ext cx="475548" cy="29495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4876055" y="5465031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5" y="5465031"/>
                <a:ext cx="443822" cy="269048"/>
              </a:xfrm>
              <a:prstGeom prst="rect">
                <a:avLst/>
              </a:prstGeom>
              <a:blipFill>
                <a:blip r:embed="rId5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1701063" y="3764575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63" y="3764575"/>
                <a:ext cx="362270" cy="236155"/>
              </a:xfrm>
              <a:prstGeom prst="rect">
                <a:avLst/>
              </a:prstGeom>
              <a:blipFill>
                <a:blip r:embed="rId59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959512" y="4138189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12" y="4138189"/>
                <a:ext cx="475548" cy="25648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2531794" y="333669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94" y="3336697"/>
                <a:ext cx="475548" cy="25648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1346780" y="3003568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1525711" y="2973606"/>
            <a:ext cx="2901114" cy="206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1506559" y="3076125"/>
            <a:ext cx="875839" cy="275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1590736" y="2898520"/>
            <a:ext cx="4505725" cy="29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2168082" y="3683289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82" y="3683289"/>
                <a:ext cx="362270" cy="236155"/>
              </a:xfrm>
              <a:prstGeom prst="rect">
                <a:avLst/>
              </a:prstGeom>
              <a:blipFill>
                <a:blip r:embed="rId6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86933BF-9654-1305-542E-67B60F26C163}"/>
                  </a:ext>
                </a:extLst>
              </p:cNvPr>
              <p:cNvSpPr txBox="1"/>
              <p:nvPr/>
            </p:nvSpPr>
            <p:spPr>
              <a:xfrm>
                <a:off x="2398556" y="1636073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86933BF-9654-1305-542E-67B60F26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56" y="1636073"/>
                <a:ext cx="993400" cy="26680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BC9C91F-863B-4F53-4764-BFC98130828C}"/>
                  </a:ext>
                </a:extLst>
              </p:cNvPr>
              <p:cNvSpPr txBox="1"/>
              <p:nvPr/>
            </p:nvSpPr>
            <p:spPr>
              <a:xfrm>
                <a:off x="1046385" y="1718723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BC9C91F-863B-4F53-4764-BFC98130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85" y="1718723"/>
                <a:ext cx="993400" cy="26680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5BD5B778-1F45-B038-FC9F-F8C9D19FE1B3}"/>
              </a:ext>
            </a:extLst>
          </p:cNvPr>
          <p:cNvSpPr txBox="1"/>
          <p:nvPr/>
        </p:nvSpPr>
        <p:spPr>
          <a:xfrm>
            <a:off x="2111577" y="169194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2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346C6CA-C168-E18F-5792-F0ACFFF3BA2A}"/>
                  </a:ext>
                </a:extLst>
              </p:cNvPr>
              <p:cNvSpPr txBox="1"/>
              <p:nvPr/>
            </p:nvSpPr>
            <p:spPr>
              <a:xfrm rot="18815401">
                <a:off x="1123934" y="2308112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346C6CA-C168-E18F-5792-F0ACFFF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5401">
                <a:off x="1123934" y="2308112"/>
                <a:ext cx="718212" cy="27520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B692B2-37F7-093C-EF49-3035442F623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362975" y="1938163"/>
            <a:ext cx="893033" cy="81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04973F6-8025-F0FD-CE54-E49E4083DCB9}"/>
                  </a:ext>
                </a:extLst>
              </p:cNvPr>
              <p:cNvSpPr txBox="1"/>
              <p:nvPr/>
            </p:nvSpPr>
            <p:spPr>
              <a:xfrm>
                <a:off x="814961" y="4611094"/>
                <a:ext cx="5732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04973F6-8025-F0FD-CE54-E49E4083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1" y="4611094"/>
                <a:ext cx="573249" cy="246221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9A0EB03-B25A-1E2F-6703-D757B5FD71E6}"/>
                  </a:ext>
                </a:extLst>
              </p:cNvPr>
              <p:cNvSpPr txBox="1"/>
              <p:nvPr/>
            </p:nvSpPr>
            <p:spPr>
              <a:xfrm>
                <a:off x="3668345" y="3752680"/>
                <a:ext cx="573249" cy="259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9A0EB03-B25A-1E2F-6703-D757B5FD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345" y="3752680"/>
                <a:ext cx="573249" cy="25994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DB56A3C-1005-269C-E417-37DF146FCBF0}"/>
              </a:ext>
            </a:extLst>
          </p:cNvPr>
          <p:cNvCxnSpPr>
            <a:cxnSpLocks/>
          </p:cNvCxnSpPr>
          <p:nvPr/>
        </p:nvCxnSpPr>
        <p:spPr>
          <a:xfrm flipV="1">
            <a:off x="1227675" y="3915565"/>
            <a:ext cx="2551515" cy="72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79963416-83B7-6671-3216-A21798934D8C}"/>
                  </a:ext>
                </a:extLst>
              </p:cNvPr>
              <p:cNvSpPr txBox="1"/>
              <p:nvPr/>
            </p:nvSpPr>
            <p:spPr>
              <a:xfrm rot="20288305">
                <a:off x="1855113" y="410150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79963416-83B7-6671-3216-A2179893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8305">
                <a:off x="1855113" y="4101501"/>
                <a:ext cx="766726" cy="27212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49C89-DC75-C485-C49B-E927B2D4A67C}"/>
                  </a:ext>
                </a:extLst>
              </p:cNvPr>
              <p:cNvSpPr txBox="1"/>
              <p:nvPr/>
            </p:nvSpPr>
            <p:spPr>
              <a:xfrm rot="20619053">
                <a:off x="2005950" y="4277796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49C89-DC75-C485-C49B-E927B2D4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9053">
                <a:off x="2005950" y="4277796"/>
                <a:ext cx="807498" cy="298030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5BE0C7A-47DA-F6CE-E559-A1DBBAFBBF58}"/>
              </a:ext>
            </a:extLst>
          </p:cNvPr>
          <p:cNvCxnSpPr>
            <a:cxnSpLocks/>
          </p:cNvCxnSpPr>
          <p:nvPr/>
        </p:nvCxnSpPr>
        <p:spPr>
          <a:xfrm flipV="1">
            <a:off x="1260097" y="4609931"/>
            <a:ext cx="4164226" cy="1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B4FBF73-D3CF-AB80-39BE-BD4186750FA7}"/>
                  </a:ext>
                </a:extLst>
              </p:cNvPr>
              <p:cNvSpPr txBox="1"/>
              <p:nvPr/>
            </p:nvSpPr>
            <p:spPr>
              <a:xfrm>
                <a:off x="2421670" y="4450361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B4FBF73-D3CF-AB80-39BE-BD4186750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670" y="4450361"/>
                <a:ext cx="828972" cy="29745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34883C3-B223-6645-8F84-E4E2B36C7740}"/>
                  </a:ext>
                </a:extLst>
              </p:cNvPr>
              <p:cNvSpPr txBox="1"/>
              <p:nvPr/>
            </p:nvSpPr>
            <p:spPr>
              <a:xfrm>
                <a:off x="5242157" y="4414213"/>
                <a:ext cx="996680" cy="285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34883C3-B223-6645-8F84-E4E2B36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57" y="4414213"/>
                <a:ext cx="996680" cy="28571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6A0AC3D-E468-053A-687E-041526EFDB31}"/>
              </a:ext>
            </a:extLst>
          </p:cNvPr>
          <p:cNvCxnSpPr>
            <a:cxnSpLocks/>
          </p:cNvCxnSpPr>
          <p:nvPr/>
        </p:nvCxnSpPr>
        <p:spPr>
          <a:xfrm>
            <a:off x="4113445" y="3923498"/>
            <a:ext cx="1412541" cy="5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4F8C12D-A63B-2FD7-186A-7374A8BF2330}"/>
                  </a:ext>
                </a:extLst>
              </p:cNvPr>
              <p:cNvSpPr txBox="1"/>
              <p:nvPr/>
            </p:nvSpPr>
            <p:spPr>
              <a:xfrm>
                <a:off x="4163798" y="3784762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4F8C12D-A63B-2FD7-186A-7374A8BF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98" y="3784762"/>
                <a:ext cx="756989" cy="27251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0F7ACCB9-2C00-3F56-6A7E-3DCDA40910E9}"/>
                  </a:ext>
                </a:extLst>
              </p:cNvPr>
              <p:cNvSpPr txBox="1"/>
              <p:nvPr/>
            </p:nvSpPr>
            <p:spPr>
              <a:xfrm>
                <a:off x="5533153" y="394122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0F7ACCB9-2C00-3F56-6A7E-3DCDA409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53" y="3941223"/>
                <a:ext cx="993400" cy="30662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4B60A3F-C284-5F44-BA19-88F4AD1F71E6}"/>
                  </a:ext>
                </a:extLst>
              </p:cNvPr>
              <p:cNvSpPr txBox="1"/>
              <p:nvPr/>
            </p:nvSpPr>
            <p:spPr>
              <a:xfrm>
                <a:off x="6027842" y="3513658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4B60A3F-C284-5F44-BA19-88F4AD1F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842" y="3513658"/>
                <a:ext cx="993400" cy="30662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EBF3F882-9AB1-3BC2-DC72-FEEC14708DBE}"/>
              </a:ext>
            </a:extLst>
          </p:cNvPr>
          <p:cNvSpPr txBox="1"/>
          <p:nvPr/>
        </p:nvSpPr>
        <p:spPr>
          <a:xfrm>
            <a:off x="6076592" y="37564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2"/>
                </a:solidFill>
              </a:rPr>
              <a:t>+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935A7A-F01F-15CA-F1E5-A1EEC0A25D3D}"/>
              </a:ext>
            </a:extLst>
          </p:cNvPr>
          <p:cNvCxnSpPr>
            <a:cxnSpLocks/>
            <a:stCxn id="300" idx="1"/>
            <a:endCxn id="67" idx="3"/>
          </p:cNvCxnSpPr>
          <p:nvPr/>
        </p:nvCxnSpPr>
        <p:spPr>
          <a:xfrm flipH="1">
            <a:off x="6365454" y="3660730"/>
            <a:ext cx="505316" cy="21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7820297-9416-2485-8128-CF3C0595C721}"/>
                  </a:ext>
                </a:extLst>
              </p:cNvPr>
              <p:cNvSpPr txBox="1"/>
              <p:nvPr/>
            </p:nvSpPr>
            <p:spPr>
              <a:xfrm>
                <a:off x="6391677" y="3858432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7820297-9416-2485-8128-CF3C0595C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77" y="3858432"/>
                <a:ext cx="718212" cy="27520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6D8AE89-4747-7E2D-6F37-0F073EF9C417}"/>
              </a:ext>
            </a:extLst>
          </p:cNvPr>
          <p:cNvCxnSpPr>
            <a:cxnSpLocks/>
          </p:cNvCxnSpPr>
          <p:nvPr/>
        </p:nvCxnSpPr>
        <p:spPr>
          <a:xfrm flipV="1">
            <a:off x="5660059" y="4171971"/>
            <a:ext cx="231761" cy="27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78DCC4BE-D226-DDC0-23A7-0051090E1501}"/>
                  </a:ext>
                </a:extLst>
              </p:cNvPr>
              <p:cNvSpPr txBox="1"/>
              <p:nvPr/>
            </p:nvSpPr>
            <p:spPr>
              <a:xfrm>
                <a:off x="5462083" y="4235650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78DCC4BE-D226-DDC0-23A7-0051090E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83" y="4235650"/>
                <a:ext cx="1061533" cy="23833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D37A876-9845-9F3C-C696-2EA3896056D6}"/>
                  </a:ext>
                </a:extLst>
              </p:cNvPr>
              <p:cNvSpPr txBox="1"/>
              <p:nvPr/>
            </p:nvSpPr>
            <p:spPr>
              <a:xfrm>
                <a:off x="5300478" y="3375367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D37A876-9845-9F3C-C696-2EA38960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78" y="3375367"/>
                <a:ext cx="993400" cy="306622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8BDE7AF-D1F3-9249-4DE0-754C9BF1DEAE}"/>
                  </a:ext>
                </a:extLst>
              </p:cNvPr>
              <p:cNvSpPr txBox="1"/>
              <p:nvPr/>
            </p:nvSpPr>
            <p:spPr>
              <a:xfrm>
                <a:off x="6251027" y="2642309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8BDE7AF-D1F3-9249-4DE0-754C9BF1D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27" y="2642309"/>
                <a:ext cx="993400" cy="30662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CD452D96-CC6F-F770-BCBE-0E179989B422}"/>
              </a:ext>
            </a:extLst>
          </p:cNvPr>
          <p:cNvSpPr txBox="1"/>
          <p:nvPr/>
        </p:nvSpPr>
        <p:spPr>
          <a:xfrm>
            <a:off x="5954046" y="311855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2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CBF8AAC2-BDFA-619A-05CD-E41F98F8D184}"/>
                  </a:ext>
                </a:extLst>
              </p:cNvPr>
              <p:cNvSpPr txBox="1"/>
              <p:nvPr/>
            </p:nvSpPr>
            <p:spPr>
              <a:xfrm rot="20407728">
                <a:off x="7285523" y="2471168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CBF8AAC2-BDFA-619A-05CD-E41F98F8D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7728">
                <a:off x="7285523" y="2471168"/>
                <a:ext cx="718212" cy="275204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ABD3923-BFCD-89EE-94B6-2772E7CBD37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242908" y="2457726"/>
            <a:ext cx="2204918" cy="7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C3BA00-96EE-D06F-3602-4364ADC57812}"/>
              </a:ext>
            </a:extLst>
          </p:cNvPr>
          <p:cNvCxnSpPr>
            <a:cxnSpLocks/>
          </p:cNvCxnSpPr>
          <p:nvPr/>
        </p:nvCxnSpPr>
        <p:spPr>
          <a:xfrm>
            <a:off x="5574690" y="3613231"/>
            <a:ext cx="237999" cy="396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E18AAEB-1B3E-D941-30D1-28076FA9F6A6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524542" y="2872314"/>
            <a:ext cx="104225" cy="641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08343FA2-A8D9-18A3-1317-BB80C89A9271}"/>
                  </a:ext>
                </a:extLst>
              </p:cNvPr>
              <p:cNvSpPr txBox="1"/>
              <p:nvPr/>
            </p:nvSpPr>
            <p:spPr>
              <a:xfrm>
                <a:off x="7273978" y="2837590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08343FA2-A8D9-18A3-1317-BB80C89A9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78" y="2837590"/>
                <a:ext cx="973832" cy="315218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3BA9B44A-51DA-DAA2-FDAB-9F4229F5175E}"/>
                  </a:ext>
                </a:extLst>
              </p:cNvPr>
              <p:cNvSpPr txBox="1"/>
              <p:nvPr/>
            </p:nvSpPr>
            <p:spPr>
              <a:xfrm rot="3529415">
                <a:off x="5063581" y="3684469"/>
                <a:ext cx="973832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3BA9B44A-51DA-DAA2-FDAB-9F4229F51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29415">
                <a:off x="5063581" y="3684469"/>
                <a:ext cx="973832" cy="244747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B1EA3639-70ED-A713-425F-DB47B657D808}"/>
                  </a:ext>
                </a:extLst>
              </p:cNvPr>
              <p:cNvSpPr txBox="1"/>
              <p:nvPr/>
            </p:nvSpPr>
            <p:spPr>
              <a:xfrm rot="17219764">
                <a:off x="6384886" y="3121131"/>
                <a:ext cx="604281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B1EA3639-70ED-A713-425F-DB47B657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19764">
                <a:off x="6384886" y="3121131"/>
                <a:ext cx="604281" cy="244747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A5C594D6-C0DC-C6C2-E712-FA1CB4DC6B8E}"/>
                  </a:ext>
                </a:extLst>
              </p:cNvPr>
              <p:cNvSpPr txBox="1"/>
              <p:nvPr/>
            </p:nvSpPr>
            <p:spPr>
              <a:xfrm rot="17468484">
                <a:off x="6144056" y="3241184"/>
                <a:ext cx="650583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A5C594D6-C0DC-C6C2-E712-FA1CB4DC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68484">
                <a:off x="6144056" y="3241184"/>
                <a:ext cx="650583" cy="244747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8673FF94-4C3B-EB68-D118-B32BDA55E3C0}"/>
                  </a:ext>
                </a:extLst>
              </p:cNvPr>
              <p:cNvSpPr txBox="1"/>
              <p:nvPr/>
            </p:nvSpPr>
            <p:spPr>
              <a:xfrm>
                <a:off x="3732982" y="3577285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8673FF94-4C3B-EB68-D118-B32BDA55E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82" y="3577285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5B38035-EB81-3DC6-A550-4ADF188350A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3206245" y="1834922"/>
            <a:ext cx="3044782" cy="960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52CFD74D-7EA1-015D-B33C-28391338C9D5}"/>
              </a:ext>
            </a:extLst>
          </p:cNvPr>
          <p:cNvCxnSpPr>
            <a:cxnSpLocks/>
          </p:cNvCxnSpPr>
          <p:nvPr/>
        </p:nvCxnSpPr>
        <p:spPr>
          <a:xfrm>
            <a:off x="1854772" y="1956057"/>
            <a:ext cx="3598670" cy="1453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823AC79-2AF2-350D-D675-2A14EFC31232}"/>
                  </a:ext>
                </a:extLst>
              </p:cNvPr>
              <p:cNvSpPr txBox="1"/>
              <p:nvPr/>
            </p:nvSpPr>
            <p:spPr>
              <a:xfrm rot="1026629">
                <a:off x="3605266" y="2171120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823AC79-2AF2-350D-D675-2A14EFC3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6629">
                <a:off x="3605266" y="2171120"/>
                <a:ext cx="1306501" cy="269433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EA74F55C-7864-C4B2-B2D4-0EAA5266AB3B}"/>
                  </a:ext>
                </a:extLst>
              </p:cNvPr>
              <p:cNvSpPr txBox="1"/>
              <p:nvPr/>
            </p:nvSpPr>
            <p:spPr>
              <a:xfrm rot="1262984">
                <a:off x="3834354" y="1972262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EA74F55C-7864-C4B2-B2D4-0EAA5266A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2984">
                <a:off x="3834354" y="1972262"/>
                <a:ext cx="1306501" cy="265778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678B77F7-5BA4-0B5C-592D-5DD18597EEFE}"/>
                  </a:ext>
                </a:extLst>
              </p:cNvPr>
              <p:cNvSpPr txBox="1"/>
              <p:nvPr/>
            </p:nvSpPr>
            <p:spPr>
              <a:xfrm rot="1654084">
                <a:off x="2136199" y="2291812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678B77F7-5BA4-0B5C-592D-5DD18597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4084">
                <a:off x="2136199" y="2291812"/>
                <a:ext cx="1306501" cy="269433"/>
              </a:xfrm>
              <a:prstGeom prst="rect">
                <a:avLst/>
              </a:prstGeom>
              <a:blipFill>
                <a:blip r:embed="rId1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781743BC-38AF-EC42-C194-55AF3D98DC45}"/>
                  </a:ext>
                </a:extLst>
              </p:cNvPr>
              <p:cNvSpPr txBox="1"/>
              <p:nvPr/>
            </p:nvSpPr>
            <p:spPr>
              <a:xfrm rot="1260179">
                <a:off x="2366023" y="2185207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781743BC-38AF-EC42-C194-55AF3D98D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0179">
                <a:off x="2366023" y="2185207"/>
                <a:ext cx="1306501" cy="265778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36598C05-44E2-6413-A3D8-5CB6170C6D63}"/>
                  </a:ext>
                </a:extLst>
              </p:cNvPr>
              <p:cNvSpPr txBox="1"/>
              <p:nvPr/>
            </p:nvSpPr>
            <p:spPr>
              <a:xfrm>
                <a:off x="8325975" y="3050953"/>
                <a:ext cx="1368195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𝑫𝒓𝒖𝒈𝑻𝒂𝒓𝒈𝒆𝒕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36598C05-44E2-6413-A3D8-5CB6170C6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975" y="3050953"/>
                <a:ext cx="1368195" cy="306622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9F984FE5-CC2D-791E-5E86-148C1B50EC35}"/>
                  </a:ext>
                </a:extLst>
              </p:cNvPr>
              <p:cNvSpPr txBox="1"/>
              <p:nvPr/>
            </p:nvSpPr>
            <p:spPr>
              <a:xfrm>
                <a:off x="9623053" y="3050953"/>
                <a:ext cx="75264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9F984FE5-CC2D-791E-5E86-148C1B50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53" y="3050953"/>
                <a:ext cx="752642" cy="306622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B435F28E-2438-D802-00BF-CAFE3BB8391A}"/>
                  </a:ext>
                </a:extLst>
              </p:cNvPr>
              <p:cNvSpPr txBox="1"/>
              <p:nvPr/>
            </p:nvSpPr>
            <p:spPr>
              <a:xfrm>
                <a:off x="7651733" y="3500220"/>
                <a:ext cx="1751312" cy="2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𝑫𝒓𝒖𝒈𝑻𝒂𝒓𝒈𝒆𝒕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B435F28E-2438-D802-00BF-CAFE3BB8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3" y="3500220"/>
                <a:ext cx="1751312" cy="289823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DCDA2EF2-EF54-3384-BBEF-806CF283BFED}"/>
                  </a:ext>
                </a:extLst>
              </p:cNvPr>
              <p:cNvSpPr txBox="1"/>
              <p:nvPr/>
            </p:nvSpPr>
            <p:spPr>
              <a:xfrm>
                <a:off x="9805479" y="3588314"/>
                <a:ext cx="1135759" cy="2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DCDA2EF2-EF54-3384-BBEF-806CF283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479" y="3588314"/>
                <a:ext cx="1135759" cy="289823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BAA66AD7-B3AD-F20E-CBF3-2C81EB3BFBF3}"/>
              </a:ext>
            </a:extLst>
          </p:cNvPr>
          <p:cNvCxnSpPr>
            <a:cxnSpLocks/>
          </p:cNvCxnSpPr>
          <p:nvPr/>
        </p:nvCxnSpPr>
        <p:spPr>
          <a:xfrm flipH="1">
            <a:off x="8179475" y="2506657"/>
            <a:ext cx="422140" cy="10404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062144D5-5F6D-9C09-5A05-60FD07C6FCD2}"/>
              </a:ext>
            </a:extLst>
          </p:cNvPr>
          <p:cNvCxnSpPr>
            <a:cxnSpLocks/>
          </p:cNvCxnSpPr>
          <p:nvPr/>
        </p:nvCxnSpPr>
        <p:spPr>
          <a:xfrm>
            <a:off x="8444136" y="2894153"/>
            <a:ext cx="334008" cy="192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E45793D4-8168-2387-94ED-48A879F92B4C}"/>
              </a:ext>
            </a:extLst>
          </p:cNvPr>
          <p:cNvCxnSpPr>
            <a:cxnSpLocks/>
            <a:endCxn id="206" idx="0"/>
          </p:cNvCxnSpPr>
          <p:nvPr/>
        </p:nvCxnSpPr>
        <p:spPr>
          <a:xfrm rot="16200000" flipH="1">
            <a:off x="9193711" y="2408666"/>
            <a:ext cx="1213494" cy="1145802"/>
          </a:xfrm>
          <a:prstGeom prst="bentConnector3">
            <a:avLst>
              <a:gd name="adj1" fmla="val -23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B289A3AA-B9A2-8DE1-88F1-FBB90FABCD49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9999374" y="2773362"/>
            <a:ext cx="378261" cy="277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A50535EE-A10A-C1D2-71F5-9899ED4E68D2}"/>
              </a:ext>
            </a:extLst>
          </p:cNvPr>
          <p:cNvCxnSpPr>
            <a:cxnSpLocks/>
            <a:endCxn id="324" idx="0"/>
          </p:cNvCxnSpPr>
          <p:nvPr/>
        </p:nvCxnSpPr>
        <p:spPr>
          <a:xfrm flipH="1">
            <a:off x="9553979" y="3804638"/>
            <a:ext cx="629877" cy="41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mit Pfeil 255">
            <a:extLst>
              <a:ext uri="{FF2B5EF4-FFF2-40B4-BE49-F238E27FC236}">
                <a16:creationId xmlns:a16="http://schemas.microsoft.com/office/drawing/2014/main" id="{001AA76D-7AC2-0C37-B715-76ACC38583E2}"/>
              </a:ext>
            </a:extLst>
          </p:cNvPr>
          <p:cNvCxnSpPr>
            <a:cxnSpLocks/>
          </p:cNvCxnSpPr>
          <p:nvPr/>
        </p:nvCxnSpPr>
        <p:spPr>
          <a:xfrm flipH="1" flipV="1">
            <a:off x="9283573" y="3326898"/>
            <a:ext cx="585330" cy="690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2C7CAA6-884A-555B-2142-C2B94E49FCE6}"/>
              </a:ext>
            </a:extLst>
          </p:cNvPr>
          <p:cNvCxnSpPr>
            <a:cxnSpLocks/>
          </p:cNvCxnSpPr>
          <p:nvPr/>
        </p:nvCxnSpPr>
        <p:spPr>
          <a:xfrm>
            <a:off x="8747292" y="3781826"/>
            <a:ext cx="618081" cy="4846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BA3B640B-9375-7C72-C35F-59CDE9861D9A}"/>
              </a:ext>
            </a:extLst>
          </p:cNvPr>
          <p:cNvCxnSpPr>
            <a:cxnSpLocks/>
          </p:cNvCxnSpPr>
          <p:nvPr/>
        </p:nvCxnSpPr>
        <p:spPr>
          <a:xfrm flipV="1">
            <a:off x="9058888" y="3317387"/>
            <a:ext cx="778949" cy="716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54429B1E-0AA0-5F36-EA19-03E5E12379A6}"/>
                  </a:ext>
                </a:extLst>
              </p:cNvPr>
              <p:cNvSpPr txBox="1"/>
              <p:nvPr/>
            </p:nvSpPr>
            <p:spPr>
              <a:xfrm>
                <a:off x="9535557" y="2452116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54429B1E-0AA0-5F36-EA19-03E5E123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57" y="2452116"/>
                <a:ext cx="973832" cy="258276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548F99B3-ED3E-C238-ACFA-D7DE8EEBC5C0}"/>
                  </a:ext>
                </a:extLst>
              </p:cNvPr>
              <p:cNvSpPr txBox="1"/>
              <p:nvPr/>
            </p:nvSpPr>
            <p:spPr>
              <a:xfrm>
                <a:off x="9616249" y="3969587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548F99B3-ED3E-C238-ACFA-D7DE8EEB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49" y="3969587"/>
                <a:ext cx="973832" cy="25827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AD04BC68-5153-B7A5-CCCE-E9B05E4939A5}"/>
                  </a:ext>
                </a:extLst>
              </p:cNvPr>
              <p:cNvSpPr txBox="1"/>
              <p:nvPr/>
            </p:nvSpPr>
            <p:spPr>
              <a:xfrm>
                <a:off x="8376798" y="3971355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AD04BC68-5153-B7A5-CCCE-E9B05E49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98" y="3971355"/>
                <a:ext cx="973832" cy="258276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Textfeld 274">
            <a:extLst>
              <a:ext uri="{FF2B5EF4-FFF2-40B4-BE49-F238E27FC236}">
                <a16:creationId xmlns:a16="http://schemas.microsoft.com/office/drawing/2014/main" id="{8242A94D-CB6F-0E09-F5CF-3EA4DCBAA63C}"/>
              </a:ext>
            </a:extLst>
          </p:cNvPr>
          <p:cNvSpPr txBox="1"/>
          <p:nvPr/>
        </p:nvSpPr>
        <p:spPr>
          <a:xfrm>
            <a:off x="-9910" y="36949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D6D4F6A5-817F-CB29-78EB-0601CA711E9F}"/>
              </a:ext>
            </a:extLst>
          </p:cNvPr>
          <p:cNvCxnSpPr>
            <a:cxnSpLocks/>
          </p:cNvCxnSpPr>
          <p:nvPr/>
        </p:nvCxnSpPr>
        <p:spPr>
          <a:xfrm flipV="1">
            <a:off x="8786361" y="1602811"/>
            <a:ext cx="574382" cy="57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8D2E3646-C844-750E-89BB-A30FD59CB596}"/>
                  </a:ext>
                </a:extLst>
              </p:cNvPr>
              <p:cNvSpPr txBox="1"/>
              <p:nvPr/>
            </p:nvSpPr>
            <p:spPr>
              <a:xfrm>
                <a:off x="8477064" y="1707059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8D2E3646-C844-750E-89BB-A30FD59C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064" y="1707059"/>
                <a:ext cx="973832" cy="239809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40A5AFE9-A3F6-D125-204C-CBB1F2EEF982}"/>
                  </a:ext>
                </a:extLst>
              </p:cNvPr>
              <p:cNvSpPr txBox="1"/>
              <p:nvPr/>
            </p:nvSpPr>
            <p:spPr>
              <a:xfrm>
                <a:off x="8281643" y="4809330"/>
                <a:ext cx="1815433" cy="286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𝑫𝒓𝒖𝒈𝑻𝒂𝒓𝒈𝒆𝒕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40A5AFE9-A3F6-D125-204C-CBB1F2EE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43" y="4809330"/>
                <a:ext cx="1815433" cy="286873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EDD9158A-BA79-DA2B-E840-A4F82556C033}"/>
              </a:ext>
            </a:extLst>
          </p:cNvPr>
          <p:cNvCxnSpPr>
            <a:cxnSpLocks/>
          </p:cNvCxnSpPr>
          <p:nvPr/>
        </p:nvCxnSpPr>
        <p:spPr>
          <a:xfrm>
            <a:off x="9868903" y="4426811"/>
            <a:ext cx="1206054" cy="4110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feld 316">
                <a:extLst>
                  <a:ext uri="{FF2B5EF4-FFF2-40B4-BE49-F238E27FC236}">
                    <a16:creationId xmlns:a16="http://schemas.microsoft.com/office/drawing/2014/main" id="{82341943-7B73-A6AB-5C1E-419F3A3C1418}"/>
                  </a:ext>
                </a:extLst>
              </p:cNvPr>
              <p:cNvSpPr txBox="1"/>
              <p:nvPr/>
            </p:nvSpPr>
            <p:spPr>
              <a:xfrm rot="18350585">
                <a:off x="9688331" y="1884264"/>
                <a:ext cx="82920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𝑑𝑒𝑔𝑟𝑎𝑑𝑎𝑡𝑖𝑜𝑛</m:t>
                          </m:r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Textfeld 316">
                <a:extLst>
                  <a:ext uri="{FF2B5EF4-FFF2-40B4-BE49-F238E27FC236}">
                    <a16:creationId xmlns:a16="http://schemas.microsoft.com/office/drawing/2014/main" id="{82341943-7B73-A6AB-5C1E-419F3A3C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0585">
                <a:off x="9688331" y="1884264"/>
                <a:ext cx="829201" cy="149721"/>
              </a:xfrm>
              <a:prstGeom prst="rect">
                <a:avLst/>
              </a:prstGeom>
              <a:blipFill>
                <a:blip r:embed="rId170"/>
                <a:stretch>
                  <a:fillRect l="-990" r="-990" b="-24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feld 317">
                <a:extLst>
                  <a:ext uri="{FF2B5EF4-FFF2-40B4-BE49-F238E27FC236}">
                    <a16:creationId xmlns:a16="http://schemas.microsoft.com/office/drawing/2014/main" id="{4EDE701D-BA71-7228-DD27-2C563BA8A2A2}"/>
                  </a:ext>
                </a:extLst>
              </p:cNvPr>
              <p:cNvSpPr txBox="1"/>
              <p:nvPr/>
            </p:nvSpPr>
            <p:spPr>
              <a:xfrm>
                <a:off x="11034020" y="4738895"/>
                <a:ext cx="400916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894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</m:t>
                      </m:r>
                    </m:oMath>
                  </m:oMathPara>
                </a14:m>
                <a:endParaRPr lang="de-DE" sz="894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8" name="Textfeld 317">
                <a:extLst>
                  <a:ext uri="{FF2B5EF4-FFF2-40B4-BE49-F238E27FC236}">
                    <a16:creationId xmlns:a16="http://schemas.microsoft.com/office/drawing/2014/main" id="{4EDE701D-BA71-7228-DD27-2C563BA8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020" y="4738895"/>
                <a:ext cx="400916" cy="229935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8356573F-2799-5F9F-1EFD-C37FAFEECB05}"/>
              </a:ext>
            </a:extLst>
          </p:cNvPr>
          <p:cNvCxnSpPr>
            <a:cxnSpLocks/>
          </p:cNvCxnSpPr>
          <p:nvPr/>
        </p:nvCxnSpPr>
        <p:spPr>
          <a:xfrm flipH="1">
            <a:off x="9241753" y="1499112"/>
            <a:ext cx="1078359" cy="15875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A004C9F0-8C86-5D92-06BD-39E06DE6093A}"/>
              </a:ext>
            </a:extLst>
          </p:cNvPr>
          <p:cNvCxnSpPr>
            <a:cxnSpLocks/>
          </p:cNvCxnSpPr>
          <p:nvPr/>
        </p:nvCxnSpPr>
        <p:spPr>
          <a:xfrm>
            <a:off x="6939231" y="2883241"/>
            <a:ext cx="1734466" cy="201829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Gerade Verbindung mit Pfeil 341">
            <a:extLst>
              <a:ext uri="{FF2B5EF4-FFF2-40B4-BE49-F238E27FC236}">
                <a16:creationId xmlns:a16="http://schemas.microsoft.com/office/drawing/2014/main" id="{2F0156AC-4E61-B121-07D2-B54C4555E26E}"/>
              </a:ext>
            </a:extLst>
          </p:cNvPr>
          <p:cNvCxnSpPr>
            <a:cxnSpLocks/>
          </p:cNvCxnSpPr>
          <p:nvPr/>
        </p:nvCxnSpPr>
        <p:spPr>
          <a:xfrm flipV="1">
            <a:off x="7995251" y="3239056"/>
            <a:ext cx="935293" cy="887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feld 345">
                <a:extLst>
                  <a:ext uri="{FF2B5EF4-FFF2-40B4-BE49-F238E27FC236}">
                    <a16:creationId xmlns:a16="http://schemas.microsoft.com/office/drawing/2014/main" id="{E64ABA79-3C61-A6C1-87AB-7A9A4598C146}"/>
                  </a:ext>
                </a:extLst>
              </p:cNvPr>
              <p:cNvSpPr txBox="1"/>
              <p:nvPr/>
            </p:nvSpPr>
            <p:spPr>
              <a:xfrm>
                <a:off x="7591106" y="3712674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6" name="Textfeld 345">
                <a:extLst>
                  <a:ext uri="{FF2B5EF4-FFF2-40B4-BE49-F238E27FC236}">
                    <a16:creationId xmlns:a16="http://schemas.microsoft.com/office/drawing/2014/main" id="{E64ABA79-3C61-A6C1-87AB-7A9A459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06" y="3712674"/>
                <a:ext cx="973832" cy="258276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470D275-531C-A935-C92A-1946C164BEAA}"/>
                  </a:ext>
                </a:extLst>
              </p:cNvPr>
              <p:cNvSpPr txBox="1"/>
              <p:nvPr/>
            </p:nvSpPr>
            <p:spPr>
              <a:xfrm>
                <a:off x="8746177" y="4517089"/>
                <a:ext cx="1199880" cy="286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470D275-531C-A935-C92A-1946C164B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177" y="4517089"/>
                <a:ext cx="1199880" cy="286873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084D27-B51B-CC55-9857-327E254331B3}"/>
              </a:ext>
            </a:extLst>
          </p:cNvPr>
          <p:cNvCxnSpPr>
            <a:cxnSpLocks/>
          </p:cNvCxnSpPr>
          <p:nvPr/>
        </p:nvCxnSpPr>
        <p:spPr>
          <a:xfrm>
            <a:off x="5974824" y="3526702"/>
            <a:ext cx="3024298" cy="103396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AA9E3E4-4BF7-3E46-CDFC-4037DFA08A01}"/>
                  </a:ext>
                </a:extLst>
              </p:cNvPr>
              <p:cNvSpPr txBox="1"/>
              <p:nvPr/>
            </p:nvSpPr>
            <p:spPr>
              <a:xfrm>
                <a:off x="7170638" y="4131981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AA9E3E4-4BF7-3E46-CDFC-4037DFA0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638" y="4131981"/>
                <a:ext cx="973832" cy="258276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F5FB99-D5E1-6CAE-8374-1DE97DA9F86D}"/>
              </a:ext>
            </a:extLst>
          </p:cNvPr>
          <p:cNvCxnSpPr>
            <a:cxnSpLocks/>
            <a:endCxn id="201" idx="2"/>
          </p:cNvCxnSpPr>
          <p:nvPr/>
        </p:nvCxnSpPr>
        <p:spPr>
          <a:xfrm flipV="1">
            <a:off x="8754682" y="3357575"/>
            <a:ext cx="1244692" cy="1130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2E010D-6C53-8BCB-7CD7-C28B7E33FFBD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9010073" y="1677789"/>
            <a:ext cx="795406" cy="1373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AB286E-F418-C5AE-97C7-4D27EC3E90F7}"/>
                  </a:ext>
                </a:extLst>
              </p:cNvPr>
              <p:cNvSpPr txBox="1"/>
              <p:nvPr/>
            </p:nvSpPr>
            <p:spPr>
              <a:xfrm>
                <a:off x="9062433" y="1734638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AB286E-F418-C5AE-97C7-4D27EC3E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433" y="1734638"/>
                <a:ext cx="973832" cy="239809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99FDDB8-4759-103C-55AB-9CA4C009FFE5}"/>
                  </a:ext>
                </a:extLst>
              </p:cNvPr>
              <p:cNvSpPr txBox="1"/>
              <p:nvPr/>
            </p:nvSpPr>
            <p:spPr>
              <a:xfrm rot="18350585">
                <a:off x="9866298" y="1700791"/>
                <a:ext cx="299249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99FDDB8-4759-103C-55AB-9CA4C009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0585">
                <a:off x="9866298" y="1700791"/>
                <a:ext cx="299249" cy="149143"/>
              </a:xfrm>
              <a:prstGeom prst="rect">
                <a:avLst/>
              </a:prstGeom>
              <a:blipFill>
                <a:blip r:embed="rId176"/>
                <a:stretch>
                  <a:fillRect l="-2000" r="-12000" b="-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876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510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j Metabolites1 internalized in endosomal/lysosomal space on a single cell, j = 1,2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957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7952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1 </a:t>
            </a:r>
            <a:r>
              <a:rPr lang="en-US" dirty="0" err="1"/>
              <a:t>Protac</a:t>
            </a:r>
            <a:r>
              <a:rPr lang="en-US" dirty="0"/>
              <a:t> and 1 Metabolite1 internalized in endosomal/lysosomal space on a single cell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33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317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152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9615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internalized in endosomal/lysosomal space on a single cell, j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48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3012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internalized in endosomal/lysosomal space on a single cell, </a:t>
            </a:r>
          </a:p>
          <a:p>
            <a:r>
              <a:rPr lang="en-US" dirty="0" err="1"/>
              <a:t>i</a:t>
            </a:r>
            <a:r>
              <a:rPr lang="en-US" dirty="0"/>
              <a:t> = 1,2,3,4 and j = 1,2,3,4 with </a:t>
            </a:r>
            <a:r>
              <a:rPr lang="en-US" dirty="0" err="1"/>
              <a:t>i</a:t>
            </a:r>
            <a:r>
              <a:rPr lang="en-US" dirty="0"/>
              <a:t> + j &lt;= max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-145983" y="88855"/>
                <a:ext cx="12483966" cy="6680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×2+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𝑙𝑦𝑠𝑜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𝑙𝑦𝑠𝑜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83" y="88855"/>
                <a:ext cx="12483966" cy="6680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2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526972" y="2185483"/>
            <a:ext cx="313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Shuttle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06933FC8-CDAB-031A-DB30-7409EE5E9D32}"/>
              </a:ext>
            </a:extLst>
          </p:cNvPr>
          <p:cNvSpPr/>
          <p:nvPr/>
        </p:nvSpPr>
        <p:spPr>
          <a:xfrm rot="5400000">
            <a:off x="8868151" y="2806157"/>
            <a:ext cx="274891" cy="63728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73FCE5A0-170F-605C-376E-E4EC124E77F4}"/>
              </a:ext>
            </a:extLst>
          </p:cNvPr>
          <p:cNvSpPr txBox="1"/>
          <p:nvPr/>
        </p:nvSpPr>
        <p:spPr>
          <a:xfrm>
            <a:off x="7882725" y="6083904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16CAB347-A1C3-1C15-B912-A7FC33F6C301}"/>
              </a:ext>
            </a:extLst>
          </p:cNvPr>
          <p:cNvSpPr/>
          <p:nvPr/>
        </p:nvSpPr>
        <p:spPr>
          <a:xfrm rot="5400000">
            <a:off x="2588888" y="3276355"/>
            <a:ext cx="274891" cy="5363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DFE9923C-6132-0BF4-73DC-91C230E8070A}"/>
              </a:ext>
            </a:extLst>
          </p:cNvPr>
          <p:cNvSpPr txBox="1"/>
          <p:nvPr/>
        </p:nvSpPr>
        <p:spPr>
          <a:xfrm>
            <a:off x="151002" y="6049387"/>
            <a:ext cx="53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non-covalent bound </a:t>
            </a:r>
            <a:r>
              <a:rPr lang="en-US" dirty="0" err="1"/>
              <a:t>Protac</a:t>
            </a:r>
            <a:r>
              <a:rPr lang="en-US" dirty="0"/>
              <a:t> of ADC</a:t>
            </a:r>
          </a:p>
        </p:txBody>
      </p:sp>
    </p:spTree>
    <p:extLst>
      <p:ext uri="{BB962C8B-B14F-4D97-AF65-F5344CB8AC3E}">
        <p14:creationId xmlns:p14="http://schemas.microsoft.com/office/powerpoint/2010/main" val="25175022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5079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×2+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5079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6974CBBD-9782-A544-5E1F-E1DF6C77CEFA}"/>
              </a:ext>
            </a:extLst>
          </p:cNvPr>
          <p:cNvSpPr/>
          <p:nvPr/>
        </p:nvSpPr>
        <p:spPr>
          <a:xfrm rot="5400000">
            <a:off x="5986546" y="2344389"/>
            <a:ext cx="274891" cy="5363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FB6BE186-4029-EF4B-93C6-C029F64C6408}"/>
              </a:ext>
            </a:extLst>
          </p:cNvPr>
          <p:cNvSpPr txBox="1"/>
          <p:nvPr/>
        </p:nvSpPr>
        <p:spPr>
          <a:xfrm>
            <a:off x="3548660" y="5117421"/>
            <a:ext cx="53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non-covalent bound Meta1 of ADC</a:t>
            </a:r>
          </a:p>
        </p:txBody>
      </p:sp>
    </p:spTree>
    <p:extLst>
      <p:ext uri="{BB962C8B-B14F-4D97-AF65-F5344CB8AC3E}">
        <p14:creationId xmlns:p14="http://schemas.microsoft.com/office/powerpoint/2010/main" val="3636519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endosomal/lysosomal space on a single cell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366344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58965" y="3760550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758179" y="59719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5242769" y="19452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6104490" y="2327558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5432113" y="3710119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8546936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7962917" y="3708329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4266071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6542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6083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de-DE" i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sSub>
                                <m:sSubPr>
                                  <m:ctrlP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/>
                              </m:sSub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6083845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735712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6101050" y="1124511"/>
            <a:ext cx="226947" cy="10369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4597181" y="2977413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7945932" y="2318667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033517" y="2946013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139407" y="818759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8735127" y="1558271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4814809" y="6347663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6602408" y="3810820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1784018" y="2629363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1298497" y="378012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68052" y="1646745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282531" y="2797503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E4AA333B-A645-F2CB-43DB-7D97F6AEE9DF}"/>
              </a:ext>
            </a:extLst>
          </p:cNvPr>
          <p:cNvSpPr/>
          <p:nvPr/>
        </p:nvSpPr>
        <p:spPr>
          <a:xfrm rot="5400000">
            <a:off x="4585481" y="2378808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0590CAF-B6A6-B082-AF67-E58C24BA7A10}"/>
              </a:ext>
            </a:extLst>
          </p:cNvPr>
          <p:cNvSpPr txBox="1"/>
          <p:nvPr/>
        </p:nvSpPr>
        <p:spPr>
          <a:xfrm>
            <a:off x="3220424" y="3852023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E3-ligase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048725DB-0875-425A-9300-59F678DFAD01}"/>
              </a:ext>
            </a:extLst>
          </p:cNvPr>
          <p:cNvSpPr/>
          <p:nvPr/>
        </p:nvSpPr>
        <p:spPr>
          <a:xfrm rot="5400000">
            <a:off x="5592550" y="11163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0BD4BA6-7D90-6C28-4AD7-670A952D1D57}"/>
              </a:ext>
            </a:extLst>
          </p:cNvPr>
          <p:cNvSpPr txBox="1"/>
          <p:nvPr/>
        </p:nvSpPr>
        <p:spPr>
          <a:xfrm>
            <a:off x="4532120" y="4936615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E3-ligase</a:t>
            </a:r>
          </a:p>
        </p:txBody>
      </p:sp>
    </p:spTree>
    <p:extLst>
      <p:ext uri="{BB962C8B-B14F-4D97-AF65-F5344CB8AC3E}">
        <p14:creationId xmlns:p14="http://schemas.microsoft.com/office/powerpoint/2010/main" val="2333939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2185934" cy="5677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de-DE" i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2185934" cy="5677965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896450" y="1757695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027200" y="359257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353784" y="3592577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569426" y="1433923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055394" y="2204835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346123" y="363940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886995" y="2350366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699094" y="3703842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017437" y="4854600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16">
            <a:extLst>
              <a:ext uri="{FF2B5EF4-FFF2-40B4-BE49-F238E27FC236}">
                <a16:creationId xmlns:a16="http://schemas.microsoft.com/office/drawing/2014/main" id="{EFAFD6EB-D6CE-03B6-0C27-2F4BAC0E94DF}"/>
              </a:ext>
            </a:extLst>
          </p:cNvPr>
          <p:cNvSpPr/>
          <p:nvPr/>
        </p:nvSpPr>
        <p:spPr>
          <a:xfrm rot="5400000">
            <a:off x="5714471" y="1051601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4770CBC1-F987-D41A-A959-7454E2C66371}"/>
              </a:ext>
            </a:extLst>
          </p:cNvPr>
          <p:cNvSpPr txBox="1"/>
          <p:nvPr/>
        </p:nvSpPr>
        <p:spPr>
          <a:xfrm>
            <a:off x="4654041" y="597705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E3-ligase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548D92D4-BBAA-8ACD-F64A-4D3C522DB9FB}"/>
              </a:ext>
            </a:extLst>
          </p:cNvPr>
          <p:cNvSpPr/>
          <p:nvPr/>
        </p:nvSpPr>
        <p:spPr>
          <a:xfrm rot="5400000">
            <a:off x="4643676" y="3428147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9131C9E5-0D74-8F9A-EB70-92151A28D014}"/>
              </a:ext>
            </a:extLst>
          </p:cNvPr>
          <p:cNvSpPr txBox="1"/>
          <p:nvPr/>
        </p:nvSpPr>
        <p:spPr>
          <a:xfrm>
            <a:off x="3278619" y="4901362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30982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52214" y="2310769"/>
            <a:ext cx="243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non-specific deconjugation of ADC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53614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Average drug-to-antibody ratio for covalent bound ADC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29714" y="1289875"/>
            <a:ext cx="477672" cy="1637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87A244DD-0E0B-4A99-A0BE-9012691838E7}"/>
                  </a:ext>
                </a:extLst>
              </p:cNvPr>
              <p:cNvSpPr txBox="1"/>
              <p:nvPr/>
            </p:nvSpPr>
            <p:spPr>
              <a:xfrm>
                <a:off x="5227" y="497795"/>
                <a:ext cx="6029325" cy="167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87A244DD-0E0B-4A99-A0BE-90126918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" y="497795"/>
                <a:ext cx="6029325" cy="1671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8">
            <a:extLst>
              <a:ext uri="{FF2B5EF4-FFF2-40B4-BE49-F238E27FC236}">
                <a16:creationId xmlns:a16="http://schemas.microsoft.com/office/drawing/2014/main" id="{87A51249-B849-6A44-777F-9912C27D136F}"/>
              </a:ext>
            </a:extLst>
          </p:cNvPr>
          <p:cNvSpPr txBox="1"/>
          <p:nvPr/>
        </p:nvSpPr>
        <p:spPr>
          <a:xfrm>
            <a:off x="151002" y="3535073"/>
            <a:ext cx="34672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DAR in plasma (only </a:t>
            </a:r>
            <a:r>
              <a:rPr lang="en-US" dirty="0" err="1"/>
              <a:t>Protacs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9134F12-C0F6-2922-E9A4-B66DA68636BB}"/>
                  </a:ext>
                </a:extLst>
              </p:cNvPr>
              <p:cNvSpPr txBox="1"/>
              <p:nvPr/>
            </p:nvSpPr>
            <p:spPr>
              <a:xfrm>
                <a:off x="387531" y="4162655"/>
                <a:ext cx="21316476" cy="163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𝐷𝐴𝑅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0 + </m:t>
                          </m:r>
                          <m:nary>
                            <m:naryPr>
                              <m:chr m:val="∑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+</m:t>
                          </m:r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 1 +</m:t>
                          </m:r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 2 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 3) 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𝐵𝑊</m:t>
                              </m:r>
                            </m:num>
                            <m:den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𝐴𝑏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de-DE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𝐵𝑊</m:t>
                              </m:r>
                            </m:num>
                            <m:den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𝐴𝑏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𝑏𝑖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𝐴𝐷𝐶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𝑚𝑗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𝐴𝐷𝐶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den>
                        </m:f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𝐷𝐴𝑅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𝑚𝑗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𝑚𝑗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𝐴𝑏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𝐴𝑏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𝑚𝑗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𝐴𝑏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𝑏𝑖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𝑚𝑗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d>
                      </m:den>
                    </m:f>
                  </m:oMath>
                </a14:m>
                <a:endParaRPr lang="de-DE" sz="2000" i="1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9134F12-C0F6-2922-E9A4-B66DA686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" y="4162655"/>
                <a:ext cx="21316476" cy="1638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717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93441" y="469999"/>
                <a:ext cx="12098559" cy="5931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de-DE" i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1" y="469999"/>
                <a:ext cx="12098559" cy="5931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564046" y="1826360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7013189" y="317291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8655230" y="1736426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7555415" y="1014264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10356840" y="348684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3332112" y="321974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407735" y="-1716609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3872984" y="1930707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170957" y="1914973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489300" y="3065731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25">
            <a:extLst>
              <a:ext uri="{FF2B5EF4-FFF2-40B4-BE49-F238E27FC236}">
                <a16:creationId xmlns:a16="http://schemas.microsoft.com/office/drawing/2014/main" id="{34A8EE8C-6D48-52C2-56CB-A974813CDE5E}"/>
              </a:ext>
            </a:extLst>
          </p:cNvPr>
          <p:cNvSpPr/>
          <p:nvPr/>
        </p:nvSpPr>
        <p:spPr>
          <a:xfrm rot="5400000">
            <a:off x="4749951" y="149131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E41D24A-7C2D-0D48-2873-A22D8BD86A15}"/>
              </a:ext>
            </a:extLst>
          </p:cNvPr>
          <p:cNvSpPr txBox="1"/>
          <p:nvPr/>
        </p:nvSpPr>
        <p:spPr>
          <a:xfrm>
            <a:off x="3657029" y="4517428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6" name="Right Brace 28">
            <a:extLst>
              <a:ext uri="{FF2B5EF4-FFF2-40B4-BE49-F238E27FC236}">
                <a16:creationId xmlns:a16="http://schemas.microsoft.com/office/drawing/2014/main" id="{4C40A336-BB56-174D-91E7-FE11799327CA}"/>
              </a:ext>
            </a:extLst>
          </p:cNvPr>
          <p:cNvSpPr/>
          <p:nvPr/>
        </p:nvSpPr>
        <p:spPr>
          <a:xfrm rot="5400000">
            <a:off x="2031930" y="4035495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040E1538-536B-64C6-B7A7-77F6CDC7E706}"/>
              </a:ext>
            </a:extLst>
          </p:cNvPr>
          <p:cNvSpPr txBox="1"/>
          <p:nvPr/>
        </p:nvSpPr>
        <p:spPr>
          <a:xfrm>
            <a:off x="688406" y="5527648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3627002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6232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6232219"/>
              </a:xfrm>
              <a:prstGeom prst="rect">
                <a:avLst/>
              </a:prstGeom>
              <a:blipFill>
                <a:blip r:embed="rId4"/>
                <a:stretch>
                  <a:fillRect l="-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6433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 and E3-ligase-bound drug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5890969" y="-1090232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1705" y="4468387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863410" y="3793948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0882" y="5379927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3014781" y="393163"/>
            <a:ext cx="270662" cy="2440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5703" y="1752336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2" name="Right Brace 16">
            <a:extLst>
              <a:ext uri="{FF2B5EF4-FFF2-40B4-BE49-F238E27FC236}">
                <a16:creationId xmlns:a16="http://schemas.microsoft.com/office/drawing/2014/main" id="{6C9EB81C-8AAD-3183-2D99-8279E90FB66F}"/>
              </a:ext>
            </a:extLst>
          </p:cNvPr>
          <p:cNvSpPr/>
          <p:nvPr/>
        </p:nvSpPr>
        <p:spPr>
          <a:xfrm rot="5400000">
            <a:off x="5296459" y="-1967020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D69F9C19-F6BB-AA4C-FE17-677AABCEADD5}"/>
              </a:ext>
            </a:extLst>
          </p:cNvPr>
          <p:cNvSpPr txBox="1"/>
          <p:nvPr/>
        </p:nvSpPr>
        <p:spPr>
          <a:xfrm>
            <a:off x="3999237" y="3003324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E3-ligase</a:t>
            </a:r>
          </a:p>
        </p:txBody>
      </p:sp>
      <p:sp>
        <p:nvSpPr>
          <p:cNvPr id="4" name="Right Brace 10">
            <a:extLst>
              <a:ext uri="{FF2B5EF4-FFF2-40B4-BE49-F238E27FC236}">
                <a16:creationId xmlns:a16="http://schemas.microsoft.com/office/drawing/2014/main" id="{DF97FB0B-CC04-A7D0-9E97-FBA855212C75}"/>
              </a:ext>
            </a:extLst>
          </p:cNvPr>
          <p:cNvSpPr/>
          <p:nvPr/>
        </p:nvSpPr>
        <p:spPr>
          <a:xfrm rot="5400000">
            <a:off x="5865690" y="214085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6A5A582B-95CC-3AA8-A81C-01CEC01D76A1}"/>
              </a:ext>
            </a:extLst>
          </p:cNvPr>
          <p:cNvSpPr txBox="1"/>
          <p:nvPr/>
        </p:nvSpPr>
        <p:spPr>
          <a:xfrm>
            <a:off x="4843162" y="1800064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5280932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100667"/>
                <a:ext cx="11910465" cy="7328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𝑑𝑒𝑔𝑟𝑎𝑑𝑎𝑡𝑖𝑜𝑛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100667"/>
                <a:ext cx="11910465" cy="7328545"/>
              </a:xfrm>
              <a:prstGeom prst="rect">
                <a:avLst/>
              </a:prstGeom>
              <a:blipFill>
                <a:blip r:embed="rId3"/>
                <a:stretch>
                  <a:fillRect l="-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52624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A07D0DDE-0086-5467-5716-5C52781BBC73}"/>
              </a:ext>
            </a:extLst>
          </p:cNvPr>
          <p:cNvSpPr/>
          <p:nvPr/>
        </p:nvSpPr>
        <p:spPr>
          <a:xfrm rot="5400000">
            <a:off x="4217652" y="-246864"/>
            <a:ext cx="270662" cy="321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3756B978-F25B-BC0E-E547-C7DD1D88D0EA}"/>
              </a:ext>
            </a:extLst>
          </p:cNvPr>
          <p:cNvSpPr txBox="1"/>
          <p:nvPr/>
        </p:nvSpPr>
        <p:spPr>
          <a:xfrm>
            <a:off x="2369247" y="1498802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4A1950AE-4711-3097-1C43-0F6BC488AF9D}"/>
              </a:ext>
            </a:extLst>
          </p:cNvPr>
          <p:cNvSpPr/>
          <p:nvPr/>
        </p:nvSpPr>
        <p:spPr>
          <a:xfrm rot="5400000">
            <a:off x="4300236" y="3931041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67C51D3E-2844-0A0C-8B92-B44E8C883898}"/>
              </a:ext>
            </a:extLst>
          </p:cNvPr>
          <p:cNvSpPr txBox="1"/>
          <p:nvPr/>
        </p:nvSpPr>
        <p:spPr>
          <a:xfrm>
            <a:off x="3814715" y="508179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B92DDAF3-3640-F3F8-7EED-231F28733BD1}"/>
              </a:ext>
            </a:extLst>
          </p:cNvPr>
          <p:cNvSpPr/>
          <p:nvPr/>
        </p:nvSpPr>
        <p:spPr>
          <a:xfrm rot="5400000">
            <a:off x="5606638" y="-2729407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6C288585-8B07-D85B-C90F-A3318B098B73}"/>
                  </a:ext>
                </a:extLst>
              </p:cNvPr>
              <p:cNvSpPr txBox="1"/>
              <p:nvPr/>
            </p:nvSpPr>
            <p:spPr>
              <a:xfrm>
                <a:off x="2589498" y="2819575"/>
                <a:ext cx="8577945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binding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𝐷𝑟𝑢𝑔𝑇𝑎𝑟𝑔𝑒𝑡</m:t>
                        </m:r>
                      </m:e>
                      <m:sub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de-DE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drug</a:t>
                </a: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6C288585-8B07-D85B-C90F-A3318B09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498" y="2819575"/>
                <a:ext cx="8577945" cy="429220"/>
              </a:xfrm>
              <a:prstGeom prst="rect">
                <a:avLst/>
              </a:prstGeom>
              <a:blipFill>
                <a:blip r:embed="rId4"/>
                <a:stretch>
                  <a:fillRect l="-64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16">
            <a:extLst>
              <a:ext uri="{FF2B5EF4-FFF2-40B4-BE49-F238E27FC236}">
                <a16:creationId xmlns:a16="http://schemas.microsoft.com/office/drawing/2014/main" id="{02FBC146-D61F-B266-C198-DB4AEFE73536}"/>
              </a:ext>
            </a:extLst>
          </p:cNvPr>
          <p:cNvSpPr/>
          <p:nvPr/>
        </p:nvSpPr>
        <p:spPr>
          <a:xfrm rot="5400000">
            <a:off x="5463015" y="-1298178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41D0A180-E45F-C89E-A760-349A098378E4}"/>
                  </a:ext>
                </a:extLst>
              </p:cNvPr>
              <p:cNvSpPr txBox="1"/>
              <p:nvPr/>
            </p:nvSpPr>
            <p:spPr>
              <a:xfrm>
                <a:off x="3695950" y="4180632"/>
                <a:ext cx="5231129" cy="450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binding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41D0A180-E45F-C89E-A760-349A098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950" y="4180632"/>
                <a:ext cx="5231129" cy="450444"/>
              </a:xfrm>
              <a:prstGeom prst="rect">
                <a:avLst/>
              </a:prstGeom>
              <a:blipFill>
                <a:blip r:embed="rId5"/>
                <a:stretch>
                  <a:fillRect l="-932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B5E1000A-9376-714D-7D28-ED8D62D8BEF2}"/>
              </a:ext>
            </a:extLst>
          </p:cNvPr>
          <p:cNvSpPr/>
          <p:nvPr/>
        </p:nvSpPr>
        <p:spPr>
          <a:xfrm rot="5400000">
            <a:off x="8010692" y="-717416"/>
            <a:ext cx="321997" cy="4110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664E71A6-EDD7-4FA6-CF22-3DFADE371399}"/>
              </a:ext>
            </a:extLst>
          </p:cNvPr>
          <p:cNvSpPr txBox="1"/>
          <p:nvPr/>
        </p:nvSpPr>
        <p:spPr>
          <a:xfrm>
            <a:off x="6867503" y="1490076"/>
            <a:ext cx="37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</a:t>
            </a:r>
          </a:p>
        </p:txBody>
      </p:sp>
      <p:sp>
        <p:nvSpPr>
          <p:cNvPr id="13" name="Right Brace 10">
            <a:extLst>
              <a:ext uri="{FF2B5EF4-FFF2-40B4-BE49-F238E27FC236}">
                <a16:creationId xmlns:a16="http://schemas.microsoft.com/office/drawing/2014/main" id="{C46B3DBF-928A-0573-302A-AEF0C17F1E7F}"/>
              </a:ext>
            </a:extLst>
          </p:cNvPr>
          <p:cNvSpPr/>
          <p:nvPr/>
        </p:nvSpPr>
        <p:spPr>
          <a:xfrm rot="5400000">
            <a:off x="1268613" y="3733495"/>
            <a:ext cx="321997" cy="26332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345AFFE4-45DF-5A74-801A-E3882FE5BED8}"/>
                  </a:ext>
                </a:extLst>
              </p:cNvPr>
              <p:cNvSpPr txBox="1"/>
              <p:nvPr/>
            </p:nvSpPr>
            <p:spPr>
              <a:xfrm>
                <a:off x="86789" y="5041243"/>
                <a:ext cx="3792139" cy="450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unbinding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345AFFE4-45DF-5A74-801A-E3882FE5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" y="5041243"/>
                <a:ext cx="3792139" cy="450444"/>
              </a:xfrm>
              <a:prstGeom prst="rect">
                <a:avLst/>
              </a:prstGeom>
              <a:blipFill>
                <a:blip r:embed="rId6"/>
                <a:stretch>
                  <a:fillRect l="-1286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32">
            <a:extLst>
              <a:ext uri="{FF2B5EF4-FFF2-40B4-BE49-F238E27FC236}">
                <a16:creationId xmlns:a16="http://schemas.microsoft.com/office/drawing/2014/main" id="{96F179F4-6D41-8183-5C95-BF5E118BE9B0}"/>
              </a:ext>
            </a:extLst>
          </p:cNvPr>
          <p:cNvSpPr/>
          <p:nvPr/>
        </p:nvSpPr>
        <p:spPr>
          <a:xfrm rot="5400000">
            <a:off x="2283907" y="4566719"/>
            <a:ext cx="238847" cy="5698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DC40E99B-4585-D991-33C8-D7D6FCA6915F}"/>
              </a:ext>
            </a:extLst>
          </p:cNvPr>
          <p:cNvSpPr txBox="1"/>
          <p:nvPr/>
        </p:nvSpPr>
        <p:spPr>
          <a:xfrm>
            <a:off x="979381" y="7429011"/>
            <a:ext cx="35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production up to steady state</a:t>
            </a:r>
          </a:p>
        </p:txBody>
      </p:sp>
      <p:sp>
        <p:nvSpPr>
          <p:cNvPr id="17" name="Right Brace 32">
            <a:extLst>
              <a:ext uri="{FF2B5EF4-FFF2-40B4-BE49-F238E27FC236}">
                <a16:creationId xmlns:a16="http://schemas.microsoft.com/office/drawing/2014/main" id="{F7E54393-2438-4A67-AEB3-24FE6964BB7D}"/>
              </a:ext>
            </a:extLst>
          </p:cNvPr>
          <p:cNvSpPr/>
          <p:nvPr/>
        </p:nvSpPr>
        <p:spPr>
          <a:xfrm rot="5400000">
            <a:off x="6465311" y="625387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6F2B8C8D-2AF1-C8F0-7B7F-6D481153223C}"/>
              </a:ext>
            </a:extLst>
          </p:cNvPr>
          <p:cNvSpPr txBox="1"/>
          <p:nvPr/>
        </p:nvSpPr>
        <p:spPr>
          <a:xfrm>
            <a:off x="5979790" y="740462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20" name="Right Brace 28">
            <a:extLst>
              <a:ext uri="{FF2B5EF4-FFF2-40B4-BE49-F238E27FC236}">
                <a16:creationId xmlns:a16="http://schemas.microsoft.com/office/drawing/2014/main" id="{E5C0943A-28D4-92E1-66A2-ADCC1D4DC718}"/>
              </a:ext>
            </a:extLst>
          </p:cNvPr>
          <p:cNvSpPr/>
          <p:nvPr/>
        </p:nvSpPr>
        <p:spPr>
          <a:xfrm rot="5400000">
            <a:off x="7665228" y="3661569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5">
                <a:extLst>
                  <a:ext uri="{FF2B5EF4-FFF2-40B4-BE49-F238E27FC236}">
                    <a16:creationId xmlns:a16="http://schemas.microsoft.com/office/drawing/2014/main" id="{DD090EC6-9C85-8FDA-2AD7-B88798F70B06}"/>
                  </a:ext>
                </a:extLst>
              </p:cNvPr>
              <p:cNvSpPr txBox="1"/>
              <p:nvPr/>
            </p:nvSpPr>
            <p:spPr>
              <a:xfrm>
                <a:off x="6116225" y="5065616"/>
                <a:ext cx="504298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unbinding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𝐷𝑟𝑢𝑔𝑇𝑎𝑟𝑔𝑒𝑡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35">
                <a:extLst>
                  <a:ext uri="{FF2B5EF4-FFF2-40B4-BE49-F238E27FC236}">
                    <a16:creationId xmlns:a16="http://schemas.microsoft.com/office/drawing/2014/main" id="{DD090EC6-9C85-8FDA-2AD7-B88798F7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25" y="5065616"/>
                <a:ext cx="5042982" cy="429220"/>
              </a:xfrm>
              <a:prstGeom prst="rect">
                <a:avLst/>
              </a:prstGeom>
              <a:blipFill>
                <a:blip r:embed="rId7"/>
                <a:stretch>
                  <a:fillRect l="-96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5">
            <a:extLst>
              <a:ext uri="{FF2B5EF4-FFF2-40B4-BE49-F238E27FC236}">
                <a16:creationId xmlns:a16="http://schemas.microsoft.com/office/drawing/2014/main" id="{B89D9BD2-AA9D-EB6A-B87E-9FBE5BA9C9FE}"/>
              </a:ext>
            </a:extLst>
          </p:cNvPr>
          <p:cNvSpPr/>
          <p:nvPr/>
        </p:nvSpPr>
        <p:spPr>
          <a:xfrm rot="5400000">
            <a:off x="4908009" y="2021814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5DCB49DA-8059-F6FF-0087-CE964CF94FF6}"/>
                  </a:ext>
                </a:extLst>
              </p:cNvPr>
              <p:cNvSpPr txBox="1"/>
              <p:nvPr/>
            </p:nvSpPr>
            <p:spPr>
              <a:xfrm>
                <a:off x="2421500" y="6390111"/>
                <a:ext cx="7032492" cy="46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binding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𝐷𝑟𝑢𝑔𝑇𝑎𝑟𝑔𝑒𝑡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r>
                  <a:rPr lang="en-US" dirty="0"/>
                  <a:t> with</a:t>
                </a:r>
                <a14:m>
                  <m:oMath xmlns:m="http://schemas.openxmlformats.org/officeDocument/2006/math">
                    <m:r>
                      <a:rPr lang="de-DE" b="0" i="0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5DCB49DA-8059-F6FF-0087-CE964CF9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500" y="6390111"/>
                <a:ext cx="7032492" cy="461858"/>
              </a:xfrm>
              <a:prstGeom prst="rect">
                <a:avLst/>
              </a:prstGeom>
              <a:blipFill>
                <a:blip r:embed="rId8"/>
                <a:stretch>
                  <a:fillRect l="-693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672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7037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 strike="sngStrik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 strike="sngStrik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  <m:r>
                        <a:rPr lang="en-US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7037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54579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E3-ligase molecules in cytosol on a single cell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E9973F-4FE8-AD7B-3512-4FE924A5B86C}"/>
              </a:ext>
            </a:extLst>
          </p:cNvPr>
          <p:cNvSpPr txBox="1"/>
          <p:nvPr/>
        </p:nvSpPr>
        <p:spPr>
          <a:xfrm>
            <a:off x="4074060" y="1874067"/>
            <a:ext cx="227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Als Konstante!</a:t>
            </a:r>
          </a:p>
        </p:txBody>
      </p:sp>
    </p:spTree>
    <p:extLst>
      <p:ext uri="{BB962C8B-B14F-4D97-AF65-F5344CB8AC3E}">
        <p14:creationId xmlns:p14="http://schemas.microsoft.com/office/powerpoint/2010/main" val="14282141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2134550" cy="5756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2134550" cy="5756704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623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E3-ligase-bound drug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394371FD-F53A-FB01-3CDB-7424DA365235}"/>
              </a:ext>
            </a:extLst>
          </p:cNvPr>
          <p:cNvSpPr/>
          <p:nvPr/>
        </p:nvSpPr>
        <p:spPr>
          <a:xfrm rot="5400000">
            <a:off x="3579637" y="-17892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1112EA44-8F55-1795-D721-A7892FA45D8D}"/>
              </a:ext>
            </a:extLst>
          </p:cNvPr>
          <p:cNvSpPr txBox="1"/>
          <p:nvPr/>
        </p:nvSpPr>
        <p:spPr>
          <a:xfrm>
            <a:off x="1932292" y="1526714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16">
            <a:extLst>
              <a:ext uri="{FF2B5EF4-FFF2-40B4-BE49-F238E27FC236}">
                <a16:creationId xmlns:a16="http://schemas.microsoft.com/office/drawing/2014/main" id="{957F99D2-F994-ECA9-3408-6AD06D23C5FE}"/>
              </a:ext>
            </a:extLst>
          </p:cNvPr>
          <p:cNvSpPr/>
          <p:nvPr/>
        </p:nvSpPr>
        <p:spPr>
          <a:xfrm rot="5400000">
            <a:off x="6062814" y="-193055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14BB7FE-4813-7E2D-CF21-5B44AB4CC6E7}"/>
              </a:ext>
            </a:extLst>
          </p:cNvPr>
          <p:cNvSpPr txBox="1"/>
          <p:nvPr/>
        </p:nvSpPr>
        <p:spPr>
          <a:xfrm>
            <a:off x="4765592" y="4777289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E3-ligase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4294B57C-0076-C222-1136-A2D329E714F0}"/>
              </a:ext>
            </a:extLst>
          </p:cNvPr>
          <p:cNvSpPr/>
          <p:nvPr/>
        </p:nvSpPr>
        <p:spPr>
          <a:xfrm rot="5400000">
            <a:off x="2539016" y="4234141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15436C98-3CFF-6017-EF68-1A13AD5B897E}"/>
              </a:ext>
            </a:extLst>
          </p:cNvPr>
          <p:cNvSpPr txBox="1"/>
          <p:nvPr/>
        </p:nvSpPr>
        <p:spPr>
          <a:xfrm>
            <a:off x="1516488" y="5820120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E3-ligase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C1A80BE7-A44B-D15F-8692-B3EF1D1E2763}"/>
              </a:ext>
            </a:extLst>
          </p:cNvPr>
          <p:cNvSpPr/>
          <p:nvPr/>
        </p:nvSpPr>
        <p:spPr>
          <a:xfrm rot="5400000">
            <a:off x="6054856" y="-2338783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10AC9BF-03B9-0BF0-C5BC-8D4C2ADA2CC1}"/>
              </a:ext>
            </a:extLst>
          </p:cNvPr>
          <p:cNvSpPr txBox="1"/>
          <p:nvPr/>
        </p:nvSpPr>
        <p:spPr>
          <a:xfrm>
            <a:off x="4765592" y="3219836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11" name="Right Brace 28">
            <a:extLst>
              <a:ext uri="{FF2B5EF4-FFF2-40B4-BE49-F238E27FC236}">
                <a16:creationId xmlns:a16="http://schemas.microsoft.com/office/drawing/2014/main" id="{BA39B99E-A621-F481-9FFA-09F18ABFCB36}"/>
              </a:ext>
            </a:extLst>
          </p:cNvPr>
          <p:cNvSpPr/>
          <p:nvPr/>
        </p:nvSpPr>
        <p:spPr>
          <a:xfrm rot="5400000">
            <a:off x="6612638" y="-5241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DAFA8EF4-84DE-BCBD-5EFB-9E2B587A095D}"/>
              </a:ext>
            </a:extLst>
          </p:cNvPr>
          <p:cNvSpPr txBox="1"/>
          <p:nvPr/>
        </p:nvSpPr>
        <p:spPr>
          <a:xfrm>
            <a:off x="5269114" y="1439735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7859701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5776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5776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35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drug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DF8EAC95-773B-6DB0-4CA6-69C439BE9166}"/>
              </a:ext>
            </a:extLst>
          </p:cNvPr>
          <p:cNvSpPr/>
          <p:nvPr/>
        </p:nvSpPr>
        <p:spPr>
          <a:xfrm rot="5400000">
            <a:off x="6024003" y="40053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E34500A-A12E-441C-E2FD-1E7D0D316189}"/>
              </a:ext>
            </a:extLst>
          </p:cNvPr>
          <p:cNvSpPr txBox="1"/>
          <p:nvPr/>
        </p:nvSpPr>
        <p:spPr>
          <a:xfrm>
            <a:off x="4376658" y="1584659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28">
            <a:extLst>
              <a:ext uri="{FF2B5EF4-FFF2-40B4-BE49-F238E27FC236}">
                <a16:creationId xmlns:a16="http://schemas.microsoft.com/office/drawing/2014/main" id="{F63FF1AD-A06F-43B6-F37E-439673AA97FB}"/>
              </a:ext>
            </a:extLst>
          </p:cNvPr>
          <p:cNvSpPr/>
          <p:nvPr/>
        </p:nvSpPr>
        <p:spPr>
          <a:xfrm rot="5400000">
            <a:off x="2014512" y="4286179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E96D405E-F617-34EB-6386-55B0DB654C1B}"/>
              </a:ext>
            </a:extLst>
          </p:cNvPr>
          <p:cNvSpPr txBox="1"/>
          <p:nvPr/>
        </p:nvSpPr>
        <p:spPr>
          <a:xfrm>
            <a:off x="670988" y="5778332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E10554E8-99B6-E0C2-5CDC-0811EE0C59F9}"/>
              </a:ext>
            </a:extLst>
          </p:cNvPr>
          <p:cNvSpPr/>
          <p:nvPr/>
        </p:nvSpPr>
        <p:spPr>
          <a:xfrm rot="5400000">
            <a:off x="5723930" y="-796961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93DC40B-B49D-3B88-EF62-700BD7F35CC2}"/>
              </a:ext>
            </a:extLst>
          </p:cNvPr>
          <p:cNvSpPr txBox="1"/>
          <p:nvPr/>
        </p:nvSpPr>
        <p:spPr>
          <a:xfrm>
            <a:off x="4434666" y="4761658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97B7B0F7-0A3B-5241-30BA-F0CA4AAEA203}"/>
              </a:ext>
            </a:extLst>
          </p:cNvPr>
          <p:cNvSpPr/>
          <p:nvPr/>
        </p:nvSpPr>
        <p:spPr>
          <a:xfrm rot="5400000">
            <a:off x="5461922" y="-1956149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B7893AF4-0629-9545-21C3-E10422B57C73}"/>
              </a:ext>
            </a:extLst>
          </p:cNvPr>
          <p:cNvSpPr txBox="1"/>
          <p:nvPr/>
        </p:nvSpPr>
        <p:spPr>
          <a:xfrm>
            <a:off x="4164700" y="3014195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E3-ligase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CD48AD5-0EF5-1DC7-D19C-FD056327A245}"/>
              </a:ext>
            </a:extLst>
          </p:cNvPr>
          <p:cNvSpPr/>
          <p:nvPr/>
        </p:nvSpPr>
        <p:spPr>
          <a:xfrm rot="5400000">
            <a:off x="9585388" y="-47237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7154130A-153B-1875-92B4-DFB1A3DCCD29}"/>
              </a:ext>
            </a:extLst>
          </p:cNvPr>
          <p:cNvSpPr txBox="1"/>
          <p:nvPr/>
        </p:nvSpPr>
        <p:spPr>
          <a:xfrm>
            <a:off x="8321404" y="1538742"/>
            <a:ext cx="32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22181271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5541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554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076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Metabolite2 molecules in cytosol on a single cell</a:t>
            </a:r>
          </a:p>
        </p:txBody>
      </p:sp>
      <p:sp>
        <p:nvSpPr>
          <p:cNvPr id="2" name="Right Brace 28">
            <a:extLst>
              <a:ext uri="{FF2B5EF4-FFF2-40B4-BE49-F238E27FC236}">
                <a16:creationId xmlns:a16="http://schemas.microsoft.com/office/drawing/2014/main" id="{6679186C-C2B2-152E-34D2-8EB5DF370662}"/>
              </a:ext>
            </a:extLst>
          </p:cNvPr>
          <p:cNvSpPr/>
          <p:nvPr/>
        </p:nvSpPr>
        <p:spPr>
          <a:xfrm rot="5400000">
            <a:off x="5410857" y="149609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5">
            <a:extLst>
              <a:ext uri="{FF2B5EF4-FFF2-40B4-BE49-F238E27FC236}">
                <a16:creationId xmlns:a16="http://schemas.microsoft.com/office/drawing/2014/main" id="{D2A84C06-575A-7DC4-7FCA-F8EE5A6205DF}"/>
              </a:ext>
            </a:extLst>
          </p:cNvPr>
          <p:cNvSpPr txBox="1"/>
          <p:nvPr/>
        </p:nvSpPr>
        <p:spPr>
          <a:xfrm>
            <a:off x="4067333" y="1641762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4" name="Right Brace 24">
            <a:extLst>
              <a:ext uri="{FF2B5EF4-FFF2-40B4-BE49-F238E27FC236}">
                <a16:creationId xmlns:a16="http://schemas.microsoft.com/office/drawing/2014/main" id="{A00BAF67-43E2-3E5B-47C6-108ACE85065A}"/>
              </a:ext>
            </a:extLst>
          </p:cNvPr>
          <p:cNvSpPr/>
          <p:nvPr/>
        </p:nvSpPr>
        <p:spPr>
          <a:xfrm rot="5400000">
            <a:off x="9643995" y="281822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B5028FF-8050-CA22-9FD5-1F56EED64B9D}"/>
              </a:ext>
            </a:extLst>
          </p:cNvPr>
          <p:cNvSpPr txBox="1"/>
          <p:nvPr/>
        </p:nvSpPr>
        <p:spPr>
          <a:xfrm>
            <a:off x="7996650" y="1826428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CC6DF4B1-A0EF-7317-904A-CFF3DF04DEE6}"/>
              </a:ext>
            </a:extLst>
          </p:cNvPr>
          <p:cNvSpPr/>
          <p:nvPr/>
        </p:nvSpPr>
        <p:spPr>
          <a:xfrm rot="5400000">
            <a:off x="5936417" y="-1540491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0CD5FF3F-2017-D5EA-21FD-C394106DE514}"/>
              </a:ext>
            </a:extLst>
          </p:cNvPr>
          <p:cNvSpPr txBox="1"/>
          <p:nvPr/>
        </p:nvSpPr>
        <p:spPr>
          <a:xfrm>
            <a:off x="4647153" y="4018128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</p:spTree>
    <p:extLst>
      <p:ext uri="{BB962C8B-B14F-4D97-AF65-F5344CB8AC3E}">
        <p14:creationId xmlns:p14="http://schemas.microsoft.com/office/powerpoint/2010/main" val="37436428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5043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5043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3429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E3-ligase-bound Metabolite1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DF2CD14D-16B6-8692-550B-04C8984DEF71}"/>
              </a:ext>
            </a:extLst>
          </p:cNvPr>
          <p:cNvSpPr/>
          <p:nvPr/>
        </p:nvSpPr>
        <p:spPr>
          <a:xfrm rot="5400000">
            <a:off x="8738304" y="203445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A72CAB37-ECED-E880-FE09-DF49E63C79F6}"/>
              </a:ext>
            </a:extLst>
          </p:cNvPr>
          <p:cNvSpPr txBox="1"/>
          <p:nvPr/>
        </p:nvSpPr>
        <p:spPr>
          <a:xfrm>
            <a:off x="7090959" y="1748051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16">
            <a:extLst>
              <a:ext uri="{FF2B5EF4-FFF2-40B4-BE49-F238E27FC236}">
                <a16:creationId xmlns:a16="http://schemas.microsoft.com/office/drawing/2014/main" id="{C89642A4-8D9B-A43F-A6B1-86E9F06A7DCC}"/>
              </a:ext>
            </a:extLst>
          </p:cNvPr>
          <p:cNvSpPr/>
          <p:nvPr/>
        </p:nvSpPr>
        <p:spPr>
          <a:xfrm rot="5400000">
            <a:off x="5901482" y="-1541344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F231F9B-992E-28EA-BDF4-5A893A84CE7D}"/>
              </a:ext>
            </a:extLst>
          </p:cNvPr>
          <p:cNvSpPr txBox="1"/>
          <p:nvPr/>
        </p:nvSpPr>
        <p:spPr>
          <a:xfrm>
            <a:off x="4604260" y="3429000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E3-ligase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6520E3AE-1F95-7AAC-16FC-3CDD435F0EF3}"/>
              </a:ext>
            </a:extLst>
          </p:cNvPr>
          <p:cNvSpPr/>
          <p:nvPr/>
        </p:nvSpPr>
        <p:spPr>
          <a:xfrm rot="5400000">
            <a:off x="5351885" y="158020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EB1F486B-FFDB-7F2A-27D7-1B2B546AEA86}"/>
              </a:ext>
            </a:extLst>
          </p:cNvPr>
          <p:cNvSpPr txBox="1"/>
          <p:nvPr/>
        </p:nvSpPr>
        <p:spPr>
          <a:xfrm>
            <a:off x="4329357" y="1743999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13263929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669935" y="266882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796744" y="1034314"/>
                <a:ext cx="4451832" cy="1465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744" y="1034314"/>
                <a:ext cx="4451832" cy="1465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90CFD11A-FFD3-29A9-57DE-051D5CEF6CEE}"/>
                  </a:ext>
                </a:extLst>
              </p:cNvPr>
              <p:cNvSpPr txBox="1"/>
              <p:nvPr/>
            </p:nvSpPr>
            <p:spPr>
              <a:xfrm>
                <a:off x="7796744" y="2891859"/>
                <a:ext cx="4451832" cy="1465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90CFD11A-FFD3-29A9-57DE-051D5CEF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744" y="2891859"/>
                <a:ext cx="4451832" cy="14659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56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1441402" cy="5107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i-FI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1441402" cy="510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19524" y="62961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82688" y="3244334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2316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of free ADC (nmol/kg) (bound to 0 </a:t>
            </a:r>
            <a:r>
              <a:rPr lang="en-US" dirty="0" err="1"/>
              <a:t>Protacs</a:t>
            </a:r>
            <a:r>
              <a:rPr lang="en-US" dirty="0"/>
              <a:t>) in central compartment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475E6343-BAB7-9446-0E61-323981135C12}"/>
              </a:ext>
            </a:extLst>
          </p:cNvPr>
          <p:cNvSpPr/>
          <p:nvPr/>
        </p:nvSpPr>
        <p:spPr>
          <a:xfrm rot="5400000">
            <a:off x="2319911" y="327300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141BD896-0FEA-0936-A2E9-11FEBD6DCFED}"/>
              </a:ext>
            </a:extLst>
          </p:cNvPr>
          <p:cNvSpPr txBox="1"/>
          <p:nvPr/>
        </p:nvSpPr>
        <p:spPr>
          <a:xfrm>
            <a:off x="1189469" y="483765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46B16480-4F3A-E96B-2509-E0E964568DA8}"/>
              </a:ext>
            </a:extLst>
          </p:cNvPr>
          <p:cNvSpPr/>
          <p:nvPr/>
        </p:nvSpPr>
        <p:spPr>
          <a:xfrm rot="5400000">
            <a:off x="4920435" y="369109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11C5166C-9872-9DDE-4E6E-1EF4F70A8037}"/>
              </a:ext>
            </a:extLst>
          </p:cNvPr>
          <p:cNvSpPr txBox="1"/>
          <p:nvPr/>
        </p:nvSpPr>
        <p:spPr>
          <a:xfrm>
            <a:off x="3986267" y="484272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F1EF89A3-5E9E-48CA-6B4C-42DF8150D86D}"/>
              </a:ext>
            </a:extLst>
          </p:cNvPr>
          <p:cNvSpPr/>
          <p:nvPr/>
        </p:nvSpPr>
        <p:spPr>
          <a:xfrm rot="5400000">
            <a:off x="7951514" y="3342531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E7A6031D-5C4F-9DEA-989C-9FE9CA5AC3A8}"/>
              </a:ext>
            </a:extLst>
          </p:cNvPr>
          <p:cNvSpPr txBox="1"/>
          <p:nvPr/>
        </p:nvSpPr>
        <p:spPr>
          <a:xfrm>
            <a:off x="6821072" y="49071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31" name="Right Brace 11">
            <a:extLst>
              <a:ext uri="{FF2B5EF4-FFF2-40B4-BE49-F238E27FC236}">
                <a16:creationId xmlns:a16="http://schemas.microsoft.com/office/drawing/2014/main" id="{E03AC6D9-7BF9-32BA-51BD-A5B3698AC9A7}"/>
              </a:ext>
            </a:extLst>
          </p:cNvPr>
          <p:cNvSpPr/>
          <p:nvPr/>
        </p:nvSpPr>
        <p:spPr>
          <a:xfrm rot="5400000">
            <a:off x="10552038" y="376061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FD038145-87D5-9567-F57C-773173C105BC}"/>
              </a:ext>
            </a:extLst>
          </p:cNvPr>
          <p:cNvSpPr txBox="1"/>
          <p:nvPr/>
        </p:nvSpPr>
        <p:spPr>
          <a:xfrm>
            <a:off x="9617870" y="49122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274182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8656</Words>
  <Application>Microsoft Office PowerPoint</Application>
  <PresentationFormat>Breitbild</PresentationFormat>
  <Paragraphs>1769</Paragraphs>
  <Slides>88</Slides>
  <Notes>85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Verdana</vt:lpstr>
      <vt:lpstr>Office Theme</vt:lpstr>
      <vt:lpstr>PROxAb Shuttle in-vivo </vt:lpstr>
      <vt:lpstr>PowerPoint-Präsentation</vt:lpstr>
      <vt:lpstr>Metabolites</vt:lpstr>
      <vt:lpstr>PowerPoint-Präsentation</vt:lpstr>
      <vt:lpstr>PowerPoint-Präsentation</vt:lpstr>
      <vt:lpstr>PowerPoint-Präsentation</vt:lpstr>
      <vt:lpstr>Protac MoA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329</cp:revision>
  <dcterms:created xsi:type="dcterms:W3CDTF">2020-06-25T13:54:39Z</dcterms:created>
  <dcterms:modified xsi:type="dcterms:W3CDTF">2024-10-16T16:07:33Z</dcterms:modified>
</cp:coreProperties>
</file>