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1238" r:id="rId3"/>
    <p:sldId id="1240" r:id="rId4"/>
    <p:sldId id="1289" r:id="rId5"/>
    <p:sldId id="1246" r:id="rId6"/>
    <p:sldId id="1248" r:id="rId7"/>
    <p:sldId id="1277" r:id="rId8"/>
    <p:sldId id="1278" r:id="rId9"/>
    <p:sldId id="1292" r:id="rId10"/>
    <p:sldId id="1293" r:id="rId11"/>
    <p:sldId id="1294" r:id="rId12"/>
    <p:sldId id="1295" r:id="rId13"/>
    <p:sldId id="1251" r:id="rId14"/>
    <p:sldId id="1252" r:id="rId15"/>
    <p:sldId id="1288" r:id="rId16"/>
    <p:sldId id="1287" r:id="rId17"/>
    <p:sldId id="1279" r:id="rId18"/>
    <p:sldId id="1281" r:id="rId19"/>
    <p:sldId id="1282" r:id="rId20"/>
    <p:sldId id="1300" r:id="rId21"/>
    <p:sldId id="1301" r:id="rId22"/>
    <p:sldId id="1298" r:id="rId23"/>
    <p:sldId id="1299" r:id="rId24"/>
    <p:sldId id="1255" r:id="rId25"/>
    <p:sldId id="1258" r:id="rId26"/>
    <p:sldId id="1283" r:id="rId27"/>
    <p:sldId id="1284" r:id="rId28"/>
    <p:sldId id="1302" r:id="rId29"/>
    <p:sldId id="1303" r:id="rId30"/>
    <p:sldId id="1304" r:id="rId31"/>
    <p:sldId id="1305" r:id="rId32"/>
    <p:sldId id="1259" r:id="rId33"/>
    <p:sldId id="1306" r:id="rId34"/>
    <p:sldId id="1308" r:id="rId35"/>
    <p:sldId id="1263" r:id="rId36"/>
    <p:sldId id="1285" r:id="rId37"/>
    <p:sldId id="1286" r:id="rId38"/>
    <p:sldId id="1313" r:id="rId39"/>
    <p:sldId id="1314" r:id="rId40"/>
    <p:sldId id="1315" r:id="rId41"/>
    <p:sldId id="1316" r:id="rId42"/>
    <p:sldId id="1265" r:id="rId43"/>
    <p:sldId id="1317" r:id="rId44"/>
    <p:sldId id="1318" r:id="rId45"/>
    <p:sldId id="1266" r:id="rId46"/>
    <p:sldId id="1321" r:id="rId47"/>
    <p:sldId id="1322" r:id="rId48"/>
    <p:sldId id="1267" r:id="rId49"/>
    <p:sldId id="1323" r:id="rId50"/>
    <p:sldId id="1324" r:id="rId51"/>
    <p:sldId id="1268" r:id="rId52"/>
    <p:sldId id="1325" r:id="rId53"/>
    <p:sldId id="1275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F1C816-EABE-169B-567B-8C32E4E9DEC9}" name="Anna" initials="A" userId="S::M146896@one.merckgroup.com::66c792b9-6eac-43e1-a848-5b4c507a6f04" providerId="AD"/>
  <p188:author id="{976CB894-FB95-8A43-443A-A9D8E458E4A7}" name="Stanley Sweeney-Lasch" initials="SSL" userId="S::M160638@ONE.merckgroup.com::029d0180-2603-4f83-be45-90159e1e9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6" autoAdjust="0"/>
    <p:restoredTop sz="93686" autoAdjust="0"/>
  </p:normalViewPr>
  <p:slideViewPr>
    <p:cSldViewPr snapToGrid="0">
      <p:cViewPr>
        <p:scale>
          <a:sx n="90" d="100"/>
          <a:sy n="90" d="100"/>
        </p:scale>
        <p:origin x="66" y="-123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5664-0804-43C0-9CE2-80E411A01780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8E8E-CD84-4E2F-A808-AEF89F7C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9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 pinocytosis of </a:t>
            </a:r>
            <a:r>
              <a:rPr lang="en-US" dirty="0" err="1"/>
              <a:t>shedded</a:t>
            </a:r>
            <a:r>
              <a:rPr lang="en-US" dirty="0"/>
              <a:t> antigen bound to </a:t>
            </a:r>
            <a:r>
              <a:rPr lang="en-US" dirty="0" err="1"/>
              <a:t>adc</a:t>
            </a:r>
            <a:r>
              <a:rPr lang="en-US" dirty="0"/>
              <a:t> or Ab included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V_C1_Ag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V_C1_AG_f and _b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</a:t>
            </a:r>
            <a:br>
              <a:rPr lang="en-US" dirty="0"/>
            </a:br>
            <a:r>
              <a:rPr lang="de-DE" dirty="0"/>
              <a:t>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deconjugation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and </a:t>
            </a:r>
            <a:br>
              <a:rPr lang="de-DE" dirty="0"/>
            </a:b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shedded</a:t>
            </a:r>
            <a:r>
              <a:rPr lang="de-DE" dirty="0"/>
              <a:t> Ag </a:t>
            </a:r>
            <a:br>
              <a:rPr lang="de-DE" dirty="0"/>
            </a:b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The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 </a:t>
            </a:r>
            <a:r>
              <a:rPr lang="de-DE" dirty="0" err="1"/>
              <a:t>containes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ADC and (</a:t>
            </a:r>
            <a:r>
              <a:rPr lang="de-DE" dirty="0" err="1"/>
              <a:t>shedded</a:t>
            </a:r>
            <a:r>
              <a:rPr lang="de-DE" dirty="0"/>
              <a:t>) </a:t>
            </a:r>
            <a:r>
              <a:rPr lang="de-DE" dirty="0" err="1"/>
              <a:t>antigen</a:t>
            </a:r>
            <a:r>
              <a:rPr lang="de-DE" dirty="0"/>
              <a:t> </a:t>
            </a:r>
            <a:r>
              <a:rPr lang="de-DE" dirty="0" err="1"/>
              <a:t>bound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mAb (non-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decon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and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durg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clearance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occur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Ag_b</a:t>
            </a:r>
            <a:r>
              <a:rPr lang="de-DE" dirty="0"/>
              <a:t>-ADC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separately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Pinocytosis</a:t>
            </a:r>
            <a:r>
              <a:rPr lang="de-DE" dirty="0"/>
              <a:t> and </a:t>
            </a:r>
            <a:r>
              <a:rPr lang="de-DE" dirty="0" err="1"/>
              <a:t>internalization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ADC and Ab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assumed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not different </a:t>
            </a:r>
            <a:r>
              <a:rPr lang="de-DE" dirty="0" err="1"/>
              <a:t>between</a:t>
            </a:r>
            <a:r>
              <a:rPr lang="de-DE" dirty="0"/>
              <a:t> ADC and Ab.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891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5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30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39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50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0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85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45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71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Blue additional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; </a:t>
                </a:r>
                <a:r>
                  <a:rPr lang="de-DE" dirty="0" err="1"/>
                  <a:t>red</a:t>
                </a:r>
                <a:r>
                  <a:rPr lang="de-DE" dirty="0"/>
                  <a:t> – </a:t>
                </a:r>
                <a:r>
                  <a:rPr lang="de-DE" dirty="0" err="1"/>
                  <a:t>preliminary</a:t>
                </a:r>
                <a:r>
                  <a:rPr lang="de-DE" dirty="0"/>
                  <a:t>, </a:t>
                </a:r>
                <a:r>
                  <a:rPr lang="de-DE" dirty="0" err="1"/>
                  <a:t>needs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discussed</a:t>
                </a:r>
                <a:r>
                  <a:rPr lang="de-DE" dirty="0"/>
                  <a:t> and </a:t>
                </a:r>
                <a:r>
                  <a:rPr lang="de-DE" dirty="0" err="1"/>
                  <a:t>maybe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near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;</a:t>
                </a:r>
              </a:p>
              <a:p>
                <a:endParaRPr lang="de-DE" dirty="0"/>
              </a:p>
              <a:p>
                <a:r>
                  <a:rPr lang="de-DE" dirty="0"/>
                  <a:t>Overall different </a:t>
                </a:r>
                <a:r>
                  <a:rPr lang="de-DE" dirty="0" err="1"/>
                  <a:t>assumptions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made</a:t>
                </a:r>
                <a:r>
                  <a:rPr lang="de-DE" dirty="0"/>
                  <a:t>: e.g.: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Media = pH7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𝐼𝑁𝑇𝐸𝑅𝑀〗_𝑐ℎ𝑎𝑟𝑔𝑒𝑑^(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  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𝐼𝑁𝑇𝐸𝑅𝑀〗^(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for exocytosis (no </a:t>
                </a:r>
                <a:r>
                  <a:rPr lang="en-US" sz="1200" i="0"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𝐴𝐷𝐶〗^(𝑒𝑛𝑑𝑜/𝑙𝑦𝑠𝑜),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𝐿𝐼𝑁𝐾𝐸𝑅〗^(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𝑒𝑛𝑑𝑜/𝑙𝑦𝑠𝑜),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𝐿𝐼𝑁𝐾𝐸𝑅/𝑃𝐴𝐵𝐶〗^(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 or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>
                    <a:latin typeface="Cambria Math" panose="02040503050406030204" pitchFamily="18" charset="0"/>
                  </a:rPr>
                  <a:t> 𝐷𝑅𝑈𝐺〗^(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𝑒𝑛𝑑𝑜/𝑙𝑦𝑠𝑜)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unspecific protein binding of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𝑀^𝐷𝑟𝑢𝑔</a:t>
                </a:r>
                <a:r>
                  <a:rPr lang="en-US" dirty="0"/>
                  <a:t> (not yet of </a:t>
                </a:r>
                <a:r>
                  <a:rPr lang="en-US" b="0" i="0">
                    <a:latin typeface="Cambria Math" panose="02040503050406030204" pitchFamily="18" charset="0"/>
                  </a:rPr>
                  <a:t>𝑀_𝑐ℎ𝑎𝑟𝑔𝑒𝑑^𝐼𝑁𝑇𝐸𝑅𝑀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𝑀^𝐼𝑁𝑇𝐸𝑅𝑀</a:t>
                </a:r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Only DRUG in </a:t>
                </a:r>
                <a:r>
                  <a:rPr lang="en-US" dirty="0" err="1"/>
                  <a:t>nuc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𝐼</a:t>
                </a:r>
                <a:r>
                  <a:rPr 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𝑁𝑇𝐸𝑅𝑀_𝐶ℎ𝑎𝑟𝑔𝑒𝑑</a:t>
                </a:r>
                <a:r>
                  <a:rPr lang="en-US" dirty="0">
                    <a:solidFill>
                      <a:srgbClr val="FF0000"/>
                    </a:solidFill>
                  </a:rPr>
                  <a:t> / can be degraded to </a:t>
                </a:r>
                <a:r>
                  <a:rPr lang="en-US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𝐷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𝑅𝑈𝐺</a:t>
                </a:r>
                <a:r>
                  <a:rPr lang="en-US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err="1"/>
                  <a:t>Targed</a:t>
                </a:r>
                <a:r>
                  <a:rPr lang="en-US" dirty="0"/>
                  <a:t> (</a:t>
                </a:r>
                <a:r>
                  <a:rPr lang="en-US" dirty="0" err="1"/>
                  <a:t>dna</a:t>
                </a:r>
                <a:r>
                  <a:rPr lang="en-US" dirty="0"/>
                  <a:t>) bound drug (bound covalently or not) is no longer available after cell death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38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143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6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736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69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383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444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4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1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702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9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𝑨𝒃</m:t>
                        </m:r>
                      </m:e>
                      <m:sub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𝒃𝒊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𝒎𝒋</m:t>
                        </m:r>
                      </m:sub>
                      <m:sup>
                        <m:r>
                          <a:rPr lang="de-DE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  <m:r>
                          <a:rPr lang="de-DE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unspecific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protein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of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distinction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between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concerning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000" dirty="0">
                    <a:solidFill>
                      <a:srgbClr val="FF0000"/>
                    </a:solidFill>
                  </a:rPr>
                  <a:t>, but Drug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dirty="0">
                    <a:solidFill>
                      <a:srgbClr val="FF0000"/>
                    </a:solidFill>
                  </a:rPr>
                  <a:t>-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Meta1 and Meta2 in C2 -&gt;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no</a:t>
                </a:r>
                <a:r>
                  <a:rPr lang="de-DE" sz="2000" dirty="0">
                    <a:solidFill>
                      <a:srgbClr val="FF0000"/>
                    </a:solidFill>
                  </a:rPr>
                  <a:t> (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un</a:t>
                </a:r>
                <a:r>
                  <a:rPr lang="de-DE" sz="2000" dirty="0">
                    <a:solidFill>
                      <a:srgbClr val="FF0000"/>
                    </a:solidFill>
                  </a:rPr>
                  <a:t>-)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binding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from</a:t>
                </a:r>
                <a:r>
                  <a:rPr lang="de-DE" sz="2000" dirty="0">
                    <a:solidFill>
                      <a:srgbClr val="FF0000"/>
                    </a:solidFill>
                  </a:rPr>
                  <a:t> Ab in C2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2000" dirty="0">
                  <a:solidFill>
                    <a:srgbClr val="FF0000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Possible </a:t>
                </a:r>
                <a:r>
                  <a:rPr lang="de-DE" dirty="0" err="1"/>
                  <a:t>combinations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C2, C1, ex, </a:t>
                </a:r>
                <a:r>
                  <a:rPr lang="de-DE" dirty="0" err="1"/>
                  <a:t>cell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2000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〖𝑨𝒃〗_(𝒃𝒊,𝒎𝒋)^𝑪𝟏</a:t>
                </a:r>
                <a:r>
                  <a:rPr lang="de-DE" sz="2000" dirty="0">
                    <a:solidFill>
                      <a:srgbClr val="FF0000"/>
                    </a:solidFill>
                  </a:rPr>
                  <a:t> </a:t>
                </a:r>
                <a:r>
                  <a:rPr lang="de-DE" sz="20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000" dirty="0">
                    <a:solidFill>
                      <a:srgbClr val="FF0000"/>
                    </a:solidFill>
                  </a:rPr>
                  <a:t> i + j &lt;= 4 and i = 1,…,4 and j = 1,…,4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04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290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  <a:p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09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5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</a:rPr>
                  <a:t>𝐾_𝑜𝑛^(𝐴</a:t>
                </a:r>
                <a:r>
                  <a:rPr lang="de-DE" b="0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</a:rPr>
                  <a:t>×〖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fi-FI" i="0">
                    <a:latin typeface="Cambria Math" panose="02040503050406030204" pitchFamily="18" charset="0"/>
                  </a:rPr>
                  <a:t>×〖</a:t>
                </a:r>
                <a:r>
                  <a:rPr lang="de-DE" b="0" i="0">
                    <a:latin typeface="Cambria Math" panose="02040503050406030204" pitchFamily="18" charset="0"/>
                  </a:rPr>
                  <a:t>𝐷𝑟𝑢𝑔</a:t>
                </a:r>
                <a:r>
                  <a:rPr lang="fi-FI" b="0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𝑓^𝐶1</a:t>
                </a:r>
                <a:r>
                  <a:rPr lang="de-DE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𝐾_𝑜𝑓𝑓^(𝐴</a:t>
                </a:r>
                <a:r>
                  <a:rPr lang="de-DE" i="0">
                    <a:latin typeface="Cambria Math" panose="02040503050406030204" pitchFamily="18" charset="0"/>
                  </a:rPr>
                  <a:t>𝑏,𝐷𝑟𝑢𝑔</a:t>
                </a:r>
                <a:r>
                  <a:rPr lang="en-US" i="0">
                    <a:latin typeface="Cambria Math" panose="02040503050406030204" pitchFamily="18" charset="0"/>
                  </a:rPr>
                  <a:t>)×〖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1^</a:t>
                </a:r>
                <a:r>
                  <a:rPr lang="en-US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〖𝐴𝑏〗_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𝑏𝑖^</a:t>
                </a:r>
                <a:r>
                  <a:rPr lang="de-D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𝐶1</a:t>
                </a:r>
                <a:r>
                  <a:rPr lang="de-DE" dirty="0"/>
                  <a:t>= 0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852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𝑎𝑔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</m:sup>
                    </m:sSub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𝑏𝑖−1,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i = 1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</a:t>
                </a:r>
                <a:r>
                  <a:rPr lang="de-DE" b="0" i="0">
                    <a:latin typeface="Cambria Math" panose="02040503050406030204" pitchFamily="18" charset="0"/>
                  </a:rPr>
                  <a:t>𝑏</a:t>
                </a:r>
                <a:r>
                  <a:rPr lang="en-US" b="0" i="0">
                    <a:latin typeface="Cambria Math" panose="02040503050406030204" pitchFamily="18" charset="0"/>
                  </a:rPr>
                  <a:t>〗_(</a:t>
                </a:r>
                <a:r>
                  <a:rPr lang="de-DE" b="0" i="0">
                    <a:latin typeface="Cambria Math" panose="02040503050406030204" pitchFamily="18" charset="0"/>
                  </a:rPr>
                  <a:t>𝑓,</a:t>
                </a:r>
                <a:r>
                  <a:rPr lang="de-DE" i="0">
                    <a:latin typeface="Cambria Math" panose="02040503050406030204" pitchFamily="18" charset="0"/>
                  </a:rPr>
                  <a:t>𝑏,𝑎𝑔</a:t>
                </a:r>
                <a:r>
                  <a:rPr lang="en-US" i="0">
                    <a:latin typeface="Cambria Math" panose="02040503050406030204" pitchFamily="18" charset="0"/>
                  </a:rPr>
                  <a:t>)</a:t>
                </a:r>
                <a:r>
                  <a:rPr lang="de-DE" i="0">
                    <a:latin typeface="Cambria Math" panose="02040503050406030204" pitchFamily="18" charset="0"/>
                  </a:rPr>
                  <a:t>^𝑐𝑒𝑙𝑙</a:t>
                </a:r>
                <a:endParaRPr lang="de-D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326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1683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88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65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01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2010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562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244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20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9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52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3985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19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28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9352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08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</a:t>
            </a:r>
            <a:r>
              <a:rPr lang="de-DE" dirty="0" err="1"/>
              <a:t>max</a:t>
            </a:r>
            <a:r>
              <a:rPr lang="de-DE" dirty="0"/>
              <a:t>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041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234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93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71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〗_(</a:t>
                </a:r>
                <a:r>
                  <a:rPr lang="de-DE" i="0">
                    <a:latin typeface="Cambria Math" panose="02040503050406030204" pitchFamily="18" charset="0"/>
                  </a:rPr>
                  <a:t>𝑏</a:t>
                </a:r>
                <a:r>
                  <a:rPr lang="de-DE" b="0" i="0">
                    <a:latin typeface="Cambria Math" panose="02040503050406030204" pitchFamily="18" charset="0"/>
                  </a:rPr>
                  <a:t>𝑖−1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de-DE" b="0" i="0">
                    <a:latin typeface="Cambria Math" panose="02040503050406030204" pitchFamily="18" charset="0"/>
                  </a:rPr>
                  <a:t>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= 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de-DE" i="0">
                    <a:latin typeface="Cambria Math" panose="02040503050406030204" pitchFamily="18" charset="0"/>
                  </a:rPr>
                  <a:t>𝐴𝑏</a:t>
                </a:r>
                <a:r>
                  <a:rPr lang="en-US" i="0">
                    <a:latin typeface="Cambria Math" panose="02040503050406030204" pitchFamily="18" charset="0"/>
                  </a:rPr>
                  <a:t>〗_</a:t>
                </a:r>
                <a:r>
                  <a:rPr lang="de-DE" b="0" i="0">
                    <a:latin typeface="Cambria Math" panose="02040503050406030204" pitchFamily="18" charset="0"/>
                  </a:rPr>
                  <a:t>𝑓^</a:t>
                </a:r>
                <a:r>
                  <a:rPr lang="de-DE" i="0">
                    <a:latin typeface="Cambria Math" panose="02040503050406030204" pitchFamily="18" charset="0"/>
                  </a:rPr>
                  <a:t>𝐶1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i = 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9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7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C8E8E-CD84-4E2F-A808-AEF89F7CBC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89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2EF7-2613-4E7F-8CD3-5E39A62BD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0169-6C89-4BE6-9F85-C20014BD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6D2E-9543-46AD-AA21-99722148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3858-728C-4F0B-B160-63C8F27E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41E8-54B1-4C33-9940-0C136A27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25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1096-DB22-4055-B51F-ED980FD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42DEA-573D-4678-88C8-B1673A94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D1AAE-6325-4140-B692-7C1652E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6C52-8C37-4E6A-B607-F8A8869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195D-3CCB-41F1-A0D2-41037EC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20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CED28-F59F-43FF-ACDE-BC2DB5D0C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2CD81-F6A2-4FF7-860F-D49C34ED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E806-AA94-415B-B277-FF9F9192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3B4F-4055-4BF2-8C7B-706E870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FD2C-9C0F-4DF3-BE55-E17BEBC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76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 bwMode="gray">
          <a:xfrm>
            <a:off x="623888" y="1484313"/>
            <a:ext cx="10944227" cy="4608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use this field to enter text, a table, a diagram or </a:t>
            </a:r>
            <a:r>
              <a:rPr lang="en-US" dirty="0" err="1"/>
              <a:t>SmartArts</a:t>
            </a:r>
            <a:r>
              <a:rPr lang="en-US" dirty="0"/>
              <a:t>. Use the buttons “Increase List Level” for copytext or bullet levels. Use the icons below to create visual content.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AB8F34D-A5C0-4BC9-B0F3-11856D9ED0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en-US" dirty="0"/>
              <a:t>Title of Presentation | DD.MM.YYYY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962AE53-FF41-4032-9C92-554890CB3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FD5E7EB4-4CDF-47BB-AF16-07782904B86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69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554E-F125-4B7E-B5CD-111DD21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B106-D311-4407-A0DC-9A9197852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2568-05D7-4049-B86C-BCC5B6A1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9F78-4DB6-4090-98FB-661F04EB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DD1-CC80-47AB-B00D-9129435C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8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1E78-5EB2-41A3-A25F-51EB1631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9A13E-4BAE-4140-86DD-6761CEAE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7A79-E88A-4ADD-886E-CC5394D0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C220-740E-4C0F-82D0-4D6598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EE5-FCDB-4810-A196-995DD220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1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15-708C-41A0-B903-98492A4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5847-53F5-4CF8-9792-F5C735662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39D8B-0682-4C00-A7E2-FFC696F7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BAD-6E29-4B29-9365-376CA06B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1759-F6BB-4CC8-BD32-DBF09AE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F602-E31B-4977-BA8B-8E3C09AB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7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700B-ADF8-4205-8169-F47FEB96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80E7-DEDE-4847-8954-16B619C8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9EDC-1237-4321-B23A-2C850FF4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0B569-232D-46C4-990E-BD238A557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9F5F-0AA9-473E-A264-525D0CE0C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3E3A2-780B-4868-94F4-2E1A6B18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C4A3-27B4-4BFD-AC86-3189643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B811-202E-4F23-8BF9-70B08A3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4D7-096D-462F-8E7D-FCAA7B1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DF16C-89E4-461F-8989-BDE92105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DB469-25B7-4165-950D-3D4E206A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1B2F1-AB96-407D-9988-4A147E9C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8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518B2-F984-40CA-A9D9-2ED9F214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4D8F-75AB-40FE-AAF3-0634D12D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9E3C-6249-49C9-8DEF-6C8FFC68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1436-19A7-4CFD-BA13-D3628476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54C1-7264-46E6-85FC-895E6C9D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94CD-2EEC-4E26-A9DC-7205CC61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FF01-49AD-4237-9B68-02D1C94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F1F9-811E-483B-8B29-B9036C4B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A18D-633C-4905-9A5C-D6B5584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6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3035-8641-4287-95A2-BC973B18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32070-C395-4740-9BDC-637D8355A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4FDD4-0F3A-4603-84F1-2A05C897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FF18-4443-4862-92F2-C44219F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B6BD-A475-4DB1-9327-1AED9657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0679-D334-4CEA-8516-654C7A48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65D8D-B0B4-4A78-91EF-0052C47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9DFD-2F8D-40B6-9957-8E1C4CA3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128-3CDE-42FD-A8A5-1C38B933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F107-B283-4FE7-AA7C-55D6F1D36208}" type="datetimeFigureOut">
              <a:rPr lang="de-DE" smtClean="0"/>
              <a:t>17.06.2024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3DB0-70DC-4946-8566-16978716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DF0E-3C74-4174-95D3-F579238E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710B-3F6E-4CB3-876F-7E448B176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4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2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7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84" Type="http://schemas.openxmlformats.org/officeDocument/2006/relationships/image" Target="../media/image9.png"/><Relationship Id="rId120" Type="http://schemas.openxmlformats.org/officeDocument/2006/relationships/image" Target="NULL"/><Relationship Id="rId125" Type="http://schemas.openxmlformats.org/officeDocument/2006/relationships/image" Target="../media/image20.png"/><Relationship Id="rId133" Type="http://schemas.openxmlformats.org/officeDocument/2006/relationships/image" Target="../media/image28.png"/><Relationship Id="rId138" Type="http://schemas.openxmlformats.org/officeDocument/2006/relationships/image" Target="../media/image33.png"/><Relationship Id="rId141" Type="http://schemas.openxmlformats.org/officeDocument/2006/relationships/image" Target="../media/image36.png"/><Relationship Id="rId146" Type="http://schemas.openxmlformats.org/officeDocument/2006/relationships/image" Target="../media/image41.png"/><Relationship Id="rId154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79" Type="http://schemas.openxmlformats.org/officeDocument/2006/relationships/image" Target="../media/image4.png"/><Relationship Id="rId87" Type="http://schemas.openxmlformats.org/officeDocument/2006/relationships/image" Target="../media/image12.png"/><Relationship Id="rId123" Type="http://schemas.openxmlformats.org/officeDocument/2006/relationships/image" Target="../media/image18.png"/><Relationship Id="rId128" Type="http://schemas.openxmlformats.org/officeDocument/2006/relationships/image" Target="../media/image23.png"/><Relationship Id="rId131" Type="http://schemas.openxmlformats.org/officeDocument/2006/relationships/image" Target="../media/image26.png"/><Relationship Id="rId136" Type="http://schemas.openxmlformats.org/officeDocument/2006/relationships/image" Target="../media/image31.png"/><Relationship Id="rId144" Type="http://schemas.openxmlformats.org/officeDocument/2006/relationships/image" Target="../media/image39.png"/><Relationship Id="rId149" Type="http://schemas.openxmlformats.org/officeDocument/2006/relationships/image" Target="../media/image46.png"/><Relationship Id="rId157" Type="http://schemas.openxmlformats.org/officeDocument/2006/relationships/image" Target="../media/image54.png"/><Relationship Id="rId82" Type="http://schemas.openxmlformats.org/officeDocument/2006/relationships/image" Target="../media/image7.png"/><Relationship Id="rId152" Type="http://schemas.openxmlformats.org/officeDocument/2006/relationships/image" Target="../media/image49.png"/><Relationship Id="rId4" Type="http://schemas.openxmlformats.org/officeDocument/2006/relationships/image" Target="../media/image3.png"/><Relationship Id="rId118" Type="http://schemas.openxmlformats.org/officeDocument/2006/relationships/image" Target="../media/image14.png"/><Relationship Id="rId126" Type="http://schemas.openxmlformats.org/officeDocument/2006/relationships/image" Target="../media/image21.png"/><Relationship Id="rId134" Type="http://schemas.openxmlformats.org/officeDocument/2006/relationships/image" Target="../media/image29.png"/><Relationship Id="rId139" Type="http://schemas.openxmlformats.org/officeDocument/2006/relationships/image" Target="../media/image34.png"/><Relationship Id="rId147" Type="http://schemas.openxmlformats.org/officeDocument/2006/relationships/image" Target="../media/image43.png"/><Relationship Id="rId80" Type="http://schemas.openxmlformats.org/officeDocument/2006/relationships/image" Target="../media/image5.png"/><Relationship Id="rId85" Type="http://schemas.openxmlformats.org/officeDocument/2006/relationships/image" Target="../media/image10.png"/><Relationship Id="rId121" Type="http://schemas.openxmlformats.org/officeDocument/2006/relationships/image" Target="../media/image16.png"/><Relationship Id="rId142" Type="http://schemas.openxmlformats.org/officeDocument/2006/relationships/image" Target="../media/image37.png"/><Relationship Id="rId150" Type="http://schemas.openxmlformats.org/officeDocument/2006/relationships/image" Target="../media/image47.png"/><Relationship Id="rId155" Type="http://schemas.openxmlformats.org/officeDocument/2006/relationships/image" Target="../media/image52.png"/><Relationship Id="rId3" Type="http://schemas.openxmlformats.org/officeDocument/2006/relationships/image" Target="../media/image213.png"/><Relationship Id="rId124" Type="http://schemas.openxmlformats.org/officeDocument/2006/relationships/image" Target="../media/image19.png"/><Relationship Id="rId129" Type="http://schemas.openxmlformats.org/officeDocument/2006/relationships/image" Target="../media/image24.png"/><Relationship Id="rId137" Type="http://schemas.openxmlformats.org/officeDocument/2006/relationships/image" Target="../media/image32.png"/><Relationship Id="rId158" Type="http://schemas.openxmlformats.org/officeDocument/2006/relationships/image" Target="../media/image55.png"/><Relationship Id="rId83" Type="http://schemas.openxmlformats.org/officeDocument/2006/relationships/image" Target="../media/image8.png"/><Relationship Id="rId88" Type="http://schemas.openxmlformats.org/officeDocument/2006/relationships/image" Target="../media/image13.png"/><Relationship Id="rId132" Type="http://schemas.openxmlformats.org/officeDocument/2006/relationships/image" Target="../media/image27.png"/><Relationship Id="rId140" Type="http://schemas.openxmlformats.org/officeDocument/2006/relationships/image" Target="../media/image35.png"/><Relationship Id="rId145" Type="http://schemas.openxmlformats.org/officeDocument/2006/relationships/image" Target="../media/image40.png"/><Relationship Id="rId153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5.png"/><Relationship Id="rId127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image" Target="../media/image6.png"/><Relationship Id="rId86" Type="http://schemas.openxmlformats.org/officeDocument/2006/relationships/image" Target="../media/image11.png"/><Relationship Id="rId122" Type="http://schemas.openxmlformats.org/officeDocument/2006/relationships/image" Target="../media/image17.png"/><Relationship Id="rId130" Type="http://schemas.openxmlformats.org/officeDocument/2006/relationships/image" Target="../media/image25.png"/><Relationship Id="rId135" Type="http://schemas.openxmlformats.org/officeDocument/2006/relationships/image" Target="../media/image30.png"/><Relationship Id="rId143" Type="http://schemas.openxmlformats.org/officeDocument/2006/relationships/image" Target="../media/image38.png"/><Relationship Id="rId148" Type="http://schemas.openxmlformats.org/officeDocument/2006/relationships/image" Target="../media/image44.png"/><Relationship Id="rId151" Type="http://schemas.openxmlformats.org/officeDocument/2006/relationships/image" Target="../media/image48.png"/><Relationship Id="rId156" Type="http://schemas.openxmlformats.org/officeDocument/2006/relationships/image" Target="../media/image5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0.png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117" Type="http://schemas.openxmlformats.org/officeDocument/2006/relationships/image" Target="../media/image100.png"/><Relationship Id="rId21" Type="http://schemas.openxmlformats.org/officeDocument/2006/relationships/image" Target="../media/image190.png"/><Relationship Id="rId68" Type="http://schemas.openxmlformats.org/officeDocument/2006/relationships/image" Target="../media/image109.png"/><Relationship Id="rId89" Type="http://schemas.openxmlformats.org/officeDocument/2006/relationships/image" Target="../media/image129.png"/><Relationship Id="rId42" Type="http://schemas.openxmlformats.org/officeDocument/2006/relationships/image" Target="../media/image840.png"/><Relationship Id="rId112" Type="http://schemas.openxmlformats.org/officeDocument/2006/relationships/image" Target="../media/image96.png"/><Relationship Id="rId133" Type="http://schemas.openxmlformats.org/officeDocument/2006/relationships/image" Target="../media/image68.png"/><Relationship Id="rId138" Type="http://schemas.openxmlformats.org/officeDocument/2006/relationships/image" Target="../media/image73.png"/><Relationship Id="rId154" Type="http://schemas.openxmlformats.org/officeDocument/2006/relationships/image" Target="../media/image90.png"/><Relationship Id="rId159" Type="http://schemas.openxmlformats.org/officeDocument/2006/relationships/image" Target="../media/image95.png"/><Relationship Id="rId175" Type="http://schemas.openxmlformats.org/officeDocument/2006/relationships/image" Target="../media/image1.png"/><Relationship Id="rId170" Type="http://schemas.openxmlformats.org/officeDocument/2006/relationships/image" Target="../media/image128.png"/><Relationship Id="rId16" Type="http://schemas.openxmlformats.org/officeDocument/2006/relationships/image" Target="../media/image1012.png"/><Relationship Id="rId11" Type="http://schemas.openxmlformats.org/officeDocument/2006/relationships/image" Target="../media/image610.png"/><Relationship Id="rId53" Type="http://schemas.openxmlformats.org/officeDocument/2006/relationships/image" Target="../media/image930.png"/><Relationship Id="rId123" Type="http://schemas.openxmlformats.org/officeDocument/2006/relationships/image" Target="../media/image123.png"/><Relationship Id="rId128" Type="http://schemas.openxmlformats.org/officeDocument/2006/relationships/image" Target="../media/image63.png"/><Relationship Id="rId144" Type="http://schemas.openxmlformats.org/officeDocument/2006/relationships/image" Target="../media/image80.png"/><Relationship Id="rId149" Type="http://schemas.openxmlformats.org/officeDocument/2006/relationships/image" Target="../media/image85.png"/><Relationship Id="rId5" Type="http://schemas.openxmlformats.org/officeDocument/2006/relationships/image" Target="../media/image540.png"/><Relationship Id="rId90" Type="http://schemas.openxmlformats.org/officeDocument/2006/relationships/image" Target="../media/image130.png"/><Relationship Id="rId95" Type="http://schemas.openxmlformats.org/officeDocument/2006/relationships/image" Target="../media/image60.png"/><Relationship Id="rId160" Type="http://schemas.openxmlformats.org/officeDocument/2006/relationships/image" Target="../media/image97.png"/><Relationship Id="rId165" Type="http://schemas.openxmlformats.org/officeDocument/2006/relationships/image" Target="../media/image106.png"/><Relationship Id="rId181" Type="http://schemas.openxmlformats.org/officeDocument/2006/relationships/image" Target="../media/image144.png"/><Relationship Id="rId22" Type="http://schemas.openxmlformats.org/officeDocument/2006/relationships/image" Target="../media/image210.png"/><Relationship Id="rId113" Type="http://schemas.openxmlformats.org/officeDocument/2006/relationships/image" Target="../media/image153.png"/><Relationship Id="rId118" Type="http://schemas.openxmlformats.org/officeDocument/2006/relationships/image" Target="../media/image102.png"/><Relationship Id="rId134" Type="http://schemas.openxmlformats.org/officeDocument/2006/relationships/image" Target="../media/image69.png"/><Relationship Id="rId139" Type="http://schemas.openxmlformats.org/officeDocument/2006/relationships/image" Target="../media/image75.png"/><Relationship Id="rId150" Type="http://schemas.openxmlformats.org/officeDocument/2006/relationships/image" Target="../media/image86.png"/><Relationship Id="rId155" Type="http://schemas.openxmlformats.org/officeDocument/2006/relationships/image" Target="../media/image91.png"/><Relationship Id="rId171" Type="http://schemas.openxmlformats.org/officeDocument/2006/relationships/image" Target="../media/image133.png"/><Relationship Id="rId176" Type="http://schemas.openxmlformats.org/officeDocument/2006/relationships/image" Target="../media/image138.png"/><Relationship Id="rId12" Type="http://schemas.openxmlformats.org/officeDocument/2006/relationships/image" Target="../media/image620.png"/><Relationship Id="rId33" Type="http://schemas.openxmlformats.org/officeDocument/2006/relationships/image" Target="../media/image760.png"/><Relationship Id="rId103" Type="http://schemas.openxmlformats.org/officeDocument/2006/relationships/image" Target="../media/image74.png"/><Relationship Id="rId124" Type="http://schemas.openxmlformats.org/officeDocument/2006/relationships/image" Target="../media/image124.png"/><Relationship Id="rId129" Type="http://schemas.openxmlformats.org/officeDocument/2006/relationships/image" Target="../media/image64.png"/><Relationship Id="rId54" Type="http://schemas.openxmlformats.org/officeDocument/2006/relationships/image" Target="../media/image940.png"/><Relationship Id="rId75" Type="http://schemas.openxmlformats.org/officeDocument/2006/relationships/image" Target="../media/image115.png"/><Relationship Id="rId91" Type="http://schemas.openxmlformats.org/officeDocument/2006/relationships/image" Target="../media/image131.png"/><Relationship Id="rId140" Type="http://schemas.openxmlformats.org/officeDocument/2006/relationships/image" Target="../media/image76.png"/><Relationship Id="rId145" Type="http://schemas.openxmlformats.org/officeDocument/2006/relationships/image" Target="../media/image81.png"/><Relationship Id="rId161" Type="http://schemas.openxmlformats.org/officeDocument/2006/relationships/image" Target="../media/image98.png"/><Relationship Id="rId166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0.png"/><Relationship Id="rId23" Type="http://schemas.openxmlformats.org/officeDocument/2006/relationships/image" Target="../media/image220.png"/><Relationship Id="rId49" Type="http://schemas.openxmlformats.org/officeDocument/2006/relationships/image" Target="../media/image105.png"/><Relationship Id="rId114" Type="http://schemas.openxmlformats.org/officeDocument/2006/relationships/image" Target="../media/image120.png"/><Relationship Id="rId119" Type="http://schemas.openxmlformats.org/officeDocument/2006/relationships/image" Target="../media/image103.png"/><Relationship Id="rId44" Type="http://schemas.openxmlformats.org/officeDocument/2006/relationships/image" Target="../media/image860.png"/><Relationship Id="rId130" Type="http://schemas.openxmlformats.org/officeDocument/2006/relationships/image" Target="../media/image65.png"/><Relationship Id="rId135" Type="http://schemas.openxmlformats.org/officeDocument/2006/relationships/image" Target="../media/image70.png"/><Relationship Id="rId151" Type="http://schemas.openxmlformats.org/officeDocument/2006/relationships/image" Target="../media/image87.png"/><Relationship Id="rId156" Type="http://schemas.openxmlformats.org/officeDocument/2006/relationships/image" Target="../media/image92.png"/><Relationship Id="rId177" Type="http://schemas.openxmlformats.org/officeDocument/2006/relationships/image" Target="../media/image139.png"/><Relationship Id="rId172" Type="http://schemas.openxmlformats.org/officeDocument/2006/relationships/image" Target="../media/image134.png"/><Relationship Id="rId13" Type="http://schemas.openxmlformats.org/officeDocument/2006/relationships/image" Target="../media/image42.png"/><Relationship Id="rId18" Type="http://schemas.openxmlformats.org/officeDocument/2006/relationships/image" Target="../media/image660.png"/><Relationship Id="rId39" Type="http://schemas.openxmlformats.org/officeDocument/2006/relationships/image" Target="../media/image810.png"/><Relationship Id="rId50" Type="http://schemas.openxmlformats.org/officeDocument/2006/relationships/image" Target="../media/image57.png"/><Relationship Id="rId55" Type="http://schemas.openxmlformats.org/officeDocument/2006/relationships/image" Target="../media/image58.png"/><Relationship Id="rId120" Type="http://schemas.openxmlformats.org/officeDocument/2006/relationships/image" Target="../media/image113.png"/><Relationship Id="rId125" Type="http://schemas.openxmlformats.org/officeDocument/2006/relationships/image" Target="../media/image125.png"/><Relationship Id="rId141" Type="http://schemas.openxmlformats.org/officeDocument/2006/relationships/image" Target="../media/image77.png"/><Relationship Id="rId146" Type="http://schemas.openxmlformats.org/officeDocument/2006/relationships/image" Target="../media/image82.png"/><Relationship Id="rId167" Type="http://schemas.openxmlformats.org/officeDocument/2006/relationships/image" Target="../media/image119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162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24" Type="http://schemas.openxmlformats.org/officeDocument/2006/relationships/image" Target="../media/image680.png"/><Relationship Id="rId45" Type="http://schemas.openxmlformats.org/officeDocument/2006/relationships/image" Target="../media/image870.png"/><Relationship Id="rId40" Type="http://schemas.openxmlformats.org/officeDocument/2006/relationships/image" Target="../media/image820.png"/><Relationship Id="rId110" Type="http://schemas.openxmlformats.org/officeDocument/2006/relationships/image" Target="../media/image150.png"/><Relationship Id="rId131" Type="http://schemas.openxmlformats.org/officeDocument/2006/relationships/image" Target="../media/image66.png"/><Relationship Id="rId136" Type="http://schemas.openxmlformats.org/officeDocument/2006/relationships/image" Target="../media/image71.png"/><Relationship Id="rId157" Type="http://schemas.openxmlformats.org/officeDocument/2006/relationships/image" Target="../media/image93.png"/><Relationship Id="rId178" Type="http://schemas.openxmlformats.org/officeDocument/2006/relationships/image" Target="../media/image140.png"/><Relationship Id="rId61" Type="http://schemas.openxmlformats.org/officeDocument/2006/relationships/image" Target="../media/image1010.png"/><Relationship Id="rId152" Type="http://schemas.openxmlformats.org/officeDocument/2006/relationships/image" Target="../media/image88.png"/><Relationship Id="rId173" Type="http://schemas.openxmlformats.org/officeDocument/2006/relationships/image" Target="../media/image135.png"/><Relationship Id="rId19" Type="http://schemas.openxmlformats.org/officeDocument/2006/relationships/image" Target="../media/image180.png"/><Relationship Id="rId14" Type="http://schemas.openxmlformats.org/officeDocument/2006/relationships/image" Target="../media/image811.png"/><Relationship Id="rId30" Type="http://schemas.openxmlformats.org/officeDocument/2006/relationships/image" Target="../media/image260.png"/><Relationship Id="rId35" Type="http://schemas.openxmlformats.org/officeDocument/2006/relationships/image" Target="../media/image310.png"/><Relationship Id="rId56" Type="http://schemas.openxmlformats.org/officeDocument/2006/relationships/image" Target="../media/image59.png"/><Relationship Id="rId77" Type="http://schemas.openxmlformats.org/officeDocument/2006/relationships/image" Target="../media/image117.png"/><Relationship Id="rId126" Type="http://schemas.openxmlformats.org/officeDocument/2006/relationships/image" Target="../media/image61.png"/><Relationship Id="rId147" Type="http://schemas.openxmlformats.org/officeDocument/2006/relationships/image" Target="../media/image83.png"/><Relationship Id="rId168" Type="http://schemas.openxmlformats.org/officeDocument/2006/relationships/image" Target="../media/image126.png"/><Relationship Id="rId72" Type="http://schemas.openxmlformats.org/officeDocument/2006/relationships/image" Target="../media/image110.png"/><Relationship Id="rId93" Type="http://schemas.openxmlformats.org/officeDocument/2006/relationships/image" Target="../media/image114.png"/><Relationship Id="rId121" Type="http://schemas.openxmlformats.org/officeDocument/2006/relationships/image" Target="../media/image121.png"/><Relationship Id="rId142" Type="http://schemas.openxmlformats.org/officeDocument/2006/relationships/image" Target="../media/image78.png"/><Relationship Id="rId163" Type="http://schemas.openxmlformats.org/officeDocument/2006/relationships/image" Target="../media/image101.png"/><Relationship Id="rId3" Type="http://schemas.openxmlformats.org/officeDocument/2006/relationships/image" Target="../media/image280.png"/><Relationship Id="rId25" Type="http://schemas.openxmlformats.org/officeDocument/2006/relationships/image" Target="../media/image690.png"/><Relationship Id="rId46" Type="http://schemas.openxmlformats.org/officeDocument/2006/relationships/image" Target="../media/image56.png"/><Relationship Id="rId67" Type="http://schemas.openxmlformats.org/officeDocument/2006/relationships/image" Target="../media/image1070.png"/><Relationship Id="rId116" Type="http://schemas.openxmlformats.org/officeDocument/2006/relationships/image" Target="../media/image156.png"/><Relationship Id="rId137" Type="http://schemas.openxmlformats.org/officeDocument/2006/relationships/image" Target="../media/image72.png"/><Relationship Id="rId158" Type="http://schemas.openxmlformats.org/officeDocument/2006/relationships/image" Target="../media/image94.png"/><Relationship Id="rId62" Type="http://schemas.openxmlformats.org/officeDocument/2006/relationships/image" Target="../media/image108.png"/><Relationship Id="rId111" Type="http://schemas.openxmlformats.org/officeDocument/2006/relationships/image" Target="../media/image151.png"/><Relationship Id="rId132" Type="http://schemas.openxmlformats.org/officeDocument/2006/relationships/image" Target="../media/image67.png"/><Relationship Id="rId153" Type="http://schemas.openxmlformats.org/officeDocument/2006/relationships/image" Target="../media/image89.png"/><Relationship Id="rId174" Type="http://schemas.openxmlformats.org/officeDocument/2006/relationships/image" Target="../media/image136.png"/><Relationship Id="rId179" Type="http://schemas.openxmlformats.org/officeDocument/2006/relationships/image" Target="../media/image142.png"/><Relationship Id="rId36" Type="http://schemas.openxmlformats.org/officeDocument/2006/relationships/image" Target="../media/image45.png"/><Relationship Id="rId57" Type="http://schemas.openxmlformats.org/officeDocument/2006/relationships/image" Target="../media/image107.png"/><Relationship Id="rId127" Type="http://schemas.openxmlformats.org/officeDocument/2006/relationships/image" Target="../media/image62.png"/><Relationship Id="rId10" Type="http://schemas.openxmlformats.org/officeDocument/2006/relationships/image" Target="../media/image600.png"/><Relationship Id="rId52" Type="http://schemas.openxmlformats.org/officeDocument/2006/relationships/image" Target="../media/image450.png"/><Relationship Id="rId78" Type="http://schemas.openxmlformats.org/officeDocument/2006/relationships/image" Target="../media/image118.png"/><Relationship Id="rId94" Type="http://schemas.openxmlformats.org/officeDocument/2006/relationships/image" Target="../media/image116.png"/><Relationship Id="rId101" Type="http://schemas.openxmlformats.org/officeDocument/2006/relationships/image" Target="../media/image141.png"/><Relationship Id="rId122" Type="http://schemas.openxmlformats.org/officeDocument/2006/relationships/image" Target="../media/image122.png"/><Relationship Id="rId143" Type="http://schemas.openxmlformats.org/officeDocument/2006/relationships/image" Target="../media/image79.png"/><Relationship Id="rId148" Type="http://schemas.openxmlformats.org/officeDocument/2006/relationships/image" Target="../media/image84.png"/><Relationship Id="rId164" Type="http://schemas.openxmlformats.org/officeDocument/2006/relationships/image" Target="../media/image104.png"/><Relationship Id="rId169" Type="http://schemas.openxmlformats.org/officeDocument/2006/relationships/image" Target="../media/image127.png"/><Relationship Id="rId4" Type="http://schemas.openxmlformats.org/officeDocument/2006/relationships/image" Target="../media/image330.png"/><Relationship Id="rId9" Type="http://schemas.openxmlformats.org/officeDocument/2006/relationships/image" Target="../media/image590.png"/><Relationship Id="rId180" Type="http://schemas.openxmlformats.org/officeDocument/2006/relationships/image" Target="../media/image14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89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37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11" Type="http://schemas.openxmlformats.org/officeDocument/2006/relationships/image" Target="../media/image157.png"/><Relationship Id="rId5" Type="http://schemas.openxmlformats.org/officeDocument/2006/relationships/image" Target="../media/image147.png"/><Relationship Id="rId15" Type="http://schemas.openxmlformats.org/officeDocument/2006/relationships/image" Target="../media/image161.png"/><Relationship Id="rId10" Type="http://schemas.openxmlformats.org/officeDocument/2006/relationships/image" Target="../media/image155.png"/><Relationship Id="rId4" Type="http://schemas.openxmlformats.org/officeDocument/2006/relationships/image" Target="../media/image146.png"/><Relationship Id="rId9" Type="http://schemas.openxmlformats.org/officeDocument/2006/relationships/image" Target="../media/image154.png"/><Relationship Id="rId14" Type="http://schemas.openxmlformats.org/officeDocument/2006/relationships/image" Target="../media/image1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30.png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0.png"/><Relationship Id="rId7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1.png"/><Relationship Id="rId7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2.png"/><Relationship Id="rId7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3.png"/><Relationship Id="rId7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4.png"/><Relationship Id="rId7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117" Type="http://schemas.openxmlformats.org/officeDocument/2006/relationships/image" Target="../media/image730.png"/><Relationship Id="rId21" Type="http://schemas.openxmlformats.org/officeDocument/2006/relationships/image" Target="NULL"/><Relationship Id="rId42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1470.png"/><Relationship Id="rId89" Type="http://schemas.openxmlformats.org/officeDocument/2006/relationships/image" Target="NULL"/><Relationship Id="rId112" Type="http://schemas.openxmlformats.org/officeDocument/2006/relationships/image" Target="../media/image701.png"/><Relationship Id="rId16" Type="http://schemas.openxmlformats.org/officeDocument/2006/relationships/image" Target="NULL"/><Relationship Id="rId107" Type="http://schemas.openxmlformats.org/officeDocument/2006/relationships/image" Target="../media/image681.png"/><Relationship Id="rId11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image" Target="NULL"/><Relationship Id="rId74" Type="http://schemas.openxmlformats.org/officeDocument/2006/relationships/image" Target="../media/image640.png"/><Relationship Id="rId79" Type="http://schemas.openxmlformats.org/officeDocument/2006/relationships/image" Target="NULL"/><Relationship Id="rId102" Type="http://schemas.openxmlformats.org/officeDocument/2006/relationships/image" Target="NULL"/><Relationship Id="rId123" Type="http://schemas.openxmlformats.org/officeDocument/2006/relationships/image" Target="NULL"/><Relationship Id="rId128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image" Target="NULL"/><Relationship Id="rId95" Type="http://schemas.openxmlformats.org/officeDocument/2006/relationships/image" Target="NULL"/><Relationship Id="rId22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image" Target="NULL"/><Relationship Id="rId64" Type="http://schemas.openxmlformats.org/officeDocument/2006/relationships/image" Target="NUL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image" Target="../media/image740.png"/><Relationship Id="rId80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450.png"/><Relationship Id="rId33" Type="http://schemas.openxmlformats.org/officeDocument/2006/relationships/image" Target="NULL"/><Relationship Id="rId38" Type="http://schemas.openxmlformats.org/officeDocument/2006/relationships/image" Target="NUL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image" Target="NULL"/><Relationship Id="rId54" Type="http://schemas.openxmlformats.org/officeDocument/2006/relationships/image" Target="NULL"/><Relationship Id="rId70" Type="http://schemas.openxmlformats.org/officeDocument/2006/relationships/image" Target="../media/image621.png"/><Relationship Id="rId75" Type="http://schemas.openxmlformats.org/officeDocument/2006/relationships/image" Target="../media/image650.png"/><Relationship Id="rId91" Type="http://schemas.openxmlformats.org/officeDocument/2006/relationships/image" Target="NULL"/><Relationship Id="rId96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image" Target="NULL"/><Relationship Id="rId114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NULL"/><Relationship Id="rId52" Type="http://schemas.openxmlformats.org/officeDocument/2006/relationships/image" Target="NULL"/><Relationship Id="rId60" Type="http://schemas.openxmlformats.org/officeDocument/2006/relationships/image" Target="../media/image580.png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image" Target="NULL"/><Relationship Id="rId94" Type="http://schemas.openxmlformats.org/officeDocument/2006/relationships/image" Target="NULL"/><Relationship Id="rId99" Type="http://schemas.openxmlformats.org/officeDocument/2006/relationships/image" Target="../media/image670.png"/><Relationship Id="rId101" Type="http://schemas.openxmlformats.org/officeDocument/2006/relationships/image" Target="NULL"/><Relationship Id="rId122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image" Target="NULL"/><Relationship Id="rId55" Type="http://schemas.openxmlformats.org/officeDocument/2006/relationships/image" Target="../media/image561.png"/><Relationship Id="rId76" Type="http://schemas.openxmlformats.org/officeDocument/2006/relationships/image" Target="../media/image1480.png"/><Relationship Id="rId97" Type="http://schemas.openxmlformats.org/officeDocument/2006/relationships/image" Target="../media/image661.png"/><Relationship Id="rId120" Type="http://schemas.openxmlformats.org/officeDocument/2006/relationships/image" Target="NULL"/><Relationship Id="rId125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../media/image630.png"/><Relationship Id="rId92" Type="http://schemas.openxmlformats.org/officeDocument/2006/relationships/image" Target="NULL"/><Relationship Id="rId2" Type="http://schemas.openxmlformats.org/officeDocument/2006/relationships/notesSlide" Target="../notesSlides/notesSlide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NULL"/><Relationship Id="rId66" Type="http://schemas.openxmlformats.org/officeDocument/2006/relationships/image" Target="../media/image601.png"/><Relationship Id="rId110" Type="http://schemas.openxmlformats.org/officeDocument/2006/relationships/image" Target="NULL"/><Relationship Id="rId115" Type="http://schemas.openxmlformats.org/officeDocument/2006/relationships/image" Target="../media/image710.png"/><Relationship Id="rId61" Type="http://schemas.openxmlformats.org/officeDocument/2006/relationships/image" Target="../media/image591.png"/><Relationship Id="rId19" Type="http://schemas.openxmlformats.org/officeDocument/2006/relationships/image" Target="NULL"/><Relationship Id="rId14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56" Type="http://schemas.openxmlformats.org/officeDocument/2006/relationships/image" Target="../media/image570.png"/><Relationship Id="rId77" Type="http://schemas.openxmlformats.org/officeDocument/2006/relationships/image" Target="NULL"/><Relationship Id="rId100" Type="http://schemas.openxmlformats.org/officeDocument/2006/relationships/image" Target="NULL"/><Relationship Id="rId126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image" Target="NULL"/><Relationship Id="rId93" Type="http://schemas.openxmlformats.org/officeDocument/2006/relationships/image" Target="NULL"/><Relationship Id="rId98" Type="http://schemas.openxmlformats.org/officeDocument/2006/relationships/image" Target="NULL"/><Relationship Id="rId121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../media/image611.png"/><Relationship Id="rId116" Type="http://schemas.openxmlformats.org/officeDocument/2006/relationships/image" Target="../media/image720.png"/><Relationship Id="rId20" Type="http://schemas.openxmlformats.org/officeDocument/2006/relationships/image" Target="NULL"/><Relationship Id="rId41" Type="http://schemas.openxmlformats.org/officeDocument/2006/relationships/image" Target="NULL"/><Relationship Id="rId62" Type="http://schemas.openxmlformats.org/officeDocument/2006/relationships/image" Target="../media/image1460.png"/><Relationship Id="rId111" Type="http://schemas.openxmlformats.org/officeDocument/2006/relationships/image" Target="../media/image69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7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046A-45E0-4486-AEEE-579F4874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PROxAb</a:t>
            </a:r>
            <a:r>
              <a:rPr lang="en-US" dirty="0"/>
              <a:t> Shuttle in-vivo</a:t>
            </a:r>
            <a:br>
              <a:rPr lang="en-US" sz="3000" dirty="0"/>
            </a:br>
            <a:endParaRPr lang="de-DE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1AE85-492B-4830-9B8D-C23F6D9A3650}"/>
              </a:ext>
            </a:extLst>
          </p:cNvPr>
          <p:cNvSpPr txBox="1"/>
          <p:nvPr/>
        </p:nvSpPr>
        <p:spPr>
          <a:xfrm>
            <a:off x="515470" y="1555567"/>
            <a:ext cx="1027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2024-06-03 Created</a:t>
            </a:r>
          </a:p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/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2800" dirty="0">
                    <a:solidFill>
                      <a:srgbClr val="FF0000"/>
                    </a:solidFill>
                  </a:rPr>
                  <a:t>!! Be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aware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app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parameters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Ab </a:t>
                </a:r>
              </a:p>
              <a:p>
                <a:pPr algn="ctr"/>
                <a:r>
                  <a:rPr lang="de-DE" sz="2800" dirty="0" err="1">
                    <a:solidFill>
                      <a:srgbClr val="FF0000"/>
                    </a:solidFill>
                  </a:rPr>
                  <a:t>correspond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to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those</a:t>
                </a:r>
                <a:r>
                  <a:rPr lang="de-DE" sz="2800" dirty="0">
                    <a:solidFill>
                      <a:srgbClr val="FF0000"/>
                    </a:solidFill>
                  </a:rPr>
                  <a:t> in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this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labeled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with</a:t>
                </a:r>
                <a:r>
                  <a:rPr lang="de-DE" sz="2800" dirty="0">
                    <a:solidFill>
                      <a:srgbClr val="FF0000"/>
                    </a:solidFill>
                  </a:rPr>
                  <a:t> ADC !!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E.g. </a:t>
                </a:r>
              </a:p>
              <a:p>
                <a:r>
                  <a:rPr lang="de-DE" sz="2800" dirty="0">
                    <a:solidFill>
                      <a:srgbClr val="FF0000"/>
                    </a:solidFill>
                  </a:rPr>
                  <a:t>	</a:t>
                </a:r>
                <a:r>
                  <a:rPr lang="de-DE" sz="2800" dirty="0" err="1">
                    <a:solidFill>
                      <a:srgbClr val="FF0000"/>
                    </a:solidFill>
                  </a:rPr>
                  <a:t>presentation</a:t>
                </a:r>
                <a:r>
                  <a:rPr lang="de-D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fi-FI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sz="2800" dirty="0">
                    <a:solidFill>
                      <a:srgbClr val="FF0000"/>
                    </a:solidFill>
                  </a:rPr>
                  <a:t> app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3F1902-EDFA-556E-3EE8-AC391D1E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3946338"/>
                <a:ext cx="9015866" cy="1815882"/>
              </a:xfrm>
              <a:prstGeom prst="rect">
                <a:avLst/>
              </a:prstGeom>
              <a:blipFill>
                <a:blip r:embed="rId4"/>
                <a:stretch>
                  <a:fillRect l="-1421" t="-3020" r="-947"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647141" cy="3995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Metabolites1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0583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689884" cy="5214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192287" y="372120"/>
            <a:ext cx="226402" cy="55117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38121" y="3218993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8406557" y="674016"/>
            <a:ext cx="287662" cy="49087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7775814" y="3278170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11702317" y="21644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10768149" y="33160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92407" y="2304988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501316" y="4739352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641727" y="483828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707559" y="598991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573102" y="3333434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637692" y="6005345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286613" y="483853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463282" y="5991882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5062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776360" cy="534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753663" y="78212"/>
            <a:ext cx="226402" cy="6480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8526" y="3409340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central compartment/plasma,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30183" y="197735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34355" y="473218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55440" y="357958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21272" y="473121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95834" y="3435650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360424" y="6107561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7009345" y="494075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86014" y="6094098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5760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22" y="-206940"/>
                <a:ext cx="11401078" cy="6035755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DE17C5C-5813-46B5-90DD-9797520AECF8}"/>
              </a:ext>
            </a:extLst>
          </p:cNvPr>
          <p:cNvSpPr/>
          <p:nvPr/>
        </p:nvSpPr>
        <p:spPr>
          <a:xfrm rot="5400000">
            <a:off x="4447886" y="511035"/>
            <a:ext cx="343498" cy="18153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706F6B6-61CC-41A6-97ED-042988EFD28C}"/>
              </a:ext>
            </a:extLst>
          </p:cNvPr>
          <p:cNvSpPr/>
          <p:nvPr/>
        </p:nvSpPr>
        <p:spPr>
          <a:xfrm rot="5400000">
            <a:off x="6343726" y="508154"/>
            <a:ext cx="369333" cy="18153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1973121" y="1415474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 of drug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A6BCA-7FE5-41F3-A91E-12C89FA7FF0D}"/>
              </a:ext>
            </a:extLst>
          </p:cNvPr>
          <p:cNvSpPr txBox="1"/>
          <p:nvPr/>
        </p:nvSpPr>
        <p:spPr>
          <a:xfrm>
            <a:off x="3994044" y="1463325"/>
            <a:ext cx="160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peripheral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B7F44-CC28-47B8-A1D7-96ADB6A17884}"/>
              </a:ext>
            </a:extLst>
          </p:cNvPr>
          <p:cNvSpPr txBox="1"/>
          <p:nvPr/>
        </p:nvSpPr>
        <p:spPr>
          <a:xfrm>
            <a:off x="5817946" y="1463324"/>
            <a:ext cx="1814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peripheral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230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Drug in central compartment/plasma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2A895B9-ADD7-42F7-B365-A06FE85088DB}"/>
              </a:ext>
            </a:extLst>
          </p:cNvPr>
          <p:cNvSpPr/>
          <p:nvPr/>
        </p:nvSpPr>
        <p:spPr>
          <a:xfrm rot="5400000">
            <a:off x="3723648" y="1061807"/>
            <a:ext cx="285603" cy="6151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F728-669B-408C-B2BC-311AAB3BF8E1}"/>
              </a:ext>
            </a:extLst>
          </p:cNvPr>
          <p:cNvSpPr txBox="1"/>
          <p:nvPr/>
        </p:nvSpPr>
        <p:spPr>
          <a:xfrm>
            <a:off x="2884413" y="4240283"/>
            <a:ext cx="2219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and from protein binding</a:t>
            </a:r>
          </a:p>
        </p:txBody>
      </p:sp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8555498" y="325523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7799345" y="1463324"/>
            <a:ext cx="176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i </a:t>
            </a:r>
            <a:r>
              <a:rPr lang="en-US" sz="1400" dirty="0" err="1"/>
              <a:t>Protacs</a:t>
            </a:r>
            <a:endParaRPr lang="en-US" sz="1400" dirty="0"/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81BB860-7C5A-6D1B-69DA-013EA9DA1381}"/>
              </a:ext>
            </a:extLst>
          </p:cNvPr>
          <p:cNvSpPr/>
          <p:nvPr/>
        </p:nvSpPr>
        <p:spPr>
          <a:xfrm rot="5400000">
            <a:off x="7705319" y="3293763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D70C07D-7B06-9E76-B6FE-6498942E20BB}"/>
              </a:ext>
            </a:extLst>
          </p:cNvPr>
          <p:cNvSpPr txBox="1"/>
          <p:nvPr/>
        </p:nvSpPr>
        <p:spPr>
          <a:xfrm>
            <a:off x="7066419" y="4170139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432D489A-D6DC-ABD1-C5E0-F0B6A3D6B24E}"/>
              </a:ext>
            </a:extLst>
          </p:cNvPr>
          <p:cNvSpPr/>
          <p:nvPr/>
        </p:nvSpPr>
        <p:spPr>
          <a:xfrm rot="5400000">
            <a:off x="3185554" y="306117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9DB341F6-7A90-55C0-B9E5-589918DAE7E0}"/>
              </a:ext>
            </a:extLst>
          </p:cNvPr>
          <p:cNvSpPr txBox="1"/>
          <p:nvPr/>
        </p:nvSpPr>
        <p:spPr>
          <a:xfrm>
            <a:off x="2396678" y="588232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9C27D06B-2C75-83D4-10BD-EC4A487F3CD1}"/>
              </a:ext>
            </a:extLst>
          </p:cNvPr>
          <p:cNvSpPr/>
          <p:nvPr/>
        </p:nvSpPr>
        <p:spPr>
          <a:xfrm rot="5400000">
            <a:off x="7498100" y="419233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70A6BC86-24E2-E45F-96FF-D206835EED08}"/>
              </a:ext>
            </a:extLst>
          </p:cNvPr>
          <p:cNvSpPr txBox="1"/>
          <p:nvPr/>
        </p:nvSpPr>
        <p:spPr>
          <a:xfrm>
            <a:off x="6570570" y="585565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78650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𝑛𝑡𝑝</m:t>
                              </m:r>
                            </m:sub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i-FI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𝑢𝑏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  <m:r>
                        <a:rPr lang="en-US" b="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𝑛𝑡𝑝</m:t>
                          </m:r>
                        </m:sub>
                        <m:sup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" y="469999"/>
                <a:ext cx="11657036" cy="1742593"/>
              </a:xfrm>
              <a:prstGeom prst="rect">
                <a:avLst/>
              </a:prstGeom>
              <a:blipFill>
                <a:blip r:embed="rId3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37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(nM) of drug bound to unspecific protein in central compartment/plasma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737D940-14A1-4B7A-9065-B6F04DA871BC}"/>
              </a:ext>
            </a:extLst>
          </p:cNvPr>
          <p:cNvSpPr/>
          <p:nvPr/>
        </p:nvSpPr>
        <p:spPr>
          <a:xfrm rot="5400000">
            <a:off x="6897119" y="269119"/>
            <a:ext cx="127026" cy="3260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B58F047-AE9F-49EC-8616-5B9ECF216CC3}"/>
              </a:ext>
            </a:extLst>
          </p:cNvPr>
          <p:cNvSpPr/>
          <p:nvPr/>
        </p:nvSpPr>
        <p:spPr>
          <a:xfrm rot="5400000">
            <a:off x="3553030" y="256237"/>
            <a:ext cx="127025" cy="3260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EF1-59C0-4566-AF83-ECE97E2C9F99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0B2E0-8F1D-4A1D-BEBD-6B72438681BB}"/>
              </a:ext>
            </a:extLst>
          </p:cNvPr>
          <p:cNvSpPr txBox="1"/>
          <p:nvPr/>
        </p:nvSpPr>
        <p:spPr>
          <a:xfrm>
            <a:off x="151002" y="57849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/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×1×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9D67D1-7C1B-4D85-A9C2-691D0E871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1" y="5695610"/>
                <a:ext cx="10812812" cy="836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27D9754-340B-4BA0-B04D-E74B31B8BEB2}"/>
              </a:ext>
            </a:extLst>
          </p:cNvPr>
          <p:cNvSpPr txBox="1"/>
          <p:nvPr/>
        </p:nvSpPr>
        <p:spPr>
          <a:xfrm>
            <a:off x="2521577" y="1911497"/>
            <a:ext cx="32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ECA5FD-B274-46D8-8572-92C7D06E42AD}"/>
              </a:ext>
            </a:extLst>
          </p:cNvPr>
          <p:cNvSpPr txBox="1"/>
          <p:nvPr/>
        </p:nvSpPr>
        <p:spPr>
          <a:xfrm>
            <a:off x="5910645" y="1933904"/>
            <a:ext cx="37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unspecific protein unbinding</a:t>
            </a:r>
          </a:p>
        </p:txBody>
      </p:sp>
    </p:spTree>
    <p:extLst>
      <p:ext uri="{BB962C8B-B14F-4D97-AF65-F5344CB8AC3E}">
        <p14:creationId xmlns:p14="http://schemas.microsoft.com/office/powerpoint/2010/main" val="185240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i-FI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𝐶𝐿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𝑚𝑗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𝐴𝐷𝐶</m:t>
                                      </m:r>
                                    </m:sub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45" y="-206940"/>
                <a:ext cx="10960100" cy="4743030"/>
              </a:xfrm>
              <a:prstGeom prst="rect">
                <a:avLst/>
              </a:prstGeom>
              <a:blipFill>
                <a:blip r:embed="rId3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168850" y="1417157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9790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(unbound) Metabolite1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8">
            <a:extLst>
              <a:ext uri="{FF2B5EF4-FFF2-40B4-BE49-F238E27FC236}">
                <a16:creationId xmlns:a16="http://schemas.microsoft.com/office/drawing/2014/main" id="{F20FAF66-FBDE-1712-550C-9B7692BDB3D0}"/>
              </a:ext>
            </a:extLst>
          </p:cNvPr>
          <p:cNvSpPr/>
          <p:nvPr/>
        </p:nvSpPr>
        <p:spPr>
          <a:xfrm rot="5400000">
            <a:off x="4783697" y="308326"/>
            <a:ext cx="307776" cy="21758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5D0F9A6-1CAD-054E-FA4E-A31453442503}"/>
              </a:ext>
            </a:extLst>
          </p:cNvPr>
          <p:cNvSpPr txBox="1"/>
          <p:nvPr/>
        </p:nvSpPr>
        <p:spPr>
          <a:xfrm>
            <a:off x="3940309" y="1446127"/>
            <a:ext cx="1944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From clearance of Ab </a:t>
            </a:r>
          </a:p>
          <a:p>
            <a:pPr algn="ctr"/>
            <a:r>
              <a:rPr lang="en-US" sz="1400" dirty="0"/>
              <a:t>bound to j Metabolites1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7137655" y="530279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6498755" y="1406655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F1C71063-EBBB-29B7-2A8A-8E0252EE7EE1}"/>
              </a:ext>
            </a:extLst>
          </p:cNvPr>
          <p:cNvSpPr/>
          <p:nvPr/>
        </p:nvSpPr>
        <p:spPr>
          <a:xfrm rot="5400000">
            <a:off x="3335047" y="1673954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8988268-6541-3CC2-2D6A-983C40C5C7FB}"/>
              </a:ext>
            </a:extLst>
          </p:cNvPr>
          <p:cNvSpPr txBox="1"/>
          <p:nvPr/>
        </p:nvSpPr>
        <p:spPr>
          <a:xfrm>
            <a:off x="2546171" y="4495101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265414-4C04-0F99-72F4-346A18928765}"/>
              </a:ext>
            </a:extLst>
          </p:cNvPr>
          <p:cNvSpPr/>
          <p:nvPr/>
        </p:nvSpPr>
        <p:spPr>
          <a:xfrm rot="5400000">
            <a:off x="7647593" y="2805110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BD8393C9-2147-42B2-0902-B3F1B456C1BB}"/>
              </a:ext>
            </a:extLst>
          </p:cNvPr>
          <p:cNvSpPr txBox="1"/>
          <p:nvPr/>
        </p:nvSpPr>
        <p:spPr>
          <a:xfrm>
            <a:off x="6720063" y="4468437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92583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" y="285334"/>
                <a:ext cx="10960100" cy="3866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0B4C9CD-4324-4335-80B0-9076F584ABB2}"/>
              </a:ext>
            </a:extLst>
          </p:cNvPr>
          <p:cNvSpPr/>
          <p:nvPr/>
        </p:nvSpPr>
        <p:spPr>
          <a:xfrm rot="5400000">
            <a:off x="2612021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4263230" y="-718711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840F1-34FB-488E-8A14-A935B8F2E3E5}"/>
              </a:ext>
            </a:extLst>
          </p:cNvPr>
          <p:cNvSpPr txBox="1"/>
          <p:nvPr/>
        </p:nvSpPr>
        <p:spPr>
          <a:xfrm>
            <a:off x="2251682" y="1415474"/>
            <a:ext cx="108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clearance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2808705" y="3028420"/>
            <a:ext cx="2249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tumor extracellular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1" y="100668"/>
            <a:ext cx="7995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Metabolite2 in central compartment/plasma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D528DDE0-2DBE-1ADD-CECB-19068064E7F1}"/>
              </a:ext>
            </a:extLst>
          </p:cNvPr>
          <p:cNvSpPr/>
          <p:nvPr/>
        </p:nvSpPr>
        <p:spPr>
          <a:xfrm rot="5400000">
            <a:off x="4583930" y="539098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581915A-7503-7072-B81D-E76BCE3A2BC8}"/>
              </a:ext>
            </a:extLst>
          </p:cNvPr>
          <p:cNvSpPr txBox="1"/>
          <p:nvPr/>
        </p:nvSpPr>
        <p:spPr>
          <a:xfrm>
            <a:off x="3945030" y="1415474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31925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0562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5815118" cy="2167325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7DBC9199-A191-AFF6-0FBA-F502070459BF}"/>
              </a:ext>
            </a:extLst>
          </p:cNvPr>
          <p:cNvSpPr/>
          <p:nvPr/>
        </p:nvSpPr>
        <p:spPr>
          <a:xfrm rot="5400000">
            <a:off x="3338514" y="1639956"/>
            <a:ext cx="287662" cy="37267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AB915D3-C66A-838B-E605-E6F307A90689}"/>
              </a:ext>
            </a:extLst>
          </p:cNvPr>
          <p:cNvSpPr txBox="1"/>
          <p:nvPr/>
        </p:nvSpPr>
        <p:spPr>
          <a:xfrm>
            <a:off x="2673817" y="365443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5E4C7EBC-BF08-ED85-2A2C-E40CE6BCF11F}"/>
              </a:ext>
            </a:extLst>
          </p:cNvPr>
          <p:cNvSpPr/>
          <p:nvPr/>
        </p:nvSpPr>
        <p:spPr>
          <a:xfrm rot="5400000">
            <a:off x="6534790" y="249836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618B68-50A4-046C-A6E8-F182508ADA76}"/>
              </a:ext>
            </a:extLst>
          </p:cNvPr>
          <p:cNvSpPr txBox="1"/>
          <p:nvPr/>
        </p:nvSpPr>
        <p:spPr>
          <a:xfrm>
            <a:off x="5600622" y="364999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97544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777573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3237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peripheral compartment 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762888" y="1789965"/>
            <a:ext cx="287662" cy="3828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2114168" y="383633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837234" y="26401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903066" y="37917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21" name="Right Brace 11">
            <a:extLst>
              <a:ext uri="{FF2B5EF4-FFF2-40B4-BE49-F238E27FC236}">
                <a16:creationId xmlns:a16="http://schemas.microsoft.com/office/drawing/2014/main" id="{40262B5E-6605-97FD-64B7-2A410663FA95}"/>
              </a:ext>
            </a:extLst>
          </p:cNvPr>
          <p:cNvSpPr/>
          <p:nvPr/>
        </p:nvSpPr>
        <p:spPr>
          <a:xfrm rot="5400000">
            <a:off x="3009541" y="2708921"/>
            <a:ext cx="287662" cy="4532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4B68EF7-0B9F-C54D-CAFD-39D6D2F2A088}"/>
              </a:ext>
            </a:extLst>
          </p:cNvPr>
          <p:cNvSpPr txBox="1"/>
          <p:nvPr/>
        </p:nvSpPr>
        <p:spPr>
          <a:xfrm>
            <a:off x="2364526" y="51132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3" name="Right Brace 11">
            <a:extLst>
              <a:ext uri="{FF2B5EF4-FFF2-40B4-BE49-F238E27FC236}">
                <a16:creationId xmlns:a16="http://schemas.microsoft.com/office/drawing/2014/main" id="{52E42299-0F52-F562-06C7-9614D67AB2C8}"/>
              </a:ext>
            </a:extLst>
          </p:cNvPr>
          <p:cNvSpPr/>
          <p:nvPr/>
        </p:nvSpPr>
        <p:spPr>
          <a:xfrm rot="5400000">
            <a:off x="6443978" y="396092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D20CBAB1-70DE-CA0F-F72D-2524318EF722}"/>
              </a:ext>
            </a:extLst>
          </p:cNvPr>
          <p:cNvSpPr txBox="1"/>
          <p:nvPr/>
        </p:nvSpPr>
        <p:spPr>
          <a:xfrm>
            <a:off x="5509810" y="511254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30272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57280" y="2319159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2552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4837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315235" y="1372712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950905" y="1236245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94286" y="1192178"/>
                <a:ext cx="10497714" cy="2480615"/>
              </a:xfrm>
              <a:prstGeom prst="rect">
                <a:avLst/>
              </a:prstGeom>
              <a:blipFill>
                <a:blip r:embed="rId7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11">
            <a:extLst>
              <a:ext uri="{FF2B5EF4-FFF2-40B4-BE49-F238E27FC236}">
                <a16:creationId xmlns:a16="http://schemas.microsoft.com/office/drawing/2014/main" id="{7525382E-ED93-CB2D-4388-444840D7BE95}"/>
              </a:ext>
            </a:extLst>
          </p:cNvPr>
          <p:cNvSpPr/>
          <p:nvPr/>
        </p:nvSpPr>
        <p:spPr>
          <a:xfrm rot="5400000">
            <a:off x="2824728" y="220683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1AB7958C-0E86-9B29-6EE4-DE7613EBD841}"/>
              </a:ext>
            </a:extLst>
          </p:cNvPr>
          <p:cNvSpPr txBox="1"/>
          <p:nvPr/>
        </p:nvSpPr>
        <p:spPr>
          <a:xfrm>
            <a:off x="1694286" y="377147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D6E107DA-500E-4E11-BDF8-A2B4604B2D52}"/>
              </a:ext>
            </a:extLst>
          </p:cNvPr>
          <p:cNvSpPr/>
          <p:nvPr/>
        </p:nvSpPr>
        <p:spPr>
          <a:xfrm rot="5400000">
            <a:off x="5425252" y="26249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9547E897-C3F3-91CD-F269-66642D3C2066}"/>
              </a:ext>
            </a:extLst>
          </p:cNvPr>
          <p:cNvSpPr txBox="1"/>
          <p:nvPr/>
        </p:nvSpPr>
        <p:spPr>
          <a:xfrm>
            <a:off x="4491084" y="37765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0417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>
            <a:extLst>
              <a:ext uri="{FF2B5EF4-FFF2-40B4-BE49-F238E27FC236}">
                <a16:creationId xmlns:a16="http://schemas.microsoft.com/office/drawing/2014/main" id="{5E1EAB7D-B8CA-43C5-81C1-11176B70DF5C}"/>
              </a:ext>
            </a:extLst>
          </p:cNvPr>
          <p:cNvSpPr/>
          <p:nvPr/>
        </p:nvSpPr>
        <p:spPr>
          <a:xfrm>
            <a:off x="10403732" y="1681053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F34715-1314-474F-9589-1B57B7A5D719}"/>
              </a:ext>
            </a:extLst>
          </p:cNvPr>
          <p:cNvSpPr txBox="1"/>
          <p:nvPr/>
        </p:nvSpPr>
        <p:spPr>
          <a:xfrm>
            <a:off x="6641365" y="861968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rgbClr val="EB3C9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rgbClr val="EB3C9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/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3C3F01EB-8B6D-4E17-90B0-08C62185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149" y="1671802"/>
                <a:ext cx="922525" cy="336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97CA25B-165F-419C-900E-554630713415}"/>
              </a:ext>
            </a:extLst>
          </p:cNvPr>
          <p:cNvGrpSpPr/>
          <p:nvPr/>
        </p:nvGrpSpPr>
        <p:grpSpPr>
          <a:xfrm>
            <a:off x="49401" y="837128"/>
            <a:ext cx="3098923" cy="5183529"/>
            <a:chOff x="-2177423" y="1130348"/>
            <a:chExt cx="3098923" cy="51835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/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feld 181">
                  <a:extLst>
                    <a:ext uri="{FF2B5EF4-FFF2-40B4-BE49-F238E27FC236}">
                      <a16:creationId xmlns:a16="http://schemas.microsoft.com/office/drawing/2014/main" id="{7215EF50-4DE1-4E17-B062-4F768F53B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98167" y="3925090"/>
                  <a:ext cx="922525" cy="2232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C56FE7E-DDBB-4FDF-BC75-06687D5B2E35}"/>
                </a:ext>
              </a:extLst>
            </p:cNvPr>
            <p:cNvGrpSpPr/>
            <p:nvPr/>
          </p:nvGrpSpPr>
          <p:grpSpPr>
            <a:xfrm>
              <a:off x="-2177423" y="1130348"/>
              <a:ext cx="3098923" cy="5183529"/>
              <a:chOff x="-1600640" y="1100065"/>
              <a:chExt cx="3098923" cy="5183529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F027515E-C17D-49A9-A773-4F424FF146C8}"/>
                  </a:ext>
                </a:extLst>
              </p:cNvPr>
              <p:cNvGrpSpPr/>
              <p:nvPr/>
            </p:nvGrpSpPr>
            <p:grpSpPr>
              <a:xfrm>
                <a:off x="-1600640" y="1127030"/>
                <a:ext cx="1320230" cy="4568066"/>
                <a:chOff x="-463861" y="2313277"/>
                <a:chExt cx="1320230" cy="4568066"/>
              </a:xfrm>
            </p:grpSpPr>
            <p:sp>
              <p:nvSpPr>
                <p:cNvPr id="158" name="Ellipse 157">
                  <a:extLst>
                    <a:ext uri="{FF2B5EF4-FFF2-40B4-BE49-F238E27FC236}">
                      <a16:creationId xmlns:a16="http://schemas.microsoft.com/office/drawing/2014/main" id="{CCC32A58-0D88-496D-805A-9877AAC2E71A}"/>
                    </a:ext>
                  </a:extLst>
                </p:cNvPr>
                <p:cNvSpPr/>
                <p:nvPr/>
              </p:nvSpPr>
              <p:spPr bwMode="gray">
                <a:xfrm>
                  <a:off x="-463861" y="4128415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69580902-7DBC-4E1F-8B9C-A70BBBA31E6B}"/>
                    </a:ext>
                  </a:extLst>
                </p:cNvPr>
                <p:cNvSpPr/>
                <p:nvPr/>
              </p:nvSpPr>
              <p:spPr bwMode="gray">
                <a:xfrm>
                  <a:off x="-323964" y="6249392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tint val="66000"/>
                        <a:satMod val="160000"/>
                      </a:schemeClr>
                    </a:gs>
                    <a:gs pos="50000">
                      <a:schemeClr val="accent2">
                        <a:tint val="44500"/>
                        <a:satMod val="160000"/>
                      </a:schemeClr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rgbClr val="FFFFFF"/>
                    </a:solidFill>
                    <a:latin typeface="Verdana"/>
                  </a:endParaRPr>
                </a:p>
              </p:txBody>
            </p:sp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5622CEC1-8C5B-4BD1-8712-CA8FB5BBAA16}"/>
                    </a:ext>
                  </a:extLst>
                </p:cNvPr>
                <p:cNvSpPr txBox="1"/>
                <p:nvPr/>
              </p:nvSpPr>
              <p:spPr bwMode="gray">
                <a:xfrm>
                  <a:off x="-311075" y="2313277"/>
                  <a:ext cx="1167444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Peripheral</a:t>
                  </a:r>
                  <a:r>
                    <a:rPr lang="de-DE" sz="1000" dirty="0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</a:t>
                  </a:r>
                  <a:r>
                    <a:rPr lang="de-DE" sz="1000" dirty="0" err="1">
                      <a:solidFill>
                        <a:schemeClr val="accent2">
                          <a:lumMod val="7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space</a:t>
                  </a:r>
                  <a:endParaRPr lang="de-DE" sz="1000" dirty="0">
                    <a:solidFill>
                      <a:schemeClr val="accent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4B8E7D9-98A2-4370-BC99-F28CB1FF1744}"/>
                  </a:ext>
                </a:extLst>
              </p:cNvPr>
              <p:cNvGrpSpPr/>
              <p:nvPr/>
            </p:nvGrpSpPr>
            <p:grpSpPr>
              <a:xfrm>
                <a:off x="-934551" y="1100065"/>
                <a:ext cx="2432834" cy="4582667"/>
                <a:chOff x="-844126" y="2299572"/>
                <a:chExt cx="2432834" cy="4582667"/>
              </a:xfrm>
            </p:grpSpPr>
            <p:sp>
              <p:nvSpPr>
                <p:cNvPr id="169" name="Ellipse 168">
                  <a:extLst>
                    <a:ext uri="{FF2B5EF4-FFF2-40B4-BE49-F238E27FC236}">
                      <a16:creationId xmlns:a16="http://schemas.microsoft.com/office/drawing/2014/main" id="{6092DB94-236D-4B91-AE57-2367C6818846}"/>
                    </a:ext>
                  </a:extLst>
                </p:cNvPr>
                <p:cNvSpPr/>
                <p:nvPr/>
              </p:nvSpPr>
              <p:spPr bwMode="gray">
                <a:xfrm>
                  <a:off x="-844126" y="3039863"/>
                  <a:ext cx="1995072" cy="14529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3D64C792-1F02-40CD-A804-1105EAF2B357}"/>
                    </a:ext>
                  </a:extLst>
                </p:cNvPr>
                <p:cNvSpPr/>
                <p:nvPr/>
              </p:nvSpPr>
              <p:spPr bwMode="gray">
                <a:xfrm>
                  <a:off x="-41973" y="6250288"/>
                  <a:ext cx="651210" cy="63195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2D050">
                        <a:tint val="66000"/>
                        <a:satMod val="160000"/>
                      </a:srgbClr>
                    </a:gs>
                    <a:gs pos="50000">
                      <a:srgbClr val="92D050">
                        <a:tint val="44500"/>
                        <a:satMod val="160000"/>
                      </a:srgbClr>
                    </a:gs>
                    <a:gs pos="100000">
                      <a:srgbClr val="92D05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ln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bg1"/>
                    </a:buClr>
                    <a:buSzPct val="100000"/>
                  </a:pPr>
                  <a:endParaRPr lang="de-DE" sz="1600" kern="0" dirty="0" err="1">
                    <a:solidFill>
                      <a:schemeClr val="accent6"/>
                    </a:solidFill>
                    <a:latin typeface="Verdana"/>
                  </a:endParaRPr>
                </a:p>
              </p:txBody>
            </p:sp>
            <p:sp>
              <p:nvSpPr>
                <p:cNvPr id="171" name="Textfeld 170">
                  <a:extLst>
                    <a:ext uri="{FF2B5EF4-FFF2-40B4-BE49-F238E27FC236}">
                      <a16:creationId xmlns:a16="http://schemas.microsoft.com/office/drawing/2014/main" id="{88671C54-2270-482E-B8F8-CC1C8D0B0A1A}"/>
                    </a:ext>
                  </a:extLst>
                </p:cNvPr>
                <p:cNvSpPr txBox="1"/>
                <p:nvPr/>
              </p:nvSpPr>
              <p:spPr bwMode="gray">
                <a:xfrm>
                  <a:off x="-24818" y="2299572"/>
                  <a:ext cx="1613526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300"/>
                    </a:spcBef>
                    <a:spcAft>
                      <a:spcPts val="300"/>
                    </a:spcAft>
                    <a:buClr>
                      <a:schemeClr val="accent1"/>
                    </a:buClr>
                  </a:pP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Central </a:t>
                  </a:r>
                  <a:r>
                    <a:rPr lang="de-DE" sz="1000" dirty="0" err="1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compartment</a:t>
                  </a:r>
                  <a:r>
                    <a:rPr lang="de-DE" sz="1000" dirty="0">
                      <a:solidFill>
                        <a:schemeClr val="accent6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 (Plasma)</a:t>
                  </a:r>
                </a:p>
              </p:txBody>
            </p:sp>
          </p:grpSp>
          <p:cxnSp>
            <p:nvCxnSpPr>
              <p:cNvPr id="173" name="Gerade Verbindung mit Pfeil 172">
                <a:extLst>
                  <a:ext uri="{FF2B5EF4-FFF2-40B4-BE49-F238E27FC236}">
                    <a16:creationId xmlns:a16="http://schemas.microsoft.com/office/drawing/2014/main" id="{D210E67F-46B9-4939-AAB3-D508BCD57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83856" y="5380921"/>
                <a:ext cx="550017" cy="243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/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79" name="Textfeld 178">
                    <a:extLst>
                      <a:ext uri="{FF2B5EF4-FFF2-40B4-BE49-F238E27FC236}">
                        <a16:creationId xmlns:a16="http://schemas.microsoft.com/office/drawing/2014/main" id="{F491E534-F163-4DB2-A431-5A51152E3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982290" y="5187243"/>
                    <a:ext cx="922525" cy="21544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Gerade Verbindung mit Pfeil 182">
                <a:extLst>
                  <a:ext uri="{FF2B5EF4-FFF2-40B4-BE49-F238E27FC236}">
                    <a16:creationId xmlns:a16="http://schemas.microsoft.com/office/drawing/2014/main" id="{CF3CB4B7-A1FB-4EFF-8047-8A30A3C06F53}"/>
                  </a:ext>
                </a:extLst>
              </p:cNvPr>
              <p:cNvCxnSpPr>
                <a:cxnSpLocks/>
                <a:stCxn id="436" idx="0"/>
                <a:endCxn id="439" idx="2"/>
              </p:cNvCxnSpPr>
              <p:nvPr/>
            </p:nvCxnSpPr>
            <p:spPr>
              <a:xfrm flipH="1" flipV="1">
                <a:off x="112510" y="3182465"/>
                <a:ext cx="46814" cy="1955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/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ADC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84" name="Textfeld 183">
                    <a:extLst>
                      <a:ext uri="{FF2B5EF4-FFF2-40B4-BE49-F238E27FC236}">
                        <a16:creationId xmlns:a16="http://schemas.microsoft.com/office/drawing/2014/main" id="{50449B10-D564-4F3A-8447-7DD196A1DE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782" y="3896462"/>
                    <a:ext cx="922525" cy="215444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/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65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𝐷𝐴𝑅</m:t>
                              </m:r>
                            </m:e>
                          </m:acc>
                        </m:oMath>
                      </m:oMathPara>
                    </a14:m>
                    <a:endParaRPr lang="de-DE" sz="65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Textfeld 185">
                    <a:extLst>
                      <a:ext uri="{FF2B5EF4-FFF2-40B4-BE49-F238E27FC236}">
                        <a16:creationId xmlns:a16="http://schemas.microsoft.com/office/drawing/2014/main" id="{A8B92246-94DD-4369-AD3F-A3D23D1D3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35739" y="4145331"/>
                    <a:ext cx="358241" cy="192553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Gerade Verbindung mit Pfeil 187">
                <a:extLst>
                  <a:ext uri="{FF2B5EF4-FFF2-40B4-BE49-F238E27FC236}">
                    <a16:creationId xmlns:a16="http://schemas.microsoft.com/office/drawing/2014/main" id="{81F75526-ED57-4AEB-A0C9-52F8174B5A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081785" y="3109821"/>
                <a:ext cx="847946" cy="72644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/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CLD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800" dirty="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sub>
                          </m:sSub>
                        </m:oMath>
                      </m:oMathPara>
                    </a14:m>
                    <a:endParaRPr lang="de-DE" sz="800" dirty="0"/>
                  </a:p>
                </p:txBody>
              </p:sp>
            </mc:Choice>
            <mc:Fallback xmlns="">
              <p:sp>
                <p:nvSpPr>
                  <p:cNvPr id="191" name="Textfeld 190">
                    <a:extLst>
                      <a:ext uri="{FF2B5EF4-FFF2-40B4-BE49-F238E27FC236}">
                        <a16:creationId xmlns:a16="http://schemas.microsoft.com/office/drawing/2014/main" id="{52DA5FEA-D49B-4EAA-98F5-76AD463B6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146604" y="3150239"/>
                    <a:ext cx="922525" cy="227178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Verbinder: gekrümmt 44">
                <a:extLst>
                  <a:ext uri="{FF2B5EF4-FFF2-40B4-BE49-F238E27FC236}">
                    <a16:creationId xmlns:a16="http://schemas.microsoft.com/office/drawing/2014/main" id="{2C5B63DC-249F-43DA-9E18-C34B4FAA5D50}"/>
                  </a:ext>
                </a:extLst>
              </p:cNvPr>
              <p:cNvCxnSpPr>
                <a:cxnSpLocks/>
                <a:stCxn id="192" idx="0"/>
                <a:endCxn id="164" idx="4"/>
              </p:cNvCxnSpPr>
              <p:nvPr/>
            </p:nvCxnSpPr>
            <p:spPr>
              <a:xfrm rot="5400000" flipH="1" flipV="1">
                <a:off x="-264512" y="5535026"/>
                <a:ext cx="310013" cy="605426"/>
              </a:xfrm>
              <a:prstGeom prst="curvedConnector3">
                <a:avLst>
                  <a:gd name="adj1" fmla="val 50000"/>
                </a:avLst>
              </a:prstGeom>
              <a:ln w="95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261C1492-26DC-49E0-A403-2DE39A998CF1}"/>
                  </a:ext>
                </a:extLst>
              </p:cNvPr>
              <p:cNvSpPr txBox="1"/>
              <p:nvPr/>
            </p:nvSpPr>
            <p:spPr bwMode="gray">
              <a:xfrm>
                <a:off x="-908194" y="5992745"/>
                <a:ext cx="991950" cy="2908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r>
                  <a:rPr lang="de-DE" sz="1000" dirty="0" err="1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Injection</a:t>
                </a:r>
                <a:r>
                  <a:rPr lang="de-DE" sz="100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de-DE" sz="890" dirty="0">
                    <a:solidFill>
                      <a:srgbClr val="2DBECD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Dose</a:t>
                </a:r>
                <a:r>
                  <a:rPr lang="de-DE" sz="890" dirty="0">
                    <a:solidFill>
                      <a:srgbClr val="50329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D99389-1696-088E-D20C-8B4068C1C65D}"/>
              </a:ext>
            </a:extLst>
          </p:cNvPr>
          <p:cNvGrpSpPr/>
          <p:nvPr/>
        </p:nvGrpSpPr>
        <p:grpSpPr>
          <a:xfrm>
            <a:off x="3007024" y="687323"/>
            <a:ext cx="2945959" cy="5804068"/>
            <a:chOff x="2307551" y="-258046"/>
            <a:chExt cx="2945959" cy="6321837"/>
          </a:xfrm>
        </p:grpSpPr>
        <p:sp>
          <p:nvSpPr>
            <p:cNvPr id="196" name="Bogen 195">
              <a:extLst>
                <a:ext uri="{FF2B5EF4-FFF2-40B4-BE49-F238E27FC236}">
                  <a16:creationId xmlns:a16="http://schemas.microsoft.com/office/drawing/2014/main" id="{01DE2E84-46D1-4253-A25B-D51FA598B866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C55AA026-0EF5-0C3C-8EDB-07DF472F08EF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47" name="Bogen 46">
                <a:extLst>
                  <a:ext uri="{FF2B5EF4-FFF2-40B4-BE49-F238E27FC236}">
                    <a16:creationId xmlns:a16="http://schemas.microsoft.com/office/drawing/2014/main" id="{5009A68D-7EB7-4CE4-9CAE-195219E61D83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Bogen 197">
                <a:extLst>
                  <a:ext uri="{FF2B5EF4-FFF2-40B4-BE49-F238E27FC236}">
                    <a16:creationId xmlns:a16="http://schemas.microsoft.com/office/drawing/2014/main" id="{965ABE6B-6740-4BCD-8829-3A4FA68C71E5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13830569-0F61-4A9C-B2C1-18C61C558764}"/>
              </a:ext>
            </a:extLst>
          </p:cNvPr>
          <p:cNvCxnSpPr>
            <a:cxnSpLocks/>
          </p:cNvCxnSpPr>
          <p:nvPr/>
        </p:nvCxnSpPr>
        <p:spPr>
          <a:xfrm flipH="1" flipV="1">
            <a:off x="1993954" y="5103819"/>
            <a:ext cx="1703249" cy="35310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2417F3B2-132A-46D8-B9A0-3AEE95FB3091}"/>
              </a:ext>
            </a:extLst>
          </p:cNvPr>
          <p:cNvCxnSpPr>
            <a:cxnSpLocks/>
          </p:cNvCxnSpPr>
          <p:nvPr/>
        </p:nvCxnSpPr>
        <p:spPr>
          <a:xfrm flipV="1">
            <a:off x="1973271" y="2743798"/>
            <a:ext cx="1517577" cy="489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457C99-A208-4620-B493-432D9595315B}"/>
              </a:ext>
            </a:extLst>
          </p:cNvPr>
          <p:cNvGrpSpPr/>
          <p:nvPr/>
        </p:nvGrpSpPr>
        <p:grpSpPr>
          <a:xfrm flipH="1">
            <a:off x="9201952" y="633680"/>
            <a:ext cx="2945959" cy="5963064"/>
            <a:chOff x="-1906795" y="391820"/>
            <a:chExt cx="2945959" cy="6321837"/>
          </a:xfrm>
        </p:grpSpPr>
        <p:sp>
          <p:nvSpPr>
            <p:cNvPr id="209" name="Bogen 208">
              <a:extLst>
                <a:ext uri="{FF2B5EF4-FFF2-40B4-BE49-F238E27FC236}">
                  <a16:creationId xmlns:a16="http://schemas.microsoft.com/office/drawing/2014/main" id="{620FC215-F93B-4206-8695-1E066CF9C788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Bogen 211">
              <a:extLst>
                <a:ext uri="{FF2B5EF4-FFF2-40B4-BE49-F238E27FC236}">
                  <a16:creationId xmlns:a16="http://schemas.microsoft.com/office/drawing/2014/main" id="{E1DA8E1D-0835-4DD0-89AB-E3995E24DB8E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Bogen 212">
              <a:extLst>
                <a:ext uri="{FF2B5EF4-FFF2-40B4-BE49-F238E27FC236}">
                  <a16:creationId xmlns:a16="http://schemas.microsoft.com/office/drawing/2014/main" id="{A9EFC4DA-63A6-4524-B8AF-368E83CE5121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27876E44-6E1F-4C50-973C-34B9E8E33DD6}"/>
              </a:ext>
            </a:extLst>
          </p:cNvPr>
          <p:cNvCxnSpPr>
            <a:cxnSpLocks/>
          </p:cNvCxnSpPr>
          <p:nvPr/>
        </p:nvCxnSpPr>
        <p:spPr>
          <a:xfrm flipH="1" flipV="1">
            <a:off x="206826" y="1526375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/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75406C31-C346-4206-A8A3-5D2BDACC6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" y="1980592"/>
                <a:ext cx="922525" cy="227178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6CC52E43-04C7-436C-A537-A043B850BB23}"/>
              </a:ext>
            </a:extLst>
          </p:cNvPr>
          <p:cNvCxnSpPr>
            <a:cxnSpLocks/>
            <a:stCxn id="437" idx="2"/>
          </p:cNvCxnSpPr>
          <p:nvPr/>
        </p:nvCxnSpPr>
        <p:spPr>
          <a:xfrm flipH="1">
            <a:off x="1752350" y="1826653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/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F2DEF94D-240B-4569-BAD3-D1265A2CC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26268" y="3917714"/>
                <a:ext cx="7225468" cy="231858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>
            <a:extLst>
              <a:ext uri="{FF2B5EF4-FFF2-40B4-BE49-F238E27FC236}">
                <a16:creationId xmlns:a16="http://schemas.microsoft.com/office/drawing/2014/main" id="{49385E82-09FC-4B89-959A-4374A2E4E1C9}"/>
              </a:ext>
            </a:extLst>
          </p:cNvPr>
          <p:cNvSpPr/>
          <p:nvPr/>
        </p:nvSpPr>
        <p:spPr>
          <a:xfrm rot="9341111">
            <a:off x="1401533" y="1063410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5002ECF4-DC9C-4A0D-97D2-AFD75CE5B21F}"/>
              </a:ext>
            </a:extLst>
          </p:cNvPr>
          <p:cNvCxnSpPr>
            <a:cxnSpLocks/>
          </p:cNvCxnSpPr>
          <p:nvPr/>
        </p:nvCxnSpPr>
        <p:spPr>
          <a:xfrm flipH="1" flipV="1">
            <a:off x="1631050" y="2906866"/>
            <a:ext cx="52445" cy="19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/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29" name="Textfeld 428">
                <a:extLst>
                  <a:ext uri="{FF2B5EF4-FFF2-40B4-BE49-F238E27FC236}">
                    <a16:creationId xmlns:a16="http://schemas.microsoft.com/office/drawing/2014/main" id="{7EE28949-5B51-4041-9CF5-E457D1F7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25" y="2152396"/>
                <a:ext cx="618735" cy="251094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/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0" name="Textfeld 162">
                <a:extLst>
                  <a:ext uri="{FF2B5EF4-FFF2-40B4-BE49-F238E27FC236}">
                    <a16:creationId xmlns:a16="http://schemas.microsoft.com/office/drawing/2014/main" id="{D71FA719-EF26-4182-99E2-0669F96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10" y="5110459"/>
                <a:ext cx="922525" cy="236219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/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431" name="Textfeld 155">
                <a:extLst>
                  <a:ext uri="{FF2B5EF4-FFF2-40B4-BE49-F238E27FC236}">
                    <a16:creationId xmlns:a16="http://schemas.microsoft.com/office/drawing/2014/main" id="{5B9744DA-A798-4DE9-BA6D-C60CF1E9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84" y="3031222"/>
                <a:ext cx="922525" cy="251094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/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432" name="Textfeld 145">
                <a:extLst>
                  <a:ext uri="{FF2B5EF4-FFF2-40B4-BE49-F238E27FC236}">
                    <a16:creationId xmlns:a16="http://schemas.microsoft.com/office/drawing/2014/main" id="{2D69C767-77C8-46BC-B23A-F2361DC6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17" y="5110459"/>
                <a:ext cx="922525" cy="236219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/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4" name="Textfeld 433">
                <a:extLst>
                  <a:ext uri="{FF2B5EF4-FFF2-40B4-BE49-F238E27FC236}">
                    <a16:creationId xmlns:a16="http://schemas.microsoft.com/office/drawing/2014/main" id="{609A8F9A-8311-4F1D-86DD-A783FFCA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58" y="2760517"/>
                <a:ext cx="993400" cy="279820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/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6" name="Textfeld 435">
                <a:extLst>
                  <a:ext uri="{FF2B5EF4-FFF2-40B4-BE49-F238E27FC236}">
                    <a16:creationId xmlns:a16="http://schemas.microsoft.com/office/drawing/2014/main" id="{81B85069-2B3A-4C5B-A779-DD087798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740" y="4875395"/>
                <a:ext cx="573249" cy="279820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/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7" name="Textfeld 255">
                <a:extLst>
                  <a:ext uri="{FF2B5EF4-FFF2-40B4-BE49-F238E27FC236}">
                    <a16:creationId xmlns:a16="http://schemas.microsoft.com/office/drawing/2014/main" id="{34DBF064-10BC-46BE-971F-99AF81F6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766" y="1551449"/>
                <a:ext cx="922525" cy="275204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/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39" name="Textfeld 438">
                <a:extLst>
                  <a:ext uri="{FF2B5EF4-FFF2-40B4-BE49-F238E27FC236}">
                    <a16:creationId xmlns:a16="http://schemas.microsoft.com/office/drawing/2014/main" id="{ACB9AA43-9022-4622-A59D-ED5191F10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851" y="2639708"/>
                <a:ext cx="993400" cy="27982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/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𝑨𝑫𝑪</m:t>
                          </m:r>
                        </m:e>
                        <m:sub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40" name="Textfeld 439">
                <a:extLst>
                  <a:ext uri="{FF2B5EF4-FFF2-40B4-BE49-F238E27FC236}">
                    <a16:creationId xmlns:a16="http://schemas.microsoft.com/office/drawing/2014/main" id="{F7579F09-EDDA-48BD-91AA-B6AC8C16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0" y="4863861"/>
                <a:ext cx="573249" cy="27982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/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E1C7F58C-32D0-4967-B295-F245DA09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08" y="1974418"/>
                <a:ext cx="585155" cy="258982"/>
              </a:xfrm>
              <a:prstGeom prst="rect">
                <a:avLst/>
              </a:prstGeom>
              <a:blipFill>
                <a:blip r:embed="rId1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/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65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5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𝐷𝐴𝑅</m:t>
                          </m:r>
                        </m:e>
                      </m:acc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73CF1DB9-2C75-468F-B690-CEDF413C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501" y="3867157"/>
                <a:ext cx="358241" cy="1925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/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BCCCEE35-2AE5-4588-91A7-F06940DC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6" y="2214837"/>
                <a:ext cx="647220" cy="229935"/>
              </a:xfrm>
              <a:prstGeom prst="rect">
                <a:avLst/>
              </a:prstGeom>
              <a:blipFill>
                <a:blip r:embed="rId12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319C86A-645B-EDF7-C66D-723FC277B58A}"/>
              </a:ext>
            </a:extLst>
          </p:cNvPr>
          <p:cNvGrpSpPr/>
          <p:nvPr/>
        </p:nvGrpSpPr>
        <p:grpSpPr>
          <a:xfrm>
            <a:off x="2486813" y="1629143"/>
            <a:ext cx="9252189" cy="4630981"/>
            <a:chOff x="2812985" y="383798"/>
            <a:chExt cx="8040616" cy="3641807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8D39C10D-0C03-470C-8550-0B22D8628818}"/>
                </a:ext>
              </a:extLst>
            </p:cNvPr>
            <p:cNvSpPr/>
            <p:nvPr/>
          </p:nvSpPr>
          <p:spPr>
            <a:xfrm>
              <a:off x="5024936" y="619291"/>
              <a:ext cx="4917368" cy="3184415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rgbClr val="FFC000"/>
                </a:solidFill>
              </a:endParaRPr>
            </a:p>
          </p:txBody>
        </p:sp>
        <p:sp>
          <p:nvSpPr>
            <p:cNvPr id="3" name="Runde Klammer links/rechts 2">
              <a:extLst>
                <a:ext uri="{FF2B5EF4-FFF2-40B4-BE49-F238E27FC236}">
                  <a16:creationId xmlns:a16="http://schemas.microsoft.com/office/drawing/2014/main" id="{D14D5AE6-C1C4-4BBA-8F0E-25AD064FE1AA}"/>
                </a:ext>
              </a:extLst>
            </p:cNvPr>
            <p:cNvSpPr/>
            <p:nvPr/>
          </p:nvSpPr>
          <p:spPr>
            <a:xfrm>
              <a:off x="4942446" y="704112"/>
              <a:ext cx="5135691" cy="3085909"/>
            </a:xfrm>
            <a:prstGeom prst="bracketPair">
              <a:avLst/>
            </a:prstGeom>
            <a:ln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/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p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226017EC-DD2F-4D41-9C81-D117228B5D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967" y="782145"/>
                  <a:ext cx="943747" cy="23250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/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de-DE" sz="65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𝑁𝐶</m:t>
                            </m:r>
                          </m:e>
                          <m:sup>
                            <m:r>
                              <a:rPr lang="de-DE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𝑇𝑢𝑚𝑜𝑟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ABBEA8B-29E1-4C28-8E01-F611581C4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9534" y="3810161"/>
                  <a:ext cx="943747" cy="215444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DD112FE-D28D-4D90-B677-A92DC30B0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091905" y="2278879"/>
              <a:ext cx="56471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80016280-8EAA-4E81-BE3D-A41FA23551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8307" y="1443422"/>
              <a:ext cx="131021" cy="1821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/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894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de-DE" sz="894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FD791D8-A296-4803-B1CD-370E23334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169" y="2086713"/>
                  <a:ext cx="348416" cy="229935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/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65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A2B6C6E7-6211-437A-8290-A2013D915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854" y="2305580"/>
                  <a:ext cx="943747" cy="19236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/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feld 57">
                  <a:extLst>
                    <a:ext uri="{FF2B5EF4-FFF2-40B4-BE49-F238E27FC236}">
                      <a16:creationId xmlns:a16="http://schemas.microsoft.com/office/drawing/2014/main" id="{701B72B0-22F5-4169-85D1-63C5769D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807" y="1429689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/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EC2F8120-F8FC-494B-B82D-4D69B4959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971" y="1863769"/>
                  <a:ext cx="358241" cy="192553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/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0" name="Textfeld 199">
                  <a:extLst>
                    <a:ext uri="{FF2B5EF4-FFF2-40B4-BE49-F238E27FC236}">
                      <a16:creationId xmlns:a16="http://schemas.microsoft.com/office/drawing/2014/main" id="{AEEFAEE0-A05A-407C-8266-69A2F5E3B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852" y="3281091"/>
                  <a:ext cx="735332" cy="262508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/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975" b="1" i="1">
                                <a:solidFill>
                                  <a:schemeClr val="dk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solidFill>
                      <a:schemeClr val="dk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04" name="Textfeld 203">
                  <a:extLst>
                    <a:ext uri="{FF2B5EF4-FFF2-40B4-BE49-F238E27FC236}">
                      <a16:creationId xmlns:a16="http://schemas.microsoft.com/office/drawing/2014/main" id="{68BF09E8-692A-43C9-BC57-F5226CE1F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221" y="1157016"/>
                  <a:ext cx="735332" cy="270267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8728EDEB-92F7-45E0-948A-D72E179975A8}"/>
                </a:ext>
              </a:extLst>
            </p:cNvPr>
            <p:cNvSpPr txBox="1"/>
            <p:nvPr/>
          </p:nvSpPr>
          <p:spPr bwMode="gray">
            <a:xfrm>
              <a:off x="6746756" y="383798"/>
              <a:ext cx="991950" cy="1210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Tumor </a:t>
              </a:r>
              <a:r>
                <a:rPr lang="de-DE" sz="1000" dirty="0" err="1">
                  <a:solidFill>
                    <a:srgbClr val="FFC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cell</a:t>
              </a:r>
              <a:endPara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/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𝒂𝒈</m:t>
                            </m:r>
                          </m:sub>
                          <m:sup>
                            <m:r>
                              <a:rPr lang="de-DE" sz="975" b="1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e-DE" sz="975" b="1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𝒆𝒍𝒍</m:t>
                            </m:r>
                          </m:sup>
                        </m:sSubSup>
                      </m:oMath>
                    </m:oMathPara>
                  </a14:m>
                  <a:endParaRPr lang="de-DE" sz="975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43441783-55A0-4A8E-AE21-6C561F38A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374" y="1810092"/>
                  <a:ext cx="735332" cy="277384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/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65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𝐴𝑔</m:t>
                            </m:r>
                          </m:e>
                          <m:sup>
                            <m:r>
                              <a:rPr lang="de-DE" sz="65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𝐸𝑥</m:t>
                            </m:r>
                          </m:sup>
                        </m:sSup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FAB171AE-B692-49F6-8133-3AB21747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23" y="1646715"/>
                  <a:ext cx="943747" cy="19236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90D72AE9-55DB-453F-BC2C-E32F0A774EE3}"/>
                </a:ext>
              </a:extLst>
            </p:cNvPr>
            <p:cNvSpPr/>
            <p:nvPr/>
          </p:nvSpPr>
          <p:spPr>
            <a:xfrm>
              <a:off x="6202972" y="2098163"/>
              <a:ext cx="2404798" cy="149611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/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44" name="Textfeld 243">
                  <a:extLst>
                    <a:ext uri="{FF2B5EF4-FFF2-40B4-BE49-F238E27FC236}">
                      <a16:creationId xmlns:a16="http://schemas.microsoft.com/office/drawing/2014/main" id="{EC4B3783-6A8A-43AC-8DD5-811579C5F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405" y="1179772"/>
                  <a:ext cx="927369" cy="306622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/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𝑨𝑫𝑪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7" name="Textfeld 256">
                  <a:extLst>
                    <a:ext uri="{FF2B5EF4-FFF2-40B4-BE49-F238E27FC236}">
                      <a16:creationId xmlns:a16="http://schemas.microsoft.com/office/drawing/2014/main" id="{C8727023-0A03-472E-80AA-4AFCF9CA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94" y="2759562"/>
                  <a:ext cx="866165" cy="306622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/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𝒍𝒚𝒔𝒐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chemeClr val="tx1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259" name="Textfeld 258">
                  <a:extLst>
                    <a:ext uri="{FF2B5EF4-FFF2-40B4-BE49-F238E27FC236}">
                      <a16:creationId xmlns:a16="http://schemas.microsoft.com/office/drawing/2014/main" id="{BF0E4584-97B4-4275-9A85-C3E6231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07" y="2231469"/>
                  <a:ext cx="924164" cy="306622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Gerade Verbindung mit Pfeil 264">
              <a:extLst>
                <a:ext uri="{FF2B5EF4-FFF2-40B4-BE49-F238E27FC236}">
                  <a16:creationId xmlns:a16="http://schemas.microsoft.com/office/drawing/2014/main" id="{EE54EC1B-CDEB-402F-8EDC-62E62B77A037}"/>
                </a:ext>
              </a:extLst>
            </p:cNvPr>
            <p:cNvCxnSpPr>
              <a:cxnSpLocks/>
              <a:stCxn id="257" idx="0"/>
            </p:cNvCxnSpPr>
            <p:nvPr/>
          </p:nvCxnSpPr>
          <p:spPr>
            <a:xfrm flipV="1">
              <a:off x="6800976" y="2444332"/>
              <a:ext cx="611605" cy="31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7E0E653-CCB9-4CAB-B99B-7C261A8BCA6D}"/>
                </a:ext>
              </a:extLst>
            </p:cNvPr>
            <p:cNvCxnSpPr>
              <a:cxnSpLocks/>
              <a:stCxn id="244" idx="2"/>
              <a:endCxn id="259" idx="0"/>
            </p:cNvCxnSpPr>
            <p:nvPr/>
          </p:nvCxnSpPr>
          <p:spPr>
            <a:xfrm flipH="1">
              <a:off x="7684890" y="1486395"/>
              <a:ext cx="42199" cy="745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7BAB0460-9A16-4FA1-9ED3-573BDB2600BD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4186003" y="1281130"/>
              <a:ext cx="3077402" cy="519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DEC50B85-21EF-448D-A439-141906C5F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93" y="1375618"/>
              <a:ext cx="325882" cy="463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/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  <m:sup>
                            <m:r>
                              <a:rPr lang="de-DE" sz="813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feld 276">
                  <a:extLst>
                    <a:ext uri="{FF2B5EF4-FFF2-40B4-BE49-F238E27FC236}">
                      <a16:creationId xmlns:a16="http://schemas.microsoft.com/office/drawing/2014/main" id="{C7E4DA44-7BCD-41AF-B975-24BC7A607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09" y="1663728"/>
                  <a:ext cx="922525" cy="22410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/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Textfeld 278">
                  <a:extLst>
                    <a:ext uri="{FF2B5EF4-FFF2-40B4-BE49-F238E27FC236}">
                      <a16:creationId xmlns:a16="http://schemas.microsoft.com/office/drawing/2014/main" id="{AFA96839-0B3E-481B-A316-C13722802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526" y="1587443"/>
                  <a:ext cx="358241" cy="192553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Gerade Verbindung mit Pfeil 348">
              <a:extLst>
                <a:ext uri="{FF2B5EF4-FFF2-40B4-BE49-F238E27FC236}">
                  <a16:creationId xmlns:a16="http://schemas.microsoft.com/office/drawing/2014/main" id="{5E06E5BC-0080-44EB-814C-54619C85C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5780" y="2087736"/>
              <a:ext cx="268566" cy="121142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/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4" name="Textfeld 453">
                  <a:extLst>
                    <a:ext uri="{FF2B5EF4-FFF2-40B4-BE49-F238E27FC236}">
                      <a16:creationId xmlns:a16="http://schemas.microsoft.com/office/drawing/2014/main" id="{85BA95CF-61E1-4DA1-B868-FBA447AF1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235" y="2138418"/>
                  <a:ext cx="1135415" cy="270267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/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2" name="Textfeld 461">
                  <a:extLst>
                    <a:ext uri="{FF2B5EF4-FFF2-40B4-BE49-F238E27FC236}">
                      <a16:creationId xmlns:a16="http://schemas.microsoft.com/office/drawing/2014/main" id="{25C75981-1151-4AAD-A8D5-85FC9C8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763" y="1065643"/>
                  <a:ext cx="1135415" cy="278025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/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0" i="1" dirty="0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3" name="Textfeld 462">
                  <a:extLst>
                    <a:ext uri="{FF2B5EF4-FFF2-40B4-BE49-F238E27FC236}">
                      <a16:creationId xmlns:a16="http://schemas.microsoft.com/office/drawing/2014/main" id="{6931E907-0267-4264-B60A-CCF1E5CF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64" y="1309432"/>
                  <a:ext cx="1135415" cy="27437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/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𝑝𝑖𝑛𝑜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68" name="Textfeld 467">
                  <a:extLst>
                    <a:ext uri="{FF2B5EF4-FFF2-40B4-BE49-F238E27FC236}">
                      <a16:creationId xmlns:a16="http://schemas.microsoft.com/office/drawing/2014/main" id="{F14622BE-FC26-404D-B0AF-6F7DE9381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655" y="3185557"/>
                  <a:ext cx="1135415" cy="297454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/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5" name="Textfeld 474">
                  <a:extLst>
                    <a:ext uri="{FF2B5EF4-FFF2-40B4-BE49-F238E27FC236}">
                      <a16:creationId xmlns:a16="http://schemas.microsoft.com/office/drawing/2014/main" id="{8DB54153-748A-4707-9367-1F985C8C9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979" y="2784735"/>
                  <a:ext cx="1135415" cy="29803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/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i="1">
                                <a:latin typeface="Cambria Math" panose="02040503050406030204" pitchFamily="18" charset="0"/>
                              </a:rPr>
                              <m:t>𝑎𝑔</m:t>
                            </m:r>
                          </m:sup>
                        </m:sSubSup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76" name="Textfeld 475">
                  <a:extLst>
                    <a:ext uri="{FF2B5EF4-FFF2-40B4-BE49-F238E27FC236}">
                      <a16:creationId xmlns:a16="http://schemas.microsoft.com/office/drawing/2014/main" id="{35FCB3FA-7D41-4566-9714-571003921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922" y="2469931"/>
                  <a:ext cx="1135415" cy="272126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/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813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𝑑𝑒𝑔</m:t>
                            </m:r>
                          </m:sub>
                          <m:sup>
                            <m:r>
                              <a:rPr lang="de-DE" sz="813" i="1" dirty="0">
                                <a:latin typeface="Cambria Math" panose="02040503050406030204" pitchFamily="18" charset="0"/>
                              </a:rPr>
                              <m:t>𝐴𝐷𝐶</m:t>
                            </m:r>
                          </m:sup>
                        </m:sSubSup>
                      </m:oMath>
                    </m:oMathPara>
                  </a14:m>
                  <a:endParaRPr lang="de-DE" sz="813" dirty="0"/>
                </a:p>
              </p:txBody>
            </p:sp>
          </mc:Choice>
          <mc:Fallback xmlns="">
            <p:sp>
              <p:nvSpPr>
                <p:cNvPr id="503" name="Textfeld 502">
                  <a:extLst>
                    <a:ext uri="{FF2B5EF4-FFF2-40B4-BE49-F238E27FC236}">
                      <a16:creationId xmlns:a16="http://schemas.microsoft.com/office/drawing/2014/main" id="{86332E99-608D-454C-9C21-DDB3B157D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448" y="2439675"/>
                  <a:ext cx="922525" cy="238335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/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65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𝐷𝐴𝑅</m:t>
                            </m:r>
                          </m:e>
                        </m:acc>
                      </m:oMath>
                    </m:oMathPara>
                  </a14:m>
                  <a:endParaRPr lang="de-DE" sz="65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505" name="Textfeld 504">
                  <a:extLst>
                    <a:ext uri="{FF2B5EF4-FFF2-40B4-BE49-F238E27FC236}">
                      <a16:creationId xmlns:a16="http://schemas.microsoft.com/office/drawing/2014/main" id="{DA1196B9-E920-4BA3-8239-EA1ABC5BC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739" y="2595125"/>
                  <a:ext cx="358241" cy="192553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/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07" name="Textfeld 506">
                  <a:extLst>
                    <a:ext uri="{FF2B5EF4-FFF2-40B4-BE49-F238E27FC236}">
                      <a16:creationId xmlns:a16="http://schemas.microsoft.com/office/drawing/2014/main" id="{D90A6711-49EF-470F-B787-9ADA6D96E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637" y="1683002"/>
                  <a:ext cx="846309" cy="24231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/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510" name="Textfeld 509">
                  <a:extLst>
                    <a:ext uri="{FF2B5EF4-FFF2-40B4-BE49-F238E27FC236}">
                      <a16:creationId xmlns:a16="http://schemas.microsoft.com/office/drawing/2014/main" id="{D76C6AFD-6C05-4452-96E7-10CC26F71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1659679"/>
                  <a:ext cx="846309" cy="247888"/>
                </a:xfrm>
                <a:prstGeom prst="rect">
                  <a:avLst/>
                </a:prstGeom>
                <a:blipFill>
                  <a:blip r:embed="rId1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/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sz="1000" b="1" i="1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𝒄𝒉𝒂𝒓𝒈𝒆𝒅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𝒆𝒙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solidFill>
                      <a:srgbClr val="FF0000"/>
                    </a:solidFill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185FD536-8EB7-4E73-9074-49FDA433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884" y="609931"/>
                  <a:ext cx="1260153" cy="266804"/>
                </a:xfrm>
                <a:prstGeom prst="rect">
                  <a:avLst/>
                </a:prstGeom>
                <a:blipFill>
                  <a:blip r:embed="rId1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8E9662DD-7884-414F-820E-DBBEE8ED4CF1}"/>
                </a:ext>
              </a:extLst>
            </p:cNvPr>
            <p:cNvCxnSpPr>
              <a:cxnSpLocks/>
              <a:stCxn id="204" idx="0"/>
            </p:cNvCxnSpPr>
            <p:nvPr/>
          </p:nvCxnSpPr>
          <p:spPr>
            <a:xfrm flipV="1">
              <a:off x="3949888" y="810900"/>
              <a:ext cx="312919" cy="346116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/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94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894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𝑝𝐻</m:t>
                            </m:r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de-DE" sz="894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p>
                        </m:sSubSup>
                      </m:oMath>
                    </m:oMathPara>
                  </a14:m>
                  <a:endParaRPr lang="de-DE" sz="894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feld 150">
                  <a:extLst>
                    <a:ext uri="{FF2B5EF4-FFF2-40B4-BE49-F238E27FC236}">
                      <a16:creationId xmlns:a16="http://schemas.microsoft.com/office/drawing/2014/main" id="{EC21D9A7-CB1E-4570-BF02-AB8C36FF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666" y="894064"/>
                  <a:ext cx="647220" cy="273023"/>
                </a:xfrm>
                <a:prstGeom prst="rect">
                  <a:avLst/>
                </a:prstGeom>
                <a:blipFill>
                  <a:blip r:embed="rId1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/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4DFB033D-FA13-48C3-94D2-7B39703E4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985" y="3218291"/>
                  <a:ext cx="358241" cy="246221"/>
                </a:xfrm>
                <a:prstGeom prst="rect">
                  <a:avLst/>
                </a:prstGeom>
                <a:blipFill>
                  <a:blip r:embed="rId1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/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54B8A0E-A4F4-45E1-81A1-263AC5CFB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845" y="1277763"/>
                  <a:ext cx="358241" cy="246221"/>
                </a:xfrm>
                <a:prstGeom prst="rect">
                  <a:avLst/>
                </a:prstGeom>
                <a:blipFill>
                  <a:blip r:embed="rId1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/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𝑐h𝑎𝑟𝑔𝑒𝑑</m:t>
                            </m:r>
                          </m:sub>
                          <m:sup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p>
                        </m:sSubSup>
                      </m:oMath>
                    </m:oMathPara>
                  </a14:m>
                  <a:endParaRPr lang="de-DE" sz="81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1D090F75-4C52-4D78-9870-78C1CA38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8" y="860704"/>
                  <a:ext cx="585155" cy="258532"/>
                </a:xfrm>
                <a:prstGeom prst="rect">
                  <a:avLst/>
                </a:prstGeom>
                <a:blipFill>
                  <a:blip r:embed="rId1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erade Verbindung mit Pfeil 192">
              <a:extLst>
                <a:ext uri="{FF2B5EF4-FFF2-40B4-BE49-F238E27FC236}">
                  <a16:creationId xmlns:a16="http://schemas.microsoft.com/office/drawing/2014/main" id="{D84BF4AC-8118-4131-9FEC-F0B76F86C6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86" y="2002087"/>
              <a:ext cx="1632929" cy="796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 Verbindung mit Pfeil 193">
              <a:extLst>
                <a:ext uri="{FF2B5EF4-FFF2-40B4-BE49-F238E27FC236}">
                  <a16:creationId xmlns:a16="http://schemas.microsoft.com/office/drawing/2014/main" id="{3DCE3758-7472-496A-95FF-E5532E249F0E}"/>
                </a:ext>
              </a:extLst>
            </p:cNvPr>
            <p:cNvCxnSpPr>
              <a:cxnSpLocks/>
              <a:endCxn id="257" idx="1"/>
            </p:cNvCxnSpPr>
            <p:nvPr/>
          </p:nvCxnSpPr>
          <p:spPr>
            <a:xfrm flipV="1">
              <a:off x="4308008" y="2912873"/>
              <a:ext cx="2059886" cy="47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/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894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894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94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𝑙𝑦𝑠𝑜</m:t>
                            </m:r>
                          </m:sup>
                        </m:sSup>
                      </m:oMath>
                    </m:oMathPara>
                  </a14:m>
                  <a:endParaRPr lang="de-DE" sz="894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Textfeld 222">
                  <a:extLst>
                    <a:ext uri="{FF2B5EF4-FFF2-40B4-BE49-F238E27FC236}">
                      <a16:creationId xmlns:a16="http://schemas.microsoft.com/office/drawing/2014/main" id="{2BF92663-6D8B-4CD4-A29E-E411DD718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566" y="3132269"/>
                  <a:ext cx="943747" cy="232500"/>
                </a:xfrm>
                <a:prstGeom prst="rect">
                  <a:avLst/>
                </a:prstGeom>
                <a:blipFill>
                  <a:blip r:embed="rId1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/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𝑫𝒓𝒖𝒈</m:t>
                            </m:r>
                          </m:e>
                          <m:sub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sub>
                          <m:sup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𝒄𝒆𝒍𝒍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000" b="1" i="1" smtClean="0">
                                <a:solidFill>
                                  <a:schemeClr val="tx1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𝒄𝒚𝒕𝒐</m:t>
                            </m:r>
                          </m:sup>
                        </m:sSubSup>
                      </m:oMath>
                    </m:oMathPara>
                  </a14:m>
                  <a:endParaRPr lang="de-DE" sz="1000" b="1" baseline="30000" dirty="0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35C6E0FA-4175-F28C-C817-54E2ADDEC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271" y="1537176"/>
                  <a:ext cx="927370" cy="298800"/>
                </a:xfrm>
                <a:prstGeom prst="rect">
                  <a:avLst/>
                </a:prstGeom>
                <a:blipFill>
                  <a:blip r:embed="rId1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7295E13-60FC-727D-AA8D-6E64C2AFA553}"/>
                </a:ext>
              </a:extLst>
            </p:cNvPr>
            <p:cNvCxnSpPr>
              <a:cxnSpLocks/>
            </p:cNvCxnSpPr>
            <p:nvPr/>
          </p:nvCxnSpPr>
          <p:spPr>
            <a:xfrm>
              <a:off x="7974008" y="1325198"/>
              <a:ext cx="943056" cy="2821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/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15BAB33D-F905-E5FE-566A-B5FC3C293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90" y="1220276"/>
                  <a:ext cx="846309" cy="242310"/>
                </a:xfrm>
                <a:prstGeom prst="rect">
                  <a:avLst/>
                </a:prstGeom>
                <a:blipFill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/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  <m:sup>
                            <m:r>
                              <a:rPr lang="en-US" sz="81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  <m:r>
                              <a:rPr lang="de-DE" sz="81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81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</m:oMath>
                    </m:oMathPara>
                  </a14:m>
                  <a:endParaRPr lang="de-DE" sz="810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02228E4-4AEE-A18D-9E7B-F0387C60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231" y="1342926"/>
                  <a:ext cx="846309" cy="258982"/>
                </a:xfrm>
                <a:prstGeom prst="rect">
                  <a:avLst/>
                </a:prstGeom>
                <a:blipFill>
                  <a:blip r:embed="rId1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4B3F52C5-9546-8DD4-814C-9FBF9D47883F}"/>
              </a:ext>
            </a:extLst>
          </p:cNvPr>
          <p:cNvSpPr txBox="1">
            <a:spLocks/>
          </p:cNvSpPr>
          <p:nvPr/>
        </p:nvSpPr>
        <p:spPr>
          <a:xfrm>
            <a:off x="596200" y="101939"/>
            <a:ext cx="10944225" cy="325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/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BCEA99FF-10A1-1EE1-0F44-2856FC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8" y="6318930"/>
                <a:ext cx="2883647" cy="236796"/>
              </a:xfrm>
              <a:prstGeom prst="rect">
                <a:avLst/>
              </a:prstGeom>
              <a:blipFill>
                <a:blip r:embed="rId1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/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>
                  <a:defRPr sz="813" i="1">
                    <a:solidFill>
                      <a:srgbClr val="00B0F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2= </m:t>
                        </m:r>
                        <m:r>
                          <a:rPr lang="fi-FI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r>
                  <a:rPr lang="de-DE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r>
                      <a:rPr lang="fi-FI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𝐶𝑎𝑝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𝐾𝑟𝑜𝑔h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i-FI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i-FI">
                            <a:latin typeface="Cambria Math" panose="02040503050406030204" pitchFamily="18" charset="0"/>
                          </a:rPr>
                          <m:t>𝑇𝑢𝑚𝑜𝑟</m:t>
                        </m:r>
                      </m:sub>
                      <m:sup>
                        <m:r>
                          <a:rPr lang="fi-F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6A06D05-DD78-B005-E3AF-26BB3031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79627" y="6532868"/>
                <a:ext cx="2883647" cy="23679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6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693832"/>
              </a:xfrm>
              <a:prstGeom prst="rect">
                <a:avLst/>
              </a:prstGeom>
              <a:blipFill>
                <a:blip r:embed="rId3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9001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j Metabolites1 in peripheral compartment, j = 1,2,3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1">
            <a:extLst>
              <a:ext uri="{FF2B5EF4-FFF2-40B4-BE49-F238E27FC236}">
                <a16:creationId xmlns:a16="http://schemas.microsoft.com/office/drawing/2014/main" id="{8B30DE7D-767D-3993-46C5-83903B812CF9}"/>
              </a:ext>
            </a:extLst>
          </p:cNvPr>
          <p:cNvSpPr/>
          <p:nvPr/>
        </p:nvSpPr>
        <p:spPr>
          <a:xfrm rot="5400000">
            <a:off x="2864918" y="1446130"/>
            <a:ext cx="287662" cy="4002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F02E293-48F1-DEC5-EF73-92863389B681}"/>
              </a:ext>
            </a:extLst>
          </p:cNvPr>
          <p:cNvSpPr txBox="1"/>
          <p:nvPr/>
        </p:nvSpPr>
        <p:spPr>
          <a:xfrm>
            <a:off x="2303386" y="35796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39A60868-6B74-6250-D1DA-97C3A09DBE8D}"/>
              </a:ext>
            </a:extLst>
          </p:cNvPr>
          <p:cNvSpPr/>
          <p:nvPr/>
        </p:nvSpPr>
        <p:spPr>
          <a:xfrm rot="5400000">
            <a:off x="6034352" y="24331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461BF6-2299-92CB-4079-29A0E418F1A5}"/>
              </a:ext>
            </a:extLst>
          </p:cNvPr>
          <p:cNvSpPr txBox="1"/>
          <p:nvPr/>
        </p:nvSpPr>
        <p:spPr>
          <a:xfrm>
            <a:off x="5100184" y="35847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7918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/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</m:t>
                          </m:r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𝑑𝑡</m:t>
                          </m:r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 </m:t>
                      </m:r>
                      <m:f>
                        <m:fPr>
                          <m:ctrlPr>
                            <a:rPr kumimoji="0" lang="de-DE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kumimoji="0" lang="de-DE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kumimoji="0" lang="de-DE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0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latin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lang="de-DE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</a:pPr>
                <a:endParaRPr kumimoji="0" lang="de-DE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endParaRPr kumimoji="0" lang="de-DE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8E781E1-6B35-E242-4B3C-47439284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738" y="1192178"/>
                <a:ext cx="11207262" cy="3261342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19538-D68C-4725-95AC-1262DDA3E8EC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8622" y="2278210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73894" y="2278210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79742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(nmol/kg) of Antibody bound to 4 Metabolites1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2616577" y="1331763"/>
            <a:ext cx="477672" cy="1420223"/>
          </a:xfrm>
          <a:prstGeom prst="rightBrace">
            <a:avLst>
              <a:gd name="adj1" fmla="val 140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4252247" y="1195296"/>
            <a:ext cx="477672" cy="1688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/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829127-53C8-4F18-AB05-F86D73234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58" y="5869203"/>
                <a:ext cx="1431289" cy="765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/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𝑛𝑚𝑜𝑙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DCF150-9EB8-4157-A3E7-AEFC55A83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59" y="5871862"/>
                <a:ext cx="2007601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A469A3-ECC5-4F42-8361-9BE828087F64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17BE22-880A-4750-94F2-785E4325C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146404" cy="666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447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707106" y="946952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9111" y="979515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2299" y="1910065"/>
            <a:ext cx="201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2451" y="1910065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 and j = 1,2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&lt; max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765105" y="534856"/>
            <a:ext cx="287662" cy="4672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252675" y="3020697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203825" y="184303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444498" y="30206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179716" y="145741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583888" y="42122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04973" y="3059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970805" y="42112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217814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7683322" cy="373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698052" y="942315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4600057" y="974878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93245" y="190542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3397" y="1905428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peripheral compartment, i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220717" y="674166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624889" y="34290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945974" y="22764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011806" y="342802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230448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B91B3A5-C115-4361-9A29-3515105FF9A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33001" y="2327403"/>
            <a:ext cx="16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central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8383" y="231915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5756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drug in peripheral compartment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3838205" y="1127248"/>
            <a:ext cx="477672" cy="19630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5834269" y="1153813"/>
            <a:ext cx="477672" cy="1963038"/>
          </a:xfrm>
          <a:prstGeom prst="rightBrace">
            <a:avLst>
              <a:gd name="adj1" fmla="val 13602"/>
              <a:gd name="adj2" fmla="val 496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3E9-9085-438D-AA5C-1D26C293FEEC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/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1CA75A-9D4C-4209-812C-E1E86C8AB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33" y="5967885"/>
                <a:ext cx="1004699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/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EA92CFA-D66D-4F44-A0B3-9E5B0838F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9" y="5820600"/>
                <a:ext cx="1431289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/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F8E7A8-6781-4F6F-80DA-5CA75D9FB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5" y="5820599"/>
                <a:ext cx="1619354" cy="76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/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  <m:sup>
                              <m:r>
                                <a:rPr lang="de-DE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791452-578B-4998-8D11-AB532867E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32" y="1253670"/>
                <a:ext cx="10112871" cy="26984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0F32B80F-F0F6-6648-9D7C-519B979E560E}"/>
              </a:ext>
            </a:extLst>
          </p:cNvPr>
          <p:cNvSpPr/>
          <p:nvPr/>
        </p:nvSpPr>
        <p:spPr>
          <a:xfrm rot="5400000">
            <a:off x="4591567" y="1163265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C3F5-6278-142B-135F-643C2BE9A8C9}"/>
              </a:ext>
            </a:extLst>
          </p:cNvPr>
          <p:cNvSpPr txBox="1"/>
          <p:nvPr/>
        </p:nvSpPr>
        <p:spPr>
          <a:xfrm>
            <a:off x="3802691" y="3984412"/>
            <a:ext cx="186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antibody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EE509C8A-76A3-C5D0-5B40-16219CE037D9}"/>
              </a:ext>
            </a:extLst>
          </p:cNvPr>
          <p:cNvSpPr/>
          <p:nvPr/>
        </p:nvSpPr>
        <p:spPr>
          <a:xfrm rot="5400000">
            <a:off x="8904113" y="2294421"/>
            <a:ext cx="283128" cy="30873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67AB02-CB22-5B8B-634C-F40F73C3A4CE}"/>
              </a:ext>
            </a:extLst>
          </p:cNvPr>
          <p:cNvSpPr txBox="1"/>
          <p:nvPr/>
        </p:nvSpPr>
        <p:spPr>
          <a:xfrm>
            <a:off x="7976583" y="3957748"/>
            <a:ext cx="245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antibody</a:t>
            </a:r>
          </a:p>
        </p:txBody>
      </p:sp>
    </p:spTree>
    <p:extLst>
      <p:ext uri="{BB962C8B-B14F-4D97-AF65-F5344CB8AC3E}">
        <p14:creationId xmlns:p14="http://schemas.microsoft.com/office/powerpoint/2010/main" val="33154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6" y="643680"/>
                <a:ext cx="12151891" cy="5123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2446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free Antibody (bound to 0 </a:t>
            </a:r>
            <a:r>
              <a:rPr lang="en-US" dirty="0" err="1"/>
              <a:t>Protacs</a:t>
            </a:r>
            <a:r>
              <a:rPr lang="en-US" dirty="0"/>
              <a:t>)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043481" y="-2593306"/>
            <a:ext cx="249563" cy="10876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2649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038185" y="1919890"/>
            <a:ext cx="249561" cy="3929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369370" y="395100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7708219" y="2265802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7103729" y="387280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122325" y="3573240"/>
            <a:ext cx="287662" cy="30922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457705" y="525940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746434" y="4153221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856034" y="5265705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F65E81DE-81F3-3BC4-747C-D4D93DC7EAB0}"/>
              </a:ext>
            </a:extLst>
          </p:cNvPr>
          <p:cNvSpPr/>
          <p:nvPr/>
        </p:nvSpPr>
        <p:spPr>
          <a:xfrm rot="5400000">
            <a:off x="7075191" y="3702356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F77D8F8-2A80-305B-2DEE-F075E2786AA0}"/>
              </a:ext>
            </a:extLst>
          </p:cNvPr>
          <p:cNvSpPr txBox="1"/>
          <p:nvPr/>
        </p:nvSpPr>
        <p:spPr>
          <a:xfrm>
            <a:off x="5944749" y="526700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5778812-182E-90AE-8531-6A9977D308B6}"/>
              </a:ext>
            </a:extLst>
          </p:cNvPr>
          <p:cNvSpPr/>
          <p:nvPr/>
        </p:nvSpPr>
        <p:spPr>
          <a:xfrm rot="5400000">
            <a:off x="9675715" y="412044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F843380-DEE4-92BB-FE55-85F40BA7FD4D}"/>
              </a:ext>
            </a:extLst>
          </p:cNvPr>
          <p:cNvSpPr txBox="1"/>
          <p:nvPr/>
        </p:nvSpPr>
        <p:spPr>
          <a:xfrm>
            <a:off x="8741547" y="527207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95503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6194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i="1" dirty="0">
                  <a:highlight>
                    <a:srgbClr val="FFFF00"/>
                  </a:highligh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de-DE" sz="16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6194901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92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tumor extracellular space,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224218" y="-2513025"/>
            <a:ext cx="205023" cy="107769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863606" y="2918968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15825" y="1347240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889806" y="3977973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03391" y="2310685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198901" y="3917686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2292558" y="3313203"/>
            <a:ext cx="287662" cy="3423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727165" y="5148705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5172608" y="401081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4238440" y="516244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6241C4DD-35C6-ED36-0480-CF8EFF6E19B8}"/>
              </a:ext>
            </a:extLst>
          </p:cNvPr>
          <p:cNvSpPr/>
          <p:nvPr/>
        </p:nvSpPr>
        <p:spPr>
          <a:xfrm rot="5400000">
            <a:off x="8266677" y="3111957"/>
            <a:ext cx="287662" cy="38392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36D6E0E-23C8-0F54-1448-D4DF751CD368}"/>
              </a:ext>
            </a:extLst>
          </p:cNvPr>
          <p:cNvSpPr txBox="1"/>
          <p:nvPr/>
        </p:nvSpPr>
        <p:spPr>
          <a:xfrm>
            <a:off x="7493563" y="5155180"/>
            <a:ext cx="185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3A6A96-29FE-8FB6-FEB2-989B15BAFB9E}"/>
              </a:ext>
            </a:extLst>
          </p:cNvPr>
          <p:cNvSpPr/>
          <p:nvPr/>
        </p:nvSpPr>
        <p:spPr>
          <a:xfrm rot="5400000">
            <a:off x="11129013" y="4207300"/>
            <a:ext cx="283128" cy="1683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4859B2E-1613-D1DB-FFFA-C5431AA46DB3}"/>
              </a:ext>
            </a:extLst>
          </p:cNvPr>
          <p:cNvSpPr txBox="1"/>
          <p:nvPr/>
        </p:nvSpPr>
        <p:spPr>
          <a:xfrm>
            <a:off x="10428620" y="5128490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0495FA2-6848-28C0-BD18-2DBF0876D653}"/>
              </a:ext>
            </a:extLst>
          </p:cNvPr>
          <p:cNvSpPr/>
          <p:nvPr/>
        </p:nvSpPr>
        <p:spPr>
          <a:xfrm rot="5400000">
            <a:off x="2262475" y="4290542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BA7250-7436-6D95-284E-74C2D873419B}"/>
              </a:ext>
            </a:extLst>
          </p:cNvPr>
          <p:cNvSpPr txBox="1"/>
          <p:nvPr/>
        </p:nvSpPr>
        <p:spPr>
          <a:xfrm>
            <a:off x="1583226" y="630638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60DCC66E-30DB-8419-F1B3-F41A1CBD56EF}"/>
              </a:ext>
            </a:extLst>
          </p:cNvPr>
          <p:cNvSpPr/>
          <p:nvPr/>
        </p:nvSpPr>
        <p:spPr>
          <a:xfrm rot="5400000">
            <a:off x="5314192" y="5159824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AA9AA3-E498-A1EB-5FF0-49E1CDB0DBA9}"/>
              </a:ext>
            </a:extLst>
          </p:cNvPr>
          <p:cNvSpPr txBox="1"/>
          <p:nvPr/>
        </p:nvSpPr>
        <p:spPr>
          <a:xfrm>
            <a:off x="4380024" y="631145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52162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742616" y="643680"/>
                <a:ext cx="12129322" cy="4397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6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16" y="643680"/>
                <a:ext cx="12129322" cy="4397999"/>
              </a:xfrm>
              <a:prstGeom prst="rect">
                <a:avLst/>
              </a:prstGeom>
              <a:blipFill>
                <a:blip r:embed="rId3"/>
                <a:stretch>
                  <a:fillRect l="-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76721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</a:t>
            </a:r>
            <a:r>
              <a:rPr lang="en-US" dirty="0" err="1"/>
              <a:t>Protacs</a:t>
            </a:r>
            <a:r>
              <a:rPr lang="en-US" dirty="0"/>
              <a:t> in tumor extracellular space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491DC2A-A734-446D-B6F4-0CB127F79792}"/>
              </a:ext>
            </a:extLst>
          </p:cNvPr>
          <p:cNvSpPr/>
          <p:nvPr/>
        </p:nvSpPr>
        <p:spPr>
          <a:xfrm rot="5400000">
            <a:off x="4078914" y="-774390"/>
            <a:ext cx="100026" cy="47435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7E3A4-2565-47F7-BEBA-DF3CB36D6E40}"/>
              </a:ext>
            </a:extLst>
          </p:cNvPr>
          <p:cNvSpPr txBox="1"/>
          <p:nvPr/>
        </p:nvSpPr>
        <p:spPr>
          <a:xfrm>
            <a:off x="3241998" y="154736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B4099D-80FE-4D85-9882-E08EA3368495}"/>
              </a:ext>
            </a:extLst>
          </p:cNvPr>
          <p:cNvSpPr/>
          <p:nvPr/>
        </p:nvSpPr>
        <p:spPr>
          <a:xfrm rot="5400000">
            <a:off x="6162164" y="-2572523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6A71A0-8F39-4261-9629-721CCD053A22}"/>
              </a:ext>
            </a:extLst>
          </p:cNvPr>
          <p:cNvSpPr txBox="1"/>
          <p:nvPr/>
        </p:nvSpPr>
        <p:spPr>
          <a:xfrm>
            <a:off x="3682867" y="2918604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AB52AD4-CDA0-463E-9E89-B9EB049BA65C}"/>
              </a:ext>
            </a:extLst>
          </p:cNvPr>
          <p:cNvSpPr/>
          <p:nvPr/>
        </p:nvSpPr>
        <p:spPr>
          <a:xfrm rot="5400000">
            <a:off x="4576318" y="1320385"/>
            <a:ext cx="249561" cy="5164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9272D-9057-4AC5-A88B-6742A3AF6086}"/>
              </a:ext>
            </a:extLst>
          </p:cNvPr>
          <p:cNvSpPr txBox="1"/>
          <p:nvPr/>
        </p:nvSpPr>
        <p:spPr>
          <a:xfrm>
            <a:off x="2950299" y="3951118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BBB596-4649-44CE-BC61-C65B9F8DF9E1}"/>
              </a:ext>
            </a:extLst>
          </p:cNvPr>
          <p:cNvSpPr/>
          <p:nvPr/>
        </p:nvSpPr>
        <p:spPr>
          <a:xfrm rot="5400000">
            <a:off x="8863884" y="2283830"/>
            <a:ext cx="85475" cy="32011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6CA8B-0C49-436D-96E3-B98EFF117EE9}"/>
              </a:ext>
            </a:extLst>
          </p:cNvPr>
          <p:cNvSpPr txBox="1"/>
          <p:nvPr/>
        </p:nvSpPr>
        <p:spPr>
          <a:xfrm>
            <a:off x="8259394" y="3890831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78CB1F9F-02D4-9659-4FCE-D58C0DFE7AAE}"/>
              </a:ext>
            </a:extLst>
          </p:cNvPr>
          <p:cNvSpPr/>
          <p:nvPr/>
        </p:nvSpPr>
        <p:spPr>
          <a:xfrm rot="5400000">
            <a:off x="1803391" y="3819159"/>
            <a:ext cx="287662" cy="24092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10E6-6EC2-F261-5956-986106A7D06A}"/>
              </a:ext>
            </a:extLst>
          </p:cNvPr>
          <p:cNvSpPr txBox="1"/>
          <p:nvPr/>
        </p:nvSpPr>
        <p:spPr>
          <a:xfrm>
            <a:off x="1113661" y="5155467"/>
            <a:ext cx="162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151186DD-BB91-BBE3-9B25-478A16871C67}"/>
              </a:ext>
            </a:extLst>
          </p:cNvPr>
          <p:cNvSpPr/>
          <p:nvPr/>
        </p:nvSpPr>
        <p:spPr>
          <a:xfrm rot="5400000">
            <a:off x="4176166" y="400949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DAC5BC7-1D28-AC8F-1E25-64E5A78B939E}"/>
              </a:ext>
            </a:extLst>
          </p:cNvPr>
          <p:cNvSpPr txBox="1"/>
          <p:nvPr/>
        </p:nvSpPr>
        <p:spPr>
          <a:xfrm>
            <a:off x="3241998" y="5161124"/>
            <a:ext cx="228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1108722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569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3947803" y="-967508"/>
            <a:ext cx="226402" cy="4858852"/>
          </a:xfrm>
          <a:prstGeom prst="rightBrace">
            <a:avLst>
              <a:gd name="adj1" fmla="val 203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24796" y="143338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j Metabolites1 in tumor extracellular space, j = 1,2,3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2534594" y="3072098"/>
            <a:ext cx="287662" cy="40025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1397782" y="521470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5727671" y="4093082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4793503" y="5244708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9136235" y="2876139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449523" y="52740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1611324" y="52151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677156" y="636677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4568340" y="4358695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3889091" y="637453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7620057" y="522797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685889" y="637960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6">
            <a:extLst>
              <a:ext uri="{FF2B5EF4-FFF2-40B4-BE49-F238E27FC236}">
                <a16:creationId xmlns:a16="http://schemas.microsoft.com/office/drawing/2014/main" id="{731E181D-89AE-D130-F0D6-1C95DEFFDA43}"/>
              </a:ext>
            </a:extLst>
          </p:cNvPr>
          <p:cNvSpPr/>
          <p:nvPr/>
        </p:nvSpPr>
        <p:spPr>
          <a:xfrm rot="5400000">
            <a:off x="6223294" y="-2546924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280C2876-F0F5-809F-4825-F3491294C057}"/>
              </a:ext>
            </a:extLst>
          </p:cNvPr>
          <p:cNvSpPr txBox="1"/>
          <p:nvPr/>
        </p:nvSpPr>
        <p:spPr>
          <a:xfrm>
            <a:off x="3743997" y="2944203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29" name="Right Brace 22">
            <a:extLst>
              <a:ext uri="{FF2B5EF4-FFF2-40B4-BE49-F238E27FC236}">
                <a16:creationId xmlns:a16="http://schemas.microsoft.com/office/drawing/2014/main" id="{D2A61E8B-8F9F-B7CA-4A64-E04759836C72}"/>
              </a:ext>
            </a:extLst>
          </p:cNvPr>
          <p:cNvSpPr/>
          <p:nvPr/>
        </p:nvSpPr>
        <p:spPr>
          <a:xfrm rot="5400000">
            <a:off x="5177137" y="1116621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423332B0-48F0-8546-B708-1E541BB21A77}"/>
              </a:ext>
            </a:extLst>
          </p:cNvPr>
          <p:cNvSpPr txBox="1"/>
          <p:nvPr/>
        </p:nvSpPr>
        <p:spPr>
          <a:xfrm>
            <a:off x="3880561" y="4076796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1" name="Right Brace 20">
            <a:extLst>
              <a:ext uri="{FF2B5EF4-FFF2-40B4-BE49-F238E27FC236}">
                <a16:creationId xmlns:a16="http://schemas.microsoft.com/office/drawing/2014/main" id="{FED2E8A6-8975-DC0D-BE84-CAAE417B4790}"/>
              </a:ext>
            </a:extLst>
          </p:cNvPr>
          <p:cNvSpPr/>
          <p:nvPr/>
        </p:nvSpPr>
        <p:spPr>
          <a:xfrm rot="5400000">
            <a:off x="9969779" y="2170411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3501F06E-72AB-D5AB-9B90-8D32B2541EF4}"/>
              </a:ext>
            </a:extLst>
          </p:cNvPr>
          <p:cNvSpPr txBox="1"/>
          <p:nvPr/>
        </p:nvSpPr>
        <p:spPr>
          <a:xfrm>
            <a:off x="9189656" y="4016509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1825213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2911740" cy="57198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2911740" cy="5719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4415562" y="-637483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78726" y="1977238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4572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4 Metabolites1 in tumor extracellular space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69669" y="474570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39227" y="631034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70193" y="516379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36025" y="631541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75C41A-EB5D-A068-8DB4-5B15009044FE}"/>
              </a:ext>
            </a:extLst>
          </p:cNvPr>
          <p:cNvSpPr/>
          <p:nvPr/>
        </p:nvSpPr>
        <p:spPr>
          <a:xfrm rot="5400000">
            <a:off x="6277615" y="-1907280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B0D36CDA-0775-C181-02F2-DDE8EB70BEF0}"/>
              </a:ext>
            </a:extLst>
          </p:cNvPr>
          <p:cNvSpPr txBox="1"/>
          <p:nvPr/>
        </p:nvSpPr>
        <p:spPr>
          <a:xfrm>
            <a:off x="3798318" y="3583847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96D6804E-D529-E6E3-AC3A-A28F57FC833E}"/>
              </a:ext>
            </a:extLst>
          </p:cNvPr>
          <p:cNvSpPr/>
          <p:nvPr/>
        </p:nvSpPr>
        <p:spPr>
          <a:xfrm rot="5400000">
            <a:off x="5231458" y="1756265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9C1554-0BD6-6A1F-3DC7-E04CDB27DB43}"/>
              </a:ext>
            </a:extLst>
          </p:cNvPr>
          <p:cNvSpPr txBox="1"/>
          <p:nvPr/>
        </p:nvSpPr>
        <p:spPr>
          <a:xfrm>
            <a:off x="3934882" y="4716440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2D0CB8EA-54FB-EBA0-5D80-FB0BCC2F9827}"/>
              </a:ext>
            </a:extLst>
          </p:cNvPr>
          <p:cNvSpPr/>
          <p:nvPr/>
        </p:nvSpPr>
        <p:spPr>
          <a:xfrm rot="5400000">
            <a:off x="10024100" y="2810055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C5640BD-4927-96B8-FD6F-1FD6B9195730}"/>
              </a:ext>
            </a:extLst>
          </p:cNvPr>
          <p:cNvSpPr txBox="1"/>
          <p:nvPr/>
        </p:nvSpPr>
        <p:spPr>
          <a:xfrm>
            <a:off x="9243977" y="4656153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56362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lipse 20">
            <a:extLst>
              <a:ext uri="{FF2B5EF4-FFF2-40B4-BE49-F238E27FC236}">
                <a16:creationId xmlns:a16="http://schemas.microsoft.com/office/drawing/2014/main" id="{266D7577-B29D-4492-78BF-4A25BB17AC6D}"/>
              </a:ext>
            </a:extLst>
          </p:cNvPr>
          <p:cNvSpPr/>
          <p:nvPr/>
        </p:nvSpPr>
        <p:spPr bwMode="gray">
          <a:xfrm>
            <a:off x="1363663" y="3241967"/>
            <a:ext cx="1606351" cy="1334267"/>
          </a:xfrm>
          <a:prstGeom prst="ellipse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</a:pPr>
            <a:endParaRPr lang="de-DE" sz="1600" kern="0" dirty="0" err="1">
              <a:solidFill>
                <a:schemeClr val="accent6"/>
              </a:solidFill>
              <a:latin typeface="Verdana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611E00-1EA7-4EF6-9A93-3121A26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Metabolites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3E9BE7-5B27-434B-9242-59F34AAB3F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5E7EB4-4CDF-47BB-AF16-07782904B863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7"/>
            <a:chOff x="-844126" y="2629634"/>
            <a:chExt cx="2760774" cy="5489237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6312824"/>
              <a:ext cx="2025342" cy="1806047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Textfeld 346">
            <a:extLst>
              <a:ext uri="{FF2B5EF4-FFF2-40B4-BE49-F238E27FC236}">
                <a16:creationId xmlns:a16="http://schemas.microsoft.com/office/drawing/2014/main" id="{8A6845D3-B5AC-E1DE-7D36-F19F525EF437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08" y="5822511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39" y="2104369"/>
                <a:ext cx="1306501" cy="35354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33" y="2954164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86" y="2684211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091" y="5083959"/>
                <a:ext cx="412221" cy="24622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23" y="4404291"/>
                <a:ext cx="1085952" cy="23250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22" y="5721561"/>
                <a:ext cx="412221" cy="24622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1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/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7" name="Textfeld 256">
                <a:extLst>
                  <a:ext uri="{FF2B5EF4-FFF2-40B4-BE49-F238E27FC236}">
                    <a16:creationId xmlns:a16="http://schemas.microsoft.com/office/drawing/2014/main" id="{A4700775-238B-1FEA-F08E-FF315A10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53" y="4552903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chemeClr val="accent5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98" y="527536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5C631767-779C-3862-1268-FD880D4EB735}"/>
              </a:ext>
            </a:extLst>
          </p:cNvPr>
          <p:cNvCxnSpPr>
            <a:cxnSpLocks/>
            <a:endCxn id="148" idx="0"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/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2CBF4ED-F2B4-C59E-2707-AC6EBC6B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5" y="5390636"/>
                <a:ext cx="475548" cy="294953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C5C4EC4-2C06-707C-0A2C-941CCC8B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118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2F8BCB5-C782-66D6-533C-DE5E9C598B13}"/>
              </a:ext>
            </a:extLst>
          </p:cNvPr>
          <p:cNvCxnSpPr>
            <a:cxnSpLocks/>
            <a:endCxn id="349" idx="4"/>
          </p:cNvCxnSpPr>
          <p:nvPr/>
        </p:nvCxnSpPr>
        <p:spPr>
          <a:xfrm rot="10800000">
            <a:off x="2015610" y="6610572"/>
            <a:ext cx="611585" cy="172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/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A5C2454B-6DCF-1A43-2487-AFABD89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6" y="3534862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/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9C15086F-C789-23B1-7E58-490A2D580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50" y="3326447"/>
                <a:ext cx="443822" cy="23544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EA0CAC-CAB0-F3A7-E3EC-C3041E9A102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4420664E-5642-7485-D410-A66E40C83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75D56E-7BD5-80AF-7CD7-7791BFB2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2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/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D391556F-D5B7-75EF-4EBF-869C1DCE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98" y="4510068"/>
                <a:ext cx="362270" cy="236155"/>
              </a:xfrm>
              <a:prstGeom prst="rect">
                <a:avLst/>
              </a:prstGeom>
              <a:blipFill>
                <a:blip r:embed="rId103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/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5D0718CD-10E2-400D-D871-7338C7A33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363" y="3963654"/>
                <a:ext cx="475548" cy="256480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/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544768D0-169F-44D0-62DC-15D8C7B0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89" y="4240306"/>
                <a:ext cx="475548" cy="256480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84" name="Textfeld 145">
                <a:extLst>
                  <a:ext uri="{FF2B5EF4-FFF2-40B4-BE49-F238E27FC236}">
                    <a16:creationId xmlns:a16="http://schemas.microsoft.com/office/drawing/2014/main" id="{1CE007F5-D433-370E-3053-6AE0BB084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B82DD216-1696-AEE9-4B24-E2C7BBC9840C}"/>
              </a:ext>
            </a:extLst>
          </p:cNvPr>
          <p:cNvCxnSpPr>
            <a:cxnSpLocks/>
          </p:cNvCxnSpPr>
          <p:nvPr/>
        </p:nvCxnSpPr>
        <p:spPr>
          <a:xfrm>
            <a:off x="232431" y="3049942"/>
            <a:ext cx="106341" cy="269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D332D9-CC66-9DF2-A929-E2C94A8B4EE0}"/>
              </a:ext>
            </a:extLst>
          </p:cNvPr>
          <p:cNvCxnSpPr/>
          <p:nvPr/>
        </p:nvCxnSpPr>
        <p:spPr>
          <a:xfrm flipV="1">
            <a:off x="529042" y="2982945"/>
            <a:ext cx="26690" cy="216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8B6B0EB-550F-8922-F349-209AB0B42A15}"/>
              </a:ext>
            </a:extLst>
          </p:cNvPr>
          <p:cNvCxnSpPr>
            <a:cxnSpLocks/>
          </p:cNvCxnSpPr>
          <p:nvPr/>
        </p:nvCxnSpPr>
        <p:spPr>
          <a:xfrm flipH="1">
            <a:off x="1354371" y="2925183"/>
            <a:ext cx="209350" cy="258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CC76C7EC-49C2-E3D3-C2B1-18BC5486FC21}"/>
              </a:ext>
            </a:extLst>
          </p:cNvPr>
          <p:cNvCxnSpPr/>
          <p:nvPr/>
        </p:nvCxnSpPr>
        <p:spPr>
          <a:xfrm flipH="1" flipV="1">
            <a:off x="1665495" y="2873673"/>
            <a:ext cx="222848" cy="220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A3538E59-7769-7E78-90B0-85C9A10B2999}"/>
              </a:ext>
            </a:extLst>
          </p:cNvPr>
          <p:cNvCxnSpPr>
            <a:cxnSpLocks/>
            <a:endCxn id="293" idx="2"/>
          </p:cNvCxnSpPr>
          <p:nvPr/>
        </p:nvCxnSpPr>
        <p:spPr>
          <a:xfrm flipH="1" flipV="1">
            <a:off x="3820631" y="2829033"/>
            <a:ext cx="1597" cy="2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C12E4B6C-16C1-3A2C-3711-3E7789C61F2C}"/>
              </a:ext>
            </a:extLst>
          </p:cNvPr>
          <p:cNvCxnSpPr>
            <a:cxnSpLocks/>
          </p:cNvCxnSpPr>
          <p:nvPr/>
        </p:nvCxnSpPr>
        <p:spPr>
          <a:xfrm flipH="1" flipV="1">
            <a:off x="4061505" y="2821264"/>
            <a:ext cx="1223675" cy="208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41E351E-24FE-8E89-39C7-22D010077B47}"/>
              </a:ext>
            </a:extLst>
          </p:cNvPr>
          <p:cNvCxnSpPr>
            <a:cxnSpLocks/>
          </p:cNvCxnSpPr>
          <p:nvPr/>
        </p:nvCxnSpPr>
        <p:spPr>
          <a:xfrm>
            <a:off x="4033528" y="2869169"/>
            <a:ext cx="766328" cy="286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CBC0F97-0C3A-8EF9-2510-393B8DE7373F}"/>
              </a:ext>
            </a:extLst>
          </p:cNvPr>
          <p:cNvCxnSpPr>
            <a:cxnSpLocks/>
          </p:cNvCxnSpPr>
          <p:nvPr/>
        </p:nvCxnSpPr>
        <p:spPr>
          <a:xfrm>
            <a:off x="4084706" y="2749769"/>
            <a:ext cx="2230429" cy="304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/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3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BBCC8FE7-C286-C3D4-BE58-BC2C1B65D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15" y="3159212"/>
                <a:ext cx="362270" cy="236155"/>
              </a:xfrm>
              <a:prstGeom prst="rect">
                <a:avLst/>
              </a:prstGeom>
              <a:blipFill>
                <a:blip r:embed="rId125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41EC5E-3BD7-3261-E2C0-EC3CFB1224F6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8F3BEC5-E3BC-A128-5AE8-3EC2C14E2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/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7383093-03B1-561E-08B4-9690321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379" y="3569943"/>
                <a:ext cx="993400" cy="279820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/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7DF110C-255A-FA83-2DAB-20F875C8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95" y="3550161"/>
                <a:ext cx="993400" cy="279820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A287C9-8119-65FD-9914-D05DA068DC13}"/>
              </a:ext>
            </a:extLst>
          </p:cNvPr>
          <p:cNvCxnSpPr>
            <a:cxnSpLocks/>
          </p:cNvCxnSpPr>
          <p:nvPr/>
        </p:nvCxnSpPr>
        <p:spPr>
          <a:xfrm>
            <a:off x="1906191" y="2854285"/>
            <a:ext cx="201300" cy="634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/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D97203BC-1930-6001-C4A4-09D64EC3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14" y="2952767"/>
                <a:ext cx="718212" cy="275204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C6C8F215-ADD3-799F-6B72-C79A4387B4F4}"/>
              </a:ext>
            </a:extLst>
          </p:cNvPr>
          <p:cNvSpPr txBox="1"/>
          <p:nvPr/>
        </p:nvSpPr>
        <p:spPr>
          <a:xfrm>
            <a:off x="2034129" y="35635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/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0D9E9B-BB37-E5E1-A749-C9494B75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737" y="3884391"/>
                <a:ext cx="618735" cy="234551"/>
              </a:xfrm>
              <a:prstGeom prst="rect">
                <a:avLst/>
              </a:prstGeom>
              <a:blipFill>
                <a:blip r:embed="rId1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908090B-EA2E-A03B-A737-70CE28863706}"/>
              </a:ext>
            </a:extLst>
          </p:cNvPr>
          <p:cNvCxnSpPr>
            <a:cxnSpLocks/>
          </p:cNvCxnSpPr>
          <p:nvPr/>
        </p:nvCxnSpPr>
        <p:spPr>
          <a:xfrm flipH="1">
            <a:off x="849046" y="3672710"/>
            <a:ext cx="726442" cy="248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/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C688669-A47B-1668-7682-5DE9C785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53" y="3848385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E08F18B-6D1E-156C-3164-11B599FAD22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486079" y="3057562"/>
            <a:ext cx="409475" cy="512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/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Meta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DA1C1CA-7BBE-8EAA-30A9-31928845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21" y="3256532"/>
                <a:ext cx="922525" cy="215444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347482B-8F81-B2BA-D41A-39CD499F380F}"/>
              </a:ext>
            </a:extLst>
          </p:cNvPr>
          <p:cNvCxnSpPr>
            <a:cxnSpLocks/>
          </p:cNvCxnSpPr>
          <p:nvPr/>
        </p:nvCxnSpPr>
        <p:spPr>
          <a:xfrm>
            <a:off x="2422387" y="524977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/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717E53E4-2C4A-EDE2-EFC2-98CE2FF2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50" y="5286538"/>
                <a:ext cx="218817" cy="291747"/>
              </a:xfrm>
              <a:prstGeom prst="rect">
                <a:avLst/>
              </a:prstGeom>
              <a:blipFill>
                <a:blip r:embed="rId132"/>
                <a:stretch>
                  <a:fillRect r="-16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/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C85074A9-691A-0D58-C330-E4162E3A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26" y="5490886"/>
                <a:ext cx="573249" cy="271869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/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C5A38816-38E1-E032-061F-C58DE1A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67" y="5857569"/>
                <a:ext cx="573249" cy="271869"/>
              </a:xfrm>
              <a:prstGeom prst="rect">
                <a:avLst/>
              </a:prstGeom>
              <a:blipFill>
                <a:blip r:embed="rId1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/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29736017-D1C4-1C93-CBFA-93DB17E6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290" y="5878921"/>
                <a:ext cx="573249" cy="271869"/>
              </a:xfrm>
              <a:prstGeom prst="rect">
                <a:avLst/>
              </a:prstGeom>
              <a:blipFill>
                <a:blip r:embed="rId1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/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8C32E26-D50F-6626-99EF-C33D18005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6251547"/>
                <a:ext cx="573249" cy="257635"/>
              </a:xfrm>
              <a:prstGeom prst="rect">
                <a:avLst/>
              </a:prstGeom>
              <a:blipFill>
                <a:blip r:embed="rId1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/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D34A8F81-AD2D-A9B2-4B30-25643344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78" y="6272472"/>
                <a:ext cx="573249" cy="257635"/>
              </a:xfrm>
              <a:prstGeom prst="rect">
                <a:avLst/>
              </a:prstGeom>
              <a:blipFill>
                <a:blip r:embed="rId1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/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FA446AF9-6C23-77BC-9611-0C83C77A2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26" y="6170247"/>
                <a:ext cx="573249" cy="279820"/>
              </a:xfrm>
              <a:prstGeom prst="rect">
                <a:avLst/>
              </a:prstGeom>
              <a:blipFill>
                <a:blip r:embed="rId1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29AF006D-07D1-6C09-5DDB-969C19882238}"/>
              </a:ext>
            </a:extLst>
          </p:cNvPr>
          <p:cNvCxnSpPr>
            <a:cxnSpLocks/>
          </p:cNvCxnSpPr>
          <p:nvPr/>
        </p:nvCxnSpPr>
        <p:spPr>
          <a:xfrm flipH="1" flipV="1">
            <a:off x="1995632" y="3829573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831E741-497B-D143-344A-362F7A15A9F9}"/>
              </a:ext>
            </a:extLst>
          </p:cNvPr>
          <p:cNvCxnSpPr>
            <a:cxnSpLocks/>
          </p:cNvCxnSpPr>
          <p:nvPr/>
        </p:nvCxnSpPr>
        <p:spPr>
          <a:xfrm flipH="1" flipV="1">
            <a:off x="2085216" y="3800169"/>
            <a:ext cx="247776" cy="113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/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E213D4A3-657E-8095-AA66-C23D04F0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87" y="3995995"/>
                <a:ext cx="331734" cy="215444"/>
              </a:xfrm>
              <a:prstGeom prst="rect">
                <a:avLst/>
              </a:prstGeom>
              <a:blipFill>
                <a:blip r:embed="rId139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>
            <a:extLst>
              <a:ext uri="{FF2B5EF4-FFF2-40B4-BE49-F238E27FC236}">
                <a16:creationId xmlns:a16="http://schemas.microsoft.com/office/drawing/2014/main" id="{578EDA45-EB4E-3864-4277-E2CD1705819A}"/>
              </a:ext>
            </a:extLst>
          </p:cNvPr>
          <p:cNvSpPr txBox="1"/>
          <p:nvPr/>
        </p:nvSpPr>
        <p:spPr>
          <a:xfrm>
            <a:off x="2228564" y="4166149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/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𝐴𝑏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96757A47-52E7-4CF6-241C-FB1B4A42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121" y="4507518"/>
                <a:ext cx="443822" cy="291747"/>
              </a:xfrm>
              <a:prstGeom prst="rect">
                <a:avLst/>
              </a:prstGeom>
              <a:blipFill>
                <a:blip r:embed="rId140"/>
                <a:stretch>
                  <a:fillRect r="-32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5A4ED7E-8526-05BB-2564-5D75F61DBB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2200915" y="5770983"/>
            <a:ext cx="353424" cy="10793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BBD793D-DDB8-E933-ED6C-9F5D043EBFE8}"/>
              </a:ext>
            </a:extLst>
          </p:cNvPr>
          <p:cNvCxnSpPr>
            <a:cxnSpLocks/>
          </p:cNvCxnSpPr>
          <p:nvPr/>
        </p:nvCxnSpPr>
        <p:spPr>
          <a:xfrm>
            <a:off x="1713920" y="5908713"/>
            <a:ext cx="338184" cy="63625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B492FFD7-20A5-615E-4889-D80D45CE9EC3}"/>
              </a:ext>
            </a:extLst>
          </p:cNvPr>
          <p:cNvCxnSpPr>
            <a:cxnSpLocks/>
          </p:cNvCxnSpPr>
          <p:nvPr/>
        </p:nvCxnSpPr>
        <p:spPr>
          <a:xfrm>
            <a:off x="1627577" y="6093024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5FD817-E13B-49FC-FECB-749A1560DADE}"/>
              </a:ext>
            </a:extLst>
          </p:cNvPr>
          <p:cNvCxnSpPr>
            <a:cxnSpLocks/>
          </p:cNvCxnSpPr>
          <p:nvPr/>
        </p:nvCxnSpPr>
        <p:spPr>
          <a:xfrm>
            <a:off x="1788048" y="6357514"/>
            <a:ext cx="165270" cy="511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1815277-DE0A-A3E6-86C6-24BC7D9A4EB2}"/>
              </a:ext>
            </a:extLst>
          </p:cNvPr>
          <p:cNvCxnSpPr>
            <a:cxnSpLocks/>
          </p:cNvCxnSpPr>
          <p:nvPr/>
        </p:nvCxnSpPr>
        <p:spPr>
          <a:xfrm flipV="1">
            <a:off x="2233391" y="6347172"/>
            <a:ext cx="186121" cy="91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7D15ECB7-4EC5-FA6A-7EFA-D8D7E5BD57E3}"/>
              </a:ext>
            </a:extLst>
          </p:cNvPr>
          <p:cNvCxnSpPr>
            <a:cxnSpLocks/>
          </p:cNvCxnSpPr>
          <p:nvPr/>
        </p:nvCxnSpPr>
        <p:spPr>
          <a:xfrm>
            <a:off x="1553255" y="5730261"/>
            <a:ext cx="512845" cy="1938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2CC75A8E-714A-8CD3-AF8C-E579353AA418}"/>
              </a:ext>
            </a:extLst>
          </p:cNvPr>
          <p:cNvCxnSpPr>
            <a:cxnSpLocks/>
          </p:cNvCxnSpPr>
          <p:nvPr/>
        </p:nvCxnSpPr>
        <p:spPr>
          <a:xfrm>
            <a:off x="2066100" y="5294944"/>
            <a:ext cx="361814" cy="35005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51D041F9-5311-D08D-7D79-68DFD46C0887}"/>
              </a:ext>
            </a:extLst>
          </p:cNvPr>
          <p:cNvCxnSpPr>
            <a:stCxn id="142" idx="2"/>
            <a:endCxn id="70" idx="2"/>
          </p:cNvCxnSpPr>
          <p:nvPr/>
        </p:nvCxnSpPr>
        <p:spPr>
          <a:xfrm rot="16200000" flipH="1">
            <a:off x="1673192" y="5532008"/>
            <a:ext cx="636252" cy="1199865"/>
          </a:xfrm>
          <a:prstGeom prst="bentConnector3">
            <a:avLst>
              <a:gd name="adj1" fmla="val 13592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/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FF8B5AE9-A2BB-B3E1-E022-9A72B85D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8" y="6009597"/>
                <a:ext cx="573249" cy="271869"/>
              </a:xfrm>
              <a:prstGeom prst="rect">
                <a:avLst/>
              </a:prstGeom>
              <a:blipFill>
                <a:blip r:embed="rId1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A5E8C5BA-2280-93BC-AF1E-62A72F54480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85052" y="5993504"/>
            <a:ext cx="638015" cy="9694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/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2DF1D729-4C85-6A91-3891-D61F324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9893">
                <a:off x="718324" y="6042836"/>
                <a:ext cx="457768" cy="215444"/>
              </a:xfrm>
              <a:prstGeom prst="rect">
                <a:avLst/>
              </a:prstGeom>
              <a:blipFill>
                <a:blip r:embed="rId1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/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16FD343B-C679-E2C1-547D-2E891B5F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" y="6364175"/>
                <a:ext cx="573249" cy="279820"/>
              </a:xfrm>
              <a:prstGeom prst="rect">
                <a:avLst/>
              </a:prstGeom>
              <a:blipFill>
                <a:blip r:embed="rId1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3CFDFAA1-BB6D-C7F4-9BCD-B8C8D4AE8976}"/>
              </a:ext>
            </a:extLst>
          </p:cNvPr>
          <p:cNvCxnSpPr>
            <a:cxnSpLocks/>
          </p:cNvCxnSpPr>
          <p:nvPr/>
        </p:nvCxnSpPr>
        <p:spPr>
          <a:xfrm flipH="1">
            <a:off x="593861" y="6391622"/>
            <a:ext cx="728014" cy="10512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/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B1A55779-3A26-8116-2146-038C5273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5" y="6439621"/>
                <a:ext cx="457768" cy="215444"/>
              </a:xfrm>
              <a:prstGeom prst="rect">
                <a:avLst/>
              </a:prstGeom>
              <a:blipFill>
                <a:blip r:embed="rId1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C060ADDD-9E93-7E81-C81C-FC62A52E833E}"/>
              </a:ext>
            </a:extLst>
          </p:cNvPr>
          <p:cNvCxnSpPr>
            <a:cxnSpLocks/>
          </p:cNvCxnSpPr>
          <p:nvPr/>
        </p:nvCxnSpPr>
        <p:spPr>
          <a:xfrm>
            <a:off x="397188" y="6245704"/>
            <a:ext cx="6846" cy="22067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/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9B7AB486-36EE-6CE1-E92D-19042F7A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" y="4701286"/>
                <a:ext cx="573249" cy="271869"/>
              </a:xfrm>
              <a:prstGeom prst="rect">
                <a:avLst/>
              </a:prstGeom>
              <a:blipFill>
                <a:blip r:embed="rId1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9AFF302D-45E4-E39B-349C-DC6FBC33275A}"/>
              </a:ext>
            </a:extLst>
          </p:cNvPr>
          <p:cNvCxnSpPr>
            <a:cxnSpLocks/>
          </p:cNvCxnSpPr>
          <p:nvPr/>
        </p:nvCxnSpPr>
        <p:spPr>
          <a:xfrm flipH="1" flipV="1">
            <a:off x="505077" y="4955564"/>
            <a:ext cx="1642078" cy="103759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/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A1BF420E-AE50-E1CA-8883-377E940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79" y="4792973"/>
                <a:ext cx="457768" cy="215444"/>
              </a:xfrm>
              <a:prstGeom prst="rect">
                <a:avLst/>
              </a:prstGeom>
              <a:blipFill>
                <a:blip r:embed="rId1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/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804D0973-A81A-B2A1-ED26-B87741CC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012" y="1543795"/>
                <a:ext cx="993400" cy="266804"/>
              </a:xfrm>
              <a:prstGeom prst="rect">
                <a:avLst/>
              </a:prstGeom>
              <a:blipFill>
                <a:blip r:embed="rId1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/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8E88E0A4-3FFC-D3BF-9DD6-18DDCA65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36" y="1544188"/>
                <a:ext cx="993400" cy="266804"/>
              </a:xfrm>
              <a:prstGeom prst="rect">
                <a:avLst/>
              </a:prstGeom>
              <a:blipFill>
                <a:blip r:embed="rId1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feld 162">
            <a:extLst>
              <a:ext uri="{FF2B5EF4-FFF2-40B4-BE49-F238E27FC236}">
                <a16:creationId xmlns:a16="http://schemas.microsoft.com/office/drawing/2014/main" id="{9B2A7236-6AF0-CA67-2F4D-B1D95D5605D1}"/>
              </a:ext>
            </a:extLst>
          </p:cNvPr>
          <p:cNvSpPr txBox="1"/>
          <p:nvPr/>
        </p:nvSpPr>
        <p:spPr>
          <a:xfrm>
            <a:off x="4438033" y="159966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/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feld 163">
                <a:extLst>
                  <a:ext uri="{FF2B5EF4-FFF2-40B4-BE49-F238E27FC236}">
                    <a16:creationId xmlns:a16="http://schemas.microsoft.com/office/drawing/2014/main" id="{0D95B7CE-F556-72E5-7B34-AC77BDD6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2" y="2073749"/>
                <a:ext cx="718212" cy="275204"/>
              </a:xfrm>
              <a:prstGeom prst="rect">
                <a:avLst/>
              </a:prstGeom>
              <a:blipFill>
                <a:blip r:embed="rId1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4BDAF2FB-0BE5-A95D-4BC6-7669550E843F}"/>
              </a:ext>
            </a:extLst>
          </p:cNvPr>
          <p:cNvCxnSpPr>
            <a:cxnSpLocks/>
          </p:cNvCxnSpPr>
          <p:nvPr/>
        </p:nvCxnSpPr>
        <p:spPr>
          <a:xfrm flipV="1">
            <a:off x="3836826" y="1890936"/>
            <a:ext cx="619090" cy="683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/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feld 169">
                <a:extLst>
                  <a:ext uri="{FF2B5EF4-FFF2-40B4-BE49-F238E27FC236}">
                    <a16:creationId xmlns:a16="http://schemas.microsoft.com/office/drawing/2014/main" id="{086462E3-4A03-877D-1CC4-50B98286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79" y="4976235"/>
                <a:ext cx="573249" cy="271869"/>
              </a:xfrm>
              <a:prstGeom prst="rect">
                <a:avLst/>
              </a:prstGeom>
              <a:blipFill>
                <a:blip r:embed="rId1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/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66BB28B6-AA9B-2DE7-CF1D-6DD739B2D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10" y="6058582"/>
                <a:ext cx="573249" cy="258982"/>
              </a:xfrm>
              <a:prstGeom prst="rect">
                <a:avLst/>
              </a:prstGeom>
              <a:blipFill>
                <a:blip r:embed="rId1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267A1E2D-AAED-CD6C-5D37-DFB58A5DC220}"/>
              </a:ext>
            </a:extLst>
          </p:cNvPr>
          <p:cNvCxnSpPr>
            <a:cxnSpLocks/>
          </p:cNvCxnSpPr>
          <p:nvPr/>
        </p:nvCxnSpPr>
        <p:spPr>
          <a:xfrm flipH="1" flipV="1">
            <a:off x="2520647" y="6029522"/>
            <a:ext cx="1773453" cy="14923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/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4533EB99-5C4E-BA14-DD91-9EA78FE3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1" y="6074975"/>
                <a:ext cx="412221" cy="246221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339A6AC6-6614-0012-5D6C-EDB7AC3A1E99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2735643" y="1810599"/>
            <a:ext cx="2486069" cy="187256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A0A525A8-DD86-F2B2-6282-B4EFA4B3117C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2123333" y="1810992"/>
            <a:ext cx="1893603" cy="1738616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/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F4E28F0-847F-B52B-398E-A5A4477F3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79" y="2453571"/>
                <a:ext cx="412221" cy="246221"/>
              </a:xfrm>
              <a:prstGeom prst="rect">
                <a:avLst/>
              </a:prstGeom>
              <a:blipFill>
                <a:blip r:embed="rId1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/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Textfeld 190">
                <a:extLst>
                  <a:ext uri="{FF2B5EF4-FFF2-40B4-BE49-F238E27FC236}">
                    <a16:creationId xmlns:a16="http://schemas.microsoft.com/office/drawing/2014/main" id="{5945952A-CF59-5955-522A-EA1967DBE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05" y="3094678"/>
                <a:ext cx="412221" cy="246221"/>
              </a:xfrm>
              <a:prstGeom prst="rect">
                <a:avLst/>
              </a:prstGeom>
              <a:blipFill>
                <a:blip r:embed="rId1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/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Textfeld 191">
                <a:extLst>
                  <a:ext uri="{FF2B5EF4-FFF2-40B4-BE49-F238E27FC236}">
                    <a16:creationId xmlns:a16="http://schemas.microsoft.com/office/drawing/2014/main" id="{BFAC3557-0C82-7AC0-7532-4FE93457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11" y="6481081"/>
                <a:ext cx="573249" cy="258982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E493FAE2-E816-1F22-E3AE-311633318BE3}"/>
              </a:ext>
            </a:extLst>
          </p:cNvPr>
          <p:cNvCxnSpPr>
            <a:cxnSpLocks/>
          </p:cNvCxnSpPr>
          <p:nvPr/>
        </p:nvCxnSpPr>
        <p:spPr>
          <a:xfrm>
            <a:off x="4568444" y="6267043"/>
            <a:ext cx="120235" cy="264560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AD732A27-7B7D-0038-527E-D3841975B4E3}"/>
              </a:ext>
            </a:extLst>
          </p:cNvPr>
          <p:cNvCxnSpPr>
            <a:cxnSpLocks/>
          </p:cNvCxnSpPr>
          <p:nvPr/>
        </p:nvCxnSpPr>
        <p:spPr>
          <a:xfrm flipH="1" flipV="1">
            <a:off x="1829677" y="6126385"/>
            <a:ext cx="2596369" cy="405928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C1492FD1-9A9F-E476-1CB5-6972E75CD132}"/>
              </a:ext>
            </a:extLst>
          </p:cNvPr>
          <p:cNvCxnSpPr>
            <a:cxnSpLocks/>
          </p:cNvCxnSpPr>
          <p:nvPr/>
        </p:nvCxnSpPr>
        <p:spPr>
          <a:xfrm flipH="1" flipV="1">
            <a:off x="4149351" y="1862402"/>
            <a:ext cx="263218" cy="4219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3522F508-0A7C-F967-4364-EB8B3BFADEA1}"/>
              </a:ext>
            </a:extLst>
          </p:cNvPr>
          <p:cNvCxnSpPr>
            <a:cxnSpLocks/>
            <a:stCxn id="192" idx="0"/>
          </p:cNvCxnSpPr>
          <p:nvPr/>
        </p:nvCxnSpPr>
        <p:spPr>
          <a:xfrm flipH="1" flipV="1">
            <a:off x="4240828" y="1814385"/>
            <a:ext cx="693208" cy="4666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/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Textfeld 203">
                <a:extLst>
                  <a:ext uri="{FF2B5EF4-FFF2-40B4-BE49-F238E27FC236}">
                    <a16:creationId xmlns:a16="http://schemas.microsoft.com/office/drawing/2014/main" id="{AB7E8A95-8479-DF2F-738A-A21BDFA6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913" y="5995924"/>
                <a:ext cx="573249" cy="274178"/>
              </a:xfrm>
              <a:prstGeom prst="rect">
                <a:avLst/>
              </a:prstGeom>
              <a:blipFill>
                <a:blip r:embed="rId1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/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5" name="Textfeld 204">
                <a:extLst>
                  <a:ext uri="{FF2B5EF4-FFF2-40B4-BE49-F238E27FC236}">
                    <a16:creationId xmlns:a16="http://schemas.microsoft.com/office/drawing/2014/main" id="{914C1DE4-C619-AFE7-9628-456345C2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905" y="6064487"/>
                <a:ext cx="351422" cy="192360"/>
              </a:xfrm>
              <a:prstGeom prst="rect">
                <a:avLst/>
              </a:prstGeom>
              <a:blipFill>
                <a:blip r:embed="rId1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C4568FD4-2D7B-C619-EA6F-0E936EC566F3}"/>
              </a:ext>
            </a:extLst>
          </p:cNvPr>
          <p:cNvCxnSpPr>
            <a:cxnSpLocks/>
          </p:cNvCxnSpPr>
          <p:nvPr/>
        </p:nvCxnSpPr>
        <p:spPr>
          <a:xfrm flipH="1">
            <a:off x="5277025" y="6232540"/>
            <a:ext cx="2204061" cy="263623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/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Textfeld 208">
                <a:extLst>
                  <a:ext uri="{FF2B5EF4-FFF2-40B4-BE49-F238E27FC236}">
                    <a16:creationId xmlns:a16="http://schemas.microsoft.com/office/drawing/2014/main" id="{8AB25797-DA44-E6BB-0393-AA43A8300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23" y="6449349"/>
                <a:ext cx="766726" cy="272126"/>
              </a:xfrm>
              <a:prstGeom prst="rect">
                <a:avLst/>
              </a:prstGeom>
              <a:blipFill>
                <a:blip r:embed="rId1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/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E08C85AE-18DD-7862-CC01-A47A956D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77" y="6367838"/>
                <a:ext cx="807498" cy="298030"/>
              </a:xfrm>
              <a:prstGeom prst="rect">
                <a:avLst/>
              </a:prstGeom>
              <a:blipFill>
                <a:blip r:embed="rId1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/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44178F30-31A9-5888-2415-8487D3F6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70" y="5285336"/>
                <a:ext cx="573249" cy="298800"/>
              </a:xfrm>
              <a:prstGeom prst="rect">
                <a:avLst/>
              </a:prstGeom>
              <a:blipFill>
                <a:blip r:embed="rId160"/>
                <a:stretch>
                  <a:fillRect r="-19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C665856-0588-7DE6-7D68-895464CE3F69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7849949" y="5584136"/>
            <a:ext cx="898246" cy="41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4C231E53-8886-9774-B27D-107EE6EB87CD}"/>
              </a:ext>
            </a:extLst>
          </p:cNvPr>
          <p:cNvCxnSpPr>
            <a:cxnSpLocks/>
          </p:cNvCxnSpPr>
          <p:nvPr/>
        </p:nvCxnSpPr>
        <p:spPr>
          <a:xfrm flipV="1">
            <a:off x="5082216" y="5582638"/>
            <a:ext cx="3414668" cy="84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/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6F9E43F7-50AE-E59D-8709-33599DDB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09" y="5771019"/>
                <a:ext cx="756989" cy="272510"/>
              </a:xfrm>
              <a:prstGeom prst="rect">
                <a:avLst/>
              </a:prstGeom>
              <a:blipFill>
                <a:blip r:embed="rId1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/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6F24305D-6E55-A6A8-DCCC-316B74A9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227" y="5967552"/>
                <a:ext cx="828972" cy="297454"/>
              </a:xfrm>
              <a:prstGeom prst="rect">
                <a:avLst/>
              </a:prstGeom>
              <a:blipFill>
                <a:blip r:embed="rId1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668D4DF8-1B0D-9A26-0C38-051536EC703D}"/>
              </a:ext>
            </a:extLst>
          </p:cNvPr>
          <p:cNvCxnSpPr>
            <a:cxnSpLocks/>
          </p:cNvCxnSpPr>
          <p:nvPr/>
        </p:nvCxnSpPr>
        <p:spPr>
          <a:xfrm flipH="1" flipV="1">
            <a:off x="8788527" y="4027057"/>
            <a:ext cx="4805" cy="1205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/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A090A394-783B-C6F9-BF59-2E650FDF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119" y="4650891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/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B7535103-3C79-BD96-BD6A-C97AD3E7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95" y="4834380"/>
                <a:ext cx="412221" cy="192360"/>
              </a:xfrm>
              <a:prstGeom prst="rect">
                <a:avLst/>
              </a:prstGeom>
              <a:blipFill>
                <a:blip r:embed="rId1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7590E981-6DDB-AFF9-6B2A-2F5031999778}"/>
              </a:ext>
            </a:extLst>
          </p:cNvPr>
          <p:cNvCxnSpPr>
            <a:cxnSpLocks/>
          </p:cNvCxnSpPr>
          <p:nvPr/>
        </p:nvCxnSpPr>
        <p:spPr>
          <a:xfrm flipV="1">
            <a:off x="9034819" y="4507518"/>
            <a:ext cx="173629" cy="777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/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5" name="Textfeld 234">
                <a:extLst>
                  <a:ext uri="{FF2B5EF4-FFF2-40B4-BE49-F238E27FC236}">
                    <a16:creationId xmlns:a16="http://schemas.microsoft.com/office/drawing/2014/main" id="{EF257A31-F80E-8EB4-A605-EADB38F3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054" y="4674189"/>
                <a:ext cx="1061533" cy="238335"/>
              </a:xfrm>
              <a:prstGeom prst="rect">
                <a:avLst/>
              </a:prstGeom>
              <a:blipFill>
                <a:blip r:embed="rId1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/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6" name="Textfeld 235">
                <a:extLst>
                  <a:ext uri="{FF2B5EF4-FFF2-40B4-BE49-F238E27FC236}">
                    <a16:creationId xmlns:a16="http://schemas.microsoft.com/office/drawing/2014/main" id="{F0A7FA67-A9B5-864D-DDED-B6C0119D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30" y="4857678"/>
                <a:ext cx="412221" cy="192360"/>
              </a:xfrm>
              <a:prstGeom prst="rect">
                <a:avLst/>
              </a:prstGeom>
              <a:blipFill>
                <a:blip r:embed="rId1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/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A67E2B4-4307-9282-33F0-4E720637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5" y="4197953"/>
                <a:ext cx="988284" cy="306622"/>
              </a:xfrm>
              <a:prstGeom prst="rect">
                <a:avLst/>
              </a:prstGeom>
              <a:blipFill>
                <a:blip r:embed="rId1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/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4" name="Textfeld 243">
                <a:extLst>
                  <a:ext uri="{FF2B5EF4-FFF2-40B4-BE49-F238E27FC236}">
                    <a16:creationId xmlns:a16="http://schemas.microsoft.com/office/drawing/2014/main" id="{99A756D0-17D5-E88E-821F-89AE9C24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66" y="3980216"/>
                <a:ext cx="993400" cy="306622"/>
              </a:xfrm>
              <a:prstGeom prst="rect">
                <a:avLst/>
              </a:prstGeom>
              <a:blipFill>
                <a:blip r:embed="rId1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/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607AE2CF-6D02-4020-311B-EE5C4BE44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46" y="3246803"/>
                <a:ext cx="993400" cy="306622"/>
              </a:xfrm>
              <a:prstGeom prst="rect">
                <a:avLst/>
              </a:prstGeom>
              <a:blipFill>
                <a:blip r:embed="rId1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FF8F85F-8DA6-793A-E4B1-83FFE1C8FE1B}"/>
              </a:ext>
            </a:extLst>
          </p:cNvPr>
          <p:cNvCxnSpPr>
            <a:cxnSpLocks/>
          </p:cNvCxnSpPr>
          <p:nvPr/>
        </p:nvCxnSpPr>
        <p:spPr>
          <a:xfrm>
            <a:off x="5352950" y="1828389"/>
            <a:ext cx="652391" cy="145774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Gerade Verbindung mit Pfeil 247">
            <a:extLst>
              <a:ext uri="{FF2B5EF4-FFF2-40B4-BE49-F238E27FC236}">
                <a16:creationId xmlns:a16="http://schemas.microsoft.com/office/drawing/2014/main" id="{D98FD4DD-4A61-FC51-61FB-AB8EFC0BA36C}"/>
              </a:ext>
            </a:extLst>
          </p:cNvPr>
          <p:cNvCxnSpPr>
            <a:cxnSpLocks/>
          </p:cNvCxnSpPr>
          <p:nvPr/>
        </p:nvCxnSpPr>
        <p:spPr>
          <a:xfrm>
            <a:off x="4370036" y="1774222"/>
            <a:ext cx="1431118" cy="2251552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/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0" name="Textfeld 249">
                <a:extLst>
                  <a:ext uri="{FF2B5EF4-FFF2-40B4-BE49-F238E27FC236}">
                    <a16:creationId xmlns:a16="http://schemas.microsoft.com/office/drawing/2014/main" id="{B001520E-8F9A-1551-188A-781B7A297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93" y="2584650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/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8F5564E6-91C2-FA4A-7748-238493F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48" y="2844087"/>
                <a:ext cx="1306501" cy="269433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/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6" name="Textfeld 255">
                <a:extLst>
                  <a:ext uri="{FF2B5EF4-FFF2-40B4-BE49-F238E27FC236}">
                    <a16:creationId xmlns:a16="http://schemas.microsoft.com/office/drawing/2014/main" id="{579A4B31-4752-02DE-B56A-B2A1D15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2611828"/>
                <a:ext cx="1306501" cy="265778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/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Textfeld 257">
                <a:extLst>
                  <a:ext uri="{FF2B5EF4-FFF2-40B4-BE49-F238E27FC236}">
                    <a16:creationId xmlns:a16="http://schemas.microsoft.com/office/drawing/2014/main" id="{E9FEA22E-9184-284D-BBC1-1FB8A86AB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47" y="2851946"/>
                <a:ext cx="1306501" cy="269433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8B5EF964-D3D5-65A7-B2A8-2011BB20CA19}"/>
              </a:ext>
            </a:extLst>
          </p:cNvPr>
          <p:cNvCxnSpPr>
            <a:cxnSpLocks/>
          </p:cNvCxnSpPr>
          <p:nvPr/>
        </p:nvCxnSpPr>
        <p:spPr>
          <a:xfrm>
            <a:off x="6362769" y="4212986"/>
            <a:ext cx="2672050" cy="165694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/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3CC73E9-F21C-6398-262E-75E483A53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147" y="4048282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/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0E19D676-1F42-13B8-08E4-7508237C4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8" y="3980597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EE98F0DD-F23C-8668-F014-1DF73D460A4C}"/>
              </a:ext>
            </a:extLst>
          </p:cNvPr>
          <p:cNvCxnSpPr>
            <a:cxnSpLocks/>
          </p:cNvCxnSpPr>
          <p:nvPr/>
        </p:nvCxnSpPr>
        <p:spPr>
          <a:xfrm>
            <a:off x="6623162" y="3545188"/>
            <a:ext cx="772327" cy="27603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/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C3B82CA7-6805-F214-C1F5-8BC07AFC7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55" y="3638687"/>
                <a:ext cx="988284" cy="30662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/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F1F427F1-3FE1-A9C6-FAD6-57F453C87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8" y="3457979"/>
                <a:ext cx="973832" cy="241797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/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feld 286">
                <a:extLst>
                  <a:ext uri="{FF2B5EF4-FFF2-40B4-BE49-F238E27FC236}">
                    <a16:creationId xmlns:a16="http://schemas.microsoft.com/office/drawing/2014/main" id="{1F6295BC-D531-0587-EA0F-76301E9B6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60" y="3640208"/>
                <a:ext cx="973832" cy="24519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95277DD9-7F88-A6AB-B88A-C65C0C3BD530}"/>
              </a:ext>
            </a:extLst>
          </p:cNvPr>
          <p:cNvCxnSpPr>
            <a:cxnSpLocks/>
          </p:cNvCxnSpPr>
          <p:nvPr/>
        </p:nvCxnSpPr>
        <p:spPr>
          <a:xfrm flipV="1">
            <a:off x="6637966" y="2829033"/>
            <a:ext cx="378073" cy="402601"/>
          </a:xfrm>
          <a:prstGeom prst="straightConnector1">
            <a:avLst/>
          </a:prstGeom>
          <a:ln w="952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/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4713113D-2E94-AFBF-2BC3-E104498E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26" y="2540403"/>
                <a:ext cx="993400" cy="298800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/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1" name="Textfeld 300">
                <a:extLst>
                  <a:ext uri="{FF2B5EF4-FFF2-40B4-BE49-F238E27FC236}">
                    <a16:creationId xmlns:a16="http://schemas.microsoft.com/office/drawing/2014/main" id="{92E72EB4-6A49-E06B-679E-BE18A22A8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6576">
                <a:off x="6195249" y="2883038"/>
                <a:ext cx="973832" cy="237437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/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81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4" name="Textfeld 303">
                <a:extLst>
                  <a:ext uri="{FF2B5EF4-FFF2-40B4-BE49-F238E27FC236}">
                    <a16:creationId xmlns:a16="http://schemas.microsoft.com/office/drawing/2014/main" id="{11D39584-1459-84C3-3A3D-5FB700985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73420">
                <a:off x="6643996" y="2829819"/>
                <a:ext cx="973832" cy="258469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/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5" name="Textfeld 304">
                <a:extLst>
                  <a:ext uri="{FF2B5EF4-FFF2-40B4-BE49-F238E27FC236}">
                    <a16:creationId xmlns:a16="http://schemas.microsoft.com/office/drawing/2014/main" id="{7537FB2B-B768-D958-B8A8-ED47410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652" y="3242109"/>
                <a:ext cx="351422" cy="195566"/>
              </a:xfrm>
              <a:prstGeom prst="rect">
                <a:avLst/>
              </a:prstGeom>
              <a:blipFill>
                <a:blip r:embed="rId178"/>
                <a:stretch>
                  <a:fillRect r="-982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/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𝐷𝑟𝑢𝑔𝑇𝑎𝑟𝑔𝑒𝑡</m:t>
                          </m:r>
                        </m:e>
                        <m:sub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de-DE" sz="65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6" name="Textfeld 305">
                <a:extLst>
                  <a:ext uri="{FF2B5EF4-FFF2-40B4-BE49-F238E27FC236}">
                    <a16:creationId xmlns:a16="http://schemas.microsoft.com/office/drawing/2014/main" id="{0D47CA41-45C7-F58E-7863-18757287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29" y="2488645"/>
                <a:ext cx="351422" cy="195566"/>
              </a:xfrm>
              <a:prstGeom prst="rect">
                <a:avLst/>
              </a:prstGeom>
              <a:blipFill>
                <a:blip r:embed="rId179"/>
                <a:stretch>
                  <a:fillRect r="-948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" name="Textfeld 306">
            <a:extLst>
              <a:ext uri="{FF2B5EF4-FFF2-40B4-BE49-F238E27FC236}">
                <a16:creationId xmlns:a16="http://schemas.microsoft.com/office/drawing/2014/main" id="{C204C341-C587-6B2A-AE3C-2B455E3B491F}"/>
              </a:ext>
            </a:extLst>
          </p:cNvPr>
          <p:cNvSpPr txBox="1"/>
          <p:nvPr/>
        </p:nvSpPr>
        <p:spPr>
          <a:xfrm>
            <a:off x="6139849" y="3609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310" name="Gerade Verbindung mit Pfeil 309">
            <a:extLst>
              <a:ext uri="{FF2B5EF4-FFF2-40B4-BE49-F238E27FC236}">
                <a16:creationId xmlns:a16="http://schemas.microsoft.com/office/drawing/2014/main" id="{38309D4C-43A6-87B4-5F20-06CBC6FC9565}"/>
              </a:ext>
            </a:extLst>
          </p:cNvPr>
          <p:cNvCxnSpPr>
            <a:cxnSpLocks/>
            <a:endCxn id="287" idx="1"/>
          </p:cNvCxnSpPr>
          <p:nvPr/>
        </p:nvCxnSpPr>
        <p:spPr>
          <a:xfrm flipH="1">
            <a:off x="6338060" y="2510760"/>
            <a:ext cx="1510191" cy="125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/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1089E6C0-722A-19F0-2344-A54DEF05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92" y="3015784"/>
                <a:ext cx="718212" cy="275204"/>
              </a:xfrm>
              <a:prstGeom prst="rect">
                <a:avLst/>
              </a:prstGeom>
              <a:blipFill>
                <a:blip r:embed="rId1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8DC3C1CF-F631-DEA2-AD2D-BC5A53AD7ADE}"/>
              </a:ext>
            </a:extLst>
          </p:cNvPr>
          <p:cNvCxnSpPr>
            <a:cxnSpLocks/>
          </p:cNvCxnSpPr>
          <p:nvPr/>
        </p:nvCxnSpPr>
        <p:spPr>
          <a:xfrm>
            <a:off x="8818305" y="3935968"/>
            <a:ext cx="370590" cy="3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Textfeld 335">
            <a:extLst>
              <a:ext uri="{FF2B5EF4-FFF2-40B4-BE49-F238E27FC236}">
                <a16:creationId xmlns:a16="http://schemas.microsoft.com/office/drawing/2014/main" id="{06728B3B-DE26-1F35-D2C3-E7777033D591}"/>
              </a:ext>
            </a:extLst>
          </p:cNvPr>
          <p:cNvSpPr txBox="1"/>
          <p:nvPr/>
        </p:nvSpPr>
        <p:spPr>
          <a:xfrm>
            <a:off x="8007417" y="379103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/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1" name="Textfeld 340">
                <a:extLst>
                  <a:ext uri="{FF2B5EF4-FFF2-40B4-BE49-F238E27FC236}">
                    <a16:creationId xmlns:a16="http://schemas.microsoft.com/office/drawing/2014/main" id="{2F094C5B-24B5-28E1-34BB-294EEFA4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67" y="3859039"/>
                <a:ext cx="718212" cy="275204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44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41134" y="575335"/>
                <a:ext cx="13314414" cy="6195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4" y="575335"/>
                <a:ext cx="13314414" cy="619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 and j = 1,2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3006272" y="2291570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2535167" y="4736086"/>
            <a:ext cx="195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6444616" y="3556623"/>
            <a:ext cx="283128" cy="2063928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5642072" y="472845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3084521" y="2947311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88693" y="570214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809778" y="454954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875610" y="5701171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10246745" y="3274946"/>
            <a:ext cx="287662" cy="4619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9455654" y="5709310"/>
            <a:ext cx="20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553881" y="573827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619713" y="688990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5485256" y="4233426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4549846" y="6905337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9198767" y="57385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8375436" y="6891874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B58F943D-C0DA-05AE-B44A-A85731743117}"/>
              </a:ext>
            </a:extLst>
          </p:cNvPr>
          <p:cNvSpPr/>
          <p:nvPr/>
        </p:nvSpPr>
        <p:spPr>
          <a:xfrm rot="5400000">
            <a:off x="4646979" y="-1290142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D56A5F9-E24F-F515-42BD-F93595712841}"/>
              </a:ext>
            </a:extLst>
          </p:cNvPr>
          <p:cNvSpPr txBox="1"/>
          <p:nvPr/>
        </p:nvSpPr>
        <p:spPr>
          <a:xfrm>
            <a:off x="3110143" y="132457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23" name="Right Brace 16">
            <a:extLst>
              <a:ext uri="{FF2B5EF4-FFF2-40B4-BE49-F238E27FC236}">
                <a16:creationId xmlns:a16="http://schemas.microsoft.com/office/drawing/2014/main" id="{277CEDEC-651E-B8BF-9283-7BB941C23138}"/>
              </a:ext>
            </a:extLst>
          </p:cNvPr>
          <p:cNvSpPr/>
          <p:nvPr/>
        </p:nvSpPr>
        <p:spPr>
          <a:xfrm rot="5400000">
            <a:off x="6416978" y="-2981546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E8F89A-1905-59B5-4B04-1DBDFEE6E5AE}"/>
              </a:ext>
            </a:extLst>
          </p:cNvPr>
          <p:cNvSpPr txBox="1"/>
          <p:nvPr/>
        </p:nvSpPr>
        <p:spPr>
          <a:xfrm>
            <a:off x="3937681" y="250958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32" name="Right Brace 22">
            <a:extLst>
              <a:ext uri="{FF2B5EF4-FFF2-40B4-BE49-F238E27FC236}">
                <a16:creationId xmlns:a16="http://schemas.microsoft.com/office/drawing/2014/main" id="{5DB2C2C2-8882-6558-CB48-4208FD52F50D}"/>
              </a:ext>
            </a:extLst>
          </p:cNvPr>
          <p:cNvSpPr/>
          <p:nvPr/>
        </p:nvSpPr>
        <p:spPr>
          <a:xfrm rot="5400000">
            <a:off x="5271783" y="529112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0B77998F-AEFC-8377-EE0B-D045025098B2}"/>
              </a:ext>
            </a:extLst>
          </p:cNvPr>
          <p:cNvSpPr txBox="1"/>
          <p:nvPr/>
        </p:nvSpPr>
        <p:spPr>
          <a:xfrm>
            <a:off x="3975207" y="3489287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4" name="Right Brace 20">
            <a:extLst>
              <a:ext uri="{FF2B5EF4-FFF2-40B4-BE49-F238E27FC236}">
                <a16:creationId xmlns:a16="http://schemas.microsoft.com/office/drawing/2014/main" id="{DEA84341-84B6-711E-8A79-57DDA9341654}"/>
              </a:ext>
            </a:extLst>
          </p:cNvPr>
          <p:cNvSpPr/>
          <p:nvPr/>
        </p:nvSpPr>
        <p:spPr>
          <a:xfrm rot="5400000">
            <a:off x="10064425" y="1582902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21">
            <a:extLst>
              <a:ext uri="{FF2B5EF4-FFF2-40B4-BE49-F238E27FC236}">
                <a16:creationId xmlns:a16="http://schemas.microsoft.com/office/drawing/2014/main" id="{9749BE09-8BB7-279B-0C23-6D3488223220}"/>
              </a:ext>
            </a:extLst>
          </p:cNvPr>
          <p:cNvSpPr txBox="1"/>
          <p:nvPr/>
        </p:nvSpPr>
        <p:spPr>
          <a:xfrm>
            <a:off x="9284302" y="3429000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281255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fi-FI" sz="1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𝐴𝑔</m:t>
                                  </m:r>
                                </m:e>
                                <m:sub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de-DE" sz="18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 sz="18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𝑏𝑖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𝑚𝑗</m:t>
                                      </m:r>
                                      <m:r>
                                        <a:rPr lang="de-DE" sz="18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𝑎𝑔</m:t>
                                      </m:r>
                                    </m:sub>
                                    <m:sup>
                                      <m:r>
                                        <a:rPr lang="de-DE" sz="18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80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8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𝑁𝐶𝐿</m:t>
                                  </m:r>
                                </m:e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𝑢𝑚𝑜𝑟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8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2" y="977564"/>
                <a:ext cx="13314414" cy="5632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1" y="100667"/>
            <a:ext cx="117090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Concentration (</a:t>
            </a:r>
            <a:r>
              <a:rPr lang="en-US" dirty="0" err="1"/>
              <a:t>nM</a:t>
            </a:r>
            <a:r>
              <a:rPr lang="en-US" dirty="0"/>
              <a:t>) of Antibody bound to i </a:t>
            </a:r>
            <a:r>
              <a:rPr lang="en-US" dirty="0" err="1"/>
              <a:t>Protac</a:t>
            </a:r>
            <a:r>
              <a:rPr lang="en-US" dirty="0"/>
              <a:t> and j Metabolites1 in tumor extracellular space, i = 1,2,3 and j = 1,2,3 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997129" y="277206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401301" y="552689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722386" y="4374297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788218" y="5525923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7" name="Right Brace 11">
            <a:extLst>
              <a:ext uri="{FF2B5EF4-FFF2-40B4-BE49-F238E27FC236}">
                <a16:creationId xmlns:a16="http://schemas.microsoft.com/office/drawing/2014/main" id="{F6DB18CB-26F0-2CDF-10D8-5DDDBED69989}"/>
              </a:ext>
            </a:extLst>
          </p:cNvPr>
          <p:cNvSpPr/>
          <p:nvPr/>
        </p:nvSpPr>
        <p:spPr>
          <a:xfrm rot="5400000">
            <a:off x="3220151" y="3989501"/>
            <a:ext cx="287662" cy="5079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8EF46AE3-D0EA-F57C-4600-B747BB5B4BBB}"/>
              </a:ext>
            </a:extLst>
          </p:cNvPr>
          <p:cNvSpPr txBox="1"/>
          <p:nvPr/>
        </p:nvSpPr>
        <p:spPr>
          <a:xfrm>
            <a:off x="2230420" y="6661412"/>
            <a:ext cx="2976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9" name="Right Brace 11">
            <a:extLst>
              <a:ext uri="{FF2B5EF4-FFF2-40B4-BE49-F238E27FC236}">
                <a16:creationId xmlns:a16="http://schemas.microsoft.com/office/drawing/2014/main" id="{65704B71-3724-02AD-1C34-F26224D74B9C}"/>
              </a:ext>
            </a:extLst>
          </p:cNvPr>
          <p:cNvSpPr/>
          <p:nvPr/>
        </p:nvSpPr>
        <p:spPr>
          <a:xfrm rot="5400000">
            <a:off x="6933662" y="549460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8D964502-1BB6-A828-5B94-9CE721111C34}"/>
              </a:ext>
            </a:extLst>
          </p:cNvPr>
          <p:cNvSpPr txBox="1"/>
          <p:nvPr/>
        </p:nvSpPr>
        <p:spPr>
          <a:xfrm>
            <a:off x="6110331" y="6647949"/>
            <a:ext cx="268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" name="Right Brace 11">
            <a:extLst>
              <a:ext uri="{FF2B5EF4-FFF2-40B4-BE49-F238E27FC236}">
                <a16:creationId xmlns:a16="http://schemas.microsoft.com/office/drawing/2014/main" id="{725CC978-D181-4CB1-92F2-C38DC87E122B}"/>
              </a:ext>
            </a:extLst>
          </p:cNvPr>
          <p:cNvSpPr/>
          <p:nvPr/>
        </p:nvSpPr>
        <p:spPr>
          <a:xfrm rot="5400000">
            <a:off x="4696573" y="-842234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11DD89AC-EB27-E2EB-D6EB-C1558360A0C7}"/>
              </a:ext>
            </a:extLst>
          </p:cNvPr>
          <p:cNvSpPr txBox="1"/>
          <p:nvPr/>
        </p:nvSpPr>
        <p:spPr>
          <a:xfrm>
            <a:off x="3159737" y="1772487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central space</a:t>
            </a:r>
          </a:p>
        </p:txBody>
      </p:sp>
      <p:sp>
        <p:nvSpPr>
          <p:cNvPr id="5" name="Right Brace 16">
            <a:extLst>
              <a:ext uri="{FF2B5EF4-FFF2-40B4-BE49-F238E27FC236}">
                <a16:creationId xmlns:a16="http://schemas.microsoft.com/office/drawing/2014/main" id="{BCEFEA1E-9CF9-F16C-A233-4348D37368C5}"/>
              </a:ext>
            </a:extLst>
          </p:cNvPr>
          <p:cNvSpPr/>
          <p:nvPr/>
        </p:nvSpPr>
        <p:spPr>
          <a:xfrm rot="5400000">
            <a:off x="6504098" y="-2242625"/>
            <a:ext cx="260966" cy="1082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8DFB674-D3FA-FFE0-2830-B4897FD20AB7}"/>
              </a:ext>
            </a:extLst>
          </p:cNvPr>
          <p:cNvSpPr txBox="1"/>
          <p:nvPr/>
        </p:nvSpPr>
        <p:spPr>
          <a:xfrm>
            <a:off x="4024801" y="3248502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Binding and unbinding of ADC to receptors on tumor cell</a:t>
            </a:r>
          </a:p>
        </p:txBody>
      </p:sp>
      <p:sp>
        <p:nvSpPr>
          <p:cNvPr id="10" name="Right Brace 22">
            <a:extLst>
              <a:ext uri="{FF2B5EF4-FFF2-40B4-BE49-F238E27FC236}">
                <a16:creationId xmlns:a16="http://schemas.microsoft.com/office/drawing/2014/main" id="{3ACAAFDF-86F6-CDE2-BD80-11A3E78D83B6}"/>
              </a:ext>
            </a:extLst>
          </p:cNvPr>
          <p:cNvSpPr/>
          <p:nvPr/>
        </p:nvSpPr>
        <p:spPr>
          <a:xfrm rot="5400000">
            <a:off x="5345333" y="1393644"/>
            <a:ext cx="249561" cy="5823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44A686C0-D769-A599-DDCB-CB1D5CD3BFC8}"/>
              </a:ext>
            </a:extLst>
          </p:cNvPr>
          <p:cNvSpPr txBox="1"/>
          <p:nvPr/>
        </p:nvSpPr>
        <p:spPr>
          <a:xfrm>
            <a:off x="4048757" y="4353819"/>
            <a:ext cx="392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22" name="Right Brace 20">
            <a:extLst>
              <a:ext uri="{FF2B5EF4-FFF2-40B4-BE49-F238E27FC236}">
                <a16:creationId xmlns:a16="http://schemas.microsoft.com/office/drawing/2014/main" id="{8EF7D459-EAB8-9CD0-71C2-23ACF8284D3B}"/>
              </a:ext>
            </a:extLst>
          </p:cNvPr>
          <p:cNvSpPr/>
          <p:nvPr/>
        </p:nvSpPr>
        <p:spPr>
          <a:xfrm rot="5400000">
            <a:off x="10137975" y="2447434"/>
            <a:ext cx="185838" cy="36871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1FA85FC0-8071-2687-58DE-6BFD22C7A679}"/>
              </a:ext>
            </a:extLst>
          </p:cNvPr>
          <p:cNvSpPr txBox="1"/>
          <p:nvPr/>
        </p:nvSpPr>
        <p:spPr>
          <a:xfrm>
            <a:off x="9357852" y="4293532"/>
            <a:ext cx="162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pinocytosis</a:t>
            </a:r>
          </a:p>
        </p:txBody>
      </p:sp>
    </p:spTree>
    <p:extLst>
      <p:ext uri="{BB962C8B-B14F-4D97-AF65-F5344CB8AC3E}">
        <p14:creationId xmlns:p14="http://schemas.microsoft.com/office/powerpoint/2010/main" val="62296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50674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Amount (nmol) of drug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/>
              <p:nvPr/>
            </p:nvSpPr>
            <p:spPr>
              <a:xfrm>
                <a:off x="300799" y="406117"/>
                <a:ext cx="11889996" cy="658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endParaRPr lang="de-DE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fi-FI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Drug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44491-DF16-4B5C-ACD4-5F82779CF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9" y="406117"/>
                <a:ext cx="11889996" cy="658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D6A98A90-D59B-4776-86B2-DA2DA8EFE6B2}"/>
              </a:ext>
            </a:extLst>
          </p:cNvPr>
          <p:cNvSpPr/>
          <p:nvPr/>
        </p:nvSpPr>
        <p:spPr>
          <a:xfrm rot="5400000">
            <a:off x="4633318" y="-1622610"/>
            <a:ext cx="149668" cy="631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AC4-2F20-4865-AD39-C56D4FB21199}"/>
              </a:ext>
            </a:extLst>
          </p:cNvPr>
          <p:cNvSpPr txBox="1"/>
          <p:nvPr/>
        </p:nvSpPr>
        <p:spPr>
          <a:xfrm>
            <a:off x="3673795" y="1632032"/>
            <a:ext cx="218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From central space</a:t>
            </a: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AF440-BA51-4F3C-9BD3-DC370DA1409B}"/>
              </a:ext>
            </a:extLst>
          </p:cNvPr>
          <p:cNvSpPr txBox="1"/>
          <p:nvPr/>
        </p:nvSpPr>
        <p:spPr>
          <a:xfrm>
            <a:off x="8735360" y="1565703"/>
            <a:ext cx="2786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Efflux of drug from the cell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165A214-61E9-4251-9ECD-D5DFE4CFF3CA}"/>
              </a:ext>
            </a:extLst>
          </p:cNvPr>
          <p:cNvSpPr/>
          <p:nvPr/>
        </p:nvSpPr>
        <p:spPr>
          <a:xfrm rot="5400000">
            <a:off x="9829571" y="-355478"/>
            <a:ext cx="130941" cy="3711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AFD58BE1-BDB4-4F7D-8214-317D105BE626}"/>
              </a:ext>
            </a:extLst>
          </p:cNvPr>
          <p:cNvSpPr/>
          <p:nvPr/>
        </p:nvSpPr>
        <p:spPr>
          <a:xfrm rot="5400000">
            <a:off x="3429588" y="848082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5FAA651A-7CF6-4BC9-8DB7-370FDB17387A}"/>
              </a:ext>
            </a:extLst>
          </p:cNvPr>
          <p:cNvSpPr/>
          <p:nvPr/>
        </p:nvSpPr>
        <p:spPr>
          <a:xfrm rot="5400000">
            <a:off x="2440601" y="416537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ED274A-47A7-465E-AFC2-29513B84F086}"/>
              </a:ext>
            </a:extLst>
          </p:cNvPr>
          <p:cNvSpPr txBox="1"/>
          <p:nvPr/>
        </p:nvSpPr>
        <p:spPr>
          <a:xfrm>
            <a:off x="1960792" y="2793674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B3C78E-53DE-4CE5-BCA5-D71AD7A94948}"/>
              </a:ext>
            </a:extLst>
          </p:cNvPr>
          <p:cNvSpPr txBox="1"/>
          <p:nvPr/>
        </p:nvSpPr>
        <p:spPr>
          <a:xfrm>
            <a:off x="1280449" y="4099194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4">
            <a:extLst>
              <a:ext uri="{FF2B5EF4-FFF2-40B4-BE49-F238E27FC236}">
                <a16:creationId xmlns:a16="http://schemas.microsoft.com/office/drawing/2014/main" id="{5AAEEBBD-39E4-D612-68BB-C86F8EBAF148}"/>
              </a:ext>
            </a:extLst>
          </p:cNvPr>
          <p:cNvSpPr/>
          <p:nvPr/>
        </p:nvSpPr>
        <p:spPr>
          <a:xfrm rot="5400000">
            <a:off x="5725651" y="179863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FE228308-F867-A467-949E-8D29E2E6D540}"/>
              </a:ext>
            </a:extLst>
          </p:cNvPr>
          <p:cNvSpPr txBox="1"/>
          <p:nvPr/>
        </p:nvSpPr>
        <p:spPr>
          <a:xfrm>
            <a:off x="5086751" y="2675007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metabolism</a:t>
            </a:r>
          </a:p>
        </p:txBody>
      </p:sp>
      <p:sp>
        <p:nvSpPr>
          <p:cNvPr id="5" name="Right Brace 11">
            <a:extLst>
              <a:ext uri="{FF2B5EF4-FFF2-40B4-BE49-F238E27FC236}">
                <a16:creationId xmlns:a16="http://schemas.microsoft.com/office/drawing/2014/main" id="{79A16316-1D75-5B90-8C99-6FDB942078AC}"/>
              </a:ext>
            </a:extLst>
          </p:cNvPr>
          <p:cNvSpPr/>
          <p:nvPr/>
        </p:nvSpPr>
        <p:spPr>
          <a:xfrm rot="5400000">
            <a:off x="9475794" y="1453655"/>
            <a:ext cx="287662" cy="5142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52FF7DB-FDE1-0459-2F53-6ED06D2628F3}"/>
              </a:ext>
            </a:extLst>
          </p:cNvPr>
          <p:cNvSpPr txBox="1"/>
          <p:nvPr/>
        </p:nvSpPr>
        <p:spPr>
          <a:xfrm>
            <a:off x="8803703" y="4158015"/>
            <a:ext cx="280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7" name="Right Brace 11">
            <a:extLst>
              <a:ext uri="{FF2B5EF4-FFF2-40B4-BE49-F238E27FC236}">
                <a16:creationId xmlns:a16="http://schemas.microsoft.com/office/drawing/2014/main" id="{C5D1A2B7-55E8-A965-691E-AAC9BE917EDF}"/>
              </a:ext>
            </a:extLst>
          </p:cNvPr>
          <p:cNvSpPr/>
          <p:nvPr/>
        </p:nvSpPr>
        <p:spPr>
          <a:xfrm rot="5400000">
            <a:off x="2101519" y="3680815"/>
            <a:ext cx="283128" cy="34891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66DBC-B985-A79F-D50C-3CFCD979A922}"/>
              </a:ext>
            </a:extLst>
          </p:cNvPr>
          <p:cNvSpPr txBox="1"/>
          <p:nvPr/>
        </p:nvSpPr>
        <p:spPr>
          <a:xfrm>
            <a:off x="973076" y="5545055"/>
            <a:ext cx="316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9" name="Right Brace 11">
            <a:extLst>
              <a:ext uri="{FF2B5EF4-FFF2-40B4-BE49-F238E27FC236}">
                <a16:creationId xmlns:a16="http://schemas.microsoft.com/office/drawing/2014/main" id="{27152F6E-4F27-664C-B7C2-A34FCE0EF6A1}"/>
              </a:ext>
            </a:extLst>
          </p:cNvPr>
          <p:cNvSpPr/>
          <p:nvPr/>
        </p:nvSpPr>
        <p:spPr>
          <a:xfrm rot="5400000">
            <a:off x="7730169" y="1959105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73C965C-AE6A-4255-0069-D6C209798F31}"/>
              </a:ext>
            </a:extLst>
          </p:cNvPr>
          <p:cNvSpPr txBox="1"/>
          <p:nvPr/>
        </p:nvSpPr>
        <p:spPr>
          <a:xfrm>
            <a:off x="5587506" y="5545054"/>
            <a:ext cx="6024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1078FC23-B44D-FA28-2D88-B7FC69165597}"/>
              </a:ext>
            </a:extLst>
          </p:cNvPr>
          <p:cNvSpPr/>
          <p:nvPr/>
        </p:nvSpPr>
        <p:spPr>
          <a:xfrm rot="5400000">
            <a:off x="2552211" y="4554149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E2FC50FE-04B2-58AD-0220-D75273928553}"/>
              </a:ext>
            </a:extLst>
          </p:cNvPr>
          <p:cNvSpPr txBox="1"/>
          <p:nvPr/>
        </p:nvSpPr>
        <p:spPr>
          <a:xfrm>
            <a:off x="300796" y="7066788"/>
            <a:ext cx="50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1191595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487693" y="422759"/>
                <a:ext cx="11672949" cy="6758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𝑁𝐶</m:t>
                              </m:r>
                            </m:e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</m:den>
                          </m:f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𝑆𝐹</m:t>
                          </m:r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</m:e>
                      </m:nary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3" y="422759"/>
                <a:ext cx="11672949" cy="6758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04864" y="-2245592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50339" y="1501539"/>
            <a:ext cx="1763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Metabolite1 in tumor extracellular space</a:t>
            </a:r>
          </a:p>
        </p:txBody>
      </p:sp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479493" y="518857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40593" y="1395233"/>
            <a:ext cx="164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270127" y="2944698"/>
            <a:ext cx="34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24038" y="1064457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3180643" y="1419025"/>
            <a:ext cx="323615" cy="5815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46228" y="662671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566419" y="3039808"/>
            <a:ext cx="202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1301886" y="4399756"/>
            <a:ext cx="400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intracellular content of dying cells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B15EBC2C-CF42-BFBE-8A55-E5A2E469E0EE}"/>
              </a:ext>
            </a:extLst>
          </p:cNvPr>
          <p:cNvSpPr/>
          <p:nvPr/>
        </p:nvSpPr>
        <p:spPr>
          <a:xfrm rot="5400000">
            <a:off x="8871648" y="1666493"/>
            <a:ext cx="287662" cy="537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3D3AF8-7338-5460-2B5C-EAA4CF86443C}"/>
              </a:ext>
            </a:extLst>
          </p:cNvPr>
          <p:cNvSpPr txBox="1"/>
          <p:nvPr/>
        </p:nvSpPr>
        <p:spPr>
          <a:xfrm>
            <a:off x="8082772" y="4487640"/>
            <a:ext cx="3057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</a:t>
            </a:r>
          </a:p>
        </p:txBody>
      </p:sp>
      <p:sp>
        <p:nvSpPr>
          <p:cNvPr id="11" name="Right Brace 11">
            <a:extLst>
              <a:ext uri="{FF2B5EF4-FFF2-40B4-BE49-F238E27FC236}">
                <a16:creationId xmlns:a16="http://schemas.microsoft.com/office/drawing/2014/main" id="{7D0EEA75-AD47-A002-0F3A-490D03667F68}"/>
              </a:ext>
            </a:extLst>
          </p:cNvPr>
          <p:cNvSpPr/>
          <p:nvPr/>
        </p:nvSpPr>
        <p:spPr>
          <a:xfrm rot="5400000">
            <a:off x="2769897" y="3603001"/>
            <a:ext cx="283128" cy="3584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1919870-9526-EC08-B34E-74A6DDC249E2}"/>
              </a:ext>
            </a:extLst>
          </p:cNvPr>
          <p:cNvSpPr txBox="1"/>
          <p:nvPr/>
        </p:nvSpPr>
        <p:spPr>
          <a:xfrm>
            <a:off x="1593561" y="5515134"/>
            <a:ext cx="3163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D70F0DAD-0F67-C6BF-8D0B-333FE714E260}"/>
              </a:ext>
            </a:extLst>
          </p:cNvPr>
          <p:cNvSpPr/>
          <p:nvPr/>
        </p:nvSpPr>
        <p:spPr>
          <a:xfrm rot="5400000">
            <a:off x="8173745" y="1961832"/>
            <a:ext cx="287662" cy="6905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3DCBEA43-879A-FE49-D94B-0E8A4BB487D3}"/>
              </a:ext>
            </a:extLst>
          </p:cNvPr>
          <p:cNvSpPr txBox="1"/>
          <p:nvPr/>
        </p:nvSpPr>
        <p:spPr>
          <a:xfrm>
            <a:off x="6031082" y="5547781"/>
            <a:ext cx="567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antibody bound to binding target on a single cell 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6307E4AA-5DCE-3ECF-E31A-CD41A627E4AB}"/>
              </a:ext>
            </a:extLst>
          </p:cNvPr>
          <p:cNvSpPr/>
          <p:nvPr/>
        </p:nvSpPr>
        <p:spPr>
          <a:xfrm rot="5400000">
            <a:off x="3280002" y="4151365"/>
            <a:ext cx="283128" cy="4785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DF0D818F-E3B6-70C2-EF2E-6E05414B8C0B}"/>
              </a:ext>
            </a:extLst>
          </p:cNvPr>
          <p:cNvSpPr txBox="1"/>
          <p:nvPr/>
        </p:nvSpPr>
        <p:spPr>
          <a:xfrm>
            <a:off x="1004608" y="6595037"/>
            <a:ext cx="5815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antibody bound to binding target on a single cell </a:t>
            </a:r>
          </a:p>
        </p:txBody>
      </p:sp>
    </p:spTree>
    <p:extLst>
      <p:ext uri="{BB962C8B-B14F-4D97-AF65-F5344CB8AC3E}">
        <p14:creationId xmlns:p14="http://schemas.microsoft.com/office/powerpoint/2010/main" val="366281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2740037-7C3C-4631-A7FD-4D368E6BADBB}"/>
              </a:ext>
            </a:extLst>
          </p:cNvPr>
          <p:cNvSpPr txBox="1"/>
          <p:nvPr/>
        </p:nvSpPr>
        <p:spPr>
          <a:xfrm>
            <a:off x="151002" y="5188115"/>
            <a:ext cx="11787568" cy="1577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/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sz="1600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  <m:t>𝑀𝑒𝑡𝑎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br>
                  <a:rPr lang="fi-FI" sz="1600" i="1" dirty="0">
                    <a:latin typeface="Cambria Math" panose="02040503050406030204" pitchFamily="18" charset="0"/>
                  </a:rPr>
                </a:br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i-FI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fi-FI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𝑢𝑚𝑜𝑟</m:t>
                          </m:r>
                        </m:sup>
                      </m:sSup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sz="1600" i="1">
                                          <a:latin typeface="Cambria Math" panose="02040503050406030204" pitchFamily="18" charset="0"/>
                                        </a:rPr>
                                        <m:t>𝑡𝑢𝑚𝑜𝑟</m:t>
                                      </m:r>
                                    </m:sup>
                                  </m:sSup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i-FI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i-FI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i-FI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𝑒𝑙𝑙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i-FI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𝑆𝐹</m:t>
                      </m:r>
                    </m:oMath>
                  </m:oMathPara>
                </a14:m>
                <a:br>
                  <a:rPr lang="fi-FI" sz="1600" b="0" i="1" dirty="0">
                    <a:latin typeface="Cambria Math" panose="02040503050406030204" pitchFamily="18" charset="0"/>
                  </a:rPr>
                </a:br>
                <a:endParaRPr lang="de-D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B0882-4989-4E2E-84AB-530D307B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50" y="662445"/>
                <a:ext cx="11672949" cy="3530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0A798B56-ABF9-45F1-AF30-9850EFC2A51B}"/>
              </a:ext>
            </a:extLst>
          </p:cNvPr>
          <p:cNvSpPr/>
          <p:nvPr/>
        </p:nvSpPr>
        <p:spPr>
          <a:xfrm rot="5400000">
            <a:off x="7240080" y="-2006708"/>
            <a:ext cx="285606" cy="7230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27D7A-D81F-40A4-AABD-66737DC8C79C}"/>
              </a:ext>
            </a:extLst>
          </p:cNvPr>
          <p:cNvSpPr txBox="1"/>
          <p:nvPr/>
        </p:nvSpPr>
        <p:spPr>
          <a:xfrm>
            <a:off x="5785555" y="1740423"/>
            <a:ext cx="1566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central 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05CD3-2D99-4A02-B66D-1B04D156C816}"/>
              </a:ext>
            </a:extLst>
          </p:cNvPr>
          <p:cNvSpPr txBox="1"/>
          <p:nvPr/>
        </p:nvSpPr>
        <p:spPr>
          <a:xfrm>
            <a:off x="151000" y="100668"/>
            <a:ext cx="72302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(nmol) of free (unbound) Metabolite2 in tumor extracellular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/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55F384-3813-4938-9A1D-2B656814B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2" y="5298337"/>
                <a:ext cx="1619354" cy="76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/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×1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𝑢𝑚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234B52-28E4-4E58-9C54-052EC7E04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3" y="6052909"/>
                <a:ext cx="5429882" cy="740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9A5E3CE-EE44-484F-BD4C-CFF9ECCCA3B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/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D8BD48-9B5A-4230-8CE8-90486A21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395705"/>
                <a:ext cx="100469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/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590126-9015-465E-A23C-48B9D0AB2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660" y="5297941"/>
                <a:ext cx="1619354" cy="76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/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55A1E-BB93-4865-8284-486BBD8E7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49" y="5300600"/>
                <a:ext cx="1619354" cy="7655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/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76AA43-808B-4350-A412-E10F703FA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1" y="5254724"/>
                <a:ext cx="1592680" cy="8087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/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D5763C-32F2-4066-956D-7146F7B23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531" y="5245433"/>
                <a:ext cx="2313582" cy="8104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/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i-FI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i-FI" sz="1600" b="0" i="1" smtClean="0">
                        <a:latin typeface="Cambria Math" panose="02040503050406030204" pitchFamily="18" charset="0"/>
                      </a:rPr>
                      <m:t>1×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9F60A80-2A3B-4FD4-85C3-1B07B9AD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76" y="6132221"/>
                <a:ext cx="5563382" cy="579774"/>
              </a:xfrm>
              <a:prstGeom prst="rect">
                <a:avLst/>
              </a:prstGeom>
              <a:blipFill>
                <a:blip r:embed="rId1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4">
            <a:extLst>
              <a:ext uri="{FF2B5EF4-FFF2-40B4-BE49-F238E27FC236}">
                <a16:creationId xmlns:a16="http://schemas.microsoft.com/office/drawing/2014/main" id="{3669775D-29B3-3A7E-ED22-4CEF7AB04299}"/>
              </a:ext>
            </a:extLst>
          </p:cNvPr>
          <p:cNvSpPr/>
          <p:nvPr/>
        </p:nvSpPr>
        <p:spPr>
          <a:xfrm rot="5400000">
            <a:off x="2514709" y="757741"/>
            <a:ext cx="265087" cy="16808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1936293-41F2-EE59-639A-1D078ABB578A}"/>
              </a:ext>
            </a:extLst>
          </p:cNvPr>
          <p:cNvSpPr txBox="1"/>
          <p:nvPr/>
        </p:nvSpPr>
        <p:spPr>
          <a:xfrm>
            <a:off x="1875809" y="1634117"/>
            <a:ext cx="1465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metabolism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894322F-8DA1-E71C-406F-0EF429B2E66E}"/>
              </a:ext>
            </a:extLst>
          </p:cNvPr>
          <p:cNvSpPr txBox="1"/>
          <p:nvPr/>
        </p:nvSpPr>
        <p:spPr>
          <a:xfrm>
            <a:off x="2305343" y="3183582"/>
            <a:ext cx="344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Fromm efflux of drug from the cell</a:t>
            </a:r>
          </a:p>
        </p:txBody>
      </p:sp>
      <p:sp>
        <p:nvSpPr>
          <p:cNvPr id="7" name="Right Brace 32">
            <a:extLst>
              <a:ext uri="{FF2B5EF4-FFF2-40B4-BE49-F238E27FC236}">
                <a16:creationId xmlns:a16="http://schemas.microsoft.com/office/drawing/2014/main" id="{9EAAD69C-5E8E-9079-50C5-E949DA6CEDF7}"/>
              </a:ext>
            </a:extLst>
          </p:cNvPr>
          <p:cNvSpPr/>
          <p:nvPr/>
        </p:nvSpPr>
        <p:spPr>
          <a:xfrm rot="5400000">
            <a:off x="3859254" y="1303341"/>
            <a:ext cx="177000" cy="36756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38">
            <a:extLst>
              <a:ext uri="{FF2B5EF4-FFF2-40B4-BE49-F238E27FC236}">
                <a16:creationId xmlns:a16="http://schemas.microsoft.com/office/drawing/2014/main" id="{44FB5537-A9F3-CE55-9E1A-8A2872F6B4D6}"/>
              </a:ext>
            </a:extLst>
          </p:cNvPr>
          <p:cNvSpPr/>
          <p:nvPr/>
        </p:nvSpPr>
        <p:spPr>
          <a:xfrm rot="5400000">
            <a:off x="6230495" y="1105799"/>
            <a:ext cx="323615" cy="6356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39">
            <a:extLst>
              <a:ext uri="{FF2B5EF4-FFF2-40B4-BE49-F238E27FC236}">
                <a16:creationId xmlns:a16="http://schemas.microsoft.com/office/drawing/2014/main" id="{C02B3114-8316-7574-486A-F82EEA781FAC}"/>
              </a:ext>
            </a:extLst>
          </p:cNvPr>
          <p:cNvSpPr/>
          <p:nvPr/>
        </p:nvSpPr>
        <p:spPr>
          <a:xfrm rot="5400000">
            <a:off x="8081444" y="901555"/>
            <a:ext cx="237336" cy="4516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39FAC4C8-B128-334D-86BD-52C8A82B0F86}"/>
              </a:ext>
            </a:extLst>
          </p:cNvPr>
          <p:cNvSpPr txBox="1"/>
          <p:nvPr/>
        </p:nvSpPr>
        <p:spPr>
          <a:xfrm>
            <a:off x="7601635" y="3278692"/>
            <a:ext cx="202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influx into cells</a:t>
            </a: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57569569-8E03-A3D4-CFF7-3B36838BA0B0}"/>
              </a:ext>
            </a:extLst>
          </p:cNvPr>
          <p:cNvSpPr txBox="1"/>
          <p:nvPr/>
        </p:nvSpPr>
        <p:spPr>
          <a:xfrm>
            <a:off x="4081356" y="4356911"/>
            <a:ext cx="40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intracellular content of dying cells</a:t>
            </a:r>
          </a:p>
        </p:txBody>
      </p:sp>
    </p:spTree>
    <p:extLst>
      <p:ext uri="{BB962C8B-B14F-4D97-AF65-F5344CB8AC3E}">
        <p14:creationId xmlns:p14="http://schemas.microsoft.com/office/powerpoint/2010/main" val="3191092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8" y="436944"/>
                <a:ext cx="11290988" cy="5053178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1476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Antibody (bound to 0 </a:t>
            </a:r>
            <a:r>
              <a:rPr lang="en-US" dirty="0" err="1"/>
              <a:t>Protacs</a:t>
            </a:r>
            <a:r>
              <a:rPr lang="en-US" dirty="0"/>
              <a:t>) molecules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23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523068" y="3284599"/>
            <a:ext cx="278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190109" y="3315325"/>
            <a:ext cx="1832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8971064" y="1380927"/>
            <a:ext cx="287662" cy="3741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472347" y="3383493"/>
            <a:ext cx="2104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457858" y="338565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51879" y="4537685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72519481-6A09-08A3-FDB4-E18004BF4173}"/>
              </a:ext>
            </a:extLst>
          </p:cNvPr>
          <p:cNvSpPr/>
          <p:nvPr/>
        </p:nvSpPr>
        <p:spPr>
          <a:xfrm rot="5400000">
            <a:off x="4388537" y="2724923"/>
            <a:ext cx="287662" cy="34696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05193FB-A798-AE60-F07B-FEE943153A27}"/>
              </a:ext>
            </a:extLst>
          </p:cNvPr>
          <p:cNvSpPr txBox="1"/>
          <p:nvPr/>
        </p:nvSpPr>
        <p:spPr>
          <a:xfrm>
            <a:off x="3560584" y="4592057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ADA09D1F-CC03-8D89-0A71-0E0C3E09746E}"/>
              </a:ext>
            </a:extLst>
          </p:cNvPr>
          <p:cNvSpPr/>
          <p:nvPr/>
        </p:nvSpPr>
        <p:spPr>
          <a:xfrm rot="5400000">
            <a:off x="7291550" y="344550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146137CE-7D69-4186-A2FD-053D48804FC0}"/>
              </a:ext>
            </a:extLst>
          </p:cNvPr>
          <p:cNvSpPr txBox="1"/>
          <p:nvPr/>
        </p:nvSpPr>
        <p:spPr>
          <a:xfrm>
            <a:off x="6357382" y="4597126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761256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594949" y="83707"/>
                <a:ext cx="11597051" cy="6172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sz="18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49" y="83707"/>
                <a:ext cx="11597051" cy="6172844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4293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bound to binding target on a single cell,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534552" y="-2970584"/>
            <a:ext cx="252827" cy="9275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654305" y="1637655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86653" y="2972937"/>
            <a:ext cx="234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98208" y="192608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241277" y="1759639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989528" y="2956863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009340" y="1934047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276236" y="2987589"/>
            <a:ext cx="183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647049" y="768044"/>
            <a:ext cx="287662" cy="4467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8851373" y="3143220"/>
            <a:ext cx="210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624407" y="300408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618428" y="4156118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3281AA5B-2840-611D-50BD-8974DB3A905C}"/>
              </a:ext>
            </a:extLst>
          </p:cNvPr>
          <p:cNvSpPr/>
          <p:nvPr/>
        </p:nvSpPr>
        <p:spPr>
          <a:xfrm rot="5400000">
            <a:off x="5356477" y="1585761"/>
            <a:ext cx="287662" cy="49737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9ACA0D4-C719-7D46-5325-BA20E8788C00}"/>
              </a:ext>
            </a:extLst>
          </p:cNvPr>
          <p:cNvSpPr txBox="1"/>
          <p:nvPr/>
        </p:nvSpPr>
        <p:spPr>
          <a:xfrm>
            <a:off x="4631330" y="4207385"/>
            <a:ext cx="231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68355FD-B6A7-D257-2FDD-A5C062409E9C}"/>
              </a:ext>
            </a:extLst>
          </p:cNvPr>
          <p:cNvSpPr/>
          <p:nvPr/>
        </p:nvSpPr>
        <p:spPr>
          <a:xfrm rot="5400000">
            <a:off x="9011516" y="305836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6A585B3-9CC3-D429-DCE0-A4E9A177DA22}"/>
              </a:ext>
            </a:extLst>
          </p:cNvPr>
          <p:cNvSpPr txBox="1"/>
          <p:nvPr/>
        </p:nvSpPr>
        <p:spPr>
          <a:xfrm>
            <a:off x="8005537" y="4210400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DD0E378D-E72A-F2BE-C1DD-9456DA238BD3}"/>
              </a:ext>
            </a:extLst>
          </p:cNvPr>
          <p:cNvSpPr/>
          <p:nvPr/>
        </p:nvSpPr>
        <p:spPr>
          <a:xfrm rot="5400000">
            <a:off x="2848805" y="3053773"/>
            <a:ext cx="287662" cy="4179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62F0DEE1-4FCE-2F0E-5CA5-2F3DD10B0ED3}"/>
              </a:ext>
            </a:extLst>
          </p:cNvPr>
          <p:cNvSpPr txBox="1"/>
          <p:nvPr/>
        </p:nvSpPr>
        <p:spPr>
          <a:xfrm>
            <a:off x="1593744" y="5243839"/>
            <a:ext cx="25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140B5841-F890-043C-AABC-25A023D55056}"/>
              </a:ext>
            </a:extLst>
          </p:cNvPr>
          <p:cNvSpPr/>
          <p:nvPr/>
        </p:nvSpPr>
        <p:spPr>
          <a:xfrm rot="5400000">
            <a:off x="6035314" y="413692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932BD392-7156-5EB4-57E5-5D02FE25E573}"/>
              </a:ext>
            </a:extLst>
          </p:cNvPr>
          <p:cNvSpPr txBox="1"/>
          <p:nvPr/>
        </p:nvSpPr>
        <p:spPr>
          <a:xfrm>
            <a:off x="5082272" y="5239340"/>
            <a:ext cx="400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3205111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A37400-2CBF-4AD2-A0D8-7099429FF09F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8" y="469999"/>
                <a:ext cx="11290988" cy="5004960"/>
              </a:xfrm>
              <a:prstGeom prst="rect">
                <a:avLst/>
              </a:prstGeom>
              <a:blipFill>
                <a:blip r:embed="rId3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6423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</a:t>
            </a:r>
            <a:r>
              <a:rPr lang="en-US" dirty="0" err="1"/>
              <a:t>Protacs</a:t>
            </a:r>
            <a:r>
              <a:rPr lang="en-US" dirty="0"/>
              <a:t>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internalization into cell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E02BC-FB1C-4432-9E69-E1B6FF23C33F}"/>
              </a:ext>
            </a:extLst>
          </p:cNvPr>
          <p:cNvSpPr txBox="1"/>
          <p:nvPr/>
        </p:nvSpPr>
        <p:spPr>
          <a:xfrm>
            <a:off x="253429" y="58305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/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8EE94F-6AB2-4289-AE30-6E5A852B8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812" y="5726405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/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𝑛𝑚𝑜𝑙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170A0F4-85CA-4D96-8B98-1CD3E5AC9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37" y="5726405"/>
                <a:ext cx="6769161" cy="849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2015613" y="2918799"/>
            <a:ext cx="287662" cy="2968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1130035" y="4534504"/>
            <a:ext cx="2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4667784" y="338853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3793597" y="4542027"/>
            <a:ext cx="295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3004671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98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bound to binding target on a single cell, j = 1,2,3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479AD48B-3762-923D-573B-7DB60B9A62BD}"/>
              </a:ext>
            </a:extLst>
          </p:cNvPr>
          <p:cNvSpPr/>
          <p:nvPr/>
        </p:nvSpPr>
        <p:spPr>
          <a:xfrm rot="5400000">
            <a:off x="9736063" y="1118844"/>
            <a:ext cx="287662" cy="43222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99E64-5980-C120-B095-BDE405DAD333}"/>
              </a:ext>
            </a:extLst>
          </p:cNvPr>
          <p:cNvSpPr txBox="1"/>
          <p:nvPr/>
        </p:nvSpPr>
        <p:spPr>
          <a:xfrm>
            <a:off x="9159755" y="3301078"/>
            <a:ext cx="222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ADD4983D-7E52-05BE-17E6-E897289D2D64}"/>
              </a:ext>
            </a:extLst>
          </p:cNvPr>
          <p:cNvSpPr/>
          <p:nvPr/>
        </p:nvSpPr>
        <p:spPr>
          <a:xfrm rot="5400000">
            <a:off x="1342279" y="343075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3401A9D-5DDB-0E3C-6D0B-9BC6D65EC7C3}"/>
              </a:ext>
            </a:extLst>
          </p:cNvPr>
          <p:cNvSpPr txBox="1"/>
          <p:nvPr/>
        </p:nvSpPr>
        <p:spPr>
          <a:xfrm>
            <a:off x="468092" y="4584251"/>
            <a:ext cx="295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5441968" y="1720861"/>
            <a:ext cx="287662" cy="5442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4304755" y="4569268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1560137" y="4701725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625969" y="5853351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  <p:sp>
        <p:nvSpPr>
          <p:cNvPr id="15" name="Right Brace 11">
            <a:extLst>
              <a:ext uri="{FF2B5EF4-FFF2-40B4-BE49-F238E27FC236}">
                <a16:creationId xmlns:a16="http://schemas.microsoft.com/office/drawing/2014/main" id="{B391FD04-C530-5C25-3065-0D1782F8EAE4}"/>
              </a:ext>
            </a:extLst>
          </p:cNvPr>
          <p:cNvSpPr/>
          <p:nvPr/>
        </p:nvSpPr>
        <p:spPr>
          <a:xfrm rot="5400000">
            <a:off x="4898321" y="3464102"/>
            <a:ext cx="287662" cy="4529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DDDDBB1E-13AB-3826-BEF7-6127DFCD31B9}"/>
              </a:ext>
            </a:extLst>
          </p:cNvPr>
          <p:cNvSpPr txBox="1"/>
          <p:nvPr/>
        </p:nvSpPr>
        <p:spPr>
          <a:xfrm>
            <a:off x="3837904" y="586110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17" name="Right Brace 11">
            <a:extLst>
              <a:ext uri="{FF2B5EF4-FFF2-40B4-BE49-F238E27FC236}">
                <a16:creationId xmlns:a16="http://schemas.microsoft.com/office/drawing/2014/main" id="{C4060D45-264A-AF47-F6B4-303C9FB6CECC}"/>
              </a:ext>
            </a:extLst>
          </p:cNvPr>
          <p:cNvSpPr/>
          <p:nvPr/>
        </p:nvSpPr>
        <p:spPr>
          <a:xfrm rot="5400000">
            <a:off x="8241040" y="469457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F829F0A-2413-F60F-3CE1-A067F41510A9}"/>
              </a:ext>
            </a:extLst>
          </p:cNvPr>
          <p:cNvSpPr txBox="1"/>
          <p:nvPr/>
        </p:nvSpPr>
        <p:spPr>
          <a:xfrm>
            <a:off x="7306872" y="584619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44955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</a:endParaRPr>
              </a:p>
              <a:p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9" y="469999"/>
                <a:ext cx="11787569" cy="5140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1953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4 Metabolites1 bound to binding target on a single cell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042149" y="-2236571"/>
            <a:ext cx="252827" cy="84629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965391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300526" y="3300673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012081" y="2253822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155150" y="2087375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151002" y="3300673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3923213" y="2261783"/>
            <a:ext cx="252828" cy="1945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2842788" y="3315325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5F20A69-3253-C6E6-C2D2-9A457ED4EFB9}"/>
              </a:ext>
            </a:extLst>
          </p:cNvPr>
          <p:cNvSpPr/>
          <p:nvPr/>
        </p:nvSpPr>
        <p:spPr>
          <a:xfrm rot="5400000">
            <a:off x="1953274" y="2643125"/>
            <a:ext cx="287662" cy="34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F2FD455-9792-E368-23ED-54E759EBC425}"/>
              </a:ext>
            </a:extLst>
          </p:cNvPr>
          <p:cNvSpPr txBox="1"/>
          <p:nvPr/>
        </p:nvSpPr>
        <p:spPr>
          <a:xfrm>
            <a:off x="1019684" y="44946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07A32160-9D34-DA04-196D-D0DACC59A27E}"/>
              </a:ext>
            </a:extLst>
          </p:cNvPr>
          <p:cNvSpPr/>
          <p:nvPr/>
        </p:nvSpPr>
        <p:spPr>
          <a:xfrm rot="5400000">
            <a:off x="4825409" y="335499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ECD29D92-6CD7-8DB5-43CD-A4E13FC4A7BB}"/>
              </a:ext>
            </a:extLst>
          </p:cNvPr>
          <p:cNvSpPr txBox="1"/>
          <p:nvPr/>
        </p:nvSpPr>
        <p:spPr>
          <a:xfrm>
            <a:off x="3891241" y="4506619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6688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A1F4F2-66E5-4441-45AC-36DE385D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(Un-)Binding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Protacs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and Metabolites in central compartment and tumor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extracellular space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/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2AEC922-BB33-88AF-0D85-060ED1CF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1297481"/>
                <a:ext cx="573249" cy="317395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/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207ABDF-5C99-D407-AA61-5DBFF733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2265266"/>
                <a:ext cx="573249" cy="301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/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20BBE13-0588-A804-FF21-A5BCF4CF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0" y="4429812"/>
                <a:ext cx="573249" cy="301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/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7DEEB3B-E13F-C601-2E32-B97DAC21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1" y="5243623"/>
                <a:ext cx="573249" cy="301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/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7AD6F8B-4B20-0B1E-26E5-ED60646E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02" y="6057434"/>
                <a:ext cx="573249" cy="3014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/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16664AD-3BB6-6AFC-6928-0BCC540E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264782"/>
                <a:ext cx="573249" cy="2898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/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F4A28BF-5D51-8D91-C0B1-B8EB8D9E9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2894643"/>
                <a:ext cx="573249" cy="2898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/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7793268-4FC7-F21D-4653-6141CA56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3524505"/>
                <a:ext cx="573249" cy="2898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/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57A903F5-4B90-04CA-79DD-9D56B4F98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193" y="4154367"/>
                <a:ext cx="573249" cy="2898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/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0FE56D1-49F5-F2B6-863F-393AA53D8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9" y="2264782"/>
                <a:ext cx="573249" cy="307841"/>
              </a:xfrm>
              <a:prstGeom prst="rect">
                <a:avLst/>
              </a:prstGeom>
              <a:blipFill>
                <a:blip r:embed="rId11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/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96A5648-B766-4CD2-D51D-383323E5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447" y="2877108"/>
                <a:ext cx="573249" cy="307841"/>
              </a:xfrm>
              <a:prstGeom prst="rect">
                <a:avLst/>
              </a:prstGeom>
              <a:blipFill>
                <a:blip r:embed="rId12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/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AFFA62C6-EF63-E46E-0163-F3A76D299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99" y="3506970"/>
                <a:ext cx="573249" cy="307841"/>
              </a:xfrm>
              <a:prstGeom prst="rect">
                <a:avLst/>
              </a:prstGeom>
              <a:blipFill>
                <a:blip r:embed="rId13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/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54260B5-E19F-068F-F1D6-7D87835C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8" y="4409870"/>
                <a:ext cx="573249" cy="307841"/>
              </a:xfrm>
              <a:prstGeom prst="rect">
                <a:avLst/>
              </a:prstGeom>
              <a:blipFill>
                <a:blip r:embed="rId14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/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6D49FB3-2C44-B517-2C58-BF6433A8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38" y="4409869"/>
                <a:ext cx="573249" cy="307841"/>
              </a:xfrm>
              <a:prstGeom prst="rect">
                <a:avLst/>
              </a:prstGeom>
              <a:blipFill>
                <a:blip r:embed="rId15"/>
                <a:stretch>
                  <a:fillRect r="-1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/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A39DA9C-5452-3CE1-737B-DDCEB5FA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27" y="5237275"/>
                <a:ext cx="573249" cy="307841"/>
              </a:xfrm>
              <a:prstGeom prst="rect">
                <a:avLst/>
              </a:prstGeom>
              <a:blipFill>
                <a:blip r:embed="rId16"/>
                <a:stretch>
                  <a:fillRect r="-148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C2EF609-1DFA-C25A-E33C-FCBA69C6AA74}"/>
              </a:ext>
            </a:extLst>
          </p:cNvPr>
          <p:cNvCxnSpPr>
            <a:endCxn id="7" idx="0"/>
          </p:cNvCxnSpPr>
          <p:nvPr/>
        </p:nvCxnSpPr>
        <p:spPr>
          <a:xfrm>
            <a:off x="1054124" y="2666692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AFBBFE-4D17-B6F7-4750-F977039266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4125" y="4731305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F7F4CE-1F4C-247E-EFDD-7EB32256CF34}"/>
              </a:ext>
            </a:extLst>
          </p:cNvPr>
          <p:cNvCxnSpPr>
            <a:cxnSpLocks/>
          </p:cNvCxnSpPr>
          <p:nvPr/>
        </p:nvCxnSpPr>
        <p:spPr>
          <a:xfrm>
            <a:off x="1031630" y="5532052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D2F825-7810-61CD-F35D-A38854BC7DA9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054127" y="1456179"/>
            <a:ext cx="2798320" cy="80908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ACA1C14-C6A0-6689-2ED8-C70CB10F19F1}"/>
              </a:ext>
            </a:extLst>
          </p:cNvPr>
          <p:cNvCxnSpPr/>
          <p:nvPr/>
        </p:nvCxnSpPr>
        <p:spPr>
          <a:xfrm>
            <a:off x="2684342" y="2607640"/>
            <a:ext cx="1" cy="176312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30CEA8-17B7-5F23-7943-47A0C404507F}"/>
              </a:ext>
            </a:extLst>
          </p:cNvPr>
          <p:cNvCxnSpPr>
            <a:cxnSpLocks/>
          </p:cNvCxnSpPr>
          <p:nvPr/>
        </p:nvCxnSpPr>
        <p:spPr>
          <a:xfrm>
            <a:off x="2689557" y="4756821"/>
            <a:ext cx="1" cy="51231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7F65021-BE6E-4A3D-093B-2FB1B9241873}"/>
              </a:ext>
            </a:extLst>
          </p:cNvPr>
          <p:cNvCxnSpPr>
            <a:cxnSpLocks/>
          </p:cNvCxnSpPr>
          <p:nvPr/>
        </p:nvCxnSpPr>
        <p:spPr>
          <a:xfrm flipH="1">
            <a:off x="4217581" y="3184466"/>
            <a:ext cx="1340" cy="118198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9C4304B-4B5A-E35C-8533-02E8601ED8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84077" y="2409693"/>
            <a:ext cx="4512116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05EFD7-1A14-802D-79DF-BE5BD42F2059}"/>
              </a:ext>
            </a:extLst>
          </p:cNvPr>
          <p:cNvCxnSpPr>
            <a:cxnSpLocks/>
          </p:cNvCxnSpPr>
          <p:nvPr/>
        </p:nvCxnSpPr>
        <p:spPr>
          <a:xfrm>
            <a:off x="4517313" y="3030787"/>
            <a:ext cx="3025062" cy="13259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8110A6F-1E0C-08EA-4425-DDF55298E8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81459" y="3660890"/>
            <a:ext cx="1214734" cy="852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41D614-9BE9-441D-8666-C6775FF065A4}"/>
              </a:ext>
            </a:extLst>
          </p:cNvPr>
          <p:cNvCxnSpPr>
            <a:cxnSpLocks/>
          </p:cNvCxnSpPr>
          <p:nvPr/>
        </p:nvCxnSpPr>
        <p:spPr>
          <a:xfrm>
            <a:off x="4341822" y="1548162"/>
            <a:ext cx="3288146" cy="7166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1215F9-9604-25C5-B4AD-FEE2070A54C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782818" y="2554605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EE4F6A3-BDA7-2636-09D5-ECF430DAC06C}"/>
              </a:ext>
            </a:extLst>
          </p:cNvPr>
          <p:cNvCxnSpPr>
            <a:cxnSpLocks/>
          </p:cNvCxnSpPr>
          <p:nvPr/>
        </p:nvCxnSpPr>
        <p:spPr>
          <a:xfrm>
            <a:off x="7782817" y="3184467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087DA5DB-40D8-CE0B-6EA8-1CA69A4ABFC9}"/>
              </a:ext>
            </a:extLst>
          </p:cNvPr>
          <p:cNvCxnSpPr>
            <a:cxnSpLocks/>
          </p:cNvCxnSpPr>
          <p:nvPr/>
        </p:nvCxnSpPr>
        <p:spPr>
          <a:xfrm>
            <a:off x="7782817" y="3810546"/>
            <a:ext cx="0" cy="34003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0E144-500B-DDCF-F272-F584348A06B9}"/>
              </a:ext>
            </a:extLst>
          </p:cNvPr>
          <p:cNvCxnSpPr>
            <a:cxnSpLocks/>
          </p:cNvCxnSpPr>
          <p:nvPr/>
        </p:nvCxnSpPr>
        <p:spPr>
          <a:xfrm>
            <a:off x="4425696" y="3184466"/>
            <a:ext cx="1255849" cy="4172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66BE891C-FE03-82DE-51BE-AE162EA1C342}"/>
              </a:ext>
            </a:extLst>
          </p:cNvPr>
          <p:cNvCxnSpPr>
            <a:cxnSpLocks/>
          </p:cNvCxnSpPr>
          <p:nvPr/>
        </p:nvCxnSpPr>
        <p:spPr>
          <a:xfrm>
            <a:off x="2897076" y="2559238"/>
            <a:ext cx="1050638" cy="39552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8CA4565-59DA-9D6B-10CB-C2B0D5AD1FC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66858" y="2392885"/>
            <a:ext cx="1056971" cy="258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8AFF94A-F947-0C85-DBD9-F75F6428FDD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68197" y="4563791"/>
            <a:ext cx="1055631" cy="385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BDE37CB-2C67-73E1-9525-1AC8093FF47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0750" y="5390399"/>
            <a:ext cx="983077" cy="397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B572472-4035-EE86-1B8A-C231A26D3279}"/>
              </a:ext>
            </a:extLst>
          </p:cNvPr>
          <p:cNvCxnSpPr>
            <a:cxnSpLocks/>
          </p:cNvCxnSpPr>
          <p:nvPr/>
        </p:nvCxnSpPr>
        <p:spPr>
          <a:xfrm>
            <a:off x="2984077" y="4558959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97C5D30-C20A-6179-F513-454A0416B936}"/>
              </a:ext>
            </a:extLst>
          </p:cNvPr>
          <p:cNvCxnSpPr>
            <a:cxnSpLocks/>
          </p:cNvCxnSpPr>
          <p:nvPr/>
        </p:nvCxnSpPr>
        <p:spPr>
          <a:xfrm>
            <a:off x="6029844" y="5912086"/>
            <a:ext cx="89607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A8CFA8F-962C-5438-9B65-3A2DA9F404F1}"/>
              </a:ext>
            </a:extLst>
          </p:cNvPr>
          <p:cNvCxnSpPr>
            <a:cxnSpLocks/>
          </p:cNvCxnSpPr>
          <p:nvPr/>
        </p:nvCxnSpPr>
        <p:spPr>
          <a:xfrm>
            <a:off x="6039232" y="6347273"/>
            <a:ext cx="886691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/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𝑴𝒆𝒕𝒂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69A9B2B-A270-D761-35D4-2710BF6F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5736529"/>
                <a:ext cx="1741793" cy="336439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/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𝒐𝒏</m:t>
                          </m:r>
                        </m:sub>
                        <m:sup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  <m:r>
                        <a:rPr lang="de-DE" sz="1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𝒇𝒇</m:t>
                          </m:r>
                        </m:sub>
                        <m:sup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  <m:r>
                            <a:rPr lang="de-DE" sz="1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sup>
                      </m:sSubSup>
                    </m:oMath>
                  </m:oMathPara>
                </a14:m>
                <a:endParaRPr lang="de-DE" sz="1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2B0F8F60-5A72-D67C-5B01-DE7CCEE9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36" y="6174863"/>
                <a:ext cx="1741793" cy="350481"/>
              </a:xfrm>
              <a:prstGeom prst="rect">
                <a:avLst/>
              </a:prstGeom>
              <a:blipFill>
                <a:blip r:embed="rId1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5D10ED0F-26F6-90F6-72C1-91666186D775}"/>
              </a:ext>
            </a:extLst>
          </p:cNvPr>
          <p:cNvSpPr txBox="1"/>
          <p:nvPr/>
        </p:nvSpPr>
        <p:spPr>
          <a:xfrm>
            <a:off x="8972796" y="2830887"/>
            <a:ext cx="3135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</a:t>
            </a:r>
            <a:r>
              <a:rPr lang="de-DE" dirty="0" err="1"/>
              <a:t>reactions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ex</a:t>
            </a:r>
            <a:r>
              <a:rPr lang="de-DE" dirty="0"/>
              <a:t>.</a:t>
            </a:r>
          </a:p>
          <a:p>
            <a:r>
              <a:rPr lang="de-DE" dirty="0"/>
              <a:t>But in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i="1" dirty="0"/>
              <a:t>C2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>
                <a:solidFill>
                  <a:srgbClr val="00B0F0"/>
                </a:solidFill>
              </a:rPr>
              <a:t>drug</a:t>
            </a:r>
            <a:r>
              <a:rPr lang="de-DE" dirty="0">
                <a:solidFill>
                  <a:srgbClr val="00B0F0"/>
                </a:solidFill>
              </a:rPr>
              <a:t> (</a:t>
            </a:r>
            <a:r>
              <a:rPr lang="de-DE" dirty="0" err="1">
                <a:solidFill>
                  <a:srgbClr val="00B0F0"/>
                </a:solidFill>
              </a:rPr>
              <a:t>un</a:t>
            </a:r>
            <a:r>
              <a:rPr lang="de-DE" dirty="0">
                <a:solidFill>
                  <a:srgbClr val="00B0F0"/>
                </a:solidFill>
              </a:rPr>
              <a:t>-)</a:t>
            </a:r>
            <a:r>
              <a:rPr lang="de-DE" dirty="0" err="1">
                <a:solidFill>
                  <a:srgbClr val="00B0F0"/>
                </a:solidFill>
              </a:rPr>
              <a:t>binding</a:t>
            </a:r>
            <a:endParaRPr lang="de-DE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0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17636"/>
                <a:ext cx="11787569" cy="5937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17636"/>
                <a:ext cx="11787569" cy="593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8424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 and j = 1,2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3126923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441244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2764821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1717696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1709738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2767874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502398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2773644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46D407E-63AA-671F-8BDC-940B1A78858B}"/>
              </a:ext>
            </a:extLst>
          </p:cNvPr>
          <p:cNvSpPr/>
          <p:nvPr/>
        </p:nvSpPr>
        <p:spPr>
          <a:xfrm rot="5400000">
            <a:off x="2788988" y="1478758"/>
            <a:ext cx="287662" cy="4589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9757F1BD-DECC-BB4E-A2B0-E71C9159D662}"/>
              </a:ext>
            </a:extLst>
          </p:cNvPr>
          <p:cNvSpPr txBox="1"/>
          <p:nvPr/>
        </p:nvSpPr>
        <p:spPr>
          <a:xfrm>
            <a:off x="2317883" y="3923274"/>
            <a:ext cx="195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drug</a:t>
            </a:r>
          </a:p>
        </p:txBody>
      </p:sp>
      <p:sp>
        <p:nvSpPr>
          <p:cNvPr id="14" name="Right Brace 11">
            <a:extLst>
              <a:ext uri="{FF2B5EF4-FFF2-40B4-BE49-F238E27FC236}">
                <a16:creationId xmlns:a16="http://schemas.microsoft.com/office/drawing/2014/main" id="{18550B02-69B3-89C6-915C-02A5843D7D27}"/>
              </a:ext>
            </a:extLst>
          </p:cNvPr>
          <p:cNvSpPr/>
          <p:nvPr/>
        </p:nvSpPr>
        <p:spPr>
          <a:xfrm rot="5400000">
            <a:off x="6683860" y="2444750"/>
            <a:ext cx="283128" cy="2665455"/>
          </a:xfrm>
          <a:prstGeom prst="rightBrace">
            <a:avLst>
              <a:gd name="adj1" fmla="val 147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A73FFA5C-3265-E329-810A-380522A62570}"/>
              </a:ext>
            </a:extLst>
          </p:cNvPr>
          <p:cNvSpPr txBox="1"/>
          <p:nvPr/>
        </p:nvSpPr>
        <p:spPr>
          <a:xfrm>
            <a:off x="5587297" y="3917344"/>
            <a:ext cx="2363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7AEC673D-6144-40BB-5C91-B1D8BFC915E2}"/>
              </a:ext>
            </a:extLst>
          </p:cNvPr>
          <p:cNvSpPr/>
          <p:nvPr/>
        </p:nvSpPr>
        <p:spPr>
          <a:xfrm rot="5400000">
            <a:off x="3096189" y="2296263"/>
            <a:ext cx="287662" cy="5294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639E59C7-F9DB-EF87-110C-E40A06851652}"/>
              </a:ext>
            </a:extLst>
          </p:cNvPr>
          <p:cNvSpPr txBox="1"/>
          <p:nvPr/>
        </p:nvSpPr>
        <p:spPr>
          <a:xfrm>
            <a:off x="2452364" y="497898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4B19DEED-ED62-1D3F-A6FD-F79DDD730207}"/>
              </a:ext>
            </a:extLst>
          </p:cNvPr>
          <p:cNvSpPr/>
          <p:nvPr/>
        </p:nvSpPr>
        <p:spPr>
          <a:xfrm rot="5400000">
            <a:off x="9162821" y="272956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1BA0CDD9-3794-1F52-E54A-1D8EB26EA246}"/>
              </a:ext>
            </a:extLst>
          </p:cNvPr>
          <p:cNvSpPr txBox="1"/>
          <p:nvPr/>
        </p:nvSpPr>
        <p:spPr>
          <a:xfrm>
            <a:off x="8228653" y="3881192"/>
            <a:ext cx="218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24" name="Right Brace 11">
            <a:extLst>
              <a:ext uri="{FF2B5EF4-FFF2-40B4-BE49-F238E27FC236}">
                <a16:creationId xmlns:a16="http://schemas.microsoft.com/office/drawing/2014/main" id="{7B593B32-32FE-9229-3C7B-B4C07F4C2B56}"/>
              </a:ext>
            </a:extLst>
          </p:cNvPr>
          <p:cNvSpPr/>
          <p:nvPr/>
        </p:nvSpPr>
        <p:spPr>
          <a:xfrm rot="5400000">
            <a:off x="8535424" y="2342333"/>
            <a:ext cx="287662" cy="51665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653651F7-4AF1-4F3D-C5E8-6533BC83DC11}"/>
              </a:ext>
            </a:extLst>
          </p:cNvPr>
          <p:cNvSpPr txBox="1"/>
          <p:nvPr/>
        </p:nvSpPr>
        <p:spPr>
          <a:xfrm>
            <a:off x="7738368" y="4978985"/>
            <a:ext cx="2859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binding to metabolite</a:t>
            </a:r>
          </a:p>
        </p:txBody>
      </p:sp>
      <p:sp>
        <p:nvSpPr>
          <p:cNvPr id="28" name="Right Brace 11">
            <a:extLst>
              <a:ext uri="{FF2B5EF4-FFF2-40B4-BE49-F238E27FC236}">
                <a16:creationId xmlns:a16="http://schemas.microsoft.com/office/drawing/2014/main" id="{C2897A50-CB44-8585-33FA-3162F92E5586}"/>
              </a:ext>
            </a:extLst>
          </p:cNvPr>
          <p:cNvSpPr/>
          <p:nvPr/>
        </p:nvSpPr>
        <p:spPr>
          <a:xfrm rot="5400000">
            <a:off x="1582694" y="4844065"/>
            <a:ext cx="283128" cy="24260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6B56E27E-1DAD-7249-369C-05EA4C55F2FB}"/>
              </a:ext>
            </a:extLst>
          </p:cNvPr>
          <p:cNvSpPr txBox="1"/>
          <p:nvPr/>
        </p:nvSpPr>
        <p:spPr>
          <a:xfrm>
            <a:off x="467443" y="6176775"/>
            <a:ext cx="4002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unbinding of metabolite</a:t>
            </a:r>
          </a:p>
        </p:txBody>
      </p:sp>
      <p:sp>
        <p:nvSpPr>
          <p:cNvPr id="30" name="Right Brace 11">
            <a:extLst>
              <a:ext uri="{FF2B5EF4-FFF2-40B4-BE49-F238E27FC236}">
                <a16:creationId xmlns:a16="http://schemas.microsoft.com/office/drawing/2014/main" id="{1705812D-06D8-1ECB-6C2B-2B93EC003FDF}"/>
              </a:ext>
            </a:extLst>
          </p:cNvPr>
          <p:cNvSpPr/>
          <p:nvPr/>
        </p:nvSpPr>
        <p:spPr>
          <a:xfrm rot="5400000">
            <a:off x="5812776" y="3171900"/>
            <a:ext cx="287662" cy="57591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BE8CD1A3-F5F7-DD6D-97A7-255DFEE232D8}"/>
              </a:ext>
            </a:extLst>
          </p:cNvPr>
          <p:cNvSpPr txBox="1"/>
          <p:nvPr/>
        </p:nvSpPr>
        <p:spPr>
          <a:xfrm>
            <a:off x="4839998" y="6183762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38" name="Right Brace 11">
            <a:extLst>
              <a:ext uri="{FF2B5EF4-FFF2-40B4-BE49-F238E27FC236}">
                <a16:creationId xmlns:a16="http://schemas.microsoft.com/office/drawing/2014/main" id="{B9DFEBBA-ECDD-E444-D1B3-FF98F6120F89}"/>
              </a:ext>
            </a:extLst>
          </p:cNvPr>
          <p:cNvSpPr/>
          <p:nvPr/>
        </p:nvSpPr>
        <p:spPr>
          <a:xfrm rot="5400000">
            <a:off x="9862516" y="5019929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0E2D0727-CD17-CD33-CDCE-14B37771F6C7}"/>
              </a:ext>
            </a:extLst>
          </p:cNvPr>
          <p:cNvSpPr txBox="1"/>
          <p:nvPr/>
        </p:nvSpPr>
        <p:spPr>
          <a:xfrm>
            <a:off x="9039185" y="6173275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131015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𝑎𝑔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  <m:r>
                                    <a:rPr lang="de-DE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𝑎𝑔</m:t>
                                  </m:r>
                                </m:sub>
                                <m:sup>
                                  <m:r>
                                    <a:rPr lang="de-DE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1" y="470309"/>
                <a:ext cx="11787569" cy="4826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2447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bound to binding target on a single cell, </a:t>
            </a:r>
            <a:r>
              <a:rPr lang="en-US" dirty="0" err="1"/>
              <a:t>i</a:t>
            </a:r>
            <a:r>
              <a:rPr lang="en-US" dirty="0"/>
              <a:t> = 1,2,3 and j = 1,2,3 </a:t>
            </a:r>
          </a:p>
          <a:p>
            <a:r>
              <a:rPr lang="en-US" dirty="0"/>
              <a:t>with </a:t>
            </a:r>
            <a:r>
              <a:rPr lang="en-US" dirty="0" err="1"/>
              <a:t>i</a:t>
            </a:r>
            <a:r>
              <a:rPr lang="en-US" dirty="0"/>
              <a:t> + j = max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1C3BCF3-F03A-4A35-BDA6-8E14DB404A47}"/>
              </a:ext>
            </a:extLst>
          </p:cNvPr>
          <p:cNvSpPr/>
          <p:nvPr/>
        </p:nvSpPr>
        <p:spPr>
          <a:xfrm rot="5400000">
            <a:off x="6781199" y="-2674250"/>
            <a:ext cx="252827" cy="9488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755FBF2-22A0-4CCD-BE7A-FA164ACA72D7}"/>
              </a:ext>
            </a:extLst>
          </p:cNvPr>
          <p:cNvSpPr/>
          <p:nvPr/>
        </p:nvSpPr>
        <p:spPr>
          <a:xfrm rot="5400000">
            <a:off x="1568178" y="1893917"/>
            <a:ext cx="252829" cy="24854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5617E9-2237-4B59-B688-31CBF53CC16A}"/>
              </a:ext>
            </a:extLst>
          </p:cNvPr>
          <p:cNvSpPr txBox="1"/>
          <p:nvPr/>
        </p:nvSpPr>
        <p:spPr>
          <a:xfrm>
            <a:off x="5587297" y="3217494"/>
            <a:ext cx="35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dilution as cells grow and divide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7EC556F-323D-4356-AC49-D574EFFA09AE}"/>
              </a:ext>
            </a:extLst>
          </p:cNvPr>
          <p:cNvSpPr/>
          <p:nvPr/>
        </p:nvSpPr>
        <p:spPr>
          <a:xfrm rot="5400000">
            <a:off x="6457681" y="2170369"/>
            <a:ext cx="233851" cy="1987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B85AD-ACAA-4C49-81CA-F02C21311B8D}"/>
              </a:ext>
            </a:extLst>
          </p:cNvPr>
          <p:cNvSpPr txBox="1"/>
          <p:nvPr/>
        </p:nvSpPr>
        <p:spPr>
          <a:xfrm>
            <a:off x="5381486" y="2162411"/>
            <a:ext cx="421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receptor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B09A66-29CD-41D3-A533-5B05427F9595}"/>
              </a:ext>
            </a:extLst>
          </p:cNvPr>
          <p:cNvSpPr txBox="1"/>
          <p:nvPr/>
        </p:nvSpPr>
        <p:spPr>
          <a:xfrm>
            <a:off x="449918" y="3220547"/>
            <a:ext cx="2808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from receptor 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934CE2-A685-4AF7-82C7-BA8841F32BE8}"/>
              </a:ext>
            </a:extLst>
          </p:cNvPr>
          <p:cNvSpPr/>
          <p:nvPr/>
        </p:nvSpPr>
        <p:spPr>
          <a:xfrm rot="5400000">
            <a:off x="4158451" y="1955071"/>
            <a:ext cx="252828" cy="2415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05F4D-58C5-4834-BA16-DE5BC9075379}"/>
              </a:ext>
            </a:extLst>
          </p:cNvPr>
          <p:cNvSpPr txBox="1"/>
          <p:nvPr/>
        </p:nvSpPr>
        <p:spPr>
          <a:xfrm>
            <a:off x="3303551" y="3226317"/>
            <a:ext cx="264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internalization into cell</a:t>
            </a:r>
          </a:p>
        </p:txBody>
      </p:sp>
      <p:sp>
        <p:nvSpPr>
          <p:cNvPr id="3" name="Right Brace 11">
            <a:extLst>
              <a:ext uri="{FF2B5EF4-FFF2-40B4-BE49-F238E27FC236}">
                <a16:creationId xmlns:a16="http://schemas.microsoft.com/office/drawing/2014/main" id="{8FD550AB-3DD7-5C8D-5CE6-C7BC6123FB97}"/>
              </a:ext>
            </a:extLst>
          </p:cNvPr>
          <p:cNvSpPr/>
          <p:nvPr/>
        </p:nvSpPr>
        <p:spPr>
          <a:xfrm rot="5400000">
            <a:off x="3080867" y="1483018"/>
            <a:ext cx="287662" cy="5549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F7CDA8A-0878-0939-E1E7-26596DEB6176}"/>
              </a:ext>
            </a:extLst>
          </p:cNvPr>
          <p:cNvSpPr txBox="1"/>
          <p:nvPr/>
        </p:nvSpPr>
        <p:spPr>
          <a:xfrm>
            <a:off x="1955549" y="4365374"/>
            <a:ext cx="2163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drug</a:t>
            </a:r>
          </a:p>
        </p:txBody>
      </p:sp>
      <p:sp>
        <p:nvSpPr>
          <p:cNvPr id="6" name="Right Brace 11">
            <a:extLst>
              <a:ext uri="{FF2B5EF4-FFF2-40B4-BE49-F238E27FC236}">
                <a16:creationId xmlns:a16="http://schemas.microsoft.com/office/drawing/2014/main" id="{26BC131B-6104-3CFA-38D3-8BDBBA6A4A88}"/>
              </a:ext>
            </a:extLst>
          </p:cNvPr>
          <p:cNvSpPr/>
          <p:nvPr/>
        </p:nvSpPr>
        <p:spPr>
          <a:xfrm rot="5400000">
            <a:off x="7105323" y="3121690"/>
            <a:ext cx="283128" cy="23017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B231E-8637-C0F0-91DB-85A9C3FD8984}"/>
              </a:ext>
            </a:extLst>
          </p:cNvPr>
          <p:cNvSpPr txBox="1"/>
          <p:nvPr/>
        </p:nvSpPr>
        <p:spPr>
          <a:xfrm>
            <a:off x="6290077" y="4392239"/>
            <a:ext cx="2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drug</a:t>
            </a:r>
          </a:p>
        </p:txBody>
      </p:sp>
      <p:sp>
        <p:nvSpPr>
          <p:cNvPr id="8" name="Right Brace 11">
            <a:extLst>
              <a:ext uri="{FF2B5EF4-FFF2-40B4-BE49-F238E27FC236}">
                <a16:creationId xmlns:a16="http://schemas.microsoft.com/office/drawing/2014/main" id="{82A4E654-F16F-B043-18EB-A5790A5902C0}"/>
              </a:ext>
            </a:extLst>
          </p:cNvPr>
          <p:cNvSpPr/>
          <p:nvPr/>
        </p:nvSpPr>
        <p:spPr>
          <a:xfrm rot="5400000">
            <a:off x="3129128" y="2544561"/>
            <a:ext cx="287662" cy="56460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8C6504-0DF5-8ABA-9168-546D2379C6D0}"/>
              </a:ext>
            </a:extLst>
          </p:cNvPr>
          <p:cNvSpPr txBox="1"/>
          <p:nvPr/>
        </p:nvSpPr>
        <p:spPr>
          <a:xfrm>
            <a:off x="2186636" y="5499889"/>
            <a:ext cx="297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binding to metabolite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22259385-1ECC-1552-B902-42A9E85968F3}"/>
              </a:ext>
            </a:extLst>
          </p:cNvPr>
          <p:cNvSpPr/>
          <p:nvPr/>
        </p:nvSpPr>
        <p:spPr>
          <a:xfrm rot="5400000">
            <a:off x="7258535" y="4231168"/>
            <a:ext cx="283128" cy="2301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27A7EC8-1913-F287-0F4D-F32E2E1FD637}"/>
              </a:ext>
            </a:extLst>
          </p:cNvPr>
          <p:cNvSpPr txBox="1"/>
          <p:nvPr/>
        </p:nvSpPr>
        <p:spPr>
          <a:xfrm>
            <a:off x="6316281" y="5503437"/>
            <a:ext cx="2685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640682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3171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internalized in endosomal/lysosomal space on a single cell, </a:t>
            </a:r>
            <a:r>
              <a:rPr lang="en-US" dirty="0" err="1"/>
              <a:t>i</a:t>
            </a:r>
            <a:r>
              <a:rPr lang="en-US" dirty="0"/>
              <a:t>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2726" y="2647718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46763" y="2325449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47266" y="2325812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4686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1343" y="385033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5732" y="3842452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152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19615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j Metabolites1 internalized in endosomal/lysosomal space on a single cell, j = 1,2,3,4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66543" y="2749834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0580" y="2427565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1083" y="2427928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28503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55160" y="3952450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29549" y="3944568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94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999"/>
                <a:ext cx="12192000" cy="5079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123012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Antibody molecules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and j Metabolites1 internalized in endosomal/lysosomal space on a single cell, </a:t>
            </a:r>
          </a:p>
          <a:p>
            <a:r>
              <a:rPr lang="en-US" dirty="0" err="1"/>
              <a:t>i</a:t>
            </a:r>
            <a:r>
              <a:rPr lang="en-US" dirty="0"/>
              <a:t> = 1,2,3,4 and j = 1,2,3,4 with </a:t>
            </a:r>
            <a:r>
              <a:rPr lang="en-US" dirty="0" err="1"/>
              <a:t>i</a:t>
            </a:r>
            <a:r>
              <a:rPr lang="en-US" dirty="0"/>
              <a:t> + j &lt;= max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88986FE-C4EA-449F-AED9-67E5ABBD17AE}"/>
              </a:ext>
            </a:extLst>
          </p:cNvPr>
          <p:cNvSpPr/>
          <p:nvPr/>
        </p:nvSpPr>
        <p:spPr>
          <a:xfrm rot="5400000">
            <a:off x="4983168" y="1012598"/>
            <a:ext cx="283035" cy="2096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9B631A6-8782-4F3F-AEEF-71DA1B952646}"/>
              </a:ext>
            </a:extLst>
          </p:cNvPr>
          <p:cNvSpPr/>
          <p:nvPr/>
        </p:nvSpPr>
        <p:spPr>
          <a:xfrm rot="5400000">
            <a:off x="3271779" y="2788701"/>
            <a:ext cx="214918" cy="22149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C42CE17-03E3-43DB-B42F-F6B62940E6AC}"/>
              </a:ext>
            </a:extLst>
          </p:cNvPr>
          <p:cNvSpPr/>
          <p:nvPr/>
        </p:nvSpPr>
        <p:spPr>
          <a:xfrm rot="5400000">
            <a:off x="5755816" y="2466432"/>
            <a:ext cx="319707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9ABB2B-6A83-4D57-AED0-186C68ADDDA3}"/>
              </a:ext>
            </a:extLst>
          </p:cNvPr>
          <p:cNvSpPr/>
          <p:nvPr/>
        </p:nvSpPr>
        <p:spPr>
          <a:xfrm rot="5400000">
            <a:off x="8656319" y="2466795"/>
            <a:ext cx="259066" cy="28578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8F07C-64E6-4954-AF25-14EB0ACA2C51}"/>
              </a:ext>
            </a:extLst>
          </p:cNvPr>
          <p:cNvSpPr txBox="1"/>
          <p:nvPr/>
        </p:nvSpPr>
        <p:spPr>
          <a:xfrm>
            <a:off x="3764493" y="2136698"/>
            <a:ext cx="302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internalization into cell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57D81-7C00-4347-BE99-1359ACBCD704}"/>
              </a:ext>
            </a:extLst>
          </p:cNvPr>
          <p:cNvSpPr txBox="1"/>
          <p:nvPr/>
        </p:nvSpPr>
        <p:spPr>
          <a:xfrm>
            <a:off x="2733739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degradation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6B869-4739-4084-AD39-2F26D0AEF81D}"/>
              </a:ext>
            </a:extLst>
          </p:cNvPr>
          <p:cNvSpPr txBox="1"/>
          <p:nvPr/>
        </p:nvSpPr>
        <p:spPr>
          <a:xfrm>
            <a:off x="5060396" y="3991317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pinocytosis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DD3C5E-A61E-41DF-982D-ADDA251BBBFA}"/>
              </a:ext>
            </a:extLst>
          </p:cNvPr>
          <p:cNvSpPr txBox="1"/>
          <p:nvPr/>
        </p:nvSpPr>
        <p:spPr>
          <a:xfrm>
            <a:off x="7434785" y="3983435"/>
            <a:ext cx="278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AE820-4B55-4AF3-9CE0-3F9B9D0D36E2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8FDE-4EE6-4475-90CD-129EAC31EEE1}"/>
              </a:ext>
            </a:extLst>
          </p:cNvPr>
          <p:cNvSpPr txBox="1"/>
          <p:nvPr/>
        </p:nvSpPr>
        <p:spPr>
          <a:xfrm>
            <a:off x="325663" y="58794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/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67901D-E92A-47F5-98AB-E60D5FBCE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46" y="5775269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/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8CFB5D7-98D2-4635-8672-88D75A1F1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503" y="5739748"/>
                <a:ext cx="977319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/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2301A62-A261-49B7-8A0A-4D4119172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947" y="5717952"/>
                <a:ext cx="97731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/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B53923-B278-4F1D-A17D-EFEF4ACD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81" y="5752248"/>
                <a:ext cx="765722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/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1DDDBC-596D-43BC-A849-956170578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41" y="5717952"/>
                <a:ext cx="1774908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4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84526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51750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4001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endosomal/lysosomal space on a single cell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F5BBA75-5A5C-4E41-BAE3-FB2DE719A25E}"/>
              </a:ext>
            </a:extLst>
          </p:cNvPr>
          <p:cNvSpPr/>
          <p:nvPr/>
        </p:nvSpPr>
        <p:spPr>
          <a:xfrm rot="5400000">
            <a:off x="4814415" y="-55944"/>
            <a:ext cx="274891" cy="4127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2352356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2044977" y="3939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8777092" y="196837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8261682" y="2082389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5090502" y="2506266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4418125" y="3888827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8">
            <a:extLst>
              <a:ext uri="{FF2B5EF4-FFF2-40B4-BE49-F238E27FC236}">
                <a16:creationId xmlns:a16="http://schemas.microsoft.com/office/drawing/2014/main" id="{9AE5D389-B4D6-4891-9FE3-A93E28341984}"/>
              </a:ext>
            </a:extLst>
          </p:cNvPr>
          <p:cNvSpPr txBox="1"/>
          <p:nvPr/>
        </p:nvSpPr>
        <p:spPr>
          <a:xfrm>
            <a:off x="3870498" y="2185483"/>
            <a:ext cx="279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degradation of ADC</a:t>
            </a:r>
          </a:p>
        </p:txBody>
      </p:sp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7532948" y="2605743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6948929" y="3887037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636519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E9B2E2-4E7E-46AB-A9E8-8D5D299900FC}"/>
              </a:ext>
            </a:extLst>
          </p:cNvPr>
          <p:cNvSpPr txBox="1"/>
          <p:nvPr/>
        </p:nvSpPr>
        <p:spPr>
          <a:xfrm>
            <a:off x="130533" y="5529134"/>
            <a:ext cx="11910386" cy="121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/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𝑙𝑦𝑠𝑜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3A478-1CFE-4E4D-AA1C-1EE38FF60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" y="12799"/>
                <a:ext cx="12192000" cy="3709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446D4BB-862D-492C-BDD0-591674E1871A}"/>
              </a:ext>
            </a:extLst>
          </p:cNvPr>
          <p:cNvSpPr txBox="1"/>
          <p:nvPr/>
        </p:nvSpPr>
        <p:spPr>
          <a:xfrm>
            <a:off x="151002" y="100667"/>
            <a:ext cx="92427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endosomal/lysosomal space on a single cell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7A84430-FF34-47BB-858A-1E8C697AD724}"/>
              </a:ext>
            </a:extLst>
          </p:cNvPr>
          <p:cNvSpPr/>
          <p:nvPr/>
        </p:nvSpPr>
        <p:spPr>
          <a:xfrm rot="5400000">
            <a:off x="3366344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5ADE1-9B31-48AA-8A6B-41487F36C57A}"/>
              </a:ext>
            </a:extLst>
          </p:cNvPr>
          <p:cNvSpPr txBox="1"/>
          <p:nvPr/>
        </p:nvSpPr>
        <p:spPr>
          <a:xfrm>
            <a:off x="3058965" y="3760550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cytosol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694EB7D9-C04D-440C-96E4-9C4FCB41E36D}"/>
              </a:ext>
            </a:extLst>
          </p:cNvPr>
          <p:cNvSpPr/>
          <p:nvPr/>
        </p:nvSpPr>
        <p:spPr>
          <a:xfrm rot="5400000">
            <a:off x="5758179" y="59719"/>
            <a:ext cx="208162" cy="35868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16406-B8B9-4D20-A0CF-F7EB596928BC}"/>
              </a:ext>
            </a:extLst>
          </p:cNvPr>
          <p:cNvSpPr txBox="1"/>
          <p:nvPr/>
        </p:nvSpPr>
        <p:spPr>
          <a:xfrm>
            <a:off x="5242769" y="19452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cytosol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EF3557E-54D1-460E-8E63-5D8649951C47}"/>
              </a:ext>
            </a:extLst>
          </p:cNvPr>
          <p:cNvSpPr/>
          <p:nvPr/>
        </p:nvSpPr>
        <p:spPr>
          <a:xfrm rot="5400000">
            <a:off x="6104490" y="2327558"/>
            <a:ext cx="227858" cy="25360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BE164E-7A99-44A8-B0BE-71FCAB8F0075}"/>
              </a:ext>
            </a:extLst>
          </p:cNvPr>
          <p:cNvSpPr txBox="1"/>
          <p:nvPr/>
        </p:nvSpPr>
        <p:spPr>
          <a:xfrm>
            <a:off x="5432113" y="3710119"/>
            <a:ext cx="192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C9B0-45CB-4837-8C11-17711E691322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/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F03B45B-AC75-44A0-9054-F3BF6013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81" y="5926789"/>
                <a:ext cx="60702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/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×(1+1)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363DEA-2182-4CC7-ACD9-81EF0E4A5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6" y="5961385"/>
                <a:ext cx="122815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/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C7EB63-07D3-4B5E-B0FE-EDC73CB9F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25" y="5956606"/>
                <a:ext cx="887422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/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380F63-A334-49EC-9449-9C9F116B9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74" y="5926789"/>
                <a:ext cx="1430584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/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26B062-164B-4FA3-A31E-D09A43073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59" y="5937125"/>
                <a:ext cx="8874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17">
            <a:extLst>
              <a:ext uri="{FF2B5EF4-FFF2-40B4-BE49-F238E27FC236}">
                <a16:creationId xmlns:a16="http://schemas.microsoft.com/office/drawing/2014/main" id="{3578206A-3D5A-6929-1EAC-555AA5E8606E}"/>
              </a:ext>
            </a:extLst>
          </p:cNvPr>
          <p:cNvSpPr/>
          <p:nvPr/>
        </p:nvSpPr>
        <p:spPr>
          <a:xfrm rot="5400000">
            <a:off x="8546936" y="2427035"/>
            <a:ext cx="212241" cy="2333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2C660680-C905-B47A-421B-3023567204E7}"/>
              </a:ext>
            </a:extLst>
          </p:cNvPr>
          <p:cNvSpPr txBox="1"/>
          <p:nvPr/>
        </p:nvSpPr>
        <p:spPr>
          <a:xfrm>
            <a:off x="7962917" y="3708329"/>
            <a:ext cx="18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4266071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6542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drug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𝐷𝑟𝑢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207836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968878" y="1596937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C8308A-1F7C-4094-9B70-EC87CB2B6770}"/>
              </a:ext>
            </a:extLst>
          </p:cNvPr>
          <p:cNvSpPr/>
          <p:nvPr/>
        </p:nvSpPr>
        <p:spPr>
          <a:xfrm rot="5400000">
            <a:off x="5029811" y="-1563576"/>
            <a:ext cx="226947" cy="8906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B3A2D31-2DAF-4E5F-8C29-23DBDE8F8D6F}"/>
              </a:ext>
            </a:extLst>
          </p:cNvPr>
          <p:cNvSpPr/>
          <p:nvPr/>
        </p:nvSpPr>
        <p:spPr>
          <a:xfrm rot="5400000">
            <a:off x="1945727" y="2719038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0061117" y="172511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CCCA9-5311-4C90-9FEF-680B523468C2}"/>
              </a:ext>
            </a:extLst>
          </p:cNvPr>
          <p:cNvSpPr txBox="1"/>
          <p:nvPr/>
        </p:nvSpPr>
        <p:spPr>
          <a:xfrm>
            <a:off x="4112869" y="2876018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AA1D5-030C-479B-B255-F0492DE632EA}"/>
              </a:ext>
            </a:extLst>
          </p:cNvPr>
          <p:cNvSpPr txBox="1"/>
          <p:nvPr/>
        </p:nvSpPr>
        <p:spPr>
          <a:xfrm>
            <a:off x="602203" y="4211191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0601989" y="43607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Brace 32">
            <a:extLst>
              <a:ext uri="{FF2B5EF4-FFF2-40B4-BE49-F238E27FC236}">
                <a16:creationId xmlns:a16="http://schemas.microsoft.com/office/drawing/2014/main" id="{25848427-ED8E-034B-7457-EB5B03E6A268}"/>
              </a:ext>
            </a:extLst>
          </p:cNvPr>
          <p:cNvSpPr/>
          <p:nvPr/>
        </p:nvSpPr>
        <p:spPr>
          <a:xfrm rot="5400000">
            <a:off x="10795487" y="1747039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DC0F2FC-33A0-70B4-F5C7-B5A53387F33F}"/>
              </a:ext>
            </a:extLst>
          </p:cNvPr>
          <p:cNvSpPr txBox="1"/>
          <p:nvPr/>
        </p:nvSpPr>
        <p:spPr>
          <a:xfrm>
            <a:off x="10309966" y="289779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300660" y="558525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metabolism</a:t>
            </a:r>
          </a:p>
        </p:txBody>
      </p:sp>
    </p:spTree>
    <p:extLst>
      <p:ext uri="{BB962C8B-B14F-4D97-AF65-F5344CB8AC3E}">
        <p14:creationId xmlns:p14="http://schemas.microsoft.com/office/powerpoint/2010/main" val="2333939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Metabolite1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7" y="345504"/>
                <a:ext cx="11463123" cy="5071132"/>
              </a:xfrm>
              <a:prstGeom prst="rect">
                <a:avLst/>
              </a:prstGeo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4896450" y="1757695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5114286" y="4206171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7440870" y="4206171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5656512" y="2047517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9142480" y="2818429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1433209" y="4253002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740139" y="-1785274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1974081" y="2963960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1786181" y="4434500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1104524" y="5585258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</p:spTree>
    <p:extLst>
      <p:ext uri="{BB962C8B-B14F-4D97-AF65-F5344CB8AC3E}">
        <p14:creationId xmlns:p14="http://schemas.microsoft.com/office/powerpoint/2010/main" val="309829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014CFC-4621-4B19-9E37-1CEE5F02E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Mathematical description of mechanisms in-vivo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57608AE-FC46-7A38-67D1-4BEE8BB19C3A}"/>
              </a:ext>
            </a:extLst>
          </p:cNvPr>
          <p:cNvGrpSpPr/>
          <p:nvPr/>
        </p:nvGrpSpPr>
        <p:grpSpPr>
          <a:xfrm>
            <a:off x="9200826" y="745416"/>
            <a:ext cx="2883648" cy="450734"/>
            <a:chOff x="3341280" y="734591"/>
            <a:chExt cx="2883648" cy="450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/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4" name="Textfeld 353">
                  <a:extLst>
                    <a:ext uri="{FF2B5EF4-FFF2-40B4-BE49-F238E27FC236}">
                      <a16:creationId xmlns:a16="http://schemas.microsoft.com/office/drawing/2014/main" id="{7865EEFA-4939-AE46-3FBB-AF2DF5D3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1" y="734591"/>
                  <a:ext cx="2883647" cy="2367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/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fr-FR"/>
                  </a:defPPr>
                  <a:lvl1pPr>
                    <a:defRPr sz="813" i="1">
                      <a:solidFill>
                        <a:srgbClr val="00B0F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</m:oMath>
                  </a14:m>
                  <a:r>
                    <a:rPr lang="de-DE" dirty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i-FI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𝐶𝑎𝑝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  <m:r>
                        <a:rPr lang="de-DE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𝐾𝑟𝑜𝑔h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>
                              <a:latin typeface="Cambria Math" panose="02040503050406030204" pitchFamily="18" charset="0"/>
                            </a:rPr>
                            <m:t>𝑇𝑢𝑚𝑜𝑟</m:t>
                          </m:r>
                        </m:sub>
                        <m:sup>
                          <m:r>
                            <a:rPr lang="fi-FI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 xmlns="">
            <p:sp>
              <p:nvSpPr>
                <p:cNvPr id="355" name="Textfeld 354">
                  <a:extLst>
                    <a:ext uri="{FF2B5EF4-FFF2-40B4-BE49-F238E27FC236}">
                      <a16:creationId xmlns:a16="http://schemas.microsoft.com/office/drawing/2014/main" id="{265BBBD0-5E29-5224-3E2A-3E4D81D99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41280" y="948529"/>
                  <a:ext cx="2883647" cy="2367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Bogen 115">
            <a:extLst>
              <a:ext uri="{FF2B5EF4-FFF2-40B4-BE49-F238E27FC236}">
                <a16:creationId xmlns:a16="http://schemas.microsoft.com/office/drawing/2014/main" id="{3FCC33E7-8133-3C20-8059-2DA44EDC1390}"/>
              </a:ext>
            </a:extLst>
          </p:cNvPr>
          <p:cNvSpPr/>
          <p:nvPr/>
        </p:nvSpPr>
        <p:spPr>
          <a:xfrm>
            <a:off x="10429337" y="1635198"/>
            <a:ext cx="773069" cy="561966"/>
          </a:xfrm>
          <a:prstGeom prst="arc">
            <a:avLst>
              <a:gd name="adj1" fmla="val 10483737"/>
              <a:gd name="adj2" fmla="val 6716279"/>
            </a:avLst>
          </a:prstGeom>
          <a:ln>
            <a:solidFill>
              <a:schemeClr val="tx1"/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52E5B4FF-255A-707F-6321-2CF1C6F51DF2}"/>
              </a:ext>
            </a:extLst>
          </p:cNvPr>
          <p:cNvSpPr txBox="1"/>
          <p:nvPr/>
        </p:nvSpPr>
        <p:spPr>
          <a:xfrm>
            <a:off x="6994910" y="1146175"/>
            <a:ext cx="2010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extracellular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space</a:t>
            </a:r>
            <a:endParaRPr lang="de-DE" sz="10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/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13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8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sz="813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DC118736-73D2-2C83-5830-81B2668C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6754" y="1625947"/>
                <a:ext cx="922525" cy="336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uppieren 336">
            <a:extLst>
              <a:ext uri="{FF2B5EF4-FFF2-40B4-BE49-F238E27FC236}">
                <a16:creationId xmlns:a16="http://schemas.microsoft.com/office/drawing/2014/main" id="{207F8C35-A6D5-148E-CC26-B1F438076A8F}"/>
              </a:ext>
            </a:extLst>
          </p:cNvPr>
          <p:cNvGrpSpPr/>
          <p:nvPr/>
        </p:nvGrpSpPr>
        <p:grpSpPr>
          <a:xfrm>
            <a:off x="62446" y="1148300"/>
            <a:ext cx="1660730" cy="5502999"/>
            <a:chOff x="-476421" y="2643339"/>
            <a:chExt cx="1660730" cy="5502999"/>
          </a:xfrm>
        </p:grpSpPr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7976A3A2-5DA0-027D-75A0-8098E9731D80}"/>
                </a:ext>
              </a:extLst>
            </p:cNvPr>
            <p:cNvSpPr/>
            <p:nvPr/>
          </p:nvSpPr>
          <p:spPr bwMode="gray">
            <a:xfrm>
              <a:off x="-463861" y="4128415"/>
              <a:ext cx="651210" cy="6319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013EE0F3-FD9E-7C2D-F4CC-C65DCB63DD5C}"/>
                </a:ext>
              </a:extLst>
            </p:cNvPr>
            <p:cNvSpPr/>
            <p:nvPr/>
          </p:nvSpPr>
          <p:spPr bwMode="gray">
            <a:xfrm>
              <a:off x="-476421" y="5343287"/>
              <a:ext cx="803667" cy="2803051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rgbClr val="FFFFFF"/>
                </a:solidFill>
                <a:latin typeface="Verdana"/>
              </a:endParaRPr>
            </a:p>
          </p:txBody>
        </p:sp>
        <p:sp>
          <p:nvSpPr>
            <p:cNvPr id="353" name="Textfeld 352">
              <a:extLst>
                <a:ext uri="{FF2B5EF4-FFF2-40B4-BE49-F238E27FC236}">
                  <a16:creationId xmlns:a16="http://schemas.microsoft.com/office/drawing/2014/main" id="{697B2357-CDEB-0446-4218-41710B2119AF}"/>
                </a:ext>
              </a:extLst>
            </p:cNvPr>
            <p:cNvSpPr txBox="1"/>
            <p:nvPr/>
          </p:nvSpPr>
          <p:spPr bwMode="gray">
            <a:xfrm>
              <a:off x="16865" y="2643339"/>
              <a:ext cx="1167444" cy="153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Peripheral</a:t>
              </a:r>
              <a:r>
                <a:rPr lang="de-DE" sz="1000" dirty="0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de-DE" sz="1000" dirty="0" err="1">
                  <a:solidFill>
                    <a:schemeClr val="accent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</a:t>
              </a:r>
              <a:endParaRPr lang="de-DE" sz="1000" dirty="0">
                <a:solidFill>
                  <a:schemeClr val="accent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1872FC52-33B1-5760-D591-82B504843EB5}"/>
              </a:ext>
            </a:extLst>
          </p:cNvPr>
          <p:cNvGrpSpPr/>
          <p:nvPr/>
        </p:nvGrpSpPr>
        <p:grpSpPr>
          <a:xfrm>
            <a:off x="741095" y="1121335"/>
            <a:ext cx="2760774" cy="5489238"/>
            <a:chOff x="-844126" y="2629634"/>
            <a:chExt cx="2760774" cy="5489238"/>
          </a:xfrm>
        </p:grpSpPr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5F9CD96D-2AA6-CF6B-22A0-72241E92A07E}"/>
                </a:ext>
              </a:extLst>
            </p:cNvPr>
            <p:cNvSpPr/>
            <p:nvPr/>
          </p:nvSpPr>
          <p:spPr bwMode="gray">
            <a:xfrm>
              <a:off x="-844126" y="3039863"/>
              <a:ext cx="1995072" cy="1452958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E9F7B95B-DCC9-A33B-2DF7-20A0546411DF}"/>
                </a:ext>
              </a:extLst>
            </p:cNvPr>
            <p:cNvSpPr/>
            <p:nvPr/>
          </p:nvSpPr>
          <p:spPr bwMode="gray">
            <a:xfrm>
              <a:off x="-582283" y="5441116"/>
              <a:ext cx="2025342" cy="2677756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bg1"/>
                </a:buClr>
                <a:buSzPct val="100000"/>
              </a:pPr>
              <a:endParaRPr lang="de-DE" sz="1600" kern="0" dirty="0" err="1">
                <a:solidFill>
                  <a:schemeClr val="accent6"/>
                </a:solidFill>
                <a:latin typeface="Verdana"/>
              </a:endParaRPr>
            </a:p>
          </p:txBody>
        </p:sp>
        <p:sp>
          <p:nvSpPr>
            <p:cNvPr id="350" name="Textfeld 349">
              <a:extLst>
                <a:ext uri="{FF2B5EF4-FFF2-40B4-BE49-F238E27FC236}">
                  <a16:creationId xmlns:a16="http://schemas.microsoft.com/office/drawing/2014/main" id="{815B3134-B9CD-2303-3C36-29FD9F6A8ECA}"/>
                </a:ext>
              </a:extLst>
            </p:cNvPr>
            <p:cNvSpPr txBox="1"/>
            <p:nvPr/>
          </p:nvSpPr>
          <p:spPr bwMode="gray">
            <a:xfrm>
              <a:off x="303122" y="2629634"/>
              <a:ext cx="161352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</a:pP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Central </a:t>
              </a:r>
              <a:r>
                <a:rPr lang="de-DE" sz="1000" dirty="0" err="1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compartment</a:t>
              </a:r>
              <a:r>
                <a:rPr lang="de-DE" sz="1000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(Plasma)</a:t>
              </a:r>
            </a:p>
          </p:txBody>
        </p:sp>
      </p:grpSp>
      <p:cxnSp>
        <p:nvCxnSpPr>
          <p:cNvPr id="339" name="Gerade Verbindung mit Pfeil 338">
            <a:extLst>
              <a:ext uri="{FF2B5EF4-FFF2-40B4-BE49-F238E27FC236}">
                <a16:creationId xmlns:a16="http://schemas.microsoft.com/office/drawing/2014/main" id="{96F52559-F6F3-8D07-A95D-EB3B084340C6}"/>
              </a:ext>
            </a:extLst>
          </p:cNvPr>
          <p:cNvCxnSpPr>
            <a:cxnSpLocks/>
          </p:cNvCxnSpPr>
          <p:nvPr/>
        </p:nvCxnSpPr>
        <p:spPr>
          <a:xfrm flipH="1">
            <a:off x="637589" y="5209602"/>
            <a:ext cx="1083941" cy="7912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/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0" name="Textfeld 339">
                <a:extLst>
                  <a:ext uri="{FF2B5EF4-FFF2-40B4-BE49-F238E27FC236}">
                    <a16:creationId xmlns:a16="http://schemas.microsoft.com/office/drawing/2014/main" id="{6069022F-436F-FBD6-9FCC-AE969775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7" y="504629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4025311-1FB3-0F4B-90F1-A8682116F572}"/>
              </a:ext>
            </a:extLst>
          </p:cNvPr>
          <p:cNvCxnSpPr>
            <a:cxnSpLocks/>
          </p:cNvCxnSpPr>
          <p:nvPr/>
        </p:nvCxnSpPr>
        <p:spPr>
          <a:xfrm flipH="1" flipV="1">
            <a:off x="1814525" y="2890262"/>
            <a:ext cx="204709" cy="117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/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2" name="Textfeld 341">
                <a:extLst>
                  <a:ext uri="{FF2B5EF4-FFF2-40B4-BE49-F238E27FC236}">
                    <a16:creationId xmlns:a16="http://schemas.microsoft.com/office/drawing/2014/main" id="{6B4C8968-D069-ED56-FC6C-CD3DCDBE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86" y="3513644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4" name="Gerade Verbindung mit Pfeil 343">
            <a:extLst>
              <a:ext uri="{FF2B5EF4-FFF2-40B4-BE49-F238E27FC236}">
                <a16:creationId xmlns:a16="http://schemas.microsoft.com/office/drawing/2014/main" id="{F1528243-5791-999E-9528-167AA535E0DA}"/>
              </a:ext>
            </a:extLst>
          </p:cNvPr>
          <p:cNvCxnSpPr>
            <a:cxnSpLocks/>
          </p:cNvCxnSpPr>
          <p:nvPr/>
        </p:nvCxnSpPr>
        <p:spPr>
          <a:xfrm flipH="1">
            <a:off x="593861" y="2801029"/>
            <a:ext cx="847946" cy="726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/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345" name="Textfeld 344">
                <a:extLst>
                  <a:ext uri="{FF2B5EF4-FFF2-40B4-BE49-F238E27FC236}">
                    <a16:creationId xmlns:a16="http://schemas.microsoft.com/office/drawing/2014/main" id="{474A95D3-1953-5ECD-C43E-3C1DC899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2" y="2841447"/>
                <a:ext cx="922525" cy="227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3B94A6AA-9BA7-098B-E65C-2B22AD719F61}"/>
              </a:ext>
            </a:extLst>
          </p:cNvPr>
          <p:cNvGrpSpPr/>
          <p:nvPr/>
        </p:nvGrpSpPr>
        <p:grpSpPr>
          <a:xfrm>
            <a:off x="3032629" y="641468"/>
            <a:ext cx="2945959" cy="6366620"/>
            <a:chOff x="2307551" y="-258046"/>
            <a:chExt cx="2945959" cy="6321837"/>
          </a:xfrm>
        </p:grpSpPr>
        <p:sp>
          <p:nvSpPr>
            <p:cNvPr id="331" name="Bogen 330">
              <a:extLst>
                <a:ext uri="{FF2B5EF4-FFF2-40B4-BE49-F238E27FC236}">
                  <a16:creationId xmlns:a16="http://schemas.microsoft.com/office/drawing/2014/main" id="{A601D786-2C92-A8A4-98B2-A4FDF6E5EB2A}"/>
                </a:ext>
              </a:extLst>
            </p:cNvPr>
            <p:cNvSpPr/>
            <p:nvPr/>
          </p:nvSpPr>
          <p:spPr>
            <a:xfrm flipH="1">
              <a:off x="2307551" y="-174905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2" name="Gruppieren 331">
              <a:extLst>
                <a:ext uri="{FF2B5EF4-FFF2-40B4-BE49-F238E27FC236}">
                  <a16:creationId xmlns:a16="http://schemas.microsoft.com/office/drawing/2014/main" id="{276084B9-384E-9C28-8BAC-DF42F9FF2F2B}"/>
                </a:ext>
              </a:extLst>
            </p:cNvPr>
            <p:cNvGrpSpPr/>
            <p:nvPr/>
          </p:nvGrpSpPr>
          <p:grpSpPr>
            <a:xfrm>
              <a:off x="2396594" y="-258046"/>
              <a:ext cx="2856916" cy="6318078"/>
              <a:chOff x="2396594" y="-258046"/>
              <a:chExt cx="2856916" cy="6318078"/>
            </a:xfrm>
          </p:grpSpPr>
          <p:sp>
            <p:nvSpPr>
              <p:cNvPr id="333" name="Bogen 332">
                <a:extLst>
                  <a:ext uri="{FF2B5EF4-FFF2-40B4-BE49-F238E27FC236}">
                    <a16:creationId xmlns:a16="http://schemas.microsoft.com/office/drawing/2014/main" id="{B34BD264-0D37-90B9-F0A6-3E7CEC53EE6B}"/>
                  </a:ext>
                </a:extLst>
              </p:cNvPr>
              <p:cNvSpPr/>
              <p:nvPr/>
            </p:nvSpPr>
            <p:spPr>
              <a:xfrm flipH="1">
                <a:off x="2491775" y="-258046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Bogen 333">
                <a:extLst>
                  <a:ext uri="{FF2B5EF4-FFF2-40B4-BE49-F238E27FC236}">
                    <a16:creationId xmlns:a16="http://schemas.microsoft.com/office/drawing/2014/main" id="{4CDA58D4-7B3D-7208-FE8D-26BB359098E2}"/>
                  </a:ext>
                </a:extLst>
              </p:cNvPr>
              <p:cNvSpPr/>
              <p:nvPr/>
            </p:nvSpPr>
            <p:spPr>
              <a:xfrm flipH="1">
                <a:off x="2396594" y="-178664"/>
                <a:ext cx="2761735" cy="6238696"/>
              </a:xfrm>
              <a:prstGeom prst="arc">
                <a:avLst>
                  <a:gd name="adj1" fmla="val 17134816"/>
                  <a:gd name="adj2" fmla="val 4711246"/>
                </a:avLst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C3AA33F-8F0C-2C80-3CB2-586CB51E50EF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 flipV="1">
            <a:off x="2178961" y="5226090"/>
            <a:ext cx="1419108" cy="609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45CE6CC-6C53-FFEF-E545-438B4C008937}"/>
              </a:ext>
            </a:extLst>
          </p:cNvPr>
          <p:cNvCxnSpPr>
            <a:cxnSpLocks/>
          </p:cNvCxnSpPr>
          <p:nvPr/>
        </p:nvCxnSpPr>
        <p:spPr>
          <a:xfrm flipV="1">
            <a:off x="1998876" y="2697943"/>
            <a:ext cx="1517577" cy="4896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647A1D8F-62A2-DE9F-7DB6-A5A0477794AD}"/>
              </a:ext>
            </a:extLst>
          </p:cNvPr>
          <p:cNvGrpSpPr/>
          <p:nvPr/>
        </p:nvGrpSpPr>
        <p:grpSpPr>
          <a:xfrm flipH="1">
            <a:off x="9227557" y="587825"/>
            <a:ext cx="2945959" cy="5963064"/>
            <a:chOff x="-1906795" y="391820"/>
            <a:chExt cx="2945959" cy="6321837"/>
          </a:xfrm>
        </p:grpSpPr>
        <p:sp>
          <p:nvSpPr>
            <p:cNvPr id="328" name="Bogen 327">
              <a:extLst>
                <a:ext uri="{FF2B5EF4-FFF2-40B4-BE49-F238E27FC236}">
                  <a16:creationId xmlns:a16="http://schemas.microsoft.com/office/drawing/2014/main" id="{58CF43C9-13D3-C793-2BD8-6A1A294E393D}"/>
                </a:ext>
              </a:extLst>
            </p:cNvPr>
            <p:cNvSpPr/>
            <p:nvPr/>
          </p:nvSpPr>
          <p:spPr>
            <a:xfrm flipH="1">
              <a:off x="-1722571" y="391820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9" name="Bogen 328">
              <a:extLst>
                <a:ext uri="{FF2B5EF4-FFF2-40B4-BE49-F238E27FC236}">
                  <a16:creationId xmlns:a16="http://schemas.microsoft.com/office/drawing/2014/main" id="{87C5386D-D7B4-3C60-24AA-C5D4455D1D99}"/>
                </a:ext>
              </a:extLst>
            </p:cNvPr>
            <p:cNvSpPr/>
            <p:nvPr/>
          </p:nvSpPr>
          <p:spPr>
            <a:xfrm flipH="1">
              <a:off x="-1906795" y="474961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Bogen 329">
              <a:extLst>
                <a:ext uri="{FF2B5EF4-FFF2-40B4-BE49-F238E27FC236}">
                  <a16:creationId xmlns:a16="http://schemas.microsoft.com/office/drawing/2014/main" id="{8EA8A201-E2D8-6812-FBBE-3B07058463E2}"/>
                </a:ext>
              </a:extLst>
            </p:cNvPr>
            <p:cNvSpPr/>
            <p:nvPr/>
          </p:nvSpPr>
          <p:spPr>
            <a:xfrm flipH="1">
              <a:off x="-1817752" y="471202"/>
              <a:ext cx="2761735" cy="6238696"/>
            </a:xfrm>
            <a:prstGeom prst="arc">
              <a:avLst>
                <a:gd name="adj1" fmla="val 17134816"/>
                <a:gd name="adj2" fmla="val 471124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605D607-2179-FFB0-23DC-C9D976D6EDBF}"/>
              </a:ext>
            </a:extLst>
          </p:cNvPr>
          <p:cNvCxnSpPr>
            <a:cxnSpLocks/>
          </p:cNvCxnSpPr>
          <p:nvPr/>
        </p:nvCxnSpPr>
        <p:spPr>
          <a:xfrm flipH="1" flipV="1">
            <a:off x="232431" y="1480520"/>
            <a:ext cx="1331290" cy="119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/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Drug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2DA67624-000A-8907-629A-DEE4A8BB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41" y="1934737"/>
                <a:ext cx="922525" cy="227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446ED23-D1AE-31D9-31F0-9B90636B8B31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1777955" y="1780798"/>
            <a:ext cx="37679" cy="857939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/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𝑇𝑉</m:t>
                          </m:r>
                        </m:e>
                        <m:sub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𝑚𝑚</m:t>
                          </m:r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i-FI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de-DE" sz="894" i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613707F9-FA7B-CEDE-B257-BE02962A1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51873" y="3871859"/>
                <a:ext cx="7225468" cy="2318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Bogen 127">
            <a:extLst>
              <a:ext uri="{FF2B5EF4-FFF2-40B4-BE49-F238E27FC236}">
                <a16:creationId xmlns:a16="http://schemas.microsoft.com/office/drawing/2014/main" id="{2028EDE7-E6BD-5EAE-38E8-50BF33209C43}"/>
              </a:ext>
            </a:extLst>
          </p:cNvPr>
          <p:cNvSpPr/>
          <p:nvPr/>
        </p:nvSpPr>
        <p:spPr>
          <a:xfrm rot="9341111">
            <a:off x="1427138" y="1017555"/>
            <a:ext cx="722041" cy="847128"/>
          </a:xfrm>
          <a:prstGeom prst="arc">
            <a:avLst>
              <a:gd name="adj1" fmla="val 13721922"/>
              <a:gd name="adj2" fmla="val 0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/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7C68C243-3384-569D-106B-735CEC40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0" y="2106541"/>
                <a:ext cx="618735" cy="251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/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1" name="Textfeld 162">
                <a:extLst>
                  <a:ext uri="{FF2B5EF4-FFF2-40B4-BE49-F238E27FC236}">
                    <a16:creationId xmlns:a16="http://schemas.microsoft.com/office/drawing/2014/main" id="{8EAC9C14-8469-CE13-9074-B8DF15BCD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9" y="5972338"/>
                <a:ext cx="922525" cy="2362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/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8" i="1" dirty="0"/>
              </a:p>
            </p:txBody>
          </p:sp>
        </mc:Choice>
        <mc:Fallback xmlns="">
          <p:sp>
            <p:nvSpPr>
              <p:cNvPr id="132" name="Textfeld 155">
                <a:extLst>
                  <a:ext uri="{FF2B5EF4-FFF2-40B4-BE49-F238E27FC236}">
                    <a16:creationId xmlns:a16="http://schemas.microsoft.com/office/drawing/2014/main" id="{F8D57185-C4CC-46CC-E9BB-B7F2E5D2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479" y="2985367"/>
                <a:ext cx="922525" cy="2510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/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sub>
                        <m:sup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sz="9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890" i="1" dirty="0"/>
              </a:p>
            </p:txBody>
          </p:sp>
        </mc:Choice>
        <mc:Fallback xmlns="">
          <p:sp>
            <p:nvSpPr>
              <p:cNvPr id="133" name="Textfeld 145">
                <a:extLst>
                  <a:ext uri="{FF2B5EF4-FFF2-40B4-BE49-F238E27FC236}">
                    <a16:creationId xmlns:a16="http://schemas.microsoft.com/office/drawing/2014/main" id="{98257993-9044-2767-8670-33F41C817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3317" y="5128681"/>
                <a:ext cx="922525" cy="2362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/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6F16542A-12A3-34CC-2453-2675F5EAA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753" y="2714662"/>
                <a:ext cx="993400" cy="2798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/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8610E3D3-C4C1-9B5D-DB45-B9BB60D9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15" y="6242022"/>
                <a:ext cx="573249" cy="279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/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8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𝒏𝒕𝒑</m:t>
                          </m:r>
                        </m:sub>
                        <m:sup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98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980" b="1" dirty="0"/>
              </a:p>
            </p:txBody>
          </p:sp>
        </mc:Choice>
        <mc:Fallback xmlns="">
          <p:sp>
            <p:nvSpPr>
              <p:cNvPr id="136" name="Textfeld 255">
                <a:extLst>
                  <a:ext uri="{FF2B5EF4-FFF2-40B4-BE49-F238E27FC236}">
                    <a16:creationId xmlns:a16="http://schemas.microsoft.com/office/drawing/2014/main" id="{151DAF2D-05CE-B025-034E-E36BEBBC3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371" y="1505594"/>
                <a:ext cx="922525" cy="275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/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4FC09A00-1C4E-6669-8083-BCEE70612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56" y="2593853"/>
                <a:ext cx="993400" cy="2798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/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0472B8CD-88B1-71D8-ED61-DC73686F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3" y="4044950"/>
                <a:ext cx="573249" cy="26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/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𝑛𝑡𝑝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39" name="Textfeld 138">
                <a:extLst>
                  <a:ext uri="{FF2B5EF4-FFF2-40B4-BE49-F238E27FC236}">
                    <a16:creationId xmlns:a16="http://schemas.microsoft.com/office/drawing/2014/main" id="{156411BA-4FD2-E20D-5542-23DC6F88A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013" y="1928563"/>
                <a:ext cx="585155" cy="258982"/>
              </a:xfrm>
              <a:prstGeom prst="rect">
                <a:avLst/>
              </a:prstGeom>
              <a:blipFill>
                <a:blip r:embed="rId21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/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94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94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  <m:sup>
                          <m:r>
                            <a:rPr lang="de-DE" sz="894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894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8C527D06-4DDA-2836-8F3A-BEEBBF06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31" y="2168982"/>
                <a:ext cx="647220" cy="22993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Ellipse 281">
            <a:extLst>
              <a:ext uri="{FF2B5EF4-FFF2-40B4-BE49-F238E27FC236}">
                <a16:creationId xmlns:a16="http://schemas.microsoft.com/office/drawing/2014/main" id="{157AFAB9-25D8-4E51-2680-BDA11E8EFFAA}"/>
              </a:ext>
            </a:extLst>
          </p:cNvPr>
          <p:cNvSpPr/>
          <p:nvPr/>
        </p:nvSpPr>
        <p:spPr>
          <a:xfrm>
            <a:off x="5057669" y="1882745"/>
            <a:ext cx="5658325" cy="4049354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63">
              <a:solidFill>
                <a:srgbClr val="FFC000"/>
              </a:solidFill>
            </a:endParaRPr>
          </a:p>
        </p:txBody>
      </p:sp>
      <p:sp>
        <p:nvSpPr>
          <p:cNvPr id="283" name="Runde Klammer links/rechts 282">
            <a:extLst>
              <a:ext uri="{FF2B5EF4-FFF2-40B4-BE49-F238E27FC236}">
                <a16:creationId xmlns:a16="http://schemas.microsoft.com/office/drawing/2014/main" id="{5D7CBF8A-D8F0-BAE5-E1CF-E234B8ABC30E}"/>
              </a:ext>
            </a:extLst>
          </p:cNvPr>
          <p:cNvSpPr/>
          <p:nvPr/>
        </p:nvSpPr>
        <p:spPr>
          <a:xfrm>
            <a:off x="4962750" y="1990604"/>
            <a:ext cx="5909545" cy="3924092"/>
          </a:xfrm>
          <a:prstGeom prst="bracketPair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/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p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4" name="Textfeld 283">
                <a:extLst>
                  <a:ext uri="{FF2B5EF4-FFF2-40B4-BE49-F238E27FC236}">
                    <a16:creationId xmlns:a16="http://schemas.microsoft.com/office/drawing/2014/main" id="{163A5390-4747-618A-A009-1C0D2F10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557" y="3808597"/>
                <a:ext cx="1085952" cy="2325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/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𝑆𝐹</m:t>
                      </m:r>
                      <m:r>
                        <a:rPr lang="de-DE" sz="65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𝑁𝐶</m:t>
                          </m:r>
                        </m:e>
                        <m:sup>
                          <m:r>
                            <a:rPr lang="de-DE" sz="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𝑇𝑢𝑚𝑜𝑟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5" name="Textfeld 284">
                <a:extLst>
                  <a:ext uri="{FF2B5EF4-FFF2-40B4-BE49-F238E27FC236}">
                    <a16:creationId xmlns:a16="http://schemas.microsoft.com/office/drawing/2014/main" id="{C9D0DCAE-508E-1110-D052-C9211F16E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2" y="5940307"/>
                <a:ext cx="1085952" cy="2739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Gerade Verbindung mit Pfeil 285">
            <a:extLst>
              <a:ext uri="{FF2B5EF4-FFF2-40B4-BE49-F238E27FC236}">
                <a16:creationId xmlns:a16="http://schemas.microsoft.com/office/drawing/2014/main" id="{67E5F067-DFC8-07E3-98CC-F507D79EFCB5}"/>
              </a:ext>
            </a:extLst>
          </p:cNvPr>
          <p:cNvCxnSpPr>
            <a:cxnSpLocks/>
          </p:cNvCxnSpPr>
          <p:nvPr/>
        </p:nvCxnSpPr>
        <p:spPr>
          <a:xfrm>
            <a:off x="10888137" y="3993104"/>
            <a:ext cx="6498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/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894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de-DE" sz="894" dirty="0"/>
              </a:p>
            </p:txBody>
          </p:sp>
        </mc:Choice>
        <mc:Fallback xmlns="">
          <p:sp>
            <p:nvSpPr>
              <p:cNvPr id="288" name="Textfeld 287">
                <a:extLst>
                  <a:ext uri="{FF2B5EF4-FFF2-40B4-BE49-F238E27FC236}">
                    <a16:creationId xmlns:a16="http://schemas.microsoft.com/office/drawing/2014/main" id="{C165F5E0-D3C7-FB72-2167-D8D1167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60" y="3748742"/>
                <a:ext cx="400916" cy="29238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/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65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9" name="Textfeld 288">
                <a:extLst>
                  <a:ext uri="{FF2B5EF4-FFF2-40B4-BE49-F238E27FC236}">
                    <a16:creationId xmlns:a16="http://schemas.microsoft.com/office/drawing/2014/main" id="{EA3B7A2B-5678-28E2-940F-9917D7E0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55" y="4027057"/>
                <a:ext cx="1085952" cy="24460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/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FC5BFFD9-4040-152F-7375-A02871D8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56" y="4082518"/>
                <a:ext cx="846133" cy="24609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/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1A25ADD2-B615-9C4E-E543-D3390E3FD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564" y="2566525"/>
                <a:ext cx="846133" cy="26250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feld 293">
            <a:extLst>
              <a:ext uri="{FF2B5EF4-FFF2-40B4-BE49-F238E27FC236}">
                <a16:creationId xmlns:a16="http://schemas.microsoft.com/office/drawing/2014/main" id="{606DBBC2-B99B-9945-6014-439FACD98C3F}"/>
              </a:ext>
            </a:extLst>
          </p:cNvPr>
          <p:cNvSpPr txBox="1"/>
          <p:nvPr/>
        </p:nvSpPr>
        <p:spPr bwMode="gray">
          <a:xfrm>
            <a:off x="7038936" y="1583288"/>
            <a:ext cx="114141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Tumor </a:t>
            </a:r>
            <a:r>
              <a:rPr lang="de-DE" sz="10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cell</a:t>
            </a:r>
            <a:endParaRPr lang="de-DE" sz="1000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/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691F7039-769F-4B19-1361-185CEBDF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701" y="2586696"/>
                <a:ext cx="846133" cy="27738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/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6" name="Textfeld 295">
                <a:extLst>
                  <a:ext uri="{FF2B5EF4-FFF2-40B4-BE49-F238E27FC236}">
                    <a16:creationId xmlns:a16="http://schemas.microsoft.com/office/drawing/2014/main" id="{0342087E-7875-8EA4-BC36-2153D459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3" y="2796270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Ellipse 296">
            <a:extLst>
              <a:ext uri="{FF2B5EF4-FFF2-40B4-BE49-F238E27FC236}">
                <a16:creationId xmlns:a16="http://schemas.microsoft.com/office/drawing/2014/main" id="{BF23C4B5-75F1-35C5-C9EA-C1BD91E5F362}"/>
              </a:ext>
            </a:extLst>
          </p:cNvPr>
          <p:cNvSpPr/>
          <p:nvPr/>
        </p:nvSpPr>
        <p:spPr>
          <a:xfrm>
            <a:off x="6413214" y="3487663"/>
            <a:ext cx="3541110" cy="2178121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/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298" name="Textfeld 297">
                <a:extLst>
                  <a:ext uri="{FF2B5EF4-FFF2-40B4-BE49-F238E27FC236}">
                    <a16:creationId xmlns:a16="http://schemas.microsoft.com/office/drawing/2014/main" id="{0B418F09-80A0-3F20-95EA-4CD29D74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76" y="2147120"/>
                <a:ext cx="936988" cy="30662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/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299" name="Textfeld 298">
                <a:extLst>
                  <a:ext uri="{FF2B5EF4-FFF2-40B4-BE49-F238E27FC236}">
                    <a16:creationId xmlns:a16="http://schemas.microsoft.com/office/drawing/2014/main" id="{B5C79BD2-048A-56C6-ED54-120E676F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30" y="3774282"/>
                <a:ext cx="996680" cy="28982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/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Textfeld 299">
                <a:extLst>
                  <a:ext uri="{FF2B5EF4-FFF2-40B4-BE49-F238E27FC236}">
                    <a16:creationId xmlns:a16="http://schemas.microsoft.com/office/drawing/2014/main" id="{45E698A4-AC2B-520F-C571-610A0A409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668" y="3737864"/>
                <a:ext cx="933782" cy="30662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0910E613-5F30-6449-FC1C-C0F15E5780F4}"/>
              </a:ext>
            </a:extLst>
          </p:cNvPr>
          <p:cNvCxnSpPr>
            <a:cxnSpLocks/>
          </p:cNvCxnSpPr>
          <p:nvPr/>
        </p:nvCxnSpPr>
        <p:spPr>
          <a:xfrm flipV="1">
            <a:off x="7531094" y="3890966"/>
            <a:ext cx="824731" cy="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266AB941-E589-C650-250C-64A64DCE9A8D}"/>
              </a:ext>
            </a:extLst>
          </p:cNvPr>
          <p:cNvCxnSpPr>
            <a:cxnSpLocks/>
          </p:cNvCxnSpPr>
          <p:nvPr/>
        </p:nvCxnSpPr>
        <p:spPr>
          <a:xfrm>
            <a:off x="8089616" y="2434093"/>
            <a:ext cx="493367" cy="13327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 Verbindung mit Pfeil 302">
            <a:extLst>
              <a:ext uri="{FF2B5EF4-FFF2-40B4-BE49-F238E27FC236}">
                <a16:creationId xmlns:a16="http://schemas.microsoft.com/office/drawing/2014/main" id="{5EFA1264-1A1B-5C80-08C4-03B5A500007A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4036429" y="2300431"/>
            <a:ext cx="3589647" cy="247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40FA2C53-F153-677D-AFD2-C75E4C5F0BEC}"/>
              </a:ext>
            </a:extLst>
          </p:cNvPr>
          <p:cNvCxnSpPr>
            <a:cxnSpLocks/>
          </p:cNvCxnSpPr>
          <p:nvPr/>
        </p:nvCxnSpPr>
        <p:spPr>
          <a:xfrm flipV="1">
            <a:off x="3702037" y="2890262"/>
            <a:ext cx="1496946" cy="1198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/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1760807B-0C23-864B-4BCB-F31CBEEA5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636" y="3045774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/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8" name="Textfeld 307">
                <a:extLst>
                  <a:ext uri="{FF2B5EF4-FFF2-40B4-BE49-F238E27FC236}">
                    <a16:creationId xmlns:a16="http://schemas.microsoft.com/office/drawing/2014/main" id="{86939566-2D89-0BEF-A3D4-A943DF5C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808" y="2124155"/>
                <a:ext cx="1306501" cy="3535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/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09" name="Textfeld 308">
                <a:extLst>
                  <a:ext uri="{FF2B5EF4-FFF2-40B4-BE49-F238E27FC236}">
                    <a16:creationId xmlns:a16="http://schemas.microsoft.com/office/drawing/2014/main" id="{33700270-6D5B-6C4C-30C0-F8A4393B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30" y="2182133"/>
                <a:ext cx="1306501" cy="34889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/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0" name="Textfeld 309">
                <a:extLst>
                  <a:ext uri="{FF2B5EF4-FFF2-40B4-BE49-F238E27FC236}">
                    <a16:creationId xmlns:a16="http://schemas.microsoft.com/office/drawing/2014/main" id="{D38BA5EF-41B2-C1E5-DC53-37E5F77E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630" y="448266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/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1" name="Textfeld 310">
                <a:extLst>
                  <a:ext uri="{FF2B5EF4-FFF2-40B4-BE49-F238E27FC236}">
                    <a16:creationId xmlns:a16="http://schemas.microsoft.com/office/drawing/2014/main" id="{45C940F9-708F-971B-3D6A-81DDEDEF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216" y="3498441"/>
                <a:ext cx="807498" cy="2980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/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312" name="Textfeld 311">
                <a:extLst>
                  <a:ext uri="{FF2B5EF4-FFF2-40B4-BE49-F238E27FC236}">
                    <a16:creationId xmlns:a16="http://schemas.microsoft.com/office/drawing/2014/main" id="{5D64B7B4-8A0B-53B5-286A-1FF17E920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51" y="3676277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/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313" name="Textfeld 312">
                <a:extLst>
                  <a:ext uri="{FF2B5EF4-FFF2-40B4-BE49-F238E27FC236}">
                    <a16:creationId xmlns:a16="http://schemas.microsoft.com/office/drawing/2014/main" id="{EEC6E6A1-A829-FEAD-8782-413CA48C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120" y="3696811"/>
                <a:ext cx="717679" cy="23833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/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4" name="Textfeld 313">
                <a:extLst>
                  <a:ext uri="{FF2B5EF4-FFF2-40B4-BE49-F238E27FC236}">
                    <a16:creationId xmlns:a16="http://schemas.microsoft.com/office/drawing/2014/main" id="{B4A1968E-3069-FDFE-31C8-9DBBC9976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38" y="3033718"/>
                <a:ext cx="973832" cy="30812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/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15" name="Textfeld 314">
                <a:extLst>
                  <a:ext uri="{FF2B5EF4-FFF2-40B4-BE49-F238E27FC236}">
                    <a16:creationId xmlns:a16="http://schemas.microsoft.com/office/drawing/2014/main" id="{FD5F30CC-D59B-B76A-C20F-21B39360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71" y="2716636"/>
                <a:ext cx="973832" cy="315218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/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9" name="Textfeld 318">
                <a:extLst>
                  <a:ext uri="{FF2B5EF4-FFF2-40B4-BE49-F238E27FC236}">
                    <a16:creationId xmlns:a16="http://schemas.microsoft.com/office/drawing/2014/main" id="{29C78C53-1788-133C-9BF1-CE324AFA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322" y="5252569"/>
                <a:ext cx="412221" cy="24622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/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0" name="Textfeld 319">
                <a:extLst>
                  <a:ext uri="{FF2B5EF4-FFF2-40B4-BE49-F238E27FC236}">
                    <a16:creationId xmlns:a16="http://schemas.microsoft.com/office/drawing/2014/main" id="{11966D72-8BA4-32A2-1EC1-B3DD3398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599" y="2720068"/>
                <a:ext cx="412221" cy="246221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9397421E-45F0-3E5E-5F30-F4CF49AA2D02}"/>
              </a:ext>
            </a:extLst>
          </p:cNvPr>
          <p:cNvCxnSpPr>
            <a:cxnSpLocks/>
            <a:stCxn id="295" idx="2"/>
          </p:cNvCxnSpPr>
          <p:nvPr/>
        </p:nvCxnSpPr>
        <p:spPr>
          <a:xfrm>
            <a:off x="5315768" y="2864080"/>
            <a:ext cx="1692652" cy="9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/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894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894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94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p>
                    </m:oMath>
                  </m:oMathPara>
                </a14:m>
                <a:endParaRPr lang="de-DE" sz="894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3" name="Textfeld 322">
                <a:extLst>
                  <a:ext uri="{FF2B5EF4-FFF2-40B4-BE49-F238E27FC236}">
                    <a16:creationId xmlns:a16="http://schemas.microsoft.com/office/drawing/2014/main" id="{460FDD90-039E-1F85-60AD-689A18A9A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29" y="4427176"/>
                <a:ext cx="1085952" cy="2325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/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𝑫𝒓𝒖𝒈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𝒄𝒚𝒕𝒐</m:t>
                          </m:r>
                        </m:sup>
                      </m:sSubSup>
                    </m:oMath>
                  </m:oMathPara>
                </a14:m>
                <a:endParaRPr lang="de-DE" sz="1000" b="1" baseline="30000" dirty="0"/>
              </a:p>
            </p:txBody>
          </p:sp>
        </mc:Choice>
        <mc:Fallback xmlns="">
          <p:sp>
            <p:nvSpPr>
              <p:cNvPr id="324" name="Textfeld 323">
                <a:extLst>
                  <a:ext uri="{FF2B5EF4-FFF2-40B4-BE49-F238E27FC236}">
                    <a16:creationId xmlns:a16="http://schemas.microsoft.com/office/drawing/2014/main" id="{77262B40-8E84-DD7E-8AD9-B1CEE6C0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30" y="3049942"/>
                <a:ext cx="936988" cy="29880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Gerade Verbindung mit Pfeil 324">
            <a:extLst>
              <a:ext uri="{FF2B5EF4-FFF2-40B4-BE49-F238E27FC236}">
                <a16:creationId xmlns:a16="http://schemas.microsoft.com/office/drawing/2014/main" id="{4B33B89D-533E-D465-5178-4AF2BA5D0385}"/>
              </a:ext>
            </a:extLst>
          </p:cNvPr>
          <p:cNvCxnSpPr>
            <a:cxnSpLocks/>
          </p:cNvCxnSpPr>
          <p:nvPr/>
        </p:nvCxnSpPr>
        <p:spPr>
          <a:xfrm>
            <a:off x="8259982" y="2400577"/>
            <a:ext cx="1276287" cy="7385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/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6" name="Textfeld 325">
                <a:extLst>
                  <a:ext uri="{FF2B5EF4-FFF2-40B4-BE49-F238E27FC236}">
                    <a16:creationId xmlns:a16="http://schemas.microsoft.com/office/drawing/2014/main" id="{2131FCC6-6771-4A31-927A-1884CA55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052" y="2413968"/>
                <a:ext cx="973832" cy="30812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/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327" name="Textfeld 326">
                <a:extLst>
                  <a:ext uri="{FF2B5EF4-FFF2-40B4-BE49-F238E27FC236}">
                    <a16:creationId xmlns:a16="http://schemas.microsoft.com/office/drawing/2014/main" id="{DB392F67-946C-D526-B735-C75E1821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68" y="2653619"/>
                <a:ext cx="973832" cy="32932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/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2B0EF386-A48A-EA21-7BFF-0CBCAF9F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1" y="5547204"/>
                <a:ext cx="573249" cy="26661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/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230EA2D0-1D47-4854-3F14-88A6ACE1C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12" y="5092784"/>
                <a:ext cx="573249" cy="266611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/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4" name="Textfeld 143">
                <a:extLst>
                  <a:ext uri="{FF2B5EF4-FFF2-40B4-BE49-F238E27FC236}">
                    <a16:creationId xmlns:a16="http://schemas.microsoft.com/office/drawing/2014/main" id="{4E084BC1-9892-FBD9-36FC-1F4E7DD6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87" y="4595294"/>
                <a:ext cx="573249" cy="266611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/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5" name="Textfeld 144">
                <a:extLst>
                  <a:ext uri="{FF2B5EF4-FFF2-40B4-BE49-F238E27FC236}">
                    <a16:creationId xmlns:a16="http://schemas.microsoft.com/office/drawing/2014/main" id="{D53F6C52-EEE5-2243-6CC7-DDB6BB61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055" y="4020370"/>
                <a:ext cx="573249" cy="266611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/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A258FBAE-BF5A-7B29-2129-013D4306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98" y="4605073"/>
                <a:ext cx="573249" cy="266611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/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7" name="Textfeld 146">
                <a:extLst>
                  <a:ext uri="{FF2B5EF4-FFF2-40B4-BE49-F238E27FC236}">
                    <a16:creationId xmlns:a16="http://schemas.microsoft.com/office/drawing/2014/main" id="{AE81422A-8232-45F8-38E8-1522F187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9" y="5167826"/>
                <a:ext cx="573249" cy="266611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/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2F41BB70-24F6-94E6-A0C7-72C807D83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36" y="5718928"/>
                <a:ext cx="573249" cy="266611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/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de-DE" sz="1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49" name="Textfeld 148">
                <a:extLst>
                  <a:ext uri="{FF2B5EF4-FFF2-40B4-BE49-F238E27FC236}">
                    <a16:creationId xmlns:a16="http://schemas.microsoft.com/office/drawing/2014/main" id="{7AB704FE-F52D-A0BA-D8B1-D6669AEFF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68" y="6186419"/>
                <a:ext cx="573249" cy="2798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8B2A26-A313-3AF0-ECBC-A7BBCA06F522}"/>
              </a:ext>
            </a:extLst>
          </p:cNvPr>
          <p:cNvCxnSpPr>
            <a:cxnSpLocks/>
          </p:cNvCxnSpPr>
          <p:nvPr/>
        </p:nvCxnSpPr>
        <p:spPr>
          <a:xfrm flipH="1" flipV="1">
            <a:off x="1524864" y="5813815"/>
            <a:ext cx="475547" cy="4685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/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30119573-8FBD-12F0-F5CE-927160903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67" y="5821726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/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75A2877F-5B96-7EBD-BD5D-536C825AB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82" y="5999023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5897C782-B93B-8289-823F-85A58FD64921}"/>
              </a:ext>
            </a:extLst>
          </p:cNvPr>
          <p:cNvCxnSpPr>
            <a:cxnSpLocks/>
          </p:cNvCxnSpPr>
          <p:nvPr/>
        </p:nvCxnSpPr>
        <p:spPr>
          <a:xfrm flipH="1">
            <a:off x="1524864" y="5359395"/>
            <a:ext cx="289661" cy="24194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2F68E38F-488A-C670-EFFA-81E0E3640469}"/>
              </a:ext>
            </a:extLst>
          </p:cNvPr>
          <p:cNvCxnSpPr>
            <a:cxnSpLocks/>
          </p:cNvCxnSpPr>
          <p:nvPr/>
        </p:nvCxnSpPr>
        <p:spPr>
          <a:xfrm flipH="1">
            <a:off x="2070200" y="4799301"/>
            <a:ext cx="501035" cy="3206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4758DF16-53E1-953E-ECF3-F7ACB8E07023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136680" y="4286981"/>
            <a:ext cx="460977" cy="3173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/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EA137E6E-A997-7252-C276-A399A8280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04" y="4656215"/>
                <a:ext cx="846133" cy="24609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/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Textfeld 156">
                <a:extLst>
                  <a:ext uri="{FF2B5EF4-FFF2-40B4-BE49-F238E27FC236}">
                    <a16:creationId xmlns:a16="http://schemas.microsoft.com/office/drawing/2014/main" id="{314284F6-A289-A3BC-DF1B-418E8BC0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68" y="5146063"/>
                <a:ext cx="846133" cy="24609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/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Textfeld 157">
                <a:extLst>
                  <a:ext uri="{FF2B5EF4-FFF2-40B4-BE49-F238E27FC236}">
                    <a16:creationId xmlns:a16="http://schemas.microsoft.com/office/drawing/2014/main" id="{9FEB4490-37E1-D366-4FD8-B5882075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918" y="5677635"/>
                <a:ext cx="846133" cy="2460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/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  <m:sup>
                          <m:r>
                            <a:rPr lang="de-DE" sz="975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9" name="Textfeld 158">
                <a:extLst>
                  <a:ext uri="{FF2B5EF4-FFF2-40B4-BE49-F238E27FC236}">
                    <a16:creationId xmlns:a16="http://schemas.microsoft.com/office/drawing/2014/main" id="{9C7DA13C-0C0E-ABDF-5D34-9097FF5D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51" y="6242022"/>
                <a:ext cx="846133" cy="262508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/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0" name="Textfeld 159">
                <a:extLst>
                  <a:ext uri="{FF2B5EF4-FFF2-40B4-BE49-F238E27FC236}">
                    <a16:creationId xmlns:a16="http://schemas.microsoft.com/office/drawing/2014/main" id="{0E447B56-3146-19B6-C52E-A3FE8081C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22" y="4471529"/>
                <a:ext cx="996680" cy="28982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/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/>
              </a:p>
            </p:txBody>
          </p:sp>
        </mc:Choice>
        <mc:Fallback xmlns="">
          <p:sp>
            <p:nvSpPr>
              <p:cNvPr id="161" name="Textfeld 160">
                <a:extLst>
                  <a:ext uri="{FF2B5EF4-FFF2-40B4-BE49-F238E27FC236}">
                    <a16:creationId xmlns:a16="http://schemas.microsoft.com/office/drawing/2014/main" id="{1BAE88DA-5029-2B10-218A-7A1B009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66" y="5042085"/>
                <a:ext cx="996680" cy="28982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/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𝑨𝒃</m:t>
                          </m:r>
                        </m:e>
                        <m:sub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𝒍𝒚𝒔𝒐</m:t>
                          </m:r>
                        </m:sup>
                      </m:sSubSup>
                    </m:oMath>
                  </m:oMathPara>
                </a14:m>
                <a:endParaRPr lang="de-DE" sz="1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E6DC7BA9-BAFD-771B-F224-BF553E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77" y="5317623"/>
                <a:ext cx="996680" cy="289823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/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3" name="Textfeld 162">
                <a:extLst>
                  <a:ext uri="{FF2B5EF4-FFF2-40B4-BE49-F238E27FC236}">
                    <a16:creationId xmlns:a16="http://schemas.microsoft.com/office/drawing/2014/main" id="{C2D29416-91A5-E449-9657-D93DD3CE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281" y="3700539"/>
                <a:ext cx="412221" cy="192360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D0ACCD0-6404-0DDE-8665-30D3DDED0DDD}"/>
              </a:ext>
            </a:extLst>
          </p:cNvPr>
          <p:cNvCxnSpPr>
            <a:cxnSpLocks/>
          </p:cNvCxnSpPr>
          <p:nvPr/>
        </p:nvCxnSpPr>
        <p:spPr>
          <a:xfrm flipV="1">
            <a:off x="7285029" y="4040801"/>
            <a:ext cx="1107787" cy="50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AD6A35C3-EF0E-C78A-A32C-5C19F79D6A6B}"/>
              </a:ext>
            </a:extLst>
          </p:cNvPr>
          <p:cNvCxnSpPr>
            <a:cxnSpLocks/>
          </p:cNvCxnSpPr>
          <p:nvPr/>
        </p:nvCxnSpPr>
        <p:spPr>
          <a:xfrm flipV="1">
            <a:off x="8185114" y="4034439"/>
            <a:ext cx="463393" cy="126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08883FF0-DA39-E614-5DEB-56C976CBEF8F}"/>
              </a:ext>
            </a:extLst>
          </p:cNvPr>
          <p:cNvCxnSpPr>
            <a:cxnSpLocks/>
          </p:cNvCxnSpPr>
          <p:nvPr/>
        </p:nvCxnSpPr>
        <p:spPr>
          <a:xfrm flipV="1">
            <a:off x="7697368" y="4044410"/>
            <a:ext cx="834032" cy="99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1277EC27-B4A7-B056-046C-1D446F48E152}"/>
              </a:ext>
            </a:extLst>
          </p:cNvPr>
          <p:cNvCxnSpPr>
            <a:cxnSpLocks/>
          </p:cNvCxnSpPr>
          <p:nvPr/>
        </p:nvCxnSpPr>
        <p:spPr>
          <a:xfrm>
            <a:off x="3647087" y="4339241"/>
            <a:ext cx="390756" cy="3923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2FB3156-541D-3F3B-F9D8-AC8BBA701784}"/>
              </a:ext>
            </a:extLst>
          </p:cNvPr>
          <p:cNvCxnSpPr>
            <a:cxnSpLocks/>
            <a:stCxn id="157" idx="0"/>
            <a:endCxn id="156" idx="2"/>
          </p:cNvCxnSpPr>
          <p:nvPr/>
        </p:nvCxnSpPr>
        <p:spPr>
          <a:xfrm flipV="1">
            <a:off x="3786835" y="4902308"/>
            <a:ext cx="385536" cy="243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0BDF58F-4C1B-8936-A7BE-F4447D105616}"/>
              </a:ext>
            </a:extLst>
          </p:cNvPr>
          <p:cNvCxnSpPr>
            <a:cxnSpLocks/>
          </p:cNvCxnSpPr>
          <p:nvPr/>
        </p:nvCxnSpPr>
        <p:spPr>
          <a:xfrm>
            <a:off x="3946245" y="5304515"/>
            <a:ext cx="728419" cy="43820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6B023EF-3015-C66A-D311-16A8309552FD}"/>
              </a:ext>
            </a:extLst>
          </p:cNvPr>
          <p:cNvCxnSpPr>
            <a:cxnSpLocks/>
            <a:stCxn id="159" idx="0"/>
            <a:endCxn id="158" idx="2"/>
          </p:cNvCxnSpPr>
          <p:nvPr/>
        </p:nvCxnSpPr>
        <p:spPr>
          <a:xfrm flipV="1">
            <a:off x="4389918" y="5923728"/>
            <a:ext cx="423067" cy="31829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/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1" name="Textfeld 170">
                <a:extLst>
                  <a:ext uri="{FF2B5EF4-FFF2-40B4-BE49-F238E27FC236}">
                    <a16:creationId xmlns:a16="http://schemas.microsoft.com/office/drawing/2014/main" id="{120B7FC2-07E9-B054-3C50-2D600554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58" y="3420777"/>
                <a:ext cx="846133" cy="277384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/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2" name="Textfeld 171">
                <a:extLst>
                  <a:ext uri="{FF2B5EF4-FFF2-40B4-BE49-F238E27FC236}">
                    <a16:creationId xmlns:a16="http://schemas.microsoft.com/office/drawing/2014/main" id="{B0CAB323-8B2E-28EC-3FA8-1EFA87F6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73" y="4887625"/>
                <a:ext cx="846133" cy="277384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/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Textfeld 172">
                <a:extLst>
                  <a:ext uri="{FF2B5EF4-FFF2-40B4-BE49-F238E27FC236}">
                    <a16:creationId xmlns:a16="http://schemas.microsoft.com/office/drawing/2014/main" id="{BEBD5A9B-C0A2-8036-5FC9-A3EFF05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899" y="5702161"/>
                <a:ext cx="846133" cy="27738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/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975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𝒂𝒈</m:t>
                          </m:r>
                        </m:sub>
                        <m:sup>
                          <m:r>
                            <a:rPr lang="de-DE" sz="975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de-DE" sz="975" b="1" i="1">
                              <a:latin typeface="Cambria Math" panose="02040503050406030204" pitchFamily="18" charset="0"/>
                            </a:rPr>
                            <m:t>𝒆𝒍𝒍</m:t>
                          </m:r>
                        </m:sup>
                      </m:sSubSup>
                    </m:oMath>
                  </m:oMathPara>
                </a14:m>
                <a:endParaRPr lang="de-DE" sz="975" b="1" dirty="0"/>
              </a:p>
            </p:txBody>
          </p:sp>
        </mc:Choice>
        <mc:Fallback xmlns="">
          <p:sp>
            <p:nvSpPr>
              <p:cNvPr id="174" name="Textfeld 173">
                <a:extLst>
                  <a:ext uri="{FF2B5EF4-FFF2-40B4-BE49-F238E27FC236}">
                    <a16:creationId xmlns:a16="http://schemas.microsoft.com/office/drawing/2014/main" id="{2BBE0CB6-2753-9466-B048-BB470D41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30" y="5983072"/>
                <a:ext cx="846133" cy="27738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3F5FA739-CD66-8EEF-CA41-8B781958FC1A}"/>
              </a:ext>
            </a:extLst>
          </p:cNvPr>
          <p:cNvCxnSpPr>
            <a:cxnSpLocks/>
            <a:endCxn id="171" idx="2"/>
          </p:cNvCxnSpPr>
          <p:nvPr/>
        </p:nvCxnSpPr>
        <p:spPr>
          <a:xfrm flipV="1">
            <a:off x="4327169" y="3698161"/>
            <a:ext cx="555856" cy="9911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B768378E-C0D3-21ED-E72D-AEA8233B1681}"/>
              </a:ext>
            </a:extLst>
          </p:cNvPr>
          <p:cNvCxnSpPr>
            <a:cxnSpLocks/>
          </p:cNvCxnSpPr>
          <p:nvPr/>
        </p:nvCxnSpPr>
        <p:spPr>
          <a:xfrm flipV="1">
            <a:off x="3990437" y="5058434"/>
            <a:ext cx="1141946" cy="1513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575A0552-41EF-6F8F-5AD4-125A576F6B0D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016977" y="5840853"/>
            <a:ext cx="10589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6DA958CE-7EA8-A033-33F4-B5E565BB17E7}"/>
              </a:ext>
            </a:extLst>
          </p:cNvPr>
          <p:cNvCxnSpPr>
            <a:cxnSpLocks/>
          </p:cNvCxnSpPr>
          <p:nvPr/>
        </p:nvCxnSpPr>
        <p:spPr>
          <a:xfrm flipV="1">
            <a:off x="4607192" y="6156542"/>
            <a:ext cx="3263255" cy="1820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8098B80D-28A4-84CA-E313-D0EF5320C99B}"/>
              </a:ext>
            </a:extLst>
          </p:cNvPr>
          <p:cNvCxnSpPr>
            <a:cxnSpLocks/>
          </p:cNvCxnSpPr>
          <p:nvPr/>
        </p:nvCxnSpPr>
        <p:spPr>
          <a:xfrm flipV="1">
            <a:off x="4382050" y="4702514"/>
            <a:ext cx="2205812" cy="10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E22F307B-855B-890A-2E72-04953A1B15FE}"/>
              </a:ext>
            </a:extLst>
          </p:cNvPr>
          <p:cNvCxnSpPr>
            <a:cxnSpLocks/>
          </p:cNvCxnSpPr>
          <p:nvPr/>
        </p:nvCxnSpPr>
        <p:spPr>
          <a:xfrm>
            <a:off x="5164128" y="3618272"/>
            <a:ext cx="1453150" cy="93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E4546DE6-7F6C-FF9F-FB5B-6C5A2471F60B}"/>
              </a:ext>
            </a:extLst>
          </p:cNvPr>
          <p:cNvCxnSpPr>
            <a:cxnSpLocks/>
          </p:cNvCxnSpPr>
          <p:nvPr/>
        </p:nvCxnSpPr>
        <p:spPr>
          <a:xfrm>
            <a:off x="5635967" y="5024185"/>
            <a:ext cx="1439877" cy="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67BC4AEC-9A94-F17D-A415-2ADAF88DE4CE}"/>
              </a:ext>
            </a:extLst>
          </p:cNvPr>
          <p:cNvCxnSpPr>
            <a:cxnSpLocks/>
          </p:cNvCxnSpPr>
          <p:nvPr/>
        </p:nvCxnSpPr>
        <p:spPr>
          <a:xfrm flipV="1">
            <a:off x="4121660" y="5216044"/>
            <a:ext cx="3028614" cy="8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7C6494E1-D8DB-D022-5809-824D0730AEA5}"/>
              </a:ext>
            </a:extLst>
          </p:cNvPr>
          <p:cNvCxnSpPr>
            <a:cxnSpLocks/>
          </p:cNvCxnSpPr>
          <p:nvPr/>
        </p:nvCxnSpPr>
        <p:spPr>
          <a:xfrm flipV="1">
            <a:off x="5081668" y="5486639"/>
            <a:ext cx="2647034" cy="23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F8B65CE3-CFCD-5009-2B94-30FFFBDC2B0C}"/>
              </a:ext>
            </a:extLst>
          </p:cNvPr>
          <p:cNvCxnSpPr>
            <a:cxnSpLocks/>
          </p:cNvCxnSpPr>
          <p:nvPr/>
        </p:nvCxnSpPr>
        <p:spPr>
          <a:xfrm flipV="1">
            <a:off x="6684503" y="5596012"/>
            <a:ext cx="1174523" cy="18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A9DFE151-67B3-A471-44EA-D1DD8CCB1D1B}"/>
              </a:ext>
            </a:extLst>
          </p:cNvPr>
          <p:cNvCxnSpPr>
            <a:stCxn id="159" idx="2"/>
          </p:cNvCxnSpPr>
          <p:nvPr/>
        </p:nvCxnSpPr>
        <p:spPr>
          <a:xfrm rot="5400000" flipH="1" flipV="1">
            <a:off x="6178492" y="3146754"/>
            <a:ext cx="1569202" cy="5146350"/>
          </a:xfrm>
          <a:prstGeom prst="bentConnector4">
            <a:avLst>
              <a:gd name="adj1" fmla="val -14568"/>
              <a:gd name="adj2" fmla="val 108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Verbinder: gewinkelt 185">
            <a:extLst>
              <a:ext uri="{FF2B5EF4-FFF2-40B4-BE49-F238E27FC236}">
                <a16:creationId xmlns:a16="http://schemas.microsoft.com/office/drawing/2014/main" id="{9856BD7B-1408-D0A8-7AD2-DC01A823E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64462" y="5240672"/>
            <a:ext cx="958129" cy="784828"/>
          </a:xfrm>
          <a:prstGeom prst="bentConnector3">
            <a:avLst>
              <a:gd name="adj1" fmla="val 3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/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3" name="Textfeld 192">
                <a:extLst>
                  <a:ext uri="{FF2B5EF4-FFF2-40B4-BE49-F238E27FC236}">
                    <a16:creationId xmlns:a16="http://schemas.microsoft.com/office/drawing/2014/main" id="{A405A6B9-4B17-10A5-5C3A-032BA42E7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61" y="3265451"/>
                <a:ext cx="351422" cy="19236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/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69FE3608-068C-22B2-1F85-1060E1C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4" y="5098922"/>
                <a:ext cx="351422" cy="192360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/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5" name="Textfeld 194">
                <a:extLst>
                  <a:ext uri="{FF2B5EF4-FFF2-40B4-BE49-F238E27FC236}">
                    <a16:creationId xmlns:a16="http://schemas.microsoft.com/office/drawing/2014/main" id="{3B268843-73F3-2E6C-23A7-01237329D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04" y="5892698"/>
                <a:ext cx="351422" cy="19236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/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65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𝐴𝑔</m:t>
                          </m:r>
                        </m:e>
                        <m:sup>
                          <m:r>
                            <a:rPr lang="de-DE" sz="65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</m:sup>
                      </m:sSup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6" name="Textfeld 195">
                <a:extLst>
                  <a:ext uri="{FF2B5EF4-FFF2-40B4-BE49-F238E27FC236}">
                    <a16:creationId xmlns:a16="http://schemas.microsoft.com/office/drawing/2014/main" id="{BCEF3110-1F95-89BE-A4A6-71105D49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29" y="6260456"/>
                <a:ext cx="351422" cy="19236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61F0D818-CBFA-8703-D6E5-B7DE4FB2F23C}"/>
              </a:ext>
            </a:extLst>
          </p:cNvPr>
          <p:cNvCxnSpPr>
            <a:cxnSpLocks/>
          </p:cNvCxnSpPr>
          <p:nvPr/>
        </p:nvCxnSpPr>
        <p:spPr>
          <a:xfrm flipV="1">
            <a:off x="3670790" y="3985957"/>
            <a:ext cx="3305980" cy="2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/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1" name="Textfeld 210">
                <a:extLst>
                  <a:ext uri="{FF2B5EF4-FFF2-40B4-BE49-F238E27FC236}">
                    <a16:creationId xmlns:a16="http://schemas.microsoft.com/office/drawing/2014/main" id="{858BA993-80EF-0E28-7ED7-35C33AD91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58" y="4248023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/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FD9076F4-6F16-C849-16DF-3EC969E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593" y="4904395"/>
                <a:ext cx="766726" cy="27212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/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11C00EE4-2502-301F-4138-BB8BD313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09" y="5846621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/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DED5CAE8-C695-B29F-E3FD-D89E2BDA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95" y="6182136"/>
                <a:ext cx="766726" cy="27212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/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64422FA7-A254-5C99-B38A-537B4E196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65" y="3977551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/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6" name="Textfeld 215">
                <a:extLst>
                  <a:ext uri="{FF2B5EF4-FFF2-40B4-BE49-F238E27FC236}">
                    <a16:creationId xmlns:a16="http://schemas.microsoft.com/office/drawing/2014/main" id="{87EE2AA6-F61C-5183-3464-3250ABB75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38" y="5098105"/>
                <a:ext cx="807498" cy="298030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/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7" name="Textfeld 216">
                <a:extLst>
                  <a:ext uri="{FF2B5EF4-FFF2-40B4-BE49-F238E27FC236}">
                    <a16:creationId xmlns:a16="http://schemas.microsoft.com/office/drawing/2014/main" id="{4A954EDE-F9BC-1740-7543-E191B12F2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924" y="5852529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/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𝑎𝑔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8" name="Textfeld 217">
                <a:extLst>
                  <a:ext uri="{FF2B5EF4-FFF2-40B4-BE49-F238E27FC236}">
                    <a16:creationId xmlns:a16="http://schemas.microsoft.com/office/drawing/2014/main" id="{E490F538-EF4F-D1AF-CCBE-4414E502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3" y="6244131"/>
                <a:ext cx="807498" cy="2980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/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19" name="Textfeld 218">
                <a:extLst>
                  <a:ext uri="{FF2B5EF4-FFF2-40B4-BE49-F238E27FC236}">
                    <a16:creationId xmlns:a16="http://schemas.microsoft.com/office/drawing/2014/main" id="{6977B55D-AD46-E681-428D-13F022F5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36" y="3795898"/>
                <a:ext cx="828972" cy="297454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/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0" name="Textfeld 219">
                <a:extLst>
                  <a:ext uri="{FF2B5EF4-FFF2-40B4-BE49-F238E27FC236}">
                    <a16:creationId xmlns:a16="http://schemas.microsoft.com/office/drawing/2014/main" id="{0F8104A7-9246-2273-AED6-E7AF6B1C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067" y="521335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/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1" name="Textfeld 220">
                <a:extLst>
                  <a:ext uri="{FF2B5EF4-FFF2-40B4-BE49-F238E27FC236}">
                    <a16:creationId xmlns:a16="http://schemas.microsoft.com/office/drawing/2014/main" id="{7D9929AB-6F24-1B67-EB35-A3E10293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794" y="6463784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/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𝑝𝑖𝑛𝑜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i="1"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2" name="Textfeld 221">
                <a:extLst>
                  <a:ext uri="{FF2B5EF4-FFF2-40B4-BE49-F238E27FC236}">
                    <a16:creationId xmlns:a16="http://schemas.microsoft.com/office/drawing/2014/main" id="{6DE730A0-CDB8-E689-6A63-2A13ECD7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501" y="5346990"/>
                <a:ext cx="828972" cy="2974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/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E63D6E64-A02E-22CE-F8B4-7827BE80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0" y="3564256"/>
                <a:ext cx="756989" cy="27251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/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4" name="Textfeld 223">
                <a:extLst>
                  <a:ext uri="{FF2B5EF4-FFF2-40B4-BE49-F238E27FC236}">
                    <a16:creationId xmlns:a16="http://schemas.microsoft.com/office/drawing/2014/main" id="{66753638-7798-3B0E-8536-7BD24591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78" y="4804526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/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5" name="Textfeld 224">
                <a:extLst>
                  <a:ext uri="{FF2B5EF4-FFF2-40B4-BE49-F238E27FC236}">
                    <a16:creationId xmlns:a16="http://schemas.microsoft.com/office/drawing/2014/main" id="{052998CE-3B66-8CE4-F9C7-C8C798EB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41" y="5671767"/>
                <a:ext cx="756989" cy="272510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/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  <m:sup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000" b="0" i="1" dirty="0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6" name="Textfeld 225">
                <a:extLst>
                  <a:ext uri="{FF2B5EF4-FFF2-40B4-BE49-F238E27FC236}">
                    <a16:creationId xmlns:a16="http://schemas.microsoft.com/office/drawing/2014/main" id="{96741D93-15C8-9EB5-7E80-8F36008C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912" y="5828968"/>
                <a:ext cx="756989" cy="272510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/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7" name="Textfeld 226">
                <a:extLst>
                  <a:ext uri="{FF2B5EF4-FFF2-40B4-BE49-F238E27FC236}">
                    <a16:creationId xmlns:a16="http://schemas.microsoft.com/office/drawing/2014/main" id="{FC75EBFD-AAFE-1D09-46F2-109A8C1C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5881864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/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28" name="Textfeld 227">
                <a:extLst>
                  <a:ext uri="{FF2B5EF4-FFF2-40B4-BE49-F238E27FC236}">
                    <a16:creationId xmlns:a16="http://schemas.microsoft.com/office/drawing/2014/main" id="{BF9AEDF3-AC4A-C20E-2DA4-E85BAC047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955" y="5991986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/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FC1A6E67-485F-784B-B946-A995B280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538" y="5454817"/>
                <a:ext cx="475548" cy="294953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/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0" name="Textfeld 229">
                <a:extLst>
                  <a:ext uri="{FF2B5EF4-FFF2-40B4-BE49-F238E27FC236}">
                    <a16:creationId xmlns:a16="http://schemas.microsoft.com/office/drawing/2014/main" id="{35FF62C7-8848-9697-BF13-88818B71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94" y="4935093"/>
                <a:ext cx="475548" cy="294953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/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1" name="Textfeld 230">
                <a:extLst>
                  <a:ext uri="{FF2B5EF4-FFF2-40B4-BE49-F238E27FC236}">
                    <a16:creationId xmlns:a16="http://schemas.microsoft.com/office/drawing/2014/main" id="{9D062EFE-E903-5B47-472B-B7DC2976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5" y="4403253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/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2" name="Textfeld 231">
                <a:extLst>
                  <a:ext uri="{FF2B5EF4-FFF2-40B4-BE49-F238E27FC236}">
                    <a16:creationId xmlns:a16="http://schemas.microsoft.com/office/drawing/2014/main" id="{70FC1D91-9BB6-4FB3-153A-9A6E885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52" y="5582638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/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3" name="Textfeld 232">
                <a:extLst>
                  <a:ext uri="{FF2B5EF4-FFF2-40B4-BE49-F238E27FC236}">
                    <a16:creationId xmlns:a16="http://schemas.microsoft.com/office/drawing/2014/main" id="{34B0FA92-9AD0-633C-0A23-9F2E84B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02" y="4818325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/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34" name="Textfeld 233">
                <a:extLst>
                  <a:ext uri="{FF2B5EF4-FFF2-40B4-BE49-F238E27FC236}">
                    <a16:creationId xmlns:a16="http://schemas.microsoft.com/office/drawing/2014/main" id="{66B4B826-A51E-40D6-0EFD-223DD697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534" y="4249522"/>
                <a:ext cx="443822" cy="269048"/>
              </a:xfrm>
              <a:prstGeom prst="rect">
                <a:avLst/>
              </a:prstGeom>
              <a:blipFill>
                <a:blip r:embed="rId64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8BE64410-8783-A67D-5C46-D9372435290B}"/>
              </a:ext>
            </a:extLst>
          </p:cNvPr>
          <p:cNvCxnSpPr>
            <a:cxnSpLocks/>
          </p:cNvCxnSpPr>
          <p:nvPr/>
        </p:nvCxnSpPr>
        <p:spPr>
          <a:xfrm flipH="1" flipV="1">
            <a:off x="2256586" y="4149361"/>
            <a:ext cx="1041459" cy="562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07779FE7-F6E5-C810-1881-EDFDE60399BF}"/>
              </a:ext>
            </a:extLst>
          </p:cNvPr>
          <p:cNvCxnSpPr>
            <a:cxnSpLocks/>
          </p:cNvCxnSpPr>
          <p:nvPr/>
        </p:nvCxnSpPr>
        <p:spPr>
          <a:xfrm flipH="1" flipV="1">
            <a:off x="2872365" y="4722670"/>
            <a:ext cx="1115626" cy="637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E42AF609-E995-B007-2674-CDA15C19FBC6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 flipV="1">
            <a:off x="1678010" y="5680510"/>
            <a:ext cx="3003105" cy="18444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7D3DE1B7-5930-ED9F-EDA7-3E36DA609E27}"/>
              </a:ext>
            </a:extLst>
          </p:cNvPr>
          <p:cNvCxnSpPr>
            <a:cxnSpLocks/>
          </p:cNvCxnSpPr>
          <p:nvPr/>
        </p:nvCxnSpPr>
        <p:spPr>
          <a:xfrm flipH="1">
            <a:off x="2174386" y="6330040"/>
            <a:ext cx="2044679" cy="419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/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9" name="Textfeld 238">
                <a:extLst>
                  <a:ext uri="{FF2B5EF4-FFF2-40B4-BE49-F238E27FC236}">
                    <a16:creationId xmlns:a16="http://schemas.microsoft.com/office/drawing/2014/main" id="{310109ED-8B6B-024F-6EC8-AEE4916F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96" y="5721198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/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0" name="Textfeld 239">
                <a:extLst>
                  <a:ext uri="{FF2B5EF4-FFF2-40B4-BE49-F238E27FC236}">
                    <a16:creationId xmlns:a16="http://schemas.microsoft.com/office/drawing/2014/main" id="{5B3FA36F-9B8E-BD28-D980-099517EF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825" y="4547232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/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1" name="Textfeld 240">
                <a:extLst>
                  <a:ext uri="{FF2B5EF4-FFF2-40B4-BE49-F238E27FC236}">
                    <a16:creationId xmlns:a16="http://schemas.microsoft.com/office/drawing/2014/main" id="{9428240A-C4FC-748F-5471-9DC4E644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21" y="3985957"/>
                <a:ext cx="412221" cy="24622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/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1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2" name="Textfeld 241">
                <a:extLst>
                  <a:ext uri="{FF2B5EF4-FFF2-40B4-BE49-F238E27FC236}">
                    <a16:creationId xmlns:a16="http://schemas.microsoft.com/office/drawing/2014/main" id="{C1887C4E-3B72-2A52-E911-C4F394770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8" y="6141676"/>
                <a:ext cx="412221" cy="246221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D74C7A16-0AFB-AE4F-8AD1-413FAFD37AB0}"/>
              </a:ext>
            </a:extLst>
          </p:cNvPr>
          <p:cNvCxnSpPr>
            <a:cxnSpLocks/>
          </p:cNvCxnSpPr>
          <p:nvPr/>
        </p:nvCxnSpPr>
        <p:spPr>
          <a:xfrm flipH="1">
            <a:off x="643610" y="5718260"/>
            <a:ext cx="580684" cy="11748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060699E2-7121-89C3-B7E9-93E73F8ADB57}"/>
              </a:ext>
            </a:extLst>
          </p:cNvPr>
          <p:cNvCxnSpPr>
            <a:cxnSpLocks/>
          </p:cNvCxnSpPr>
          <p:nvPr/>
        </p:nvCxnSpPr>
        <p:spPr>
          <a:xfrm flipH="1" flipV="1">
            <a:off x="659373" y="6307031"/>
            <a:ext cx="1185631" cy="439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1E353C91-6782-4755-D8A0-F8A786307A1B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637589" y="4728600"/>
            <a:ext cx="1798198" cy="3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3C6C4018-5E3B-B5DA-96DD-82EE1A8B3AEA}"/>
              </a:ext>
            </a:extLst>
          </p:cNvPr>
          <p:cNvCxnSpPr>
            <a:cxnSpLocks/>
          </p:cNvCxnSpPr>
          <p:nvPr/>
        </p:nvCxnSpPr>
        <p:spPr>
          <a:xfrm flipH="1">
            <a:off x="660943" y="4174106"/>
            <a:ext cx="1315507" cy="172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B687AFAC-7287-2030-E3F7-E6012BED12AB}"/>
              </a:ext>
            </a:extLst>
          </p:cNvPr>
          <p:cNvCxnSpPr>
            <a:cxnSpLocks/>
          </p:cNvCxnSpPr>
          <p:nvPr/>
        </p:nvCxnSpPr>
        <p:spPr>
          <a:xfrm flipH="1" flipV="1">
            <a:off x="2033747" y="2822716"/>
            <a:ext cx="756785" cy="17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Gerade Verbindung mit Pfeil 250">
            <a:extLst>
              <a:ext uri="{FF2B5EF4-FFF2-40B4-BE49-F238E27FC236}">
                <a16:creationId xmlns:a16="http://schemas.microsoft.com/office/drawing/2014/main" id="{7DAB7471-BBA5-0B9D-685D-3A8C584A3E7A}"/>
              </a:ext>
            </a:extLst>
          </p:cNvPr>
          <p:cNvCxnSpPr>
            <a:cxnSpLocks/>
            <a:endCxn id="348" idx="4"/>
          </p:cNvCxnSpPr>
          <p:nvPr/>
        </p:nvCxnSpPr>
        <p:spPr>
          <a:xfrm flipH="1" flipV="1">
            <a:off x="1738631" y="2984522"/>
            <a:ext cx="201925" cy="20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49DCDB4F-C55D-124B-2107-C8E0EF154757}"/>
              </a:ext>
            </a:extLst>
          </p:cNvPr>
          <p:cNvCxnSpPr>
            <a:cxnSpLocks/>
          </p:cNvCxnSpPr>
          <p:nvPr/>
        </p:nvCxnSpPr>
        <p:spPr>
          <a:xfrm flipV="1">
            <a:off x="1267007" y="2859851"/>
            <a:ext cx="239627" cy="271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/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BC6BBBA3-E4E5-488D-92D5-BE7E8ABFF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26" y="3488069"/>
                <a:ext cx="331734" cy="215444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/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4" name="Textfeld 253">
                <a:extLst>
                  <a:ext uri="{FF2B5EF4-FFF2-40B4-BE49-F238E27FC236}">
                    <a16:creationId xmlns:a16="http://schemas.microsoft.com/office/drawing/2014/main" id="{4FE95E50-F894-51D4-6751-CB7E4312C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2" y="3163217"/>
                <a:ext cx="331734" cy="215444"/>
              </a:xfrm>
              <a:prstGeom prst="rect">
                <a:avLst/>
              </a:prstGeom>
              <a:blipFill>
                <a:blip r:embed="rId102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/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55" name="Textfeld 254">
                <a:extLst>
                  <a:ext uri="{FF2B5EF4-FFF2-40B4-BE49-F238E27FC236}">
                    <a16:creationId xmlns:a16="http://schemas.microsoft.com/office/drawing/2014/main" id="{E0711473-BBE0-4B3D-685B-C20F311C8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59" y="4300533"/>
                <a:ext cx="331734" cy="215444"/>
              </a:xfrm>
              <a:prstGeom prst="rect">
                <a:avLst/>
              </a:prstGeom>
              <a:blipFill>
                <a:blip r:embed="rId10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/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9" name="Textfeld 258">
                <a:extLst>
                  <a:ext uri="{FF2B5EF4-FFF2-40B4-BE49-F238E27FC236}">
                    <a16:creationId xmlns:a16="http://schemas.microsoft.com/office/drawing/2014/main" id="{6BD8870D-FE5F-8D17-98A7-BF9D8426D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38" y="3678694"/>
                <a:ext cx="262068" cy="19236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/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3E4542F5-15C1-5572-7994-C763C8DE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372" y="3642628"/>
                <a:ext cx="262068" cy="192360"/>
              </a:xfrm>
              <a:prstGeom prst="rect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Textfeld 261">
            <a:extLst>
              <a:ext uri="{FF2B5EF4-FFF2-40B4-BE49-F238E27FC236}">
                <a16:creationId xmlns:a16="http://schemas.microsoft.com/office/drawing/2014/main" id="{8C6B4C7E-E20B-7A7F-3814-7E0063DCED0E}"/>
              </a:ext>
            </a:extLst>
          </p:cNvPr>
          <p:cNvSpPr txBox="1"/>
          <p:nvPr/>
        </p:nvSpPr>
        <p:spPr>
          <a:xfrm>
            <a:off x="1192789" y="3333483"/>
            <a:ext cx="26206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50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/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55EF26B7-EA02-D8C2-4CC6-E237E428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931" y="4243061"/>
                <a:ext cx="262068" cy="192360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/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68C9B1A-2BC5-385A-C890-989354843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6" y="4545908"/>
                <a:ext cx="457768" cy="215444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/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7" name="Textfeld 266">
                <a:extLst>
                  <a:ext uri="{FF2B5EF4-FFF2-40B4-BE49-F238E27FC236}">
                    <a16:creationId xmlns:a16="http://schemas.microsoft.com/office/drawing/2014/main" id="{869572ED-AF2F-8863-5DDD-A56E6A05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4" y="4004636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/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40153259-223C-8C62-A37D-19FEB941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75" y="5580507"/>
                <a:ext cx="457768" cy="215444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/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CLD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latin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</m:oMath>
                  </m:oMathPara>
                </a14:m>
                <a:endParaRPr lang="de-DE" sz="800" dirty="0"/>
              </a:p>
            </p:txBody>
          </p:sp>
        </mc:Choice>
        <mc:Fallback xmlns="">
          <p:sp>
            <p:nvSpPr>
              <p:cNvPr id="269" name="Textfeld 268">
                <a:extLst>
                  <a:ext uri="{FF2B5EF4-FFF2-40B4-BE49-F238E27FC236}">
                    <a16:creationId xmlns:a16="http://schemas.microsoft.com/office/drawing/2014/main" id="{8511E412-A9E9-D633-BE34-1A47DBA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0" y="6150559"/>
                <a:ext cx="457768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/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1EA3DCAB-6BC8-FEA5-1361-C811D02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5" y="5380896"/>
                <a:ext cx="475548" cy="294953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/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1" name="Textfeld 270">
                <a:extLst>
                  <a:ext uri="{FF2B5EF4-FFF2-40B4-BE49-F238E27FC236}">
                    <a16:creationId xmlns:a16="http://schemas.microsoft.com/office/drawing/2014/main" id="{890B0EC7-B5A9-635F-8741-4D2096E59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3" y="4928250"/>
                <a:ext cx="475548" cy="294953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/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2" name="Textfeld 271">
                <a:extLst>
                  <a:ext uri="{FF2B5EF4-FFF2-40B4-BE49-F238E27FC236}">
                    <a16:creationId xmlns:a16="http://schemas.microsoft.com/office/drawing/2014/main" id="{F4A81FA4-9A2E-3B41-0C54-F82687FA1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374" y="4480773"/>
                <a:ext cx="475548" cy="294953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/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3" name="Textfeld 272">
                <a:extLst>
                  <a:ext uri="{FF2B5EF4-FFF2-40B4-BE49-F238E27FC236}">
                    <a16:creationId xmlns:a16="http://schemas.microsoft.com/office/drawing/2014/main" id="{086C4F90-5BE9-B925-7BD3-20B4BDBA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79" y="5242930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5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/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4" name="Textfeld 273">
                <a:extLst>
                  <a:ext uri="{FF2B5EF4-FFF2-40B4-BE49-F238E27FC236}">
                    <a16:creationId xmlns:a16="http://schemas.microsoft.com/office/drawing/2014/main" id="{0B960356-0361-0D27-3E75-7D9D9170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11" y="4771410"/>
                <a:ext cx="443822" cy="269048"/>
              </a:xfrm>
              <a:prstGeom prst="rect">
                <a:avLst/>
              </a:prstGeom>
              <a:blipFill>
                <a:blip r:embed="rId9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/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/>
              </a:p>
            </p:txBody>
          </p:sp>
        </mc:Choice>
        <mc:Fallback xmlns="">
          <p:sp>
            <p:nvSpPr>
              <p:cNvPr id="275" name="Textfeld 274">
                <a:extLst>
                  <a:ext uri="{FF2B5EF4-FFF2-40B4-BE49-F238E27FC236}">
                    <a16:creationId xmlns:a16="http://schemas.microsoft.com/office/drawing/2014/main" id="{5F8D1708-7172-30D6-C517-BC5A746D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57" y="4330740"/>
                <a:ext cx="443822" cy="269048"/>
              </a:xfrm>
              <a:prstGeom prst="rect">
                <a:avLst/>
              </a:prstGeom>
              <a:blipFill>
                <a:blip r:embed="rId100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/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6" name="Textfeld 275">
                <a:extLst>
                  <a:ext uri="{FF2B5EF4-FFF2-40B4-BE49-F238E27FC236}">
                    <a16:creationId xmlns:a16="http://schemas.microsoft.com/office/drawing/2014/main" id="{3781BE8C-D624-3BDE-4B63-74D5BDA2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62" y="418942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/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7" name="Textfeld 276">
                <a:extLst>
                  <a:ext uri="{FF2B5EF4-FFF2-40B4-BE49-F238E27FC236}">
                    <a16:creationId xmlns:a16="http://schemas.microsoft.com/office/drawing/2014/main" id="{0E8A8796-3CE8-8662-E17D-E500667B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09" y="4599088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/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813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  <m:sup>
                          <m:r>
                            <a:rPr lang="de-DE" sz="813" i="1" dirty="0">
                              <a:latin typeface="Cambria Math" panose="02040503050406030204" pitchFamily="18" charset="0"/>
                            </a:rPr>
                            <m:t>𝐴𝐷𝐶</m:t>
                          </m:r>
                        </m:sup>
                      </m:sSubSup>
                    </m:oMath>
                  </m:oMathPara>
                </a14:m>
                <a:endParaRPr lang="de-DE" sz="813" dirty="0"/>
              </a:p>
            </p:txBody>
          </p:sp>
        </mc:Choice>
        <mc:Fallback xmlns="">
          <p:sp>
            <p:nvSpPr>
              <p:cNvPr id="278" name="Textfeld 277">
                <a:extLst>
                  <a:ext uri="{FF2B5EF4-FFF2-40B4-BE49-F238E27FC236}">
                    <a16:creationId xmlns:a16="http://schemas.microsoft.com/office/drawing/2014/main" id="{5B505FFD-D33F-E4BE-9666-3B6D0E620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396" y="4626859"/>
                <a:ext cx="1061533" cy="303071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/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6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9" name="Textfeld 278">
                <a:extLst>
                  <a:ext uri="{FF2B5EF4-FFF2-40B4-BE49-F238E27FC236}">
                    <a16:creationId xmlns:a16="http://schemas.microsoft.com/office/drawing/2014/main" id="{E4345F00-D10E-836E-F8AB-2B219E83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39" y="4113912"/>
                <a:ext cx="412221" cy="192360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/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0" name="Textfeld 279">
                <a:extLst>
                  <a:ext uri="{FF2B5EF4-FFF2-40B4-BE49-F238E27FC236}">
                    <a16:creationId xmlns:a16="http://schemas.microsoft.com/office/drawing/2014/main" id="{676C708C-FC7C-FBE7-914C-66F8C6F37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19" y="4477803"/>
                <a:ext cx="412221" cy="192360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/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6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1" name="Textfeld 280">
                <a:extLst>
                  <a:ext uri="{FF2B5EF4-FFF2-40B4-BE49-F238E27FC236}">
                    <a16:creationId xmlns:a16="http://schemas.microsoft.com/office/drawing/2014/main" id="{A3B5A8F2-172C-39BC-0DEB-46BB125A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06" y="4459123"/>
                <a:ext cx="412221" cy="192360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4DB081B-47A1-D7B3-6100-FC66AE0808F4}"/>
              </a:ext>
            </a:extLst>
          </p:cNvPr>
          <p:cNvSpPr txBox="1"/>
          <p:nvPr/>
        </p:nvSpPr>
        <p:spPr bwMode="gray">
          <a:xfrm>
            <a:off x="2757664" y="6529048"/>
            <a:ext cx="991950" cy="290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000" dirty="0" err="1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Injection</a:t>
            </a:r>
            <a:r>
              <a:rPr lang="de-DE" sz="100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890" dirty="0">
                <a:solidFill>
                  <a:srgbClr val="2DBEC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Dose</a:t>
            </a:r>
            <a:r>
              <a:rPr lang="de-DE" sz="890" dirty="0">
                <a:solidFill>
                  <a:srgbClr val="503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1E3ADE-76F9-4FF1-47AB-7B3D5B3C527F}"/>
              </a:ext>
            </a:extLst>
          </p:cNvPr>
          <p:cNvCxnSpPr>
            <a:cxnSpLocks/>
          </p:cNvCxnSpPr>
          <p:nvPr/>
        </p:nvCxnSpPr>
        <p:spPr>
          <a:xfrm rot="10800000">
            <a:off x="2015610" y="6610574"/>
            <a:ext cx="611581" cy="17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4FFA14-640C-3AF8-FB73-B7A28CB91B8F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1391386" y="2873673"/>
            <a:ext cx="172335" cy="267353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7D61AF-8F0B-D993-BE23-46A8AC4723B0}"/>
              </a:ext>
            </a:extLst>
          </p:cNvPr>
          <p:cNvCxnSpPr>
            <a:cxnSpLocks/>
          </p:cNvCxnSpPr>
          <p:nvPr/>
        </p:nvCxnSpPr>
        <p:spPr>
          <a:xfrm flipH="1">
            <a:off x="3786835" y="2829033"/>
            <a:ext cx="33796" cy="2317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414086C-06A6-7792-42D0-78F53C1684E3}"/>
              </a:ext>
            </a:extLst>
          </p:cNvPr>
          <p:cNvCxnSpPr>
            <a:cxnSpLocks/>
          </p:cNvCxnSpPr>
          <p:nvPr/>
        </p:nvCxnSpPr>
        <p:spPr>
          <a:xfrm>
            <a:off x="1668956" y="2873672"/>
            <a:ext cx="223381" cy="22191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3BDC17C-3CEA-F3E8-CA05-9CDEDC5B8E6E}"/>
              </a:ext>
            </a:extLst>
          </p:cNvPr>
          <p:cNvCxnSpPr>
            <a:cxnSpLocks/>
          </p:cNvCxnSpPr>
          <p:nvPr/>
        </p:nvCxnSpPr>
        <p:spPr>
          <a:xfrm>
            <a:off x="3941685" y="2851748"/>
            <a:ext cx="871300" cy="28258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68B5A87-691A-0567-EA12-E62BC5D630A6}"/>
              </a:ext>
            </a:extLst>
          </p:cNvPr>
          <p:cNvCxnSpPr>
            <a:cxnSpLocks/>
          </p:cNvCxnSpPr>
          <p:nvPr/>
        </p:nvCxnSpPr>
        <p:spPr>
          <a:xfrm>
            <a:off x="4003617" y="2971513"/>
            <a:ext cx="1245327" cy="195841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2A3295-8512-0E50-89B6-933667F0B120}"/>
              </a:ext>
            </a:extLst>
          </p:cNvPr>
          <p:cNvCxnSpPr>
            <a:cxnSpLocks/>
          </p:cNvCxnSpPr>
          <p:nvPr/>
        </p:nvCxnSpPr>
        <p:spPr>
          <a:xfrm>
            <a:off x="4016348" y="2843178"/>
            <a:ext cx="2311234" cy="28677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71CD59-E948-6972-6853-0C67889F23A1}"/>
              </a:ext>
            </a:extLst>
          </p:cNvPr>
          <p:cNvCxnSpPr>
            <a:cxnSpLocks/>
          </p:cNvCxnSpPr>
          <p:nvPr/>
        </p:nvCxnSpPr>
        <p:spPr>
          <a:xfrm>
            <a:off x="567170" y="2994482"/>
            <a:ext cx="9376" cy="216985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2FEB0C2-67CF-72E2-E53B-6017FA5EC1F2}"/>
              </a:ext>
            </a:extLst>
          </p:cNvPr>
          <p:cNvCxnSpPr>
            <a:cxnSpLocks/>
          </p:cNvCxnSpPr>
          <p:nvPr/>
        </p:nvCxnSpPr>
        <p:spPr>
          <a:xfrm>
            <a:off x="253685" y="2966289"/>
            <a:ext cx="79829" cy="2843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58924E-F5CE-3C3F-8AF1-1D54440A56B2}"/>
              </a:ext>
            </a:extLst>
          </p:cNvPr>
          <p:cNvCxnSpPr>
            <a:cxnSpLocks/>
          </p:cNvCxnSpPr>
          <p:nvPr/>
        </p:nvCxnSpPr>
        <p:spPr>
          <a:xfrm flipH="1">
            <a:off x="483661" y="5407910"/>
            <a:ext cx="1914" cy="31101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/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BADF932E-935A-BB5C-F314-DB8A8C51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5" y="5400283"/>
                <a:ext cx="285550" cy="294953"/>
              </a:xfrm>
              <a:prstGeom prst="rect">
                <a:avLst/>
              </a:prstGeom>
              <a:blipFill>
                <a:blip r:embed="rId117"/>
                <a:stretch>
                  <a:fillRect r="-638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/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ABC72F0-FBBF-928E-B388-A9DEEFE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" y="5437344"/>
                <a:ext cx="443822" cy="269048"/>
              </a:xfrm>
              <a:prstGeom prst="rect">
                <a:avLst/>
              </a:prstGeom>
              <a:blipFill>
                <a:blip r:embed="rId99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03B652D-289C-1A79-0207-41245EC2C1DC}"/>
              </a:ext>
            </a:extLst>
          </p:cNvPr>
          <p:cNvCxnSpPr>
            <a:cxnSpLocks/>
          </p:cNvCxnSpPr>
          <p:nvPr/>
        </p:nvCxnSpPr>
        <p:spPr>
          <a:xfrm>
            <a:off x="5545209" y="5149962"/>
            <a:ext cx="705818" cy="5952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/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C6F32E68-5F86-93E0-697C-DF40F19C1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29" y="5419364"/>
                <a:ext cx="475548" cy="294953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/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99DEAFEF-2C99-25C3-03DA-9420FB6C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43" y="5547185"/>
                <a:ext cx="443822" cy="269048"/>
              </a:xfrm>
              <a:prstGeom prst="rect">
                <a:avLst/>
              </a:prstGeom>
              <a:blipFill>
                <a:blip r:embed="rId112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454FBB9-B53A-A3F8-C506-35355AD4FD57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1998876" y="2851748"/>
            <a:ext cx="723536" cy="1743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ADEF2C-6B51-23E0-FEFB-802AE7895694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3883165" y="2936466"/>
            <a:ext cx="289206" cy="1719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6ECD99E-3C1B-85AC-3E63-AF7C93B39394}"/>
              </a:ext>
            </a:extLst>
          </p:cNvPr>
          <p:cNvCxnSpPr>
            <a:cxnSpLocks/>
          </p:cNvCxnSpPr>
          <p:nvPr/>
        </p:nvCxnSpPr>
        <p:spPr>
          <a:xfrm>
            <a:off x="4073533" y="2799415"/>
            <a:ext cx="659306" cy="650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/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F6E5EE73-959D-8F4B-2A89-5B3C3DFC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34" y="2489904"/>
                <a:ext cx="475548" cy="256480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/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62FBB745-9AA7-E5BC-817A-E4B683E89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14" y="3144407"/>
                <a:ext cx="475548" cy="256480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BB96CB68-FE92-6F66-93C6-CF42471F7A5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 flipH="1">
            <a:off x="474274" y="4871684"/>
            <a:ext cx="7249" cy="296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FF433150-C64C-4024-C7CC-295C74BF07C1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452329" y="4311561"/>
            <a:ext cx="37479" cy="321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39D7E05-9D75-4A3F-5775-1FDDF147520F}"/>
              </a:ext>
            </a:extLst>
          </p:cNvPr>
          <p:cNvCxnSpPr>
            <a:cxnSpLocks/>
          </p:cNvCxnSpPr>
          <p:nvPr/>
        </p:nvCxnSpPr>
        <p:spPr>
          <a:xfrm flipH="1">
            <a:off x="484618" y="5956642"/>
            <a:ext cx="1914" cy="311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/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7553A15B-A0ED-9BA2-7E55-E78AB12A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4" y="5916255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/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C4B65649-A76F-D781-2DEB-8A936A5D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" y="5962963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/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B9D5DBFF-F7D7-0681-7856-21AC53CF8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5" y="4835906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/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DCBE578C-6850-368C-A277-F940E6B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" y="488261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/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9DC29C18-DC28-B72A-A8F8-72602903D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7" y="4295768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/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FC3B9779-59C8-7AD3-8002-224936A32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" y="4342476"/>
                <a:ext cx="443822" cy="269048"/>
              </a:xfrm>
              <a:prstGeom prst="rect">
                <a:avLst/>
              </a:prstGeom>
              <a:blipFill>
                <a:blip r:embed="rId126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5B402DE-450C-19F6-CF3E-1570AAE14598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6736015" y="5892698"/>
            <a:ext cx="1173115" cy="192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/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427F55F7-62DD-C4F8-1AE0-1AC1219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69" y="5913883"/>
                <a:ext cx="475548" cy="294953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/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B38E508F-14A9-6317-230F-6ADAB85F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237" y="5979545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37E36B9-84F3-DE4C-F0B4-AD524BCE35CE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4957520" y="3709951"/>
            <a:ext cx="443820" cy="11776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/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D02566B-E944-FB87-501B-C7F970CC3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33" y="3816200"/>
                <a:ext cx="475548" cy="294953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/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AEEFFA48-272C-0A38-EBA4-BFE374DE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81" y="3881154"/>
                <a:ext cx="443822" cy="269048"/>
              </a:xfrm>
              <a:prstGeom prst="rect">
                <a:avLst/>
              </a:prstGeom>
              <a:blipFill>
                <a:blip r:embed="rId125"/>
                <a:stretch>
                  <a:fillRect r="-6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EA03295-39A7-A642-785F-13EFE03506E3}"/>
              </a:ext>
            </a:extLst>
          </p:cNvPr>
          <p:cNvCxnSpPr>
            <a:cxnSpLocks/>
            <a:endCxn id="295" idx="2"/>
          </p:cNvCxnSpPr>
          <p:nvPr/>
        </p:nvCxnSpPr>
        <p:spPr>
          <a:xfrm flipV="1">
            <a:off x="5009681" y="2864080"/>
            <a:ext cx="306087" cy="6756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/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14800DC-4F7A-FBC7-E74F-72A6DAA0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57" y="2973246"/>
                <a:ext cx="475548" cy="294953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/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de-DE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01173863-2A4A-E120-9799-A7F3ED35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06" y="3182296"/>
                <a:ext cx="443822" cy="269048"/>
              </a:xfrm>
              <a:prstGeom prst="rect">
                <a:avLst/>
              </a:prstGeom>
              <a:blipFill>
                <a:blip r:embed="rId123"/>
                <a:stretch>
                  <a:fillRect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F32A259C-4D82-D172-EDE8-3A2D32A16E8C}"/>
              </a:ext>
            </a:extLst>
          </p:cNvPr>
          <p:cNvCxnSpPr>
            <a:cxnSpLocks/>
          </p:cNvCxnSpPr>
          <p:nvPr/>
        </p:nvCxnSpPr>
        <p:spPr>
          <a:xfrm>
            <a:off x="300906" y="3154565"/>
            <a:ext cx="75438" cy="1486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BCE49599-D84D-F069-21EB-D699AC481BC0}"/>
              </a:ext>
            </a:extLst>
          </p:cNvPr>
          <p:cNvCxnSpPr>
            <a:stCxn id="138" idx="0"/>
          </p:cNvCxnSpPr>
          <p:nvPr/>
        </p:nvCxnSpPr>
        <p:spPr>
          <a:xfrm flipV="1">
            <a:off x="489808" y="2994482"/>
            <a:ext cx="9908" cy="105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453F5FCE-D4D5-BE28-53A7-8566E616B56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1894999" y="2873672"/>
            <a:ext cx="241681" cy="114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E1789896-DBAB-0889-6DAA-3C7484517B6E}"/>
              </a:ext>
            </a:extLst>
          </p:cNvPr>
          <p:cNvCxnSpPr>
            <a:cxnSpLocks/>
          </p:cNvCxnSpPr>
          <p:nvPr/>
        </p:nvCxnSpPr>
        <p:spPr>
          <a:xfrm>
            <a:off x="187649" y="2994482"/>
            <a:ext cx="113257" cy="324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938E867C-3EB0-027F-9CEB-8DD2CA4E8E6B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788156" y="2873673"/>
            <a:ext cx="348524" cy="34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2C427B3E-4F3F-9651-0A50-912E3C1D4138}"/>
              </a:ext>
            </a:extLst>
          </p:cNvPr>
          <p:cNvCxnSpPr>
            <a:cxnSpLocks/>
          </p:cNvCxnSpPr>
          <p:nvPr/>
        </p:nvCxnSpPr>
        <p:spPr>
          <a:xfrm flipH="1" flipV="1">
            <a:off x="4071764" y="2733143"/>
            <a:ext cx="977025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Gerade Verbindung mit Pfeil 370">
            <a:extLst>
              <a:ext uri="{FF2B5EF4-FFF2-40B4-BE49-F238E27FC236}">
                <a16:creationId xmlns:a16="http://schemas.microsoft.com/office/drawing/2014/main" id="{0E320399-0D68-6C84-97DB-826959568C15}"/>
              </a:ext>
            </a:extLst>
          </p:cNvPr>
          <p:cNvCxnSpPr>
            <a:cxnSpLocks/>
            <a:stCxn id="292" idx="0"/>
          </p:cNvCxnSpPr>
          <p:nvPr/>
        </p:nvCxnSpPr>
        <p:spPr>
          <a:xfrm flipV="1">
            <a:off x="3478523" y="2829033"/>
            <a:ext cx="223514" cy="125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Verbinder: gewinkelt 374">
            <a:extLst>
              <a:ext uri="{FF2B5EF4-FFF2-40B4-BE49-F238E27FC236}">
                <a16:creationId xmlns:a16="http://schemas.microsoft.com/office/drawing/2014/main" id="{5F422456-8B0A-C4F6-A195-091E15725E88}"/>
              </a:ext>
            </a:extLst>
          </p:cNvPr>
          <p:cNvCxnSpPr/>
          <p:nvPr/>
        </p:nvCxnSpPr>
        <p:spPr>
          <a:xfrm rot="16200000" flipH="1">
            <a:off x="2142685" y="4299343"/>
            <a:ext cx="3477281" cy="582090"/>
          </a:xfrm>
          <a:prstGeom prst="bentConnector3">
            <a:avLst>
              <a:gd name="adj1" fmla="val 85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/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7" name="Textfeld 376">
                <a:extLst>
                  <a:ext uri="{FF2B5EF4-FFF2-40B4-BE49-F238E27FC236}">
                    <a16:creationId xmlns:a16="http://schemas.microsoft.com/office/drawing/2014/main" id="{1563FC16-46E6-2ED1-7226-7540E9BA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93" y="5800284"/>
                <a:ext cx="475548" cy="235449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Verbinder: gewinkelt 382">
            <a:extLst>
              <a:ext uri="{FF2B5EF4-FFF2-40B4-BE49-F238E27FC236}">
                <a16:creationId xmlns:a16="http://schemas.microsoft.com/office/drawing/2014/main" id="{78AA01F3-9F21-F8AD-233A-A09F6EB0F7D0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076933" y="2673799"/>
            <a:ext cx="4096464" cy="3309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/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1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6" name="Textfeld 385">
                <a:extLst>
                  <a:ext uri="{FF2B5EF4-FFF2-40B4-BE49-F238E27FC236}">
                    <a16:creationId xmlns:a16="http://schemas.microsoft.com/office/drawing/2014/main" id="{B81B55CC-0395-9F24-550C-633ECFEB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094" y="2661477"/>
                <a:ext cx="475548" cy="235449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19FECB0-76C4-0631-8B07-2FEE45883FCA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1605712" y="2966289"/>
            <a:ext cx="398028" cy="3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F451400-E167-5521-AC5B-4197A7342C98}"/>
              </a:ext>
            </a:extLst>
          </p:cNvPr>
          <p:cNvCxnSpPr>
            <a:cxnSpLocks/>
          </p:cNvCxnSpPr>
          <p:nvPr/>
        </p:nvCxnSpPr>
        <p:spPr>
          <a:xfrm flipV="1">
            <a:off x="8431694" y="1566844"/>
            <a:ext cx="780021" cy="6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/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1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sz="81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sz="81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</m:oMath>
                  </m:oMathPara>
                </a14:m>
                <a:endParaRPr lang="de-DE" sz="81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551FB4C-9E87-973E-2EF9-BF37783C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96" y="1753624"/>
                <a:ext cx="973832" cy="239809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8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42" grpId="0"/>
      <p:bldP spid="135" grpId="0"/>
      <p:bldP spid="138" grpId="0"/>
      <p:bldP spid="292" grpId="0"/>
      <p:bldP spid="295" grpId="0"/>
      <p:bldP spid="296" grpId="0"/>
      <p:bldP spid="299" grpId="0"/>
      <p:bldP spid="307" grpId="0"/>
      <p:bldP spid="310" grpId="0"/>
      <p:bldP spid="311" grpId="0"/>
      <p:bldP spid="312" grpId="0"/>
      <p:bldP spid="313" grpId="0"/>
      <p:bldP spid="319" grpId="0"/>
      <p:bldP spid="143" grpId="0"/>
      <p:bldP spid="144" grpId="0"/>
      <p:bldP spid="145" grpId="0"/>
      <p:bldP spid="146" grpId="0"/>
      <p:bldP spid="147" grpId="0"/>
      <p:bldP spid="149" grpId="0"/>
      <p:bldP spid="151" grpId="0"/>
      <p:bldP spid="152" grpId="0"/>
      <p:bldP spid="156" grpId="0"/>
      <p:bldP spid="157" grpId="0"/>
      <p:bldP spid="159" grpId="0"/>
      <p:bldP spid="160" grpId="0"/>
      <p:bldP spid="161" grpId="0"/>
      <p:bldP spid="163" grpId="0"/>
      <p:bldP spid="171" grpId="0"/>
      <p:bldP spid="172" grpId="0"/>
      <p:bldP spid="174" grpId="0"/>
      <p:bldP spid="193" grpId="0"/>
      <p:bldP spid="194" grpId="0"/>
      <p:bldP spid="196" grpId="0"/>
      <p:bldP spid="211" grpId="0"/>
      <p:bldP spid="212" grpId="0"/>
      <p:bldP spid="214" grpId="0"/>
      <p:bldP spid="215" grpId="0"/>
      <p:bldP spid="216" grpId="0"/>
      <p:bldP spid="218" grpId="0"/>
      <p:bldP spid="219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0" grpId="0"/>
      <p:bldP spid="241" grpId="0"/>
      <p:bldP spid="242" grpId="0"/>
      <p:bldP spid="253" grpId="0"/>
      <p:bldP spid="255" grpId="0"/>
      <p:bldP spid="259" grpId="0"/>
      <p:bldP spid="260" grpId="0"/>
      <p:bldP spid="265" grpId="0"/>
      <p:bldP spid="266" grpId="0"/>
      <p:bldP spid="267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35" grpId="0"/>
      <p:bldP spid="36" grpId="0"/>
      <p:bldP spid="38" grpId="0"/>
      <p:bldP spid="39" grpId="0"/>
      <p:bldP spid="67" grpId="0"/>
      <p:bldP spid="69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104" grpId="0"/>
      <p:bldP spid="105" grpId="0"/>
      <p:bldP spid="109" grpId="0"/>
      <p:bldP spid="110" grpId="0"/>
      <p:bldP spid="377" grpId="0"/>
      <p:bldP spid="3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1002" y="100667"/>
            <a:ext cx="72625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free (unbound) Metabolite2 molecules in cytosol on a single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/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i-FI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fi-FI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𝑙𝑦𝑠𝑜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fi-FI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𝑙𝑦𝑠𝑜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𝑆𝐹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𝑀𝑒𝑡𝑎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𝑐𝑒𝑙𝑙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𝑐𝑦𝑡𝑜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𝐷𝑟𝑢𝑔𝑇𝑎𝑟𝑔𝑒𝑡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𝑐𝑦𝑡𝑜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𝑐𝑒𝑙𝑙</m:t>
                                </m:r>
                              </m:sup>
                            </m:sSup>
                          </m:num>
                          <m:den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𝑀𝑒𝑡𝑎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𝑐𝑦𝑡𝑜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𝑒𝑥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𝑡𝑢𝑚𝑜𝑟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𝑀𝑒𝑡𝑎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den>
                      </m:f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i-FI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𝑐𝑦𝑡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A2292C-4BAD-46DD-9C32-8C2206EB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45" y="345504"/>
                <a:ext cx="11947556" cy="553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3AA25CE-8215-4C26-A270-3A6A317D06F0}"/>
              </a:ext>
            </a:extLst>
          </p:cNvPr>
          <p:cNvSpPr txBox="1"/>
          <p:nvPr/>
        </p:nvSpPr>
        <p:spPr>
          <a:xfrm>
            <a:off x="5095816" y="1754923"/>
            <a:ext cx="265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and to lysosome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32D11-A733-4AF3-B9CE-F030CC02AE06}"/>
              </a:ext>
            </a:extLst>
          </p:cNvPr>
          <p:cNvSpPr txBox="1"/>
          <p:nvPr/>
        </p:nvSpPr>
        <p:spPr>
          <a:xfrm>
            <a:off x="8442494" y="4808257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influx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A5DA7-5B18-4454-BB16-2A1ABA348B27}"/>
              </a:ext>
            </a:extLst>
          </p:cNvPr>
          <p:cNvSpPr txBox="1"/>
          <p:nvPr/>
        </p:nvSpPr>
        <p:spPr>
          <a:xfrm>
            <a:off x="2955766" y="5920738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72B19519-9A3D-45F1-BD9F-21D51E13CADF}"/>
              </a:ext>
            </a:extLst>
          </p:cNvPr>
          <p:cNvSpPr/>
          <p:nvPr/>
        </p:nvSpPr>
        <p:spPr>
          <a:xfrm rot="5400000">
            <a:off x="8984720" y="2649603"/>
            <a:ext cx="206325" cy="4196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653DE5-B997-476A-9320-50723A4B9002}"/>
              </a:ext>
            </a:extLst>
          </p:cNvPr>
          <p:cNvSpPr/>
          <p:nvPr/>
        </p:nvSpPr>
        <p:spPr>
          <a:xfrm rot="5400000">
            <a:off x="4657376" y="4532996"/>
            <a:ext cx="206324" cy="2670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ADF63A-100B-4084-A5D4-3AB2E94EA9A5}"/>
              </a:ext>
            </a:extLst>
          </p:cNvPr>
          <p:cNvSpPr txBox="1"/>
          <p:nvPr/>
        </p:nvSpPr>
        <p:spPr>
          <a:xfrm>
            <a:off x="4761417" y="4855088"/>
            <a:ext cx="173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efflux</a:t>
            </a:r>
          </a:p>
        </p:txBody>
      </p:sp>
      <p:sp>
        <p:nvSpPr>
          <p:cNvPr id="38" name="Right Brace 25">
            <a:extLst>
              <a:ext uri="{FF2B5EF4-FFF2-40B4-BE49-F238E27FC236}">
                <a16:creationId xmlns:a16="http://schemas.microsoft.com/office/drawing/2014/main" id="{C345BB91-40E0-44F5-BC67-73886A395693}"/>
              </a:ext>
            </a:extLst>
          </p:cNvPr>
          <p:cNvSpPr/>
          <p:nvPr/>
        </p:nvSpPr>
        <p:spPr>
          <a:xfrm rot="5400000">
            <a:off x="5939505" y="-1788046"/>
            <a:ext cx="312990" cy="68376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2">
            <a:extLst>
              <a:ext uri="{FF2B5EF4-FFF2-40B4-BE49-F238E27FC236}">
                <a16:creationId xmlns:a16="http://schemas.microsoft.com/office/drawing/2014/main" id="{E1BD2F95-9595-4069-9201-0B0AF9F77C61}"/>
              </a:ext>
            </a:extLst>
          </p:cNvPr>
          <p:cNvSpPr/>
          <p:nvPr/>
        </p:nvSpPr>
        <p:spPr>
          <a:xfrm rot="5400000">
            <a:off x="5302289" y="3566046"/>
            <a:ext cx="312990" cy="24702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2">
            <a:extLst>
              <a:ext uri="{FF2B5EF4-FFF2-40B4-BE49-F238E27FC236}">
                <a16:creationId xmlns:a16="http://schemas.microsoft.com/office/drawing/2014/main" id="{BC28A00F-385E-CA58-079F-4BF6E90A098B}"/>
              </a:ext>
            </a:extLst>
          </p:cNvPr>
          <p:cNvSpPr/>
          <p:nvPr/>
        </p:nvSpPr>
        <p:spPr>
          <a:xfrm rot="5400000">
            <a:off x="7192889" y="4692987"/>
            <a:ext cx="181732" cy="22855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7E735883-3112-BB24-ABD1-DDF03AFE6B34}"/>
              </a:ext>
            </a:extLst>
          </p:cNvPr>
          <p:cNvSpPr txBox="1"/>
          <p:nvPr/>
        </p:nvSpPr>
        <p:spPr>
          <a:xfrm>
            <a:off x="6511232" y="5843745"/>
            <a:ext cx="193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metabolism</a:t>
            </a:r>
          </a:p>
        </p:txBody>
      </p:sp>
      <p:sp>
        <p:nvSpPr>
          <p:cNvPr id="2" name="Right Brace 25">
            <a:extLst>
              <a:ext uri="{FF2B5EF4-FFF2-40B4-BE49-F238E27FC236}">
                <a16:creationId xmlns:a16="http://schemas.microsoft.com/office/drawing/2014/main" id="{34A8EE8C-6D48-52C2-56CB-A974813CDE5E}"/>
              </a:ext>
            </a:extLst>
          </p:cNvPr>
          <p:cNvSpPr/>
          <p:nvPr/>
        </p:nvSpPr>
        <p:spPr>
          <a:xfrm rot="5400000">
            <a:off x="4607908" y="-925288"/>
            <a:ext cx="226947" cy="8736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DE41D24A-7C2D-0D48-2873-A22D8BD86A15}"/>
              </a:ext>
            </a:extLst>
          </p:cNvPr>
          <p:cNvSpPr txBox="1"/>
          <p:nvPr/>
        </p:nvSpPr>
        <p:spPr>
          <a:xfrm>
            <a:off x="3514986" y="3443009"/>
            <a:ext cx="258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binding to drug target</a:t>
            </a:r>
          </a:p>
        </p:txBody>
      </p:sp>
      <p:sp>
        <p:nvSpPr>
          <p:cNvPr id="6" name="Right Brace 28">
            <a:extLst>
              <a:ext uri="{FF2B5EF4-FFF2-40B4-BE49-F238E27FC236}">
                <a16:creationId xmlns:a16="http://schemas.microsoft.com/office/drawing/2014/main" id="{4C40A336-BB56-174D-91E7-FE11799327CA}"/>
              </a:ext>
            </a:extLst>
          </p:cNvPr>
          <p:cNvSpPr/>
          <p:nvPr/>
        </p:nvSpPr>
        <p:spPr>
          <a:xfrm rot="5400000">
            <a:off x="2542498" y="3323302"/>
            <a:ext cx="226947" cy="2869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040E1538-536B-64C6-B7A7-77F6CDC7E706}"/>
              </a:ext>
            </a:extLst>
          </p:cNvPr>
          <p:cNvSpPr txBox="1"/>
          <p:nvPr/>
        </p:nvSpPr>
        <p:spPr>
          <a:xfrm>
            <a:off x="1198974" y="4815455"/>
            <a:ext cx="336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unbinding from drug target</a:t>
            </a:r>
          </a:p>
        </p:txBody>
      </p:sp>
    </p:spTree>
    <p:extLst>
      <p:ext uri="{BB962C8B-B14F-4D97-AF65-F5344CB8AC3E}">
        <p14:creationId xmlns:p14="http://schemas.microsoft.com/office/powerpoint/2010/main" val="362700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𝐷𝑟𝑢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𝐷𝑟𝑢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6357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drug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93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C383EB1-5DA6-422E-B249-2CF9AA255306}"/>
              </a:ext>
            </a:extLst>
          </p:cNvPr>
          <p:cNvSpPr txBox="1"/>
          <p:nvPr/>
        </p:nvSpPr>
        <p:spPr>
          <a:xfrm>
            <a:off x="130533" y="5529135"/>
            <a:ext cx="11808038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/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𝑆𝐹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𝐷𝑟𝑢𝑔𝑇𝑎𝑟𝑔𝑒𝑡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𝑐𝑦𝑡𝑜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𝑐𝑒𝑙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𝑆𝐹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𝑀𝑒𝑡𝑎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𝑐𝑒𝑙𝑙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𝑐𝑦𝑡𝑜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fi-F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⁡(2)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𝐷𝑇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i-FI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𝑢𝑚𝑜𝑟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𝑐𝑦𝑡𝑜</m:t>
                          </m:r>
                        </m:sup>
                      </m:sSub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CEB7B-9F39-4A3E-860E-F8B4E57E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2" y="515740"/>
                <a:ext cx="11910465" cy="3460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51002" y="100667"/>
            <a:ext cx="7076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Number of target-bound Metabolite2 molecules in cytosol on a single cell</a:t>
            </a:r>
          </a:p>
        </p:txBody>
      </p:sp>
      <p:sp>
        <p:nvSpPr>
          <p:cNvPr id="17" name="Right Brace 16"/>
          <p:cNvSpPr/>
          <p:nvPr/>
        </p:nvSpPr>
        <p:spPr>
          <a:xfrm rot="5400000">
            <a:off x="6854646" y="-2607649"/>
            <a:ext cx="269261" cy="9632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24159" y="2372583"/>
            <a:ext cx="286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binding to drug target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1638834" y="2464170"/>
            <a:ext cx="321997" cy="28513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5636" y="4050821"/>
            <a:ext cx="252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unbinding from drug target</a:t>
            </a:r>
          </a:p>
        </p:txBody>
      </p:sp>
      <p:sp>
        <p:nvSpPr>
          <p:cNvPr id="25" name="Right Brace 24"/>
          <p:cNvSpPr/>
          <p:nvPr/>
        </p:nvSpPr>
        <p:spPr>
          <a:xfrm rot="5400000">
            <a:off x="4355609" y="2781559"/>
            <a:ext cx="270662" cy="2209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0635" y="4050820"/>
            <a:ext cx="206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dilution as cells grow and divide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8FD87-CB99-4D6E-9714-05BEA27BFC31}"/>
              </a:ext>
            </a:extLst>
          </p:cNvPr>
          <p:cNvSpPr txBox="1"/>
          <p:nvPr/>
        </p:nvSpPr>
        <p:spPr>
          <a:xfrm>
            <a:off x="151002" y="58224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Units: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/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440F1-D8BD-4903-9382-94168CFE1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85" y="5718301"/>
                <a:ext cx="60702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/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×1×(1−1)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88AA7-CD4F-4DBE-BB53-ED16E08C1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29" y="5775818"/>
                <a:ext cx="1394356" cy="462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/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561152-AF4E-4B2F-8D23-05075710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51" y="5775818"/>
                <a:ext cx="702756" cy="46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/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16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i-FI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de-DE" sz="16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02179D-1D3A-4D3B-9E37-90C8D59D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273" y="5730914"/>
                <a:ext cx="702756" cy="46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853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/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𝑘𝑖𝑙𝑙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𝐿𝑂𝐺𝐼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F0F645-A054-4C4F-BBCA-29530840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6" y="3829646"/>
                <a:ext cx="6029325" cy="3619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204BEF-FA2A-4592-9924-4C831904454C}"/>
              </a:ext>
            </a:extLst>
          </p:cNvPr>
          <p:cNvSpPr txBox="1"/>
          <p:nvPr/>
        </p:nvSpPr>
        <p:spPr>
          <a:xfrm>
            <a:off x="8544806" y="1325661"/>
            <a:ext cx="25134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Logistic (Thomas Rysiok)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/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𝑂𝐺𝐼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C460B-DFD6-471F-A6E6-3B378D74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247" y="2011026"/>
                <a:ext cx="5550565" cy="253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/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𝐷𝑟𝑢𝑔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𝑐𝑒𝑙𝑙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𝑐𝑦𝑡𝑜</m:t>
                                      </m:r>
                                    </m:sup>
                                  </m:sSub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𝑒𝑙𝑙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i-FI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7EECB-F16E-41EB-849D-9517DF82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48" y="1475825"/>
                <a:ext cx="4451832" cy="1885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2">
            <a:extLst>
              <a:ext uri="{FF2B5EF4-FFF2-40B4-BE49-F238E27FC236}">
                <a16:creationId xmlns:a16="http://schemas.microsoft.com/office/drawing/2014/main" id="{2051BC18-7472-94D3-30EA-E2521F5B3FB3}"/>
              </a:ext>
            </a:extLst>
          </p:cNvPr>
          <p:cNvSpPr txBox="1"/>
          <p:nvPr/>
        </p:nvSpPr>
        <p:spPr>
          <a:xfrm>
            <a:off x="301877" y="175309"/>
            <a:ext cx="15420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Tumor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/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𝑝𝑟𝑜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i-FI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i-FI" sz="2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i-FI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DT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𝑢𝑚𝑜𝑟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𝑝𝑟𝑜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𝑚𝑚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𝑡𝑢𝑚𝑜𝑟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i-FI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i-FI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func>
                                                    <m:func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ln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fi-FI" sz="20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i-FI" sz="200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fi-FI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fi-FI" sz="20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DT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de-DE" sz="20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𝑢𝑚𝑜𝑟</m:t>
                                                      </m:r>
                                                    </m:sup>
                                                  </m:sSup>
                                                </m:den>
                                              </m:f>
                                              <m:r>
                                                <a:rPr lang="de-DE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de-DE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Sup>
                                                    <m:sSubSup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𝑝𝑟𝑜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𝑚𝑚</m:t>
                                                      </m:r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𝑡𝑢𝑚𝑜𝑟</m:t>
                                                      </m:r>
                                                    </m:sup>
                                                  </m:sSubSup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de-DE" sz="20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𝑙𝑖𝑛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sz="2000" i="1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fi-FI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i-FI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i-FI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Kill</m:t>
                              </m:r>
                            </m:sub>
                          </m:sSub>
                        </m:e>
                      </m:d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17">
                <a:extLst>
                  <a:ext uri="{FF2B5EF4-FFF2-40B4-BE49-F238E27FC236}">
                    <a16:creationId xmlns:a16="http://schemas.microsoft.com/office/drawing/2014/main" id="{4D572431-0654-1D7E-22FA-05C95E1A2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2241345"/>
                <a:ext cx="7460825" cy="1739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/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CCEE47E4-4FA9-7377-12CA-FF84A6FC3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1057974"/>
                <a:ext cx="6786817" cy="320985"/>
              </a:xfrm>
              <a:prstGeom prst="rect">
                <a:avLst/>
              </a:prstGeom>
              <a:blipFill>
                <a:blip r:embed="rId7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/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Kill</m:t>
                          </m:r>
                        </m:sub>
                      </m:sSub>
                      <m:r>
                        <a:rPr lang="fi-FI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𝑝𝑟𝑜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9">
                <a:extLst>
                  <a:ext uri="{FF2B5EF4-FFF2-40B4-BE49-F238E27FC236}">
                    <a16:creationId xmlns:a16="http://schemas.microsoft.com/office/drawing/2014/main" id="{DD15296E-51D0-FA4A-0AB1-977F5BB5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096232"/>
                <a:ext cx="5321778" cy="6444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/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,2,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20">
                <a:extLst>
                  <a:ext uri="{FF2B5EF4-FFF2-40B4-BE49-F238E27FC236}">
                    <a16:creationId xmlns:a16="http://schemas.microsoft.com/office/drawing/2014/main" id="{715D51A0-B806-8B7F-1B13-DD82D084F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4995061"/>
                <a:ext cx="4926541" cy="64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/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𝑑𝑦𝑖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,3,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𝑚𝑚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bSup>
                          <m: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i-FI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fi-FI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,2,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𝑑𝑦𝑖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,3,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𝑚𝑚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𝑡𝑢𝑚𝑜𝑟</m:t>
                          </m:r>
                        </m:sup>
                      </m:sSubSup>
                      <m:r>
                        <a:rPr lang="fi-FI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21">
                <a:extLst>
                  <a:ext uri="{FF2B5EF4-FFF2-40B4-BE49-F238E27FC236}">
                    <a16:creationId xmlns:a16="http://schemas.microsoft.com/office/drawing/2014/main" id="{FCD15E8A-841B-49E7-0229-790BAF0E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7" y="5893890"/>
                <a:ext cx="4926541" cy="6444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0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0722935" cy="3916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2" y="100667"/>
            <a:ext cx="84756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free Antibody (bound to 0 </a:t>
            </a:r>
            <a:r>
              <a:rPr lang="en-US" dirty="0" err="1"/>
              <a:t>Protacs</a:t>
            </a:r>
            <a:r>
              <a:rPr lang="en-US" dirty="0"/>
              <a:t>)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722013B4-E6FE-3EC3-26C5-C1B1B95B69A0}"/>
              </a:ext>
            </a:extLst>
          </p:cNvPr>
          <p:cNvSpPr/>
          <p:nvPr/>
        </p:nvSpPr>
        <p:spPr>
          <a:xfrm rot="5400000">
            <a:off x="2501963" y="3149240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7C71AA1-F88D-44DC-D730-D129D6374673}"/>
              </a:ext>
            </a:extLst>
          </p:cNvPr>
          <p:cNvSpPr txBox="1"/>
          <p:nvPr/>
        </p:nvSpPr>
        <p:spPr>
          <a:xfrm>
            <a:off x="1371521" y="4713885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ACC70037-82CE-C96C-699B-D72499C0134B}"/>
              </a:ext>
            </a:extLst>
          </p:cNvPr>
          <p:cNvSpPr/>
          <p:nvPr/>
        </p:nvSpPr>
        <p:spPr>
          <a:xfrm rot="5400000">
            <a:off x="5102487" y="3567328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BACCDB7E-D288-D2A7-3AC7-A4EC83A1267A}"/>
              </a:ext>
            </a:extLst>
          </p:cNvPr>
          <p:cNvSpPr txBox="1"/>
          <p:nvPr/>
        </p:nvSpPr>
        <p:spPr>
          <a:xfrm>
            <a:off x="4168319" y="471895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77370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𝑏𝑖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337818" cy="39146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8707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Protacs</a:t>
            </a:r>
            <a:r>
              <a:rPr lang="en-US" dirty="0"/>
              <a:t> in central compartment/plasma, </a:t>
            </a:r>
            <a:r>
              <a:rPr lang="en-US" dirty="0" err="1"/>
              <a:t>i</a:t>
            </a:r>
            <a:r>
              <a:rPr lang="en-US" dirty="0"/>
              <a:t>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417275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𝑡𝑢𝑚𝑜𝑟</m:t>
                              </m:r>
                            </m:sup>
                          </m:sSup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𝐶𝑎𝑝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𝐾𝑟𝑜𝑔h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fi-FI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6×</m:t>
                              </m:r>
                              <m:sSub>
                                <m:sSub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𝐴𝐷𝐶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fi-FI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𝑇𝑢𝑚𝑜𝑟</m:t>
                                  </m:r>
                                </m:sub>
                                <m:sup>
                                  <m:r>
                                    <a:rPr lang="fi-FI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𝐷𝑟𝑢𝑔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6487610" cy="400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79943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4 </a:t>
            </a:r>
            <a:r>
              <a:rPr lang="en-US" dirty="0" err="1"/>
              <a:t>Protacs</a:t>
            </a:r>
            <a:r>
              <a:rPr lang="en-US" dirty="0"/>
              <a:t> in central compartment/plasma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1941541" y="3182572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811099" y="4747217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drug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4542065" y="3600660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3607897" y="4752286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drug</a:t>
            </a:r>
          </a:p>
        </p:txBody>
      </p:sp>
    </p:spTree>
    <p:extLst>
      <p:ext uri="{BB962C8B-B14F-4D97-AF65-F5344CB8AC3E}">
        <p14:creationId xmlns:p14="http://schemas.microsoft.com/office/powerpoint/2010/main" val="84545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/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𝑚𝑗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</m:t>
                              </m:r>
                              <m:r>
                                <a:rPr lang="fi-FI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i-F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𝐶𝐿𝐷</m:t>
                              </m:r>
                            </m:e>
                            <m:sub>
                              <m:r>
                                <a:rPr lang="fi-FI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𝐴𝐷𝐶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fi-FI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i-FI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𝐴𝑏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𝑡𝑢𝑚𝑜𝑟</m:t>
                            </m:r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fi-FI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fi-F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𝐶𝑎𝑝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𝐾𝑟𝑜𝑔h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fi-FI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i-FI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i="1">
                                <a:latin typeface="Cambria Math" panose="02040503050406030204" pitchFamily="18" charset="0"/>
                              </a:rPr>
                              <m:t>6×</m:t>
                            </m:r>
                            <m:sSub>
                              <m:sSub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𝐴𝐷𝐶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fi-FI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𝑇𝑢𝑚𝑜𝑟</m:t>
                                </m:r>
                              </m:sub>
                              <m:sup>
                                <m:r>
                                  <a:rPr lang="fi-FI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i-FI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𝐷𝑟𝑢𝑔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de-DE" dirty="0"/>
              </a:p>
              <a:p>
                <a:pPr>
                  <a:lnSpc>
                    <a:spcPct val="200000"/>
                  </a:lnSpc>
                </a:pPr>
                <a:endParaRPr lang="de-DE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𝑚𝑗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i-FI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i-FI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𝑀𝑒𝑡𝑎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933BBB-BE2D-4072-A2AB-42B801F3D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1" y="633715"/>
                <a:ext cx="13490103" cy="3919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017C405-6FEF-4DD3-913B-727B715C5755}"/>
              </a:ext>
            </a:extLst>
          </p:cNvPr>
          <p:cNvSpPr txBox="1"/>
          <p:nvPr/>
        </p:nvSpPr>
        <p:spPr>
          <a:xfrm>
            <a:off x="151002" y="5529136"/>
            <a:ext cx="11981813" cy="1228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2646918" y="993236"/>
            <a:ext cx="198561" cy="1709847"/>
          </a:xfrm>
          <a:prstGeom prst="rightBrace">
            <a:avLst>
              <a:gd name="adj1" fmla="val 8333"/>
              <a:gd name="adj2" fmla="val 505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4463477" y="911110"/>
            <a:ext cx="198561" cy="1909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6365482" y="943673"/>
            <a:ext cx="238976" cy="1795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3012749" y="439931"/>
            <a:ext cx="226402" cy="5286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42854" y="1885986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clearance of ADC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8670" y="1874223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peripheral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8822" y="1874223"/>
            <a:ext cx="22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peripheral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913" y="3054652"/>
            <a:ext cx="283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tumor extracellular space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001" y="100667"/>
            <a:ext cx="9273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Amount (nmol/kg) of Antibody bound to j Metabolites1 in central compartment/plasma, j = 1,2,3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4708B-FF8E-4B97-B9DB-784B494D78D8}"/>
              </a:ext>
            </a:extLst>
          </p:cNvPr>
          <p:cNvSpPr txBox="1"/>
          <p:nvPr/>
        </p:nvSpPr>
        <p:spPr>
          <a:xfrm>
            <a:off x="151002" y="54998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Units: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/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𝑛𝑚𝑜𝑙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𝑢𝑚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de-DE" sz="1400" dirty="0">
                    <a:highlight>
                      <a:srgbClr val="FFFF00"/>
                    </a:highlight>
                  </a:rPr>
                  <a:t> </a:t>
                </a:r>
                <a:br>
                  <a:rPr lang="de-DE" sz="140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  </m:t>
                    </m:r>
                    <m:f>
                      <m:f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1−1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×1×1×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de-DE" sz="1400" dirty="0">
                    <a:solidFill>
                      <a:srgbClr val="E61E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𝑘𝑔</m:t>
                            </m:r>
                          </m:den>
                        </m:f>
                      </m:den>
                    </m:f>
                    <m:r>
                      <a:rPr lang="de-DE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𝑛𝑚𝑜𝑙</m:t>
                        </m:r>
                      </m:num>
                      <m:den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de-DE" sz="1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E546FB-F21A-476C-8C18-2BD138AA0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0" y="5469652"/>
                <a:ext cx="9375772" cy="1010918"/>
              </a:xfrm>
              <a:prstGeom prst="rect">
                <a:avLst/>
              </a:prstGeom>
              <a:blipFill>
                <a:blip r:embed="rId4"/>
                <a:stretch>
                  <a:fillRect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11">
            <a:extLst>
              <a:ext uri="{FF2B5EF4-FFF2-40B4-BE49-F238E27FC236}">
                <a16:creationId xmlns:a16="http://schemas.microsoft.com/office/drawing/2014/main" id="{C20BD668-A4CA-68EA-08D9-536A3F70C69A}"/>
              </a:ext>
            </a:extLst>
          </p:cNvPr>
          <p:cNvSpPr/>
          <p:nvPr/>
        </p:nvSpPr>
        <p:spPr>
          <a:xfrm rot="5400000">
            <a:off x="7147900" y="1695865"/>
            <a:ext cx="287662" cy="28647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560F155-71E9-7E40-7A04-47A9D086E373}"/>
              </a:ext>
            </a:extLst>
          </p:cNvPr>
          <p:cNvSpPr txBox="1"/>
          <p:nvPr/>
        </p:nvSpPr>
        <p:spPr>
          <a:xfrm>
            <a:off x="6017458" y="326051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drug</a:t>
            </a:r>
          </a:p>
        </p:txBody>
      </p:sp>
      <p:sp>
        <p:nvSpPr>
          <p:cNvPr id="10" name="Right Brace 11">
            <a:extLst>
              <a:ext uri="{FF2B5EF4-FFF2-40B4-BE49-F238E27FC236}">
                <a16:creationId xmlns:a16="http://schemas.microsoft.com/office/drawing/2014/main" id="{80AB927A-7CC4-2054-29C0-D10D949B78F3}"/>
              </a:ext>
            </a:extLst>
          </p:cNvPr>
          <p:cNvSpPr/>
          <p:nvPr/>
        </p:nvSpPr>
        <p:spPr>
          <a:xfrm rot="5400000">
            <a:off x="9748424" y="211395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AA2D52C-7548-985D-7064-75A8EB1141A2}"/>
              </a:ext>
            </a:extLst>
          </p:cNvPr>
          <p:cNvSpPr txBox="1"/>
          <p:nvPr/>
        </p:nvSpPr>
        <p:spPr>
          <a:xfrm>
            <a:off x="8814256" y="326557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drug</a:t>
            </a:r>
          </a:p>
        </p:txBody>
      </p:sp>
      <p:sp>
        <p:nvSpPr>
          <p:cNvPr id="16" name="Right Brace 11">
            <a:extLst>
              <a:ext uri="{FF2B5EF4-FFF2-40B4-BE49-F238E27FC236}">
                <a16:creationId xmlns:a16="http://schemas.microsoft.com/office/drawing/2014/main" id="{1E86F91D-BC40-394E-F0F0-D70FD622931D}"/>
              </a:ext>
            </a:extLst>
          </p:cNvPr>
          <p:cNvSpPr/>
          <p:nvPr/>
        </p:nvSpPr>
        <p:spPr>
          <a:xfrm rot="5400000">
            <a:off x="2780175" y="2343938"/>
            <a:ext cx="287662" cy="45419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C1DF0581-5594-3F76-DD42-C5703F7EB50E}"/>
              </a:ext>
            </a:extLst>
          </p:cNvPr>
          <p:cNvSpPr txBox="1"/>
          <p:nvPr/>
        </p:nvSpPr>
        <p:spPr>
          <a:xfrm>
            <a:off x="2093463" y="4741844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binding to metabolite</a:t>
            </a:r>
          </a:p>
        </p:txBody>
      </p:sp>
      <p:sp>
        <p:nvSpPr>
          <p:cNvPr id="20" name="Right Brace 11">
            <a:extLst>
              <a:ext uri="{FF2B5EF4-FFF2-40B4-BE49-F238E27FC236}">
                <a16:creationId xmlns:a16="http://schemas.microsoft.com/office/drawing/2014/main" id="{5520CBF1-89C6-B8D4-F3AA-AD0C8D2BB4C9}"/>
              </a:ext>
            </a:extLst>
          </p:cNvPr>
          <p:cNvSpPr/>
          <p:nvPr/>
        </p:nvSpPr>
        <p:spPr>
          <a:xfrm rot="5400000">
            <a:off x="6220140" y="3568316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9460E39-C594-752E-8C40-8EF858CC0638}"/>
              </a:ext>
            </a:extLst>
          </p:cNvPr>
          <p:cNvSpPr txBox="1"/>
          <p:nvPr/>
        </p:nvSpPr>
        <p:spPr>
          <a:xfrm>
            <a:off x="5285972" y="4719942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unbinding of metabolite</a:t>
            </a:r>
          </a:p>
        </p:txBody>
      </p:sp>
      <p:sp>
        <p:nvSpPr>
          <p:cNvPr id="22" name="Right Brace 11">
            <a:extLst>
              <a:ext uri="{FF2B5EF4-FFF2-40B4-BE49-F238E27FC236}">
                <a16:creationId xmlns:a16="http://schemas.microsoft.com/office/drawing/2014/main" id="{C0AB7081-1A8C-8479-B120-DAE2E04438F7}"/>
              </a:ext>
            </a:extLst>
          </p:cNvPr>
          <p:cNvSpPr/>
          <p:nvPr/>
        </p:nvSpPr>
        <p:spPr>
          <a:xfrm rot="5400000">
            <a:off x="9177156" y="2711861"/>
            <a:ext cx="287662" cy="37671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EDE49E5-98EE-BE68-DFF9-4D0F07241B0D}"/>
              </a:ext>
            </a:extLst>
          </p:cNvPr>
          <p:cNvSpPr txBox="1"/>
          <p:nvPr/>
        </p:nvSpPr>
        <p:spPr>
          <a:xfrm>
            <a:off x="8497907" y="4727700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binding to metabolite</a:t>
            </a:r>
          </a:p>
        </p:txBody>
      </p:sp>
      <p:sp>
        <p:nvSpPr>
          <p:cNvPr id="25" name="Right Brace 11">
            <a:extLst>
              <a:ext uri="{FF2B5EF4-FFF2-40B4-BE49-F238E27FC236}">
                <a16:creationId xmlns:a16="http://schemas.microsoft.com/office/drawing/2014/main" id="{9C5D272A-05E9-20F6-CDCA-F1AACF4E5597}"/>
              </a:ext>
            </a:extLst>
          </p:cNvPr>
          <p:cNvSpPr/>
          <p:nvPr/>
        </p:nvSpPr>
        <p:spPr>
          <a:xfrm rot="5400000">
            <a:off x="12228873" y="3581143"/>
            <a:ext cx="283128" cy="20639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87F2298-382A-9DF6-47D3-3813593DA36E}"/>
              </a:ext>
            </a:extLst>
          </p:cNvPr>
          <p:cNvSpPr txBox="1"/>
          <p:nvPr/>
        </p:nvSpPr>
        <p:spPr>
          <a:xfrm>
            <a:off x="11294705" y="4732769"/>
            <a:ext cx="4002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unbinding of metabolite</a:t>
            </a:r>
          </a:p>
        </p:txBody>
      </p:sp>
    </p:spTree>
    <p:extLst>
      <p:ext uri="{BB962C8B-B14F-4D97-AF65-F5344CB8AC3E}">
        <p14:creationId xmlns:p14="http://schemas.microsoft.com/office/powerpoint/2010/main" val="295058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5617</Words>
  <Application>Microsoft Office PowerPoint</Application>
  <PresentationFormat>Breitbild</PresentationFormat>
  <Paragraphs>1177</Paragraphs>
  <Slides>53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Verdana</vt:lpstr>
      <vt:lpstr>Office Theme</vt:lpstr>
      <vt:lpstr>PROxAb Shuttle in-vivo </vt:lpstr>
      <vt:lpstr>PowerPoint-Präsentation</vt:lpstr>
      <vt:lpstr>Metabolites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 cell number equations explained</dc:title>
  <dc:creator>Tatu Lindroos</dc:creator>
  <cp:lastModifiedBy>Judith Stein</cp:lastModifiedBy>
  <cp:revision>292</cp:revision>
  <dcterms:created xsi:type="dcterms:W3CDTF">2020-06-25T13:54:39Z</dcterms:created>
  <dcterms:modified xsi:type="dcterms:W3CDTF">2024-06-17T18:48:11Z</dcterms:modified>
</cp:coreProperties>
</file>