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1240" r:id="rId3"/>
    <p:sldId id="1289" r:id="rId4"/>
    <p:sldId id="1246" r:id="rId5"/>
    <p:sldId id="1248" r:id="rId6"/>
    <p:sldId id="1277" r:id="rId7"/>
    <p:sldId id="1278" r:id="rId8"/>
    <p:sldId id="1292" r:id="rId9"/>
    <p:sldId id="1293" r:id="rId10"/>
    <p:sldId id="1294" r:id="rId11"/>
    <p:sldId id="1295" r:id="rId12"/>
    <p:sldId id="1251" r:id="rId13"/>
    <p:sldId id="1252" r:id="rId14"/>
    <p:sldId id="1288" r:id="rId15"/>
    <p:sldId id="1287" r:id="rId16"/>
    <p:sldId id="1279" r:id="rId17"/>
    <p:sldId id="1281" r:id="rId18"/>
    <p:sldId id="1282" r:id="rId19"/>
    <p:sldId id="1300" r:id="rId20"/>
    <p:sldId id="1301" r:id="rId21"/>
    <p:sldId id="1298" r:id="rId22"/>
    <p:sldId id="1299" r:id="rId23"/>
    <p:sldId id="1255" r:id="rId24"/>
    <p:sldId id="1258" r:id="rId25"/>
    <p:sldId id="1283" r:id="rId26"/>
    <p:sldId id="1284" r:id="rId27"/>
    <p:sldId id="1302" r:id="rId28"/>
    <p:sldId id="1303" r:id="rId29"/>
    <p:sldId id="1304" r:id="rId30"/>
    <p:sldId id="1305" r:id="rId31"/>
    <p:sldId id="1259" r:id="rId32"/>
    <p:sldId id="1306" r:id="rId33"/>
    <p:sldId id="1308" r:id="rId34"/>
    <p:sldId id="1263" r:id="rId35"/>
    <p:sldId id="1285" r:id="rId36"/>
    <p:sldId id="1286" r:id="rId37"/>
    <p:sldId id="1313" r:id="rId38"/>
    <p:sldId id="1314" r:id="rId39"/>
    <p:sldId id="1315" r:id="rId40"/>
    <p:sldId id="1316" r:id="rId41"/>
    <p:sldId id="1265" r:id="rId42"/>
    <p:sldId id="1317" r:id="rId43"/>
    <p:sldId id="1318" r:id="rId44"/>
    <p:sldId id="1266" r:id="rId45"/>
    <p:sldId id="1321" r:id="rId46"/>
    <p:sldId id="1322" r:id="rId47"/>
    <p:sldId id="1267" r:id="rId48"/>
    <p:sldId id="1323" r:id="rId49"/>
    <p:sldId id="1324" r:id="rId50"/>
    <p:sldId id="1268" r:id="rId51"/>
    <p:sldId id="1325" r:id="rId52"/>
    <p:sldId id="1275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F1C816-EABE-169B-567B-8C32E4E9DEC9}" name="Anna" initials="A" userId="S::M146896@one.merckgroup.com::66c792b9-6eac-43e1-a848-5b4c507a6f04" providerId="AD"/>
  <p188:author id="{976CB894-FB95-8A43-443A-A9D8E458E4A7}" name="Stanley Sweeney-Lasch" initials="SSL" userId="S::M160638@ONE.merckgroup.com::029d0180-2603-4f83-be45-90159e1e9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2668" autoAdjust="0"/>
  </p:normalViewPr>
  <p:slideViewPr>
    <p:cSldViewPr snapToGrid="0">
      <p:cViewPr varScale="1">
        <p:scale>
          <a:sx n="121" d="100"/>
          <a:sy n="121" d="100"/>
        </p:scale>
        <p:origin x="570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5664-0804-43C0-9CE2-80E411A01780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8E8E-CD84-4E2F-A808-AEF89F7C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pinocytosis of </a:t>
            </a:r>
            <a:r>
              <a:rPr lang="en-US" dirty="0" err="1"/>
              <a:t>shedded</a:t>
            </a:r>
            <a:r>
              <a:rPr lang="en-US" dirty="0"/>
              <a:t> antigen bound to </a:t>
            </a:r>
            <a:r>
              <a:rPr lang="en-US" dirty="0" err="1"/>
              <a:t>adc</a:t>
            </a:r>
            <a:r>
              <a:rPr lang="en-US" dirty="0"/>
              <a:t> or Ab included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de-DE" dirty="0"/>
              <a:t>V_C1_Ag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V_C1_AG_f and _b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</a:t>
            </a:r>
            <a:br>
              <a:rPr lang="en-US" dirty="0"/>
            </a:br>
            <a:r>
              <a:rPr lang="de-DE" dirty="0"/>
              <a:t>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deconjugation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and </a:t>
            </a:r>
            <a:br>
              <a:rPr lang="de-DE" dirty="0"/>
            </a:b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</a:t>
            </a:r>
            <a:br>
              <a:rPr lang="de-DE" dirty="0"/>
            </a:b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 </a:t>
            </a:r>
            <a:r>
              <a:rPr lang="de-DE" dirty="0" err="1"/>
              <a:t>containes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ADC and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mAb (non-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and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durg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-ADC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separately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Pinocytosis</a:t>
            </a:r>
            <a:r>
              <a:rPr lang="de-DE" dirty="0"/>
              <a:t> and </a:t>
            </a:r>
            <a:r>
              <a:rPr lang="de-DE" dirty="0" err="1"/>
              <a:t>internalization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ADC and Ab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not different </a:t>
            </a:r>
            <a:r>
              <a:rPr lang="de-DE" dirty="0" err="1"/>
              <a:t>between</a:t>
            </a:r>
            <a:r>
              <a:rPr lang="de-DE" dirty="0"/>
              <a:t> ADC and Ab.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9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52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= 0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0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9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= 0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5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0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50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5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71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4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𝑨𝒃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𝒃𝒊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  <m:sup>
                        <m:r>
                          <a:rPr lang="de-D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unspecific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protein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of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distinction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between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concerning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000" dirty="0">
                    <a:solidFill>
                      <a:srgbClr val="FF0000"/>
                    </a:solidFill>
                  </a:rPr>
                  <a:t>, but Drug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in C2 -&gt;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(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</a:t>
                </a:r>
                <a:r>
                  <a:rPr lang="de-DE" sz="2000" dirty="0">
                    <a:solidFill>
                      <a:srgbClr val="FF0000"/>
                    </a:solidFill>
                  </a:rPr>
                  <a:t>-)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from</a:t>
                </a:r>
                <a:r>
                  <a:rPr lang="de-DE" sz="2000" dirty="0">
                    <a:solidFill>
                      <a:srgbClr val="FF0000"/>
                    </a:solidFill>
                  </a:rPr>
                  <a:t> Ab in C2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000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〖𝑨𝒃〗_(𝒃𝒊,𝒎𝒋)^𝑪𝟏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040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67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3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9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83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444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40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1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02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99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01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= 0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09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= 0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5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= 0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52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0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26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68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88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57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2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max</a:t>
            </a:r>
            <a:r>
              <a:rPr lang="de-DE" dirty="0"/>
              <a:t>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44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20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69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2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985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19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8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9352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876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95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493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1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7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22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9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1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EF7-2613-4E7F-8CD3-5E39A62B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0169-6C89-4BE6-9F85-C20014B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6D2E-9543-46AD-AA21-9972214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858-728C-4F0B-B160-63C8F27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41E8-54B1-4C33-9940-0C136A2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096-DB22-4055-B51F-ED980FD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2DEA-573D-4678-88C8-B1673A94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1AAE-6325-4140-B692-7C1652E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C52-8C37-4E6A-B607-F8A8869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95D-3CCB-41F1-A0D2-41037EC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ED28-F59F-43FF-ACDE-BC2DB5D0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CD81-F6A2-4FF7-860F-D49C34ED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806-AA94-415B-B277-FF9F919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3B4F-4055-4BF2-8C7B-706E870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FD2C-9C0F-4DF3-BE55-E17BEBC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copytext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B8F34D-A5C0-4BC9-B0F3-11856D9ED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62AE53-FF41-4032-9C92-554890CB3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9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54E-F125-4B7E-B5CD-111DD21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106-D311-4407-A0DC-9A91978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2568-05D7-4049-B86C-BCC5B6A1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9F78-4DB6-4090-98FB-661F04E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DD1-CC80-47AB-B00D-9129435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E78-5EB2-41A3-A25F-51EB163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A13E-4BAE-4140-86DD-6761CEA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7A79-E88A-4ADD-886E-CC5394D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220-740E-4C0F-82D0-4D6598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EE5-FCDB-4810-A196-995DD22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15-708C-41A0-B903-98492A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847-53F5-4CF8-9792-F5C7356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D8B-0682-4C00-A7E2-FFC696F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BAD-6E29-4B29-9365-376CA06B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1759-F6BB-4CC8-BD32-DBF09AE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602-E31B-4977-BA8B-8E3C09A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00B-ADF8-4205-8169-F47FEB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80E7-DEDE-4847-8954-16B619C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9EDC-1237-4321-B23A-2C850FF4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569-232D-46C4-990E-BD238A55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9F5F-0AA9-473E-A264-525D0CE0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E3A2-780B-4868-94F4-2E1A6B1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C4A3-27B4-4BFD-AC86-3189643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B811-202E-4F23-8BF9-70B08A3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4D7-096D-462F-8E7D-FCAA7B1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F16C-89E4-461F-8989-BDE9210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B469-25B7-4165-950D-3D4E206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B2F1-AB96-407D-9988-4A147E9C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8B2-F984-40CA-A9D9-2ED9F21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4D8F-75AB-40FE-AAF3-0634D12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E3C-6249-49C9-8DEF-6C8FFC6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436-19A7-4CFD-BA13-D362847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4C1-7264-46E6-85FC-895E6C9D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94CD-2EEC-4E26-A9DC-7205CC6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FF01-49AD-4237-9B68-02D1C94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F1F9-811E-483B-8B29-B9036C4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A18D-633C-4905-9A5C-D6B5584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3035-8641-4287-95A2-BC973B1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070-C395-4740-9BDC-637D8355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FDD4-0F3A-4603-84F1-2A05C89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FF18-4443-4862-92F2-C44219F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BD-A475-4DB1-9327-1AED965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679-D334-4CEA-8516-654C7A4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5D8D-B0B4-4A78-91EF-0052C47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DFD-2F8D-40B6-9957-8E1C4CA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128-3CDE-42FD-A8A5-1C38B93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F107-B283-4FE7-AA7C-55D6F1D36208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3DB0-70DC-4946-8566-1697871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E-3C74-4174-95D3-F579238E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117" Type="http://schemas.openxmlformats.org/officeDocument/2006/relationships/image" Target="../media/image100.png"/><Relationship Id="rId21" Type="http://schemas.openxmlformats.org/officeDocument/2006/relationships/image" Target="../media/image190.png"/><Relationship Id="rId68" Type="http://schemas.openxmlformats.org/officeDocument/2006/relationships/image" Target="../media/image109.png"/><Relationship Id="rId89" Type="http://schemas.openxmlformats.org/officeDocument/2006/relationships/image" Target="../media/image129.png"/><Relationship Id="rId42" Type="http://schemas.openxmlformats.org/officeDocument/2006/relationships/image" Target="../media/image840.png"/><Relationship Id="rId112" Type="http://schemas.openxmlformats.org/officeDocument/2006/relationships/image" Target="../media/image96.png"/><Relationship Id="rId133" Type="http://schemas.openxmlformats.org/officeDocument/2006/relationships/image" Target="../media/image68.png"/><Relationship Id="rId138" Type="http://schemas.openxmlformats.org/officeDocument/2006/relationships/image" Target="../media/image73.png"/><Relationship Id="rId154" Type="http://schemas.openxmlformats.org/officeDocument/2006/relationships/image" Target="../media/image90.png"/><Relationship Id="rId159" Type="http://schemas.openxmlformats.org/officeDocument/2006/relationships/image" Target="../media/image95.png"/><Relationship Id="rId175" Type="http://schemas.openxmlformats.org/officeDocument/2006/relationships/image" Target="../media/image1.png"/><Relationship Id="rId170" Type="http://schemas.openxmlformats.org/officeDocument/2006/relationships/image" Target="../media/image128.png"/><Relationship Id="rId16" Type="http://schemas.openxmlformats.org/officeDocument/2006/relationships/image" Target="../media/image1012.png"/><Relationship Id="rId11" Type="http://schemas.openxmlformats.org/officeDocument/2006/relationships/image" Target="../media/image610.png"/><Relationship Id="rId53" Type="http://schemas.openxmlformats.org/officeDocument/2006/relationships/image" Target="../media/image930.png"/><Relationship Id="rId123" Type="http://schemas.openxmlformats.org/officeDocument/2006/relationships/image" Target="../media/image123.png"/><Relationship Id="rId128" Type="http://schemas.openxmlformats.org/officeDocument/2006/relationships/image" Target="../media/image63.png"/><Relationship Id="rId144" Type="http://schemas.openxmlformats.org/officeDocument/2006/relationships/image" Target="../media/image80.png"/><Relationship Id="rId149" Type="http://schemas.openxmlformats.org/officeDocument/2006/relationships/image" Target="../media/image85.png"/><Relationship Id="rId5" Type="http://schemas.openxmlformats.org/officeDocument/2006/relationships/image" Target="../media/image540.png"/><Relationship Id="rId90" Type="http://schemas.openxmlformats.org/officeDocument/2006/relationships/image" Target="../media/image130.png"/><Relationship Id="rId95" Type="http://schemas.openxmlformats.org/officeDocument/2006/relationships/image" Target="../media/image60.png"/><Relationship Id="rId160" Type="http://schemas.openxmlformats.org/officeDocument/2006/relationships/image" Target="../media/image97.png"/><Relationship Id="rId165" Type="http://schemas.openxmlformats.org/officeDocument/2006/relationships/image" Target="../media/image106.png"/><Relationship Id="rId181" Type="http://schemas.openxmlformats.org/officeDocument/2006/relationships/image" Target="../media/image144.png"/><Relationship Id="rId22" Type="http://schemas.openxmlformats.org/officeDocument/2006/relationships/image" Target="../media/image210.png"/><Relationship Id="rId113" Type="http://schemas.openxmlformats.org/officeDocument/2006/relationships/image" Target="../media/image153.png"/><Relationship Id="rId118" Type="http://schemas.openxmlformats.org/officeDocument/2006/relationships/image" Target="../media/image102.png"/><Relationship Id="rId134" Type="http://schemas.openxmlformats.org/officeDocument/2006/relationships/image" Target="../media/image69.png"/><Relationship Id="rId139" Type="http://schemas.openxmlformats.org/officeDocument/2006/relationships/image" Target="../media/image75.png"/><Relationship Id="rId150" Type="http://schemas.openxmlformats.org/officeDocument/2006/relationships/image" Target="../media/image86.png"/><Relationship Id="rId155" Type="http://schemas.openxmlformats.org/officeDocument/2006/relationships/image" Target="../media/image91.png"/><Relationship Id="rId171" Type="http://schemas.openxmlformats.org/officeDocument/2006/relationships/image" Target="../media/image133.png"/><Relationship Id="rId176" Type="http://schemas.openxmlformats.org/officeDocument/2006/relationships/image" Target="../media/image138.png"/><Relationship Id="rId12" Type="http://schemas.openxmlformats.org/officeDocument/2006/relationships/image" Target="../media/image620.png"/><Relationship Id="rId33" Type="http://schemas.openxmlformats.org/officeDocument/2006/relationships/image" Target="../media/image760.png"/><Relationship Id="rId103" Type="http://schemas.openxmlformats.org/officeDocument/2006/relationships/image" Target="../media/image74.png"/><Relationship Id="rId124" Type="http://schemas.openxmlformats.org/officeDocument/2006/relationships/image" Target="../media/image124.png"/><Relationship Id="rId129" Type="http://schemas.openxmlformats.org/officeDocument/2006/relationships/image" Target="../media/image64.png"/><Relationship Id="rId54" Type="http://schemas.openxmlformats.org/officeDocument/2006/relationships/image" Target="../media/image940.png"/><Relationship Id="rId75" Type="http://schemas.openxmlformats.org/officeDocument/2006/relationships/image" Target="../media/image115.png"/><Relationship Id="rId91" Type="http://schemas.openxmlformats.org/officeDocument/2006/relationships/image" Target="../media/image131.png"/><Relationship Id="rId140" Type="http://schemas.openxmlformats.org/officeDocument/2006/relationships/image" Target="../media/image76.png"/><Relationship Id="rId145" Type="http://schemas.openxmlformats.org/officeDocument/2006/relationships/image" Target="../media/image81.png"/><Relationship Id="rId161" Type="http://schemas.openxmlformats.org/officeDocument/2006/relationships/image" Target="../media/image98.png"/><Relationship Id="rId166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23" Type="http://schemas.openxmlformats.org/officeDocument/2006/relationships/image" Target="../media/image220.png"/><Relationship Id="rId49" Type="http://schemas.openxmlformats.org/officeDocument/2006/relationships/image" Target="../media/image105.png"/><Relationship Id="rId114" Type="http://schemas.openxmlformats.org/officeDocument/2006/relationships/image" Target="../media/image120.png"/><Relationship Id="rId119" Type="http://schemas.openxmlformats.org/officeDocument/2006/relationships/image" Target="../media/image103.png"/><Relationship Id="rId44" Type="http://schemas.openxmlformats.org/officeDocument/2006/relationships/image" Target="../media/image860.png"/><Relationship Id="rId130" Type="http://schemas.openxmlformats.org/officeDocument/2006/relationships/image" Target="../media/image65.png"/><Relationship Id="rId135" Type="http://schemas.openxmlformats.org/officeDocument/2006/relationships/image" Target="../media/image70.png"/><Relationship Id="rId151" Type="http://schemas.openxmlformats.org/officeDocument/2006/relationships/image" Target="../media/image87.png"/><Relationship Id="rId156" Type="http://schemas.openxmlformats.org/officeDocument/2006/relationships/image" Target="../media/image92.png"/><Relationship Id="rId177" Type="http://schemas.openxmlformats.org/officeDocument/2006/relationships/image" Target="../media/image139.png"/><Relationship Id="rId172" Type="http://schemas.openxmlformats.org/officeDocument/2006/relationships/image" Target="../media/image134.png"/><Relationship Id="rId13" Type="http://schemas.openxmlformats.org/officeDocument/2006/relationships/image" Target="../media/image42.png"/><Relationship Id="rId18" Type="http://schemas.openxmlformats.org/officeDocument/2006/relationships/image" Target="../media/image660.png"/><Relationship Id="rId39" Type="http://schemas.openxmlformats.org/officeDocument/2006/relationships/image" Target="../media/image810.png"/><Relationship Id="rId50" Type="http://schemas.openxmlformats.org/officeDocument/2006/relationships/image" Target="../media/image57.png"/><Relationship Id="rId55" Type="http://schemas.openxmlformats.org/officeDocument/2006/relationships/image" Target="../media/image58.png"/><Relationship Id="rId120" Type="http://schemas.openxmlformats.org/officeDocument/2006/relationships/image" Target="../media/image113.png"/><Relationship Id="rId125" Type="http://schemas.openxmlformats.org/officeDocument/2006/relationships/image" Target="../media/image125.png"/><Relationship Id="rId141" Type="http://schemas.openxmlformats.org/officeDocument/2006/relationships/image" Target="../media/image77.png"/><Relationship Id="rId146" Type="http://schemas.openxmlformats.org/officeDocument/2006/relationships/image" Target="../media/image82.png"/><Relationship Id="rId167" Type="http://schemas.openxmlformats.org/officeDocument/2006/relationships/image" Target="../media/image119.png"/><Relationship Id="rId71" Type="http://schemas.openxmlformats.org/officeDocument/2006/relationships/image" Target="../media/image111.png"/><Relationship Id="rId92" Type="http://schemas.openxmlformats.org/officeDocument/2006/relationships/image" Target="../media/image132.png"/><Relationship Id="rId162" Type="http://schemas.openxmlformats.org/officeDocument/2006/relationships/image" Target="../media/image99.png"/><Relationship Id="rId2" Type="http://schemas.openxmlformats.org/officeDocument/2006/relationships/notesSlide" Target="../notesSlides/notesSlide2.xml"/><Relationship Id="rId24" Type="http://schemas.openxmlformats.org/officeDocument/2006/relationships/image" Target="../media/image680.png"/><Relationship Id="rId45" Type="http://schemas.openxmlformats.org/officeDocument/2006/relationships/image" Target="../media/image870.png"/><Relationship Id="rId40" Type="http://schemas.openxmlformats.org/officeDocument/2006/relationships/image" Target="../media/image820.png"/><Relationship Id="rId110" Type="http://schemas.openxmlformats.org/officeDocument/2006/relationships/image" Target="../media/image150.png"/><Relationship Id="rId131" Type="http://schemas.openxmlformats.org/officeDocument/2006/relationships/image" Target="../media/image66.png"/><Relationship Id="rId136" Type="http://schemas.openxmlformats.org/officeDocument/2006/relationships/image" Target="../media/image71.png"/><Relationship Id="rId157" Type="http://schemas.openxmlformats.org/officeDocument/2006/relationships/image" Target="../media/image93.png"/><Relationship Id="rId178" Type="http://schemas.openxmlformats.org/officeDocument/2006/relationships/image" Target="../media/image140.png"/><Relationship Id="rId61" Type="http://schemas.openxmlformats.org/officeDocument/2006/relationships/image" Target="../media/image1010.png"/><Relationship Id="rId152" Type="http://schemas.openxmlformats.org/officeDocument/2006/relationships/image" Target="../media/image88.png"/><Relationship Id="rId173" Type="http://schemas.openxmlformats.org/officeDocument/2006/relationships/image" Target="../media/image135.png"/><Relationship Id="rId19" Type="http://schemas.openxmlformats.org/officeDocument/2006/relationships/image" Target="../media/image180.png"/><Relationship Id="rId14" Type="http://schemas.openxmlformats.org/officeDocument/2006/relationships/image" Target="../media/image811.png"/><Relationship Id="rId30" Type="http://schemas.openxmlformats.org/officeDocument/2006/relationships/image" Target="../media/image260.png"/><Relationship Id="rId35" Type="http://schemas.openxmlformats.org/officeDocument/2006/relationships/image" Target="../media/image310.png"/><Relationship Id="rId56" Type="http://schemas.openxmlformats.org/officeDocument/2006/relationships/image" Target="../media/image59.png"/><Relationship Id="rId77" Type="http://schemas.openxmlformats.org/officeDocument/2006/relationships/image" Target="../media/image117.png"/><Relationship Id="rId126" Type="http://schemas.openxmlformats.org/officeDocument/2006/relationships/image" Target="../media/image61.png"/><Relationship Id="rId147" Type="http://schemas.openxmlformats.org/officeDocument/2006/relationships/image" Target="../media/image83.png"/><Relationship Id="rId168" Type="http://schemas.openxmlformats.org/officeDocument/2006/relationships/image" Target="../media/image126.png"/><Relationship Id="rId72" Type="http://schemas.openxmlformats.org/officeDocument/2006/relationships/image" Target="../media/image110.png"/><Relationship Id="rId93" Type="http://schemas.openxmlformats.org/officeDocument/2006/relationships/image" Target="../media/image114.png"/><Relationship Id="rId121" Type="http://schemas.openxmlformats.org/officeDocument/2006/relationships/image" Target="../media/image121.png"/><Relationship Id="rId142" Type="http://schemas.openxmlformats.org/officeDocument/2006/relationships/image" Target="../media/image78.png"/><Relationship Id="rId163" Type="http://schemas.openxmlformats.org/officeDocument/2006/relationships/image" Target="../media/image101.png"/><Relationship Id="rId3" Type="http://schemas.openxmlformats.org/officeDocument/2006/relationships/image" Target="../media/image280.png"/><Relationship Id="rId25" Type="http://schemas.openxmlformats.org/officeDocument/2006/relationships/image" Target="../media/image690.png"/><Relationship Id="rId46" Type="http://schemas.openxmlformats.org/officeDocument/2006/relationships/image" Target="../media/image56.png"/><Relationship Id="rId67" Type="http://schemas.openxmlformats.org/officeDocument/2006/relationships/image" Target="../media/image1070.png"/><Relationship Id="rId116" Type="http://schemas.openxmlformats.org/officeDocument/2006/relationships/image" Target="../media/image156.png"/><Relationship Id="rId137" Type="http://schemas.openxmlformats.org/officeDocument/2006/relationships/image" Target="../media/image72.png"/><Relationship Id="rId158" Type="http://schemas.openxmlformats.org/officeDocument/2006/relationships/image" Target="../media/image94.png"/><Relationship Id="rId62" Type="http://schemas.openxmlformats.org/officeDocument/2006/relationships/image" Target="../media/image108.png"/><Relationship Id="rId111" Type="http://schemas.openxmlformats.org/officeDocument/2006/relationships/image" Target="../media/image151.png"/><Relationship Id="rId132" Type="http://schemas.openxmlformats.org/officeDocument/2006/relationships/image" Target="../media/image67.png"/><Relationship Id="rId153" Type="http://schemas.openxmlformats.org/officeDocument/2006/relationships/image" Target="../media/image89.png"/><Relationship Id="rId174" Type="http://schemas.openxmlformats.org/officeDocument/2006/relationships/image" Target="../media/image136.png"/><Relationship Id="rId179" Type="http://schemas.openxmlformats.org/officeDocument/2006/relationships/image" Target="../media/image142.png"/><Relationship Id="rId36" Type="http://schemas.openxmlformats.org/officeDocument/2006/relationships/image" Target="../media/image45.png"/><Relationship Id="rId57" Type="http://schemas.openxmlformats.org/officeDocument/2006/relationships/image" Target="../media/image107.png"/><Relationship Id="rId127" Type="http://schemas.openxmlformats.org/officeDocument/2006/relationships/image" Target="../media/image62.png"/><Relationship Id="rId10" Type="http://schemas.openxmlformats.org/officeDocument/2006/relationships/image" Target="../media/image600.png"/><Relationship Id="rId52" Type="http://schemas.openxmlformats.org/officeDocument/2006/relationships/image" Target="../media/image450.png"/><Relationship Id="rId78" Type="http://schemas.openxmlformats.org/officeDocument/2006/relationships/image" Target="../media/image118.png"/><Relationship Id="rId94" Type="http://schemas.openxmlformats.org/officeDocument/2006/relationships/image" Target="../media/image116.png"/><Relationship Id="rId101" Type="http://schemas.openxmlformats.org/officeDocument/2006/relationships/image" Target="../media/image141.png"/><Relationship Id="rId122" Type="http://schemas.openxmlformats.org/officeDocument/2006/relationships/image" Target="../media/image122.png"/><Relationship Id="rId143" Type="http://schemas.openxmlformats.org/officeDocument/2006/relationships/image" Target="../media/image79.png"/><Relationship Id="rId148" Type="http://schemas.openxmlformats.org/officeDocument/2006/relationships/image" Target="../media/image84.png"/><Relationship Id="rId164" Type="http://schemas.openxmlformats.org/officeDocument/2006/relationships/image" Target="../media/image104.png"/><Relationship Id="rId169" Type="http://schemas.openxmlformats.org/officeDocument/2006/relationships/image" Target="../media/image127.png"/><Relationship Id="rId4" Type="http://schemas.openxmlformats.org/officeDocument/2006/relationships/image" Target="../media/image330.png"/><Relationship Id="rId9" Type="http://schemas.openxmlformats.org/officeDocument/2006/relationships/image" Target="../media/image590.png"/><Relationship Id="rId180" Type="http://schemas.openxmlformats.org/officeDocument/2006/relationships/image" Target="../media/image14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11" Type="http://schemas.openxmlformats.org/officeDocument/2006/relationships/image" Target="../media/image157.png"/><Relationship Id="rId5" Type="http://schemas.openxmlformats.org/officeDocument/2006/relationships/image" Target="../media/image147.png"/><Relationship Id="rId15" Type="http://schemas.openxmlformats.org/officeDocument/2006/relationships/image" Target="../media/image161.png"/><Relationship Id="rId10" Type="http://schemas.openxmlformats.org/officeDocument/2006/relationships/image" Target="../media/image155.png"/><Relationship Id="rId4" Type="http://schemas.openxmlformats.org/officeDocument/2006/relationships/image" Target="../media/image146.png"/><Relationship Id="rId9" Type="http://schemas.openxmlformats.org/officeDocument/2006/relationships/image" Target="../media/image154.png"/><Relationship Id="rId14" Type="http://schemas.openxmlformats.org/officeDocument/2006/relationships/image" Target="../media/image16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87.png"/><Relationship Id="rId7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88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89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117" Type="http://schemas.openxmlformats.org/officeDocument/2006/relationships/image" Target="../media/image730.png"/><Relationship Id="rId21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1470.png"/><Relationship Id="rId89" Type="http://schemas.openxmlformats.org/officeDocument/2006/relationships/image" Target="NULL"/><Relationship Id="rId112" Type="http://schemas.openxmlformats.org/officeDocument/2006/relationships/image" Target="../media/image701.png"/><Relationship Id="rId16" Type="http://schemas.openxmlformats.org/officeDocument/2006/relationships/image" Target="NULL"/><Relationship Id="rId107" Type="http://schemas.openxmlformats.org/officeDocument/2006/relationships/image" Target="../media/image681.png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74" Type="http://schemas.openxmlformats.org/officeDocument/2006/relationships/image" Target="../media/image640.png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image" Target="NULL"/><Relationship Id="rId128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../media/image740.png"/><Relationship Id="rId80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450.png"/><Relationship Id="rId33" Type="http://schemas.openxmlformats.org/officeDocument/2006/relationships/image" Target="NULL"/><Relationship Id="rId38" Type="http://schemas.openxmlformats.org/officeDocument/2006/relationships/image" Target="NUL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../media/image621.png"/><Relationship Id="rId75" Type="http://schemas.openxmlformats.org/officeDocument/2006/relationships/image" Target="../media/image650.png"/><Relationship Id="rId91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image" Target="NULL"/><Relationship Id="rId114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../media/image580.png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image" Target="../media/image670.png"/><Relationship Id="rId101" Type="http://schemas.openxmlformats.org/officeDocument/2006/relationships/image" Target="NUL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image" Target="NULL"/><Relationship Id="rId55" Type="http://schemas.openxmlformats.org/officeDocument/2006/relationships/image" Target="../media/image561.png"/><Relationship Id="rId76" Type="http://schemas.openxmlformats.org/officeDocument/2006/relationships/image" Target="../media/image1480.png"/><Relationship Id="rId97" Type="http://schemas.openxmlformats.org/officeDocument/2006/relationships/image" Target="../media/image661.png"/><Relationship Id="rId120" Type="http://schemas.openxmlformats.org/officeDocument/2006/relationships/image" Target="NUL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../media/image630.png"/><Relationship Id="rId92" Type="http://schemas.openxmlformats.org/officeDocument/2006/relationships/image" Target="NULL"/><Relationship Id="rId2" Type="http://schemas.openxmlformats.org/officeDocument/2006/relationships/notesSlide" Target="../notesSlides/notesSlide3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66" Type="http://schemas.openxmlformats.org/officeDocument/2006/relationships/image" Target="../media/image601.png"/><Relationship Id="rId110" Type="http://schemas.openxmlformats.org/officeDocument/2006/relationships/image" Target="NULL"/><Relationship Id="rId115" Type="http://schemas.openxmlformats.org/officeDocument/2006/relationships/image" Target="../media/image710.png"/><Relationship Id="rId61" Type="http://schemas.openxmlformats.org/officeDocument/2006/relationships/image" Target="../media/image591.png"/><Relationship Id="rId19" Type="http://schemas.openxmlformats.org/officeDocument/2006/relationships/image" Target="NUL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56" Type="http://schemas.openxmlformats.org/officeDocument/2006/relationships/image" Target="../media/image570.png"/><Relationship Id="rId77" Type="http://schemas.openxmlformats.org/officeDocument/2006/relationships/image" Target="NULL"/><Relationship Id="rId100" Type="http://schemas.openxmlformats.org/officeDocument/2006/relationships/image" Target="NULL"/><Relationship Id="rId126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67" Type="http://schemas.openxmlformats.org/officeDocument/2006/relationships/image" Target="../media/image611.png"/><Relationship Id="rId116" Type="http://schemas.openxmlformats.org/officeDocument/2006/relationships/image" Target="../media/image720.png"/><Relationship Id="rId20" Type="http://schemas.openxmlformats.org/officeDocument/2006/relationships/image" Target="NULL"/><Relationship Id="rId41" Type="http://schemas.openxmlformats.org/officeDocument/2006/relationships/image" Target="NULL"/><Relationship Id="rId62" Type="http://schemas.openxmlformats.org/officeDocument/2006/relationships/image" Target="../media/image1460.png"/><Relationship Id="rId111" Type="http://schemas.openxmlformats.org/officeDocument/2006/relationships/image" Target="../media/image69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30.png"/><Relationship Id="rId7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0.png"/><Relationship Id="rId7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1.png"/><Relationship Id="rId7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2.png"/><Relationship Id="rId7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3.png"/><Relationship Id="rId7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4.png"/><Relationship Id="rId7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PROxAb</a:t>
            </a:r>
            <a:r>
              <a:rPr lang="en-US" dirty="0"/>
              <a:t> Shuttle in-vivo</a:t>
            </a:r>
            <a:br>
              <a:rPr lang="en-US" sz="3000" dirty="0"/>
            </a:br>
            <a:endParaRPr lang="de-DE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1AE85-492B-4830-9B8D-C23F6D9A3650}"/>
              </a:ext>
            </a:extLst>
          </p:cNvPr>
          <p:cNvSpPr txBox="1"/>
          <p:nvPr/>
        </p:nvSpPr>
        <p:spPr>
          <a:xfrm>
            <a:off x="515470" y="1555567"/>
            <a:ext cx="1027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2024-06-03 Created</a:t>
            </a:r>
          </a:p>
          <a:p>
            <a:r>
              <a:rPr lang="en-US" dirty="0"/>
              <a:t>2024-06-14 Add 2 Metabolites</a:t>
            </a:r>
          </a:p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/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FF0000"/>
                    </a:solidFill>
                  </a:rPr>
                  <a:t>!! Be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aware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app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Ab </a:t>
                </a:r>
              </a:p>
              <a:p>
                <a:pPr algn="ctr"/>
                <a:r>
                  <a:rPr lang="de-DE" sz="2800" dirty="0" err="1">
                    <a:solidFill>
                      <a:srgbClr val="FF0000"/>
                    </a:solidFill>
                  </a:rPr>
                  <a:t>correspond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those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in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this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ADC !!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E.g.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	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app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blipFill>
                <a:blip r:embed="rId4"/>
                <a:stretch>
                  <a:fillRect l="-1421" t="-3020" r="-947" b="-8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192287" y="372120"/>
            <a:ext cx="226402" cy="5511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8121" y="3218993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8406557" y="674016"/>
            <a:ext cx="287662" cy="4908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7775814" y="3278170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11702317" y="21644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10768149" y="33160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92407" y="2304988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501316" y="473935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641727" y="483828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07559" y="598991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573102" y="3333434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637692" y="6005345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286613" y="483853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463282" y="599188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5062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95834" y="3435650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360424" y="6107561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009345" y="494075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86014" y="609409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57606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42345" y="-206940"/>
                <a:ext cx="10960100" cy="4255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5" y="-206940"/>
                <a:ext cx="10960100" cy="4255973"/>
              </a:xfrm>
              <a:prstGeom prst="rect">
                <a:avLst/>
              </a:prstGeom>
              <a:blipFill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DE17C5C-5813-46B5-90DD-9797520AECF8}"/>
              </a:ext>
            </a:extLst>
          </p:cNvPr>
          <p:cNvSpPr/>
          <p:nvPr/>
        </p:nvSpPr>
        <p:spPr>
          <a:xfrm rot="5400000">
            <a:off x="4447886" y="511035"/>
            <a:ext cx="343498" cy="1815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706F6B6-61CC-41A6-97ED-042988EFD28C}"/>
              </a:ext>
            </a:extLst>
          </p:cNvPr>
          <p:cNvSpPr/>
          <p:nvPr/>
        </p:nvSpPr>
        <p:spPr>
          <a:xfrm rot="5400000">
            <a:off x="6343726" y="508154"/>
            <a:ext cx="369333" cy="1815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1973121" y="1415474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 of drug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A6BCA-7FE5-41F3-A91E-12C89FA7FF0D}"/>
              </a:ext>
            </a:extLst>
          </p:cNvPr>
          <p:cNvSpPr txBox="1"/>
          <p:nvPr/>
        </p:nvSpPr>
        <p:spPr>
          <a:xfrm>
            <a:off x="3994044" y="1463325"/>
            <a:ext cx="160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peripheral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B7F44-CC28-47B8-A1D7-96ADB6A17884}"/>
              </a:ext>
            </a:extLst>
          </p:cNvPr>
          <p:cNvSpPr txBox="1"/>
          <p:nvPr/>
        </p:nvSpPr>
        <p:spPr>
          <a:xfrm>
            <a:off x="5817946" y="1463324"/>
            <a:ext cx="181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peripheral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230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Drug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E2A895B9-ADD7-42F7-B365-A06FE85088DB}"/>
              </a:ext>
            </a:extLst>
          </p:cNvPr>
          <p:cNvSpPr/>
          <p:nvPr/>
        </p:nvSpPr>
        <p:spPr>
          <a:xfrm rot="5400000">
            <a:off x="3723648" y="1061807"/>
            <a:ext cx="285603" cy="615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F728-669B-408C-B2BC-311AAB3BF8E1}"/>
              </a:ext>
            </a:extLst>
          </p:cNvPr>
          <p:cNvSpPr txBox="1"/>
          <p:nvPr/>
        </p:nvSpPr>
        <p:spPr>
          <a:xfrm>
            <a:off x="2884413" y="4240283"/>
            <a:ext cx="2219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and from protein binding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8555498" y="325523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7799345" y="1463324"/>
            <a:ext cx="176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i </a:t>
            </a:r>
            <a:r>
              <a:rPr lang="en-US" sz="1400" dirty="0" err="1"/>
              <a:t>Protacs</a:t>
            </a:r>
            <a:endParaRPr lang="en-US" sz="1400" dirty="0"/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81BB860-7C5A-6D1B-69DA-013EA9DA1381}"/>
              </a:ext>
            </a:extLst>
          </p:cNvPr>
          <p:cNvSpPr/>
          <p:nvPr/>
        </p:nvSpPr>
        <p:spPr>
          <a:xfrm rot="5400000">
            <a:off x="7705319" y="3293763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D70C07D-7B06-9E76-B6FE-6498942E20BB}"/>
              </a:ext>
            </a:extLst>
          </p:cNvPr>
          <p:cNvSpPr txBox="1"/>
          <p:nvPr/>
        </p:nvSpPr>
        <p:spPr>
          <a:xfrm>
            <a:off x="7066419" y="4170139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378650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b="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3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(nM) of drug bound to unspecific protein in central compartment/plasma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37D940-14A1-4B7A-9065-B6F04DA871BC}"/>
              </a:ext>
            </a:extLst>
          </p:cNvPr>
          <p:cNvSpPr/>
          <p:nvPr/>
        </p:nvSpPr>
        <p:spPr>
          <a:xfrm rot="5400000">
            <a:off x="6897119" y="269119"/>
            <a:ext cx="127026" cy="3260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B58F047-AE9F-49EC-8616-5B9ECF216CC3}"/>
              </a:ext>
            </a:extLst>
          </p:cNvPr>
          <p:cNvSpPr/>
          <p:nvPr/>
        </p:nvSpPr>
        <p:spPr>
          <a:xfrm rot="5400000">
            <a:off x="3553030" y="256237"/>
            <a:ext cx="127025" cy="326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EF1-59C0-4566-AF83-ECE97E2C9F99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0B2E0-8F1D-4A1D-BEBD-6B72438681BB}"/>
              </a:ext>
            </a:extLst>
          </p:cNvPr>
          <p:cNvSpPr txBox="1"/>
          <p:nvPr/>
        </p:nvSpPr>
        <p:spPr>
          <a:xfrm>
            <a:off x="151002" y="578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/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27D9754-340B-4BA0-B04D-E74B31B8BEB2}"/>
              </a:ext>
            </a:extLst>
          </p:cNvPr>
          <p:cNvSpPr txBox="1"/>
          <p:nvPr/>
        </p:nvSpPr>
        <p:spPr>
          <a:xfrm>
            <a:off x="2521577" y="1911497"/>
            <a:ext cx="32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A5FD-B274-46D8-8572-92C7D06E42AD}"/>
              </a:ext>
            </a:extLst>
          </p:cNvPr>
          <p:cNvSpPr txBox="1"/>
          <p:nvPr/>
        </p:nvSpPr>
        <p:spPr>
          <a:xfrm>
            <a:off x="5910645" y="1933904"/>
            <a:ext cx="3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unbinding</a:t>
            </a:r>
          </a:p>
        </p:txBody>
      </p:sp>
    </p:spTree>
    <p:extLst>
      <p:ext uri="{BB962C8B-B14F-4D97-AF65-F5344CB8AC3E}">
        <p14:creationId xmlns:p14="http://schemas.microsoft.com/office/powerpoint/2010/main" val="185240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42345" y="-206940"/>
                <a:ext cx="10960100" cy="4458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5" y="-206940"/>
                <a:ext cx="10960100" cy="4458400"/>
              </a:xfrm>
              <a:prstGeom prst="rect">
                <a:avLst/>
              </a:prstGeom>
              <a:blipFill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168850" y="1417157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97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Metabolite1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4783697" y="308326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3940309" y="1446127"/>
            <a:ext cx="194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j Metabolites1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7137655" y="530279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6498755" y="1406655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92583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251682" y="1415474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995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Metabolite2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D528DDE0-2DBE-1ADD-CECB-19068064E7F1}"/>
              </a:ext>
            </a:extLst>
          </p:cNvPr>
          <p:cNvSpPr/>
          <p:nvPr/>
        </p:nvSpPr>
        <p:spPr>
          <a:xfrm rot="5400000">
            <a:off x="4583930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581915A-7503-7072-B81D-E76BCE3A2BC8}"/>
              </a:ext>
            </a:extLst>
          </p:cNvPr>
          <p:cNvSpPr txBox="1"/>
          <p:nvPr/>
        </p:nvSpPr>
        <p:spPr>
          <a:xfrm>
            <a:off x="3945030" y="1415474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31925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056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97544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323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peripheral compartment 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03066" y="37917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30272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483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blipFill>
                <a:blip r:embed="rId7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824728" y="220683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1694286" y="377147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425252" y="26249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491084" y="37765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04178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9001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j Metabolites1 in peripheral compartment, j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9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266D7577-B29D-4492-78BF-4A25BB17AC6D}"/>
              </a:ext>
            </a:extLst>
          </p:cNvPr>
          <p:cNvSpPr/>
          <p:nvPr/>
        </p:nvSpPr>
        <p:spPr bwMode="gray">
          <a:xfrm>
            <a:off x="1363663" y="3241967"/>
            <a:ext cx="1606351" cy="1334267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</a:pPr>
            <a:endParaRPr lang="de-DE" sz="1600" kern="0" dirty="0" err="1">
              <a:solidFill>
                <a:schemeClr val="accent6"/>
              </a:solidFill>
              <a:latin typeface="Verdana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Metabolites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2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7"/>
            <a:chOff x="-844126" y="2629634"/>
            <a:chExt cx="2760774" cy="5489237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6312824"/>
              <a:ext cx="2025342" cy="1806047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feld 346">
            <a:extLst>
              <a:ext uri="{FF2B5EF4-FFF2-40B4-BE49-F238E27FC236}">
                <a16:creationId xmlns:a16="http://schemas.microsoft.com/office/drawing/2014/main" id="{8A6845D3-B5AC-E1DE-7D36-F19F525EF437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1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/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chemeClr val="accent5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C631767-779C-3862-1268-FD880D4EB735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/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118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2F8BCB5-C782-66D6-533C-DE5E9C598B13}"/>
              </a:ext>
            </a:extLst>
          </p:cNvPr>
          <p:cNvCxnSpPr>
            <a:cxnSpLocks/>
            <a:endCxn id="349" idx="4"/>
          </p:cNvCxnSpPr>
          <p:nvPr/>
        </p:nvCxnSpPr>
        <p:spPr>
          <a:xfrm rot="10800000">
            <a:off x="2015610" y="6610572"/>
            <a:ext cx="611585" cy="17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/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/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2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82DD216-1696-AEE9-4B24-E2C7BBC9840C}"/>
              </a:ext>
            </a:extLst>
          </p:cNvPr>
          <p:cNvCxnSpPr>
            <a:cxnSpLocks/>
          </p:cNvCxnSpPr>
          <p:nvPr/>
        </p:nvCxnSpPr>
        <p:spPr>
          <a:xfrm>
            <a:off x="232431" y="3049942"/>
            <a:ext cx="106341" cy="26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D332D9-CC66-9DF2-A929-E2C94A8B4EE0}"/>
              </a:ext>
            </a:extLst>
          </p:cNvPr>
          <p:cNvCxnSpPr/>
          <p:nvPr/>
        </p:nvCxnSpPr>
        <p:spPr>
          <a:xfrm flipV="1">
            <a:off x="529042" y="2982945"/>
            <a:ext cx="26690" cy="21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8B6B0EB-550F-8922-F349-209AB0B42A15}"/>
              </a:ext>
            </a:extLst>
          </p:cNvPr>
          <p:cNvCxnSpPr>
            <a:cxnSpLocks/>
          </p:cNvCxnSpPr>
          <p:nvPr/>
        </p:nvCxnSpPr>
        <p:spPr>
          <a:xfrm flipH="1">
            <a:off x="1354371" y="2925183"/>
            <a:ext cx="209350" cy="258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CC76C7EC-49C2-E3D3-C2B1-18BC5486FC21}"/>
              </a:ext>
            </a:extLst>
          </p:cNvPr>
          <p:cNvCxnSpPr/>
          <p:nvPr/>
        </p:nvCxnSpPr>
        <p:spPr>
          <a:xfrm flipH="1" flipV="1">
            <a:off x="1665495" y="2873673"/>
            <a:ext cx="222848" cy="22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3820631" y="2829033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4061505" y="2821264"/>
            <a:ext cx="1223675" cy="208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</p:cNvCxnSpPr>
          <p:nvPr/>
        </p:nvCxnSpPr>
        <p:spPr>
          <a:xfrm>
            <a:off x="4033528" y="2869169"/>
            <a:ext cx="766328" cy="286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4084706" y="2749769"/>
            <a:ext cx="2230429" cy="304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blipFill>
                <a:blip r:embed="rId12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41EC5E-3BD7-3261-E2C0-EC3CFB1224F6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/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/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A287C9-8119-65FD-9914-D05DA068DC13}"/>
              </a:ext>
            </a:extLst>
          </p:cNvPr>
          <p:cNvCxnSpPr>
            <a:cxnSpLocks/>
          </p:cNvCxnSpPr>
          <p:nvPr/>
        </p:nvCxnSpPr>
        <p:spPr>
          <a:xfrm>
            <a:off x="1906191" y="2854285"/>
            <a:ext cx="201300" cy="63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/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6C8F215-ADD3-799F-6B72-C79A4387B4F4}"/>
              </a:ext>
            </a:extLst>
          </p:cNvPr>
          <p:cNvSpPr txBox="1"/>
          <p:nvPr/>
        </p:nvSpPr>
        <p:spPr>
          <a:xfrm>
            <a:off x="2034129" y="356357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/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08090B-EA2E-A03B-A737-70CE28863706}"/>
              </a:ext>
            </a:extLst>
          </p:cNvPr>
          <p:cNvCxnSpPr>
            <a:cxnSpLocks/>
          </p:cNvCxnSpPr>
          <p:nvPr/>
        </p:nvCxnSpPr>
        <p:spPr>
          <a:xfrm flipH="1">
            <a:off x="849046" y="3672710"/>
            <a:ext cx="726442" cy="24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/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E08F18B-6D1E-156C-3164-11B599FAD22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86079" y="3057562"/>
            <a:ext cx="409475" cy="51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/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347482B-8F81-B2BA-D41A-39CD499F380F}"/>
              </a:ext>
            </a:extLst>
          </p:cNvPr>
          <p:cNvCxnSpPr>
            <a:cxnSpLocks/>
          </p:cNvCxnSpPr>
          <p:nvPr/>
        </p:nvCxnSpPr>
        <p:spPr>
          <a:xfrm>
            <a:off x="2422387" y="524977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/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blipFill>
                <a:blip r:embed="rId132"/>
                <a:stretch>
                  <a:fillRect r="-16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/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/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/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/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/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/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F006D-07D1-6C09-5DDB-969C19882238}"/>
              </a:ext>
            </a:extLst>
          </p:cNvPr>
          <p:cNvCxnSpPr>
            <a:cxnSpLocks/>
          </p:cNvCxnSpPr>
          <p:nvPr/>
        </p:nvCxnSpPr>
        <p:spPr>
          <a:xfrm flipH="1" flipV="1">
            <a:off x="1995632" y="3829573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831E741-497B-D143-344A-362F7A15A9F9}"/>
              </a:ext>
            </a:extLst>
          </p:cNvPr>
          <p:cNvCxnSpPr>
            <a:cxnSpLocks/>
          </p:cNvCxnSpPr>
          <p:nvPr/>
        </p:nvCxnSpPr>
        <p:spPr>
          <a:xfrm flipH="1" flipV="1">
            <a:off x="2085216" y="3800169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/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blipFill>
                <a:blip r:embed="rId139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>
            <a:extLst>
              <a:ext uri="{FF2B5EF4-FFF2-40B4-BE49-F238E27FC236}">
                <a16:creationId xmlns:a16="http://schemas.microsoft.com/office/drawing/2014/main" id="{578EDA45-EB4E-3864-4277-E2CD1705819A}"/>
              </a:ext>
            </a:extLst>
          </p:cNvPr>
          <p:cNvSpPr txBox="1"/>
          <p:nvPr/>
        </p:nvSpPr>
        <p:spPr>
          <a:xfrm>
            <a:off x="2228564" y="4166149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/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blipFill>
                <a:blip r:embed="rId140"/>
                <a:stretch>
                  <a:fillRect r="-32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5A4ED7E-8526-05BB-2564-5D75F61DBB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200915" y="5770983"/>
            <a:ext cx="353424" cy="10793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BBD793D-DDB8-E933-ED6C-9F5D043EBFE8}"/>
              </a:ext>
            </a:extLst>
          </p:cNvPr>
          <p:cNvCxnSpPr>
            <a:cxnSpLocks/>
          </p:cNvCxnSpPr>
          <p:nvPr/>
        </p:nvCxnSpPr>
        <p:spPr>
          <a:xfrm>
            <a:off x="1713920" y="5908713"/>
            <a:ext cx="338184" cy="63625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492FFD7-20A5-615E-4889-D80D45CE9EC3}"/>
              </a:ext>
            </a:extLst>
          </p:cNvPr>
          <p:cNvCxnSpPr>
            <a:cxnSpLocks/>
          </p:cNvCxnSpPr>
          <p:nvPr/>
        </p:nvCxnSpPr>
        <p:spPr>
          <a:xfrm>
            <a:off x="1627577" y="6093024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5FD817-E13B-49FC-FECB-749A1560DADE}"/>
              </a:ext>
            </a:extLst>
          </p:cNvPr>
          <p:cNvCxnSpPr>
            <a:cxnSpLocks/>
          </p:cNvCxnSpPr>
          <p:nvPr/>
        </p:nvCxnSpPr>
        <p:spPr>
          <a:xfrm>
            <a:off x="1788048" y="6357514"/>
            <a:ext cx="165270" cy="511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1815277-DE0A-A3E6-86C6-24BC7D9A4EB2}"/>
              </a:ext>
            </a:extLst>
          </p:cNvPr>
          <p:cNvCxnSpPr>
            <a:cxnSpLocks/>
          </p:cNvCxnSpPr>
          <p:nvPr/>
        </p:nvCxnSpPr>
        <p:spPr>
          <a:xfrm flipV="1">
            <a:off x="2233391" y="6347172"/>
            <a:ext cx="186121" cy="91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D15ECB7-4EC5-FA6A-7EFA-D8D7E5BD57E3}"/>
              </a:ext>
            </a:extLst>
          </p:cNvPr>
          <p:cNvCxnSpPr>
            <a:cxnSpLocks/>
          </p:cNvCxnSpPr>
          <p:nvPr/>
        </p:nvCxnSpPr>
        <p:spPr>
          <a:xfrm>
            <a:off x="1553255" y="5730261"/>
            <a:ext cx="512845" cy="1938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CC75A8E-714A-8CD3-AF8C-E579353AA418}"/>
              </a:ext>
            </a:extLst>
          </p:cNvPr>
          <p:cNvCxnSpPr>
            <a:cxnSpLocks/>
          </p:cNvCxnSpPr>
          <p:nvPr/>
        </p:nvCxnSpPr>
        <p:spPr>
          <a:xfrm>
            <a:off x="2066100" y="5294944"/>
            <a:ext cx="361814" cy="35005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51D041F9-5311-D08D-7D79-68DFD46C0887}"/>
              </a:ext>
            </a:extLst>
          </p:cNvPr>
          <p:cNvCxnSpPr>
            <a:stCxn id="142" idx="2"/>
            <a:endCxn id="70" idx="2"/>
          </p:cNvCxnSpPr>
          <p:nvPr/>
        </p:nvCxnSpPr>
        <p:spPr>
          <a:xfrm rot="16200000" flipH="1">
            <a:off x="1673192" y="5532008"/>
            <a:ext cx="636252" cy="1199865"/>
          </a:xfrm>
          <a:prstGeom prst="bentConnector3">
            <a:avLst>
              <a:gd name="adj1" fmla="val 13592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/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5E8C5BA-2280-93BC-AF1E-62A72F54480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85052" y="5993504"/>
            <a:ext cx="638015" cy="9694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/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/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3CFDFAA1-BB6D-C7F4-9BCD-B8C8D4AE8976}"/>
              </a:ext>
            </a:extLst>
          </p:cNvPr>
          <p:cNvCxnSpPr>
            <a:cxnSpLocks/>
          </p:cNvCxnSpPr>
          <p:nvPr/>
        </p:nvCxnSpPr>
        <p:spPr>
          <a:xfrm flipH="1">
            <a:off x="593861" y="6391622"/>
            <a:ext cx="728014" cy="10512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/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C060ADDD-9E93-7E81-C81C-FC62A52E833E}"/>
              </a:ext>
            </a:extLst>
          </p:cNvPr>
          <p:cNvCxnSpPr>
            <a:cxnSpLocks/>
          </p:cNvCxnSpPr>
          <p:nvPr/>
        </p:nvCxnSpPr>
        <p:spPr>
          <a:xfrm>
            <a:off x="397188" y="6245704"/>
            <a:ext cx="6846" cy="2206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/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blipFill>
                <a:blip r:embed="rId1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9AFF302D-45E4-E39B-349C-DC6FBC33275A}"/>
              </a:ext>
            </a:extLst>
          </p:cNvPr>
          <p:cNvCxnSpPr>
            <a:cxnSpLocks/>
          </p:cNvCxnSpPr>
          <p:nvPr/>
        </p:nvCxnSpPr>
        <p:spPr>
          <a:xfrm flipH="1" flipV="1">
            <a:off x="505077" y="4955564"/>
            <a:ext cx="1642078" cy="103759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/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/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/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feld 162">
            <a:extLst>
              <a:ext uri="{FF2B5EF4-FFF2-40B4-BE49-F238E27FC236}">
                <a16:creationId xmlns:a16="http://schemas.microsoft.com/office/drawing/2014/main" id="{9B2A7236-6AF0-CA67-2F4D-B1D95D5605D1}"/>
              </a:ext>
            </a:extLst>
          </p:cNvPr>
          <p:cNvSpPr txBox="1"/>
          <p:nvPr/>
        </p:nvSpPr>
        <p:spPr>
          <a:xfrm>
            <a:off x="4438033" y="159966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/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4BDAF2FB-0BE5-A95D-4BC6-7669550E843F}"/>
              </a:ext>
            </a:extLst>
          </p:cNvPr>
          <p:cNvCxnSpPr>
            <a:cxnSpLocks/>
          </p:cNvCxnSpPr>
          <p:nvPr/>
        </p:nvCxnSpPr>
        <p:spPr>
          <a:xfrm flipV="1">
            <a:off x="3836826" y="1890936"/>
            <a:ext cx="619090" cy="68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/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/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7A1E2D-AAED-CD6C-5D37-DFB58A5DC220}"/>
              </a:ext>
            </a:extLst>
          </p:cNvPr>
          <p:cNvCxnSpPr>
            <a:cxnSpLocks/>
          </p:cNvCxnSpPr>
          <p:nvPr/>
        </p:nvCxnSpPr>
        <p:spPr>
          <a:xfrm flipH="1" flipV="1">
            <a:off x="2520647" y="6029522"/>
            <a:ext cx="1773453" cy="1492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/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39A6AC6-6614-0012-5D6C-EDB7AC3A1E99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2735643" y="1810599"/>
            <a:ext cx="2486069" cy="187256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A0A525A8-DD86-F2B2-6282-B4EFA4B3117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2123333" y="1810992"/>
            <a:ext cx="1893603" cy="1738616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/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/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/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E493FAE2-E816-1F22-E3AE-311633318BE3}"/>
              </a:ext>
            </a:extLst>
          </p:cNvPr>
          <p:cNvCxnSpPr>
            <a:cxnSpLocks/>
          </p:cNvCxnSpPr>
          <p:nvPr/>
        </p:nvCxnSpPr>
        <p:spPr>
          <a:xfrm>
            <a:off x="4568444" y="626704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D732A27-7B7D-0038-527E-D3841975B4E3}"/>
              </a:ext>
            </a:extLst>
          </p:cNvPr>
          <p:cNvCxnSpPr>
            <a:cxnSpLocks/>
          </p:cNvCxnSpPr>
          <p:nvPr/>
        </p:nvCxnSpPr>
        <p:spPr>
          <a:xfrm flipH="1" flipV="1">
            <a:off x="1829677" y="6126385"/>
            <a:ext cx="2596369" cy="4059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C1492FD1-9A9F-E476-1CB5-6972E75CD132}"/>
              </a:ext>
            </a:extLst>
          </p:cNvPr>
          <p:cNvCxnSpPr>
            <a:cxnSpLocks/>
          </p:cNvCxnSpPr>
          <p:nvPr/>
        </p:nvCxnSpPr>
        <p:spPr>
          <a:xfrm flipH="1" flipV="1">
            <a:off x="4149351" y="1862402"/>
            <a:ext cx="263218" cy="4219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3522F508-0A7C-F967-4364-EB8B3BFADEA1}"/>
              </a:ext>
            </a:extLst>
          </p:cNvPr>
          <p:cNvCxnSpPr>
            <a:cxnSpLocks/>
            <a:stCxn id="192" idx="0"/>
          </p:cNvCxnSpPr>
          <p:nvPr/>
        </p:nvCxnSpPr>
        <p:spPr>
          <a:xfrm flipH="1" flipV="1">
            <a:off x="4240828" y="1814385"/>
            <a:ext cx="693208" cy="466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/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/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C4568FD4-2D7B-C619-EA6F-0E936EC566F3}"/>
              </a:ext>
            </a:extLst>
          </p:cNvPr>
          <p:cNvCxnSpPr>
            <a:cxnSpLocks/>
          </p:cNvCxnSpPr>
          <p:nvPr/>
        </p:nvCxnSpPr>
        <p:spPr>
          <a:xfrm flipH="1">
            <a:off x="5277025" y="6232540"/>
            <a:ext cx="2204061" cy="26362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/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/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/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blipFill>
                <a:blip r:embed="rId160"/>
                <a:stretch>
                  <a:fillRect r="-19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C665856-0588-7DE6-7D68-895464CE3F69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849949" y="5584136"/>
            <a:ext cx="898246" cy="41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4C231E53-8886-9774-B27D-107EE6EB87CD}"/>
              </a:ext>
            </a:extLst>
          </p:cNvPr>
          <p:cNvCxnSpPr>
            <a:cxnSpLocks/>
          </p:cNvCxnSpPr>
          <p:nvPr/>
        </p:nvCxnSpPr>
        <p:spPr>
          <a:xfrm flipV="1">
            <a:off x="5082216" y="5582638"/>
            <a:ext cx="3414668" cy="84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/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/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668D4DF8-1B0D-9A26-0C38-051536EC703D}"/>
              </a:ext>
            </a:extLst>
          </p:cNvPr>
          <p:cNvCxnSpPr>
            <a:cxnSpLocks/>
          </p:cNvCxnSpPr>
          <p:nvPr/>
        </p:nvCxnSpPr>
        <p:spPr>
          <a:xfrm flipH="1" flipV="1">
            <a:off x="8788527" y="4027057"/>
            <a:ext cx="4805" cy="1205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/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/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7590E981-6DDB-AFF9-6B2A-2F5031999778}"/>
              </a:ext>
            </a:extLst>
          </p:cNvPr>
          <p:cNvCxnSpPr>
            <a:cxnSpLocks/>
          </p:cNvCxnSpPr>
          <p:nvPr/>
        </p:nvCxnSpPr>
        <p:spPr>
          <a:xfrm flipV="1">
            <a:off x="9034819" y="4507518"/>
            <a:ext cx="173629" cy="777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/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/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/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/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/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FF8F85F-8DA6-793A-E4B1-83FFE1C8FE1B}"/>
              </a:ext>
            </a:extLst>
          </p:cNvPr>
          <p:cNvCxnSpPr>
            <a:cxnSpLocks/>
          </p:cNvCxnSpPr>
          <p:nvPr/>
        </p:nvCxnSpPr>
        <p:spPr>
          <a:xfrm>
            <a:off x="5352950" y="1828389"/>
            <a:ext cx="652391" cy="145774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D98FD4DD-4A61-FC51-61FB-AB8EFC0BA36C}"/>
              </a:ext>
            </a:extLst>
          </p:cNvPr>
          <p:cNvCxnSpPr>
            <a:cxnSpLocks/>
          </p:cNvCxnSpPr>
          <p:nvPr/>
        </p:nvCxnSpPr>
        <p:spPr>
          <a:xfrm>
            <a:off x="4370036" y="1774222"/>
            <a:ext cx="1431118" cy="2251552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/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/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/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/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8B5EF964-D3D5-65A7-B2A8-2011BB20CA19}"/>
              </a:ext>
            </a:extLst>
          </p:cNvPr>
          <p:cNvCxnSpPr>
            <a:cxnSpLocks/>
          </p:cNvCxnSpPr>
          <p:nvPr/>
        </p:nvCxnSpPr>
        <p:spPr>
          <a:xfrm>
            <a:off x="6362769" y="4212986"/>
            <a:ext cx="2672050" cy="16569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/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/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E98F0DD-F23C-8668-F014-1DF73D460A4C}"/>
              </a:ext>
            </a:extLst>
          </p:cNvPr>
          <p:cNvCxnSpPr>
            <a:cxnSpLocks/>
          </p:cNvCxnSpPr>
          <p:nvPr/>
        </p:nvCxnSpPr>
        <p:spPr>
          <a:xfrm>
            <a:off x="6623162" y="3545188"/>
            <a:ext cx="772327" cy="27603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/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/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/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95277DD9-7F88-A6AB-B88A-C65C0C3BD530}"/>
              </a:ext>
            </a:extLst>
          </p:cNvPr>
          <p:cNvCxnSpPr>
            <a:cxnSpLocks/>
          </p:cNvCxnSpPr>
          <p:nvPr/>
        </p:nvCxnSpPr>
        <p:spPr>
          <a:xfrm flipV="1">
            <a:off x="6637966" y="2829033"/>
            <a:ext cx="378073" cy="40260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/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/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/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/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blipFill>
                <a:blip r:embed="rId178"/>
                <a:stretch>
                  <a:fillRect r="-982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/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blipFill>
                <a:blip r:embed="rId179"/>
                <a:stretch>
                  <a:fillRect r="-9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feld 306">
            <a:extLst>
              <a:ext uri="{FF2B5EF4-FFF2-40B4-BE49-F238E27FC236}">
                <a16:creationId xmlns:a16="http://schemas.microsoft.com/office/drawing/2014/main" id="{C204C341-C587-6B2A-AE3C-2B455E3B491F}"/>
              </a:ext>
            </a:extLst>
          </p:cNvPr>
          <p:cNvSpPr txBox="1"/>
          <p:nvPr/>
        </p:nvSpPr>
        <p:spPr>
          <a:xfrm>
            <a:off x="6139849" y="36098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38309D4C-43A6-87B4-5F20-06CBC6FC9565}"/>
              </a:ext>
            </a:extLst>
          </p:cNvPr>
          <p:cNvCxnSpPr>
            <a:cxnSpLocks/>
            <a:endCxn id="287" idx="1"/>
          </p:cNvCxnSpPr>
          <p:nvPr/>
        </p:nvCxnSpPr>
        <p:spPr>
          <a:xfrm flipH="1">
            <a:off x="6338060" y="2510760"/>
            <a:ext cx="1510191" cy="125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/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8DC3C1CF-F631-DEA2-AD2D-BC5A53AD7ADE}"/>
              </a:ext>
            </a:extLst>
          </p:cNvPr>
          <p:cNvCxnSpPr>
            <a:cxnSpLocks/>
          </p:cNvCxnSpPr>
          <p:nvPr/>
        </p:nvCxnSpPr>
        <p:spPr>
          <a:xfrm>
            <a:off x="8818305" y="3935968"/>
            <a:ext cx="370590" cy="317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feld 335">
            <a:extLst>
              <a:ext uri="{FF2B5EF4-FFF2-40B4-BE49-F238E27FC236}">
                <a16:creationId xmlns:a16="http://schemas.microsoft.com/office/drawing/2014/main" id="{06728B3B-DE26-1F35-D2C3-E7777033D591}"/>
              </a:ext>
            </a:extLst>
          </p:cNvPr>
          <p:cNvSpPr txBox="1"/>
          <p:nvPr/>
        </p:nvSpPr>
        <p:spPr>
          <a:xfrm>
            <a:off x="8007417" y="379103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/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44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9742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707106" y="946952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9111" y="979515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2299" y="1910065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451" y="1910065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765105" y="534856"/>
            <a:ext cx="287662" cy="4672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252675" y="3020697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203825" y="18430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444498" y="30206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79716" y="145741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83888" y="42122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04973" y="3059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70805" y="42112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21781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220717" y="67416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624889" y="34290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45974" y="22764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011806" y="342802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30448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B91B3A5-C115-4361-9A29-3515105FF9A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5756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drug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838205" y="1127248"/>
            <a:ext cx="477672" cy="1963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34269" y="1153813"/>
            <a:ext cx="477672" cy="1963038"/>
          </a:xfrm>
          <a:prstGeom prst="rightBrace">
            <a:avLst>
              <a:gd name="adj1" fmla="val 13602"/>
              <a:gd name="adj2" fmla="val 4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3E9-9085-438D-AA5C-1D26C293FEEC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/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/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/>
              <p:nvPr/>
            </p:nvSpPr>
            <p:spPr>
              <a:xfrm>
                <a:off x="1378073" y="1253670"/>
                <a:ext cx="6094070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073" y="1253670"/>
                <a:ext cx="6094070" cy="804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7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244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Antibody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038185" y="1919890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69370" y="395100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708219" y="2265802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103729" y="387280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122325" y="3573240"/>
            <a:ext cx="287662" cy="3092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7705" y="525940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746434" y="41532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856034" y="526570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075191" y="370235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5944749" y="526700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9675715" y="412044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8741547" y="527207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95503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6194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6194901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92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tumor extracellular space,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224218" y="-2513025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863606" y="291896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15825" y="1347240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889806" y="3977973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03391" y="2310685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198901" y="3917686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292558" y="3313203"/>
            <a:ext cx="287662" cy="3423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727165" y="514870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172608" y="40108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238440" y="516244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8266677" y="3111957"/>
            <a:ext cx="287662" cy="3839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7493563" y="5155180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11129013" y="4207300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10428620" y="5128490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2262475" y="4290542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1583226" y="630638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5314192" y="51598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4380024" y="63114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52162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4397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4397999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672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162164" y="-2572523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186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76318" y="1320385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950299" y="395111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63884" y="2283830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259394" y="3890831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803391" y="3819159"/>
            <a:ext cx="287662" cy="2409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113661" y="5155467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176166" y="400949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241998" y="516112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108722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j Metabolites1 in tumor extracellular space, j = 1,2,3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534594" y="3072098"/>
            <a:ext cx="287662" cy="4002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1397782" y="521470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5727671" y="409308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4793503" y="524470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9136235" y="2876139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449523" y="52740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611324" y="52151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77156" y="63667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568340" y="4358695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889091" y="637453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7620057" y="522797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685889" y="637960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1825213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11740" cy="571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11740" cy="5719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4415562" y="-63748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78726" y="197723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69669" y="474570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39227" y="631034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70193" y="51637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36025" y="631541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75C41A-EB5D-A068-8DB4-5B15009044FE}"/>
              </a:ext>
            </a:extLst>
          </p:cNvPr>
          <p:cNvSpPr/>
          <p:nvPr/>
        </p:nvSpPr>
        <p:spPr>
          <a:xfrm rot="5400000">
            <a:off x="6277615" y="-1907280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B0D36CDA-0775-C181-02F2-DDE8EB70BEF0}"/>
              </a:ext>
            </a:extLst>
          </p:cNvPr>
          <p:cNvSpPr txBox="1"/>
          <p:nvPr/>
        </p:nvSpPr>
        <p:spPr>
          <a:xfrm>
            <a:off x="3798318" y="358384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96D6804E-D529-E6E3-AC3A-A28F57FC833E}"/>
              </a:ext>
            </a:extLst>
          </p:cNvPr>
          <p:cNvSpPr/>
          <p:nvPr/>
        </p:nvSpPr>
        <p:spPr>
          <a:xfrm rot="5400000">
            <a:off x="5231458" y="1756265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9C1554-0BD6-6A1F-3DC7-E04CDB27DB43}"/>
              </a:ext>
            </a:extLst>
          </p:cNvPr>
          <p:cNvSpPr txBox="1"/>
          <p:nvPr/>
        </p:nvSpPr>
        <p:spPr>
          <a:xfrm>
            <a:off x="3934882" y="471644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2D0CB8EA-54FB-EBA0-5D80-FB0BCC2F9827}"/>
              </a:ext>
            </a:extLst>
          </p:cNvPr>
          <p:cNvSpPr/>
          <p:nvPr/>
        </p:nvSpPr>
        <p:spPr>
          <a:xfrm rot="5400000">
            <a:off x="10024100" y="2810055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C5640BD-4927-96B8-FD6F-1FD6B9195730}"/>
              </a:ext>
            </a:extLst>
          </p:cNvPr>
          <p:cNvSpPr txBox="1"/>
          <p:nvPr/>
        </p:nvSpPr>
        <p:spPr>
          <a:xfrm>
            <a:off x="9243977" y="465615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56362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41134" y="575335"/>
                <a:ext cx="13314414" cy="6195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4" y="575335"/>
                <a:ext cx="13314414" cy="619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3006272" y="2291570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535167" y="4736086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444616" y="3556623"/>
            <a:ext cx="283128" cy="2063928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642072" y="472845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084521" y="2947311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88693" y="57021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09778" y="45495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875610" y="57011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46745" y="3274946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455654" y="5709310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553881" y="573827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19713" y="688990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485256" y="4233426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549846" y="690533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198767" y="57385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375436" y="68918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58F943D-C0DA-05AE-B44A-A85731743117}"/>
              </a:ext>
            </a:extLst>
          </p:cNvPr>
          <p:cNvSpPr/>
          <p:nvPr/>
        </p:nvSpPr>
        <p:spPr>
          <a:xfrm rot="5400000">
            <a:off x="4646979" y="-1290142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D56A5F9-E24F-F515-42BD-F93595712841}"/>
              </a:ext>
            </a:extLst>
          </p:cNvPr>
          <p:cNvSpPr txBox="1"/>
          <p:nvPr/>
        </p:nvSpPr>
        <p:spPr>
          <a:xfrm>
            <a:off x="3110143" y="132457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23" name="Right Brace 16">
            <a:extLst>
              <a:ext uri="{FF2B5EF4-FFF2-40B4-BE49-F238E27FC236}">
                <a16:creationId xmlns:a16="http://schemas.microsoft.com/office/drawing/2014/main" id="{277CEDEC-651E-B8BF-9283-7BB941C23138}"/>
              </a:ext>
            </a:extLst>
          </p:cNvPr>
          <p:cNvSpPr/>
          <p:nvPr/>
        </p:nvSpPr>
        <p:spPr>
          <a:xfrm rot="5400000">
            <a:off x="6416978" y="-2981546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52E8F89A-1905-59B5-4B04-1DBDFEE6E5AE}"/>
              </a:ext>
            </a:extLst>
          </p:cNvPr>
          <p:cNvSpPr txBox="1"/>
          <p:nvPr/>
        </p:nvSpPr>
        <p:spPr>
          <a:xfrm>
            <a:off x="3937681" y="250958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32" name="Right Brace 22">
            <a:extLst>
              <a:ext uri="{FF2B5EF4-FFF2-40B4-BE49-F238E27FC236}">
                <a16:creationId xmlns:a16="http://schemas.microsoft.com/office/drawing/2014/main" id="{5DB2C2C2-8882-6558-CB48-4208FD52F50D}"/>
              </a:ext>
            </a:extLst>
          </p:cNvPr>
          <p:cNvSpPr/>
          <p:nvPr/>
        </p:nvSpPr>
        <p:spPr>
          <a:xfrm rot="5400000">
            <a:off x="5271783" y="529112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B77998F-AEFC-8377-EE0B-D045025098B2}"/>
              </a:ext>
            </a:extLst>
          </p:cNvPr>
          <p:cNvSpPr txBox="1"/>
          <p:nvPr/>
        </p:nvSpPr>
        <p:spPr>
          <a:xfrm>
            <a:off x="3975207" y="348928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4" name="Right Brace 20">
            <a:extLst>
              <a:ext uri="{FF2B5EF4-FFF2-40B4-BE49-F238E27FC236}">
                <a16:creationId xmlns:a16="http://schemas.microsoft.com/office/drawing/2014/main" id="{DEA84341-84B6-711E-8A79-57DDA9341654}"/>
              </a:ext>
            </a:extLst>
          </p:cNvPr>
          <p:cNvSpPr/>
          <p:nvPr/>
        </p:nvSpPr>
        <p:spPr>
          <a:xfrm rot="5400000">
            <a:off x="10064425" y="1582902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9749BE09-8BB7-279B-0C23-6D3488223220}"/>
              </a:ext>
            </a:extLst>
          </p:cNvPr>
          <p:cNvSpPr txBox="1"/>
          <p:nvPr/>
        </p:nvSpPr>
        <p:spPr>
          <a:xfrm>
            <a:off x="9284302" y="342900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8125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/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/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/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/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11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/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blipFill>
                <a:blip r:embed="rId12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/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blipFill>
                <a:blip r:embed="rId13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/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blipFill>
                <a:blip r:embed="rId1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/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blipFill>
                <a:blip r:embed="rId15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/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blipFill>
                <a:blip r:embed="rId16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AFBBFE-4D17-B6F7-4750-F977039266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4125" y="4731305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EF7F4CE-1F4C-247E-EFDD-7EB32256CF34}"/>
              </a:ext>
            </a:extLst>
          </p:cNvPr>
          <p:cNvCxnSpPr>
            <a:cxnSpLocks/>
          </p:cNvCxnSpPr>
          <p:nvPr/>
        </p:nvCxnSpPr>
        <p:spPr>
          <a:xfrm>
            <a:off x="1031630" y="5532052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ACA1C14-C6A0-6689-2ED8-C70CB10F19F1}"/>
              </a:ext>
            </a:extLst>
          </p:cNvPr>
          <p:cNvCxnSpPr/>
          <p:nvPr/>
        </p:nvCxnSpPr>
        <p:spPr>
          <a:xfrm>
            <a:off x="2684342" y="2607640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30CEA8-17B7-5F23-7943-47A0C404507F}"/>
              </a:ext>
            </a:extLst>
          </p:cNvPr>
          <p:cNvCxnSpPr>
            <a:cxnSpLocks/>
          </p:cNvCxnSpPr>
          <p:nvPr/>
        </p:nvCxnSpPr>
        <p:spPr>
          <a:xfrm>
            <a:off x="2689557" y="4756821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7F65021-BE6E-4A3D-093B-2FB1B9241873}"/>
              </a:ext>
            </a:extLst>
          </p:cNvPr>
          <p:cNvCxnSpPr>
            <a:cxnSpLocks/>
          </p:cNvCxnSpPr>
          <p:nvPr/>
        </p:nvCxnSpPr>
        <p:spPr>
          <a:xfrm flipH="1">
            <a:off x="4217581" y="3184466"/>
            <a:ext cx="1340" cy="118198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05EFD7-1A14-802D-79DF-BE5BD42F2059}"/>
              </a:ext>
            </a:extLst>
          </p:cNvPr>
          <p:cNvCxnSpPr>
            <a:cxnSpLocks/>
          </p:cNvCxnSpPr>
          <p:nvPr/>
        </p:nvCxnSpPr>
        <p:spPr>
          <a:xfrm>
            <a:off x="4517313" y="3030787"/>
            <a:ext cx="3025062" cy="1325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8110A6F-1E0C-08EA-4425-DDF55298E8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81459" y="3660890"/>
            <a:ext cx="1214734" cy="852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EE4F6A3-BDA7-2636-09D5-ECF430DAC06C}"/>
              </a:ext>
            </a:extLst>
          </p:cNvPr>
          <p:cNvCxnSpPr>
            <a:cxnSpLocks/>
          </p:cNvCxnSpPr>
          <p:nvPr/>
        </p:nvCxnSpPr>
        <p:spPr>
          <a:xfrm>
            <a:off x="7782817" y="3184467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87DA5DB-40D8-CE0B-6EA8-1CA69A4ABFC9}"/>
              </a:ext>
            </a:extLst>
          </p:cNvPr>
          <p:cNvCxnSpPr>
            <a:cxnSpLocks/>
          </p:cNvCxnSpPr>
          <p:nvPr/>
        </p:nvCxnSpPr>
        <p:spPr>
          <a:xfrm>
            <a:off x="7782817" y="3810546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8C0E144-500B-DDCF-F272-F584348A06B9}"/>
              </a:ext>
            </a:extLst>
          </p:cNvPr>
          <p:cNvCxnSpPr>
            <a:cxnSpLocks/>
          </p:cNvCxnSpPr>
          <p:nvPr/>
        </p:nvCxnSpPr>
        <p:spPr>
          <a:xfrm>
            <a:off x="4425696" y="3184466"/>
            <a:ext cx="1255849" cy="417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6BE891C-FE03-82DE-51BE-AE162EA1C342}"/>
              </a:ext>
            </a:extLst>
          </p:cNvPr>
          <p:cNvCxnSpPr>
            <a:cxnSpLocks/>
          </p:cNvCxnSpPr>
          <p:nvPr/>
        </p:nvCxnSpPr>
        <p:spPr>
          <a:xfrm>
            <a:off x="2897076" y="2559238"/>
            <a:ext cx="1050638" cy="395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FF94A-F947-0C85-DBD9-F75F6428FDD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68197" y="4563791"/>
            <a:ext cx="1055631" cy="38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BDE37CB-2C67-73E1-9525-1AC8093FF47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0750" y="5390399"/>
            <a:ext cx="983077" cy="3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B572472-4035-EE86-1B8A-C231A26D3279}"/>
              </a:ext>
            </a:extLst>
          </p:cNvPr>
          <p:cNvCxnSpPr>
            <a:cxnSpLocks/>
          </p:cNvCxnSpPr>
          <p:nvPr/>
        </p:nvCxnSpPr>
        <p:spPr>
          <a:xfrm>
            <a:off x="2984077" y="4558959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997129" y="277206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01301" y="55268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722386" y="437429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788218" y="552592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20151" y="3989501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230420" y="6661412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6933662" y="549460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10331" y="6647949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62296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19E44B5-95DE-4EA2-92C2-ADEA56DDF2CE}"/>
              </a:ext>
            </a:extLst>
          </p:cNvPr>
          <p:cNvSpPr txBox="1"/>
          <p:nvPr/>
        </p:nvSpPr>
        <p:spPr>
          <a:xfrm>
            <a:off x="69044" y="5595041"/>
            <a:ext cx="11889996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5067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(nmol) of drug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/>
              <p:nvPr/>
            </p:nvSpPr>
            <p:spPr>
              <a:xfrm>
                <a:off x="302004" y="403182"/>
                <a:ext cx="11889996" cy="4704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 strike="sngStrike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strike="sngStrike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 strike="sngStrike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  <m:sup>
                          <m:r>
                            <a:rPr lang="en-US" sz="1600" i="1" strike="sngStrike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fi-FI" sz="1600" i="1" strike="sngStrike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 strike="sngStrik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 i="1" strike="sngStrike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fi-FI" sz="1600" b="0" i="1" strike="sngStrike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fi-FI" sz="1600" b="0" i="1" strike="sngStrike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sz="1600" b="0" i="1" strike="sngStrike" smtClean="0">
                              <a:latin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  <m:r>
                        <a:rPr lang="fi-FI" sz="1600" b="0" i="1" strike="sngStrike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trike="sngStrik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 strike="sngStrike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 strike="sngStrike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trike="sngStrik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 strike="sngStrike"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  <m:sup>
                              <m:r>
                                <a:rPr lang="en-US" sz="1600" i="1" strike="sngStrike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sz="1600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 strike="sngStrik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strike="sngStrik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strike="sngStrik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strike="sngStrik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strike="sngStrik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strike="sngStrik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trike="sngStrike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 strike="sngStrike"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fi-FI" sz="1600" b="0" i="1" strike="sngStrike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403182"/>
                <a:ext cx="11889996" cy="4704749"/>
              </a:xfrm>
              <a:prstGeom prst="rect">
                <a:avLst/>
              </a:prstGeom>
              <a:blipFill>
                <a:blip r:embed="rId3"/>
                <a:stretch>
                  <a:fillRect l="-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6A98A90-D59B-4776-86B2-DA2DA8EFE6B2}"/>
              </a:ext>
            </a:extLst>
          </p:cNvPr>
          <p:cNvSpPr/>
          <p:nvPr/>
        </p:nvSpPr>
        <p:spPr>
          <a:xfrm rot="5400000">
            <a:off x="4685065" y="-1167198"/>
            <a:ext cx="149668" cy="631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AC4-2F20-4865-AD39-C56D4FB21199}"/>
              </a:ext>
            </a:extLst>
          </p:cNvPr>
          <p:cNvSpPr txBox="1"/>
          <p:nvPr/>
        </p:nvSpPr>
        <p:spPr>
          <a:xfrm>
            <a:off x="3725542" y="2087444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central space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B927D-3E88-4310-BD56-3B22ED079036}"/>
              </a:ext>
            </a:extLst>
          </p:cNvPr>
          <p:cNvSpPr txBox="1"/>
          <p:nvPr/>
        </p:nvSpPr>
        <p:spPr>
          <a:xfrm>
            <a:off x="7809085" y="2084336"/>
            <a:ext cx="39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non-specific deconjugation </a:t>
            </a:r>
            <a:r>
              <a:rPr lang="en-US" dirty="0"/>
              <a:t>of ADC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54ADCC9-503A-4517-BDE0-E90238D5F7E3}"/>
              </a:ext>
            </a:extLst>
          </p:cNvPr>
          <p:cNvSpPr/>
          <p:nvPr/>
        </p:nvSpPr>
        <p:spPr>
          <a:xfrm rot="5400000">
            <a:off x="9396468" y="544961"/>
            <a:ext cx="149669" cy="2923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0210DC6-393D-4888-AF6B-A2900B4AC2B2}"/>
              </a:ext>
            </a:extLst>
          </p:cNvPr>
          <p:cNvSpPr/>
          <p:nvPr/>
        </p:nvSpPr>
        <p:spPr>
          <a:xfrm rot="5400000">
            <a:off x="3205619" y="493236"/>
            <a:ext cx="263708" cy="6506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AE9FB-A3B7-4607-9BA3-00E03B76A7F0}"/>
              </a:ext>
            </a:extLst>
          </p:cNvPr>
          <p:cNvSpPr txBox="1"/>
          <p:nvPr/>
        </p:nvSpPr>
        <p:spPr>
          <a:xfrm>
            <a:off x="104128" y="3334987"/>
            <a:ext cx="38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Non-specific </a:t>
            </a:r>
            <a:r>
              <a:rPr lang="en-US" dirty="0" err="1"/>
              <a:t>deconj</a:t>
            </a:r>
            <a:r>
              <a:rPr lang="en-US" dirty="0"/>
              <a:t>. of ADC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AF440-BA51-4F3C-9BD3-DC370DA1409B}"/>
              </a:ext>
            </a:extLst>
          </p:cNvPr>
          <p:cNvSpPr txBox="1"/>
          <p:nvPr/>
        </p:nvSpPr>
        <p:spPr>
          <a:xfrm>
            <a:off x="3503100" y="3399668"/>
            <a:ext cx="278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Efflux of drug from the cell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62FCDCCF-92CC-4715-A174-62B122794846}"/>
              </a:ext>
            </a:extLst>
          </p:cNvPr>
          <p:cNvSpPr/>
          <p:nvPr/>
        </p:nvSpPr>
        <p:spPr>
          <a:xfrm rot="5400000">
            <a:off x="1446830" y="2079934"/>
            <a:ext cx="113010" cy="2490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165A214-61E9-4251-9ECD-D5DFE4CFF3CA}"/>
              </a:ext>
            </a:extLst>
          </p:cNvPr>
          <p:cNvSpPr/>
          <p:nvPr/>
        </p:nvSpPr>
        <p:spPr>
          <a:xfrm rot="5400000">
            <a:off x="4597311" y="1478487"/>
            <a:ext cx="130941" cy="3711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92DF5-E677-4D43-AC7A-BD8A14C63E8A}"/>
              </a:ext>
            </a:extLst>
          </p:cNvPr>
          <p:cNvSpPr txBox="1"/>
          <p:nvPr/>
        </p:nvSpPr>
        <p:spPr>
          <a:xfrm>
            <a:off x="3123778" y="3752745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cells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FD58BE1-BDB4-4F7D-8214-317D105BE626}"/>
              </a:ext>
            </a:extLst>
          </p:cNvPr>
          <p:cNvSpPr/>
          <p:nvPr/>
        </p:nvSpPr>
        <p:spPr>
          <a:xfrm rot="5400000">
            <a:off x="7913097" y="1683726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FAA651A-7CF6-4BC9-8DB7-370FDB17387A}"/>
              </a:ext>
            </a:extLst>
          </p:cNvPr>
          <p:cNvSpPr/>
          <p:nvPr/>
        </p:nvSpPr>
        <p:spPr>
          <a:xfrm rot="5400000">
            <a:off x="2440602" y="2527234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ED274A-47A7-465E-AFC2-29513B84F086}"/>
              </a:ext>
            </a:extLst>
          </p:cNvPr>
          <p:cNvSpPr txBox="1"/>
          <p:nvPr/>
        </p:nvSpPr>
        <p:spPr>
          <a:xfrm>
            <a:off x="1960793" y="4904371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3C78E-53DE-4CE5-BCA5-D71AD7A94948}"/>
              </a:ext>
            </a:extLst>
          </p:cNvPr>
          <p:cNvSpPr txBox="1"/>
          <p:nvPr/>
        </p:nvSpPr>
        <p:spPr>
          <a:xfrm>
            <a:off x="5763958" y="4934838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FCB8F-C438-4413-9BCA-818A4171AD96}"/>
              </a:ext>
            </a:extLst>
          </p:cNvPr>
          <p:cNvSpPr txBox="1"/>
          <p:nvPr/>
        </p:nvSpPr>
        <p:spPr>
          <a:xfrm>
            <a:off x="94089" y="5808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315CE0-7B21-469E-80C2-3760F83B8021}"/>
                  </a:ext>
                </a:extLst>
              </p:cNvPr>
              <p:cNvSpPr/>
              <p:nvPr/>
            </p:nvSpPr>
            <p:spPr>
              <a:xfrm>
                <a:off x="1037472" y="5704579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315CE0-7B21-469E-80C2-3760F83B8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72" y="5704579"/>
                <a:ext cx="1004699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E007A3-287B-4929-AAAA-36953462C153}"/>
                  </a:ext>
                </a:extLst>
              </p:cNvPr>
              <p:cNvSpPr/>
              <p:nvPr/>
            </p:nvSpPr>
            <p:spPr>
              <a:xfrm>
                <a:off x="1848543" y="5619935"/>
                <a:ext cx="411543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E007A3-287B-4929-AAAA-36953462C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43" y="5619935"/>
                <a:ext cx="411543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E9A555-80F9-4B16-A37E-C3717A6CF29D}"/>
                  </a:ext>
                </a:extLst>
              </p:cNvPr>
              <p:cNvSpPr/>
              <p:nvPr/>
            </p:nvSpPr>
            <p:spPr>
              <a:xfrm>
                <a:off x="5824850" y="5704579"/>
                <a:ext cx="1900392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E9A555-80F9-4B16-A37E-C3717A6CF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50" y="5704579"/>
                <a:ext cx="1900392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1977C-BF04-46EC-AFFC-548334A0EBB6}"/>
                  </a:ext>
                </a:extLst>
              </p:cNvPr>
              <p:cNvSpPr/>
              <p:nvPr/>
            </p:nvSpPr>
            <p:spPr>
              <a:xfrm>
                <a:off x="7725242" y="5697726"/>
                <a:ext cx="3243132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×1×1+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1977C-BF04-46EC-AFFC-548334A0E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242" y="5697726"/>
                <a:ext cx="3243132" cy="645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26F30D-AC34-4002-9977-FB8ABDB228DF}"/>
                  </a:ext>
                </a:extLst>
              </p:cNvPr>
              <p:cNvSpPr/>
              <p:nvPr/>
            </p:nvSpPr>
            <p:spPr>
              <a:xfrm>
                <a:off x="1826754" y="6246720"/>
                <a:ext cx="2486706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26F30D-AC34-4002-9977-FB8ABDB22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54" y="6246720"/>
                <a:ext cx="2486706" cy="645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E5486E-BB8B-418D-8A96-34280C4102EF}"/>
                  </a:ext>
                </a:extLst>
              </p:cNvPr>
              <p:cNvSpPr/>
              <p:nvPr/>
            </p:nvSpPr>
            <p:spPr>
              <a:xfrm>
                <a:off x="3906259" y="6276302"/>
                <a:ext cx="3903873" cy="574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E5486E-BB8B-418D-8A96-34280C410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9" y="6276302"/>
                <a:ext cx="3903873" cy="5745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4">
            <a:extLst>
              <a:ext uri="{FF2B5EF4-FFF2-40B4-BE49-F238E27FC236}">
                <a16:creationId xmlns:a16="http://schemas.microsoft.com/office/drawing/2014/main" id="{5AAEEBBD-39E4-D612-68BB-C86F8EBAF148}"/>
              </a:ext>
            </a:extLst>
          </p:cNvPr>
          <p:cNvSpPr/>
          <p:nvPr/>
        </p:nvSpPr>
        <p:spPr>
          <a:xfrm rot="5400000">
            <a:off x="7424230" y="2505363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E228308-F867-A467-949E-8D29E2E6D540}"/>
              </a:ext>
            </a:extLst>
          </p:cNvPr>
          <p:cNvSpPr txBox="1"/>
          <p:nvPr/>
        </p:nvSpPr>
        <p:spPr>
          <a:xfrm>
            <a:off x="6785330" y="3381739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119159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519050" y="662445"/>
                <a:ext cx="11672949" cy="3530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" y="662445"/>
                <a:ext cx="11672949" cy="3530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40080" y="-2006708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85555" y="1740423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Metabolite1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514709" y="75774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75809" y="1634117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305343" y="3183582"/>
            <a:ext cx="3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59254" y="1303341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6230495" y="1105799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81444" y="901555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601635" y="3278692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4081356" y="4356911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</p:spTree>
    <p:extLst>
      <p:ext uri="{BB962C8B-B14F-4D97-AF65-F5344CB8AC3E}">
        <p14:creationId xmlns:p14="http://schemas.microsoft.com/office/powerpoint/2010/main" val="3662812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519050" y="662445"/>
                <a:ext cx="11672949" cy="3530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" y="662445"/>
                <a:ext cx="11672949" cy="3530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40080" y="-2006708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85555" y="1740423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Metabolite2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514709" y="75774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75809" y="1634117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305343" y="3183582"/>
            <a:ext cx="3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59254" y="1303341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6230495" y="1105799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81444" y="901555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601635" y="3278692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4081356" y="4356911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</p:spTree>
    <p:extLst>
      <p:ext uri="{BB962C8B-B14F-4D97-AF65-F5344CB8AC3E}">
        <p14:creationId xmlns:p14="http://schemas.microsoft.com/office/powerpoint/2010/main" val="3191092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147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Antibody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8971064" y="1380927"/>
            <a:ext cx="287662" cy="3741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388537" y="2724923"/>
            <a:ext cx="287662" cy="3469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7291550" y="34455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6357382" y="459712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61256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94949" y="83707"/>
                <a:ext cx="11597051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49" y="83707"/>
                <a:ext cx="11597051" cy="6172844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429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bound to binding target on a single cell,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534552" y="-2970584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654305" y="163765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86653" y="297293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98208" y="192608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241277" y="1759639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989528" y="295686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009340" y="193404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276236" y="298758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647049" y="768044"/>
            <a:ext cx="287662" cy="4467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624407" y="300408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618428" y="4156118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5356477" y="1585761"/>
            <a:ext cx="287662" cy="4973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9011516" y="305836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8005537" y="4210400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848805" y="3053773"/>
            <a:ext cx="287662" cy="4179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6035314" y="413692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5082272" y="5239340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205111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6423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015613" y="2918799"/>
            <a:ext cx="287662" cy="2968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4667784" y="338853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3793597" y="454202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004671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98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bound to binding target on a single cell, j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736063" y="1118844"/>
            <a:ext cx="287662" cy="4322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560137" y="470172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625969" y="5853351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898321" y="3464102"/>
            <a:ext cx="287662" cy="4529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241040" y="469457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306872" y="584619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449552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195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1953274" y="2643125"/>
            <a:ext cx="287662" cy="34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1019684" y="44946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4825409" y="33549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3891241" y="450661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68819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04431" y="17636"/>
                <a:ext cx="11787569" cy="593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1" y="17636"/>
                <a:ext cx="11787569" cy="593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842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 and j = 1,2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3126923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441244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276482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171769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1709738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2767874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502398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2773644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46D407E-63AA-671F-8BDC-940B1A78858B}"/>
              </a:ext>
            </a:extLst>
          </p:cNvPr>
          <p:cNvSpPr/>
          <p:nvPr/>
        </p:nvSpPr>
        <p:spPr>
          <a:xfrm rot="5400000">
            <a:off x="2788988" y="1478758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757F1BD-DECC-BB4E-A2B0-E71C9159D662}"/>
              </a:ext>
            </a:extLst>
          </p:cNvPr>
          <p:cNvSpPr txBox="1"/>
          <p:nvPr/>
        </p:nvSpPr>
        <p:spPr>
          <a:xfrm>
            <a:off x="2317883" y="3923274"/>
            <a:ext cx="195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8550B02-69B3-89C6-915C-02A5843D7D27}"/>
              </a:ext>
            </a:extLst>
          </p:cNvPr>
          <p:cNvSpPr/>
          <p:nvPr/>
        </p:nvSpPr>
        <p:spPr>
          <a:xfrm rot="5400000">
            <a:off x="6683860" y="2444750"/>
            <a:ext cx="283128" cy="2665455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73FFA5C-3265-E329-810A-380522A62570}"/>
              </a:ext>
            </a:extLst>
          </p:cNvPr>
          <p:cNvSpPr txBox="1"/>
          <p:nvPr/>
        </p:nvSpPr>
        <p:spPr>
          <a:xfrm>
            <a:off x="5587297" y="3917344"/>
            <a:ext cx="236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7AEC673D-6144-40BB-5C91-B1D8BFC915E2}"/>
              </a:ext>
            </a:extLst>
          </p:cNvPr>
          <p:cNvSpPr/>
          <p:nvPr/>
        </p:nvSpPr>
        <p:spPr>
          <a:xfrm rot="5400000">
            <a:off x="3096189" y="229626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39E59C7-F9DB-EF87-110C-E40A06851652}"/>
              </a:ext>
            </a:extLst>
          </p:cNvPr>
          <p:cNvSpPr txBox="1"/>
          <p:nvPr/>
        </p:nvSpPr>
        <p:spPr>
          <a:xfrm>
            <a:off x="2452364" y="497898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4B19DEED-ED62-1D3F-A6FD-F79DDD730207}"/>
              </a:ext>
            </a:extLst>
          </p:cNvPr>
          <p:cNvSpPr/>
          <p:nvPr/>
        </p:nvSpPr>
        <p:spPr>
          <a:xfrm rot="5400000">
            <a:off x="9162821" y="27295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BA0CDD9-3794-1F52-E54A-1D8EB26EA246}"/>
              </a:ext>
            </a:extLst>
          </p:cNvPr>
          <p:cNvSpPr txBox="1"/>
          <p:nvPr/>
        </p:nvSpPr>
        <p:spPr>
          <a:xfrm>
            <a:off x="8228653" y="3881192"/>
            <a:ext cx="218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24" name="Right Brace 11">
            <a:extLst>
              <a:ext uri="{FF2B5EF4-FFF2-40B4-BE49-F238E27FC236}">
                <a16:creationId xmlns:a16="http://schemas.microsoft.com/office/drawing/2014/main" id="{7B593B32-32FE-9229-3C7B-B4C07F4C2B56}"/>
              </a:ext>
            </a:extLst>
          </p:cNvPr>
          <p:cNvSpPr/>
          <p:nvPr/>
        </p:nvSpPr>
        <p:spPr>
          <a:xfrm rot="5400000">
            <a:off x="8535424" y="2342333"/>
            <a:ext cx="287662" cy="516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3651F7-4AF1-4F3D-C5E8-6533BC83DC11}"/>
              </a:ext>
            </a:extLst>
          </p:cNvPr>
          <p:cNvSpPr txBox="1"/>
          <p:nvPr/>
        </p:nvSpPr>
        <p:spPr>
          <a:xfrm>
            <a:off x="7738368" y="4978985"/>
            <a:ext cx="285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C2897A50-CB44-8585-33FA-3162F92E5586}"/>
              </a:ext>
            </a:extLst>
          </p:cNvPr>
          <p:cNvSpPr/>
          <p:nvPr/>
        </p:nvSpPr>
        <p:spPr>
          <a:xfrm rot="5400000">
            <a:off x="1582694" y="4844065"/>
            <a:ext cx="283128" cy="2426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6B56E27E-1DAD-7249-369C-05EA4C55F2FB}"/>
              </a:ext>
            </a:extLst>
          </p:cNvPr>
          <p:cNvSpPr txBox="1"/>
          <p:nvPr/>
        </p:nvSpPr>
        <p:spPr>
          <a:xfrm>
            <a:off x="467443" y="61767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1705812D-06D8-1ECB-6C2B-2B93EC003FDF}"/>
              </a:ext>
            </a:extLst>
          </p:cNvPr>
          <p:cNvSpPr/>
          <p:nvPr/>
        </p:nvSpPr>
        <p:spPr>
          <a:xfrm rot="5400000">
            <a:off x="5812776" y="3171900"/>
            <a:ext cx="287662" cy="5759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BE8CD1A3-F5F7-DD6D-97A7-255DFEE232D8}"/>
              </a:ext>
            </a:extLst>
          </p:cNvPr>
          <p:cNvSpPr txBox="1"/>
          <p:nvPr/>
        </p:nvSpPr>
        <p:spPr>
          <a:xfrm>
            <a:off x="4839998" y="6183762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38" name="Right Brace 11">
            <a:extLst>
              <a:ext uri="{FF2B5EF4-FFF2-40B4-BE49-F238E27FC236}">
                <a16:creationId xmlns:a16="http://schemas.microsoft.com/office/drawing/2014/main" id="{B9DFEBBA-ECDD-E444-D1B3-FF98F6120F89}"/>
              </a:ext>
            </a:extLst>
          </p:cNvPr>
          <p:cNvSpPr/>
          <p:nvPr/>
        </p:nvSpPr>
        <p:spPr>
          <a:xfrm rot="5400000">
            <a:off x="9862516" y="501992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0E2D0727-CD17-CD33-CDCE-14B37771F6C7}"/>
              </a:ext>
            </a:extLst>
          </p:cNvPr>
          <p:cNvSpPr txBox="1"/>
          <p:nvPr/>
        </p:nvSpPr>
        <p:spPr>
          <a:xfrm>
            <a:off x="9039185" y="6173275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3101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8"/>
            <a:chOff x="-844126" y="2629634"/>
            <a:chExt cx="2760774" cy="5489238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5441116"/>
              <a:ext cx="2025342" cy="2677756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4025311-1FB3-0F4B-90F1-A8682116F572}"/>
              </a:ext>
            </a:extLst>
          </p:cNvPr>
          <p:cNvCxnSpPr>
            <a:cxnSpLocks/>
          </p:cNvCxnSpPr>
          <p:nvPr/>
        </p:nvCxnSpPr>
        <p:spPr>
          <a:xfrm flipH="1" flipV="1">
            <a:off x="1814525" y="2890262"/>
            <a:ext cx="204709" cy="11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/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/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/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/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/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/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/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0910E613-5F30-6449-FC1C-C0F15E5780F4}"/>
              </a:ext>
            </a:extLst>
          </p:cNvPr>
          <p:cNvCxnSpPr>
            <a:cxnSpLocks/>
          </p:cNvCxnSpPr>
          <p:nvPr/>
        </p:nvCxnSpPr>
        <p:spPr>
          <a:xfrm flipV="1">
            <a:off x="7531094" y="3890966"/>
            <a:ext cx="824731" cy="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40FA2C53-F153-677D-AFD2-C75E4C5F0BEC}"/>
              </a:ext>
            </a:extLst>
          </p:cNvPr>
          <p:cNvCxnSpPr>
            <a:cxnSpLocks/>
          </p:cNvCxnSpPr>
          <p:nvPr/>
        </p:nvCxnSpPr>
        <p:spPr>
          <a:xfrm flipV="1">
            <a:off x="3702037" y="2890262"/>
            <a:ext cx="1496946" cy="1198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/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/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/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/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/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9397421E-45F0-3E5E-5F30-F4CF49AA2D02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5315768" y="2864080"/>
            <a:ext cx="1692652" cy="9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/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/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/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/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8B2A26-A313-3AF0-ECBC-A7BBCA06F522}"/>
              </a:ext>
            </a:extLst>
          </p:cNvPr>
          <p:cNvCxnSpPr>
            <a:cxnSpLocks/>
          </p:cNvCxnSpPr>
          <p:nvPr/>
        </p:nvCxnSpPr>
        <p:spPr>
          <a:xfrm flipH="1" flipV="1">
            <a:off x="1524864" y="5813815"/>
            <a:ext cx="475547" cy="468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/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/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2F68E38F-488A-C670-EFFA-81E0E3640469}"/>
              </a:ext>
            </a:extLst>
          </p:cNvPr>
          <p:cNvCxnSpPr>
            <a:cxnSpLocks/>
          </p:cNvCxnSpPr>
          <p:nvPr/>
        </p:nvCxnSpPr>
        <p:spPr>
          <a:xfrm flipH="1">
            <a:off x="2070200" y="4799301"/>
            <a:ext cx="501035" cy="320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758DF16-53E1-953E-ECF3-F7ACB8E07023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136680" y="4286981"/>
            <a:ext cx="460977" cy="317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/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/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/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/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BD0ACCD0-6404-0DDE-8665-30D3DDED0DDD}"/>
              </a:ext>
            </a:extLst>
          </p:cNvPr>
          <p:cNvCxnSpPr>
            <a:cxnSpLocks/>
          </p:cNvCxnSpPr>
          <p:nvPr/>
        </p:nvCxnSpPr>
        <p:spPr>
          <a:xfrm flipV="1">
            <a:off x="7285029" y="4040801"/>
            <a:ext cx="1107787" cy="50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1277EC27-B4A7-B056-046C-1D446F48E152}"/>
              </a:ext>
            </a:extLst>
          </p:cNvPr>
          <p:cNvCxnSpPr>
            <a:cxnSpLocks/>
          </p:cNvCxnSpPr>
          <p:nvPr/>
        </p:nvCxnSpPr>
        <p:spPr>
          <a:xfrm>
            <a:off x="3647087" y="4339241"/>
            <a:ext cx="390756" cy="392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2FB3156-541D-3F3B-F9D8-AC8BBA701784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3786835" y="4902308"/>
            <a:ext cx="385536" cy="243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6B023EF-3015-C66A-D311-16A8309552FD}"/>
              </a:ext>
            </a:extLst>
          </p:cNvPr>
          <p:cNvCxnSpPr>
            <a:cxnSpLocks/>
            <a:stCxn id="159" idx="0"/>
            <a:endCxn id="158" idx="2"/>
          </p:cNvCxnSpPr>
          <p:nvPr/>
        </p:nvCxnSpPr>
        <p:spPr>
          <a:xfrm flipV="1">
            <a:off x="4389918" y="5923728"/>
            <a:ext cx="423067" cy="3182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/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/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3F5FA739-CD66-8EEF-CA41-8B781958FC1A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327169" y="3698161"/>
            <a:ext cx="555856" cy="9911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6DA958CE-7EA8-A033-33F4-B5E565BB17E7}"/>
              </a:ext>
            </a:extLst>
          </p:cNvPr>
          <p:cNvCxnSpPr>
            <a:cxnSpLocks/>
          </p:cNvCxnSpPr>
          <p:nvPr/>
        </p:nvCxnSpPr>
        <p:spPr>
          <a:xfrm flipV="1">
            <a:off x="4607192" y="6156542"/>
            <a:ext cx="3263255" cy="182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8098B80D-28A4-84CA-E313-D0EF5320C99B}"/>
              </a:ext>
            </a:extLst>
          </p:cNvPr>
          <p:cNvCxnSpPr>
            <a:cxnSpLocks/>
          </p:cNvCxnSpPr>
          <p:nvPr/>
        </p:nvCxnSpPr>
        <p:spPr>
          <a:xfrm flipV="1">
            <a:off x="4382050" y="4702514"/>
            <a:ext cx="2205812" cy="1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E22F307B-855B-890A-2E72-04953A1B15FE}"/>
              </a:ext>
            </a:extLst>
          </p:cNvPr>
          <p:cNvCxnSpPr>
            <a:cxnSpLocks/>
          </p:cNvCxnSpPr>
          <p:nvPr/>
        </p:nvCxnSpPr>
        <p:spPr>
          <a:xfrm>
            <a:off x="5164128" y="3618272"/>
            <a:ext cx="1453150" cy="9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A9DFE151-67B3-A471-44EA-D1DD8CCB1D1B}"/>
              </a:ext>
            </a:extLst>
          </p:cNvPr>
          <p:cNvCxnSpPr>
            <a:stCxn id="159" idx="2"/>
          </p:cNvCxnSpPr>
          <p:nvPr/>
        </p:nvCxnSpPr>
        <p:spPr>
          <a:xfrm rot="5400000" flipH="1" flipV="1">
            <a:off x="6178492" y="3146754"/>
            <a:ext cx="1569202" cy="5146350"/>
          </a:xfrm>
          <a:prstGeom prst="bentConnector4">
            <a:avLst>
              <a:gd name="adj1" fmla="val -14568"/>
              <a:gd name="adj2" fmla="val 108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Verbinder: gewinkelt 185">
            <a:extLst>
              <a:ext uri="{FF2B5EF4-FFF2-40B4-BE49-F238E27FC236}">
                <a16:creationId xmlns:a16="http://schemas.microsoft.com/office/drawing/2014/main" id="{9856BD7B-1408-D0A8-7AD2-DC01A823E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64462" y="5240672"/>
            <a:ext cx="958129" cy="784828"/>
          </a:xfrm>
          <a:prstGeom prst="bentConnector3">
            <a:avLst>
              <a:gd name="adj1" fmla="val 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/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/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61F0D818-CBFA-8703-D6E5-B7DE4FB2F23C}"/>
              </a:ext>
            </a:extLst>
          </p:cNvPr>
          <p:cNvCxnSpPr>
            <a:cxnSpLocks/>
          </p:cNvCxnSpPr>
          <p:nvPr/>
        </p:nvCxnSpPr>
        <p:spPr>
          <a:xfrm flipV="1">
            <a:off x="3670790" y="3985957"/>
            <a:ext cx="3305980" cy="22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/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/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/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/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/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/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/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/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/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/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/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/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/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/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8BE64410-8783-A67D-5C46-D9372435290B}"/>
              </a:ext>
            </a:extLst>
          </p:cNvPr>
          <p:cNvCxnSpPr>
            <a:cxnSpLocks/>
          </p:cNvCxnSpPr>
          <p:nvPr/>
        </p:nvCxnSpPr>
        <p:spPr>
          <a:xfrm flipH="1" flipV="1">
            <a:off x="2256586" y="4149361"/>
            <a:ext cx="1041459" cy="56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07779FE7-F6E5-C810-1881-EDFDE60399BF}"/>
              </a:ext>
            </a:extLst>
          </p:cNvPr>
          <p:cNvCxnSpPr>
            <a:cxnSpLocks/>
          </p:cNvCxnSpPr>
          <p:nvPr/>
        </p:nvCxnSpPr>
        <p:spPr>
          <a:xfrm flipH="1" flipV="1">
            <a:off x="2872365" y="4722670"/>
            <a:ext cx="1115626" cy="63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7D3DE1B7-5930-ED9F-EDA7-3E36DA609E27}"/>
              </a:ext>
            </a:extLst>
          </p:cNvPr>
          <p:cNvCxnSpPr>
            <a:cxnSpLocks/>
          </p:cNvCxnSpPr>
          <p:nvPr/>
        </p:nvCxnSpPr>
        <p:spPr>
          <a:xfrm flipH="1">
            <a:off x="2174386" y="6330040"/>
            <a:ext cx="2044679" cy="419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/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/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/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60699E2-7121-89C3-B7E9-93E73F8ADB57}"/>
              </a:ext>
            </a:extLst>
          </p:cNvPr>
          <p:cNvCxnSpPr>
            <a:cxnSpLocks/>
          </p:cNvCxnSpPr>
          <p:nvPr/>
        </p:nvCxnSpPr>
        <p:spPr>
          <a:xfrm flipH="1" flipV="1">
            <a:off x="659373" y="6307031"/>
            <a:ext cx="1185631" cy="439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1E353C91-6782-4755-D8A0-F8A786307A1B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37589" y="4728600"/>
            <a:ext cx="1798198" cy="3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C6C4018-5E3B-B5DA-96DD-82EE1A8B3AEA}"/>
              </a:ext>
            </a:extLst>
          </p:cNvPr>
          <p:cNvCxnSpPr>
            <a:cxnSpLocks/>
          </p:cNvCxnSpPr>
          <p:nvPr/>
        </p:nvCxnSpPr>
        <p:spPr>
          <a:xfrm flipH="1">
            <a:off x="660943" y="4174106"/>
            <a:ext cx="1315507" cy="172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B687AFAC-7287-2030-E3F7-E6012BED12AB}"/>
              </a:ext>
            </a:extLst>
          </p:cNvPr>
          <p:cNvCxnSpPr>
            <a:cxnSpLocks/>
          </p:cNvCxnSpPr>
          <p:nvPr/>
        </p:nvCxnSpPr>
        <p:spPr>
          <a:xfrm flipH="1" flipV="1">
            <a:off x="2033747" y="2822716"/>
            <a:ext cx="756785" cy="17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/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2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/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blipFill>
                <a:blip r:embed="rId10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/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/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/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/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/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/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/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/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/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/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/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/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4DB081B-47A1-D7B3-6100-FC66AE0808F4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471E3ADE-76F9-4FF1-47AB-7B3D5B3C527F}"/>
              </a:ext>
            </a:extLst>
          </p:cNvPr>
          <p:cNvCxnSpPr>
            <a:cxnSpLocks/>
          </p:cNvCxnSpPr>
          <p:nvPr/>
        </p:nvCxnSpPr>
        <p:spPr>
          <a:xfrm rot="10800000">
            <a:off x="2015610" y="6610574"/>
            <a:ext cx="611581" cy="17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54FFA14-640C-3AF8-FB73-B7A28CB91B8F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1391386" y="2873673"/>
            <a:ext cx="172335" cy="26735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7D61AF-8F0B-D993-BE23-46A8AC4723B0}"/>
              </a:ext>
            </a:extLst>
          </p:cNvPr>
          <p:cNvCxnSpPr>
            <a:cxnSpLocks/>
          </p:cNvCxnSpPr>
          <p:nvPr/>
        </p:nvCxnSpPr>
        <p:spPr>
          <a:xfrm flipH="1">
            <a:off x="3786835" y="2829033"/>
            <a:ext cx="33796" cy="23170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4086C-06A6-7792-42D0-78F53C1684E3}"/>
              </a:ext>
            </a:extLst>
          </p:cNvPr>
          <p:cNvCxnSpPr>
            <a:cxnSpLocks/>
          </p:cNvCxnSpPr>
          <p:nvPr/>
        </p:nvCxnSpPr>
        <p:spPr>
          <a:xfrm>
            <a:off x="1668956" y="2873672"/>
            <a:ext cx="223381" cy="22191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BDC17C-3CEA-F3E8-CA05-9CDEDC5B8E6E}"/>
              </a:ext>
            </a:extLst>
          </p:cNvPr>
          <p:cNvCxnSpPr>
            <a:cxnSpLocks/>
          </p:cNvCxnSpPr>
          <p:nvPr/>
        </p:nvCxnSpPr>
        <p:spPr>
          <a:xfrm>
            <a:off x="3941685" y="2851748"/>
            <a:ext cx="871300" cy="28258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68B5A87-691A-0567-EA12-E62BC5D630A6}"/>
              </a:ext>
            </a:extLst>
          </p:cNvPr>
          <p:cNvCxnSpPr>
            <a:cxnSpLocks/>
          </p:cNvCxnSpPr>
          <p:nvPr/>
        </p:nvCxnSpPr>
        <p:spPr>
          <a:xfrm>
            <a:off x="4003617" y="2971513"/>
            <a:ext cx="1245327" cy="19584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2A3295-8512-0E50-89B6-933667F0B120}"/>
              </a:ext>
            </a:extLst>
          </p:cNvPr>
          <p:cNvCxnSpPr>
            <a:cxnSpLocks/>
          </p:cNvCxnSpPr>
          <p:nvPr/>
        </p:nvCxnSpPr>
        <p:spPr>
          <a:xfrm>
            <a:off x="4016348" y="2843178"/>
            <a:ext cx="2311234" cy="28677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71CD59-E948-6972-6853-0C67889F23A1}"/>
              </a:ext>
            </a:extLst>
          </p:cNvPr>
          <p:cNvCxnSpPr>
            <a:cxnSpLocks/>
          </p:cNvCxnSpPr>
          <p:nvPr/>
        </p:nvCxnSpPr>
        <p:spPr>
          <a:xfrm>
            <a:off x="567170" y="2994482"/>
            <a:ext cx="9376" cy="2169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2FEB0C2-67CF-72E2-E53B-6017FA5EC1F2}"/>
              </a:ext>
            </a:extLst>
          </p:cNvPr>
          <p:cNvCxnSpPr>
            <a:cxnSpLocks/>
          </p:cNvCxnSpPr>
          <p:nvPr/>
        </p:nvCxnSpPr>
        <p:spPr>
          <a:xfrm>
            <a:off x="253685" y="2966289"/>
            <a:ext cx="79829" cy="2843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58924E-F5CE-3C3F-8AF1-1D54440A56B2}"/>
              </a:ext>
            </a:extLst>
          </p:cNvPr>
          <p:cNvCxnSpPr>
            <a:cxnSpLocks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/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blipFill>
                <a:blip r:embed="rId117"/>
                <a:stretch>
                  <a:fillRect r="-6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03B652D-289C-1A79-0207-41245EC2C1D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54FBB9-B53A-A3F8-C506-35355AD4FD5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998876" y="2851748"/>
            <a:ext cx="723536" cy="1743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ADEF2C-6B51-23E0-FEFB-802AE7895694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3883165" y="2936466"/>
            <a:ext cx="289206" cy="1719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6ECD99E-3C1B-85AC-3E63-AF7C93B39394}"/>
              </a:ext>
            </a:extLst>
          </p:cNvPr>
          <p:cNvCxnSpPr>
            <a:cxnSpLocks/>
          </p:cNvCxnSpPr>
          <p:nvPr/>
        </p:nvCxnSpPr>
        <p:spPr>
          <a:xfrm>
            <a:off x="4073533" y="2799415"/>
            <a:ext cx="659306" cy="65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/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/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B96CB68-FE92-6F66-93C6-CF42471F7A5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474274" y="4871684"/>
            <a:ext cx="7249" cy="296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F433150-C64C-4024-C7CC-295C74BF07C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52329" y="4311561"/>
            <a:ext cx="37479" cy="32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9D7E05-9D75-4A3F-5775-1FDDF147520F}"/>
              </a:ext>
            </a:extLst>
          </p:cNvPr>
          <p:cNvCxnSpPr>
            <a:cxnSpLocks/>
          </p:cNvCxnSpPr>
          <p:nvPr/>
        </p:nvCxnSpPr>
        <p:spPr>
          <a:xfrm flipH="1">
            <a:off x="484618" y="5956642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/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/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/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/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/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/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blipFill>
                <a:blip r:embed="rId12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5B402DE-450C-19F6-CF3E-1570AAE14598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6736015" y="5892698"/>
            <a:ext cx="1173115" cy="192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/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/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7E36B9-84F3-DE4C-F0B4-AD524BCE35C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4957520" y="3709951"/>
            <a:ext cx="443820" cy="11776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/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/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EA03295-39A7-A642-785F-13EFE03506E3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5009681" y="2864080"/>
            <a:ext cx="306087" cy="675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/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/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32A259C-4D82-D172-EDE8-3A2D32A16E8C}"/>
              </a:ext>
            </a:extLst>
          </p:cNvPr>
          <p:cNvCxnSpPr>
            <a:cxnSpLocks/>
          </p:cNvCxnSpPr>
          <p:nvPr/>
        </p:nvCxnSpPr>
        <p:spPr>
          <a:xfrm>
            <a:off x="300906" y="3154565"/>
            <a:ext cx="75438" cy="1486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BCE49599-D84D-F069-21EB-D699AC481BC0}"/>
              </a:ext>
            </a:extLst>
          </p:cNvPr>
          <p:cNvCxnSpPr>
            <a:stCxn id="138" idx="0"/>
          </p:cNvCxnSpPr>
          <p:nvPr/>
        </p:nvCxnSpPr>
        <p:spPr>
          <a:xfrm flipV="1">
            <a:off x="489808" y="2994482"/>
            <a:ext cx="9908" cy="10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453F5FCE-D4D5-BE28-53A7-8566E616B567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1894999" y="2873672"/>
            <a:ext cx="241681" cy="114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E1789896-DBAB-0889-6DAA-3C7484517B6E}"/>
              </a:ext>
            </a:extLst>
          </p:cNvPr>
          <p:cNvCxnSpPr>
            <a:cxnSpLocks/>
          </p:cNvCxnSpPr>
          <p:nvPr/>
        </p:nvCxnSpPr>
        <p:spPr>
          <a:xfrm>
            <a:off x="187649" y="2994482"/>
            <a:ext cx="113257" cy="32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938E867C-3EB0-027F-9CEB-8DD2CA4E8E6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788156" y="2873673"/>
            <a:ext cx="348524" cy="34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2C427B3E-4F3F-9651-0A50-912E3C1D4138}"/>
              </a:ext>
            </a:extLst>
          </p:cNvPr>
          <p:cNvCxnSpPr>
            <a:cxnSpLocks/>
          </p:cNvCxnSpPr>
          <p:nvPr/>
        </p:nvCxnSpPr>
        <p:spPr>
          <a:xfrm flipH="1" flipV="1">
            <a:off x="4071764" y="2733143"/>
            <a:ext cx="977025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mit Pfeil 370">
            <a:extLst>
              <a:ext uri="{FF2B5EF4-FFF2-40B4-BE49-F238E27FC236}">
                <a16:creationId xmlns:a16="http://schemas.microsoft.com/office/drawing/2014/main" id="{0E320399-0D68-6C84-97DB-826959568C15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3478523" y="2829033"/>
            <a:ext cx="223514" cy="12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Verbinder: gewinkelt 374">
            <a:extLst>
              <a:ext uri="{FF2B5EF4-FFF2-40B4-BE49-F238E27FC236}">
                <a16:creationId xmlns:a16="http://schemas.microsoft.com/office/drawing/2014/main" id="{5F422456-8B0A-C4F6-A195-091E15725E88}"/>
              </a:ext>
            </a:extLst>
          </p:cNvPr>
          <p:cNvCxnSpPr/>
          <p:nvPr/>
        </p:nvCxnSpPr>
        <p:spPr>
          <a:xfrm rot="16200000" flipH="1">
            <a:off x="2142685" y="4299343"/>
            <a:ext cx="3477281" cy="582090"/>
          </a:xfrm>
          <a:prstGeom prst="bentConnector3">
            <a:avLst>
              <a:gd name="adj1" fmla="val 85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/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Verbinder: gewinkelt 382">
            <a:extLst>
              <a:ext uri="{FF2B5EF4-FFF2-40B4-BE49-F238E27FC236}">
                <a16:creationId xmlns:a16="http://schemas.microsoft.com/office/drawing/2014/main" id="{78AA01F3-9F21-F8AD-233A-A09F6EB0F7D0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076933" y="2673799"/>
            <a:ext cx="4096464" cy="33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/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9FECB0-76C4-0631-8B07-2FEE45883FCA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1605712" y="2966289"/>
            <a:ext cx="398028" cy="32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F451400-E167-5521-AC5B-4197A7342C98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2" grpId="0"/>
      <p:bldP spid="135" grpId="0"/>
      <p:bldP spid="138" grpId="0"/>
      <p:bldP spid="292" grpId="0"/>
      <p:bldP spid="295" grpId="0"/>
      <p:bldP spid="296" grpId="0"/>
      <p:bldP spid="299" grpId="0"/>
      <p:bldP spid="307" grpId="0"/>
      <p:bldP spid="310" grpId="0"/>
      <p:bldP spid="311" grpId="0"/>
      <p:bldP spid="312" grpId="0"/>
      <p:bldP spid="313" grpId="0"/>
      <p:bldP spid="319" grpId="0"/>
      <p:bldP spid="143" grpId="0"/>
      <p:bldP spid="144" grpId="0"/>
      <p:bldP spid="145" grpId="0"/>
      <p:bldP spid="146" grpId="0"/>
      <p:bldP spid="147" grpId="0"/>
      <p:bldP spid="149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3" grpId="0"/>
      <p:bldP spid="171" grpId="0"/>
      <p:bldP spid="172" grpId="0"/>
      <p:bldP spid="174" grpId="0"/>
      <p:bldP spid="193" grpId="0"/>
      <p:bldP spid="194" grpId="0"/>
      <p:bldP spid="196" grpId="0"/>
      <p:bldP spid="211" grpId="0"/>
      <p:bldP spid="212" grpId="0"/>
      <p:bldP spid="214" grpId="0"/>
      <p:bldP spid="215" grpId="0"/>
      <p:bldP spid="216" grpId="0"/>
      <p:bldP spid="218" grpId="0"/>
      <p:bldP spid="219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0" grpId="0"/>
      <p:bldP spid="241" grpId="0"/>
      <p:bldP spid="242" grpId="0"/>
      <p:bldP spid="253" grpId="0"/>
      <p:bldP spid="255" grpId="0"/>
      <p:bldP spid="259" grpId="0"/>
      <p:bldP spid="260" grpId="0"/>
      <p:bldP spid="265" grpId="0"/>
      <p:bldP spid="266" grpId="0"/>
      <p:bldP spid="267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0" grpId="0"/>
      <p:bldP spid="35" grpId="0"/>
      <p:bldP spid="36" grpId="0"/>
      <p:bldP spid="38" grpId="0"/>
      <p:bldP spid="39" grpId="0"/>
      <p:bldP spid="67" grpId="0"/>
      <p:bldP spid="69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104" grpId="0"/>
      <p:bldP spid="105" grpId="0"/>
      <p:bldP spid="109" grpId="0"/>
      <p:bldP spid="110" grpId="0"/>
      <p:bldP spid="377" grpId="0"/>
      <p:bldP spid="3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2447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3217494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2170369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3080867" y="1483018"/>
            <a:ext cx="287662" cy="5549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7105323" y="3121690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6290077" y="4392239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3129128" y="2544561"/>
            <a:ext cx="287662" cy="5646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7258535" y="4231168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6316281" y="5503437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640682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317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152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9615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internalized in endosomal/lysosomal space on a single cell, j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48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3012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internalized in endosomal/lysosomal space on a single cell, </a:t>
            </a:r>
          </a:p>
          <a:p>
            <a:r>
              <a:rPr lang="en-US" dirty="0" err="1"/>
              <a:t>i</a:t>
            </a:r>
            <a:r>
              <a:rPr lang="en-US" dirty="0"/>
              <a:t> = 1,2,3,4 and j = 1,2,3,4 with </a:t>
            </a:r>
            <a:r>
              <a:rPr lang="en-US" dirty="0" err="1"/>
              <a:t>i</a:t>
            </a:r>
            <a:r>
              <a:rPr lang="en-US" dirty="0"/>
              <a:t> + j &lt;= max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26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517502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636519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endosomal/lysosomal space on a single cell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3366344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3058965" y="3760550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5758179" y="59719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5242769" y="19452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6104490" y="2327558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5432113" y="3710119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8546936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7962917" y="3708329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4266071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6542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𝐷𝑟𝑢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968878" y="1596937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C8308A-1F7C-4094-9B70-EC87CB2B6770}"/>
              </a:ext>
            </a:extLst>
          </p:cNvPr>
          <p:cNvSpPr/>
          <p:nvPr/>
        </p:nvSpPr>
        <p:spPr>
          <a:xfrm rot="5400000">
            <a:off x="5029811" y="-1563576"/>
            <a:ext cx="226947" cy="8906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3A2D31-2DAF-4E5F-8C29-23DBDE8F8D6F}"/>
              </a:ext>
            </a:extLst>
          </p:cNvPr>
          <p:cNvSpPr/>
          <p:nvPr/>
        </p:nvSpPr>
        <p:spPr>
          <a:xfrm rot="5400000">
            <a:off x="1945727" y="2719038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0061117" y="172511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CCCA9-5311-4C90-9FEF-680B523468C2}"/>
              </a:ext>
            </a:extLst>
          </p:cNvPr>
          <p:cNvSpPr txBox="1"/>
          <p:nvPr/>
        </p:nvSpPr>
        <p:spPr>
          <a:xfrm>
            <a:off x="4112869" y="2876018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AA1D5-030C-479B-B255-F0492DE632EA}"/>
              </a:ext>
            </a:extLst>
          </p:cNvPr>
          <p:cNvSpPr txBox="1"/>
          <p:nvPr/>
        </p:nvSpPr>
        <p:spPr>
          <a:xfrm>
            <a:off x="602203" y="4211191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0601989" y="43607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32">
            <a:extLst>
              <a:ext uri="{FF2B5EF4-FFF2-40B4-BE49-F238E27FC236}">
                <a16:creationId xmlns:a16="http://schemas.microsoft.com/office/drawing/2014/main" id="{25848427-ED8E-034B-7457-EB5B03E6A268}"/>
              </a:ext>
            </a:extLst>
          </p:cNvPr>
          <p:cNvSpPr/>
          <p:nvPr/>
        </p:nvSpPr>
        <p:spPr>
          <a:xfrm rot="5400000">
            <a:off x="10795487" y="1747039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DC0F2FC-33A0-70B4-F5C7-B5A53387F33F}"/>
              </a:ext>
            </a:extLst>
          </p:cNvPr>
          <p:cNvSpPr txBox="1"/>
          <p:nvPr/>
        </p:nvSpPr>
        <p:spPr>
          <a:xfrm>
            <a:off x="10309966" y="289779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300660" y="5585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333939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896450" y="1757695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433209" y="425300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974081" y="296396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104524" y="5585258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098297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5095816" y="1754923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8442494" y="480825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2955766" y="5920738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8984720" y="2649603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4657376" y="4532996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4761417" y="485508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939505" y="-1788046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5302289" y="3566046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7192889" y="4692987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6511232" y="5843745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25">
            <a:extLst>
              <a:ext uri="{FF2B5EF4-FFF2-40B4-BE49-F238E27FC236}">
                <a16:creationId xmlns:a16="http://schemas.microsoft.com/office/drawing/2014/main" id="{34A8EE8C-6D48-52C2-56CB-A974813CDE5E}"/>
              </a:ext>
            </a:extLst>
          </p:cNvPr>
          <p:cNvSpPr/>
          <p:nvPr/>
        </p:nvSpPr>
        <p:spPr>
          <a:xfrm rot="5400000">
            <a:off x="4607908" y="-925288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DE41D24A-7C2D-0D48-2873-A22D8BD86A15}"/>
              </a:ext>
            </a:extLst>
          </p:cNvPr>
          <p:cNvSpPr txBox="1"/>
          <p:nvPr/>
        </p:nvSpPr>
        <p:spPr>
          <a:xfrm>
            <a:off x="3514986" y="3443009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6" name="Right Brace 28">
            <a:extLst>
              <a:ext uri="{FF2B5EF4-FFF2-40B4-BE49-F238E27FC236}">
                <a16:creationId xmlns:a16="http://schemas.microsoft.com/office/drawing/2014/main" id="{4C40A336-BB56-174D-91E7-FE11799327CA}"/>
              </a:ext>
            </a:extLst>
          </p:cNvPr>
          <p:cNvSpPr/>
          <p:nvPr/>
        </p:nvSpPr>
        <p:spPr>
          <a:xfrm rot="5400000">
            <a:off x="2542498" y="3323302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040E1538-536B-64C6-B7A7-77F6CDC7E706}"/>
              </a:ext>
            </a:extLst>
          </p:cNvPr>
          <p:cNvSpPr txBox="1"/>
          <p:nvPr/>
        </p:nvSpPr>
        <p:spPr>
          <a:xfrm>
            <a:off x="1198974" y="4815455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362700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4756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722013B4-E6FE-3EC3-26C5-C1B1B95B69A0}"/>
              </a:ext>
            </a:extLst>
          </p:cNvPr>
          <p:cNvSpPr/>
          <p:nvPr/>
        </p:nvSpPr>
        <p:spPr>
          <a:xfrm rot="5400000">
            <a:off x="2501963" y="314924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7C71AA1-F88D-44DC-D730-D129D6374673}"/>
              </a:ext>
            </a:extLst>
          </p:cNvPr>
          <p:cNvSpPr txBox="1"/>
          <p:nvPr/>
        </p:nvSpPr>
        <p:spPr>
          <a:xfrm>
            <a:off x="1371521" y="47138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ACC70037-82CE-C96C-699B-D72499C0134B}"/>
              </a:ext>
            </a:extLst>
          </p:cNvPr>
          <p:cNvSpPr/>
          <p:nvPr/>
        </p:nvSpPr>
        <p:spPr>
          <a:xfrm rot="5400000">
            <a:off x="5102487" y="35673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BACCDB7E-D288-D2A7-3AC7-A4EC83A1267A}"/>
              </a:ext>
            </a:extLst>
          </p:cNvPr>
          <p:cNvSpPr txBox="1"/>
          <p:nvPr/>
        </p:nvSpPr>
        <p:spPr>
          <a:xfrm>
            <a:off x="4168319" y="47189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773701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357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drug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93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076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Metabolite2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53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/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𝐿𝑂𝐺𝐼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204BEF-FA2A-4592-9924-4C831904454C}"/>
              </a:ext>
            </a:extLst>
          </p:cNvPr>
          <p:cNvSpPr txBox="1"/>
          <p:nvPr/>
        </p:nvSpPr>
        <p:spPr>
          <a:xfrm>
            <a:off x="8544806" y="1325661"/>
            <a:ext cx="25134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Logistic (Thomas Rysiok)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/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𝑂𝐺𝐼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/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2">
            <a:extLst>
              <a:ext uri="{FF2B5EF4-FFF2-40B4-BE49-F238E27FC236}">
                <a16:creationId xmlns:a16="http://schemas.microsoft.com/office/drawing/2014/main" id="{2051BC18-7472-94D3-30EA-E2521F5B3FB3}"/>
              </a:ext>
            </a:extLst>
          </p:cNvPr>
          <p:cNvSpPr txBox="1"/>
          <p:nvPr/>
        </p:nvSpPr>
        <p:spPr>
          <a:xfrm>
            <a:off x="301877" y="175309"/>
            <a:ext cx="15420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Tumor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/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𝑝𝑟𝑜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i-FI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unc>
                                                    <m:func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fi-FI" sz="20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i-FI" sz="20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DT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de-DE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𝑢𝑚𝑜𝑟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de-DE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𝑝𝑟𝑜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𝑚𝑚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𝑡𝑢𝑚𝑜𝑟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𝑙𝑖𝑛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Kill</m:t>
                              </m:r>
                            </m:sub>
                          </m:sSub>
                        </m:e>
                      </m:d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/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blipFill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/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Kill</m:t>
                          </m:r>
                        </m:sub>
                      </m:sSub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/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/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0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central compartment/plasma,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17275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7994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8454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j Metabolites1 in central compartment/plasma, j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95058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Metabolites1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5836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5616</Words>
  <Application>Microsoft Office PowerPoint</Application>
  <PresentationFormat>Breitbild</PresentationFormat>
  <Paragraphs>1124</Paragraphs>
  <Slides>52</Slides>
  <Notes>51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Verdana</vt:lpstr>
      <vt:lpstr>Office Theme</vt:lpstr>
      <vt:lpstr>PROxAb Shuttle in-vivo </vt:lpstr>
      <vt:lpstr>Metabolites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cell number equations explained</dc:title>
  <dc:creator>Tatu Lindroos</dc:creator>
  <cp:lastModifiedBy>Judith Stein</cp:lastModifiedBy>
  <cp:revision>289</cp:revision>
  <dcterms:created xsi:type="dcterms:W3CDTF">2020-06-25T13:54:39Z</dcterms:created>
  <dcterms:modified xsi:type="dcterms:W3CDTF">2024-06-14T14:27:13Z</dcterms:modified>
</cp:coreProperties>
</file>