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1"/>
  </p:sldMasterIdLst>
  <p:notesMasterIdLst>
    <p:notesMasterId r:id="rId36"/>
  </p:notesMasterIdLst>
  <p:sldIdLst>
    <p:sldId id="256" r:id="rId2"/>
    <p:sldId id="259" r:id="rId3"/>
    <p:sldId id="307" r:id="rId4"/>
    <p:sldId id="304" r:id="rId5"/>
    <p:sldId id="305" r:id="rId6"/>
    <p:sldId id="308" r:id="rId7"/>
    <p:sldId id="309" r:id="rId8"/>
    <p:sldId id="310" r:id="rId9"/>
    <p:sldId id="274" r:id="rId10"/>
    <p:sldId id="311" r:id="rId11"/>
    <p:sldId id="312" r:id="rId12"/>
    <p:sldId id="313" r:id="rId13"/>
    <p:sldId id="315" r:id="rId14"/>
    <p:sldId id="317" r:id="rId15"/>
    <p:sldId id="318" r:id="rId16"/>
    <p:sldId id="319" r:id="rId17"/>
    <p:sldId id="320" r:id="rId18"/>
    <p:sldId id="322" r:id="rId19"/>
    <p:sldId id="321"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02" r:id="rId34"/>
    <p:sldId id="303" r:id="rId35"/>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626">
          <p15:clr>
            <a:srgbClr val="A4A3A4"/>
          </p15:clr>
        </p15:guide>
        <p15:guide id="4"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942D3D-58C2-4ADA-B650-DC103E86C58F}" v="5" dt="2018-09-18T17:16:42.2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72727" autoAdjust="0"/>
  </p:normalViewPr>
  <p:slideViewPr>
    <p:cSldViewPr snapToGrid="0" snapToObjects="1" showGuides="1">
      <p:cViewPr>
        <p:scale>
          <a:sx n="66" d="100"/>
          <a:sy n="66" d="100"/>
        </p:scale>
        <p:origin x="-101" y="283"/>
      </p:cViewPr>
      <p:guideLst>
        <p:guide orient="horz" pos="2160"/>
        <p:guide pos="2880"/>
        <p:guide orient="horz" pos="1626"/>
        <p:guide pos="2881"/>
      </p:guideLst>
    </p:cSldViewPr>
  </p:slideViewPr>
  <p:outlineViewPr>
    <p:cViewPr>
      <p:scale>
        <a:sx n="33" d="100"/>
        <a:sy n="33" d="100"/>
      </p:scale>
      <p:origin x="0" y="-1236"/>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ith Boshoven" userId="63a086b3-b4bc-4feb-97c9-b2e840609dc7" providerId="ADAL" clId="{97942D3D-58C2-4ADA-B650-DC103E86C58F}"/>
    <pc:docChg chg="modSld sldOrd">
      <pc:chgData name="Judith Boshoven" userId="63a086b3-b4bc-4feb-97c9-b2e840609dc7" providerId="ADAL" clId="{97942D3D-58C2-4ADA-B650-DC103E86C58F}" dt="2018-09-18T17:16:42.255" v="4" actId="1076"/>
      <pc:docMkLst>
        <pc:docMk/>
      </pc:docMkLst>
      <pc:sldChg chg="ord">
        <pc:chgData name="Judith Boshoven" userId="63a086b3-b4bc-4feb-97c9-b2e840609dc7" providerId="ADAL" clId="{97942D3D-58C2-4ADA-B650-DC103E86C58F}" dt="2018-09-18T16:48:15.748" v="0"/>
        <pc:sldMkLst>
          <pc:docMk/>
          <pc:sldMk cId="3378253469" sldId="312"/>
        </pc:sldMkLst>
      </pc:sldChg>
      <pc:sldChg chg="modSp">
        <pc:chgData name="Judith Boshoven" userId="63a086b3-b4bc-4feb-97c9-b2e840609dc7" providerId="ADAL" clId="{97942D3D-58C2-4ADA-B650-DC103E86C58F}" dt="2018-09-18T16:58:17.656" v="1" actId="14100"/>
        <pc:sldMkLst>
          <pc:docMk/>
          <pc:sldMk cId="3951234184" sldId="313"/>
        </pc:sldMkLst>
        <pc:picChg chg="mod">
          <ac:chgData name="Judith Boshoven" userId="63a086b3-b4bc-4feb-97c9-b2e840609dc7" providerId="ADAL" clId="{97942D3D-58C2-4ADA-B650-DC103E86C58F}" dt="2018-09-18T16:58:17.656" v="1" actId="14100"/>
          <ac:picMkLst>
            <pc:docMk/>
            <pc:sldMk cId="3951234184" sldId="313"/>
            <ac:picMk id="3" creationId="{697DE4D3-E053-4C60-BE30-55BD3C149E02}"/>
          </ac:picMkLst>
        </pc:picChg>
      </pc:sldChg>
      <pc:sldChg chg="modSp">
        <pc:chgData name="Judith Boshoven" userId="63a086b3-b4bc-4feb-97c9-b2e840609dc7" providerId="ADAL" clId="{97942D3D-58C2-4ADA-B650-DC103E86C58F}" dt="2018-09-18T17:10:31.947" v="2" actId="1076"/>
        <pc:sldMkLst>
          <pc:docMk/>
          <pc:sldMk cId="1787990172" sldId="323"/>
        </pc:sldMkLst>
        <pc:spChg chg="mod">
          <ac:chgData name="Judith Boshoven" userId="63a086b3-b4bc-4feb-97c9-b2e840609dc7" providerId="ADAL" clId="{97942D3D-58C2-4ADA-B650-DC103E86C58F}" dt="2018-09-18T17:10:31.947" v="2" actId="1076"/>
          <ac:spMkLst>
            <pc:docMk/>
            <pc:sldMk cId="1787990172" sldId="323"/>
            <ac:spMk id="6" creationId="{8144CEB9-1077-4C4C-9618-545360CC5F1E}"/>
          </ac:spMkLst>
        </pc:spChg>
      </pc:sldChg>
      <pc:sldChg chg="modSp">
        <pc:chgData name="Judith Boshoven" userId="63a086b3-b4bc-4feb-97c9-b2e840609dc7" providerId="ADAL" clId="{97942D3D-58C2-4ADA-B650-DC103E86C58F}" dt="2018-09-18T17:16:42.255" v="4" actId="1076"/>
        <pc:sldMkLst>
          <pc:docMk/>
          <pc:sldMk cId="855778826" sldId="331"/>
        </pc:sldMkLst>
        <pc:picChg chg="mod">
          <ac:chgData name="Judith Boshoven" userId="63a086b3-b4bc-4feb-97c9-b2e840609dc7" providerId="ADAL" clId="{97942D3D-58C2-4ADA-B650-DC103E86C58F}" dt="2018-09-18T17:16:42.255" v="4" actId="1076"/>
          <ac:picMkLst>
            <pc:docMk/>
            <pc:sldMk cId="855778826" sldId="331"/>
            <ac:picMk id="5" creationId="{D6B34F34-A5D3-4E26-A12C-8FC1A398A91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605D3-16DF-DF43-AE35-A9E379D47CEE}" type="datetimeFigureOut">
              <a:rPr lang="nl-NL" smtClean="0"/>
              <a:t>18-9-2018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FEC66-6BFA-9A4F-8C14-93D2FB19A680}" type="slidenum">
              <a:rPr lang="nl-NL" smtClean="0"/>
              <a:t>‹nr.›</a:t>
            </a:fld>
            <a:endParaRPr lang="nl-NL"/>
          </a:p>
        </p:txBody>
      </p:sp>
    </p:spTree>
    <p:extLst>
      <p:ext uri="{BB962C8B-B14F-4D97-AF65-F5344CB8AC3E}">
        <p14:creationId xmlns:p14="http://schemas.microsoft.com/office/powerpoint/2010/main" val="169019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Wat is er allemaal nodig is om producten tijdig in voldoende aantallen in de juiste winkels te krijgen? Hoe wordt alles geregeld qua voorraadaanvulling? Hoe worden betalingen van klanten verwerkt?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Antwoord: ERP-systemen, het hart van organisatiebesturing.</a:t>
            </a:r>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4</a:t>
            </a:fld>
            <a:endParaRPr lang="nl-NL"/>
          </a:p>
        </p:txBody>
      </p:sp>
    </p:spTree>
    <p:extLst>
      <p:ext uri="{BB962C8B-B14F-4D97-AF65-F5344CB8AC3E}">
        <p14:creationId xmlns:p14="http://schemas.microsoft.com/office/powerpoint/2010/main" val="4051751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Het tweede onderwerp van dit college gaat over business cases. </a:t>
            </a:r>
          </a:p>
          <a:p>
            <a:endParaRPr lang="nl-NL" dirty="0"/>
          </a:p>
          <a:p>
            <a:r>
              <a:rPr lang="nl-NL" dirty="0"/>
              <a:t>Organisaties zullen niet ‘zomaar’ een ICT oplossing zoals een ERP-pakket, een CRM-systeem of een app aanschaffen. Zo’n oplossing is een MIDDEL om bepaalde DOELSTELLINGEN te bereiken. Er zal dus eerst verantwoord moeten worden welke doelstellingen behaald kunnen worden met zo’n oplossing. Deze verantwoording is in de basis heel simpel: levert een oplossing meer op dan deze kost?</a:t>
            </a:r>
          </a:p>
        </p:txBody>
      </p:sp>
      <p:sp>
        <p:nvSpPr>
          <p:cNvPr id="4" name="Slide Number Placeholder 3"/>
          <p:cNvSpPr>
            <a:spLocks noGrp="1"/>
          </p:cNvSpPr>
          <p:nvPr>
            <p:ph type="sldNum" sz="quarter" idx="10"/>
          </p:nvPr>
        </p:nvSpPr>
        <p:spPr/>
        <p:txBody>
          <a:bodyPr/>
          <a:lstStyle/>
          <a:p>
            <a:fld id="{25AFEC66-6BFA-9A4F-8C14-93D2FB19A680}" type="slidenum">
              <a:rPr lang="nl-NL" smtClean="0"/>
              <a:t>13</a:t>
            </a:fld>
            <a:endParaRPr lang="nl-NL"/>
          </a:p>
        </p:txBody>
      </p:sp>
    </p:spTree>
    <p:extLst>
      <p:ext uri="{BB962C8B-B14F-4D97-AF65-F5344CB8AC3E}">
        <p14:creationId xmlns:p14="http://schemas.microsoft.com/office/powerpoint/2010/main" val="2881177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nl-NL" sz="1200" i="1" dirty="0">
                <a:solidFill>
                  <a:schemeClr val="tx1"/>
                </a:solidFill>
              </a:rPr>
              <a:t>Een business case is een projectmanagementterm waarin de zakelijke afweging om een project te beginnen beschreven wordt. </a:t>
            </a:r>
          </a:p>
          <a:p>
            <a:pPr lvl="0" rtl="0">
              <a:spcBef>
                <a:spcPts val="0"/>
              </a:spcBef>
              <a:buNone/>
            </a:pPr>
            <a:endParaRPr lang="nl-NL" sz="1200" i="1" dirty="0">
              <a:solidFill>
                <a:schemeClr val="tx1"/>
              </a:solidFill>
            </a:endParaRPr>
          </a:p>
          <a:p>
            <a:pPr lvl="0">
              <a:spcBef>
                <a:spcPts val="0"/>
              </a:spcBef>
              <a:buNone/>
            </a:pPr>
            <a:r>
              <a:rPr lang="nl-NL" sz="1200" i="1" dirty="0">
                <a:solidFill>
                  <a:schemeClr val="tx1"/>
                </a:solidFill>
              </a:rPr>
              <a:t>In de businesscase worden de kosten tegen de baten afgewogen, rekening houdend met de risico's.</a:t>
            </a:r>
          </a:p>
          <a:p>
            <a:pPr marL="0" marR="0" lvl="0" indent="0" algn="l" rtl="0">
              <a:spcBef>
                <a:spcPts val="0"/>
              </a:spcBef>
              <a:buSzPct val="25000"/>
              <a:buNone/>
            </a:pPr>
            <a:endParaRPr lang="en-GB" dirty="0">
              <a:sym typeface="Calibri"/>
            </a:endParaRPr>
          </a:p>
        </p:txBody>
      </p:sp>
      <p:sp>
        <p:nvSpPr>
          <p:cNvPr id="4" name="Slide Number Placeholder 3"/>
          <p:cNvSpPr>
            <a:spLocks noGrp="1"/>
          </p:cNvSpPr>
          <p:nvPr>
            <p:ph type="sldNum" sz="quarter" idx="10"/>
          </p:nvPr>
        </p:nvSpPr>
        <p:spPr/>
        <p:txBody>
          <a:bodyPr/>
          <a:lstStyle/>
          <a:p>
            <a:fld id="{25AFEC66-6BFA-9A4F-8C14-93D2FB19A680}" type="slidenum">
              <a:rPr lang="nl-NL" smtClean="0"/>
              <a:t>14</a:t>
            </a:fld>
            <a:endParaRPr lang="nl-NL"/>
          </a:p>
        </p:txBody>
      </p:sp>
    </p:spTree>
    <p:extLst>
      <p:ext uri="{BB962C8B-B14F-4D97-AF65-F5344CB8AC3E}">
        <p14:creationId xmlns:p14="http://schemas.microsoft.com/office/powerpoint/2010/main" val="555039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nl-NL" b="1" dirty="0"/>
              <a:t>Let op: animaties</a:t>
            </a:r>
          </a:p>
          <a:p>
            <a:pPr lvl="0">
              <a:spcBef>
                <a:spcPts val="0"/>
              </a:spcBef>
              <a:buNone/>
            </a:pPr>
            <a:r>
              <a:rPr lang="nl-NL" dirty="0"/>
              <a:t>Wanneer</a:t>
            </a:r>
            <a:r>
              <a:rPr lang="nl-NL" baseline="0" dirty="0"/>
              <a:t> je iets </a:t>
            </a:r>
            <a:r>
              <a:rPr lang="nl-NL" i="1" baseline="0" dirty="0"/>
              <a:t>nieuws </a:t>
            </a:r>
            <a:r>
              <a:rPr lang="nl-NL" i="0" baseline="0" dirty="0"/>
              <a:t>gaat doen waarvan je op voorhand niet zeker weet of het succesvol gaat worden, ga je eerst onderzoek doen naar de kans dat deze nieuwe dienst of product een succes gaat worden.</a:t>
            </a:r>
          </a:p>
          <a:p>
            <a:pPr lvl="0">
              <a:spcBef>
                <a:spcPts val="0"/>
              </a:spcBef>
              <a:buNone/>
            </a:pPr>
            <a:r>
              <a:rPr lang="nl-NL" i="0" baseline="0" dirty="0"/>
              <a:t>Je gaat onderzoek doen naar de kosten die je gaat maken en je gaat een schatting maken van de baten die je gaat maken. </a:t>
            </a:r>
          </a:p>
          <a:p>
            <a:pPr lvl="0">
              <a:spcBef>
                <a:spcPts val="0"/>
              </a:spcBef>
              <a:buNone/>
            </a:pPr>
            <a:r>
              <a:rPr lang="nl-NL" i="0" baseline="0" dirty="0"/>
              <a:t>Omdat je beide op voorhand niet exact kunt bepalen, levert dat risico’s op. </a:t>
            </a:r>
          </a:p>
          <a:p>
            <a:pPr lvl="0">
              <a:spcBef>
                <a:spcPts val="0"/>
              </a:spcBef>
              <a:buNone/>
            </a:pPr>
            <a:endParaRPr lang="nl-NL" i="0" baseline="0" dirty="0"/>
          </a:p>
          <a:p>
            <a:pPr lvl="0">
              <a:spcBef>
                <a:spcPts val="0"/>
              </a:spcBef>
              <a:buNone/>
            </a:pPr>
            <a:r>
              <a:rPr lang="nl-NL" i="0" baseline="0" dirty="0"/>
              <a:t>Er zijn altijd mensen met supergoeie ideeën. Maar welk van die ideeën kies je?</a:t>
            </a:r>
          </a:p>
          <a:p>
            <a:pPr lvl="0">
              <a:spcBef>
                <a:spcPts val="0"/>
              </a:spcBef>
              <a:buNone/>
            </a:pPr>
            <a:r>
              <a:rPr lang="nl-NL" i="0" baseline="0" dirty="0"/>
              <a:t>Een businesscase is een goeie methode om verschillende ideeën ‘objectief’ te kunnen vergelijken</a:t>
            </a:r>
          </a:p>
          <a:p>
            <a:pPr lvl="0">
              <a:spcBef>
                <a:spcPts val="0"/>
              </a:spcBef>
              <a:buNone/>
            </a:pPr>
            <a:endParaRPr lang="nl-NL" i="0" baseline="0" dirty="0"/>
          </a:p>
          <a:p>
            <a:pPr lvl="0">
              <a:spcBef>
                <a:spcPts val="0"/>
              </a:spcBef>
              <a:buNone/>
            </a:pPr>
            <a:r>
              <a:rPr lang="nl-NL" i="0" baseline="0" dirty="0"/>
              <a:t>Ten slotte start elk project met een goeie business case. In de business case staat wat het DOEL is is van een nieuwe dienst of product. </a:t>
            </a:r>
          </a:p>
          <a:p>
            <a:pPr lvl="0">
              <a:spcBef>
                <a:spcPts val="0"/>
              </a:spcBef>
              <a:buNone/>
            </a:pPr>
            <a:r>
              <a:rPr lang="nl-NL" i="0" baseline="0" dirty="0"/>
              <a:t>Er zijn bijvoorbeeld al keuzes gemaakt op basis van een marktonderzoek. Dit is allemaal input voor een project.</a:t>
            </a:r>
          </a:p>
          <a:p>
            <a:pPr lvl="0">
              <a:spcBef>
                <a:spcPts val="0"/>
              </a:spcBef>
              <a:buNone/>
            </a:pPr>
            <a:r>
              <a:rPr lang="nl-NL" i="0" baseline="0" dirty="0"/>
              <a:t>Voor bedrijven is een goeie focus in de vorm van een strategie heel belangrijk.</a:t>
            </a:r>
          </a:p>
          <a:p>
            <a:pPr lvl="0">
              <a:spcBef>
                <a:spcPts val="0"/>
              </a:spcBef>
              <a:buNone/>
            </a:pPr>
            <a:r>
              <a:rPr lang="nl-NL" i="0" baseline="0" dirty="0"/>
              <a:t>Voor een project is focus ook heel belangrijk: wat is de doelstelling van dit project?</a:t>
            </a:r>
          </a:p>
          <a:p>
            <a:pPr lvl="0">
              <a:spcBef>
                <a:spcPts val="0"/>
              </a:spcBef>
              <a:buNone/>
            </a:pPr>
            <a:r>
              <a:rPr lang="nl-NL" i="0" baseline="0" dirty="0"/>
              <a:t>Er vindt overdracht plaats tussen diegene die de business case opgesteld heeft en de projectmanager.</a:t>
            </a:r>
          </a:p>
          <a:p>
            <a:pPr lvl="0">
              <a:spcBef>
                <a:spcPts val="0"/>
              </a:spcBef>
              <a:buNone/>
            </a:pPr>
            <a:r>
              <a:rPr lang="nl-NL" i="0" baseline="0" dirty="0"/>
              <a:t>Je moet ervoor zorgen dat de PM ook de juiste doelstellingen gaat bereiken.</a:t>
            </a:r>
          </a:p>
          <a:p>
            <a:pPr lvl="0">
              <a:spcBef>
                <a:spcPts val="0"/>
              </a:spcBef>
              <a:buNone/>
            </a:pPr>
            <a:endParaRPr lang="nl-NL" i="0" baseline="0" dirty="0"/>
          </a:p>
          <a:p>
            <a:pPr lvl="0">
              <a:spcBef>
                <a:spcPts val="0"/>
              </a:spcBef>
              <a:buNone/>
            </a:pPr>
            <a:r>
              <a:rPr lang="nl-NL" b="1" i="0" baseline="0" dirty="0"/>
              <a:t>Voorbeeld Deliveroo: </a:t>
            </a:r>
            <a:r>
              <a:rPr lang="nl-NL" b="0" i="0" baseline="0" dirty="0"/>
              <a:t>Deliveroo heeft de overstap gemaakt vanuit London naar Amsterdam. Dat was een groot, kostbaar en risicovol traject. Er is destijds hoogstwaarschijnlijk een businesscase opgesteld om te bepalen of dit project succesvol zou kunnen worden uitgevoerd.</a:t>
            </a:r>
          </a:p>
          <a:p>
            <a:pPr lvl="0">
              <a:spcBef>
                <a:spcPts val="0"/>
              </a:spcBef>
              <a:buNone/>
            </a:pPr>
            <a:r>
              <a:rPr lang="nl-NL" b="0" i="0" baseline="0" dirty="0"/>
              <a:t>En misschien waren er ook nog andere ideeën: bijvoorbeeld bezorgen met drones of een eigen pop-up restaurant. De business cases van deze drie verschillende ideeën kunnen gebruikt worden om de ideeën te vergelijken.</a:t>
            </a:r>
            <a:endParaRPr lang="nl-NL" b="1" dirty="0"/>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15</a:t>
            </a:fld>
            <a:endParaRPr lang="nl-NL"/>
          </a:p>
        </p:txBody>
      </p:sp>
    </p:spTree>
    <p:extLst>
      <p:ext uri="{BB962C8B-B14F-4D97-AF65-F5344CB8AC3E}">
        <p14:creationId xmlns:p14="http://schemas.microsoft.com/office/powerpoint/2010/main" val="575761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nl-NL" dirty="0"/>
              <a:t>In de eerste les</a:t>
            </a:r>
            <a:r>
              <a:rPr lang="nl-NL" baseline="0" dirty="0"/>
              <a:t> over strategieën hebben we het gehad over de strategische kloof.</a:t>
            </a:r>
          </a:p>
          <a:p>
            <a:pPr lvl="0">
              <a:spcBef>
                <a:spcPts val="0"/>
              </a:spcBef>
              <a:buNone/>
            </a:pPr>
            <a:r>
              <a:rPr lang="nl-NL" baseline="0" dirty="0"/>
              <a:t>Een organisatie heeft bepaalde doelstellingen maar door de huidige situatie (SW) kan de organisatie niet inspelen op de externe situatie (OT) waardoor de doelstellingen niet behaald kunnen worden.</a:t>
            </a:r>
          </a:p>
          <a:p>
            <a:pPr lvl="0">
              <a:spcBef>
                <a:spcPts val="0"/>
              </a:spcBef>
              <a:buNone/>
            </a:pPr>
            <a:endParaRPr lang="nl-NL" baseline="0" dirty="0"/>
          </a:p>
          <a:p>
            <a:pPr lvl="0">
              <a:spcBef>
                <a:spcPts val="0"/>
              </a:spcBef>
              <a:buNone/>
            </a:pPr>
            <a:r>
              <a:rPr lang="nl-NL" baseline="0" dirty="0"/>
              <a:t>Om de doelstellingen wél te behalen worden er ideeën bedacht: opties.</a:t>
            </a:r>
          </a:p>
          <a:p>
            <a:pPr lvl="0">
              <a:spcBef>
                <a:spcPts val="0"/>
              </a:spcBef>
              <a:buNone/>
            </a:pPr>
            <a:r>
              <a:rPr lang="nl-NL" baseline="0" dirty="0"/>
              <a:t>Bijv. Ansoff: nieuwe markt betreden of nieuwe producten bedenken.</a:t>
            </a:r>
          </a:p>
          <a:p>
            <a:pPr lvl="0">
              <a:spcBef>
                <a:spcPts val="0"/>
              </a:spcBef>
              <a:buNone/>
            </a:pPr>
            <a:r>
              <a:rPr lang="nl-NL" baseline="0" dirty="0"/>
              <a:t>Of TW: duidelijker richten op OE of CI.</a:t>
            </a:r>
          </a:p>
          <a:p>
            <a:pPr lvl="0">
              <a:spcBef>
                <a:spcPts val="0"/>
              </a:spcBef>
              <a:buNone/>
            </a:pPr>
            <a:endParaRPr lang="nl-NL" baseline="0" dirty="0"/>
          </a:p>
          <a:p>
            <a:pPr lvl="0">
              <a:spcBef>
                <a:spcPts val="0"/>
              </a:spcBef>
              <a:buNone/>
            </a:pPr>
            <a:r>
              <a:rPr lang="nl-NL" baseline="0" dirty="0"/>
              <a:t>Er zijn meerdere opties mogelijk maar hoe kies je nu de beste optie?</a:t>
            </a:r>
          </a:p>
          <a:p>
            <a:pPr lvl="0">
              <a:spcBef>
                <a:spcPts val="0"/>
              </a:spcBef>
              <a:buNone/>
            </a:pPr>
            <a:r>
              <a:rPr lang="nl-NL" baseline="0" dirty="0"/>
              <a:t>Een onderdeel van die keuze is een BuCa. Hoeveel gaat een optie me opleveren?</a:t>
            </a:r>
          </a:p>
          <a:p>
            <a:pPr lvl="0">
              <a:spcBef>
                <a:spcPts val="0"/>
              </a:spcBef>
              <a:buNone/>
            </a:pPr>
            <a:r>
              <a:rPr lang="nl-NL" baseline="0" dirty="0"/>
              <a:t>Dus hoeveel kost het en hoeveel levert het op.</a:t>
            </a:r>
          </a:p>
          <a:p>
            <a:pPr lvl="0">
              <a:spcBef>
                <a:spcPts val="0"/>
              </a:spcBef>
              <a:buNone/>
            </a:pPr>
            <a:endParaRPr lang="nl-NL" baseline="0" dirty="0"/>
          </a:p>
          <a:p>
            <a:pPr lvl="0">
              <a:spcBef>
                <a:spcPts val="0"/>
              </a:spcBef>
              <a:buNone/>
            </a:pPr>
            <a:r>
              <a:rPr lang="nl-NL" baseline="0" dirty="0"/>
              <a:t>Daarbij hou je naast de mogelijke opbrengst rekening met de benodigde investeringen (veel of weinig out-of-pocket kosten), het risico.</a:t>
            </a:r>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16</a:t>
            </a:fld>
            <a:endParaRPr lang="nl-NL"/>
          </a:p>
        </p:txBody>
      </p:sp>
    </p:spTree>
    <p:extLst>
      <p:ext uri="{BB962C8B-B14F-4D97-AF65-F5344CB8AC3E}">
        <p14:creationId xmlns:p14="http://schemas.microsoft.com/office/powerpoint/2010/main" val="603827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nl-NL" dirty="0"/>
              <a:t>Ik geef</a:t>
            </a:r>
            <a:r>
              <a:rPr lang="nl-NL" baseline="0" dirty="0"/>
              <a:t> studenten hier twintig minuten de tijd om een business case voor Albert Heijn op te stellen. </a:t>
            </a:r>
          </a:p>
          <a:p>
            <a:pPr lvl="0">
              <a:spcBef>
                <a:spcPts val="0"/>
              </a:spcBef>
              <a:buNone/>
            </a:pPr>
            <a:r>
              <a:rPr lang="nl-NL" baseline="0" dirty="0"/>
              <a:t>Zie opdracht op Canvas bij dit college.</a:t>
            </a:r>
          </a:p>
          <a:p>
            <a:pPr lvl="0">
              <a:spcBef>
                <a:spcPts val="0"/>
              </a:spcBef>
              <a:buNone/>
            </a:pPr>
            <a:endParaRPr lang="nl-NL" baseline="0" dirty="0"/>
          </a:p>
          <a:p>
            <a:pPr lvl="0">
              <a:spcBef>
                <a:spcPts val="0"/>
              </a:spcBef>
              <a:buNone/>
            </a:pPr>
            <a:r>
              <a:rPr lang="nl-NL" baseline="0" dirty="0"/>
              <a:t>Na afloop ga ik de antwoorden bespreken samen met de bijbehorende theorie.</a:t>
            </a:r>
            <a:endParaRPr lang="nl-NL" dirty="0"/>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18</a:t>
            </a:fld>
            <a:endParaRPr lang="nl-NL"/>
          </a:p>
        </p:txBody>
      </p:sp>
    </p:spTree>
    <p:extLst>
      <p:ext uri="{BB962C8B-B14F-4D97-AF65-F5344CB8AC3E}">
        <p14:creationId xmlns:p14="http://schemas.microsoft.com/office/powerpoint/2010/main" val="3120655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Let op: animaties</a:t>
            </a:r>
          </a:p>
          <a:p>
            <a:pPr lvl="0">
              <a:spcBef>
                <a:spcPts val="0"/>
              </a:spcBef>
              <a:buNone/>
            </a:pPr>
            <a:r>
              <a:rPr lang="nl-NL" dirty="0"/>
              <a:t>Belangrijk</a:t>
            </a:r>
            <a:r>
              <a:rPr lang="nl-NL" baseline="0" dirty="0"/>
              <a:t> om de doelstelling van een project te weten, anders weet je nooit of het project geslaagd is of niet.</a:t>
            </a:r>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19</a:t>
            </a:fld>
            <a:endParaRPr lang="nl-NL"/>
          </a:p>
        </p:txBody>
      </p:sp>
    </p:spTree>
    <p:extLst>
      <p:ext uri="{BB962C8B-B14F-4D97-AF65-F5344CB8AC3E}">
        <p14:creationId xmlns:p14="http://schemas.microsoft.com/office/powerpoint/2010/main" val="237001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nl-NL" dirty="0"/>
              <a:t>Het voorbeeld van Deliveroo besprak drie verschillende ideeën</a:t>
            </a:r>
            <a:r>
              <a:rPr lang="nl-NL" baseline="0" dirty="0"/>
              <a:t> met verschillende doelstellingen.</a:t>
            </a:r>
          </a:p>
          <a:p>
            <a:pPr lvl="0">
              <a:spcBef>
                <a:spcPts val="0"/>
              </a:spcBef>
              <a:buNone/>
            </a:pPr>
            <a:r>
              <a:rPr lang="nl-NL" baseline="0" dirty="0"/>
              <a:t>Maar ook als je maar 1 doelstelling hebt, kun je meerdere ideeën verzinnen. Je kunt de scanners kopen of leasen van een leverancier. Je kunt ze ook zelf ontwikkelen.</a:t>
            </a:r>
          </a:p>
          <a:p>
            <a:pPr lvl="0">
              <a:spcBef>
                <a:spcPts val="0"/>
              </a:spcBef>
              <a:buNone/>
            </a:pPr>
            <a:endParaRPr lang="nl-NL" baseline="0" dirty="0"/>
          </a:p>
          <a:p>
            <a:pPr lvl="0">
              <a:spcBef>
                <a:spcPts val="0"/>
              </a:spcBef>
              <a:buNone/>
            </a:pPr>
            <a:r>
              <a:rPr lang="nl-NL" baseline="0" dirty="0"/>
              <a:t>Bij Albert Heijn? Standaardscanoplossingen of zelf iets laten maken: ze waren hier destijds als eerste mee in NL, maar misschien waren er in het buitenland wel al standaardoplossingen?</a:t>
            </a:r>
            <a:endParaRPr lang="nl-NL" dirty="0"/>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21</a:t>
            </a:fld>
            <a:endParaRPr lang="nl-NL"/>
          </a:p>
        </p:txBody>
      </p:sp>
    </p:spTree>
    <p:extLst>
      <p:ext uri="{BB962C8B-B14F-4D97-AF65-F5344CB8AC3E}">
        <p14:creationId xmlns:p14="http://schemas.microsoft.com/office/powerpoint/2010/main" val="1414745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Bij SAAS</a:t>
            </a:r>
            <a:r>
              <a:rPr lang="nl-NL" baseline="0" dirty="0"/>
              <a:t> zijn de gebruikskosten variabel en bij on premise vast.</a:t>
            </a:r>
          </a:p>
          <a:p>
            <a:endParaRPr lang="nl-NL" baseline="0" dirty="0"/>
          </a:p>
          <a:p>
            <a:r>
              <a:rPr lang="nl-NL" baseline="0" dirty="0"/>
              <a:t>Bij on-premise ben je upfront veel geld kwijt voor de aanschaf en daarna minder. Bij SAAS aan het begin relatief veel minder, maar jaarlijks wel weer voor de abonnementskosten</a:t>
            </a:r>
            <a:endParaRPr lang="nl-NL" dirty="0"/>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22</a:t>
            </a:fld>
            <a:endParaRPr lang="nl-NL"/>
          </a:p>
        </p:txBody>
      </p:sp>
    </p:spTree>
    <p:extLst>
      <p:ext uri="{BB962C8B-B14F-4D97-AF65-F5344CB8AC3E}">
        <p14:creationId xmlns:p14="http://schemas.microsoft.com/office/powerpoint/2010/main" val="476570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360"/>
              </a:spcBef>
              <a:spcAft>
                <a:spcPts val="0"/>
              </a:spcAft>
              <a:buClrTx/>
              <a:buSzTx/>
              <a:buFontTx/>
              <a:buNone/>
              <a:tabLst/>
              <a:defRPr/>
            </a:pPr>
            <a:r>
              <a:rPr lang="nl-NL" dirty="0"/>
              <a:t>Succes van nieuwe producten is moeilijk te voorspellen – je weet niet wat jouw concurrenten doen of hoe de marktvraag er</a:t>
            </a:r>
            <a:r>
              <a:rPr lang="nl-NL" baseline="0" dirty="0"/>
              <a:t> over </a:t>
            </a:r>
            <a:r>
              <a:rPr lang="nl-NL" i="1" baseline="0" dirty="0"/>
              <a:t>x </a:t>
            </a:r>
            <a:r>
              <a:rPr lang="nl-NL" i="0" baseline="0" dirty="0"/>
              <a:t>jaar uit ziet</a:t>
            </a:r>
            <a:endParaRPr lang="nl-NL" dirty="0"/>
          </a:p>
          <a:p>
            <a:pPr marL="0" marR="0" lvl="0" indent="0" algn="l" defTabSz="914400" rtl="0" eaLnBrk="1" fontAlgn="auto" latinLnBrk="0" hangingPunct="1">
              <a:lnSpc>
                <a:spcPct val="100000"/>
              </a:lnSpc>
              <a:spcBef>
                <a:spcPts val="360"/>
              </a:spcBef>
              <a:spcAft>
                <a:spcPts val="0"/>
              </a:spcAft>
              <a:buClrTx/>
              <a:buSzTx/>
              <a:buFontTx/>
              <a:buNone/>
              <a:tabLst/>
              <a:defRPr/>
            </a:pPr>
            <a:r>
              <a:rPr lang="nl-NL" dirty="0"/>
              <a:t>Wat is de waarde van niet-financiële baten</a:t>
            </a:r>
            <a:r>
              <a:rPr lang="nl-NL" baseline="0" dirty="0"/>
              <a:t> – een hogere klanttevredenheid is fijn, maar hoeveel harde euro’s is dat waard? Je wilt de kosten vergelijken met baten en de kosten zijn wel in harde euro’s uit te drukken</a:t>
            </a:r>
          </a:p>
          <a:p>
            <a:pPr marL="0" marR="0" lvl="0" indent="0" algn="l" defTabSz="914400" rtl="0" eaLnBrk="1" fontAlgn="auto" latinLnBrk="0" hangingPunct="1">
              <a:lnSpc>
                <a:spcPct val="100000"/>
              </a:lnSpc>
              <a:spcBef>
                <a:spcPts val="360"/>
              </a:spcBef>
              <a:spcAft>
                <a:spcPts val="0"/>
              </a:spcAft>
              <a:buClrTx/>
              <a:buSzTx/>
              <a:buFontTx/>
              <a:buNone/>
              <a:tabLst/>
              <a:defRPr/>
            </a:pPr>
            <a:r>
              <a:rPr lang="nl-NL" baseline="0" dirty="0"/>
              <a:t>Schattingen – het zijn allemaal schattingen want je kunt de toekomst niet voorspellen. Daarom kun je ook werken met scenario’s: een best case, worst case en twee realistische (goede en matige resultaten) scenario’s. Daarvan kun je het gemiddelde nemen.</a:t>
            </a:r>
          </a:p>
          <a:p>
            <a:pPr marL="0" marR="0" lvl="0" indent="0" algn="l" defTabSz="914400" rtl="0" eaLnBrk="1" fontAlgn="auto" latinLnBrk="0" hangingPunct="1">
              <a:lnSpc>
                <a:spcPct val="100000"/>
              </a:lnSpc>
              <a:spcBef>
                <a:spcPts val="360"/>
              </a:spcBef>
              <a:spcAft>
                <a:spcPts val="0"/>
              </a:spcAft>
              <a:buClrTx/>
              <a:buSzTx/>
              <a:buFontTx/>
              <a:buNone/>
              <a:tabLst/>
              <a:defRPr/>
            </a:pPr>
            <a:endParaRPr lang="nl-NL" baseline="0" dirty="0"/>
          </a:p>
          <a:p>
            <a:pPr marL="0" marR="0" lvl="0" indent="0" algn="l" defTabSz="914400" rtl="0" eaLnBrk="1" fontAlgn="auto" latinLnBrk="0" hangingPunct="1">
              <a:lnSpc>
                <a:spcPct val="100000"/>
              </a:lnSpc>
              <a:spcBef>
                <a:spcPts val="360"/>
              </a:spcBef>
              <a:spcAft>
                <a:spcPts val="0"/>
              </a:spcAft>
              <a:buClrTx/>
              <a:buSzTx/>
              <a:buFontTx/>
              <a:buNone/>
              <a:tabLst/>
              <a:defRPr/>
            </a:pPr>
            <a:r>
              <a:rPr lang="nl-NL" baseline="0" dirty="0"/>
              <a:t>Je begint met het maken van kosten, pas nadat een project afgelopen is starten de opbrengsten.</a:t>
            </a:r>
          </a:p>
          <a:p>
            <a:pPr marL="0" marR="0" lvl="0" indent="0" algn="l" defTabSz="914400" rtl="0" eaLnBrk="1" fontAlgn="auto" latinLnBrk="0" hangingPunct="1">
              <a:lnSpc>
                <a:spcPct val="100000"/>
              </a:lnSpc>
              <a:spcBef>
                <a:spcPts val="360"/>
              </a:spcBef>
              <a:spcAft>
                <a:spcPts val="0"/>
              </a:spcAft>
              <a:buClrTx/>
              <a:buSzTx/>
              <a:buFontTx/>
              <a:buNone/>
              <a:tabLst/>
              <a:defRPr/>
            </a:pPr>
            <a:r>
              <a:rPr lang="nl-NL" baseline="0" dirty="0"/>
              <a:t>De opbrengsten moeten daarna groeien: je product moet landen in de markt, mensen kijken de kat uit de boom. Na de introductie volgt een adoptieperiode waarin de opbrengsten moeten groeien.</a:t>
            </a:r>
          </a:p>
          <a:p>
            <a:pPr marL="0" marR="0" lvl="0" indent="0" algn="l" defTabSz="914400" rtl="0" eaLnBrk="1" fontAlgn="auto" latinLnBrk="0" hangingPunct="1">
              <a:lnSpc>
                <a:spcPct val="100000"/>
              </a:lnSpc>
              <a:spcBef>
                <a:spcPts val="360"/>
              </a:spcBef>
              <a:spcAft>
                <a:spcPts val="0"/>
              </a:spcAft>
              <a:buClrTx/>
              <a:buSzTx/>
              <a:buFontTx/>
              <a:buNone/>
              <a:tabLst/>
              <a:defRPr/>
            </a:pPr>
            <a:endParaRPr lang="nl-NL" dirty="0"/>
          </a:p>
          <a:p>
            <a:endParaRPr lang="nl-NL" dirty="0"/>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25</a:t>
            </a:fld>
            <a:endParaRPr lang="nl-NL"/>
          </a:p>
        </p:txBody>
      </p:sp>
    </p:spTree>
    <p:extLst>
      <p:ext uri="{BB962C8B-B14F-4D97-AF65-F5344CB8AC3E}">
        <p14:creationId xmlns:p14="http://schemas.microsoft.com/office/powerpoint/2010/main" val="75399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De baten beginnen niet vanaf het begin te lopen maar pas ná de verbouwingen en de implementatie van de</a:t>
            </a:r>
            <a:r>
              <a:rPr lang="nl-NL" baseline="0" dirty="0"/>
              <a:t> zelfscanners!</a:t>
            </a:r>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27</a:t>
            </a:fld>
            <a:endParaRPr lang="nl-NL"/>
          </a:p>
        </p:txBody>
      </p:sp>
    </p:spTree>
    <p:extLst>
      <p:ext uri="{BB962C8B-B14F-4D97-AF65-F5344CB8AC3E}">
        <p14:creationId xmlns:p14="http://schemas.microsoft.com/office/powerpoint/2010/main" val="1256501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GB" dirty="0">
                <a:sym typeface="Calibri"/>
              </a:rPr>
              <a:t>ERP-</a:t>
            </a:r>
            <a:r>
              <a:rPr lang="en-GB" dirty="0" err="1">
                <a:sym typeface="Calibri"/>
              </a:rPr>
              <a:t>systemen</a:t>
            </a:r>
            <a:r>
              <a:rPr lang="en-GB" dirty="0">
                <a:sym typeface="Calibri"/>
              </a:rPr>
              <a:t> </a:t>
            </a:r>
            <a:r>
              <a:rPr lang="en-GB" dirty="0" err="1">
                <a:sym typeface="Calibri"/>
              </a:rPr>
              <a:t>helpen</a:t>
            </a:r>
            <a:r>
              <a:rPr lang="en-GB" dirty="0">
                <a:sym typeface="Calibri"/>
              </a:rPr>
              <a:t> </a:t>
            </a:r>
            <a:r>
              <a:rPr lang="en-GB" dirty="0" err="1">
                <a:sym typeface="Calibri"/>
              </a:rPr>
              <a:t>organisaties</a:t>
            </a:r>
            <a:r>
              <a:rPr lang="en-GB" dirty="0">
                <a:sym typeface="Calibri"/>
              </a:rPr>
              <a:t> </a:t>
            </a:r>
            <a:r>
              <a:rPr lang="en-GB" dirty="0" err="1">
                <a:sym typeface="Calibri"/>
              </a:rPr>
              <a:t>bij</a:t>
            </a:r>
            <a:r>
              <a:rPr lang="en-GB" dirty="0">
                <a:sym typeface="Calibri"/>
              </a:rPr>
              <a:t> het </a:t>
            </a:r>
            <a:r>
              <a:rPr lang="en-GB" dirty="0" err="1">
                <a:sym typeface="Calibri"/>
              </a:rPr>
              <a:t>organiseren</a:t>
            </a:r>
            <a:r>
              <a:rPr lang="en-GB" dirty="0">
                <a:sym typeface="Calibri"/>
              </a:rPr>
              <a:t> van </a:t>
            </a:r>
            <a:r>
              <a:rPr lang="en-GB" dirty="0" err="1">
                <a:sym typeface="Calibri"/>
              </a:rPr>
              <a:t>hun</a:t>
            </a:r>
            <a:r>
              <a:rPr lang="en-GB" dirty="0">
                <a:sym typeface="Calibri"/>
              </a:rPr>
              <a:t> </a:t>
            </a:r>
            <a:r>
              <a:rPr lang="en-GB" dirty="0" err="1">
                <a:sym typeface="Calibri"/>
              </a:rPr>
              <a:t>informatiemanagement</a:t>
            </a:r>
            <a:r>
              <a:rPr lang="en-GB" dirty="0">
                <a:sym typeface="Calibri"/>
              </a:rPr>
              <a:t>.</a:t>
            </a: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en-GB" dirty="0" err="1">
                <a:sym typeface="Calibri"/>
              </a:rPr>
              <a:t>Een</a:t>
            </a:r>
            <a:r>
              <a:rPr lang="en-GB" dirty="0">
                <a:sym typeface="Calibri"/>
              </a:rPr>
              <a:t> ERP </a:t>
            </a:r>
            <a:r>
              <a:rPr lang="en-GB" dirty="0" err="1">
                <a:sym typeface="Calibri"/>
              </a:rPr>
              <a:t>systeem</a:t>
            </a:r>
            <a:r>
              <a:rPr lang="en-GB" dirty="0">
                <a:sym typeface="Calibri"/>
              </a:rPr>
              <a:t> </a:t>
            </a:r>
            <a:r>
              <a:rPr lang="en-GB" dirty="0" err="1">
                <a:sym typeface="Calibri"/>
              </a:rPr>
              <a:t>richt</a:t>
            </a:r>
            <a:r>
              <a:rPr lang="en-GB" dirty="0">
                <a:sym typeface="Calibri"/>
              </a:rPr>
              <a:t> </a:t>
            </a:r>
            <a:r>
              <a:rPr lang="en-GB" dirty="0" err="1">
                <a:sym typeface="Calibri"/>
              </a:rPr>
              <a:t>zich</a:t>
            </a:r>
            <a:r>
              <a:rPr lang="en-GB" dirty="0">
                <a:sym typeface="Calibri"/>
              </a:rPr>
              <a:t> in de basis op het </a:t>
            </a:r>
            <a:r>
              <a:rPr lang="en-GB" dirty="0" err="1">
                <a:sym typeface="Calibri"/>
              </a:rPr>
              <a:t>delen</a:t>
            </a:r>
            <a:r>
              <a:rPr lang="en-GB" dirty="0">
                <a:sym typeface="Calibri"/>
              </a:rPr>
              <a:t> van </a:t>
            </a:r>
            <a:r>
              <a:rPr lang="en-GB" dirty="0" err="1">
                <a:sym typeface="Calibri"/>
              </a:rPr>
              <a:t>informatie</a:t>
            </a:r>
            <a:r>
              <a:rPr lang="en-GB" dirty="0">
                <a:sym typeface="Calibri"/>
              </a:rPr>
              <a:t> </a:t>
            </a:r>
            <a:r>
              <a:rPr lang="en-GB" dirty="0" err="1">
                <a:sym typeface="Calibri"/>
              </a:rPr>
              <a:t>tussen</a:t>
            </a:r>
            <a:r>
              <a:rPr lang="en-GB" dirty="0">
                <a:sym typeface="Calibri"/>
              </a:rPr>
              <a:t> </a:t>
            </a:r>
            <a:r>
              <a:rPr lang="en-GB" dirty="0" err="1">
                <a:sym typeface="Calibri"/>
              </a:rPr>
              <a:t>alle</a:t>
            </a:r>
            <a:r>
              <a:rPr lang="en-GB" dirty="0">
                <a:sym typeface="Calibri"/>
              </a:rPr>
              <a:t> </a:t>
            </a:r>
            <a:r>
              <a:rPr lang="en-GB" dirty="0" err="1">
                <a:sym typeface="Calibri"/>
              </a:rPr>
              <a:t>processen</a:t>
            </a:r>
            <a:r>
              <a:rPr lang="en-GB" dirty="0">
                <a:sym typeface="Calibri"/>
              </a:rPr>
              <a:t> </a:t>
            </a:r>
            <a:r>
              <a:rPr lang="en-GB" dirty="0" err="1">
                <a:sym typeface="Calibri"/>
              </a:rPr>
              <a:t>binnen</a:t>
            </a:r>
            <a:r>
              <a:rPr lang="en-GB" dirty="0">
                <a:sym typeface="Calibri"/>
              </a:rPr>
              <a:t> </a:t>
            </a:r>
            <a:r>
              <a:rPr lang="en-GB" dirty="0" err="1">
                <a:sym typeface="Calibri"/>
              </a:rPr>
              <a:t>een</a:t>
            </a:r>
            <a:r>
              <a:rPr lang="en-GB" dirty="0">
                <a:sym typeface="Calibri"/>
              </a:rPr>
              <a:t> </a:t>
            </a:r>
            <a:r>
              <a:rPr lang="en-GB" dirty="0" err="1">
                <a:sym typeface="Calibri"/>
              </a:rPr>
              <a:t>organisatie</a:t>
            </a:r>
            <a:r>
              <a:rPr lang="en-GB" dirty="0">
                <a:sym typeface="Calibri"/>
              </a:rPr>
              <a:t>. </a:t>
            </a:r>
          </a:p>
          <a:p>
            <a:pPr marL="0" marR="0" lvl="0" indent="0" algn="l" defTabSz="914400" rtl="0" eaLnBrk="1" fontAlgn="auto" latinLnBrk="0" hangingPunct="1">
              <a:lnSpc>
                <a:spcPct val="100000"/>
              </a:lnSpc>
              <a:spcBef>
                <a:spcPts val="0"/>
              </a:spcBef>
              <a:spcAft>
                <a:spcPts val="0"/>
              </a:spcAft>
              <a:buClrTx/>
              <a:buSzPct val="25000"/>
              <a:buFontTx/>
              <a:buNone/>
              <a:tabLst/>
              <a:defRPr/>
            </a:pPr>
            <a:endParaRPr lang="nl-NL" dirty="0">
              <a:sym typeface="Calibri"/>
            </a:endParaRPr>
          </a:p>
          <a:p>
            <a:pPr marL="0" marR="0" lvl="0" indent="0" algn="l" defTabSz="914400" rtl="0" eaLnBrk="1" fontAlgn="auto" latinLnBrk="0" hangingPunct="1">
              <a:lnSpc>
                <a:spcPct val="100000"/>
              </a:lnSpc>
              <a:spcBef>
                <a:spcPts val="0"/>
              </a:spcBef>
              <a:spcAft>
                <a:spcPts val="0"/>
              </a:spcAft>
              <a:buClrTx/>
              <a:buSzPct val="25000"/>
              <a:buFontTx/>
              <a:buNone/>
              <a:tabLst/>
              <a:defRPr/>
            </a:pPr>
            <a:r>
              <a:rPr lang="nl-NL" dirty="0">
                <a:sym typeface="Calibri"/>
              </a:rPr>
              <a:t>Enterprise: het </a:t>
            </a:r>
            <a:r>
              <a:rPr lang="nl-NL" noProof="0" dirty="0">
                <a:sym typeface="Calibri"/>
              </a:rPr>
              <a:t>begrip</a:t>
            </a:r>
            <a:r>
              <a:rPr lang="nl-NL" dirty="0">
                <a:sym typeface="Calibri"/>
              </a:rPr>
              <a:t> Enterprise komt uit de organisatiekunde en hiermee worden over het algemeen grote complexe organisaties bedoeld. </a:t>
            </a:r>
          </a:p>
          <a:p>
            <a:pPr marL="0" marR="0" lvl="0" indent="0" algn="l" rtl="0">
              <a:spcBef>
                <a:spcPts val="0"/>
              </a:spcBef>
              <a:buSzPct val="25000"/>
              <a:buNone/>
            </a:pPr>
            <a:r>
              <a:rPr lang="en-GB" dirty="0">
                <a:sym typeface="Calibri"/>
              </a:rPr>
              <a:t>Resources: </a:t>
            </a:r>
            <a:r>
              <a:rPr lang="en-GB" dirty="0" err="1">
                <a:sym typeface="Calibri"/>
              </a:rPr>
              <a:t>Mensen</a:t>
            </a:r>
            <a:r>
              <a:rPr lang="en-GB" dirty="0">
                <a:sym typeface="Calibri"/>
              </a:rPr>
              <a:t>, </a:t>
            </a:r>
            <a:r>
              <a:rPr lang="en-GB" dirty="0" err="1">
                <a:sym typeface="Calibri"/>
              </a:rPr>
              <a:t>voorraden</a:t>
            </a:r>
            <a:r>
              <a:rPr lang="en-GB" dirty="0">
                <a:sym typeface="Calibri"/>
              </a:rPr>
              <a:t>, geld, maar </a:t>
            </a:r>
            <a:r>
              <a:rPr lang="en-GB" dirty="0" err="1">
                <a:sym typeface="Calibri"/>
              </a:rPr>
              <a:t>ook</a:t>
            </a:r>
            <a:r>
              <a:rPr lang="en-GB" dirty="0">
                <a:sym typeface="Calibri"/>
              </a:rPr>
              <a:t> </a:t>
            </a:r>
            <a:r>
              <a:rPr lang="en-GB" dirty="0" err="1">
                <a:sym typeface="Calibri"/>
              </a:rPr>
              <a:t>gebouwen</a:t>
            </a:r>
            <a:r>
              <a:rPr lang="en-GB" dirty="0">
                <a:sym typeface="Calibri"/>
              </a:rPr>
              <a:t>, </a:t>
            </a:r>
            <a:r>
              <a:rPr lang="en-GB" dirty="0" err="1">
                <a:sym typeface="Calibri"/>
              </a:rPr>
              <a:t>materieel</a:t>
            </a:r>
            <a:r>
              <a:rPr lang="en-GB" dirty="0">
                <a:sym typeface="Calibri"/>
              </a:rPr>
              <a:t> (</a:t>
            </a:r>
            <a:r>
              <a:rPr lang="en-GB" dirty="0" err="1">
                <a:sym typeface="Calibri"/>
              </a:rPr>
              <a:t>wordt</a:t>
            </a:r>
            <a:r>
              <a:rPr lang="en-GB" dirty="0">
                <a:sym typeface="Calibri"/>
              </a:rPr>
              <a:t> </a:t>
            </a:r>
            <a:r>
              <a:rPr lang="en-GB" dirty="0" err="1">
                <a:sym typeface="Calibri"/>
              </a:rPr>
              <a:t>bijvoorbeeld</a:t>
            </a:r>
            <a:r>
              <a:rPr lang="en-GB" dirty="0">
                <a:sym typeface="Calibri"/>
              </a:rPr>
              <a:t> in de </a:t>
            </a:r>
            <a:r>
              <a:rPr lang="en-GB" dirty="0" err="1">
                <a:sym typeface="Calibri"/>
              </a:rPr>
              <a:t>bouw</a:t>
            </a:r>
            <a:r>
              <a:rPr lang="en-GB" dirty="0">
                <a:sym typeface="Calibri"/>
              </a:rPr>
              <a:t> per </a:t>
            </a:r>
            <a:r>
              <a:rPr lang="en-GB" dirty="0" err="1">
                <a:sym typeface="Calibri"/>
              </a:rPr>
              <a:t>dag</a:t>
            </a:r>
            <a:r>
              <a:rPr lang="en-GB" dirty="0">
                <a:sym typeface="Calibri"/>
              </a:rPr>
              <a:t> </a:t>
            </a:r>
            <a:r>
              <a:rPr lang="en-GB" dirty="0" err="1">
                <a:sym typeface="Calibri"/>
              </a:rPr>
              <a:t>verhuurd</a:t>
            </a:r>
            <a:r>
              <a:rPr lang="en-GB" dirty="0">
                <a:sym typeface="Calibri"/>
              </a:rPr>
              <a:t> </a:t>
            </a:r>
            <a:r>
              <a:rPr lang="en-GB" dirty="0" err="1">
                <a:sym typeface="Calibri"/>
              </a:rPr>
              <a:t>aan</a:t>
            </a:r>
            <a:r>
              <a:rPr lang="en-GB" dirty="0">
                <a:sym typeface="Calibri"/>
              </a:rPr>
              <a:t> </a:t>
            </a:r>
            <a:r>
              <a:rPr lang="en-GB" dirty="0" err="1">
                <a:sym typeface="Calibri"/>
              </a:rPr>
              <a:t>een</a:t>
            </a:r>
            <a:r>
              <a:rPr lang="en-GB" dirty="0">
                <a:sym typeface="Calibri"/>
              </a:rPr>
              <a:t> project), </a:t>
            </a:r>
            <a:r>
              <a:rPr lang="en-GB" dirty="0" err="1">
                <a:sym typeface="Calibri"/>
              </a:rPr>
              <a:t>eigenlijk</a:t>
            </a:r>
            <a:r>
              <a:rPr lang="en-GB" dirty="0">
                <a:sym typeface="Calibri"/>
              </a:rPr>
              <a:t> </a:t>
            </a:r>
            <a:r>
              <a:rPr lang="en-GB" dirty="0" err="1">
                <a:sym typeface="Calibri"/>
              </a:rPr>
              <a:t>alles</a:t>
            </a:r>
            <a:r>
              <a:rPr lang="en-GB" dirty="0">
                <a:sym typeface="Calibri"/>
              </a:rPr>
              <a:t> wat </a:t>
            </a:r>
            <a:r>
              <a:rPr lang="en-GB" dirty="0" err="1">
                <a:sym typeface="Calibri"/>
              </a:rPr>
              <a:t>een</a:t>
            </a:r>
            <a:r>
              <a:rPr lang="en-GB" dirty="0">
                <a:sym typeface="Calibri"/>
              </a:rPr>
              <a:t> </a:t>
            </a:r>
            <a:r>
              <a:rPr lang="en-GB" dirty="0" err="1">
                <a:sym typeface="Calibri"/>
              </a:rPr>
              <a:t>organisatie</a:t>
            </a:r>
            <a:r>
              <a:rPr lang="en-GB" dirty="0">
                <a:sym typeface="Calibri"/>
              </a:rPr>
              <a:t> </a:t>
            </a:r>
            <a:r>
              <a:rPr lang="en-GB" dirty="0" err="1">
                <a:sym typeface="Calibri"/>
              </a:rPr>
              <a:t>kan</a:t>
            </a:r>
            <a:r>
              <a:rPr lang="en-GB" dirty="0">
                <a:sym typeface="Calibri"/>
              </a:rPr>
              <a:t> </a:t>
            </a:r>
            <a:r>
              <a:rPr lang="en-GB" dirty="0" err="1">
                <a:sym typeface="Calibri"/>
              </a:rPr>
              <a:t>bezitten</a:t>
            </a:r>
            <a:r>
              <a:rPr lang="en-GB" dirty="0">
                <a:sym typeface="Calibri"/>
              </a:rPr>
              <a:t> of </a:t>
            </a:r>
            <a:r>
              <a:rPr lang="en-GB" dirty="0" err="1">
                <a:sym typeface="Calibri"/>
              </a:rPr>
              <a:t>inzetten</a:t>
            </a:r>
            <a:r>
              <a:rPr lang="en-GB" dirty="0">
                <a:sym typeface="Calibri"/>
              </a:rPr>
              <a:t> om </a:t>
            </a:r>
            <a:r>
              <a:rPr lang="en-GB" dirty="0" err="1">
                <a:sym typeface="Calibri"/>
              </a:rPr>
              <a:t>hun</a:t>
            </a:r>
            <a:r>
              <a:rPr lang="en-GB" dirty="0">
                <a:sym typeface="Calibri"/>
              </a:rPr>
              <a:t> product of </a:t>
            </a:r>
            <a:r>
              <a:rPr lang="en-GB" dirty="0" err="1">
                <a:sym typeface="Calibri"/>
              </a:rPr>
              <a:t>dienst</a:t>
            </a:r>
            <a:r>
              <a:rPr lang="en-GB" dirty="0">
                <a:sym typeface="Calibri"/>
              </a:rPr>
              <a:t> tot stand </a:t>
            </a:r>
            <a:r>
              <a:rPr lang="en-GB" dirty="0" err="1">
                <a:sym typeface="Calibri"/>
              </a:rPr>
              <a:t>te</a:t>
            </a:r>
            <a:r>
              <a:rPr lang="en-GB" dirty="0">
                <a:sym typeface="Calibri"/>
              </a:rPr>
              <a:t> </a:t>
            </a:r>
            <a:r>
              <a:rPr lang="en-GB" dirty="0" err="1">
                <a:sym typeface="Calibri"/>
              </a:rPr>
              <a:t>brengen</a:t>
            </a:r>
            <a:r>
              <a:rPr lang="en-GB" dirty="0">
                <a:sym typeface="Calibri"/>
              </a:rPr>
              <a:t>.</a:t>
            </a:r>
          </a:p>
          <a:p>
            <a:pPr marL="0" marR="0" lvl="0" indent="0" algn="l" rtl="0">
              <a:spcBef>
                <a:spcPts val="0"/>
              </a:spcBef>
              <a:buSzPct val="25000"/>
              <a:buNone/>
            </a:pPr>
            <a:r>
              <a:rPr lang="en-GB" dirty="0">
                <a:sym typeface="Calibri"/>
              </a:rPr>
              <a:t>Planning: </a:t>
            </a:r>
            <a:r>
              <a:rPr lang="en-GB" dirty="0" err="1">
                <a:sym typeface="Calibri"/>
              </a:rPr>
              <a:t>Inzet</a:t>
            </a:r>
            <a:r>
              <a:rPr lang="en-GB" dirty="0">
                <a:sym typeface="Calibri"/>
              </a:rPr>
              <a:t> van </a:t>
            </a:r>
            <a:r>
              <a:rPr lang="en-GB" dirty="0" err="1">
                <a:sym typeface="Calibri"/>
              </a:rPr>
              <a:t>mensen</a:t>
            </a:r>
            <a:r>
              <a:rPr lang="en-GB" dirty="0">
                <a:sym typeface="Calibri"/>
              </a:rPr>
              <a:t>, </a:t>
            </a:r>
            <a:r>
              <a:rPr lang="en-GB" dirty="0" err="1">
                <a:sym typeface="Calibri"/>
              </a:rPr>
              <a:t>financiële</a:t>
            </a:r>
            <a:r>
              <a:rPr lang="en-GB" dirty="0">
                <a:sym typeface="Calibri"/>
              </a:rPr>
              <a:t> planning, </a:t>
            </a:r>
            <a:r>
              <a:rPr lang="en-GB" dirty="0" err="1">
                <a:sym typeface="Calibri"/>
              </a:rPr>
              <a:t>productieplanning</a:t>
            </a:r>
            <a:r>
              <a:rPr lang="en-GB" dirty="0">
                <a:sym typeface="Calibri"/>
              </a:rPr>
              <a:t>, </a:t>
            </a:r>
            <a:r>
              <a:rPr lang="en-GB" dirty="0" err="1">
                <a:sym typeface="Calibri"/>
              </a:rPr>
              <a:t>projecten</a:t>
            </a:r>
            <a:r>
              <a:rPr lang="en-GB" dirty="0">
                <a:sym typeface="Calibri"/>
              </a:rPr>
              <a:t>, </a:t>
            </a:r>
            <a:r>
              <a:rPr lang="en-GB" dirty="0" err="1">
                <a:sym typeface="Calibri"/>
              </a:rPr>
              <a:t>eigenlijk</a:t>
            </a:r>
            <a:r>
              <a:rPr lang="en-GB" dirty="0">
                <a:sym typeface="Calibri"/>
              </a:rPr>
              <a:t> </a:t>
            </a:r>
            <a:r>
              <a:rPr lang="en-GB" dirty="0" err="1">
                <a:sym typeface="Calibri"/>
              </a:rPr>
              <a:t>kunnen</a:t>
            </a:r>
            <a:r>
              <a:rPr lang="en-GB" dirty="0">
                <a:sym typeface="Calibri"/>
              </a:rPr>
              <a:t> </a:t>
            </a:r>
            <a:r>
              <a:rPr lang="en-GB" dirty="0" err="1">
                <a:sym typeface="Calibri"/>
              </a:rPr>
              <a:t>alle</a:t>
            </a:r>
            <a:r>
              <a:rPr lang="en-GB" dirty="0">
                <a:sym typeface="Calibri"/>
              </a:rPr>
              <a:t> </a:t>
            </a:r>
            <a:r>
              <a:rPr lang="en-GB" dirty="0" err="1">
                <a:sym typeface="Calibri"/>
              </a:rPr>
              <a:t>activiteiten</a:t>
            </a:r>
            <a:r>
              <a:rPr lang="en-GB" dirty="0">
                <a:sym typeface="Calibri"/>
              </a:rPr>
              <a:t> </a:t>
            </a:r>
            <a:r>
              <a:rPr lang="en-GB" dirty="0" err="1">
                <a:sym typeface="Calibri"/>
              </a:rPr>
              <a:t>integraal</a:t>
            </a:r>
            <a:r>
              <a:rPr lang="en-GB" dirty="0">
                <a:sym typeface="Calibri"/>
              </a:rPr>
              <a:t> </a:t>
            </a:r>
            <a:r>
              <a:rPr lang="en-GB" dirty="0" err="1">
                <a:sym typeface="Calibri"/>
              </a:rPr>
              <a:t>gepland</a:t>
            </a:r>
            <a:r>
              <a:rPr lang="en-GB" dirty="0">
                <a:sym typeface="Calibri"/>
              </a:rPr>
              <a:t> </a:t>
            </a:r>
            <a:r>
              <a:rPr lang="en-GB" dirty="0" err="1">
                <a:sym typeface="Calibri"/>
              </a:rPr>
              <a:t>worden</a:t>
            </a:r>
            <a:r>
              <a:rPr lang="en-GB" dirty="0">
                <a:sym typeface="Calibri"/>
              </a:rPr>
              <a:t> </a:t>
            </a:r>
            <a:r>
              <a:rPr lang="en-GB" dirty="0" err="1">
                <a:sym typeface="Calibri"/>
              </a:rPr>
              <a:t>binnen</a:t>
            </a:r>
            <a:r>
              <a:rPr lang="en-GB" dirty="0">
                <a:sym typeface="Calibri"/>
              </a:rPr>
              <a:t> (de </a:t>
            </a:r>
            <a:r>
              <a:rPr lang="en-GB" dirty="0" err="1">
                <a:sym typeface="Calibri"/>
              </a:rPr>
              <a:t>grote</a:t>
            </a:r>
            <a:r>
              <a:rPr lang="en-GB" dirty="0">
                <a:sym typeface="Calibri"/>
              </a:rPr>
              <a:t>) ERP </a:t>
            </a:r>
            <a:r>
              <a:rPr lang="en-GB" dirty="0" err="1">
                <a:sym typeface="Calibri"/>
              </a:rPr>
              <a:t>pakketten</a:t>
            </a:r>
            <a:r>
              <a:rPr lang="en-GB" dirty="0">
                <a:sym typeface="Calibri"/>
              </a:rPr>
              <a:t>. </a:t>
            </a:r>
          </a:p>
          <a:p>
            <a:pPr marL="0" marR="0" lvl="0" indent="0" algn="l" rtl="0">
              <a:spcBef>
                <a:spcPts val="0"/>
              </a:spcBef>
              <a:buSzPct val="25000"/>
              <a:buNone/>
            </a:pPr>
            <a:r>
              <a:rPr lang="en-GB" dirty="0">
                <a:sym typeface="Calibri"/>
              </a:rPr>
              <a:t>Het is </a:t>
            </a:r>
            <a:r>
              <a:rPr lang="en-GB" dirty="0" err="1">
                <a:sym typeface="Calibri"/>
              </a:rPr>
              <a:t>een</a:t>
            </a:r>
            <a:r>
              <a:rPr lang="en-GB" dirty="0">
                <a:sym typeface="Calibri"/>
              </a:rPr>
              <a:t> ‘integrated’ </a:t>
            </a:r>
            <a:r>
              <a:rPr lang="en-GB" dirty="0" err="1">
                <a:sym typeface="Calibri"/>
              </a:rPr>
              <a:t>systeem</a:t>
            </a:r>
            <a:r>
              <a:rPr lang="en-GB" dirty="0">
                <a:sym typeface="Calibri"/>
              </a:rPr>
              <a:t> </a:t>
            </a:r>
            <a:r>
              <a:rPr lang="en-GB" dirty="0" err="1">
                <a:sym typeface="Calibri"/>
              </a:rPr>
              <a:t>dat</a:t>
            </a:r>
            <a:r>
              <a:rPr lang="en-GB" dirty="0">
                <a:sym typeface="Calibri"/>
              </a:rPr>
              <a:t> </a:t>
            </a:r>
            <a:r>
              <a:rPr lang="en-GB" dirty="0" err="1">
                <a:sym typeface="Calibri"/>
              </a:rPr>
              <a:t>zich</a:t>
            </a:r>
            <a:r>
              <a:rPr lang="en-GB" dirty="0">
                <a:sym typeface="Calibri"/>
              </a:rPr>
              <a:t> </a:t>
            </a:r>
            <a:r>
              <a:rPr lang="en-GB" dirty="0" err="1">
                <a:sym typeface="Calibri"/>
              </a:rPr>
              <a:t>richt</a:t>
            </a:r>
            <a:r>
              <a:rPr lang="en-GB" dirty="0">
                <a:sym typeface="Calibri"/>
              </a:rPr>
              <a:t> op het end-to-end (</a:t>
            </a:r>
            <a:r>
              <a:rPr lang="en-GB" dirty="0" err="1">
                <a:sym typeface="Calibri"/>
              </a:rPr>
              <a:t>dus</a:t>
            </a:r>
            <a:r>
              <a:rPr lang="en-GB" dirty="0">
                <a:sym typeface="Calibri"/>
              </a:rPr>
              <a:t> complete) </a:t>
            </a:r>
            <a:r>
              <a:rPr lang="en-GB" dirty="0" err="1">
                <a:sym typeface="Calibri"/>
              </a:rPr>
              <a:t>proces</a:t>
            </a:r>
            <a:endParaRPr lang="en-GB" dirty="0">
              <a:sym typeface="Calibri"/>
            </a:endParaRPr>
          </a:p>
          <a:p>
            <a:pPr marL="0" marR="0" lvl="0" indent="0" algn="l" rtl="0">
              <a:spcBef>
                <a:spcPts val="0"/>
              </a:spcBef>
              <a:buSzPct val="25000"/>
              <a:buNone/>
            </a:pPr>
            <a:endParaRPr lang="en-GB" dirty="0">
              <a:sym typeface="Calibri"/>
            </a:endParaRPr>
          </a:p>
          <a:p>
            <a:pPr marL="0" marR="0" lvl="0" indent="0" algn="l" rtl="0">
              <a:spcBef>
                <a:spcPts val="0"/>
              </a:spcBef>
              <a:buSzPct val="25000"/>
              <a:buNone/>
            </a:pPr>
            <a:r>
              <a:rPr lang="en-GB" b="1" dirty="0" err="1">
                <a:sym typeface="Calibri"/>
              </a:rPr>
              <a:t>Vraag</a:t>
            </a:r>
            <a:r>
              <a:rPr lang="en-GB" b="1" dirty="0">
                <a:sym typeface="Calibri"/>
              </a:rPr>
              <a:t>: </a:t>
            </a:r>
            <a:r>
              <a:rPr lang="en-GB" dirty="0">
                <a:sym typeface="Calibri"/>
              </a:rPr>
              <a:t>Wat </a:t>
            </a:r>
            <a:r>
              <a:rPr lang="en-GB" dirty="0" err="1">
                <a:sym typeface="Calibri"/>
              </a:rPr>
              <a:t>zou</a:t>
            </a:r>
            <a:r>
              <a:rPr lang="en-GB" dirty="0">
                <a:sym typeface="Calibri"/>
              </a:rPr>
              <a:t> </a:t>
            </a:r>
            <a:r>
              <a:rPr lang="en-GB" dirty="0" err="1">
                <a:sym typeface="Calibri"/>
              </a:rPr>
              <a:t>er</a:t>
            </a:r>
            <a:r>
              <a:rPr lang="en-GB" dirty="0">
                <a:sym typeface="Calibri"/>
              </a:rPr>
              <a:t> </a:t>
            </a:r>
            <a:r>
              <a:rPr lang="en-GB" dirty="0" err="1">
                <a:sym typeface="Calibri"/>
              </a:rPr>
              <a:t>gebeuren</a:t>
            </a:r>
            <a:r>
              <a:rPr lang="en-GB" dirty="0">
                <a:sym typeface="Calibri"/>
              </a:rPr>
              <a:t> </a:t>
            </a:r>
            <a:r>
              <a:rPr lang="en-GB" dirty="0" err="1">
                <a:sym typeface="Calibri"/>
              </a:rPr>
              <a:t>als</a:t>
            </a:r>
            <a:r>
              <a:rPr lang="en-GB" dirty="0">
                <a:sym typeface="Calibri"/>
              </a:rPr>
              <a:t> de Lidl </a:t>
            </a:r>
            <a:r>
              <a:rPr lang="en-GB" dirty="0" err="1">
                <a:sym typeface="Calibri"/>
              </a:rPr>
              <a:t>geen</a:t>
            </a:r>
            <a:r>
              <a:rPr lang="en-GB" dirty="0">
                <a:sym typeface="Calibri"/>
              </a:rPr>
              <a:t> ERP </a:t>
            </a:r>
            <a:r>
              <a:rPr lang="en-GB" dirty="0" err="1">
                <a:sym typeface="Calibri"/>
              </a:rPr>
              <a:t>systeem</a:t>
            </a:r>
            <a:r>
              <a:rPr lang="en-GB" dirty="0">
                <a:sym typeface="Calibri"/>
              </a:rPr>
              <a:t> </a:t>
            </a:r>
            <a:r>
              <a:rPr lang="en-GB" dirty="0" err="1">
                <a:sym typeface="Calibri"/>
              </a:rPr>
              <a:t>zou</a:t>
            </a:r>
            <a:r>
              <a:rPr lang="en-GB" dirty="0">
                <a:sym typeface="Calibri"/>
              </a:rPr>
              <a:t> </a:t>
            </a:r>
            <a:r>
              <a:rPr lang="en-GB" dirty="0" err="1">
                <a:sym typeface="Calibri"/>
              </a:rPr>
              <a:t>hebben</a:t>
            </a:r>
            <a:r>
              <a:rPr lang="en-GB" dirty="0">
                <a:sym typeface="Calibri"/>
              </a:rPr>
              <a:t>?</a:t>
            </a:r>
          </a:p>
          <a:p>
            <a:pPr marL="171450" marR="0" lvl="0" indent="-171450" algn="l" rtl="0">
              <a:spcBef>
                <a:spcPts val="0"/>
              </a:spcBef>
              <a:buSzPct val="25000"/>
              <a:buFontTx/>
              <a:buChar char="-"/>
            </a:pPr>
            <a:r>
              <a:rPr lang="en-GB" dirty="0">
                <a:sym typeface="Calibri"/>
              </a:rPr>
              <a:t>Wat </a:t>
            </a:r>
            <a:r>
              <a:rPr lang="en-GB" dirty="0" err="1">
                <a:sym typeface="Calibri"/>
              </a:rPr>
              <a:t>gebeurt</a:t>
            </a:r>
            <a:r>
              <a:rPr lang="en-GB" dirty="0">
                <a:sym typeface="Calibri"/>
              </a:rPr>
              <a:t> </a:t>
            </a:r>
            <a:r>
              <a:rPr lang="en-GB" dirty="0" err="1">
                <a:sym typeface="Calibri"/>
              </a:rPr>
              <a:t>er</a:t>
            </a:r>
            <a:r>
              <a:rPr lang="en-GB" dirty="0">
                <a:sym typeface="Calibri"/>
              </a:rPr>
              <a:t> </a:t>
            </a:r>
            <a:r>
              <a:rPr lang="en-GB" dirty="0" err="1">
                <a:sym typeface="Calibri"/>
              </a:rPr>
              <a:t>als</a:t>
            </a:r>
            <a:r>
              <a:rPr lang="en-GB" dirty="0">
                <a:sym typeface="Calibri"/>
              </a:rPr>
              <a:t> het </a:t>
            </a:r>
            <a:r>
              <a:rPr lang="en-GB" dirty="0" err="1">
                <a:sym typeface="Calibri"/>
              </a:rPr>
              <a:t>losse</a:t>
            </a:r>
            <a:r>
              <a:rPr lang="en-GB" dirty="0">
                <a:sym typeface="Calibri"/>
              </a:rPr>
              <a:t> </a:t>
            </a:r>
            <a:r>
              <a:rPr lang="en-GB" dirty="0" err="1">
                <a:sym typeface="Calibri"/>
              </a:rPr>
              <a:t>kassasysteem</a:t>
            </a:r>
            <a:r>
              <a:rPr lang="en-GB" dirty="0">
                <a:sym typeface="Calibri"/>
              </a:rPr>
              <a:t> </a:t>
            </a:r>
            <a:r>
              <a:rPr lang="en-GB" dirty="0" err="1">
                <a:sym typeface="Calibri"/>
              </a:rPr>
              <a:t>niet</a:t>
            </a:r>
            <a:r>
              <a:rPr lang="en-GB" dirty="0">
                <a:sym typeface="Calibri"/>
              </a:rPr>
              <a:t> </a:t>
            </a:r>
            <a:r>
              <a:rPr lang="en-GB" dirty="0" err="1">
                <a:sym typeface="Calibri"/>
              </a:rPr>
              <a:t>gekoppeld</a:t>
            </a:r>
            <a:r>
              <a:rPr lang="en-GB" dirty="0">
                <a:sym typeface="Calibri"/>
              </a:rPr>
              <a:t> is </a:t>
            </a:r>
            <a:r>
              <a:rPr lang="en-GB" dirty="0" err="1">
                <a:sym typeface="Calibri"/>
              </a:rPr>
              <a:t>aan</a:t>
            </a:r>
            <a:r>
              <a:rPr lang="en-GB" dirty="0">
                <a:sym typeface="Calibri"/>
              </a:rPr>
              <a:t> het </a:t>
            </a:r>
            <a:r>
              <a:rPr lang="en-GB" dirty="0" err="1">
                <a:sym typeface="Calibri"/>
              </a:rPr>
              <a:t>losse</a:t>
            </a:r>
            <a:r>
              <a:rPr lang="en-GB" dirty="0">
                <a:sym typeface="Calibri"/>
              </a:rPr>
              <a:t> </a:t>
            </a:r>
            <a:r>
              <a:rPr lang="en-GB" dirty="0" err="1">
                <a:sym typeface="Calibri"/>
              </a:rPr>
              <a:t>voorraadsysteem</a:t>
            </a:r>
            <a:r>
              <a:rPr lang="en-GB" dirty="0">
                <a:sym typeface="Calibri"/>
              </a:rPr>
              <a:t>? Dan </a:t>
            </a:r>
            <a:r>
              <a:rPr lang="en-GB" dirty="0" err="1">
                <a:sym typeface="Calibri"/>
              </a:rPr>
              <a:t>moet</a:t>
            </a:r>
            <a:r>
              <a:rPr lang="en-GB" dirty="0">
                <a:sym typeface="Calibri"/>
              </a:rPr>
              <a:t> de </a:t>
            </a:r>
            <a:r>
              <a:rPr lang="en-GB" dirty="0" err="1">
                <a:sym typeface="Calibri"/>
              </a:rPr>
              <a:t>aanvulling</a:t>
            </a:r>
            <a:r>
              <a:rPr lang="en-GB" dirty="0">
                <a:sym typeface="Calibri"/>
              </a:rPr>
              <a:t> van de </a:t>
            </a:r>
            <a:r>
              <a:rPr lang="en-GB" dirty="0" err="1">
                <a:sym typeface="Calibri"/>
              </a:rPr>
              <a:t>voorraad</a:t>
            </a:r>
            <a:r>
              <a:rPr lang="en-GB" dirty="0">
                <a:sym typeface="Calibri"/>
              </a:rPr>
              <a:t> </a:t>
            </a:r>
            <a:r>
              <a:rPr lang="en-GB" dirty="0" err="1">
                <a:sym typeface="Calibri"/>
              </a:rPr>
              <a:t>handmatig</a:t>
            </a:r>
            <a:r>
              <a:rPr lang="en-GB" dirty="0">
                <a:sym typeface="Calibri"/>
              </a:rPr>
              <a:t> </a:t>
            </a:r>
            <a:r>
              <a:rPr lang="en-GB" dirty="0" err="1">
                <a:sym typeface="Calibri"/>
              </a:rPr>
              <a:t>bepaald</a:t>
            </a:r>
            <a:r>
              <a:rPr lang="en-GB" dirty="0">
                <a:sym typeface="Calibri"/>
              </a:rPr>
              <a:t> </a:t>
            </a:r>
            <a:r>
              <a:rPr lang="en-GB" dirty="0" err="1">
                <a:sym typeface="Calibri"/>
              </a:rPr>
              <a:t>en</a:t>
            </a:r>
            <a:r>
              <a:rPr lang="en-GB" dirty="0">
                <a:sym typeface="Calibri"/>
              </a:rPr>
              <a:t> </a:t>
            </a:r>
            <a:r>
              <a:rPr lang="en-GB" dirty="0" err="1">
                <a:sym typeface="Calibri"/>
              </a:rPr>
              <a:t>besteld</a:t>
            </a:r>
            <a:r>
              <a:rPr lang="en-GB" dirty="0">
                <a:sym typeface="Calibri"/>
              </a:rPr>
              <a:t> </a:t>
            </a:r>
            <a:r>
              <a:rPr lang="en-GB" dirty="0" err="1">
                <a:sym typeface="Calibri"/>
              </a:rPr>
              <a:t>worden</a:t>
            </a:r>
            <a:endParaRPr lang="en-GB" dirty="0">
              <a:sym typeface="Calibri"/>
            </a:endParaRPr>
          </a:p>
          <a:p>
            <a:pPr marL="171450" marR="0" lvl="0" indent="-171450" algn="l" rtl="0">
              <a:spcBef>
                <a:spcPts val="0"/>
              </a:spcBef>
              <a:buSzPct val="25000"/>
              <a:buFontTx/>
              <a:buChar char="-"/>
            </a:pPr>
            <a:r>
              <a:rPr lang="en-GB" dirty="0">
                <a:sym typeface="Calibri"/>
              </a:rPr>
              <a:t>Wat </a:t>
            </a:r>
            <a:r>
              <a:rPr lang="en-GB" dirty="0" err="1">
                <a:sym typeface="Calibri"/>
              </a:rPr>
              <a:t>gebeurt</a:t>
            </a:r>
            <a:r>
              <a:rPr lang="en-GB" dirty="0">
                <a:sym typeface="Calibri"/>
              </a:rPr>
              <a:t> </a:t>
            </a:r>
            <a:r>
              <a:rPr lang="en-GB" dirty="0" err="1">
                <a:sym typeface="Calibri"/>
              </a:rPr>
              <a:t>er</a:t>
            </a:r>
            <a:r>
              <a:rPr lang="en-GB" dirty="0">
                <a:sym typeface="Calibri"/>
              </a:rPr>
              <a:t> </a:t>
            </a:r>
            <a:r>
              <a:rPr lang="en-GB" dirty="0" err="1">
                <a:sym typeface="Calibri"/>
              </a:rPr>
              <a:t>als</a:t>
            </a:r>
            <a:r>
              <a:rPr lang="en-GB" dirty="0">
                <a:sym typeface="Calibri"/>
              </a:rPr>
              <a:t> het </a:t>
            </a:r>
            <a:r>
              <a:rPr lang="en-GB" dirty="0" err="1">
                <a:sym typeface="Calibri"/>
              </a:rPr>
              <a:t>kassasysteem</a:t>
            </a:r>
            <a:r>
              <a:rPr lang="en-GB" dirty="0">
                <a:sym typeface="Calibri"/>
              </a:rPr>
              <a:t> </a:t>
            </a:r>
            <a:r>
              <a:rPr lang="en-GB" dirty="0" err="1">
                <a:sym typeface="Calibri"/>
              </a:rPr>
              <a:t>niet</a:t>
            </a:r>
            <a:r>
              <a:rPr lang="en-GB" dirty="0">
                <a:sym typeface="Calibri"/>
              </a:rPr>
              <a:t> </a:t>
            </a:r>
            <a:r>
              <a:rPr lang="en-GB" dirty="0" err="1">
                <a:sym typeface="Calibri"/>
              </a:rPr>
              <a:t>geautomatiseerd</a:t>
            </a:r>
            <a:r>
              <a:rPr lang="en-GB" dirty="0">
                <a:sym typeface="Calibri"/>
              </a:rPr>
              <a:t> </a:t>
            </a:r>
            <a:r>
              <a:rPr lang="en-GB" dirty="0" err="1">
                <a:sym typeface="Calibri"/>
              </a:rPr>
              <a:t>zou</a:t>
            </a:r>
            <a:r>
              <a:rPr lang="en-GB" dirty="0">
                <a:sym typeface="Calibri"/>
              </a:rPr>
              <a:t> </a:t>
            </a:r>
            <a:r>
              <a:rPr lang="en-GB" dirty="0" err="1">
                <a:sym typeface="Calibri"/>
              </a:rPr>
              <a:t>zijn</a:t>
            </a:r>
            <a:r>
              <a:rPr lang="en-GB" dirty="0">
                <a:sym typeface="Calibri"/>
              </a:rPr>
              <a:t>? Dan </a:t>
            </a:r>
            <a:r>
              <a:rPr lang="en-GB" dirty="0" err="1">
                <a:sym typeface="Calibri"/>
              </a:rPr>
              <a:t>moet</a:t>
            </a:r>
            <a:r>
              <a:rPr lang="en-GB" dirty="0">
                <a:sym typeface="Calibri"/>
              </a:rPr>
              <a:t> de </a:t>
            </a:r>
            <a:r>
              <a:rPr lang="en-GB" dirty="0" err="1">
                <a:sym typeface="Calibri"/>
              </a:rPr>
              <a:t>winkelmanager</a:t>
            </a:r>
            <a:r>
              <a:rPr lang="en-GB" dirty="0">
                <a:sym typeface="Calibri"/>
              </a:rPr>
              <a:t> </a:t>
            </a:r>
            <a:r>
              <a:rPr lang="en-GB" dirty="0" err="1">
                <a:sym typeface="Calibri"/>
              </a:rPr>
              <a:t>aan</a:t>
            </a:r>
            <a:r>
              <a:rPr lang="en-GB" dirty="0">
                <a:sym typeface="Calibri"/>
              </a:rPr>
              <a:t> het </a:t>
            </a:r>
            <a:r>
              <a:rPr lang="en-GB" dirty="0" err="1">
                <a:sym typeface="Calibri"/>
              </a:rPr>
              <a:t>eind</a:t>
            </a:r>
            <a:r>
              <a:rPr lang="en-GB" dirty="0">
                <a:sym typeface="Calibri"/>
              </a:rPr>
              <a:t> van de </a:t>
            </a:r>
            <a:r>
              <a:rPr lang="en-GB" dirty="0" err="1">
                <a:sym typeface="Calibri"/>
              </a:rPr>
              <a:t>dag</a:t>
            </a:r>
            <a:r>
              <a:rPr lang="en-GB" dirty="0">
                <a:sym typeface="Calibri"/>
              </a:rPr>
              <a:t> </a:t>
            </a:r>
            <a:r>
              <a:rPr lang="en-GB" dirty="0" err="1">
                <a:sym typeface="Calibri"/>
              </a:rPr>
              <a:t>handmatig</a:t>
            </a:r>
            <a:r>
              <a:rPr lang="en-GB" dirty="0">
                <a:sym typeface="Calibri"/>
              </a:rPr>
              <a:t> </a:t>
            </a:r>
            <a:r>
              <a:rPr lang="en-GB" dirty="0" err="1">
                <a:sym typeface="Calibri"/>
              </a:rPr>
              <a:t>alle</a:t>
            </a:r>
            <a:r>
              <a:rPr lang="en-GB" dirty="0">
                <a:sym typeface="Calibri"/>
              </a:rPr>
              <a:t> </a:t>
            </a:r>
            <a:r>
              <a:rPr lang="en-GB" dirty="0" err="1">
                <a:sym typeface="Calibri"/>
              </a:rPr>
              <a:t>bonnetjes</a:t>
            </a:r>
            <a:r>
              <a:rPr lang="en-GB" dirty="0">
                <a:sym typeface="Calibri"/>
              </a:rPr>
              <a:t> </a:t>
            </a:r>
            <a:r>
              <a:rPr lang="en-GB" dirty="0" err="1">
                <a:sym typeface="Calibri"/>
              </a:rPr>
              <a:t>optellen</a:t>
            </a:r>
            <a:r>
              <a:rPr lang="en-GB" dirty="0">
                <a:sym typeface="Calibri"/>
              </a:rPr>
              <a:t>.</a:t>
            </a:r>
          </a:p>
          <a:p>
            <a:pPr marL="0" marR="0" lvl="0" indent="0" algn="l" rtl="0">
              <a:spcBef>
                <a:spcPts val="0"/>
              </a:spcBef>
              <a:buSzPct val="25000"/>
              <a:buNone/>
            </a:pPr>
            <a:endParaRPr lang="en-GB" dirty="0">
              <a:sym typeface="Calibri"/>
            </a:endParaRPr>
          </a:p>
        </p:txBody>
      </p:sp>
      <p:sp>
        <p:nvSpPr>
          <p:cNvPr id="4" name="Slide Number Placeholder 3"/>
          <p:cNvSpPr>
            <a:spLocks noGrp="1"/>
          </p:cNvSpPr>
          <p:nvPr>
            <p:ph type="sldNum" sz="quarter" idx="10"/>
          </p:nvPr>
        </p:nvSpPr>
        <p:spPr/>
        <p:txBody>
          <a:bodyPr/>
          <a:lstStyle/>
          <a:p>
            <a:fld id="{25AFEC66-6BFA-9A4F-8C14-93D2FB19A680}" type="slidenum">
              <a:rPr lang="nl-NL" smtClean="0"/>
              <a:t>5</a:t>
            </a:fld>
            <a:endParaRPr lang="nl-NL"/>
          </a:p>
        </p:txBody>
      </p:sp>
    </p:spTree>
    <p:extLst>
      <p:ext uri="{BB962C8B-B14F-4D97-AF65-F5344CB8AC3E}">
        <p14:creationId xmlns:p14="http://schemas.microsoft.com/office/powerpoint/2010/main" val="886524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Let op: animaties</a:t>
            </a:r>
          </a:p>
        </p:txBody>
      </p:sp>
      <p:sp>
        <p:nvSpPr>
          <p:cNvPr id="4" name="Slide Number Placeholder 3"/>
          <p:cNvSpPr>
            <a:spLocks noGrp="1"/>
          </p:cNvSpPr>
          <p:nvPr>
            <p:ph type="sldNum" sz="quarter" idx="10"/>
          </p:nvPr>
        </p:nvSpPr>
        <p:spPr/>
        <p:txBody>
          <a:bodyPr/>
          <a:lstStyle/>
          <a:p>
            <a:fld id="{25AFEC66-6BFA-9A4F-8C14-93D2FB19A680}" type="slidenum">
              <a:rPr lang="nl-NL" smtClean="0"/>
              <a:t>28</a:t>
            </a:fld>
            <a:endParaRPr lang="nl-NL"/>
          </a:p>
        </p:txBody>
      </p:sp>
    </p:spTree>
    <p:extLst>
      <p:ext uri="{BB962C8B-B14F-4D97-AF65-F5344CB8AC3E}">
        <p14:creationId xmlns:p14="http://schemas.microsoft.com/office/powerpoint/2010/main" val="2178782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360"/>
              </a:spcBef>
              <a:spcAft>
                <a:spcPts val="0"/>
              </a:spcAft>
              <a:buClrTx/>
              <a:buSzTx/>
              <a:buFontTx/>
              <a:buNone/>
              <a:tabLst/>
              <a:defRPr/>
            </a:pPr>
            <a:r>
              <a:rPr lang="nl-NL" b="1" dirty="0"/>
              <a:t>Let op: animaties</a:t>
            </a:r>
          </a:p>
          <a:p>
            <a:r>
              <a:rPr lang="nl-NL" dirty="0"/>
              <a:t>Vraag: wat zijn de risico’s bij de Albert</a:t>
            </a:r>
            <a:r>
              <a:rPr lang="nl-NL" baseline="0" dirty="0"/>
              <a:t> Heijn?</a:t>
            </a:r>
            <a:endParaRPr lang="nl-NL" dirty="0"/>
          </a:p>
          <a:p>
            <a:pPr marL="171450" indent="-171450">
              <a:buFont typeface="Arial" panose="020B0604020202020204" pitchFamily="34" charset="0"/>
              <a:buChar char="•"/>
            </a:pPr>
            <a:r>
              <a:rPr lang="nl-NL" dirty="0"/>
              <a:t>Bijvoorbeeld klanten die er niet mee willen werken. Zie ook uitwerking op Canvas.</a:t>
            </a:r>
          </a:p>
        </p:txBody>
      </p:sp>
      <p:sp>
        <p:nvSpPr>
          <p:cNvPr id="4" name="Slide Number Placeholder 3"/>
          <p:cNvSpPr>
            <a:spLocks noGrp="1"/>
          </p:cNvSpPr>
          <p:nvPr>
            <p:ph type="sldNum" sz="quarter" idx="10"/>
          </p:nvPr>
        </p:nvSpPr>
        <p:spPr/>
        <p:txBody>
          <a:bodyPr/>
          <a:lstStyle/>
          <a:p>
            <a:fld id="{25AFEC66-6BFA-9A4F-8C14-93D2FB19A680}" type="slidenum">
              <a:rPr lang="nl-NL" smtClean="0"/>
              <a:t>29</a:t>
            </a:fld>
            <a:endParaRPr lang="nl-NL"/>
          </a:p>
        </p:txBody>
      </p:sp>
    </p:spTree>
    <p:extLst>
      <p:ext uri="{BB962C8B-B14F-4D97-AF65-F5344CB8AC3E}">
        <p14:creationId xmlns:p14="http://schemas.microsoft.com/office/powerpoint/2010/main" val="2907806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nl-NL" dirty="0"/>
              <a:t>Het SFA-model kan helpen om een objectieve afweging te maken voor de investering. Je zult de oplossing altijd moeten vergelijken met de huidige situatie (de nuloptie) maar je kunt hiermee ook verschillende oplossingen vergelijken.</a:t>
            </a:r>
          </a:p>
          <a:p>
            <a:pPr lvl="0">
              <a:spcBef>
                <a:spcPts val="0"/>
              </a:spcBef>
              <a:buNone/>
            </a:pPr>
            <a:endParaRPr lang="nl-NL" dirty="0"/>
          </a:p>
          <a:p>
            <a:pPr lvl="0">
              <a:spcBef>
                <a:spcPts val="0"/>
              </a:spcBef>
              <a:buNone/>
            </a:pPr>
            <a:r>
              <a:rPr lang="nl-NL" dirty="0"/>
              <a:t>Suitable = geschiktheid. Wordt het centrale probleem opgelost? Worden de doelstellingen behaald?</a:t>
            </a:r>
          </a:p>
          <a:p>
            <a:pPr lvl="0">
              <a:spcBef>
                <a:spcPts val="0"/>
              </a:spcBef>
              <a:buNone/>
            </a:pPr>
            <a:r>
              <a:rPr lang="nl-NL" dirty="0"/>
              <a:t>Feasible = haalbaarheid.</a:t>
            </a:r>
            <a:r>
              <a:rPr lang="nl-NL" baseline="0" dirty="0"/>
              <a:t> Hebben we de juiste mensen die dit project kunnen uitvoeren? Hebben we voldoende financiële middelen?</a:t>
            </a:r>
          </a:p>
          <a:p>
            <a:pPr lvl="0">
              <a:spcBef>
                <a:spcPts val="0"/>
              </a:spcBef>
              <a:buNone/>
            </a:pPr>
            <a:r>
              <a:rPr lang="nl-NL" baseline="0" dirty="0"/>
              <a:t>Acceptable = aanvaardbaarheid voor de </a:t>
            </a:r>
            <a:r>
              <a:rPr lang="nl-NL" b="1" baseline="0" dirty="0"/>
              <a:t>stakeholders</a:t>
            </a:r>
            <a:r>
              <a:rPr lang="nl-NL" baseline="0" dirty="0"/>
              <a:t>. Zijn er risico’s? Als er geen cassières meer nodig zijn, leidt dat tot weerstand. Dat zal nu wel meevallen.</a:t>
            </a:r>
          </a:p>
          <a:p>
            <a:pPr lvl="0">
              <a:spcBef>
                <a:spcPts val="0"/>
              </a:spcBef>
              <a:buNone/>
            </a:pPr>
            <a:endParaRPr lang="nl-NL"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a:t>Soms</a:t>
            </a:r>
            <a:r>
              <a:rPr lang="en-US" i="1" dirty="0"/>
              <a:t> </a:t>
            </a:r>
            <a:r>
              <a:rPr lang="en-US" i="1" dirty="0" err="1"/>
              <a:t>wordt</a:t>
            </a:r>
            <a:r>
              <a:rPr lang="en-US" i="1" dirty="0"/>
              <a:t> </a:t>
            </a:r>
            <a:r>
              <a:rPr lang="en-US" i="1" dirty="0" err="1"/>
              <a:t>er</a:t>
            </a:r>
            <a:r>
              <a:rPr lang="en-US" i="1" dirty="0"/>
              <a:t> </a:t>
            </a:r>
            <a:r>
              <a:rPr lang="en-US" i="1" dirty="0" err="1"/>
              <a:t>eerst</a:t>
            </a:r>
            <a:r>
              <a:rPr lang="en-US" i="1" dirty="0"/>
              <a:t> een </a:t>
            </a:r>
            <a:r>
              <a:rPr lang="en-US" i="1" dirty="0" err="1"/>
              <a:t>alternatief</a:t>
            </a:r>
            <a:r>
              <a:rPr lang="en-US" i="1" dirty="0"/>
              <a:t> </a:t>
            </a:r>
            <a:r>
              <a:rPr lang="en-US" i="1" dirty="0" err="1"/>
              <a:t>gekozen</a:t>
            </a:r>
            <a:r>
              <a:rPr lang="en-US" i="1" dirty="0"/>
              <a:t> </a:t>
            </a:r>
            <a:r>
              <a:rPr lang="en-US" i="1" dirty="0" err="1"/>
              <a:t>en</a:t>
            </a:r>
            <a:r>
              <a:rPr lang="en-US" i="1" dirty="0"/>
              <a:t> </a:t>
            </a:r>
            <a:r>
              <a:rPr lang="en-US" i="1" dirty="0" err="1"/>
              <a:t>dan</a:t>
            </a:r>
            <a:r>
              <a:rPr lang="en-US" i="1" dirty="0"/>
              <a:t> in detail de </a:t>
            </a:r>
            <a:r>
              <a:rPr lang="en-US" i="1" dirty="0" err="1"/>
              <a:t>kosten</a:t>
            </a:r>
            <a:r>
              <a:rPr lang="en-US" i="1" dirty="0"/>
              <a:t>, </a:t>
            </a:r>
            <a:r>
              <a:rPr lang="en-US" i="1" dirty="0" err="1"/>
              <a:t>baten</a:t>
            </a:r>
            <a:r>
              <a:rPr lang="en-US" i="1" dirty="0"/>
              <a:t>, </a:t>
            </a:r>
            <a:r>
              <a:rPr lang="en-US" i="1" dirty="0" err="1"/>
              <a:t>risico’s</a:t>
            </a:r>
            <a:r>
              <a:rPr lang="en-US" i="1" dirty="0"/>
              <a:t> </a:t>
            </a:r>
            <a:r>
              <a:rPr lang="en-US" i="1" dirty="0" err="1"/>
              <a:t>en</a:t>
            </a:r>
            <a:r>
              <a:rPr lang="en-US" i="1" dirty="0"/>
              <a:t> </a:t>
            </a:r>
            <a:r>
              <a:rPr lang="en-US" i="1" dirty="0" err="1"/>
              <a:t>terugverdientijd</a:t>
            </a:r>
            <a:r>
              <a:rPr lang="en-US" i="1" dirty="0"/>
              <a:t> van het </a:t>
            </a:r>
            <a:r>
              <a:rPr lang="en-US" i="1" dirty="0" err="1"/>
              <a:t>meest</a:t>
            </a:r>
            <a:r>
              <a:rPr lang="en-US" i="1" dirty="0"/>
              <a:t> </a:t>
            </a:r>
            <a:r>
              <a:rPr lang="en-US" i="1" dirty="0" err="1"/>
              <a:t>gewenste</a:t>
            </a:r>
            <a:r>
              <a:rPr lang="en-US" i="1" dirty="0"/>
              <a:t> </a:t>
            </a:r>
            <a:r>
              <a:rPr lang="en-US" i="1" dirty="0" err="1"/>
              <a:t>alternatief</a:t>
            </a:r>
            <a:r>
              <a:rPr lang="en-US" i="1" dirty="0"/>
              <a:t> </a:t>
            </a:r>
            <a:r>
              <a:rPr lang="en-US" i="1" dirty="0" err="1"/>
              <a:t>uitgewerkt</a:t>
            </a:r>
            <a:r>
              <a:rPr lang="en-US" i="1" dirty="0"/>
              <a:t>. </a:t>
            </a:r>
            <a:r>
              <a:rPr lang="en-US" i="1" dirty="0" err="1"/>
              <a:t>Ook</a:t>
            </a:r>
            <a:r>
              <a:rPr lang="en-US" i="1" dirty="0"/>
              <a:t> is het </a:t>
            </a:r>
            <a:r>
              <a:rPr lang="en-US" i="1" dirty="0" err="1"/>
              <a:t>mogelijk</a:t>
            </a:r>
            <a:r>
              <a:rPr lang="en-US" i="1" dirty="0"/>
              <a:t> </a:t>
            </a:r>
            <a:r>
              <a:rPr lang="en-US" i="1" dirty="0" err="1"/>
              <a:t>meerdere</a:t>
            </a:r>
            <a:r>
              <a:rPr lang="en-US" i="1" dirty="0"/>
              <a:t> </a:t>
            </a:r>
            <a:r>
              <a:rPr lang="en-US" i="1" dirty="0" err="1"/>
              <a:t>alternatieven</a:t>
            </a:r>
            <a:r>
              <a:rPr lang="en-US" i="1" dirty="0"/>
              <a:t> </a:t>
            </a:r>
            <a:r>
              <a:rPr lang="en-US" i="1" dirty="0" err="1"/>
              <a:t>compleet</a:t>
            </a:r>
            <a:r>
              <a:rPr lang="en-US" i="1" dirty="0"/>
              <a:t> </a:t>
            </a:r>
            <a:r>
              <a:rPr lang="en-US" i="1" dirty="0" err="1"/>
              <a:t>uit</a:t>
            </a:r>
            <a:r>
              <a:rPr lang="en-US" i="1" dirty="0"/>
              <a:t> </a:t>
            </a:r>
            <a:r>
              <a:rPr lang="en-US" i="1" dirty="0" err="1"/>
              <a:t>te</a:t>
            </a:r>
            <a:r>
              <a:rPr lang="en-US" i="1" dirty="0"/>
              <a:t> </a:t>
            </a:r>
            <a:r>
              <a:rPr lang="en-US" i="1" dirty="0" err="1"/>
              <a:t>werken</a:t>
            </a:r>
            <a:r>
              <a:rPr lang="en-US" i="1" dirty="0"/>
              <a:t> (met </a:t>
            </a:r>
            <a:r>
              <a:rPr lang="en-US" i="1" dirty="0" err="1"/>
              <a:t>natuurlijk</a:t>
            </a:r>
            <a:r>
              <a:rPr lang="en-US" i="1" dirty="0"/>
              <a:t> </a:t>
            </a:r>
            <a:r>
              <a:rPr lang="en-US" i="1" dirty="0" err="1"/>
              <a:t>meer</a:t>
            </a:r>
            <a:r>
              <a:rPr lang="en-US" i="1" dirty="0"/>
              <a:t> </a:t>
            </a:r>
            <a:r>
              <a:rPr lang="en-US" i="1" dirty="0" err="1"/>
              <a:t>kosten</a:t>
            </a:r>
            <a:r>
              <a:rPr lang="en-US" i="1" dirty="0"/>
              <a:t> </a:t>
            </a:r>
            <a:r>
              <a:rPr lang="en-US" i="1" dirty="0" err="1"/>
              <a:t>en</a:t>
            </a:r>
            <a:r>
              <a:rPr lang="en-US" i="1" dirty="0"/>
              <a:t> </a:t>
            </a:r>
            <a:r>
              <a:rPr lang="en-US" i="1" dirty="0" err="1"/>
              <a:t>doorlooptijd</a:t>
            </a:r>
            <a:r>
              <a:rPr lang="en-US" i="1" dirty="0"/>
              <a:t>)</a:t>
            </a:r>
          </a:p>
          <a:p>
            <a:pPr lvl="0">
              <a:spcBef>
                <a:spcPts val="0"/>
              </a:spcBef>
              <a:buNone/>
            </a:pPr>
            <a:endParaRPr lang="nl-NL" baseline="0" dirty="0"/>
          </a:p>
        </p:txBody>
      </p:sp>
      <p:sp>
        <p:nvSpPr>
          <p:cNvPr id="4" name="Slide Number Placeholder 3"/>
          <p:cNvSpPr>
            <a:spLocks noGrp="1"/>
          </p:cNvSpPr>
          <p:nvPr>
            <p:ph type="sldNum" sz="quarter" idx="10"/>
          </p:nvPr>
        </p:nvSpPr>
        <p:spPr/>
        <p:txBody>
          <a:bodyPr/>
          <a:lstStyle/>
          <a:p>
            <a:fld id="{25AFEC66-6BFA-9A4F-8C14-93D2FB19A680}" type="slidenum">
              <a:rPr lang="nl-NL" smtClean="0"/>
              <a:t>30</a:t>
            </a:fld>
            <a:endParaRPr lang="nl-NL"/>
          </a:p>
        </p:txBody>
      </p:sp>
    </p:spTree>
    <p:extLst>
      <p:ext uri="{BB962C8B-B14F-4D97-AF65-F5344CB8AC3E}">
        <p14:creationId xmlns:p14="http://schemas.microsoft.com/office/powerpoint/2010/main" val="65743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34</a:t>
            </a:fld>
            <a:endParaRPr lang="nl-NL"/>
          </a:p>
        </p:txBody>
      </p:sp>
    </p:spTree>
    <p:extLst>
      <p:ext uri="{BB962C8B-B14F-4D97-AF65-F5344CB8AC3E}">
        <p14:creationId xmlns:p14="http://schemas.microsoft.com/office/powerpoint/2010/main" val="1586704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Plaatje toegevoegd om te laten zien dat ERP bestaat uit een “integrated suite of business applications”: organisaties hebben te maken met verschillende functies die terug komen in een ERP systeem.</a:t>
            </a:r>
          </a:p>
          <a:p>
            <a:r>
              <a:rPr lang="nl-NL" dirty="0"/>
              <a:t>Verschillende resources komen terug in ERP.</a:t>
            </a:r>
          </a:p>
          <a:p>
            <a:r>
              <a:rPr lang="nl-NL" dirty="0"/>
              <a:t>Het gaat om samenhang tussen die onderdelen: integrale planning.</a:t>
            </a:r>
          </a:p>
          <a:p>
            <a:endParaRPr lang="nl-NL" dirty="0"/>
          </a:p>
          <a:p>
            <a:pPr marL="0" marR="0" lvl="0" indent="0" algn="l" rtl="0">
              <a:spcBef>
                <a:spcPts val="0"/>
              </a:spcBef>
              <a:buSzPct val="25000"/>
              <a:buNone/>
            </a:pPr>
            <a:r>
              <a:rPr lang="en-GB" dirty="0">
                <a:sym typeface="Calibri"/>
              </a:rPr>
              <a:t>ERP </a:t>
            </a:r>
            <a:r>
              <a:rPr lang="en-GB" dirty="0" err="1">
                <a:sym typeface="Calibri"/>
              </a:rPr>
              <a:t>systemen</a:t>
            </a:r>
            <a:r>
              <a:rPr lang="en-GB" dirty="0">
                <a:sym typeface="Calibri"/>
              </a:rPr>
              <a:t> </a:t>
            </a:r>
            <a:r>
              <a:rPr lang="en-GB" dirty="0" err="1">
                <a:sym typeface="Calibri"/>
              </a:rPr>
              <a:t>zijn</a:t>
            </a:r>
            <a:r>
              <a:rPr lang="en-GB" dirty="0">
                <a:sym typeface="Calibri"/>
              </a:rPr>
              <a:t> </a:t>
            </a:r>
            <a:r>
              <a:rPr lang="en-GB" dirty="0" err="1">
                <a:sym typeface="Calibri"/>
              </a:rPr>
              <a:t>ontstaan</a:t>
            </a:r>
            <a:r>
              <a:rPr lang="en-GB" dirty="0">
                <a:sym typeface="Calibri"/>
              </a:rPr>
              <a:t> </a:t>
            </a:r>
            <a:r>
              <a:rPr lang="en-GB" dirty="0" err="1">
                <a:sym typeface="Calibri"/>
              </a:rPr>
              <a:t>tijdens</a:t>
            </a:r>
            <a:r>
              <a:rPr lang="en-GB" dirty="0">
                <a:sym typeface="Calibri"/>
              </a:rPr>
              <a:t> de </a:t>
            </a:r>
            <a:r>
              <a:rPr lang="en-GB" dirty="0" err="1">
                <a:sym typeface="Calibri"/>
              </a:rPr>
              <a:t>derde</a:t>
            </a:r>
            <a:r>
              <a:rPr lang="en-GB" dirty="0">
                <a:sym typeface="Calibri"/>
              </a:rPr>
              <a:t> </a:t>
            </a:r>
            <a:r>
              <a:rPr lang="en-GB" dirty="0" err="1">
                <a:sym typeface="Calibri"/>
              </a:rPr>
              <a:t>industriële</a:t>
            </a:r>
            <a:r>
              <a:rPr lang="en-GB" dirty="0">
                <a:sym typeface="Calibri"/>
              </a:rPr>
              <a:t> </a:t>
            </a:r>
            <a:r>
              <a:rPr lang="en-GB" dirty="0" err="1">
                <a:sym typeface="Calibri"/>
              </a:rPr>
              <a:t>revolutie</a:t>
            </a:r>
            <a:r>
              <a:rPr lang="en-GB" dirty="0">
                <a:sym typeface="Calibri"/>
              </a:rPr>
              <a:t>. </a:t>
            </a:r>
            <a:r>
              <a:rPr lang="en-GB" dirty="0" err="1">
                <a:sym typeface="Calibri"/>
              </a:rPr>
              <a:t>Papieren</a:t>
            </a:r>
            <a:r>
              <a:rPr lang="en-GB" dirty="0">
                <a:sym typeface="Calibri"/>
              </a:rPr>
              <a:t> </a:t>
            </a:r>
            <a:r>
              <a:rPr lang="en-GB" dirty="0" err="1">
                <a:sym typeface="Calibri"/>
              </a:rPr>
              <a:t>informatie</a:t>
            </a:r>
            <a:r>
              <a:rPr lang="en-GB" dirty="0">
                <a:sym typeface="Calibri"/>
              </a:rPr>
              <a:t> </a:t>
            </a:r>
            <a:r>
              <a:rPr lang="en-GB" dirty="0" err="1">
                <a:sym typeface="Calibri"/>
              </a:rPr>
              <a:t>werd</a:t>
            </a:r>
            <a:r>
              <a:rPr lang="en-GB" dirty="0">
                <a:sym typeface="Calibri"/>
              </a:rPr>
              <a:t> </a:t>
            </a:r>
            <a:r>
              <a:rPr lang="en-GB" dirty="0" err="1">
                <a:sym typeface="Calibri"/>
              </a:rPr>
              <a:t>gedigitaliseerd</a:t>
            </a:r>
            <a:r>
              <a:rPr lang="en-GB" dirty="0">
                <a:sym typeface="Calibri"/>
              </a:rPr>
              <a:t> </a:t>
            </a:r>
            <a:r>
              <a:rPr lang="en-GB" dirty="0" err="1">
                <a:sym typeface="Calibri"/>
              </a:rPr>
              <a:t>en</a:t>
            </a:r>
            <a:r>
              <a:rPr lang="en-GB" dirty="0">
                <a:sym typeface="Calibri"/>
              </a:rPr>
              <a:t> </a:t>
            </a:r>
            <a:r>
              <a:rPr lang="en-GB" dirty="0" err="1">
                <a:sym typeface="Calibri"/>
              </a:rPr>
              <a:t>administratieve</a:t>
            </a:r>
            <a:r>
              <a:rPr lang="en-GB" dirty="0">
                <a:sym typeface="Calibri"/>
              </a:rPr>
              <a:t> taken </a:t>
            </a:r>
            <a:r>
              <a:rPr lang="en-GB" dirty="0" err="1">
                <a:sym typeface="Calibri"/>
              </a:rPr>
              <a:t>werden</a:t>
            </a:r>
            <a:r>
              <a:rPr lang="en-GB" dirty="0">
                <a:sym typeface="Calibri"/>
              </a:rPr>
              <a:t> </a:t>
            </a:r>
            <a:r>
              <a:rPr lang="en-GB" dirty="0" err="1">
                <a:sym typeface="Calibri"/>
              </a:rPr>
              <a:t>geautomatiseerd</a:t>
            </a:r>
            <a:r>
              <a:rPr lang="en-GB" dirty="0">
                <a:sym typeface="Calibri"/>
              </a:rPr>
              <a:t>.</a:t>
            </a:r>
          </a:p>
          <a:p>
            <a:pPr marL="0" marR="0" lvl="0" indent="0" algn="l" rtl="0">
              <a:spcBef>
                <a:spcPts val="0"/>
              </a:spcBef>
              <a:buSzPct val="25000"/>
              <a:buNone/>
            </a:pPr>
            <a:r>
              <a:rPr lang="en-GB" dirty="0" err="1">
                <a:sym typeface="Calibri"/>
              </a:rPr>
              <a:t>Eerst</a:t>
            </a:r>
            <a:r>
              <a:rPr lang="en-GB" dirty="0">
                <a:sym typeface="Calibri"/>
              </a:rPr>
              <a:t> </a:t>
            </a:r>
            <a:r>
              <a:rPr lang="en-GB" dirty="0" err="1">
                <a:sym typeface="Calibri"/>
              </a:rPr>
              <a:t>werden</a:t>
            </a:r>
            <a:r>
              <a:rPr lang="en-GB" dirty="0">
                <a:sym typeface="Calibri"/>
              </a:rPr>
              <a:t> </a:t>
            </a:r>
            <a:r>
              <a:rPr lang="en-GB" dirty="0" err="1">
                <a:sym typeface="Calibri"/>
              </a:rPr>
              <a:t>allerlei</a:t>
            </a:r>
            <a:r>
              <a:rPr lang="en-GB" dirty="0">
                <a:sym typeface="Calibri"/>
              </a:rPr>
              <a:t> </a:t>
            </a:r>
            <a:r>
              <a:rPr lang="en-GB" dirty="0" err="1">
                <a:sym typeface="Calibri"/>
              </a:rPr>
              <a:t>losse</a:t>
            </a:r>
            <a:r>
              <a:rPr lang="en-GB" dirty="0">
                <a:sym typeface="Calibri"/>
              </a:rPr>
              <a:t> </a:t>
            </a:r>
            <a:r>
              <a:rPr lang="en-GB" dirty="0" err="1">
                <a:sym typeface="Calibri"/>
              </a:rPr>
              <a:t>systemen</a:t>
            </a:r>
            <a:r>
              <a:rPr lang="en-GB" dirty="0">
                <a:sym typeface="Calibri"/>
              </a:rPr>
              <a:t> </a:t>
            </a:r>
            <a:r>
              <a:rPr lang="en-GB" dirty="0" err="1">
                <a:sym typeface="Calibri"/>
              </a:rPr>
              <a:t>ontwikkeld</a:t>
            </a:r>
            <a:r>
              <a:rPr lang="en-GB" dirty="0">
                <a:sym typeface="Calibri"/>
              </a:rPr>
              <a:t> </a:t>
            </a:r>
            <a:r>
              <a:rPr lang="en-GB" dirty="0" err="1">
                <a:sym typeface="Calibri"/>
              </a:rPr>
              <a:t>voor</a:t>
            </a:r>
            <a:r>
              <a:rPr lang="en-GB" dirty="0">
                <a:sym typeface="Calibri"/>
              </a:rPr>
              <a:t> het </a:t>
            </a:r>
            <a:r>
              <a:rPr lang="en-GB" dirty="0" err="1">
                <a:sym typeface="Calibri"/>
              </a:rPr>
              <a:t>automatiseren</a:t>
            </a:r>
            <a:r>
              <a:rPr lang="en-GB" dirty="0">
                <a:sym typeface="Calibri"/>
              </a:rPr>
              <a:t> van </a:t>
            </a:r>
            <a:r>
              <a:rPr lang="en-GB" dirty="0" err="1">
                <a:sym typeface="Calibri"/>
              </a:rPr>
              <a:t>specifieke</a:t>
            </a:r>
            <a:r>
              <a:rPr lang="en-GB" dirty="0">
                <a:sym typeface="Calibri"/>
              </a:rPr>
              <a:t> taken of </a:t>
            </a:r>
            <a:r>
              <a:rPr lang="en-GB" dirty="0" err="1">
                <a:sym typeface="Calibri"/>
              </a:rPr>
              <a:t>deelstappen</a:t>
            </a:r>
            <a:r>
              <a:rPr lang="en-GB" dirty="0">
                <a:sym typeface="Calibri"/>
              </a:rPr>
              <a:t> van </a:t>
            </a:r>
            <a:r>
              <a:rPr lang="en-GB" dirty="0" err="1">
                <a:sym typeface="Calibri"/>
              </a:rPr>
              <a:t>processen</a:t>
            </a:r>
            <a:r>
              <a:rPr lang="en-GB" dirty="0">
                <a:sym typeface="Calibri"/>
              </a:rPr>
              <a:t>.</a:t>
            </a:r>
          </a:p>
          <a:p>
            <a:pPr marL="0" marR="0" lvl="0" indent="0" algn="l" rtl="0">
              <a:spcBef>
                <a:spcPts val="0"/>
              </a:spcBef>
              <a:buSzPct val="25000"/>
              <a:buNone/>
            </a:pPr>
            <a:r>
              <a:rPr lang="en-GB" dirty="0" err="1">
                <a:sym typeface="Calibri"/>
              </a:rPr>
              <a:t>Dat</a:t>
            </a:r>
            <a:r>
              <a:rPr lang="en-GB" dirty="0">
                <a:sym typeface="Calibri"/>
              </a:rPr>
              <a:t> was </a:t>
            </a:r>
            <a:r>
              <a:rPr lang="en-GB" dirty="0" err="1">
                <a:sym typeface="Calibri"/>
              </a:rPr>
              <a:t>geen</a:t>
            </a:r>
            <a:r>
              <a:rPr lang="en-GB" dirty="0">
                <a:sym typeface="Calibri"/>
              </a:rPr>
              <a:t> </a:t>
            </a:r>
            <a:r>
              <a:rPr lang="en-GB" dirty="0" err="1">
                <a:sym typeface="Calibri"/>
              </a:rPr>
              <a:t>optimale</a:t>
            </a:r>
            <a:r>
              <a:rPr lang="en-GB" dirty="0">
                <a:sym typeface="Calibri"/>
              </a:rPr>
              <a:t> </a:t>
            </a:r>
            <a:r>
              <a:rPr lang="en-GB" dirty="0" err="1">
                <a:sym typeface="Calibri"/>
              </a:rPr>
              <a:t>oplossing</a:t>
            </a:r>
            <a:r>
              <a:rPr lang="en-GB" dirty="0">
                <a:sym typeface="Calibri"/>
              </a:rPr>
              <a:t> </a:t>
            </a:r>
            <a:r>
              <a:rPr lang="en-GB" dirty="0" err="1">
                <a:sym typeface="Calibri"/>
              </a:rPr>
              <a:t>omdat</a:t>
            </a:r>
            <a:r>
              <a:rPr lang="en-GB" dirty="0">
                <a:sym typeface="Calibri"/>
              </a:rPr>
              <a:t> </a:t>
            </a:r>
            <a:r>
              <a:rPr lang="en-GB" dirty="0" err="1">
                <a:sym typeface="Calibri"/>
              </a:rPr>
              <a:t>deze</a:t>
            </a:r>
            <a:r>
              <a:rPr lang="en-GB" dirty="0">
                <a:sym typeface="Calibri"/>
              </a:rPr>
              <a:t> </a:t>
            </a:r>
            <a:r>
              <a:rPr lang="en-GB" dirty="0" err="1">
                <a:sym typeface="Calibri"/>
              </a:rPr>
              <a:t>systemen</a:t>
            </a:r>
            <a:r>
              <a:rPr lang="en-GB" dirty="0">
                <a:sym typeface="Calibri"/>
              </a:rPr>
              <a:t> </a:t>
            </a:r>
            <a:r>
              <a:rPr lang="en-GB" dirty="0" err="1">
                <a:sym typeface="Calibri"/>
              </a:rPr>
              <a:t>niet</a:t>
            </a:r>
            <a:r>
              <a:rPr lang="en-GB" dirty="0">
                <a:sym typeface="Calibri"/>
              </a:rPr>
              <a:t> </a:t>
            </a:r>
            <a:r>
              <a:rPr lang="en-GB" dirty="0" err="1">
                <a:sym typeface="Calibri"/>
              </a:rPr>
              <a:t>gekoppeld</a:t>
            </a:r>
            <a:r>
              <a:rPr lang="en-GB" dirty="0">
                <a:sym typeface="Calibri"/>
              </a:rPr>
              <a:t> </a:t>
            </a:r>
            <a:r>
              <a:rPr lang="en-GB" dirty="0" err="1">
                <a:sym typeface="Calibri"/>
              </a:rPr>
              <a:t>waren</a:t>
            </a:r>
            <a:r>
              <a:rPr lang="en-GB" dirty="0">
                <a:sym typeface="Calibri"/>
              </a:rPr>
              <a:t> </a:t>
            </a:r>
            <a:r>
              <a:rPr lang="en-GB" dirty="0" err="1">
                <a:sym typeface="Calibri"/>
              </a:rPr>
              <a:t>en</a:t>
            </a:r>
            <a:r>
              <a:rPr lang="en-GB" dirty="0">
                <a:sym typeface="Calibri"/>
              </a:rPr>
              <a:t> </a:t>
            </a:r>
            <a:r>
              <a:rPr lang="en-GB" dirty="0" err="1">
                <a:sym typeface="Calibri"/>
              </a:rPr>
              <a:t>bijvoorbeeld</a:t>
            </a:r>
            <a:r>
              <a:rPr lang="en-GB" dirty="0">
                <a:sym typeface="Calibri"/>
              </a:rPr>
              <a:t> </a:t>
            </a:r>
            <a:r>
              <a:rPr lang="en-GB" dirty="0" err="1">
                <a:sym typeface="Calibri"/>
              </a:rPr>
              <a:t>voorraadinformatie</a:t>
            </a:r>
            <a:r>
              <a:rPr lang="en-GB" dirty="0">
                <a:sym typeface="Calibri"/>
              </a:rPr>
              <a:t> </a:t>
            </a:r>
            <a:r>
              <a:rPr lang="en-GB" dirty="0" err="1">
                <a:sym typeface="Calibri"/>
              </a:rPr>
              <a:t>niet</a:t>
            </a:r>
            <a:r>
              <a:rPr lang="en-GB" dirty="0">
                <a:sym typeface="Calibri"/>
              </a:rPr>
              <a:t> </a:t>
            </a:r>
            <a:r>
              <a:rPr lang="en-GB" dirty="0" err="1">
                <a:sym typeface="Calibri"/>
              </a:rPr>
              <a:t>gekoppeld</a:t>
            </a:r>
            <a:r>
              <a:rPr lang="en-GB" dirty="0">
                <a:sym typeface="Calibri"/>
              </a:rPr>
              <a:t> was </a:t>
            </a:r>
            <a:r>
              <a:rPr lang="en-GB" dirty="0" err="1">
                <a:sym typeface="Calibri"/>
              </a:rPr>
              <a:t>aan</a:t>
            </a:r>
            <a:r>
              <a:rPr lang="en-GB" dirty="0">
                <a:sym typeface="Calibri"/>
              </a:rPr>
              <a:t> </a:t>
            </a:r>
            <a:r>
              <a:rPr lang="en-GB" dirty="0" err="1">
                <a:sym typeface="Calibri"/>
              </a:rPr>
              <a:t>verkoopinformatie</a:t>
            </a:r>
            <a:r>
              <a:rPr lang="en-GB" dirty="0">
                <a:sym typeface="Calibri"/>
              </a:rPr>
              <a:t>.</a:t>
            </a:r>
          </a:p>
          <a:p>
            <a:pPr marL="0" marR="0" lvl="0" indent="0" algn="l" rtl="0">
              <a:spcBef>
                <a:spcPts val="0"/>
              </a:spcBef>
              <a:buSzPct val="25000"/>
              <a:buNone/>
            </a:pPr>
            <a:r>
              <a:rPr lang="en-GB" dirty="0" err="1">
                <a:sym typeface="Calibri"/>
              </a:rPr>
              <a:t>Er</a:t>
            </a:r>
            <a:r>
              <a:rPr lang="en-GB" dirty="0">
                <a:sym typeface="Calibri"/>
              </a:rPr>
              <a:t> is </a:t>
            </a:r>
            <a:r>
              <a:rPr lang="en-GB" dirty="0" err="1">
                <a:sym typeface="Calibri"/>
              </a:rPr>
              <a:t>toen</a:t>
            </a:r>
            <a:r>
              <a:rPr lang="en-GB" dirty="0">
                <a:sym typeface="Calibri"/>
              </a:rPr>
              <a:t> </a:t>
            </a:r>
            <a:r>
              <a:rPr lang="en-GB" dirty="0" err="1">
                <a:sym typeface="Calibri"/>
              </a:rPr>
              <a:t>voor</a:t>
            </a:r>
            <a:r>
              <a:rPr lang="en-GB" dirty="0">
                <a:sym typeface="Calibri"/>
              </a:rPr>
              <a:t> </a:t>
            </a:r>
            <a:r>
              <a:rPr lang="en-GB" dirty="0" err="1">
                <a:sym typeface="Calibri"/>
              </a:rPr>
              <a:t>gekozen</a:t>
            </a:r>
            <a:r>
              <a:rPr lang="en-GB" dirty="0">
                <a:sym typeface="Calibri"/>
              </a:rPr>
              <a:t> om </a:t>
            </a:r>
            <a:r>
              <a:rPr lang="en-GB" dirty="0" err="1">
                <a:sym typeface="Calibri"/>
              </a:rPr>
              <a:t>grote</a:t>
            </a:r>
            <a:r>
              <a:rPr lang="en-GB" dirty="0">
                <a:sym typeface="Calibri"/>
              </a:rPr>
              <a:t> </a:t>
            </a:r>
            <a:r>
              <a:rPr lang="en-GB" dirty="0" err="1">
                <a:sym typeface="Calibri"/>
              </a:rPr>
              <a:t>systemen</a:t>
            </a:r>
            <a:r>
              <a:rPr lang="en-GB" dirty="0">
                <a:sym typeface="Calibri"/>
              </a:rPr>
              <a:t> </a:t>
            </a:r>
            <a:r>
              <a:rPr lang="en-GB" dirty="0" err="1">
                <a:sym typeface="Calibri"/>
              </a:rPr>
              <a:t>te</a:t>
            </a:r>
            <a:r>
              <a:rPr lang="en-GB" dirty="0">
                <a:sym typeface="Calibri"/>
              </a:rPr>
              <a:t> </a:t>
            </a:r>
            <a:r>
              <a:rPr lang="en-GB" dirty="0" err="1">
                <a:sym typeface="Calibri"/>
              </a:rPr>
              <a:t>maken</a:t>
            </a:r>
            <a:r>
              <a:rPr lang="en-GB" dirty="0">
                <a:sym typeface="Calibri"/>
              </a:rPr>
              <a:t> </a:t>
            </a:r>
            <a:r>
              <a:rPr lang="en-GB" dirty="0" err="1">
                <a:sym typeface="Calibri"/>
              </a:rPr>
              <a:t>waarbij</a:t>
            </a:r>
            <a:r>
              <a:rPr lang="en-GB" dirty="0">
                <a:sym typeface="Calibri"/>
              </a:rPr>
              <a:t> </a:t>
            </a:r>
            <a:r>
              <a:rPr lang="en-GB" dirty="0" err="1">
                <a:sym typeface="Calibri"/>
              </a:rPr>
              <a:t>alle</a:t>
            </a:r>
            <a:r>
              <a:rPr lang="en-GB" dirty="0">
                <a:sym typeface="Calibri"/>
              </a:rPr>
              <a:t> </a:t>
            </a:r>
            <a:r>
              <a:rPr lang="en-GB" dirty="0" err="1">
                <a:sym typeface="Calibri"/>
              </a:rPr>
              <a:t>relevante</a:t>
            </a:r>
            <a:r>
              <a:rPr lang="en-GB" dirty="0">
                <a:sym typeface="Calibri"/>
              </a:rPr>
              <a:t> </a:t>
            </a:r>
            <a:r>
              <a:rPr lang="en-GB" dirty="0" err="1">
                <a:sym typeface="Calibri"/>
              </a:rPr>
              <a:t>informatie</a:t>
            </a:r>
            <a:r>
              <a:rPr lang="en-GB" dirty="0">
                <a:sym typeface="Calibri"/>
              </a:rPr>
              <a:t> </a:t>
            </a:r>
            <a:r>
              <a:rPr lang="en-GB" dirty="0" err="1">
                <a:sym typeface="Calibri"/>
              </a:rPr>
              <a:t>gedeeld</a:t>
            </a:r>
            <a:r>
              <a:rPr lang="en-GB" dirty="0">
                <a:sym typeface="Calibri"/>
              </a:rPr>
              <a:t> </a:t>
            </a:r>
            <a:r>
              <a:rPr lang="en-GB" dirty="0" err="1">
                <a:sym typeface="Calibri"/>
              </a:rPr>
              <a:t>wordt</a:t>
            </a:r>
            <a:r>
              <a:rPr lang="en-GB" dirty="0">
                <a:sym typeface="Calibri"/>
              </a:rPr>
              <a:t>.</a:t>
            </a:r>
          </a:p>
          <a:p>
            <a:pPr marL="0" marR="0" lvl="0" indent="0" algn="l" defTabSz="914400" rtl="0" eaLnBrk="1" fontAlgn="auto" latinLnBrk="0" hangingPunct="1">
              <a:lnSpc>
                <a:spcPct val="100000"/>
              </a:lnSpc>
              <a:spcBef>
                <a:spcPts val="0"/>
              </a:spcBef>
              <a:spcAft>
                <a:spcPts val="0"/>
              </a:spcAft>
              <a:buClrTx/>
              <a:buSzPct val="25000"/>
              <a:buFontTx/>
              <a:buNone/>
              <a:tabLst/>
              <a:defRPr/>
            </a:pPr>
            <a:endParaRPr lang="nl-NL" dirty="0">
              <a:sym typeface="Calibri"/>
            </a:endParaRPr>
          </a:p>
        </p:txBody>
      </p:sp>
      <p:sp>
        <p:nvSpPr>
          <p:cNvPr id="4" name="Slide Number Placeholder 3"/>
          <p:cNvSpPr>
            <a:spLocks noGrp="1"/>
          </p:cNvSpPr>
          <p:nvPr>
            <p:ph type="sldNum" sz="quarter" idx="10"/>
          </p:nvPr>
        </p:nvSpPr>
        <p:spPr/>
        <p:txBody>
          <a:bodyPr/>
          <a:lstStyle/>
          <a:p>
            <a:fld id="{25AFEC66-6BFA-9A4F-8C14-93D2FB19A680}" type="slidenum">
              <a:rPr lang="nl-NL" smtClean="0"/>
              <a:t>6</a:t>
            </a:fld>
            <a:endParaRPr lang="nl-NL"/>
          </a:p>
        </p:txBody>
      </p:sp>
    </p:spTree>
    <p:extLst>
      <p:ext uri="{BB962C8B-B14F-4D97-AF65-F5344CB8AC3E}">
        <p14:creationId xmlns:p14="http://schemas.microsoft.com/office/powerpoint/2010/main" val="3080664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buSzPct val="25000"/>
              <a:buNone/>
            </a:pPr>
            <a:r>
              <a:rPr lang="en-GB" dirty="0">
                <a:sym typeface="Calibri"/>
              </a:rPr>
              <a:t>ERP is </a:t>
            </a:r>
            <a:r>
              <a:rPr lang="en-GB" dirty="0" err="1">
                <a:sym typeface="Calibri"/>
              </a:rPr>
              <a:t>begonnen</a:t>
            </a:r>
            <a:r>
              <a:rPr lang="en-GB" dirty="0">
                <a:sym typeface="Calibri"/>
              </a:rPr>
              <a:t> </a:t>
            </a:r>
            <a:r>
              <a:rPr lang="en-GB" dirty="0" err="1">
                <a:sym typeface="Calibri"/>
              </a:rPr>
              <a:t>voor</a:t>
            </a:r>
            <a:r>
              <a:rPr lang="en-GB" dirty="0">
                <a:sym typeface="Calibri"/>
              </a:rPr>
              <a:t> de heel </a:t>
            </a:r>
            <a:r>
              <a:rPr lang="en-GB" dirty="0" err="1">
                <a:sym typeface="Calibri"/>
              </a:rPr>
              <a:t>grote</a:t>
            </a:r>
            <a:r>
              <a:rPr lang="en-GB" dirty="0">
                <a:sym typeface="Calibri"/>
              </a:rPr>
              <a:t> </a:t>
            </a:r>
            <a:r>
              <a:rPr lang="en-GB" dirty="0" err="1">
                <a:sym typeface="Calibri"/>
              </a:rPr>
              <a:t>organisaties</a:t>
            </a:r>
            <a:r>
              <a:rPr lang="en-GB" dirty="0">
                <a:sym typeface="Calibri"/>
              </a:rPr>
              <a:t>. </a:t>
            </a:r>
          </a:p>
          <a:p>
            <a:pPr marL="0" marR="0" lvl="0" indent="0" algn="l" rtl="0">
              <a:spcBef>
                <a:spcPts val="0"/>
              </a:spcBef>
              <a:buSzPct val="25000"/>
              <a:buNone/>
            </a:pPr>
            <a:r>
              <a:rPr lang="en-GB" dirty="0" err="1">
                <a:sym typeface="Calibri"/>
              </a:rPr>
              <a:t>Dat</a:t>
            </a:r>
            <a:r>
              <a:rPr lang="en-GB" dirty="0">
                <a:sym typeface="Calibri"/>
              </a:rPr>
              <a:t> </a:t>
            </a:r>
            <a:r>
              <a:rPr lang="en-GB" dirty="0" err="1">
                <a:sym typeface="Calibri"/>
              </a:rPr>
              <a:t>heeft</a:t>
            </a:r>
            <a:r>
              <a:rPr lang="en-GB" dirty="0">
                <a:sym typeface="Calibri"/>
              </a:rPr>
              <a:t> </a:t>
            </a:r>
            <a:r>
              <a:rPr lang="en-GB" dirty="0" err="1">
                <a:sym typeface="Calibri"/>
              </a:rPr>
              <a:t>geresulteerd</a:t>
            </a:r>
            <a:r>
              <a:rPr lang="en-GB" dirty="0">
                <a:sym typeface="Calibri"/>
              </a:rPr>
              <a:t> in </a:t>
            </a:r>
            <a:r>
              <a:rPr lang="en-GB" dirty="0" err="1">
                <a:sym typeface="Calibri"/>
              </a:rPr>
              <a:t>gigantische</a:t>
            </a:r>
            <a:r>
              <a:rPr lang="en-GB" dirty="0">
                <a:sym typeface="Calibri"/>
              </a:rPr>
              <a:t> </a:t>
            </a:r>
            <a:r>
              <a:rPr lang="en-GB" dirty="0" err="1">
                <a:sym typeface="Calibri"/>
              </a:rPr>
              <a:t>softwarepakketten</a:t>
            </a:r>
            <a:r>
              <a:rPr lang="en-GB" dirty="0">
                <a:sym typeface="Calibri"/>
              </a:rPr>
              <a:t> die </a:t>
            </a:r>
            <a:r>
              <a:rPr lang="en-GB" dirty="0" err="1">
                <a:sym typeface="Calibri"/>
              </a:rPr>
              <a:t>vaak</a:t>
            </a:r>
            <a:r>
              <a:rPr lang="en-GB" dirty="0">
                <a:sym typeface="Calibri"/>
              </a:rPr>
              <a:t> </a:t>
            </a:r>
            <a:r>
              <a:rPr lang="en-GB" dirty="0" err="1">
                <a:sym typeface="Calibri"/>
              </a:rPr>
              <a:t>nog</a:t>
            </a:r>
            <a:r>
              <a:rPr lang="en-GB" dirty="0">
                <a:sym typeface="Calibri"/>
              </a:rPr>
              <a:t> </a:t>
            </a:r>
            <a:r>
              <a:rPr lang="en-GB" dirty="0" err="1">
                <a:sym typeface="Calibri"/>
              </a:rPr>
              <a:t>draaien</a:t>
            </a:r>
            <a:r>
              <a:rPr lang="en-GB" dirty="0">
                <a:sym typeface="Calibri"/>
              </a:rPr>
              <a:t> op (</a:t>
            </a:r>
            <a:r>
              <a:rPr lang="en-GB" dirty="0" err="1">
                <a:sym typeface="Calibri"/>
              </a:rPr>
              <a:t>zeer</a:t>
            </a:r>
            <a:r>
              <a:rPr lang="en-GB" dirty="0">
                <a:sym typeface="Calibri"/>
              </a:rPr>
              <a:t>) </a:t>
            </a:r>
            <a:r>
              <a:rPr lang="en-GB" dirty="0" err="1">
                <a:sym typeface="Calibri"/>
              </a:rPr>
              <a:t>ouderwetse</a:t>
            </a:r>
            <a:r>
              <a:rPr lang="en-GB" dirty="0">
                <a:sym typeface="Calibri"/>
              </a:rPr>
              <a:t> </a:t>
            </a:r>
            <a:r>
              <a:rPr lang="en-GB" dirty="0" err="1">
                <a:sym typeface="Calibri"/>
              </a:rPr>
              <a:t>softwaretalen</a:t>
            </a:r>
            <a:r>
              <a:rPr lang="en-GB" dirty="0">
                <a:sym typeface="Calibri"/>
              </a:rPr>
              <a:t> </a:t>
            </a:r>
            <a:r>
              <a:rPr lang="en-GB" dirty="0" err="1">
                <a:sym typeface="Calibri"/>
              </a:rPr>
              <a:t>zoals</a:t>
            </a:r>
            <a:r>
              <a:rPr lang="en-GB" dirty="0">
                <a:sym typeface="Calibri"/>
              </a:rPr>
              <a:t> Cobol. </a:t>
            </a:r>
            <a:r>
              <a:rPr lang="en-GB" dirty="0" err="1">
                <a:sym typeface="Calibri"/>
              </a:rPr>
              <a:t>Deze</a:t>
            </a:r>
            <a:r>
              <a:rPr lang="en-GB" dirty="0">
                <a:sym typeface="Calibri"/>
              </a:rPr>
              <a:t> </a:t>
            </a:r>
            <a:r>
              <a:rPr lang="en-GB" dirty="0" err="1">
                <a:sym typeface="Calibri"/>
              </a:rPr>
              <a:t>pakketten</a:t>
            </a:r>
            <a:r>
              <a:rPr lang="en-GB" dirty="0">
                <a:sym typeface="Calibri"/>
              </a:rPr>
              <a:t> </a:t>
            </a:r>
            <a:r>
              <a:rPr lang="en-GB" dirty="0" err="1">
                <a:sym typeface="Calibri"/>
              </a:rPr>
              <a:t>zijn</a:t>
            </a:r>
            <a:r>
              <a:rPr lang="en-GB" dirty="0">
                <a:sym typeface="Calibri"/>
              </a:rPr>
              <a:t> </a:t>
            </a:r>
            <a:r>
              <a:rPr lang="en-GB" dirty="0" err="1">
                <a:sym typeface="Calibri"/>
              </a:rPr>
              <a:t>duur</a:t>
            </a:r>
            <a:r>
              <a:rPr lang="en-GB" dirty="0">
                <a:sym typeface="Calibri"/>
              </a:rPr>
              <a:t>, </a:t>
            </a:r>
            <a:r>
              <a:rPr lang="en-GB" dirty="0" err="1">
                <a:sym typeface="Calibri"/>
              </a:rPr>
              <a:t>onderhoudsgevoelig</a:t>
            </a:r>
            <a:r>
              <a:rPr lang="en-GB" dirty="0">
                <a:sym typeface="Calibri"/>
              </a:rPr>
              <a:t> </a:t>
            </a:r>
            <a:r>
              <a:rPr lang="en-GB" dirty="0" err="1">
                <a:sym typeface="Calibri"/>
              </a:rPr>
              <a:t>en</a:t>
            </a:r>
            <a:r>
              <a:rPr lang="en-GB" dirty="0">
                <a:sym typeface="Calibri"/>
              </a:rPr>
              <a:t> </a:t>
            </a:r>
            <a:r>
              <a:rPr lang="en-GB" dirty="0" err="1">
                <a:sym typeface="Calibri"/>
              </a:rPr>
              <a:t>moeilijk</a:t>
            </a:r>
            <a:r>
              <a:rPr lang="en-GB" dirty="0">
                <a:sym typeface="Calibri"/>
              </a:rPr>
              <a:t> </a:t>
            </a:r>
            <a:r>
              <a:rPr lang="en-GB" dirty="0" err="1">
                <a:sym typeface="Calibri"/>
              </a:rPr>
              <a:t>geschikt</a:t>
            </a:r>
            <a:r>
              <a:rPr lang="en-GB" dirty="0">
                <a:sym typeface="Calibri"/>
              </a:rPr>
              <a:t> </a:t>
            </a:r>
            <a:r>
              <a:rPr lang="en-GB" dirty="0" err="1">
                <a:sym typeface="Calibri"/>
              </a:rPr>
              <a:t>te</a:t>
            </a:r>
            <a:r>
              <a:rPr lang="en-GB" dirty="0">
                <a:sym typeface="Calibri"/>
              </a:rPr>
              <a:t> </a:t>
            </a:r>
            <a:r>
              <a:rPr lang="en-GB" dirty="0" err="1">
                <a:sym typeface="Calibri"/>
              </a:rPr>
              <a:t>maken</a:t>
            </a:r>
            <a:r>
              <a:rPr lang="en-GB" dirty="0">
                <a:sym typeface="Calibri"/>
              </a:rPr>
              <a:t> </a:t>
            </a:r>
            <a:r>
              <a:rPr lang="en-GB" dirty="0" err="1">
                <a:sym typeface="Calibri"/>
              </a:rPr>
              <a:t>voor</a:t>
            </a:r>
            <a:r>
              <a:rPr lang="en-GB" dirty="0">
                <a:sym typeface="Calibri"/>
              </a:rPr>
              <a:t> </a:t>
            </a:r>
            <a:r>
              <a:rPr lang="en-GB" dirty="0" err="1">
                <a:sym typeface="Calibri"/>
              </a:rPr>
              <a:t>nieuwe</a:t>
            </a:r>
            <a:r>
              <a:rPr lang="en-GB" dirty="0">
                <a:sym typeface="Calibri"/>
              </a:rPr>
              <a:t> </a:t>
            </a:r>
            <a:r>
              <a:rPr lang="en-GB" dirty="0" err="1">
                <a:sym typeface="Calibri"/>
              </a:rPr>
              <a:t>technologieën</a:t>
            </a:r>
            <a:r>
              <a:rPr lang="en-GB" dirty="0">
                <a:sym typeface="Calibri"/>
              </a:rPr>
              <a:t> </a:t>
            </a:r>
            <a:r>
              <a:rPr lang="en-GB" dirty="0" err="1">
                <a:sym typeface="Calibri"/>
              </a:rPr>
              <a:t>zoals</a:t>
            </a:r>
            <a:r>
              <a:rPr lang="en-GB" dirty="0">
                <a:sym typeface="Calibri"/>
              </a:rPr>
              <a:t> online </a:t>
            </a:r>
            <a:r>
              <a:rPr lang="en-GB" dirty="0" err="1">
                <a:sym typeface="Calibri"/>
              </a:rPr>
              <a:t>en</a:t>
            </a:r>
            <a:r>
              <a:rPr lang="en-GB" dirty="0">
                <a:sym typeface="Calibri"/>
              </a:rPr>
              <a:t> apps.</a:t>
            </a:r>
          </a:p>
          <a:p>
            <a:pPr marL="0" marR="0" lvl="0" indent="0" algn="l" rtl="0">
              <a:spcBef>
                <a:spcPts val="0"/>
              </a:spcBef>
              <a:buSzPct val="25000"/>
              <a:buNone/>
            </a:pPr>
            <a:endParaRPr lang="en-GB" dirty="0">
              <a:sym typeface="Calibri"/>
            </a:endParaRPr>
          </a:p>
          <a:p>
            <a:pPr marL="0" marR="0" lvl="0" indent="0" algn="l" rtl="0">
              <a:spcBef>
                <a:spcPts val="0"/>
              </a:spcBef>
              <a:buSzPct val="25000"/>
              <a:buNone/>
            </a:pPr>
            <a:r>
              <a:rPr lang="en-GB" dirty="0" err="1">
                <a:sym typeface="Calibri"/>
              </a:rPr>
              <a:t>Tegenwoordig</a:t>
            </a:r>
            <a:r>
              <a:rPr lang="en-GB" dirty="0">
                <a:sym typeface="Calibri"/>
              </a:rPr>
              <a:t> </a:t>
            </a:r>
            <a:r>
              <a:rPr lang="en-GB" dirty="0" err="1">
                <a:sym typeface="Calibri"/>
              </a:rPr>
              <a:t>zijn</a:t>
            </a:r>
            <a:r>
              <a:rPr lang="en-GB" dirty="0">
                <a:sym typeface="Calibri"/>
              </a:rPr>
              <a:t> </a:t>
            </a:r>
            <a:r>
              <a:rPr lang="en-GB" dirty="0" err="1">
                <a:sym typeface="Calibri"/>
              </a:rPr>
              <a:t>er</a:t>
            </a:r>
            <a:r>
              <a:rPr lang="en-GB" dirty="0">
                <a:sym typeface="Calibri"/>
              </a:rPr>
              <a:t> </a:t>
            </a:r>
            <a:r>
              <a:rPr lang="en-GB" dirty="0" err="1">
                <a:sym typeface="Calibri"/>
              </a:rPr>
              <a:t>ook</a:t>
            </a:r>
            <a:r>
              <a:rPr lang="en-GB" dirty="0">
                <a:sym typeface="Calibri"/>
              </a:rPr>
              <a:t> ERP </a:t>
            </a:r>
            <a:r>
              <a:rPr lang="en-GB" dirty="0" err="1">
                <a:sym typeface="Calibri"/>
              </a:rPr>
              <a:t>pakketten</a:t>
            </a:r>
            <a:r>
              <a:rPr lang="en-GB" dirty="0">
                <a:sym typeface="Calibri"/>
              </a:rPr>
              <a:t> </a:t>
            </a:r>
            <a:r>
              <a:rPr lang="en-GB" dirty="0" err="1">
                <a:sym typeface="Calibri"/>
              </a:rPr>
              <a:t>voor</a:t>
            </a:r>
            <a:r>
              <a:rPr lang="en-GB" dirty="0">
                <a:sym typeface="Calibri"/>
              </a:rPr>
              <a:t> </a:t>
            </a:r>
            <a:r>
              <a:rPr lang="en-GB" dirty="0" err="1">
                <a:sym typeface="Calibri"/>
              </a:rPr>
              <a:t>kleinere</a:t>
            </a:r>
            <a:r>
              <a:rPr lang="en-GB" dirty="0">
                <a:sym typeface="Calibri"/>
              </a:rPr>
              <a:t> </a:t>
            </a:r>
            <a:r>
              <a:rPr lang="en-GB" dirty="0" err="1">
                <a:sym typeface="Calibri"/>
              </a:rPr>
              <a:t>bedrijven</a:t>
            </a:r>
            <a:r>
              <a:rPr lang="en-GB" dirty="0">
                <a:sym typeface="Calibri"/>
              </a:rPr>
              <a:t> </a:t>
            </a:r>
            <a:r>
              <a:rPr lang="en-GB" dirty="0" err="1">
                <a:sym typeface="Calibri"/>
              </a:rPr>
              <a:t>omdat</a:t>
            </a:r>
            <a:r>
              <a:rPr lang="en-GB" dirty="0">
                <a:sym typeface="Calibri"/>
              </a:rPr>
              <a:t> elk </a:t>
            </a:r>
            <a:r>
              <a:rPr lang="en-GB" dirty="0" err="1">
                <a:sym typeface="Calibri"/>
              </a:rPr>
              <a:t>bedrijf</a:t>
            </a:r>
            <a:r>
              <a:rPr lang="en-GB" dirty="0">
                <a:sym typeface="Calibri"/>
              </a:rPr>
              <a:t> </a:t>
            </a:r>
            <a:r>
              <a:rPr lang="en-GB" dirty="0" err="1">
                <a:sym typeface="Calibri"/>
              </a:rPr>
              <a:t>graag</a:t>
            </a:r>
            <a:r>
              <a:rPr lang="en-GB" dirty="0">
                <a:sym typeface="Calibri"/>
              </a:rPr>
              <a:t> 1 </a:t>
            </a:r>
            <a:r>
              <a:rPr lang="en-GB" dirty="0" err="1">
                <a:sym typeface="Calibri"/>
              </a:rPr>
              <a:t>centrale</a:t>
            </a:r>
            <a:r>
              <a:rPr lang="en-GB" dirty="0">
                <a:sym typeface="Calibri"/>
              </a:rPr>
              <a:t> </a:t>
            </a:r>
            <a:r>
              <a:rPr lang="en-GB" dirty="0" err="1">
                <a:sym typeface="Calibri"/>
              </a:rPr>
              <a:t>opslag</a:t>
            </a:r>
            <a:r>
              <a:rPr lang="en-GB" dirty="0">
                <a:sym typeface="Calibri"/>
              </a:rPr>
              <a:t> van </a:t>
            </a:r>
            <a:r>
              <a:rPr lang="en-GB" dirty="0" err="1">
                <a:sym typeface="Calibri"/>
              </a:rPr>
              <a:t>informatie</a:t>
            </a:r>
            <a:r>
              <a:rPr lang="en-GB" dirty="0">
                <a:sym typeface="Calibri"/>
              </a:rPr>
              <a:t> </a:t>
            </a:r>
            <a:r>
              <a:rPr lang="en-GB" dirty="0" err="1">
                <a:sym typeface="Calibri"/>
              </a:rPr>
              <a:t>heeft</a:t>
            </a:r>
            <a:r>
              <a:rPr lang="en-GB" dirty="0">
                <a:sym typeface="Calibri"/>
              </a:rPr>
              <a:t>. </a:t>
            </a:r>
          </a:p>
          <a:p>
            <a:pPr marL="0" marR="0" lvl="0" indent="0" algn="l" rtl="0">
              <a:spcBef>
                <a:spcPts val="0"/>
              </a:spcBef>
              <a:buSzPct val="25000"/>
              <a:buNone/>
            </a:pPr>
            <a:r>
              <a:rPr lang="en-GB" dirty="0">
                <a:sym typeface="Calibri"/>
              </a:rPr>
              <a:t>Die </a:t>
            </a:r>
            <a:r>
              <a:rPr lang="en-GB" dirty="0" err="1">
                <a:sym typeface="Calibri"/>
              </a:rPr>
              <a:t>pakketten</a:t>
            </a:r>
            <a:r>
              <a:rPr lang="en-GB" dirty="0">
                <a:sym typeface="Calibri"/>
              </a:rPr>
              <a:t> </a:t>
            </a:r>
            <a:r>
              <a:rPr lang="en-GB" dirty="0" err="1">
                <a:sym typeface="Calibri"/>
              </a:rPr>
              <a:t>zijn</a:t>
            </a:r>
            <a:r>
              <a:rPr lang="en-GB" dirty="0">
                <a:sym typeface="Calibri"/>
              </a:rPr>
              <a:t> </a:t>
            </a:r>
            <a:r>
              <a:rPr lang="en-GB" dirty="0" err="1">
                <a:sym typeface="Calibri"/>
              </a:rPr>
              <a:t>vaak</a:t>
            </a:r>
            <a:r>
              <a:rPr lang="en-GB" dirty="0">
                <a:sym typeface="Calibri"/>
              </a:rPr>
              <a:t> </a:t>
            </a:r>
            <a:r>
              <a:rPr lang="en-GB" dirty="0" err="1">
                <a:sym typeface="Calibri"/>
              </a:rPr>
              <a:t>veel</a:t>
            </a:r>
            <a:r>
              <a:rPr lang="en-GB" dirty="0">
                <a:sym typeface="Calibri"/>
              </a:rPr>
              <a:t> </a:t>
            </a:r>
            <a:r>
              <a:rPr lang="en-GB" dirty="0" err="1">
                <a:sym typeface="Calibri"/>
              </a:rPr>
              <a:t>kleiner</a:t>
            </a:r>
            <a:r>
              <a:rPr lang="en-GB" dirty="0">
                <a:sym typeface="Calibri"/>
              </a:rPr>
              <a:t> </a:t>
            </a:r>
            <a:r>
              <a:rPr lang="en-GB" dirty="0" err="1">
                <a:sym typeface="Calibri"/>
              </a:rPr>
              <a:t>en</a:t>
            </a:r>
            <a:r>
              <a:rPr lang="en-GB" dirty="0">
                <a:sym typeface="Calibri"/>
              </a:rPr>
              <a:t> </a:t>
            </a:r>
            <a:r>
              <a:rPr lang="en-GB" dirty="0" err="1">
                <a:sym typeface="Calibri"/>
              </a:rPr>
              <a:t>gericht</a:t>
            </a:r>
            <a:r>
              <a:rPr lang="en-GB" dirty="0">
                <a:sym typeface="Calibri"/>
              </a:rPr>
              <a:t> op </a:t>
            </a:r>
            <a:r>
              <a:rPr lang="en-GB" dirty="0" err="1">
                <a:sym typeface="Calibri"/>
              </a:rPr>
              <a:t>een</a:t>
            </a:r>
            <a:r>
              <a:rPr lang="en-GB" dirty="0">
                <a:sym typeface="Calibri"/>
              </a:rPr>
              <a:t> niche. </a:t>
            </a:r>
            <a:r>
              <a:rPr lang="en-GB" dirty="0" err="1">
                <a:sym typeface="Calibri"/>
              </a:rPr>
              <a:t>Bijvoorbeeld</a:t>
            </a:r>
            <a:r>
              <a:rPr lang="en-GB" dirty="0">
                <a:sym typeface="Calibri"/>
              </a:rPr>
              <a:t> ERP software </a:t>
            </a:r>
            <a:r>
              <a:rPr lang="en-GB" dirty="0" err="1">
                <a:sym typeface="Calibri"/>
              </a:rPr>
              <a:t>voor</a:t>
            </a:r>
            <a:r>
              <a:rPr lang="en-GB" dirty="0">
                <a:sym typeface="Calibri"/>
              </a:rPr>
              <a:t> </a:t>
            </a:r>
            <a:r>
              <a:rPr lang="en-GB" dirty="0" err="1">
                <a:sym typeface="Calibri"/>
              </a:rPr>
              <a:t>kledingwinkels</a:t>
            </a:r>
            <a:r>
              <a:rPr lang="en-GB" dirty="0">
                <a:sym typeface="Calibri"/>
              </a:rPr>
              <a:t>.</a:t>
            </a:r>
          </a:p>
          <a:p>
            <a:pPr marL="0" marR="0" lvl="0" indent="0" algn="l" rtl="0">
              <a:spcBef>
                <a:spcPts val="0"/>
              </a:spcBef>
              <a:buSzPct val="25000"/>
              <a:buNone/>
            </a:pPr>
            <a:endParaRPr lang="en-GB" dirty="0">
              <a:sym typeface="Calibri"/>
            </a:endParaRPr>
          </a:p>
          <a:p>
            <a:pPr marL="0" marR="0" lvl="0" indent="0" algn="l" rtl="0">
              <a:spcBef>
                <a:spcPts val="0"/>
              </a:spcBef>
              <a:buSzPct val="25000"/>
              <a:buNone/>
            </a:pPr>
            <a:r>
              <a:rPr lang="en-GB" dirty="0" err="1">
                <a:sym typeface="Calibri"/>
              </a:rPr>
              <a:t>Daarnaast</a:t>
            </a:r>
            <a:r>
              <a:rPr lang="en-GB" dirty="0">
                <a:sym typeface="Calibri"/>
              </a:rPr>
              <a:t> </a:t>
            </a:r>
            <a:r>
              <a:rPr lang="en-GB" dirty="0" err="1">
                <a:sym typeface="Calibri"/>
              </a:rPr>
              <a:t>zijn</a:t>
            </a:r>
            <a:r>
              <a:rPr lang="en-GB" dirty="0">
                <a:sym typeface="Calibri"/>
              </a:rPr>
              <a:t> </a:t>
            </a:r>
            <a:r>
              <a:rPr lang="en-GB" dirty="0" err="1">
                <a:sym typeface="Calibri"/>
              </a:rPr>
              <a:t>er</a:t>
            </a:r>
            <a:r>
              <a:rPr lang="en-GB" dirty="0">
                <a:sym typeface="Calibri"/>
              </a:rPr>
              <a:t> </a:t>
            </a:r>
            <a:r>
              <a:rPr lang="en-GB" dirty="0" err="1">
                <a:sym typeface="Calibri"/>
              </a:rPr>
              <a:t>ook</a:t>
            </a:r>
            <a:r>
              <a:rPr lang="en-GB" dirty="0">
                <a:sym typeface="Calibri"/>
              </a:rPr>
              <a:t> </a:t>
            </a:r>
            <a:r>
              <a:rPr lang="en-GB" dirty="0" err="1">
                <a:sym typeface="Calibri"/>
              </a:rPr>
              <a:t>softwarepakketten</a:t>
            </a:r>
            <a:r>
              <a:rPr lang="en-GB" dirty="0">
                <a:sym typeface="Calibri"/>
              </a:rPr>
              <a:t> die </a:t>
            </a:r>
            <a:r>
              <a:rPr lang="en-GB" dirty="0" err="1">
                <a:sym typeface="Calibri"/>
              </a:rPr>
              <a:t>zich</a:t>
            </a:r>
            <a:r>
              <a:rPr lang="en-GB" dirty="0">
                <a:sym typeface="Calibri"/>
              </a:rPr>
              <a:t> </a:t>
            </a:r>
            <a:r>
              <a:rPr lang="en-GB" dirty="0" err="1">
                <a:sym typeface="Calibri"/>
              </a:rPr>
              <a:t>richten</a:t>
            </a:r>
            <a:r>
              <a:rPr lang="en-GB" dirty="0">
                <a:sym typeface="Calibri"/>
              </a:rPr>
              <a:t> op </a:t>
            </a:r>
            <a:r>
              <a:rPr lang="en-GB" dirty="0" err="1">
                <a:sym typeface="Calibri"/>
              </a:rPr>
              <a:t>een</a:t>
            </a:r>
            <a:r>
              <a:rPr lang="en-GB" dirty="0">
                <a:sym typeface="Calibri"/>
              </a:rPr>
              <a:t> </a:t>
            </a:r>
            <a:r>
              <a:rPr lang="en-GB" dirty="0" err="1">
                <a:sym typeface="Calibri"/>
              </a:rPr>
              <a:t>deel</a:t>
            </a:r>
            <a:r>
              <a:rPr lang="en-GB" dirty="0">
                <a:sym typeface="Calibri"/>
              </a:rPr>
              <a:t> van de </a:t>
            </a:r>
            <a:r>
              <a:rPr lang="en-GB" dirty="0" err="1">
                <a:sym typeface="Calibri"/>
              </a:rPr>
              <a:t>functionaliteiten</a:t>
            </a:r>
            <a:r>
              <a:rPr lang="en-GB" dirty="0">
                <a:sym typeface="Calibri"/>
              </a:rPr>
              <a:t>. </a:t>
            </a:r>
            <a:r>
              <a:rPr lang="en-GB" dirty="0" err="1">
                <a:sym typeface="Calibri"/>
              </a:rPr>
              <a:t>Verschillende</a:t>
            </a:r>
            <a:r>
              <a:rPr lang="en-GB" dirty="0">
                <a:sym typeface="Calibri"/>
              </a:rPr>
              <a:t> </a:t>
            </a:r>
            <a:r>
              <a:rPr lang="en-GB" dirty="0" err="1">
                <a:sym typeface="Calibri"/>
              </a:rPr>
              <a:t>pakketten</a:t>
            </a:r>
            <a:r>
              <a:rPr lang="en-GB" dirty="0">
                <a:sym typeface="Calibri"/>
              </a:rPr>
              <a:t> </a:t>
            </a:r>
            <a:r>
              <a:rPr lang="en-GB" dirty="0" err="1">
                <a:sym typeface="Calibri"/>
              </a:rPr>
              <a:t>kunnen</a:t>
            </a:r>
            <a:r>
              <a:rPr lang="en-GB" dirty="0">
                <a:sym typeface="Calibri"/>
              </a:rPr>
              <a:t> </a:t>
            </a:r>
            <a:r>
              <a:rPr lang="en-GB" dirty="0" err="1">
                <a:sym typeface="Calibri"/>
              </a:rPr>
              <a:t>dan</a:t>
            </a:r>
            <a:r>
              <a:rPr lang="en-GB" dirty="0">
                <a:sym typeface="Calibri"/>
              </a:rPr>
              <a:t> </a:t>
            </a:r>
            <a:r>
              <a:rPr lang="en-GB" dirty="0" err="1">
                <a:sym typeface="Calibri"/>
              </a:rPr>
              <a:t>gekoppeld</a:t>
            </a:r>
            <a:r>
              <a:rPr lang="en-GB" dirty="0">
                <a:sym typeface="Calibri"/>
              </a:rPr>
              <a:t> </a:t>
            </a:r>
            <a:r>
              <a:rPr lang="en-GB" dirty="0" err="1">
                <a:sym typeface="Calibri"/>
              </a:rPr>
              <a:t>worde</a:t>
            </a:r>
            <a:r>
              <a:rPr lang="nl-NL" dirty="0">
                <a:sym typeface="Calibri"/>
              </a:rPr>
              <a:t>n.</a:t>
            </a:r>
            <a:endParaRPr lang="en-GB" dirty="0">
              <a:sym typeface="Calibri"/>
            </a:endParaRPr>
          </a:p>
        </p:txBody>
      </p:sp>
      <p:sp>
        <p:nvSpPr>
          <p:cNvPr id="4" name="Slide Number Placeholder 3"/>
          <p:cNvSpPr>
            <a:spLocks noGrp="1"/>
          </p:cNvSpPr>
          <p:nvPr>
            <p:ph type="sldNum" sz="quarter" idx="10"/>
          </p:nvPr>
        </p:nvSpPr>
        <p:spPr/>
        <p:txBody>
          <a:bodyPr/>
          <a:lstStyle/>
          <a:p>
            <a:fld id="{25AFEC66-6BFA-9A4F-8C14-93D2FB19A680}" type="slidenum">
              <a:rPr lang="nl-NL" smtClean="0"/>
              <a:t>7</a:t>
            </a:fld>
            <a:endParaRPr lang="nl-NL"/>
          </a:p>
        </p:txBody>
      </p:sp>
    </p:spTree>
    <p:extLst>
      <p:ext uri="{BB962C8B-B14F-4D97-AF65-F5344CB8AC3E}">
        <p14:creationId xmlns:p14="http://schemas.microsoft.com/office/powerpoint/2010/main" val="1520402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Het volgende plaatje beschrijft hoe een ERP systeem toegepast wordt in de primaire, secundaire en bestuurlijke processen van een organisatie.</a:t>
            </a:r>
          </a:p>
          <a:p>
            <a:endParaRPr lang="nl-NL" dirty="0"/>
          </a:p>
          <a:p>
            <a:r>
              <a:rPr lang="nl-NL" dirty="0"/>
              <a:t>Primaire proces</a:t>
            </a:r>
          </a:p>
          <a:p>
            <a:r>
              <a:rPr lang="nl-NL" dirty="0"/>
              <a:t>Alle acties van het inkopen van grondstoffen, produceren van output en de verkoop. </a:t>
            </a:r>
          </a:p>
          <a:p>
            <a:r>
              <a:rPr lang="nl-NL" dirty="0"/>
              <a:t>MRP (Manufacturing Resource Planning – het inzetten van de juiste resources (mensen en middelen) voor de productie) is van belang bij de productie van goederen. </a:t>
            </a:r>
          </a:p>
          <a:p>
            <a:r>
              <a:rPr lang="nl-NL" dirty="0"/>
              <a:t>CRM (Customer Relationship Management – alle relevante informatie van klanten opslaan en op basis van diens gedrag kennis toevoegen over die klant, bijvoorbeeld identificeren wie je belangrijkste klanten zijn)</a:t>
            </a:r>
          </a:p>
          <a:p>
            <a:endParaRPr lang="nl-NL" dirty="0"/>
          </a:p>
          <a:p>
            <a:pPr lvl="0">
              <a:spcBef>
                <a:spcPts val="0"/>
              </a:spcBef>
              <a:buNone/>
            </a:pPr>
            <a:r>
              <a:rPr lang="nl-NL" dirty="0"/>
              <a:t>Lidl</a:t>
            </a:r>
          </a:p>
          <a:p>
            <a:pPr lvl="0">
              <a:spcBef>
                <a:spcPts val="0"/>
              </a:spcBef>
              <a:buNone/>
            </a:pPr>
            <a:r>
              <a:rPr lang="nl-NL" dirty="0"/>
              <a:t>Er is een heleboel nodig voor Lidl om producten te kunnen verkopen.</a:t>
            </a:r>
          </a:p>
          <a:p>
            <a:pPr lvl="0">
              <a:spcBef>
                <a:spcPts val="0"/>
              </a:spcBef>
              <a:buNone/>
            </a:pPr>
            <a:r>
              <a:rPr lang="nl-NL" dirty="0"/>
              <a:t>Ze moeten producten inkopen, vervoeren naar winkels, uitstallen in winkels en dan pas kunnen ze verkocht worden.</a:t>
            </a:r>
          </a:p>
          <a:p>
            <a:endParaRPr lang="nl-NL" dirty="0"/>
          </a:p>
          <a:p>
            <a:r>
              <a:rPr lang="nl-NL" dirty="0"/>
              <a:t>Secundaire processen</a:t>
            </a:r>
          </a:p>
          <a:p>
            <a:r>
              <a:rPr lang="nl-NL" dirty="0"/>
              <a:t>FRM (Financial Resource Management) en HRM (Human Resource Management) zijn hierbij van belang. </a:t>
            </a:r>
          </a:p>
          <a:p>
            <a:r>
              <a:rPr lang="nl-NL" dirty="0"/>
              <a:t>Facturen kunnen automatisch verstuurd worden of rekeningen automatisch betaald worden.</a:t>
            </a:r>
          </a:p>
          <a:p>
            <a:r>
              <a:rPr lang="nl-NL" dirty="0"/>
              <a:t>Alle personele resources komen terug in het HRM systeem.</a:t>
            </a:r>
          </a:p>
          <a:p>
            <a:r>
              <a:rPr lang="nl-NL" dirty="0"/>
              <a:t>Het daadwerkelijk ontwikkelen van ICT oplossingen komt niet terug in ERP systemen omdat informatie over deze systemen niet direct gebruikt wordt in het primaire proces.</a:t>
            </a:r>
          </a:p>
          <a:p>
            <a:endParaRPr lang="nl-NL" dirty="0"/>
          </a:p>
          <a:p>
            <a:r>
              <a:rPr lang="nl-NL" dirty="0"/>
              <a:t>Lidl</a:t>
            </a:r>
          </a:p>
          <a:p>
            <a:pPr lvl="0">
              <a:spcBef>
                <a:spcPts val="0"/>
              </a:spcBef>
              <a:buNone/>
            </a:pPr>
            <a:r>
              <a:rPr lang="nl-NL" dirty="0"/>
              <a:t>De goederen die Lidl inkoopt moeten betaald worden.</a:t>
            </a:r>
          </a:p>
          <a:p>
            <a:pPr lvl="0">
              <a:spcBef>
                <a:spcPts val="0"/>
              </a:spcBef>
              <a:buNone/>
            </a:pPr>
            <a:r>
              <a:rPr lang="nl-NL" dirty="0"/>
              <a:t>En er moet voor de jaarrekening moet ook bijgehouden worden hoeveel omzet Lidl gedraaid heeft. Je wil niet dat accountants elk jaar alle afzonderlijke kassabonnetjes moeten gaan optellen en controleren!</a:t>
            </a:r>
          </a:p>
          <a:p>
            <a:pPr lvl="0">
              <a:spcBef>
                <a:spcPts val="0"/>
              </a:spcBef>
              <a:buNone/>
            </a:pPr>
            <a:r>
              <a:rPr lang="nl-NL" dirty="0"/>
              <a:t>Voor het afrekenen hebben ze software nodig en die informatie moet ook weer opgeslagen worden zodat informatie over de voorraad bijgehouden wordt.</a:t>
            </a:r>
          </a:p>
          <a:p>
            <a:pPr lvl="0">
              <a:spcBef>
                <a:spcPts val="0"/>
              </a:spcBef>
              <a:buNone/>
            </a:pPr>
            <a:r>
              <a:rPr lang="nl-NL" dirty="0"/>
              <a:t>Ze moeten mensen in dienst nemen die in de winkels werken en die mensen moeten ingeroosterd worden om te komen werken.</a:t>
            </a:r>
          </a:p>
          <a:p>
            <a:endParaRPr lang="nl-NL" dirty="0"/>
          </a:p>
          <a:p>
            <a:r>
              <a:rPr lang="nl-NL" dirty="0"/>
              <a:t>Bestuurlijke processen</a:t>
            </a:r>
          </a:p>
          <a:p>
            <a:r>
              <a:rPr lang="nl-NL" dirty="0"/>
              <a:t>Een goede Planning &amp; Control-cyclus (P&amp;C-cyclus) ondersteunt het bestuurlijke proces op een zodanige manier dat de manager of bestuurder in staat wordt gesteld om alle relevante keuzes goed geïnformeerd en tijdig te kunnen maken. </a:t>
            </a:r>
          </a:p>
          <a:p>
            <a:r>
              <a:rPr lang="nl-NL" dirty="0"/>
              <a:t>Alle managementinformatie uit het primaire proces wordt gebruikt om problemen op een hoger niveau te identificeren. Bijvoorbeeld een te lange levertijd, te hoge voorraden of een te lage productie.</a:t>
            </a:r>
          </a:p>
          <a:p>
            <a:r>
              <a:rPr lang="nl-NL" dirty="0"/>
              <a:t>SCM (Supply Chain Management – het aan laten sluiten van het aanbod op de vraag, tijdig inkopen en starten met produceren, minimale voorraden) is daarbij belangrijk.</a:t>
            </a:r>
          </a:p>
          <a:p>
            <a:endParaRPr lang="nl-NL" dirty="0"/>
          </a:p>
          <a:p>
            <a:pPr algn="l"/>
            <a:r>
              <a:rPr lang="nl-NL" dirty="0"/>
              <a:t>Lidl</a:t>
            </a:r>
          </a:p>
          <a:p>
            <a:pPr marL="0" marR="0" lvl="0" indent="0" algn="l" defTabSz="914400" rtl="0" eaLnBrk="1" fontAlgn="auto" latinLnBrk="0" hangingPunct="1">
              <a:lnSpc>
                <a:spcPct val="100000"/>
              </a:lnSpc>
              <a:spcBef>
                <a:spcPts val="360"/>
              </a:spcBef>
              <a:spcAft>
                <a:spcPts val="0"/>
              </a:spcAft>
              <a:buClrTx/>
              <a:buSzTx/>
              <a:buFontTx/>
              <a:buNone/>
              <a:tabLst/>
              <a:defRPr/>
            </a:pPr>
            <a:r>
              <a:rPr lang="nl-NL" dirty="0"/>
              <a:t>Ze moeten bijvoorbeeld weten welke producten ze moeten kopen: wanneer, hoeveel, etc. Ze houden daar ook trends over in de gaten: in de zomer zullen ze meer ijsjes verkopen dus die zullen ze (i.v.m. levertijden) eerder bestellen bij hun leveranciers.</a:t>
            </a:r>
          </a:p>
        </p:txBody>
      </p:sp>
      <p:sp>
        <p:nvSpPr>
          <p:cNvPr id="4" name="Slide Number Placeholder 3"/>
          <p:cNvSpPr>
            <a:spLocks noGrp="1"/>
          </p:cNvSpPr>
          <p:nvPr>
            <p:ph type="sldNum" sz="quarter" idx="10"/>
          </p:nvPr>
        </p:nvSpPr>
        <p:spPr/>
        <p:txBody>
          <a:bodyPr/>
          <a:lstStyle/>
          <a:p>
            <a:fld id="{25AFEC66-6BFA-9A4F-8C14-93D2FB19A680}" type="slidenum">
              <a:rPr lang="nl-NL" smtClean="0"/>
              <a:t>8</a:t>
            </a:fld>
            <a:endParaRPr lang="nl-NL"/>
          </a:p>
        </p:txBody>
      </p:sp>
    </p:spTree>
    <p:extLst>
      <p:ext uri="{BB962C8B-B14F-4D97-AF65-F5344CB8AC3E}">
        <p14:creationId xmlns:p14="http://schemas.microsoft.com/office/powerpoint/2010/main" val="657077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a:t>Je kunt je voorstellen dat dit een gigantisch werk is om hier software voor te maken. Dat ga je dus ook nooit zelf doen maar deze software ga je altijd kopen.</a:t>
            </a:r>
          </a:p>
          <a:p>
            <a:endParaRPr lang="nl-NL" baseline="0" dirty="0"/>
          </a:p>
          <a:p>
            <a:r>
              <a:rPr lang="nl-NL" baseline="0" dirty="0"/>
              <a:t>ERP applicaties kunnen al deze processen ondersteunen met applicatie software. Dan heb je 1 grote oplossing.</a:t>
            </a:r>
          </a:p>
          <a:p>
            <a:r>
              <a:rPr lang="nl-NL" baseline="0" dirty="0"/>
              <a:t>Je kunt echte ook voor losse processen aparte applicaties kopen, zoals voor: CRM, HRM, ITIL en HRM. </a:t>
            </a:r>
          </a:p>
        </p:txBody>
      </p:sp>
      <p:sp>
        <p:nvSpPr>
          <p:cNvPr id="4" name="Slide Number Placeholder 3"/>
          <p:cNvSpPr>
            <a:spLocks noGrp="1"/>
          </p:cNvSpPr>
          <p:nvPr>
            <p:ph type="sldNum" sz="quarter" idx="10"/>
          </p:nvPr>
        </p:nvSpPr>
        <p:spPr/>
        <p:txBody>
          <a:bodyPr/>
          <a:lstStyle/>
          <a:p>
            <a:fld id="{25AFEC66-6BFA-9A4F-8C14-93D2FB19A680}" type="slidenum">
              <a:rPr lang="nl-NL" smtClean="0"/>
              <a:t>9</a:t>
            </a:fld>
            <a:endParaRPr lang="nl-NL"/>
          </a:p>
        </p:txBody>
      </p:sp>
    </p:spTree>
    <p:extLst>
      <p:ext uri="{BB962C8B-B14F-4D97-AF65-F5344CB8AC3E}">
        <p14:creationId xmlns:p14="http://schemas.microsoft.com/office/powerpoint/2010/main" val="2086987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Update</a:t>
            </a:r>
            <a:r>
              <a:rPr lang="nl-NL" dirty="0"/>
              <a:t>: ik ga deze opdracht klassikaal behandelen omwille van de tijd.</a:t>
            </a:r>
          </a:p>
        </p:txBody>
      </p:sp>
      <p:sp>
        <p:nvSpPr>
          <p:cNvPr id="4" name="Slide Number Placeholder 3"/>
          <p:cNvSpPr>
            <a:spLocks noGrp="1"/>
          </p:cNvSpPr>
          <p:nvPr>
            <p:ph type="sldNum" sz="quarter" idx="10"/>
          </p:nvPr>
        </p:nvSpPr>
        <p:spPr/>
        <p:txBody>
          <a:bodyPr/>
          <a:lstStyle/>
          <a:p>
            <a:fld id="{25AFEC66-6BFA-9A4F-8C14-93D2FB19A680}" type="slidenum">
              <a:rPr lang="nl-NL" smtClean="0"/>
              <a:t>10</a:t>
            </a:fld>
            <a:endParaRPr lang="nl-NL"/>
          </a:p>
        </p:txBody>
      </p:sp>
    </p:spTree>
    <p:extLst>
      <p:ext uri="{BB962C8B-B14F-4D97-AF65-F5344CB8AC3E}">
        <p14:creationId xmlns:p14="http://schemas.microsoft.com/office/powerpoint/2010/main" val="214291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Het doel van deze opdracht is bewustwording van de laatste vraag: </a:t>
            </a:r>
            <a:r>
              <a:rPr lang="nl-NL" b="1" dirty="0"/>
              <a:t>informatie die gedeeld moet worden tussen afdelingen</a:t>
            </a:r>
            <a:r>
              <a:rPr lang="nl-NL" dirty="0"/>
              <a:t>.</a:t>
            </a:r>
          </a:p>
          <a:p>
            <a:endParaRPr lang="nl-NL" dirty="0"/>
          </a:p>
          <a:p>
            <a:r>
              <a:rPr lang="nl-NL" baseline="0" dirty="0"/>
              <a:t>Aanvullende informatie:</a:t>
            </a:r>
          </a:p>
          <a:p>
            <a:pPr marL="171450" indent="-171450">
              <a:buFont typeface="Arial" panose="020B0604020202020204" pitchFamily="34" charset="0"/>
              <a:buChar char="•"/>
            </a:pPr>
            <a:r>
              <a:rPr lang="nl-NL" baseline="0" dirty="0"/>
              <a:t>Voortraject: welke van de 8 processtappen zijn geraakt die geleid hebben tot de verkoop? Welke acties zijn uitgevoerd? Welke informatie was nodig?</a:t>
            </a:r>
          </a:p>
          <a:p>
            <a:pPr marL="171450" indent="-171450">
              <a:buFont typeface="Arial" panose="020B0604020202020204" pitchFamily="34" charset="0"/>
              <a:buChar char="•"/>
            </a:pPr>
            <a:r>
              <a:rPr lang="nl-NL" baseline="0" dirty="0"/>
              <a:t>Nu: welke van de 8 processtappen worden nu geraakt bij het produceren van de goederen? Je mag er dus vanuit gaan dat ze niet 500 tafels op voorraad hebben en dat Apple speciale verzoeken heeft.</a:t>
            </a:r>
          </a:p>
          <a:p>
            <a:endParaRPr lang="nl-NL" baseline="0" dirty="0"/>
          </a:p>
          <a:p>
            <a:endParaRPr lang="nl-NL" dirty="0"/>
          </a:p>
        </p:txBody>
      </p:sp>
      <p:sp>
        <p:nvSpPr>
          <p:cNvPr id="4" name="Slide Number Placeholder 3"/>
          <p:cNvSpPr>
            <a:spLocks noGrp="1"/>
          </p:cNvSpPr>
          <p:nvPr>
            <p:ph type="sldNum" sz="quarter" idx="10"/>
          </p:nvPr>
        </p:nvSpPr>
        <p:spPr/>
        <p:txBody>
          <a:bodyPr/>
          <a:lstStyle/>
          <a:p>
            <a:fld id="{25AFEC66-6BFA-9A4F-8C14-93D2FB19A680}" type="slidenum">
              <a:rPr lang="nl-NL" smtClean="0"/>
              <a:t>11</a:t>
            </a:fld>
            <a:endParaRPr lang="nl-NL"/>
          </a:p>
        </p:txBody>
      </p:sp>
    </p:spTree>
    <p:extLst>
      <p:ext uri="{BB962C8B-B14F-4D97-AF65-F5344CB8AC3E}">
        <p14:creationId xmlns:p14="http://schemas.microsoft.com/office/powerpoint/2010/main" val="1878578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Het doel van deze opdracht is bewustwording van de laatste vraag: </a:t>
            </a:r>
            <a:r>
              <a:rPr lang="nl-NL" b="1" dirty="0"/>
              <a:t>informatie die gedeeld moet worden tussen afdelingen</a:t>
            </a:r>
            <a:r>
              <a:rPr lang="nl-NL" dirty="0"/>
              <a:t>.</a:t>
            </a:r>
            <a:endParaRPr lang="nl-NL" baseline="0" dirty="0"/>
          </a:p>
          <a:p>
            <a:endParaRPr lang="nl-NL" baseline="0" dirty="0"/>
          </a:p>
        </p:txBody>
      </p:sp>
      <p:sp>
        <p:nvSpPr>
          <p:cNvPr id="4" name="Slide Number Placeholder 3"/>
          <p:cNvSpPr>
            <a:spLocks noGrp="1"/>
          </p:cNvSpPr>
          <p:nvPr>
            <p:ph type="sldNum" sz="quarter" idx="10"/>
          </p:nvPr>
        </p:nvSpPr>
        <p:spPr/>
        <p:txBody>
          <a:bodyPr/>
          <a:lstStyle/>
          <a:p>
            <a:fld id="{25AFEC66-6BFA-9A4F-8C14-93D2FB19A680}" type="slidenum">
              <a:rPr lang="nl-NL" smtClean="0"/>
              <a:t>12</a:t>
            </a:fld>
            <a:endParaRPr lang="nl-NL"/>
          </a:p>
        </p:txBody>
      </p:sp>
    </p:spTree>
    <p:extLst>
      <p:ext uri="{BB962C8B-B14F-4D97-AF65-F5344CB8AC3E}">
        <p14:creationId xmlns:p14="http://schemas.microsoft.com/office/powerpoint/2010/main" val="3642505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Voorblad">
    <p:spTree>
      <p:nvGrpSpPr>
        <p:cNvPr id="1" name=""/>
        <p:cNvGrpSpPr/>
        <p:nvPr/>
      </p:nvGrpSpPr>
      <p:grpSpPr>
        <a:xfrm>
          <a:off x="0" y="0"/>
          <a:ext cx="0" cy="0"/>
          <a:chOff x="0" y="0"/>
          <a:chExt cx="0" cy="0"/>
        </a:xfrm>
      </p:grpSpPr>
      <p:sp>
        <p:nvSpPr>
          <p:cNvPr id="4" name="Rechthoek 3"/>
          <p:cNvSpPr/>
          <p:nvPr/>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2" name="Afbeelding 11" descr="hu volui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142" y="686250"/>
            <a:ext cx="4042858" cy="987270"/>
          </a:xfrm>
          <a:prstGeom prst="rect">
            <a:avLst/>
          </a:prstGeom>
        </p:spPr>
      </p:pic>
      <p:sp>
        <p:nvSpPr>
          <p:cNvPr id="5" name="Rechthoek 4"/>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6" name="Afbeelding 5" descr="hu volui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152" y="686255"/>
            <a:ext cx="3023980" cy="738461"/>
          </a:xfrm>
          <a:prstGeom prst="rect">
            <a:avLst/>
          </a:prstGeom>
        </p:spPr>
      </p:pic>
    </p:spTree>
    <p:extLst>
      <p:ext uri="{BB962C8B-B14F-4D97-AF65-F5344CB8AC3E}">
        <p14:creationId xmlns:p14="http://schemas.microsoft.com/office/powerpoint/2010/main" val="1471704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Artikel_foto">
    <p:spTree>
      <p:nvGrpSpPr>
        <p:cNvPr id="1" name=""/>
        <p:cNvGrpSpPr/>
        <p:nvPr/>
      </p:nvGrpSpPr>
      <p:grpSpPr>
        <a:xfrm>
          <a:off x="0" y="0"/>
          <a:ext cx="0" cy="0"/>
          <a:chOff x="0" y="0"/>
          <a:chExt cx="0" cy="0"/>
        </a:xfrm>
      </p:grpSpPr>
      <p:sp>
        <p:nvSpPr>
          <p:cNvPr id="8" name="Tijdelijke aanduiding voor afbeelding 5"/>
          <p:cNvSpPr>
            <a:spLocks noGrp="1"/>
          </p:cNvSpPr>
          <p:nvPr>
            <p:ph type="pic" sz="quarter" idx="13"/>
          </p:nvPr>
        </p:nvSpPr>
        <p:spPr>
          <a:xfrm>
            <a:off x="5" y="1408"/>
            <a:ext cx="3059999" cy="2566988"/>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sp>
        <p:nvSpPr>
          <p:cNvPr id="9" name="Tijdelijke aanduiding voor afbeelding 5"/>
          <p:cNvSpPr>
            <a:spLocks noGrp="1"/>
          </p:cNvSpPr>
          <p:nvPr>
            <p:ph type="pic" sz="quarter" idx="15"/>
          </p:nvPr>
        </p:nvSpPr>
        <p:spPr>
          <a:xfrm>
            <a:off x="6084002" y="1408"/>
            <a:ext cx="3059999" cy="2566988"/>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sp>
        <p:nvSpPr>
          <p:cNvPr id="10" name="Tijdelijke aanduiding voor afbeelding 5"/>
          <p:cNvSpPr>
            <a:spLocks noGrp="1"/>
          </p:cNvSpPr>
          <p:nvPr>
            <p:ph type="pic" sz="quarter" idx="16"/>
          </p:nvPr>
        </p:nvSpPr>
        <p:spPr>
          <a:xfrm>
            <a:off x="3063645" y="1408"/>
            <a:ext cx="3023998" cy="2566988"/>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sp>
        <p:nvSpPr>
          <p:cNvPr id="26" name="Rechthoek 25"/>
          <p:cNvSpPr/>
          <p:nvPr/>
        </p:nvSpPr>
        <p:spPr>
          <a:xfrm>
            <a:off x="531064" y="290226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7" name="Tijdelijke aanduiding voor tekst 10"/>
          <p:cNvSpPr>
            <a:spLocks noGrp="1"/>
          </p:cNvSpPr>
          <p:nvPr>
            <p:ph type="body" sz="quarter" idx="17" hasCustomPrompt="1"/>
          </p:nvPr>
        </p:nvSpPr>
        <p:spPr>
          <a:xfrm>
            <a:off x="718224" y="2841780"/>
            <a:ext cx="7670131" cy="312906"/>
          </a:xfrm>
        </p:spPr>
        <p:txBody>
          <a:bodyPr wrap="square">
            <a:spAutoFit/>
          </a:bodyPr>
          <a:lstStyle>
            <a:lvl1pPr>
              <a:defRPr sz="2200" b="1">
                <a:solidFill>
                  <a:schemeClr val="bg2"/>
                </a:solidFill>
              </a:defRPr>
            </a:lvl1pPr>
          </a:lstStyle>
          <a:p>
            <a:pPr lvl="0"/>
            <a:r>
              <a:rPr lang="nl-NL" dirty="0"/>
              <a:t>Titel</a:t>
            </a:r>
          </a:p>
        </p:txBody>
      </p:sp>
      <p:sp>
        <p:nvSpPr>
          <p:cNvPr id="28" name="Tijdelijke aanduiding voor tekst 10"/>
          <p:cNvSpPr>
            <a:spLocks noGrp="1"/>
          </p:cNvSpPr>
          <p:nvPr>
            <p:ph type="body" sz="quarter" idx="18"/>
          </p:nvPr>
        </p:nvSpPr>
        <p:spPr>
          <a:xfrm flipH="1">
            <a:off x="718284" y="3414474"/>
            <a:ext cx="7670066" cy="1074185"/>
          </a:xfrm>
        </p:spPr>
        <p:txBody>
          <a:bodyPr wrap="square">
            <a:noAutofit/>
          </a:bodyPr>
          <a:lstStyle>
            <a:lvl1pPr>
              <a:defRPr/>
            </a:lvl1pPr>
          </a:lstStyle>
          <a:p>
            <a:pPr lvl="0"/>
            <a:r>
              <a:rPr lang="nl-NL"/>
              <a:t>Klik om de tekststijl van het model te bewerken</a:t>
            </a:r>
          </a:p>
        </p:txBody>
      </p:sp>
    </p:spTree>
    <p:extLst>
      <p:ext uri="{BB962C8B-B14F-4D97-AF65-F5344CB8AC3E}">
        <p14:creationId xmlns:p14="http://schemas.microsoft.com/office/powerpoint/2010/main" val="1913135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_Artikel_foto">
    <p:spTree>
      <p:nvGrpSpPr>
        <p:cNvPr id="1" name=""/>
        <p:cNvGrpSpPr/>
        <p:nvPr/>
      </p:nvGrpSpPr>
      <p:grpSpPr>
        <a:xfrm>
          <a:off x="0" y="0"/>
          <a:ext cx="0" cy="0"/>
          <a:chOff x="0" y="0"/>
          <a:chExt cx="0" cy="0"/>
        </a:xfrm>
      </p:grpSpPr>
      <p:sp>
        <p:nvSpPr>
          <p:cNvPr id="6" name="Tijdelijke aanduiding voor afbeelding 5"/>
          <p:cNvSpPr>
            <a:spLocks noGrp="1"/>
          </p:cNvSpPr>
          <p:nvPr>
            <p:ph type="pic" sz="quarter" idx="13"/>
          </p:nvPr>
        </p:nvSpPr>
        <p:spPr>
          <a:xfrm>
            <a:off x="5" y="0"/>
            <a:ext cx="4570483" cy="5143500"/>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sp>
        <p:nvSpPr>
          <p:cNvPr id="11" name="Rechthoek 10"/>
          <p:cNvSpPr/>
          <p:nvPr/>
        </p:nvSpPr>
        <p:spPr>
          <a:xfrm>
            <a:off x="5104925"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Tijdelijke aanduiding voor tekst 10"/>
          <p:cNvSpPr>
            <a:spLocks noGrp="1"/>
          </p:cNvSpPr>
          <p:nvPr>
            <p:ph type="body" sz="quarter" idx="10" hasCustomPrompt="1"/>
          </p:nvPr>
        </p:nvSpPr>
        <p:spPr>
          <a:xfrm>
            <a:off x="5292080" y="623650"/>
            <a:ext cx="3096270" cy="312906"/>
          </a:xfrm>
        </p:spPr>
        <p:txBody>
          <a:bodyPr wrap="square">
            <a:spAutoFit/>
          </a:bodyPr>
          <a:lstStyle>
            <a:lvl1pPr>
              <a:defRPr sz="2200" b="1">
                <a:solidFill>
                  <a:schemeClr val="bg2"/>
                </a:solidFill>
              </a:defRPr>
            </a:lvl1pPr>
          </a:lstStyle>
          <a:p>
            <a:pPr lvl="0"/>
            <a:r>
              <a:rPr lang="nl-NL" dirty="0"/>
              <a:t>Titel</a:t>
            </a:r>
          </a:p>
        </p:txBody>
      </p:sp>
      <p:sp>
        <p:nvSpPr>
          <p:cNvPr id="13" name="Tijdelijke aanduiding voor tekst 10"/>
          <p:cNvSpPr>
            <a:spLocks noGrp="1"/>
          </p:cNvSpPr>
          <p:nvPr>
            <p:ph type="body" sz="quarter" idx="11"/>
          </p:nvPr>
        </p:nvSpPr>
        <p:spPr>
          <a:xfrm flipH="1">
            <a:off x="5292149" y="1196341"/>
            <a:ext cx="3096205" cy="3292316"/>
          </a:xfrm>
        </p:spPr>
        <p:txBody>
          <a:bodyPr wrap="square">
            <a:noAutofit/>
          </a:bodyPr>
          <a:lstStyle>
            <a:lvl1pPr>
              <a:defRPr/>
            </a:lvl1pPr>
          </a:lstStyle>
          <a:p>
            <a:pPr lvl="0"/>
            <a:r>
              <a:rPr lang="nl-NL"/>
              <a:t>Klik om de tekststijl van het model te bewerken</a:t>
            </a:r>
          </a:p>
        </p:txBody>
      </p:sp>
      <p:sp>
        <p:nvSpPr>
          <p:cNvPr id="7" name="Tekstvak 6"/>
          <p:cNvSpPr txBox="1"/>
          <p:nvPr/>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
        <p:nvSpPr>
          <p:cNvPr id="8" name="Tekstvak 7"/>
          <p:cNvSpPr txBox="1"/>
          <p:nvPr userDrawn="1"/>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Tree>
    <p:extLst>
      <p:ext uri="{BB962C8B-B14F-4D97-AF65-F5344CB8AC3E}">
        <p14:creationId xmlns:p14="http://schemas.microsoft.com/office/powerpoint/2010/main" val="1946462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Artikel_foto">
    <p:spTree>
      <p:nvGrpSpPr>
        <p:cNvPr id="1" name=""/>
        <p:cNvGrpSpPr/>
        <p:nvPr/>
      </p:nvGrpSpPr>
      <p:grpSpPr>
        <a:xfrm>
          <a:off x="0" y="0"/>
          <a:ext cx="0" cy="0"/>
          <a:chOff x="0" y="0"/>
          <a:chExt cx="0" cy="0"/>
        </a:xfrm>
      </p:grpSpPr>
      <p:sp>
        <p:nvSpPr>
          <p:cNvPr id="6" name="Tijdelijke aanduiding voor afbeelding 5"/>
          <p:cNvSpPr>
            <a:spLocks noGrp="1"/>
          </p:cNvSpPr>
          <p:nvPr>
            <p:ph type="pic" sz="quarter" idx="13"/>
          </p:nvPr>
        </p:nvSpPr>
        <p:spPr>
          <a:xfrm>
            <a:off x="4573522" y="0"/>
            <a:ext cx="4570483" cy="5143500"/>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sp>
        <p:nvSpPr>
          <p:cNvPr id="11" name="Rechthoek 10"/>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Tijdelijke aanduiding voor tekst 10"/>
          <p:cNvSpPr>
            <a:spLocks noGrp="1"/>
          </p:cNvSpPr>
          <p:nvPr>
            <p:ph type="body" sz="quarter" idx="10" hasCustomPrompt="1"/>
          </p:nvPr>
        </p:nvSpPr>
        <p:spPr>
          <a:xfrm>
            <a:off x="718224" y="623650"/>
            <a:ext cx="3493741" cy="312906"/>
          </a:xfrm>
        </p:spPr>
        <p:txBody>
          <a:bodyPr wrap="square">
            <a:spAutoFit/>
          </a:bodyPr>
          <a:lstStyle>
            <a:lvl1pPr>
              <a:defRPr sz="2200" b="1">
                <a:solidFill>
                  <a:schemeClr val="bg2"/>
                </a:solidFill>
              </a:defRPr>
            </a:lvl1pPr>
          </a:lstStyle>
          <a:p>
            <a:pPr lvl="0"/>
            <a:r>
              <a:rPr lang="nl-NL" dirty="0"/>
              <a:t>Titel</a:t>
            </a:r>
          </a:p>
        </p:txBody>
      </p:sp>
      <p:sp>
        <p:nvSpPr>
          <p:cNvPr id="14" name="Tijdelijke aanduiding voor tekst 10"/>
          <p:cNvSpPr>
            <a:spLocks noGrp="1"/>
          </p:cNvSpPr>
          <p:nvPr>
            <p:ph type="body" sz="quarter" idx="11"/>
          </p:nvPr>
        </p:nvSpPr>
        <p:spPr>
          <a:xfrm flipH="1">
            <a:off x="718284" y="1196341"/>
            <a:ext cx="3493676" cy="3292316"/>
          </a:xfrm>
        </p:spPr>
        <p:txBody>
          <a:bodyPr wrap="square">
            <a:noAutofit/>
          </a:bodyPr>
          <a:lstStyle>
            <a:lvl1pPr>
              <a:defRPr/>
            </a:lvl1pPr>
          </a:lstStyle>
          <a:p>
            <a:pPr lvl="0"/>
            <a:r>
              <a:rPr lang="nl-NL"/>
              <a:t>Klik om de tekststijl van het model te bewerken</a:t>
            </a:r>
          </a:p>
        </p:txBody>
      </p:sp>
      <p:pic>
        <p:nvPicPr>
          <p:cNvPr id="7" name="Afbeelding 6" descr="hu ro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pic>
        <p:nvPicPr>
          <p:cNvPr id="8" name="Afbeelding 7" descr="hu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Tree>
    <p:extLst>
      <p:ext uri="{BB962C8B-B14F-4D97-AF65-F5344CB8AC3E}">
        <p14:creationId xmlns:p14="http://schemas.microsoft.com/office/powerpoint/2010/main" val="1584926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8_Quote">
    <p:spTree>
      <p:nvGrpSpPr>
        <p:cNvPr id="1" name=""/>
        <p:cNvGrpSpPr/>
        <p:nvPr/>
      </p:nvGrpSpPr>
      <p:grpSpPr>
        <a:xfrm>
          <a:off x="0" y="0"/>
          <a:ext cx="0" cy="0"/>
          <a:chOff x="0" y="0"/>
          <a:chExt cx="0" cy="0"/>
        </a:xfrm>
      </p:grpSpPr>
      <p:sp>
        <p:nvSpPr>
          <p:cNvPr id="10" name="Rechthoek 9"/>
          <p:cNvSpPr/>
          <p:nvPr/>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4" name="Rechthoek 13"/>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Rechthoek 10"/>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Rechthoek 11"/>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4" name="Tijdelijke aanduiding voor tekst 3"/>
          <p:cNvSpPr>
            <a:spLocks noGrp="1"/>
          </p:cNvSpPr>
          <p:nvPr>
            <p:ph type="body" sz="quarter" idx="10" hasCustomPrompt="1"/>
          </p:nvPr>
        </p:nvSpPr>
        <p:spPr>
          <a:xfrm>
            <a:off x="720000" y="761804"/>
            <a:ext cx="7551298" cy="657161"/>
          </a:xfrm>
        </p:spPr>
        <p:txBody>
          <a:bodyPr/>
          <a:lstStyle>
            <a:lvl1pPr>
              <a:defRPr sz="4200" b="1">
                <a:solidFill>
                  <a:schemeClr val="bg1"/>
                </a:solidFill>
              </a:defRPr>
            </a:lvl1pPr>
          </a:lstStyle>
          <a:p>
            <a:pPr lvl="0"/>
            <a:r>
              <a:rPr lang="nl-NL" dirty="0"/>
              <a:t>“Quote”</a:t>
            </a:r>
          </a:p>
        </p:txBody>
      </p:sp>
      <p:pic>
        <p:nvPicPr>
          <p:cNvPr id="9" name="Afbeelding 8" descr="hu ro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15" name="Tekstvak 14"/>
          <p:cNvSpPr txBox="1"/>
          <p:nvPr/>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pic>
        <p:nvPicPr>
          <p:cNvPr id="13" name="Afbeelding 12" descr="hu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16" name="Tekstvak 15"/>
          <p:cNvSpPr txBox="1"/>
          <p:nvPr userDrawn="1"/>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Tree>
    <p:extLst>
      <p:ext uri="{BB962C8B-B14F-4D97-AF65-F5344CB8AC3E}">
        <p14:creationId xmlns:p14="http://schemas.microsoft.com/office/powerpoint/2010/main" val="479519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9_Tabel">
    <p:spTree>
      <p:nvGrpSpPr>
        <p:cNvPr id="1" name=""/>
        <p:cNvGrpSpPr/>
        <p:nvPr/>
      </p:nvGrpSpPr>
      <p:grpSpPr>
        <a:xfrm>
          <a:off x="0" y="0"/>
          <a:ext cx="0" cy="0"/>
          <a:chOff x="0" y="0"/>
          <a:chExt cx="0" cy="0"/>
        </a:xfrm>
      </p:grpSpPr>
      <p:sp>
        <p:nvSpPr>
          <p:cNvPr id="10" name="Rechthoek 9"/>
          <p:cNvSpPr/>
          <p:nvPr/>
        </p:nvSpPr>
        <p:spPr>
          <a:xfrm>
            <a:off x="0" y="2"/>
            <a:ext cx="9144000" cy="18323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9" name="Rechthoek 8"/>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Tijdelijke aanduiding voor tekst 10"/>
          <p:cNvSpPr>
            <a:spLocks noGrp="1"/>
          </p:cNvSpPr>
          <p:nvPr>
            <p:ph type="body" sz="quarter" idx="10" hasCustomPrompt="1"/>
          </p:nvPr>
        </p:nvSpPr>
        <p:spPr>
          <a:xfrm>
            <a:off x="718224" y="623650"/>
            <a:ext cx="7670131" cy="312906"/>
          </a:xfrm>
        </p:spPr>
        <p:txBody>
          <a:bodyPr wrap="square">
            <a:spAutoFit/>
          </a:bodyPr>
          <a:lstStyle>
            <a:lvl1pPr>
              <a:defRPr sz="2200" b="1">
                <a:solidFill>
                  <a:schemeClr val="bg1"/>
                </a:solidFill>
              </a:defRPr>
            </a:lvl1pPr>
          </a:lstStyle>
          <a:p>
            <a:pPr lvl="0"/>
            <a:r>
              <a:rPr lang="nl-NL" dirty="0"/>
              <a:t>Tabelkop</a:t>
            </a:r>
          </a:p>
        </p:txBody>
      </p:sp>
    </p:spTree>
    <p:extLst>
      <p:ext uri="{BB962C8B-B14F-4D97-AF65-F5344CB8AC3E}">
        <p14:creationId xmlns:p14="http://schemas.microsoft.com/office/powerpoint/2010/main" val="193103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0_Tabel">
    <p:spTree>
      <p:nvGrpSpPr>
        <p:cNvPr id="1" name=""/>
        <p:cNvGrpSpPr/>
        <p:nvPr/>
      </p:nvGrpSpPr>
      <p:grpSpPr>
        <a:xfrm>
          <a:off x="0" y="0"/>
          <a:ext cx="0" cy="0"/>
          <a:chOff x="0" y="0"/>
          <a:chExt cx="0" cy="0"/>
        </a:xfrm>
      </p:grpSpPr>
      <p:sp>
        <p:nvSpPr>
          <p:cNvPr id="9" name="Rechthoek 8"/>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Tijdelijke aanduiding voor tekst 10"/>
          <p:cNvSpPr>
            <a:spLocks noGrp="1"/>
          </p:cNvSpPr>
          <p:nvPr>
            <p:ph type="body" sz="quarter" idx="10" hasCustomPrompt="1"/>
          </p:nvPr>
        </p:nvSpPr>
        <p:spPr>
          <a:xfrm>
            <a:off x="718224" y="623650"/>
            <a:ext cx="7670131" cy="312906"/>
          </a:xfrm>
        </p:spPr>
        <p:txBody>
          <a:bodyPr wrap="square">
            <a:spAutoFit/>
          </a:bodyPr>
          <a:lstStyle>
            <a:lvl1pPr>
              <a:defRPr sz="2200" b="1">
                <a:solidFill>
                  <a:schemeClr val="bg2"/>
                </a:solidFill>
              </a:defRPr>
            </a:lvl1pPr>
          </a:lstStyle>
          <a:p>
            <a:pPr lvl="0"/>
            <a:r>
              <a:rPr lang="nl-NL" dirty="0"/>
              <a:t>Tabelkop</a:t>
            </a:r>
          </a:p>
        </p:txBody>
      </p:sp>
    </p:spTree>
    <p:extLst>
      <p:ext uri="{BB962C8B-B14F-4D97-AF65-F5344CB8AC3E}">
        <p14:creationId xmlns:p14="http://schemas.microsoft.com/office/powerpoint/2010/main" val="42435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1_Tabel">
    <p:spTree>
      <p:nvGrpSpPr>
        <p:cNvPr id="1" name=""/>
        <p:cNvGrpSpPr/>
        <p:nvPr/>
      </p:nvGrpSpPr>
      <p:grpSpPr>
        <a:xfrm>
          <a:off x="0" y="0"/>
          <a:ext cx="0" cy="0"/>
          <a:chOff x="0" y="0"/>
          <a:chExt cx="0" cy="0"/>
        </a:xfrm>
      </p:grpSpPr>
      <p:sp>
        <p:nvSpPr>
          <p:cNvPr id="21" name="Rechthoek 20"/>
          <p:cNvSpPr/>
          <p:nvPr/>
        </p:nvSpPr>
        <p:spPr>
          <a:xfrm>
            <a:off x="0" y="0"/>
            <a:ext cx="4572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8" name="Rechthoek 17"/>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9" name="Tijdelijke aanduiding voor tekst 10"/>
          <p:cNvSpPr>
            <a:spLocks noGrp="1"/>
          </p:cNvSpPr>
          <p:nvPr>
            <p:ph type="body" sz="quarter" idx="10" hasCustomPrompt="1"/>
          </p:nvPr>
        </p:nvSpPr>
        <p:spPr>
          <a:xfrm>
            <a:off x="718224" y="623650"/>
            <a:ext cx="3493741" cy="312906"/>
          </a:xfrm>
        </p:spPr>
        <p:txBody>
          <a:bodyPr wrap="square">
            <a:spAutoFit/>
          </a:bodyPr>
          <a:lstStyle>
            <a:lvl1pPr>
              <a:defRPr sz="2200" b="1">
                <a:solidFill>
                  <a:schemeClr val="bg1"/>
                </a:solidFill>
              </a:defRPr>
            </a:lvl1pPr>
          </a:lstStyle>
          <a:p>
            <a:pPr lvl="0"/>
            <a:r>
              <a:rPr lang="nl-NL" dirty="0"/>
              <a:t>Tabelkop</a:t>
            </a:r>
          </a:p>
        </p:txBody>
      </p:sp>
      <p:sp>
        <p:nvSpPr>
          <p:cNvPr id="20" name="Tijdelijke aanduiding voor tekst 10"/>
          <p:cNvSpPr>
            <a:spLocks noGrp="1"/>
          </p:cNvSpPr>
          <p:nvPr>
            <p:ph type="body" sz="quarter" idx="11"/>
          </p:nvPr>
        </p:nvSpPr>
        <p:spPr>
          <a:xfrm flipH="1">
            <a:off x="718284" y="1196341"/>
            <a:ext cx="3493676" cy="3292316"/>
          </a:xfrm>
        </p:spPr>
        <p:txBody>
          <a:bodyPr wrap="square">
            <a:noAutofit/>
          </a:bodyPr>
          <a:lstStyle>
            <a:lvl1pPr>
              <a:defRPr/>
            </a:lvl1pPr>
          </a:lstStyle>
          <a:p>
            <a:pPr lvl="0"/>
            <a:r>
              <a:rPr lang="nl-NL"/>
              <a:t>Klik om de tekststijl van het model te bewerken</a:t>
            </a:r>
          </a:p>
        </p:txBody>
      </p:sp>
      <p:sp>
        <p:nvSpPr>
          <p:cNvPr id="16" name="Tekstvak 15"/>
          <p:cNvSpPr txBox="1"/>
          <p:nvPr/>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
        <p:nvSpPr>
          <p:cNvPr id="7" name="Tekstvak 6"/>
          <p:cNvSpPr txBox="1"/>
          <p:nvPr userDrawn="1"/>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Tree>
    <p:extLst>
      <p:ext uri="{BB962C8B-B14F-4D97-AF65-F5344CB8AC3E}">
        <p14:creationId xmlns:p14="http://schemas.microsoft.com/office/powerpoint/2010/main" val="241432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2_Foto">
    <p:spTree>
      <p:nvGrpSpPr>
        <p:cNvPr id="1" name=""/>
        <p:cNvGrpSpPr/>
        <p:nvPr/>
      </p:nvGrpSpPr>
      <p:grpSpPr>
        <a:xfrm>
          <a:off x="0" y="0"/>
          <a:ext cx="0" cy="0"/>
          <a:chOff x="0" y="0"/>
          <a:chExt cx="0" cy="0"/>
        </a:xfrm>
      </p:grpSpPr>
      <p:sp>
        <p:nvSpPr>
          <p:cNvPr id="6" name="Tijdelijke aanduiding voor afbeelding 5"/>
          <p:cNvSpPr>
            <a:spLocks noGrp="1"/>
          </p:cNvSpPr>
          <p:nvPr>
            <p:ph type="pic" sz="quarter" idx="13"/>
          </p:nvPr>
        </p:nvSpPr>
        <p:spPr>
          <a:xfrm>
            <a:off x="0" y="0"/>
            <a:ext cx="9144000" cy="5143500"/>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pic>
        <p:nvPicPr>
          <p:cNvPr id="5" name="Afbeelding 4" descr="hu ro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9" name="Tekstvak 8"/>
          <p:cNvSpPr txBox="1"/>
          <p:nvPr/>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pic>
        <p:nvPicPr>
          <p:cNvPr id="7" name="Afbeelding 6" descr="hu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8" name="Tekstvak 7"/>
          <p:cNvSpPr txBox="1"/>
          <p:nvPr userDrawn="1"/>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Tree>
    <p:extLst>
      <p:ext uri="{BB962C8B-B14F-4D97-AF65-F5344CB8AC3E}">
        <p14:creationId xmlns:p14="http://schemas.microsoft.com/office/powerpoint/2010/main" val="1154292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3_Foto">
    <p:spTree>
      <p:nvGrpSpPr>
        <p:cNvPr id="1" name=""/>
        <p:cNvGrpSpPr/>
        <p:nvPr/>
      </p:nvGrpSpPr>
      <p:grpSpPr>
        <a:xfrm>
          <a:off x="0" y="0"/>
          <a:ext cx="0" cy="0"/>
          <a:chOff x="0" y="0"/>
          <a:chExt cx="0" cy="0"/>
        </a:xfrm>
      </p:grpSpPr>
      <p:sp>
        <p:nvSpPr>
          <p:cNvPr id="7" name="Tijdelijke aanduiding voor afbeelding 14"/>
          <p:cNvSpPr>
            <a:spLocks noGrp="1"/>
          </p:cNvSpPr>
          <p:nvPr>
            <p:ph type="pic" sz="quarter" idx="13"/>
          </p:nvPr>
        </p:nvSpPr>
        <p:spPr>
          <a:xfrm>
            <a:off x="0" y="6362"/>
            <a:ext cx="9144000" cy="3323034"/>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sp>
        <p:nvSpPr>
          <p:cNvPr id="9" name="Tijdelijke aanduiding voor tekst 6"/>
          <p:cNvSpPr>
            <a:spLocks noGrp="1"/>
          </p:cNvSpPr>
          <p:nvPr>
            <p:ph type="body" sz="quarter" idx="12" hasCustomPrompt="1"/>
          </p:nvPr>
        </p:nvSpPr>
        <p:spPr>
          <a:xfrm>
            <a:off x="531064" y="3695965"/>
            <a:ext cx="7857286" cy="792692"/>
          </a:xfrm>
          <a:prstGeom prst="rect">
            <a:avLst/>
          </a:prstGeom>
        </p:spPr>
        <p:txBody>
          <a:bodyPr vert="horz" wrap="square">
            <a:noAutofit/>
          </a:bodyPr>
          <a:lstStyle>
            <a:lvl1pPr marL="0" indent="0">
              <a:buNone/>
              <a:defRPr sz="2000" b="0"/>
            </a:lvl1pPr>
            <a:lvl2pPr marL="457200" indent="0">
              <a:buNone/>
              <a:defRPr sz="2000" b="1"/>
            </a:lvl2pPr>
            <a:lvl3pPr marL="914400" indent="0">
              <a:buNone/>
              <a:defRPr sz="2000" b="1"/>
            </a:lvl3pPr>
            <a:lvl4pPr marL="1371600" indent="0">
              <a:buNone/>
              <a:defRPr sz="2000" b="1"/>
            </a:lvl4pPr>
            <a:lvl5pPr marL="1828800" indent="0">
              <a:buNone/>
              <a:defRPr sz="2000" b="1"/>
            </a:lvl5pPr>
          </a:lstStyle>
          <a:p>
            <a:pPr lvl="0"/>
            <a:r>
              <a:rPr lang="en-US" dirty="0" err="1"/>
              <a:t>Bijschrift</a:t>
            </a:r>
            <a:endParaRPr lang="nl-NL" dirty="0"/>
          </a:p>
        </p:txBody>
      </p:sp>
    </p:spTree>
    <p:extLst>
      <p:ext uri="{BB962C8B-B14F-4D97-AF65-F5344CB8AC3E}">
        <p14:creationId xmlns:p14="http://schemas.microsoft.com/office/powerpoint/2010/main" val="1968919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nhoud_vervolg">
    <p:spTree>
      <p:nvGrpSpPr>
        <p:cNvPr id="1" name=""/>
        <p:cNvGrpSpPr/>
        <p:nvPr/>
      </p:nvGrpSpPr>
      <p:grpSpPr>
        <a:xfrm>
          <a:off x="0" y="0"/>
          <a:ext cx="0" cy="0"/>
          <a:chOff x="0" y="0"/>
          <a:chExt cx="0" cy="0"/>
        </a:xfrm>
      </p:grpSpPr>
      <p:sp>
        <p:nvSpPr>
          <p:cNvPr id="3" name="Rechthoek 2"/>
          <p:cNvSpPr/>
          <p:nvPr userDrawn="1"/>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4" name="Tijdelijke aanduiding voor tekst 10"/>
          <p:cNvSpPr>
            <a:spLocks noGrp="1"/>
          </p:cNvSpPr>
          <p:nvPr>
            <p:ph type="body" sz="quarter" idx="10" hasCustomPrompt="1"/>
          </p:nvPr>
        </p:nvSpPr>
        <p:spPr>
          <a:xfrm>
            <a:off x="718219" y="623650"/>
            <a:ext cx="7553716" cy="457200"/>
          </a:xfrm>
        </p:spPr>
        <p:txBody>
          <a:bodyPr/>
          <a:lstStyle>
            <a:lvl1pPr>
              <a:defRPr sz="2200" b="1">
                <a:solidFill>
                  <a:schemeClr val="bg2"/>
                </a:solidFill>
              </a:defRPr>
            </a:lvl1pPr>
          </a:lstStyle>
          <a:p>
            <a:pPr lvl="0"/>
            <a:r>
              <a:rPr lang="nl-NL" dirty="0"/>
              <a:t>Inhoud vervolg</a:t>
            </a:r>
          </a:p>
        </p:txBody>
      </p:sp>
      <p:sp>
        <p:nvSpPr>
          <p:cNvPr id="6" name="Tijdelijke aanduiding voor tekst 10"/>
          <p:cNvSpPr>
            <a:spLocks noGrp="1"/>
          </p:cNvSpPr>
          <p:nvPr>
            <p:ph type="body" sz="quarter" idx="11"/>
          </p:nvPr>
        </p:nvSpPr>
        <p:spPr>
          <a:xfrm>
            <a:off x="718219" y="1196341"/>
            <a:ext cx="7553716" cy="3292316"/>
          </a:xfrm>
        </p:spPr>
        <p:txBody>
          <a:bodyPr/>
          <a:lstStyle>
            <a:lvl1pPr marL="342900" indent="-342900">
              <a:buFont typeface="Arial" charset="0"/>
              <a:buChar char="•"/>
              <a:defRPr/>
            </a:lvl1pPr>
          </a:lstStyle>
          <a:p>
            <a:pPr lvl="0"/>
            <a:r>
              <a:rPr lang="nl-NL" dirty="0"/>
              <a:t>Klik om de tekststijl van het model te bewerken</a:t>
            </a:r>
          </a:p>
        </p:txBody>
      </p:sp>
    </p:spTree>
    <p:extLst>
      <p:ext uri="{BB962C8B-B14F-4D97-AF65-F5344CB8AC3E}">
        <p14:creationId xmlns:p14="http://schemas.microsoft.com/office/powerpoint/2010/main" val="1880742237"/>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guide id="3" pos="52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dia">
    <p:spTree>
      <p:nvGrpSpPr>
        <p:cNvPr id="1" name=""/>
        <p:cNvGrpSpPr/>
        <p:nvPr/>
      </p:nvGrpSpPr>
      <p:grpSpPr>
        <a:xfrm>
          <a:off x="0" y="0"/>
          <a:ext cx="0" cy="0"/>
          <a:chOff x="0" y="0"/>
          <a:chExt cx="0" cy="0"/>
        </a:xfrm>
      </p:grpSpPr>
      <p:sp>
        <p:nvSpPr>
          <p:cNvPr id="18" name="Rechthoek 17"/>
          <p:cNvSpPr/>
          <p:nvPr/>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5" name="Afbeelding 14" descr="HU logo payoff wit ro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113" y="281357"/>
            <a:ext cx="657225" cy="996341"/>
          </a:xfrm>
          <a:prstGeom prst="rect">
            <a:avLst/>
          </a:prstGeom>
        </p:spPr>
      </p:pic>
      <p:sp>
        <p:nvSpPr>
          <p:cNvPr id="10" name="Rechthoek 9"/>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kstvak 7"/>
          <p:cNvSpPr txBox="1"/>
          <p:nvPr/>
        </p:nvSpPr>
        <p:spPr>
          <a:xfrm>
            <a:off x="720000" y="594001"/>
            <a:ext cx="7551298" cy="484748"/>
          </a:xfrm>
          <a:prstGeom prst="rect">
            <a:avLst/>
          </a:prstGeom>
          <a:noFill/>
        </p:spPr>
        <p:txBody>
          <a:bodyPr wrap="none" lIns="0" tIns="0" rIns="0" bIns="0" rtlCol="0">
            <a:noAutofit/>
          </a:bodyPr>
          <a:lstStyle/>
          <a:p>
            <a:endParaRPr lang="nl-NL" sz="4200" b="1" dirty="0">
              <a:solidFill>
                <a:schemeClr val="bg1"/>
              </a:solidFill>
            </a:endParaRPr>
          </a:p>
        </p:txBody>
      </p:sp>
      <p:sp>
        <p:nvSpPr>
          <p:cNvPr id="6" name="Titel 5"/>
          <p:cNvSpPr>
            <a:spLocks noGrp="1"/>
          </p:cNvSpPr>
          <p:nvPr>
            <p:ph type="title"/>
          </p:nvPr>
        </p:nvSpPr>
        <p:spPr>
          <a:xfrm>
            <a:off x="750572" y="539492"/>
            <a:ext cx="7200000" cy="461665"/>
          </a:xfrm>
        </p:spPr>
        <p:txBody>
          <a:bodyPr/>
          <a:lstStyle>
            <a:lvl1pPr>
              <a:defRPr>
                <a:solidFill>
                  <a:schemeClr val="bg1"/>
                </a:solidFill>
              </a:defRPr>
            </a:lvl1pPr>
          </a:lstStyle>
          <a:p>
            <a:r>
              <a:rPr lang="nl-NL"/>
              <a:t>Titelstijl van model bewerken</a:t>
            </a:r>
            <a:endParaRPr lang="nl-NL" dirty="0"/>
          </a:p>
        </p:txBody>
      </p:sp>
      <p:sp>
        <p:nvSpPr>
          <p:cNvPr id="7" name="Rechthoek 6"/>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9" name="Afbeelding 8" descr="HU logo payoff wit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39113" y="281357"/>
            <a:ext cx="657225" cy="996341"/>
          </a:xfrm>
          <a:prstGeom prst="rect">
            <a:avLst/>
          </a:prstGeom>
        </p:spPr>
      </p:pic>
      <p:sp>
        <p:nvSpPr>
          <p:cNvPr id="11" name="Rechthoek 10"/>
          <p:cNvSpPr/>
          <p:nvPr userDrawn="1"/>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Tekstvak 11"/>
          <p:cNvSpPr txBox="1"/>
          <p:nvPr userDrawn="1"/>
        </p:nvSpPr>
        <p:spPr>
          <a:xfrm>
            <a:off x="720000" y="594001"/>
            <a:ext cx="7551298" cy="484748"/>
          </a:xfrm>
          <a:prstGeom prst="rect">
            <a:avLst/>
          </a:prstGeom>
          <a:noFill/>
        </p:spPr>
        <p:txBody>
          <a:bodyPr wrap="none" lIns="0" tIns="0" rIns="0" bIns="0" rtlCol="0">
            <a:noAutofit/>
          </a:bodyPr>
          <a:lstStyle/>
          <a:p>
            <a:endParaRPr lang="nl-NL" sz="4200" b="1" dirty="0">
              <a:solidFill>
                <a:schemeClr val="bg1"/>
              </a:solidFill>
            </a:endParaRPr>
          </a:p>
        </p:txBody>
      </p:sp>
    </p:spTree>
    <p:extLst>
      <p:ext uri="{BB962C8B-B14F-4D97-AF65-F5344CB8AC3E}">
        <p14:creationId xmlns:p14="http://schemas.microsoft.com/office/powerpoint/2010/main" val="2278770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Quote">
    <p:spTree>
      <p:nvGrpSpPr>
        <p:cNvPr id="1" name=""/>
        <p:cNvGrpSpPr/>
        <p:nvPr/>
      </p:nvGrpSpPr>
      <p:grpSpPr>
        <a:xfrm>
          <a:off x="0" y="0"/>
          <a:ext cx="0" cy="0"/>
          <a:chOff x="0" y="0"/>
          <a:chExt cx="0" cy="0"/>
        </a:xfrm>
      </p:grpSpPr>
      <p:sp>
        <p:nvSpPr>
          <p:cNvPr id="10" name="Rechthoek 9"/>
          <p:cNvSpPr/>
          <p:nvPr/>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4" name="Rechthoek 13"/>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Rechthoek 10"/>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Rechthoek 11"/>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4" name="Tijdelijke aanduiding voor tekst 3"/>
          <p:cNvSpPr>
            <a:spLocks noGrp="1"/>
          </p:cNvSpPr>
          <p:nvPr>
            <p:ph type="body" sz="quarter" idx="10" hasCustomPrompt="1"/>
          </p:nvPr>
        </p:nvSpPr>
        <p:spPr>
          <a:xfrm>
            <a:off x="720000" y="761804"/>
            <a:ext cx="7551298" cy="657161"/>
          </a:xfrm>
        </p:spPr>
        <p:txBody>
          <a:bodyPr/>
          <a:lstStyle>
            <a:lvl1pPr>
              <a:defRPr sz="4200" b="1">
                <a:solidFill>
                  <a:schemeClr val="bg1"/>
                </a:solidFill>
              </a:defRPr>
            </a:lvl1pPr>
          </a:lstStyle>
          <a:p>
            <a:pPr lvl="0"/>
            <a:r>
              <a:rPr lang="nl-NL" dirty="0"/>
              <a:t>“Quote”</a:t>
            </a:r>
          </a:p>
        </p:txBody>
      </p:sp>
      <p:pic>
        <p:nvPicPr>
          <p:cNvPr id="9" name="Afbeelding 8" descr="hu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15" name="Tekstvak 14"/>
          <p:cNvSpPr txBox="1"/>
          <p:nvPr userDrawn="1"/>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Tree>
    <p:extLst>
      <p:ext uri="{BB962C8B-B14F-4D97-AF65-F5344CB8AC3E}">
        <p14:creationId xmlns:p14="http://schemas.microsoft.com/office/powerpoint/2010/main" val="47951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Titeldia">
    <p:spTree>
      <p:nvGrpSpPr>
        <p:cNvPr id="1" name=""/>
        <p:cNvGrpSpPr/>
        <p:nvPr/>
      </p:nvGrpSpPr>
      <p:grpSpPr>
        <a:xfrm>
          <a:off x="0" y="0"/>
          <a:ext cx="0" cy="0"/>
          <a:chOff x="0" y="0"/>
          <a:chExt cx="0" cy="0"/>
        </a:xfrm>
      </p:grpSpPr>
      <p:sp>
        <p:nvSpPr>
          <p:cNvPr id="18" name="Rechthoek 17"/>
          <p:cNvSpPr/>
          <p:nvPr/>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5" name="Tijdelijke aanduiding voor afbeelding 14"/>
          <p:cNvSpPr>
            <a:spLocks noGrp="1"/>
          </p:cNvSpPr>
          <p:nvPr>
            <p:ph type="pic" sz="quarter" idx="10"/>
          </p:nvPr>
        </p:nvSpPr>
        <p:spPr>
          <a:xfrm>
            <a:off x="0" y="1820466"/>
            <a:ext cx="9144000" cy="3323034"/>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sp>
        <p:nvSpPr>
          <p:cNvPr id="11" name="Rechthoek 10"/>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Rechthoek 6"/>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9" name="Rechthoek 8"/>
          <p:cNvSpPr/>
          <p:nvPr/>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4" name="Titel 3"/>
          <p:cNvSpPr>
            <a:spLocks noGrp="1"/>
          </p:cNvSpPr>
          <p:nvPr>
            <p:ph type="title"/>
          </p:nvPr>
        </p:nvSpPr>
        <p:spPr>
          <a:xfrm>
            <a:off x="750570" y="539490"/>
            <a:ext cx="7200000" cy="460511"/>
          </a:xfrm>
        </p:spPr>
        <p:txBody>
          <a:bodyPr/>
          <a:lstStyle>
            <a:lvl1pPr>
              <a:defRPr>
                <a:solidFill>
                  <a:schemeClr val="bg1"/>
                </a:solidFill>
              </a:defRPr>
            </a:lvl1pPr>
          </a:lstStyle>
          <a:p>
            <a:r>
              <a:rPr lang="nl-NL"/>
              <a:t>Titelstijl van model bewerken</a:t>
            </a:r>
            <a:endParaRPr lang="nl-NL" dirty="0"/>
          </a:p>
        </p:txBody>
      </p:sp>
      <p:pic>
        <p:nvPicPr>
          <p:cNvPr id="20" name="Afbeelding 19" descr="HU logo payoff wit ro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113" y="281357"/>
            <a:ext cx="657225" cy="996341"/>
          </a:xfrm>
          <a:prstGeom prst="rect">
            <a:avLst/>
          </a:prstGeom>
        </p:spPr>
      </p:pic>
      <p:sp>
        <p:nvSpPr>
          <p:cNvPr id="10" name="Rechthoek 9"/>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Rechthoek 11"/>
          <p:cNvSpPr/>
          <p:nvPr userDrawn="1"/>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Rechthoek 12"/>
          <p:cNvSpPr/>
          <p:nvPr userDrawn="1"/>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4" name="Rechthoek 13"/>
          <p:cNvSpPr/>
          <p:nvPr userDrawn="1"/>
        </p:nvSpPr>
        <p:spPr>
          <a:xfrm>
            <a:off x="529142" y="686249"/>
            <a:ext cx="108000" cy="73271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6" name="Afbeelding 15" descr="HU logo payoff wit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39113" y="281357"/>
            <a:ext cx="657225" cy="996341"/>
          </a:xfrm>
          <a:prstGeom prst="rect">
            <a:avLst/>
          </a:prstGeom>
        </p:spPr>
      </p:pic>
    </p:spTree>
    <p:extLst>
      <p:ext uri="{BB962C8B-B14F-4D97-AF65-F5344CB8AC3E}">
        <p14:creationId xmlns:p14="http://schemas.microsoft.com/office/powerpoint/2010/main" val="96650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Inhoud">
    <p:spTree>
      <p:nvGrpSpPr>
        <p:cNvPr id="1" name=""/>
        <p:cNvGrpSpPr/>
        <p:nvPr/>
      </p:nvGrpSpPr>
      <p:grpSpPr>
        <a:xfrm>
          <a:off x="0" y="0"/>
          <a:ext cx="0" cy="0"/>
          <a:chOff x="0" y="0"/>
          <a:chExt cx="0" cy="0"/>
        </a:xfrm>
      </p:grpSpPr>
      <p:sp>
        <p:nvSpPr>
          <p:cNvPr id="5" name="Rechthoek 4"/>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Tijdelijke aanduiding voor tekst 10"/>
          <p:cNvSpPr>
            <a:spLocks noGrp="1"/>
          </p:cNvSpPr>
          <p:nvPr>
            <p:ph type="body" sz="quarter" idx="10" hasCustomPrompt="1"/>
          </p:nvPr>
        </p:nvSpPr>
        <p:spPr>
          <a:xfrm>
            <a:off x="718219" y="623650"/>
            <a:ext cx="7553716" cy="457200"/>
          </a:xfrm>
        </p:spPr>
        <p:txBody>
          <a:bodyPr/>
          <a:lstStyle>
            <a:lvl1pPr>
              <a:defRPr sz="2200" b="1">
                <a:solidFill>
                  <a:schemeClr val="bg2"/>
                </a:solidFill>
              </a:defRPr>
            </a:lvl1pPr>
          </a:lstStyle>
          <a:p>
            <a:pPr lvl="0"/>
            <a:r>
              <a:rPr lang="nl-NL" dirty="0"/>
              <a:t>Inhoud</a:t>
            </a:r>
          </a:p>
        </p:txBody>
      </p:sp>
      <p:sp>
        <p:nvSpPr>
          <p:cNvPr id="13" name="Tijdelijke aanduiding voor tekst 10"/>
          <p:cNvSpPr>
            <a:spLocks noGrp="1"/>
          </p:cNvSpPr>
          <p:nvPr>
            <p:ph type="body" sz="quarter" idx="11"/>
          </p:nvPr>
        </p:nvSpPr>
        <p:spPr>
          <a:xfrm>
            <a:off x="718219" y="1196341"/>
            <a:ext cx="7553716" cy="3292316"/>
          </a:xfrm>
        </p:spPr>
        <p:txBody>
          <a:bodyPr/>
          <a:lstStyle>
            <a:lvl1pPr marL="342900" indent="-342900">
              <a:buFont typeface="Arial" charset="0"/>
              <a:buChar char="•"/>
              <a:defRPr/>
            </a:lvl1pPr>
          </a:lstStyle>
          <a:p>
            <a:pPr lvl="0"/>
            <a:r>
              <a:rPr lang="nl-NL"/>
              <a:t>Klik om de tekststijl van het model te bewerken</a:t>
            </a:r>
          </a:p>
        </p:txBody>
      </p:sp>
      <p:sp>
        <p:nvSpPr>
          <p:cNvPr id="6" name="Rechthoek 5"/>
          <p:cNvSpPr/>
          <p:nvPr userDrawn="1"/>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9433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Inhoud_vervolg">
    <p:spTree>
      <p:nvGrpSpPr>
        <p:cNvPr id="1" name=""/>
        <p:cNvGrpSpPr/>
        <p:nvPr/>
      </p:nvGrpSpPr>
      <p:grpSpPr>
        <a:xfrm>
          <a:off x="0" y="0"/>
          <a:ext cx="0" cy="0"/>
          <a:chOff x="0" y="0"/>
          <a:chExt cx="0" cy="0"/>
        </a:xfrm>
      </p:grpSpPr>
      <p:sp>
        <p:nvSpPr>
          <p:cNvPr id="3" name="Rechthoek 2"/>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4" name="Tijdelijke aanduiding voor tekst 10"/>
          <p:cNvSpPr>
            <a:spLocks noGrp="1"/>
          </p:cNvSpPr>
          <p:nvPr>
            <p:ph type="body" sz="quarter" idx="10" hasCustomPrompt="1"/>
          </p:nvPr>
        </p:nvSpPr>
        <p:spPr>
          <a:xfrm>
            <a:off x="718219" y="623650"/>
            <a:ext cx="7553716" cy="457200"/>
          </a:xfrm>
        </p:spPr>
        <p:txBody>
          <a:bodyPr/>
          <a:lstStyle>
            <a:lvl1pPr>
              <a:defRPr sz="2200" b="1">
                <a:solidFill>
                  <a:schemeClr val="bg2"/>
                </a:solidFill>
              </a:defRPr>
            </a:lvl1pPr>
          </a:lstStyle>
          <a:p>
            <a:pPr lvl="0"/>
            <a:r>
              <a:rPr lang="nl-NL" dirty="0"/>
              <a:t>Inhoud vervolg</a:t>
            </a:r>
          </a:p>
        </p:txBody>
      </p:sp>
      <p:sp>
        <p:nvSpPr>
          <p:cNvPr id="6" name="Tijdelijke aanduiding voor tekst 10"/>
          <p:cNvSpPr>
            <a:spLocks noGrp="1"/>
          </p:cNvSpPr>
          <p:nvPr>
            <p:ph type="body" sz="quarter" idx="11"/>
          </p:nvPr>
        </p:nvSpPr>
        <p:spPr>
          <a:xfrm>
            <a:off x="718219" y="1196341"/>
            <a:ext cx="7553716" cy="3292316"/>
          </a:xfrm>
        </p:spPr>
        <p:txBody>
          <a:bodyPr/>
          <a:lstStyle>
            <a:lvl1pPr marL="342900" indent="-342900">
              <a:buFont typeface="Arial" charset="0"/>
              <a:buChar char="•"/>
              <a:defRPr/>
            </a:lvl1pPr>
          </a:lstStyle>
          <a:p>
            <a:pPr lvl="0"/>
            <a:r>
              <a:rPr lang="nl-NL"/>
              <a:t>Klik om de tekststijl van het model te bewerken</a:t>
            </a:r>
          </a:p>
        </p:txBody>
      </p:sp>
      <p:sp>
        <p:nvSpPr>
          <p:cNvPr id="5" name="Rechthoek 4"/>
          <p:cNvSpPr/>
          <p:nvPr userDrawn="1"/>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880742237"/>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guide id="3" pos="52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Artikel">
    <p:spTree>
      <p:nvGrpSpPr>
        <p:cNvPr id="1" name=""/>
        <p:cNvGrpSpPr/>
        <p:nvPr/>
      </p:nvGrpSpPr>
      <p:grpSpPr>
        <a:xfrm>
          <a:off x="0" y="0"/>
          <a:ext cx="0" cy="0"/>
          <a:chOff x="0" y="0"/>
          <a:chExt cx="0" cy="0"/>
        </a:xfrm>
      </p:grpSpPr>
      <p:sp>
        <p:nvSpPr>
          <p:cNvPr id="9" name="Rechthoek 8"/>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Tijdelijke aanduiding voor tekst 10"/>
          <p:cNvSpPr>
            <a:spLocks noGrp="1"/>
          </p:cNvSpPr>
          <p:nvPr>
            <p:ph type="body" sz="quarter" idx="10" hasCustomPrompt="1"/>
          </p:nvPr>
        </p:nvSpPr>
        <p:spPr>
          <a:xfrm>
            <a:off x="718218" y="623650"/>
            <a:ext cx="7670132" cy="312906"/>
          </a:xfrm>
        </p:spPr>
        <p:txBody>
          <a:bodyPr wrap="square">
            <a:spAutoFit/>
          </a:bodyPr>
          <a:lstStyle>
            <a:lvl1pPr>
              <a:defRPr sz="2200" b="1">
                <a:solidFill>
                  <a:schemeClr val="bg2"/>
                </a:solidFill>
              </a:defRPr>
            </a:lvl1pPr>
          </a:lstStyle>
          <a:p>
            <a:pPr lvl="0"/>
            <a:r>
              <a:rPr lang="nl-NL" dirty="0"/>
              <a:t>Titel</a:t>
            </a:r>
          </a:p>
        </p:txBody>
      </p:sp>
      <p:sp>
        <p:nvSpPr>
          <p:cNvPr id="12" name="Tijdelijke aanduiding voor tekst 10"/>
          <p:cNvSpPr>
            <a:spLocks noGrp="1"/>
          </p:cNvSpPr>
          <p:nvPr>
            <p:ph type="body" sz="quarter" idx="11"/>
          </p:nvPr>
        </p:nvSpPr>
        <p:spPr>
          <a:xfrm>
            <a:off x="718218" y="1196341"/>
            <a:ext cx="7670132" cy="3292316"/>
          </a:xfrm>
        </p:spPr>
        <p:txBody>
          <a:bodyPr wrap="square">
            <a:noAutofit/>
          </a:bodyPr>
          <a:lstStyle>
            <a:lvl1pPr>
              <a:defRPr/>
            </a:lvl1pPr>
          </a:lstStyle>
          <a:p>
            <a:pPr lvl="0"/>
            <a:r>
              <a:rPr lang="nl-NL"/>
              <a:t>Klik om de tekststijl van het model te bewerken</a:t>
            </a:r>
          </a:p>
        </p:txBody>
      </p:sp>
    </p:spTree>
    <p:extLst>
      <p:ext uri="{BB962C8B-B14F-4D97-AF65-F5344CB8AC3E}">
        <p14:creationId xmlns:p14="http://schemas.microsoft.com/office/powerpoint/2010/main" val="822977066"/>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guide id="3" pos="52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Artikel_vervolg">
    <p:spTree>
      <p:nvGrpSpPr>
        <p:cNvPr id="1" name=""/>
        <p:cNvGrpSpPr/>
        <p:nvPr/>
      </p:nvGrpSpPr>
      <p:grpSpPr>
        <a:xfrm>
          <a:off x="0" y="0"/>
          <a:ext cx="0" cy="0"/>
          <a:chOff x="0" y="0"/>
          <a:chExt cx="0" cy="0"/>
        </a:xfrm>
      </p:grpSpPr>
      <p:sp>
        <p:nvSpPr>
          <p:cNvPr id="7" name="Tijdelijke aanduiding voor tekst 6"/>
          <p:cNvSpPr>
            <a:spLocks noGrp="1"/>
          </p:cNvSpPr>
          <p:nvPr>
            <p:ph type="body" sz="quarter" idx="13" hasCustomPrompt="1"/>
          </p:nvPr>
        </p:nvSpPr>
        <p:spPr>
          <a:xfrm>
            <a:off x="718218" y="594516"/>
            <a:ext cx="7670132" cy="3894143"/>
          </a:xfrm>
          <a:prstGeom prst="rect">
            <a:avLst/>
          </a:prstGeom>
        </p:spPr>
        <p:txBody>
          <a:bodyPr vert="horz" wrap="square">
            <a:noAutofit/>
          </a:bodyPr>
          <a:lstStyle>
            <a:lvl1pPr marL="0" indent="0">
              <a:buFont typeface="Arial"/>
              <a:buNone/>
              <a:defRPr sz="2000" b="0"/>
            </a:lvl1pPr>
            <a:lvl2pPr marL="457200" indent="0">
              <a:buNone/>
              <a:defRPr sz="2000" b="1"/>
            </a:lvl2pPr>
            <a:lvl3pPr marL="914400" indent="0">
              <a:buNone/>
              <a:defRPr sz="2000" b="1"/>
            </a:lvl3pPr>
            <a:lvl4pPr marL="1371600" indent="0">
              <a:buNone/>
              <a:defRPr sz="2000" b="1"/>
            </a:lvl4pPr>
            <a:lvl5pPr marL="1828800" indent="0">
              <a:buNone/>
              <a:defRPr sz="2000" b="1"/>
            </a:lvl5pPr>
          </a:lstStyle>
          <a:p>
            <a:pPr lvl="0"/>
            <a:r>
              <a:rPr lang="nl-NL" dirty="0"/>
              <a:t>Vervolg</a:t>
            </a:r>
          </a:p>
        </p:txBody>
      </p:sp>
    </p:spTree>
    <p:extLst>
      <p:ext uri="{BB962C8B-B14F-4D97-AF65-F5344CB8AC3E}">
        <p14:creationId xmlns:p14="http://schemas.microsoft.com/office/powerpoint/2010/main" val="198086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Artikel_foto">
    <p:spTree>
      <p:nvGrpSpPr>
        <p:cNvPr id="1" name=""/>
        <p:cNvGrpSpPr/>
        <p:nvPr/>
      </p:nvGrpSpPr>
      <p:grpSpPr>
        <a:xfrm>
          <a:off x="0" y="0"/>
          <a:ext cx="0" cy="0"/>
          <a:chOff x="0" y="0"/>
          <a:chExt cx="0" cy="0"/>
        </a:xfrm>
      </p:grpSpPr>
      <p:sp>
        <p:nvSpPr>
          <p:cNvPr id="12" name="Tijdelijke aanduiding voor afbeelding 5"/>
          <p:cNvSpPr>
            <a:spLocks noGrp="1"/>
          </p:cNvSpPr>
          <p:nvPr>
            <p:ph type="pic" sz="quarter" idx="13"/>
          </p:nvPr>
        </p:nvSpPr>
        <p:spPr>
          <a:xfrm>
            <a:off x="5" y="-1512"/>
            <a:ext cx="4570483" cy="2566988"/>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endParaRPr lang="nl-NL" dirty="0"/>
          </a:p>
        </p:txBody>
      </p:sp>
      <p:sp>
        <p:nvSpPr>
          <p:cNvPr id="13" name="Tijdelijke aanduiding voor afbeelding 5"/>
          <p:cNvSpPr>
            <a:spLocks noGrp="1"/>
          </p:cNvSpPr>
          <p:nvPr>
            <p:ph type="pic" sz="quarter" idx="15"/>
          </p:nvPr>
        </p:nvSpPr>
        <p:spPr>
          <a:xfrm>
            <a:off x="4570488" y="-1512"/>
            <a:ext cx="4570483" cy="2566988"/>
          </a:xfrm>
          <a:prstGeom prst="rect">
            <a:avLst/>
          </a:prstGeom>
          <a:solidFill>
            <a:schemeClr val="bg1">
              <a:lumMod val="75000"/>
            </a:schemeClr>
          </a:solidFill>
        </p:spPr>
        <p:txBody>
          <a:bodyPr vert="horz" anchor="ctr" anchorCtr="0"/>
          <a:lstStyle>
            <a:lvl1pPr marL="0" indent="0" algn="ctr">
              <a:buNone/>
              <a:defRPr sz="2000"/>
            </a:lvl1pPr>
          </a:lstStyle>
          <a:p>
            <a:r>
              <a:rPr lang="nl-NL"/>
              <a:t>Sleep de afbeelding naar de tijdelijke aanduiding of klik op het pictogram als u een afbeelding wilt toevoegen</a:t>
            </a:r>
          </a:p>
        </p:txBody>
      </p:sp>
      <p:sp>
        <p:nvSpPr>
          <p:cNvPr id="9" name="Tekstvak 8"/>
          <p:cNvSpPr txBox="1"/>
          <p:nvPr/>
        </p:nvSpPr>
        <p:spPr>
          <a:xfrm>
            <a:off x="453006" y="4811317"/>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
        <p:nvSpPr>
          <p:cNvPr id="23" name="Rechthoek 22"/>
          <p:cNvSpPr/>
          <p:nvPr/>
        </p:nvSpPr>
        <p:spPr>
          <a:xfrm>
            <a:off x="531064" y="290226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4" name="Tekstvak 23"/>
          <p:cNvSpPr txBox="1"/>
          <p:nvPr/>
        </p:nvSpPr>
        <p:spPr>
          <a:xfrm>
            <a:off x="453006" y="7028737"/>
            <a:ext cx="3672565" cy="215444"/>
          </a:xfrm>
          <a:prstGeom prst="rect">
            <a:avLst/>
          </a:prstGeom>
          <a:noFill/>
        </p:spPr>
        <p:txBody>
          <a:bodyPr wrap="square" rtlCol="0">
            <a:spAutoFit/>
          </a:bodyPr>
          <a:lstStyle/>
          <a:p>
            <a:fld id="{314644ED-88FD-4C4D-9D4F-18215A7BD5D3}" type="slidenum">
              <a:rPr lang="nl-NL" sz="800" smtClean="0"/>
              <a:t>‹nr.›</a:t>
            </a:fld>
            <a:endParaRPr lang="nl-NL" sz="800" dirty="0"/>
          </a:p>
        </p:txBody>
      </p:sp>
      <p:sp>
        <p:nvSpPr>
          <p:cNvPr id="27" name="Tijdelijke aanduiding voor tekst 10"/>
          <p:cNvSpPr>
            <a:spLocks noGrp="1"/>
          </p:cNvSpPr>
          <p:nvPr>
            <p:ph type="body" sz="quarter" idx="16" hasCustomPrompt="1"/>
          </p:nvPr>
        </p:nvSpPr>
        <p:spPr>
          <a:xfrm>
            <a:off x="718224" y="2841780"/>
            <a:ext cx="7670131" cy="312906"/>
          </a:xfrm>
        </p:spPr>
        <p:txBody>
          <a:bodyPr wrap="square">
            <a:spAutoFit/>
          </a:bodyPr>
          <a:lstStyle>
            <a:lvl1pPr>
              <a:defRPr sz="2200" b="1">
                <a:solidFill>
                  <a:schemeClr val="bg2"/>
                </a:solidFill>
              </a:defRPr>
            </a:lvl1pPr>
          </a:lstStyle>
          <a:p>
            <a:pPr lvl="0"/>
            <a:r>
              <a:rPr lang="nl-NL" dirty="0"/>
              <a:t>Titel</a:t>
            </a:r>
          </a:p>
        </p:txBody>
      </p:sp>
      <p:sp>
        <p:nvSpPr>
          <p:cNvPr id="28" name="Tijdelijke aanduiding voor tekst 10"/>
          <p:cNvSpPr>
            <a:spLocks noGrp="1"/>
          </p:cNvSpPr>
          <p:nvPr>
            <p:ph type="body" sz="quarter" idx="17"/>
          </p:nvPr>
        </p:nvSpPr>
        <p:spPr>
          <a:xfrm flipH="1">
            <a:off x="718284" y="3414474"/>
            <a:ext cx="7670066" cy="1074185"/>
          </a:xfrm>
        </p:spPr>
        <p:txBody>
          <a:bodyPr wrap="square">
            <a:noAutofit/>
          </a:bodyPr>
          <a:lstStyle>
            <a:lvl1pPr>
              <a:defRPr/>
            </a:lvl1pPr>
          </a:lstStyle>
          <a:p>
            <a:pPr lvl="0"/>
            <a:r>
              <a:rPr lang="nl-NL"/>
              <a:t>Klik om de tekststijl van het model te bewerken</a:t>
            </a:r>
          </a:p>
        </p:txBody>
      </p:sp>
    </p:spTree>
    <p:extLst>
      <p:ext uri="{BB962C8B-B14F-4D97-AF65-F5344CB8AC3E}">
        <p14:creationId xmlns:p14="http://schemas.microsoft.com/office/powerpoint/2010/main" val="204911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Artikel_foto">
    <p:spTree>
      <p:nvGrpSpPr>
        <p:cNvPr id="1" name=""/>
        <p:cNvGrpSpPr/>
        <p:nvPr/>
      </p:nvGrpSpPr>
      <p:grpSpPr>
        <a:xfrm>
          <a:off x="0" y="0"/>
          <a:ext cx="0" cy="0"/>
          <a:chOff x="0" y="0"/>
          <a:chExt cx="0" cy="0"/>
        </a:xfrm>
      </p:grpSpPr>
      <p:sp>
        <p:nvSpPr>
          <p:cNvPr id="9" name="Tijdelijke aanduiding voor afbeelding 5"/>
          <p:cNvSpPr>
            <a:spLocks noGrp="1"/>
          </p:cNvSpPr>
          <p:nvPr>
            <p:ph type="pic" sz="quarter" idx="15"/>
          </p:nvPr>
        </p:nvSpPr>
        <p:spPr>
          <a:xfrm>
            <a:off x="6084002" y="2576512"/>
            <a:ext cx="3059999" cy="2566988"/>
          </a:xfrm>
          <a:prstGeom prst="rect">
            <a:avLst/>
          </a:prstGeom>
          <a:solidFill>
            <a:schemeClr val="bg1">
              <a:lumMod val="75000"/>
            </a:schemeClr>
          </a:solidFill>
        </p:spPr>
        <p:txBody>
          <a:bodyPr vert="horz"/>
          <a:lstStyle>
            <a:lvl1pPr marL="0" indent="0">
              <a:buNone/>
              <a:defRPr sz="2000"/>
            </a:lvl1pPr>
          </a:lstStyle>
          <a:p>
            <a:r>
              <a:rPr lang="nl-NL"/>
              <a:t>Sleep de afbeelding naar de tijdelijke aanduiding of klik op het pictogram als u een afbeelding wilt toevoegen</a:t>
            </a:r>
            <a:endParaRPr lang="nl-NL" dirty="0"/>
          </a:p>
        </p:txBody>
      </p:sp>
      <p:pic>
        <p:nvPicPr>
          <p:cNvPr id="31" name="Afbeelding 30" descr="hu roo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8" name="Tijdelijke aanduiding voor afbeelding 5"/>
          <p:cNvSpPr>
            <a:spLocks noGrp="1"/>
          </p:cNvSpPr>
          <p:nvPr>
            <p:ph type="pic" sz="quarter" idx="13"/>
          </p:nvPr>
        </p:nvSpPr>
        <p:spPr>
          <a:xfrm>
            <a:off x="5" y="2576512"/>
            <a:ext cx="3059999" cy="2566988"/>
          </a:xfrm>
          <a:prstGeom prst="rect">
            <a:avLst/>
          </a:prstGeom>
          <a:solidFill>
            <a:schemeClr val="bg1">
              <a:lumMod val="75000"/>
            </a:schemeClr>
          </a:solidFill>
        </p:spPr>
        <p:txBody>
          <a:bodyPr vert="horz"/>
          <a:lstStyle>
            <a:lvl1pPr marL="0" indent="0">
              <a:buNone/>
              <a:defRPr sz="2000"/>
            </a:lvl1pPr>
          </a:lstStyle>
          <a:p>
            <a:r>
              <a:rPr lang="nl-NL"/>
              <a:t>Sleep de afbeelding naar de tijdelijke aanduiding of klik op het pictogram als u een afbeelding wilt toevoegen</a:t>
            </a:r>
            <a:endParaRPr lang="nl-NL" dirty="0"/>
          </a:p>
        </p:txBody>
      </p:sp>
      <p:sp>
        <p:nvSpPr>
          <p:cNvPr id="10" name="Tijdelijke aanduiding voor afbeelding 5"/>
          <p:cNvSpPr>
            <a:spLocks noGrp="1"/>
          </p:cNvSpPr>
          <p:nvPr>
            <p:ph type="pic" sz="quarter" idx="16"/>
          </p:nvPr>
        </p:nvSpPr>
        <p:spPr>
          <a:xfrm>
            <a:off x="3063645" y="2576512"/>
            <a:ext cx="3023998" cy="2566988"/>
          </a:xfrm>
          <a:prstGeom prst="rect">
            <a:avLst/>
          </a:prstGeom>
          <a:solidFill>
            <a:schemeClr val="bg1">
              <a:lumMod val="75000"/>
            </a:schemeClr>
          </a:solidFill>
        </p:spPr>
        <p:txBody>
          <a:bodyPr vert="horz"/>
          <a:lstStyle>
            <a:lvl1pPr marL="0" indent="0">
              <a:buNone/>
              <a:defRPr sz="2000"/>
            </a:lvl1pPr>
          </a:lstStyle>
          <a:p>
            <a:r>
              <a:rPr lang="nl-NL"/>
              <a:t>Sleep de afbeelding naar de tijdelijke aanduiding of klik op het pictogram als u een afbeelding wilt toevoegen</a:t>
            </a:r>
            <a:endParaRPr lang="nl-NL" dirty="0"/>
          </a:p>
        </p:txBody>
      </p:sp>
      <p:sp>
        <p:nvSpPr>
          <p:cNvPr id="16" name="Rechthoek 15"/>
          <p:cNvSpPr/>
          <p:nvPr/>
        </p:nvSpPr>
        <p:spPr>
          <a:xfrm>
            <a:off x="531064" y="684841"/>
            <a:ext cx="108000" cy="4573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Tijdelijke aanduiding voor tekst 10"/>
          <p:cNvSpPr>
            <a:spLocks noGrp="1"/>
          </p:cNvSpPr>
          <p:nvPr>
            <p:ph type="body" sz="quarter" idx="10" hasCustomPrompt="1"/>
          </p:nvPr>
        </p:nvSpPr>
        <p:spPr>
          <a:xfrm>
            <a:off x="718224" y="623650"/>
            <a:ext cx="7670131" cy="312906"/>
          </a:xfrm>
        </p:spPr>
        <p:txBody>
          <a:bodyPr wrap="square">
            <a:spAutoFit/>
          </a:bodyPr>
          <a:lstStyle>
            <a:lvl1pPr>
              <a:defRPr sz="2200" b="1">
                <a:solidFill>
                  <a:schemeClr val="bg2"/>
                </a:solidFill>
              </a:defRPr>
            </a:lvl1pPr>
          </a:lstStyle>
          <a:p>
            <a:pPr lvl="0"/>
            <a:r>
              <a:rPr lang="nl-NL" dirty="0"/>
              <a:t>Titel</a:t>
            </a:r>
          </a:p>
        </p:txBody>
      </p:sp>
      <p:sp>
        <p:nvSpPr>
          <p:cNvPr id="13" name="Tijdelijke aanduiding voor tekst 10"/>
          <p:cNvSpPr>
            <a:spLocks noGrp="1"/>
          </p:cNvSpPr>
          <p:nvPr>
            <p:ph type="body" sz="quarter" idx="11"/>
          </p:nvPr>
        </p:nvSpPr>
        <p:spPr>
          <a:xfrm flipH="1">
            <a:off x="718284" y="1196341"/>
            <a:ext cx="7670066" cy="1104300"/>
          </a:xfrm>
        </p:spPr>
        <p:txBody>
          <a:bodyPr wrap="square">
            <a:noAutofit/>
          </a:bodyPr>
          <a:lstStyle>
            <a:lvl1pPr>
              <a:defRPr/>
            </a:lvl1pPr>
          </a:lstStyle>
          <a:p>
            <a:pPr lvl="0"/>
            <a:r>
              <a:rPr lang="nl-NL"/>
              <a:t>Klik om de tekststijl van het model te bewerken</a:t>
            </a:r>
          </a:p>
        </p:txBody>
      </p:sp>
      <p:sp>
        <p:nvSpPr>
          <p:cNvPr id="14" name="Tekstvak 13"/>
          <p:cNvSpPr txBox="1"/>
          <p:nvPr/>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pic>
        <p:nvPicPr>
          <p:cNvPr id="12" name="Afbeelding 11" descr="hu roo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35218" y="4608939"/>
            <a:ext cx="432000" cy="370027"/>
          </a:xfrm>
          <a:prstGeom prst="rect">
            <a:avLst/>
          </a:prstGeom>
        </p:spPr>
      </p:pic>
      <p:sp>
        <p:nvSpPr>
          <p:cNvPr id="15" name="Tekstvak 14"/>
          <p:cNvSpPr txBox="1"/>
          <p:nvPr userDrawn="1"/>
        </p:nvSpPr>
        <p:spPr>
          <a:xfrm>
            <a:off x="453001" y="4751389"/>
            <a:ext cx="3672565" cy="215444"/>
          </a:xfrm>
          <a:prstGeom prst="rect">
            <a:avLst/>
          </a:prstGeom>
          <a:noFill/>
        </p:spPr>
        <p:txBody>
          <a:bodyPr wrap="square" rtlCol="0">
            <a:spAutoFit/>
          </a:bodyPr>
          <a:lstStyle/>
          <a:p>
            <a:fld id="{314644ED-88FD-4C4D-9D4F-18215A7BD5D3}" type="slidenum">
              <a:rPr lang="nl-NL" sz="800" smtClean="0">
                <a:solidFill>
                  <a:schemeClr val="bg1"/>
                </a:solidFill>
              </a:rPr>
              <a:t>‹nr.›</a:t>
            </a:fld>
            <a:endParaRPr lang="nl-NL" sz="800" dirty="0">
              <a:solidFill>
                <a:schemeClr val="bg1"/>
              </a:solidFill>
            </a:endParaRPr>
          </a:p>
        </p:txBody>
      </p:sp>
    </p:spTree>
    <p:extLst>
      <p:ext uri="{BB962C8B-B14F-4D97-AF65-F5344CB8AC3E}">
        <p14:creationId xmlns:p14="http://schemas.microsoft.com/office/powerpoint/2010/main" val="24492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tekst 3"/>
          <p:cNvSpPr>
            <a:spLocks noGrp="1"/>
          </p:cNvSpPr>
          <p:nvPr>
            <p:ph type="body" idx="1"/>
          </p:nvPr>
        </p:nvSpPr>
        <p:spPr>
          <a:xfrm>
            <a:off x="750570" y="1369219"/>
            <a:ext cx="7637780" cy="1202252"/>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itel 4"/>
          <p:cNvSpPr>
            <a:spLocks noGrp="1"/>
          </p:cNvSpPr>
          <p:nvPr>
            <p:ph type="title"/>
          </p:nvPr>
        </p:nvSpPr>
        <p:spPr>
          <a:xfrm>
            <a:off x="750572" y="581675"/>
            <a:ext cx="7200000" cy="461665"/>
          </a:xfrm>
          <a:prstGeom prst="rect">
            <a:avLst/>
          </a:prstGeom>
        </p:spPr>
        <p:txBody>
          <a:bodyPr vert="horz" wrap="square" lIns="0" tIns="0" rIns="0" bIns="0" rtlCol="0" anchor="t" anchorCtr="0">
            <a:noAutofit/>
          </a:bodyPr>
          <a:lstStyle/>
          <a:p>
            <a:r>
              <a:rPr lang="nl-NL" dirty="0"/>
              <a:t>Titelstijl van model bewerken</a:t>
            </a:r>
          </a:p>
        </p:txBody>
      </p:sp>
      <p:pic>
        <p:nvPicPr>
          <p:cNvPr id="13" name="Afbeelding 12" descr="hu logo.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35218" y="4608939"/>
            <a:ext cx="432000" cy="369461"/>
          </a:xfrm>
          <a:prstGeom prst="rect">
            <a:avLst/>
          </a:prstGeom>
        </p:spPr>
      </p:pic>
      <p:sp>
        <p:nvSpPr>
          <p:cNvPr id="14" name="Tekstvak 13"/>
          <p:cNvSpPr txBox="1"/>
          <p:nvPr/>
        </p:nvSpPr>
        <p:spPr>
          <a:xfrm>
            <a:off x="453001" y="4751389"/>
            <a:ext cx="3672565" cy="215444"/>
          </a:xfrm>
          <a:prstGeom prst="rect">
            <a:avLst/>
          </a:prstGeom>
          <a:noFill/>
        </p:spPr>
        <p:txBody>
          <a:bodyPr wrap="square" rtlCol="0">
            <a:spAutoFit/>
          </a:bodyPr>
          <a:lstStyle/>
          <a:p>
            <a:fld id="{314644ED-88FD-4C4D-9D4F-18215A7BD5D3}" type="slidenum">
              <a:rPr lang="nl-NL" sz="800" smtClean="0"/>
              <a:t>‹nr.›</a:t>
            </a:fld>
            <a:endParaRPr lang="nl-NL" sz="800" dirty="0"/>
          </a:p>
        </p:txBody>
      </p:sp>
      <p:pic>
        <p:nvPicPr>
          <p:cNvPr id="6" name="Afbeelding 5" descr="hu 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8435218" y="4608939"/>
            <a:ext cx="432000" cy="369461"/>
          </a:xfrm>
          <a:prstGeom prst="rect">
            <a:avLst/>
          </a:prstGeom>
        </p:spPr>
      </p:pic>
      <p:sp>
        <p:nvSpPr>
          <p:cNvPr id="7" name="Tekstvak 6"/>
          <p:cNvSpPr txBox="1"/>
          <p:nvPr userDrawn="1"/>
        </p:nvSpPr>
        <p:spPr>
          <a:xfrm>
            <a:off x="453001" y="4751389"/>
            <a:ext cx="3672565" cy="215444"/>
          </a:xfrm>
          <a:prstGeom prst="rect">
            <a:avLst/>
          </a:prstGeom>
          <a:noFill/>
        </p:spPr>
        <p:txBody>
          <a:bodyPr wrap="square" rtlCol="0">
            <a:spAutoFit/>
          </a:bodyPr>
          <a:lstStyle/>
          <a:p>
            <a:fld id="{314644ED-88FD-4C4D-9D4F-18215A7BD5D3}" type="slidenum">
              <a:rPr lang="nl-NL" sz="800" smtClean="0"/>
              <a:t>‹nr.›</a:t>
            </a:fld>
            <a:endParaRPr lang="nl-NL" sz="800" dirty="0"/>
          </a:p>
        </p:txBody>
      </p:sp>
    </p:spTree>
    <p:extLst>
      <p:ext uri="{BB962C8B-B14F-4D97-AF65-F5344CB8AC3E}">
        <p14:creationId xmlns:p14="http://schemas.microsoft.com/office/powerpoint/2010/main" val="93525938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677" r:id="rId19"/>
    <p:sldLayoutId id="2147483685" r:id="rId20"/>
  </p:sldLayoutIdLst>
  <p:hf sldNum="0" hdr="0" dt="0"/>
  <p:txStyles>
    <p:titleStyle>
      <a:lvl1pPr algn="l" defTabSz="457200" rtl="0" eaLnBrk="1" latinLnBrk="0" hangingPunct="1">
        <a:spcBef>
          <a:spcPct val="0"/>
        </a:spcBef>
        <a:buNone/>
        <a:defRPr sz="4000" b="1" kern="1200">
          <a:solidFill>
            <a:schemeClr val="accent1"/>
          </a:solidFill>
          <a:latin typeface="+mj-lt"/>
          <a:ea typeface="+mj-ea"/>
          <a:cs typeface="+mj-cs"/>
        </a:defRPr>
      </a:lvl1pPr>
    </p:titleStyle>
    <p:bodyStyle>
      <a:lvl1pPr marL="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1pPr>
      <a:lvl2pPr marL="4572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2pPr>
      <a:lvl3pPr marL="9144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3pPr>
      <a:lvl4pPr marL="13716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4pPr>
      <a:lvl5pPr marL="18288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5284">
          <p15:clr>
            <a:srgbClr val="F26B43"/>
          </p15:clr>
        </p15:guide>
        <p15:guide id="4" orient="horz" pos="377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ideo" Target="https://www.youtube.com/embed/y8mryBPuk1g" TargetMode="External"/><Relationship Id="rId5" Type="http://schemas.openxmlformats.org/officeDocument/2006/relationships/image" Target="../media/image19.jpe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2.emf"/><Relationship Id="rId5" Type="http://schemas.openxmlformats.org/officeDocument/2006/relationships/image" Target="../media/image18.png"/><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3.jpe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ideo" Target="https://www.youtube.com/embed/B5c4vWl_UeY" TargetMode="Externa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ADD71DA-F402-4D97-9387-E08A6DE53D17}"/>
              </a:ext>
            </a:extLst>
          </p:cNvPr>
          <p:cNvSpPr txBox="1">
            <a:spLocks/>
          </p:cNvSpPr>
          <p:nvPr/>
        </p:nvSpPr>
        <p:spPr>
          <a:xfrm>
            <a:off x="750572" y="2268104"/>
            <a:ext cx="7200000" cy="461665"/>
          </a:xfrm>
          <a:prstGeom prst="rect">
            <a:avLst/>
          </a:prstGeom>
        </p:spPr>
        <p:txBody>
          <a:bodyPr/>
          <a:lstStyle>
            <a:lvl1pPr algn="l" defTabSz="457200" rtl="0" eaLnBrk="1" latinLnBrk="0" hangingPunct="1">
              <a:spcBef>
                <a:spcPct val="0"/>
              </a:spcBef>
              <a:buNone/>
              <a:defRPr sz="4000" b="1" kern="1200">
                <a:solidFill>
                  <a:schemeClr val="accent1"/>
                </a:solidFill>
                <a:latin typeface="+mj-lt"/>
                <a:ea typeface="+mj-ea"/>
                <a:cs typeface="+mj-cs"/>
              </a:defRPr>
            </a:lvl1pPr>
          </a:lstStyle>
          <a:p>
            <a:pPr>
              <a:lnSpc>
                <a:spcPts val="3800"/>
              </a:lnSpc>
            </a:pPr>
            <a:r>
              <a:rPr lang="nl-NL" sz="3600" dirty="0">
                <a:solidFill>
                  <a:schemeClr val="bg1"/>
                </a:solidFill>
              </a:rPr>
              <a:t>ICOR</a:t>
            </a:r>
            <a:br>
              <a:rPr lang="nl-NL" sz="3600" dirty="0">
                <a:solidFill>
                  <a:schemeClr val="bg1"/>
                </a:solidFill>
              </a:rPr>
            </a:br>
            <a:r>
              <a:rPr lang="nl-NL" sz="3600" b="0" dirty="0">
                <a:solidFill>
                  <a:schemeClr val="bg1"/>
                </a:solidFill>
              </a:rPr>
              <a:t>ERP &amp; Business Case</a:t>
            </a:r>
          </a:p>
        </p:txBody>
      </p:sp>
    </p:spTree>
    <p:extLst>
      <p:ext uri="{BB962C8B-B14F-4D97-AF65-F5344CB8AC3E}">
        <p14:creationId xmlns:p14="http://schemas.microsoft.com/office/powerpoint/2010/main" val="222288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533D0D9-8A13-4E52-A806-629576DD464E}"/>
              </a:ext>
            </a:extLst>
          </p:cNvPr>
          <p:cNvSpPr>
            <a:spLocks noGrp="1"/>
          </p:cNvSpPr>
          <p:nvPr>
            <p:ph type="body" sz="quarter" idx="10"/>
          </p:nvPr>
        </p:nvSpPr>
        <p:spPr/>
        <p:txBody>
          <a:bodyPr/>
          <a:lstStyle/>
          <a:p>
            <a:r>
              <a:rPr lang="nl-NL" dirty="0"/>
              <a:t>ARCO XL tafel</a:t>
            </a:r>
          </a:p>
        </p:txBody>
      </p:sp>
      <p:sp>
        <p:nvSpPr>
          <p:cNvPr id="5" name="Tijdelijke aanduiding voor tekst 5">
            <a:extLst>
              <a:ext uri="{FF2B5EF4-FFF2-40B4-BE49-F238E27FC236}">
                <a16:creationId xmlns:a16="http://schemas.microsoft.com/office/drawing/2014/main" id="{719F3322-D956-4D31-AEFB-682D6E2EF755}"/>
              </a:ext>
            </a:extLst>
          </p:cNvPr>
          <p:cNvSpPr txBox="1">
            <a:spLocks/>
          </p:cNvSpPr>
          <p:nvPr/>
        </p:nvSpPr>
        <p:spPr>
          <a:xfrm>
            <a:off x="718219" y="1196341"/>
            <a:ext cx="8107282" cy="3292316"/>
          </a:xfrm>
          <a:prstGeom prst="rect">
            <a:avLst/>
          </a:prstGeom>
        </p:spPr>
        <p:txBody>
          <a:bodyPr/>
          <a:lstStyle>
            <a:lvl1pPr marL="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1pPr>
            <a:lvl2pPr marL="4572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2pPr>
            <a:lvl3pPr marL="9144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3pPr>
            <a:lvl4pPr marL="13716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4pPr>
            <a:lvl5pPr marL="18288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nl-NL" dirty="0">
                <a:solidFill>
                  <a:schemeClr val="bg1"/>
                </a:solidFill>
              </a:rPr>
              <a:t>ARCO is een producent van designtafels en heeft een order gekregen om 500 XL tafels te maken voor de campus van Apple in Cupertino. </a:t>
            </a:r>
          </a:p>
        </p:txBody>
      </p:sp>
      <p:pic>
        <p:nvPicPr>
          <p:cNvPr id="6" name="Picture 2" descr="Afbeeldingsresultaat voor arco xl tafel">
            <a:extLst>
              <a:ext uri="{FF2B5EF4-FFF2-40B4-BE49-F238E27FC236}">
                <a16:creationId xmlns:a16="http://schemas.microsoft.com/office/drawing/2014/main" id="{251598AB-5481-46A7-A9FA-79890D7F1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218" y="2228911"/>
            <a:ext cx="3715838" cy="27868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A7EE618-60AE-42A8-9100-081C4EC9F511}"/>
              </a:ext>
            </a:extLst>
          </p:cNvPr>
          <p:cNvPicPr>
            <a:picLocks noChangeAspect="1"/>
          </p:cNvPicPr>
          <p:nvPr/>
        </p:nvPicPr>
        <p:blipFill>
          <a:blip r:embed="rId4"/>
          <a:stretch>
            <a:fillRect/>
          </a:stretch>
        </p:blipFill>
        <p:spPr>
          <a:xfrm>
            <a:off x="8384914" y="588892"/>
            <a:ext cx="583037" cy="382422"/>
          </a:xfrm>
          <a:prstGeom prst="rect">
            <a:avLst/>
          </a:prstGeom>
        </p:spPr>
      </p:pic>
      <p:pic>
        <p:nvPicPr>
          <p:cNvPr id="8" name="Picture 7">
            <a:extLst>
              <a:ext uri="{FF2B5EF4-FFF2-40B4-BE49-F238E27FC236}">
                <a16:creationId xmlns:a16="http://schemas.microsoft.com/office/drawing/2014/main" id="{A8788496-42A1-45EE-8A68-17D0CC32B1AA}"/>
              </a:ext>
            </a:extLst>
          </p:cNvPr>
          <p:cNvPicPr>
            <a:picLocks noChangeAspect="1"/>
          </p:cNvPicPr>
          <p:nvPr/>
        </p:nvPicPr>
        <p:blipFill>
          <a:blip r:embed="rId5"/>
          <a:stretch>
            <a:fillRect/>
          </a:stretch>
        </p:blipFill>
        <p:spPr>
          <a:xfrm>
            <a:off x="5119925" y="2259117"/>
            <a:ext cx="3848026" cy="276162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3942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6C23AC-799E-479F-B37A-E0614142AB81}"/>
              </a:ext>
            </a:extLst>
          </p:cNvPr>
          <p:cNvSpPr>
            <a:spLocks noGrp="1"/>
          </p:cNvSpPr>
          <p:nvPr>
            <p:ph type="body" sz="quarter" idx="10"/>
          </p:nvPr>
        </p:nvSpPr>
        <p:spPr/>
        <p:txBody>
          <a:bodyPr/>
          <a:lstStyle/>
          <a:p>
            <a:r>
              <a:rPr lang="nl-NL" dirty="0"/>
              <a:t>ARCO XL tafel</a:t>
            </a:r>
          </a:p>
        </p:txBody>
      </p:sp>
      <p:sp>
        <p:nvSpPr>
          <p:cNvPr id="3" name="Tijdelijke aanduiding voor tekst 5">
            <a:extLst>
              <a:ext uri="{FF2B5EF4-FFF2-40B4-BE49-F238E27FC236}">
                <a16:creationId xmlns:a16="http://schemas.microsoft.com/office/drawing/2014/main" id="{5B577C95-4AD2-4A84-A1E4-F391A2ECBB4D}"/>
              </a:ext>
            </a:extLst>
          </p:cNvPr>
          <p:cNvSpPr txBox="1">
            <a:spLocks/>
          </p:cNvSpPr>
          <p:nvPr/>
        </p:nvSpPr>
        <p:spPr>
          <a:xfrm>
            <a:off x="718219" y="1196341"/>
            <a:ext cx="8107282" cy="3292316"/>
          </a:xfrm>
          <a:prstGeom prst="rect">
            <a:avLst/>
          </a:prstGeom>
        </p:spPr>
        <p:txBody>
          <a:bodyPr/>
          <a:lstStyle>
            <a:lvl1pPr marL="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1pPr>
            <a:lvl2pPr marL="4572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2pPr>
            <a:lvl3pPr marL="9144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3pPr>
            <a:lvl4pPr marL="13716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4pPr>
            <a:lvl5pPr marL="1828800" indent="0" algn="l" defTabSz="457200" rtl="0" eaLnBrk="1" latinLnBrk="0" hangingPunct="1">
              <a:lnSpc>
                <a:spcPts val="2400"/>
              </a:lnSpc>
              <a:spcBef>
                <a:spcPts val="0"/>
              </a:spcBef>
              <a:buClr>
                <a:schemeClr val="accent1"/>
              </a:buClr>
              <a:buFont typeface="Arial"/>
              <a:buNone/>
              <a:defRPr sz="20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nl-NL" dirty="0">
                <a:solidFill>
                  <a:schemeClr val="bg1"/>
                </a:solidFill>
              </a:rPr>
              <a:t>Welke activiteiten waren nodig in het voortraject en welke volgen nog om de order te leveren?</a:t>
            </a:r>
          </a:p>
          <a:p>
            <a:endParaRPr lang="nl-NL" dirty="0">
              <a:solidFill>
                <a:schemeClr val="bg1"/>
              </a:solidFill>
            </a:endParaRPr>
          </a:p>
          <a:p>
            <a:endParaRPr lang="nl-NL" dirty="0">
              <a:solidFill>
                <a:schemeClr val="bg1"/>
              </a:solidFill>
            </a:endParaRPr>
          </a:p>
          <a:p>
            <a:endParaRPr lang="nl-NL" dirty="0">
              <a:solidFill>
                <a:schemeClr val="bg1"/>
              </a:solidFill>
            </a:endParaRPr>
          </a:p>
          <a:p>
            <a:endParaRPr lang="nl-NL" dirty="0">
              <a:solidFill>
                <a:schemeClr val="bg1"/>
              </a:solidFill>
            </a:endParaRPr>
          </a:p>
          <a:p>
            <a:endParaRPr lang="nl-NL" dirty="0">
              <a:solidFill>
                <a:schemeClr val="bg1"/>
              </a:solidFill>
            </a:endParaRPr>
          </a:p>
          <a:p>
            <a:pPr marL="457200" indent="-457200">
              <a:buFont typeface="+mj-lt"/>
              <a:buAutoNum type="arabicPeriod"/>
            </a:pPr>
            <a:endParaRPr lang="nl-NL" dirty="0"/>
          </a:p>
          <a:p>
            <a:pPr marL="457200" indent="-457200">
              <a:buFont typeface="+mj-lt"/>
              <a:buAutoNum type="arabicPeriod"/>
            </a:pPr>
            <a:endParaRPr lang="nl-NL" dirty="0"/>
          </a:p>
          <a:p>
            <a:pPr marL="457200" indent="-457200">
              <a:buFont typeface="+mj-lt"/>
              <a:buAutoNum type="arabicPeriod"/>
            </a:pPr>
            <a:r>
              <a:rPr lang="nl-NL" dirty="0"/>
              <a:t>Welke processtappen zijn geraakt?</a:t>
            </a:r>
          </a:p>
          <a:p>
            <a:pPr marL="457200" indent="-457200">
              <a:buFont typeface="+mj-lt"/>
              <a:buAutoNum type="arabicPeriod"/>
            </a:pPr>
            <a:r>
              <a:rPr lang="nl-NL" dirty="0"/>
              <a:t>Geef een voorbeeld van een actie tijdens zo’n processtap.</a:t>
            </a:r>
          </a:p>
          <a:p>
            <a:pPr marL="457200" indent="-457200">
              <a:buFont typeface="+mj-lt"/>
              <a:buAutoNum type="arabicPeriod"/>
            </a:pPr>
            <a:r>
              <a:rPr lang="nl-NL" dirty="0"/>
              <a:t>Welke relevante informatie was nodig bij elke stap?</a:t>
            </a:r>
          </a:p>
          <a:p>
            <a:endParaRPr lang="nl-NL" dirty="0">
              <a:solidFill>
                <a:schemeClr val="bg1"/>
              </a:solidFill>
            </a:endParaRPr>
          </a:p>
        </p:txBody>
      </p:sp>
      <p:cxnSp>
        <p:nvCxnSpPr>
          <p:cNvPr id="4" name="Rechte verbindingslijn met pijl 23">
            <a:extLst>
              <a:ext uri="{FF2B5EF4-FFF2-40B4-BE49-F238E27FC236}">
                <a16:creationId xmlns:a16="http://schemas.microsoft.com/office/drawing/2014/main" id="{82AD70B1-512B-4407-B249-A610BAA89905}"/>
              </a:ext>
            </a:extLst>
          </p:cNvPr>
          <p:cNvCxnSpPr/>
          <p:nvPr/>
        </p:nvCxnSpPr>
        <p:spPr bwMode="auto">
          <a:xfrm>
            <a:off x="624642" y="3497888"/>
            <a:ext cx="7863840" cy="0"/>
          </a:xfrm>
          <a:prstGeom prst="straightConnector1">
            <a:avLst/>
          </a:prstGeom>
          <a:solidFill>
            <a:schemeClr val="accent1"/>
          </a:solidFill>
          <a:ln w="57150" cap="flat" cmpd="sng" algn="ctr">
            <a:solidFill>
              <a:schemeClr val="bg2"/>
            </a:solidFill>
            <a:prstDash val="solid"/>
            <a:round/>
            <a:headEnd type="none" w="med" len="med"/>
            <a:tailEnd type="triangle"/>
          </a:ln>
          <a:effectLst/>
        </p:spPr>
      </p:cxnSp>
      <p:sp>
        <p:nvSpPr>
          <p:cNvPr id="5" name="Rechthoek 24">
            <a:extLst>
              <a:ext uri="{FF2B5EF4-FFF2-40B4-BE49-F238E27FC236}">
                <a16:creationId xmlns:a16="http://schemas.microsoft.com/office/drawing/2014/main" id="{79801071-3E87-4308-9E87-056C3D293208}"/>
              </a:ext>
            </a:extLst>
          </p:cNvPr>
          <p:cNvSpPr/>
          <p:nvPr/>
        </p:nvSpPr>
        <p:spPr bwMode="auto">
          <a:xfrm>
            <a:off x="1007814" y="3267111"/>
            <a:ext cx="975360" cy="46155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r>
              <a:rPr lang="nl-NL" sz="1400" dirty="0">
                <a:latin typeface="+mj-lt"/>
              </a:rPr>
              <a:t>Inkoop</a:t>
            </a:r>
          </a:p>
        </p:txBody>
      </p:sp>
      <p:sp>
        <p:nvSpPr>
          <p:cNvPr id="6" name="Rechthoek 25">
            <a:extLst>
              <a:ext uri="{FF2B5EF4-FFF2-40B4-BE49-F238E27FC236}">
                <a16:creationId xmlns:a16="http://schemas.microsoft.com/office/drawing/2014/main" id="{00127130-AE93-49A2-9427-68585C0601A2}"/>
              </a:ext>
            </a:extLst>
          </p:cNvPr>
          <p:cNvSpPr/>
          <p:nvPr/>
        </p:nvSpPr>
        <p:spPr bwMode="auto">
          <a:xfrm>
            <a:off x="2179118" y="3267111"/>
            <a:ext cx="975360" cy="46155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r>
              <a:rPr lang="nl-NL" sz="1400" dirty="0">
                <a:latin typeface="+mj-lt"/>
              </a:rPr>
              <a:t>Productie</a:t>
            </a:r>
          </a:p>
        </p:txBody>
      </p:sp>
      <p:sp>
        <p:nvSpPr>
          <p:cNvPr id="7" name="Rechthoek 26">
            <a:extLst>
              <a:ext uri="{FF2B5EF4-FFF2-40B4-BE49-F238E27FC236}">
                <a16:creationId xmlns:a16="http://schemas.microsoft.com/office/drawing/2014/main" id="{0BA0AA99-B056-4B8B-9A91-5F4CDA8EA7FA}"/>
              </a:ext>
            </a:extLst>
          </p:cNvPr>
          <p:cNvSpPr/>
          <p:nvPr/>
        </p:nvSpPr>
        <p:spPr bwMode="auto">
          <a:xfrm>
            <a:off x="3350422" y="3267111"/>
            <a:ext cx="975360" cy="46155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r>
              <a:rPr lang="nl-NL" sz="1400" dirty="0">
                <a:latin typeface="+mj-lt"/>
              </a:rPr>
              <a:t>Voorraad</a:t>
            </a:r>
          </a:p>
        </p:txBody>
      </p:sp>
      <p:sp>
        <p:nvSpPr>
          <p:cNvPr id="8" name="Rechthoek 27">
            <a:extLst>
              <a:ext uri="{FF2B5EF4-FFF2-40B4-BE49-F238E27FC236}">
                <a16:creationId xmlns:a16="http://schemas.microsoft.com/office/drawing/2014/main" id="{269E98E4-D1B5-46FF-BF75-BEA19184D3A0}"/>
              </a:ext>
            </a:extLst>
          </p:cNvPr>
          <p:cNvSpPr/>
          <p:nvPr/>
        </p:nvSpPr>
        <p:spPr bwMode="auto">
          <a:xfrm>
            <a:off x="4539144" y="3267111"/>
            <a:ext cx="975360" cy="46155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r>
              <a:rPr lang="nl-NL" sz="1400" dirty="0">
                <a:latin typeface="+mj-lt"/>
              </a:rPr>
              <a:t>Marketing</a:t>
            </a:r>
          </a:p>
        </p:txBody>
      </p:sp>
      <p:sp>
        <p:nvSpPr>
          <p:cNvPr id="9" name="Rechthoek 28">
            <a:extLst>
              <a:ext uri="{FF2B5EF4-FFF2-40B4-BE49-F238E27FC236}">
                <a16:creationId xmlns:a16="http://schemas.microsoft.com/office/drawing/2014/main" id="{03F0F2FB-7867-4A0D-A344-8CB391190FD2}"/>
              </a:ext>
            </a:extLst>
          </p:cNvPr>
          <p:cNvSpPr/>
          <p:nvPr/>
        </p:nvSpPr>
        <p:spPr bwMode="auto">
          <a:xfrm>
            <a:off x="5732218" y="3267111"/>
            <a:ext cx="1055079" cy="46155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r>
              <a:rPr lang="nl-NL" sz="1400" dirty="0">
                <a:latin typeface="+mj-lt"/>
              </a:rPr>
              <a:t>Verkoop</a:t>
            </a:r>
          </a:p>
        </p:txBody>
      </p:sp>
      <p:sp>
        <p:nvSpPr>
          <p:cNvPr id="10" name="Rechthoek 29">
            <a:extLst>
              <a:ext uri="{FF2B5EF4-FFF2-40B4-BE49-F238E27FC236}">
                <a16:creationId xmlns:a16="http://schemas.microsoft.com/office/drawing/2014/main" id="{48D916B8-ADC8-4000-8F96-28B461D43B83}"/>
              </a:ext>
            </a:extLst>
          </p:cNvPr>
          <p:cNvSpPr/>
          <p:nvPr/>
        </p:nvSpPr>
        <p:spPr bwMode="auto">
          <a:xfrm>
            <a:off x="6994965" y="3267111"/>
            <a:ext cx="1055079" cy="46155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r>
              <a:rPr lang="nl-NL" sz="1400" dirty="0">
                <a:latin typeface="+mj-lt"/>
              </a:rPr>
              <a:t>Service</a:t>
            </a:r>
          </a:p>
        </p:txBody>
      </p:sp>
      <p:sp>
        <p:nvSpPr>
          <p:cNvPr id="11" name="Rechthoek 30">
            <a:extLst>
              <a:ext uri="{FF2B5EF4-FFF2-40B4-BE49-F238E27FC236}">
                <a16:creationId xmlns:a16="http://schemas.microsoft.com/office/drawing/2014/main" id="{60A097FD-714B-4CE7-97FC-B95697388CA3}"/>
              </a:ext>
            </a:extLst>
          </p:cNvPr>
          <p:cNvSpPr/>
          <p:nvPr/>
        </p:nvSpPr>
        <p:spPr bwMode="auto">
          <a:xfrm>
            <a:off x="3350422" y="1978563"/>
            <a:ext cx="975360" cy="46155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r>
              <a:rPr lang="nl-NL" sz="1400" dirty="0">
                <a:latin typeface="+mj-lt"/>
              </a:rPr>
              <a:t>Planning</a:t>
            </a:r>
          </a:p>
        </p:txBody>
      </p:sp>
      <p:sp>
        <p:nvSpPr>
          <p:cNvPr id="12" name="Rechthoek 31">
            <a:extLst>
              <a:ext uri="{FF2B5EF4-FFF2-40B4-BE49-F238E27FC236}">
                <a16:creationId xmlns:a16="http://schemas.microsoft.com/office/drawing/2014/main" id="{F43BF412-7621-483A-984F-53E3B771F6AB}"/>
              </a:ext>
            </a:extLst>
          </p:cNvPr>
          <p:cNvSpPr/>
          <p:nvPr/>
        </p:nvSpPr>
        <p:spPr bwMode="auto">
          <a:xfrm>
            <a:off x="4539141" y="1978563"/>
            <a:ext cx="975360" cy="46155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r>
              <a:rPr lang="nl-NL" sz="1400" dirty="0">
                <a:latin typeface="+mj-lt"/>
              </a:rPr>
              <a:t>Control</a:t>
            </a:r>
          </a:p>
        </p:txBody>
      </p:sp>
      <p:cxnSp>
        <p:nvCxnSpPr>
          <p:cNvPr id="13" name="Rechte verbindingslijn met pijl 32">
            <a:extLst>
              <a:ext uri="{FF2B5EF4-FFF2-40B4-BE49-F238E27FC236}">
                <a16:creationId xmlns:a16="http://schemas.microsoft.com/office/drawing/2014/main" id="{86F6E118-59B6-4C1E-A985-8069C1F8BF76}"/>
              </a:ext>
            </a:extLst>
          </p:cNvPr>
          <p:cNvCxnSpPr/>
          <p:nvPr/>
        </p:nvCxnSpPr>
        <p:spPr bwMode="auto">
          <a:xfrm>
            <a:off x="3838102" y="2561712"/>
            <a:ext cx="0" cy="583475"/>
          </a:xfrm>
          <a:prstGeom prst="straightConnector1">
            <a:avLst/>
          </a:prstGeom>
          <a:solidFill>
            <a:schemeClr val="accent1"/>
          </a:solidFill>
          <a:ln w="38100" cap="flat" cmpd="sng" algn="ctr">
            <a:solidFill>
              <a:schemeClr val="bg2"/>
            </a:solidFill>
            <a:prstDash val="solid"/>
            <a:round/>
            <a:headEnd type="none" w="med" len="med"/>
            <a:tailEnd type="triangle"/>
          </a:ln>
          <a:effectLst/>
        </p:spPr>
      </p:cxnSp>
      <p:cxnSp>
        <p:nvCxnSpPr>
          <p:cNvPr id="14" name="Rechte verbindingslijn met pijl 33">
            <a:extLst>
              <a:ext uri="{FF2B5EF4-FFF2-40B4-BE49-F238E27FC236}">
                <a16:creationId xmlns:a16="http://schemas.microsoft.com/office/drawing/2014/main" id="{CD185318-D810-4F66-BDD5-F02D3B90E9FC}"/>
              </a:ext>
            </a:extLst>
          </p:cNvPr>
          <p:cNvCxnSpPr/>
          <p:nvPr/>
        </p:nvCxnSpPr>
        <p:spPr bwMode="auto">
          <a:xfrm>
            <a:off x="5031172" y="2561712"/>
            <a:ext cx="0" cy="583475"/>
          </a:xfrm>
          <a:prstGeom prst="straightConnector1">
            <a:avLst/>
          </a:prstGeom>
          <a:solidFill>
            <a:schemeClr val="accent1"/>
          </a:solidFill>
          <a:ln w="38100" cap="flat" cmpd="sng" algn="ctr">
            <a:solidFill>
              <a:schemeClr val="bg2"/>
            </a:solidFill>
            <a:prstDash val="solid"/>
            <a:round/>
            <a:headEnd type="triangle" w="med" len="med"/>
            <a:tailEnd type="none" w="med" len="med"/>
          </a:ln>
          <a:effectLst/>
        </p:spPr>
      </p:cxnSp>
      <p:pic>
        <p:nvPicPr>
          <p:cNvPr id="15" name="Picture 14">
            <a:extLst>
              <a:ext uri="{FF2B5EF4-FFF2-40B4-BE49-F238E27FC236}">
                <a16:creationId xmlns:a16="http://schemas.microsoft.com/office/drawing/2014/main" id="{A9C2F0CA-5014-4597-B21B-47F4C2D7BC0D}"/>
              </a:ext>
            </a:extLst>
          </p:cNvPr>
          <p:cNvPicPr>
            <a:picLocks noChangeAspect="1"/>
          </p:cNvPicPr>
          <p:nvPr/>
        </p:nvPicPr>
        <p:blipFill>
          <a:blip r:embed="rId3"/>
          <a:stretch>
            <a:fillRect/>
          </a:stretch>
        </p:blipFill>
        <p:spPr>
          <a:xfrm>
            <a:off x="8384914" y="588892"/>
            <a:ext cx="583037" cy="382422"/>
          </a:xfrm>
          <a:prstGeom prst="rect">
            <a:avLst/>
          </a:prstGeom>
        </p:spPr>
      </p:pic>
    </p:spTree>
    <p:extLst>
      <p:ext uri="{BB962C8B-B14F-4D97-AF65-F5344CB8AC3E}">
        <p14:creationId xmlns:p14="http://schemas.microsoft.com/office/powerpoint/2010/main" val="337825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p:txBody>
          <a:bodyPr/>
          <a:lstStyle/>
          <a:p>
            <a:r>
              <a:rPr lang="nl-NL" dirty="0"/>
              <a:t>Uitwerkingen</a:t>
            </a:r>
          </a:p>
        </p:txBody>
      </p:sp>
      <p:sp>
        <p:nvSpPr>
          <p:cNvPr id="5" name="Tijdelijke aanduiding voor tekst 4"/>
          <p:cNvSpPr>
            <a:spLocks noGrp="1"/>
          </p:cNvSpPr>
          <p:nvPr>
            <p:ph type="body" sz="quarter" idx="11"/>
          </p:nvPr>
        </p:nvSpPr>
        <p:spPr>
          <a:xfrm>
            <a:off x="308224" y="1196341"/>
            <a:ext cx="8455631" cy="3292316"/>
          </a:xfrm>
        </p:spPr>
        <p:txBody>
          <a:bodyPr numCol="2" spcCol="360000">
            <a:noAutofit/>
          </a:bodyPr>
          <a:lstStyle/>
          <a:p>
            <a:pPr marL="0" indent="0">
              <a:buNone/>
            </a:pPr>
            <a:r>
              <a:rPr lang="nl-NL" b="1" dirty="0"/>
              <a:t>Voortraject t/m order</a:t>
            </a:r>
            <a:endParaRPr lang="nl-NL" dirty="0"/>
          </a:p>
          <a:p>
            <a:r>
              <a:rPr lang="nl-NL" sz="1600" dirty="0"/>
              <a:t>Marketing: merk bouwen</a:t>
            </a:r>
          </a:p>
          <a:p>
            <a:r>
              <a:rPr lang="nl-NL" sz="1600" dirty="0"/>
              <a:t>Verkoop: contact maken, offerte uitbrengen</a:t>
            </a:r>
          </a:p>
          <a:p>
            <a:r>
              <a:rPr lang="nl-NL" sz="1600" dirty="0"/>
              <a:t>Voorraad: beschikbaarheid controleren</a:t>
            </a:r>
          </a:p>
          <a:p>
            <a:r>
              <a:rPr lang="nl-NL" sz="1600" dirty="0"/>
              <a:t>Productie: ontwerpspecificaties beoordelen</a:t>
            </a:r>
          </a:p>
          <a:p>
            <a:r>
              <a:rPr lang="nl-NL" sz="1600" dirty="0"/>
              <a:t>Inkoop: onderhandelen met leveranciers</a:t>
            </a:r>
          </a:p>
          <a:p>
            <a:r>
              <a:rPr lang="nl-NL" sz="1600" dirty="0"/>
              <a:t>Planning: beschikbaarheid mensen &amp; middelen controleren</a:t>
            </a:r>
          </a:p>
          <a:p>
            <a:r>
              <a:rPr lang="nl-NL" sz="1600" dirty="0"/>
              <a:t>Control: financiële haalbaarheid controleren</a:t>
            </a:r>
          </a:p>
          <a:p>
            <a:endParaRPr lang="nl-NL" dirty="0"/>
          </a:p>
          <a:p>
            <a:pPr marL="0" indent="0">
              <a:buNone/>
            </a:pPr>
            <a:r>
              <a:rPr lang="nl-NL" b="1" dirty="0"/>
              <a:t>Vanaf order t/m levering</a:t>
            </a:r>
            <a:endParaRPr lang="nl-NL" dirty="0"/>
          </a:p>
          <a:p>
            <a:r>
              <a:rPr lang="nl-NL" sz="1600" dirty="0"/>
              <a:t>Marketing: persbericht over order uitgeven</a:t>
            </a:r>
          </a:p>
          <a:p>
            <a:r>
              <a:rPr lang="nl-NL" sz="1600" dirty="0"/>
              <a:t>Verkoop: leveringsvoorwaarden uitwerken</a:t>
            </a:r>
          </a:p>
          <a:p>
            <a:r>
              <a:rPr lang="nl-NL" sz="1600" dirty="0"/>
              <a:t>Voorraad: voorraadstatus bijwerken</a:t>
            </a:r>
          </a:p>
          <a:p>
            <a:r>
              <a:rPr lang="nl-NL" sz="1600" dirty="0"/>
              <a:t>Productie: tafels produceren</a:t>
            </a:r>
          </a:p>
          <a:p>
            <a:r>
              <a:rPr lang="nl-NL" sz="1600" dirty="0"/>
              <a:t>Inkoop: materiaal inkopen</a:t>
            </a:r>
          </a:p>
          <a:p>
            <a:r>
              <a:rPr lang="nl-NL" sz="1600" dirty="0"/>
              <a:t>Planning: mensen inroosteren</a:t>
            </a:r>
          </a:p>
          <a:p>
            <a:r>
              <a:rPr lang="nl-NL" sz="1600" dirty="0"/>
              <a:t>Control: materiaal voorfinancieren, factuur sturen</a:t>
            </a:r>
          </a:p>
          <a:p>
            <a:endParaRPr lang="nl-NL" dirty="0"/>
          </a:p>
        </p:txBody>
      </p:sp>
      <p:pic>
        <p:nvPicPr>
          <p:cNvPr id="3" name="Picture 2">
            <a:extLst>
              <a:ext uri="{FF2B5EF4-FFF2-40B4-BE49-F238E27FC236}">
                <a16:creationId xmlns:a16="http://schemas.microsoft.com/office/drawing/2014/main" id="{697DE4D3-E053-4C60-BE30-55BD3C149E02}"/>
              </a:ext>
            </a:extLst>
          </p:cNvPr>
          <p:cNvPicPr>
            <a:picLocks noChangeAspect="1"/>
          </p:cNvPicPr>
          <p:nvPr/>
        </p:nvPicPr>
        <p:blipFill>
          <a:blip r:embed="rId3"/>
          <a:stretch>
            <a:fillRect/>
          </a:stretch>
        </p:blipFill>
        <p:spPr>
          <a:xfrm>
            <a:off x="3816917" y="4519849"/>
            <a:ext cx="1876127" cy="541833"/>
          </a:xfrm>
          <a:prstGeom prst="rect">
            <a:avLst/>
          </a:prstGeom>
        </p:spPr>
      </p:pic>
      <p:pic>
        <p:nvPicPr>
          <p:cNvPr id="8" name="Picture 7">
            <a:extLst>
              <a:ext uri="{FF2B5EF4-FFF2-40B4-BE49-F238E27FC236}">
                <a16:creationId xmlns:a16="http://schemas.microsoft.com/office/drawing/2014/main" id="{D6294E06-AAE5-428A-83AC-BDD4A8ACA6B2}"/>
              </a:ext>
            </a:extLst>
          </p:cNvPr>
          <p:cNvPicPr>
            <a:picLocks noChangeAspect="1"/>
          </p:cNvPicPr>
          <p:nvPr/>
        </p:nvPicPr>
        <p:blipFill>
          <a:blip r:embed="rId4"/>
          <a:stretch>
            <a:fillRect/>
          </a:stretch>
        </p:blipFill>
        <p:spPr>
          <a:xfrm>
            <a:off x="8384914" y="588892"/>
            <a:ext cx="583037" cy="382422"/>
          </a:xfrm>
          <a:prstGeom prst="rect">
            <a:avLst/>
          </a:prstGeom>
        </p:spPr>
      </p:pic>
    </p:spTree>
    <p:extLst>
      <p:ext uri="{BB962C8B-B14F-4D97-AF65-F5344CB8AC3E}">
        <p14:creationId xmlns:p14="http://schemas.microsoft.com/office/powerpoint/2010/main" val="395123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2E11C32-42C2-4472-B80E-8173A47A32AE}"/>
              </a:ext>
            </a:extLst>
          </p:cNvPr>
          <p:cNvPicPr>
            <a:picLocks noChangeAspect="1"/>
          </p:cNvPicPr>
          <p:nvPr/>
        </p:nvPicPr>
        <p:blipFill>
          <a:blip r:embed="rId3"/>
          <a:stretch>
            <a:fillRect/>
          </a:stretch>
        </p:blipFill>
        <p:spPr>
          <a:xfrm>
            <a:off x="-301058" y="0"/>
            <a:ext cx="9746115" cy="5143500"/>
          </a:xfrm>
          <a:prstGeom prst="rect">
            <a:avLst/>
          </a:prstGeom>
        </p:spPr>
      </p:pic>
      <p:sp>
        <p:nvSpPr>
          <p:cNvPr id="2" name="Text Placeholder 1">
            <a:extLst>
              <a:ext uri="{FF2B5EF4-FFF2-40B4-BE49-F238E27FC236}">
                <a16:creationId xmlns:a16="http://schemas.microsoft.com/office/drawing/2014/main" id="{3C6C23AC-799E-479F-B37A-E0614142AB81}"/>
              </a:ext>
            </a:extLst>
          </p:cNvPr>
          <p:cNvSpPr>
            <a:spLocks noGrp="1"/>
          </p:cNvSpPr>
          <p:nvPr>
            <p:ph type="body" sz="quarter" idx="10"/>
          </p:nvPr>
        </p:nvSpPr>
        <p:spPr>
          <a:xfrm>
            <a:off x="718224" y="623650"/>
            <a:ext cx="7670131" cy="335926"/>
          </a:xfrm>
        </p:spPr>
        <p:txBody>
          <a:bodyPr/>
          <a:lstStyle/>
          <a:p>
            <a:r>
              <a:rPr lang="nl-NL" dirty="0">
                <a:effectLst>
                  <a:outerShdw blurRad="38100" dist="38100" dir="2700000" algn="tl">
                    <a:srgbClr val="000000">
                      <a:alpha val="43137"/>
                    </a:srgbClr>
                  </a:outerShdw>
                </a:effectLst>
              </a:rPr>
              <a:t>		</a:t>
            </a:r>
            <a:r>
              <a:rPr lang="nl-NL" sz="3200" dirty="0">
                <a:effectLst>
                  <a:outerShdw blurRad="38100" dist="38100" dir="2700000" algn="tl">
                    <a:srgbClr val="000000">
                      <a:alpha val="43137"/>
                    </a:srgbClr>
                  </a:outerShdw>
                </a:effectLst>
              </a:rPr>
              <a:t>Business case</a:t>
            </a:r>
            <a:endParaRPr lang="nl-NL"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2310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E0EF9A-0F4E-40F9-BF8C-405FCDEA1ED8}"/>
              </a:ext>
            </a:extLst>
          </p:cNvPr>
          <p:cNvSpPr>
            <a:spLocks noGrp="1"/>
          </p:cNvSpPr>
          <p:nvPr>
            <p:ph type="body" sz="quarter" idx="10"/>
          </p:nvPr>
        </p:nvSpPr>
        <p:spPr/>
        <p:txBody>
          <a:bodyPr/>
          <a:lstStyle/>
          <a:p>
            <a:pPr>
              <a:lnSpc>
                <a:spcPts val="2700"/>
              </a:lnSpc>
              <a:spcBef>
                <a:spcPts val="600"/>
              </a:spcBef>
              <a:spcAft>
                <a:spcPts val="600"/>
              </a:spcAft>
            </a:pPr>
            <a:r>
              <a:rPr lang="en-US" sz="3600" i="1" dirty="0"/>
              <a:t>Een business case is een </a:t>
            </a:r>
            <a:r>
              <a:rPr lang="nl-NL" sz="3600" i="1" dirty="0"/>
              <a:t>zakelijke haalbaarheidsstudie naar een project waarbij </a:t>
            </a:r>
            <a:r>
              <a:rPr lang="nl-NL" sz="3600" i="1" dirty="0">
                <a:solidFill>
                  <a:schemeClr val="tx2">
                    <a:lumMod val="40000"/>
                    <a:lumOff val="60000"/>
                  </a:schemeClr>
                </a:solidFill>
              </a:rPr>
              <a:t>kosten</a:t>
            </a:r>
            <a:r>
              <a:rPr lang="nl-NL" sz="3600" i="1" dirty="0"/>
              <a:t> tegen </a:t>
            </a:r>
            <a:r>
              <a:rPr lang="nl-NL" sz="3600" i="1" dirty="0">
                <a:solidFill>
                  <a:schemeClr val="tx2">
                    <a:lumMod val="40000"/>
                    <a:lumOff val="60000"/>
                  </a:schemeClr>
                </a:solidFill>
              </a:rPr>
              <a:t>baten</a:t>
            </a:r>
            <a:r>
              <a:rPr lang="nl-NL" sz="3600" i="1" dirty="0"/>
              <a:t> worden afgewogen, rekening houdend met </a:t>
            </a:r>
            <a:r>
              <a:rPr lang="nl-NL" sz="3600" i="1" dirty="0">
                <a:solidFill>
                  <a:schemeClr val="tx2">
                    <a:lumMod val="40000"/>
                    <a:lumOff val="60000"/>
                  </a:schemeClr>
                </a:solidFill>
              </a:rPr>
              <a:t>risico’s</a:t>
            </a:r>
            <a:endParaRPr lang="nl-NL" dirty="0"/>
          </a:p>
        </p:txBody>
      </p:sp>
      <p:sp>
        <p:nvSpPr>
          <p:cNvPr id="3" name="Isosceles Triangle 2">
            <a:extLst>
              <a:ext uri="{FF2B5EF4-FFF2-40B4-BE49-F238E27FC236}">
                <a16:creationId xmlns:a16="http://schemas.microsoft.com/office/drawing/2014/main" id="{4D9932FC-EB6F-4F37-80A2-6353698C4638}"/>
              </a:ext>
            </a:extLst>
          </p:cNvPr>
          <p:cNvSpPr/>
          <p:nvPr/>
        </p:nvSpPr>
        <p:spPr bwMode="auto">
          <a:xfrm>
            <a:off x="5328581" y="4166375"/>
            <a:ext cx="792088" cy="770915"/>
          </a:xfrm>
          <a:prstGeom prst="triangle">
            <a:avLst/>
          </a:prstGeom>
          <a:solidFill>
            <a:srgbClr val="AAFFFD">
              <a:lumMod val="25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nl-NL" sz="1400" b="0" i="0" u="none" strike="noStrike" kern="0" cap="none" spc="0" normalizeH="0" baseline="0" noProof="0">
              <a:ln>
                <a:noFill/>
              </a:ln>
              <a:solidFill>
                <a:srgbClr val="000000"/>
              </a:solidFill>
              <a:effectLst/>
              <a:uLnTx/>
              <a:uFillTx/>
              <a:ea typeface="ＭＳ Ｐゴシック" charset="0"/>
            </a:endParaRPr>
          </a:p>
        </p:txBody>
      </p:sp>
      <p:sp>
        <p:nvSpPr>
          <p:cNvPr id="4" name="Rounded Rectangle 6">
            <a:extLst>
              <a:ext uri="{FF2B5EF4-FFF2-40B4-BE49-F238E27FC236}">
                <a16:creationId xmlns:a16="http://schemas.microsoft.com/office/drawing/2014/main" id="{77386D26-6A71-4D0D-8E25-7A781E8B03B2}"/>
              </a:ext>
            </a:extLst>
          </p:cNvPr>
          <p:cNvSpPr/>
          <p:nvPr/>
        </p:nvSpPr>
        <p:spPr bwMode="auto">
          <a:xfrm rot="20915619">
            <a:off x="3420369" y="3878344"/>
            <a:ext cx="4608512" cy="288032"/>
          </a:xfrm>
          <a:prstGeom prst="roundRect">
            <a:avLst/>
          </a:prstGeom>
          <a:solidFill>
            <a:srgbClr val="AAFFFD">
              <a:lumMod val="25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nl-NL" sz="1400" b="0" i="0" u="none" strike="noStrike" kern="0" cap="none" spc="0" normalizeH="0" baseline="0" noProof="0">
              <a:ln>
                <a:noFill/>
              </a:ln>
              <a:solidFill>
                <a:srgbClr val="000000"/>
              </a:solidFill>
              <a:effectLst/>
              <a:uLnTx/>
              <a:uFillTx/>
              <a:ea typeface="ＭＳ Ｐゴシック" charset="0"/>
            </a:endParaRPr>
          </a:p>
        </p:txBody>
      </p:sp>
      <p:sp>
        <p:nvSpPr>
          <p:cNvPr id="6" name="Lightning Bolt 5">
            <a:extLst>
              <a:ext uri="{FF2B5EF4-FFF2-40B4-BE49-F238E27FC236}">
                <a16:creationId xmlns:a16="http://schemas.microsoft.com/office/drawing/2014/main" id="{FCA3F862-BD08-4395-A63F-B4BC0DA969FD}"/>
              </a:ext>
            </a:extLst>
          </p:cNvPr>
          <p:cNvSpPr/>
          <p:nvPr/>
        </p:nvSpPr>
        <p:spPr bwMode="auto">
          <a:xfrm>
            <a:off x="5364439" y="3280866"/>
            <a:ext cx="678696" cy="741494"/>
          </a:xfrm>
          <a:prstGeom prst="lightningBolt">
            <a:avLst/>
          </a:prstGeom>
          <a:solidFill>
            <a:srgbClr val="ED0010">
              <a:lumMod val="40000"/>
              <a:lumOff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nl-NL" sz="1400" b="0" i="0" u="none" strike="noStrike" kern="0" cap="none" spc="0" normalizeH="0" baseline="0" noProof="0">
              <a:ln>
                <a:noFill/>
              </a:ln>
              <a:solidFill>
                <a:srgbClr val="000000"/>
              </a:solidFill>
              <a:effectLst/>
              <a:uLnTx/>
              <a:uFillTx/>
              <a:ea typeface="ＭＳ Ｐゴシック" charset="0"/>
            </a:endParaRPr>
          </a:p>
        </p:txBody>
      </p:sp>
      <p:sp>
        <p:nvSpPr>
          <p:cNvPr id="7" name="TextBox 6">
            <a:extLst>
              <a:ext uri="{FF2B5EF4-FFF2-40B4-BE49-F238E27FC236}">
                <a16:creationId xmlns:a16="http://schemas.microsoft.com/office/drawing/2014/main" id="{8C063AA5-A96B-45FD-9ABC-A8A3F0B7BBCD}"/>
              </a:ext>
            </a:extLst>
          </p:cNvPr>
          <p:cNvSpPr txBox="1"/>
          <p:nvPr/>
        </p:nvSpPr>
        <p:spPr>
          <a:xfrm>
            <a:off x="2852366" y="3679253"/>
            <a:ext cx="1170064" cy="461665"/>
          </a:xfrm>
          <a:prstGeom prst="rect">
            <a:avLst/>
          </a:prstGeom>
          <a:noFill/>
        </p:spPr>
        <p:txBody>
          <a:bodyPr wrap="none" rtlCol="0">
            <a:spAutoFit/>
          </a:bodyPr>
          <a:lstStyle/>
          <a:p>
            <a:pPr eaLnBrk="0" fontAlgn="base" hangingPunct="0">
              <a:spcBef>
                <a:spcPct val="0"/>
              </a:spcBef>
              <a:spcAft>
                <a:spcPct val="0"/>
              </a:spcAft>
            </a:pPr>
            <a:r>
              <a:rPr lang="nl-NL" sz="2400" dirty="0">
                <a:solidFill>
                  <a:schemeClr val="bg1"/>
                </a:solidFill>
                <a:effectLst>
                  <a:outerShdw blurRad="38100" dist="38100" dir="2700000" algn="tl">
                    <a:srgbClr val="000000">
                      <a:alpha val="43137"/>
                    </a:srgbClr>
                  </a:outerShdw>
                </a:effectLst>
                <a:latin typeface="Arial Black" panose="020B0A04020102020204" pitchFamily="34" charset="0"/>
                <a:ea typeface="MS PGothic" panose="020B0600070205080204" pitchFamily="34" charset="-128"/>
              </a:rPr>
              <a:t>Baten</a:t>
            </a:r>
          </a:p>
        </p:txBody>
      </p:sp>
      <p:sp>
        <p:nvSpPr>
          <p:cNvPr id="8" name="TextBox 7">
            <a:extLst>
              <a:ext uri="{FF2B5EF4-FFF2-40B4-BE49-F238E27FC236}">
                <a16:creationId xmlns:a16="http://schemas.microsoft.com/office/drawing/2014/main" id="{C3325771-AB66-44DB-BF10-3430604F1A83}"/>
              </a:ext>
            </a:extLst>
          </p:cNvPr>
          <p:cNvSpPr txBox="1"/>
          <p:nvPr/>
        </p:nvSpPr>
        <p:spPr>
          <a:xfrm>
            <a:off x="7134919" y="2891510"/>
            <a:ext cx="1369990" cy="461665"/>
          </a:xfrm>
          <a:prstGeom prst="rect">
            <a:avLst/>
          </a:prstGeom>
          <a:noFill/>
        </p:spPr>
        <p:txBody>
          <a:bodyPr wrap="none" rtlCol="0">
            <a:spAutoFit/>
          </a:bodyPr>
          <a:lstStyle/>
          <a:p>
            <a:pPr eaLnBrk="0" fontAlgn="base" hangingPunct="0">
              <a:spcBef>
                <a:spcPct val="0"/>
              </a:spcBef>
              <a:spcAft>
                <a:spcPct val="0"/>
              </a:spcAft>
            </a:pPr>
            <a:r>
              <a:rPr lang="nl-NL" sz="2400" dirty="0">
                <a:solidFill>
                  <a:schemeClr val="bg1"/>
                </a:solidFill>
                <a:effectLst>
                  <a:outerShdw blurRad="38100" dist="38100" dir="2700000" algn="tl">
                    <a:srgbClr val="000000">
                      <a:alpha val="43137"/>
                    </a:srgbClr>
                  </a:outerShdw>
                </a:effectLst>
                <a:latin typeface="Arial Black" panose="020B0A04020102020204" pitchFamily="34" charset="0"/>
                <a:ea typeface="MS PGothic" panose="020B0600070205080204" pitchFamily="34" charset="-128"/>
              </a:rPr>
              <a:t>Kosten</a:t>
            </a:r>
          </a:p>
        </p:txBody>
      </p:sp>
      <p:sp>
        <p:nvSpPr>
          <p:cNvPr id="9" name="TextBox 8">
            <a:extLst>
              <a:ext uri="{FF2B5EF4-FFF2-40B4-BE49-F238E27FC236}">
                <a16:creationId xmlns:a16="http://schemas.microsoft.com/office/drawing/2014/main" id="{A5B486B9-9A04-4AE6-9995-B1083A4E69F2}"/>
              </a:ext>
            </a:extLst>
          </p:cNvPr>
          <p:cNvSpPr txBox="1"/>
          <p:nvPr/>
        </p:nvSpPr>
        <p:spPr>
          <a:xfrm>
            <a:off x="4346876" y="2819201"/>
            <a:ext cx="1491177" cy="461665"/>
          </a:xfrm>
          <a:prstGeom prst="rect">
            <a:avLst/>
          </a:prstGeom>
          <a:noFill/>
        </p:spPr>
        <p:txBody>
          <a:bodyPr wrap="none" rtlCol="0">
            <a:spAutoFit/>
          </a:bodyPr>
          <a:lstStyle/>
          <a:p>
            <a:pPr eaLnBrk="0" fontAlgn="base" hangingPunct="0">
              <a:spcBef>
                <a:spcPct val="0"/>
              </a:spcBef>
              <a:spcAft>
                <a:spcPct val="0"/>
              </a:spcAft>
            </a:pPr>
            <a:r>
              <a:rPr lang="nl-NL" sz="2400" dirty="0">
                <a:solidFill>
                  <a:schemeClr val="bg1"/>
                </a:solidFill>
                <a:effectLst>
                  <a:outerShdw blurRad="38100" dist="38100" dir="2700000" algn="tl">
                    <a:srgbClr val="000000">
                      <a:alpha val="43137"/>
                    </a:srgbClr>
                  </a:outerShdw>
                </a:effectLst>
                <a:latin typeface="Arial Black" panose="020B0A04020102020204" pitchFamily="34" charset="0"/>
                <a:ea typeface="MS PGothic" panose="020B0600070205080204" pitchFamily="34" charset="-128"/>
              </a:rPr>
              <a:t>Risico’s</a:t>
            </a:r>
          </a:p>
        </p:txBody>
      </p:sp>
    </p:spTree>
    <p:extLst>
      <p:ext uri="{BB962C8B-B14F-4D97-AF65-F5344CB8AC3E}">
        <p14:creationId xmlns:p14="http://schemas.microsoft.com/office/powerpoint/2010/main" val="427853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02EF37-EE90-47B1-870C-1482B29D15E6}"/>
              </a:ext>
            </a:extLst>
          </p:cNvPr>
          <p:cNvSpPr>
            <a:spLocks noGrp="1"/>
          </p:cNvSpPr>
          <p:nvPr>
            <p:ph type="body" sz="quarter" idx="10"/>
          </p:nvPr>
        </p:nvSpPr>
        <p:spPr/>
        <p:txBody>
          <a:bodyPr/>
          <a:lstStyle/>
          <a:p>
            <a:r>
              <a:rPr lang="nl-NL" dirty="0"/>
              <a:t>Wanneer maak je een business case?</a:t>
            </a:r>
          </a:p>
        </p:txBody>
      </p:sp>
      <p:sp>
        <p:nvSpPr>
          <p:cNvPr id="3" name="Text Placeholder 2">
            <a:extLst>
              <a:ext uri="{FF2B5EF4-FFF2-40B4-BE49-F238E27FC236}">
                <a16:creationId xmlns:a16="http://schemas.microsoft.com/office/drawing/2014/main" id="{0222AE22-E016-49D7-979E-9584B50C001F}"/>
              </a:ext>
            </a:extLst>
          </p:cNvPr>
          <p:cNvSpPr>
            <a:spLocks noGrp="1"/>
          </p:cNvSpPr>
          <p:nvPr>
            <p:ph type="body" sz="quarter" idx="11"/>
          </p:nvPr>
        </p:nvSpPr>
        <p:spPr/>
        <p:txBody>
          <a:bodyPr/>
          <a:lstStyle/>
          <a:p>
            <a:pPr lvl="0"/>
            <a:r>
              <a:rPr lang="nl-NL" dirty="0"/>
              <a:t>Grote risicovolle of innovatieve projecten</a:t>
            </a:r>
          </a:p>
          <a:p>
            <a:pPr lvl="0"/>
            <a:r>
              <a:rPr lang="nl-NL" dirty="0"/>
              <a:t>Als er keuze is uit meerdere projecten</a:t>
            </a:r>
          </a:p>
          <a:p>
            <a:pPr lvl="0"/>
            <a:r>
              <a:rPr lang="nl-NL" dirty="0"/>
              <a:t>Als onderdeel van een Prince2 of PMBOK projectmanagementmethode</a:t>
            </a:r>
          </a:p>
          <a:p>
            <a:endParaRPr lang="nl-NL" dirty="0"/>
          </a:p>
        </p:txBody>
      </p:sp>
      <p:pic>
        <p:nvPicPr>
          <p:cNvPr id="4" name="Picture 3">
            <a:extLst>
              <a:ext uri="{FF2B5EF4-FFF2-40B4-BE49-F238E27FC236}">
                <a16:creationId xmlns:a16="http://schemas.microsoft.com/office/drawing/2014/main" id="{524B5B77-82BD-4617-9BC7-B9FB57D2FAD9}"/>
              </a:ext>
            </a:extLst>
          </p:cNvPr>
          <p:cNvPicPr>
            <a:picLocks noChangeAspect="1"/>
          </p:cNvPicPr>
          <p:nvPr/>
        </p:nvPicPr>
        <p:blipFill>
          <a:blip r:embed="rId3"/>
          <a:stretch>
            <a:fillRect/>
          </a:stretch>
        </p:blipFill>
        <p:spPr>
          <a:xfrm>
            <a:off x="482008" y="2724037"/>
            <a:ext cx="3179398" cy="1362599"/>
          </a:xfrm>
          <a:prstGeom prst="rect">
            <a:avLst/>
          </a:prstGeom>
          <a:ln>
            <a:noFill/>
          </a:ln>
          <a:effectLst>
            <a:outerShdw blurRad="292100" dist="139700" dir="2700000" algn="tl" rotWithShape="0">
              <a:srgbClr val="333333">
                <a:alpha val="65000"/>
              </a:srgbClr>
            </a:outerShdw>
          </a:effectLst>
        </p:spPr>
      </p:pic>
      <p:pic>
        <p:nvPicPr>
          <p:cNvPr id="5" name="Picture 2" descr="Afbeeldingsresultaat voor drones bezorgen">
            <a:extLst>
              <a:ext uri="{FF2B5EF4-FFF2-40B4-BE49-F238E27FC236}">
                <a16:creationId xmlns:a16="http://schemas.microsoft.com/office/drawing/2014/main" id="{4819A256-82D3-4FBD-91F3-31CDCF85A7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829" r="26342"/>
          <a:stretch/>
        </p:blipFill>
        <p:spPr bwMode="auto">
          <a:xfrm>
            <a:off x="3825887" y="2724037"/>
            <a:ext cx="1942514" cy="20234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4" descr="Afbeeldingsresultaat voor deliveroo foodtruck">
            <a:extLst>
              <a:ext uri="{FF2B5EF4-FFF2-40B4-BE49-F238E27FC236}">
                <a16:creationId xmlns:a16="http://schemas.microsoft.com/office/drawing/2014/main" id="{21694352-0EEA-4F5F-A0E2-25C7625D0C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2882" y="2724037"/>
            <a:ext cx="2653951" cy="17646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33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34716C-6BAF-48D9-A7AB-64748A1D9087}"/>
              </a:ext>
            </a:extLst>
          </p:cNvPr>
          <p:cNvSpPr>
            <a:spLocks noGrp="1"/>
          </p:cNvSpPr>
          <p:nvPr>
            <p:ph type="body" sz="quarter" idx="10"/>
          </p:nvPr>
        </p:nvSpPr>
        <p:spPr/>
        <p:txBody>
          <a:bodyPr/>
          <a:lstStyle/>
          <a:p>
            <a:r>
              <a:rPr lang="nl-NL" dirty="0"/>
              <a:t>Kosten en baten… én risico’s!</a:t>
            </a:r>
          </a:p>
        </p:txBody>
      </p:sp>
      <p:pic>
        <p:nvPicPr>
          <p:cNvPr id="18" name="Picture 17">
            <a:extLst>
              <a:ext uri="{FF2B5EF4-FFF2-40B4-BE49-F238E27FC236}">
                <a16:creationId xmlns:a16="http://schemas.microsoft.com/office/drawing/2014/main" id="{9C49A39B-BC06-45FF-BC2A-A5E1894013F2}"/>
              </a:ext>
            </a:extLst>
          </p:cNvPr>
          <p:cNvPicPr>
            <a:picLocks noChangeAspect="1"/>
          </p:cNvPicPr>
          <p:nvPr/>
        </p:nvPicPr>
        <p:blipFill>
          <a:blip r:embed="rId3"/>
          <a:stretch>
            <a:fillRect/>
          </a:stretch>
        </p:blipFill>
        <p:spPr>
          <a:xfrm>
            <a:off x="1554454" y="1154465"/>
            <a:ext cx="5881245" cy="3783537"/>
          </a:xfrm>
          <a:prstGeom prst="rect">
            <a:avLst/>
          </a:prstGeom>
        </p:spPr>
      </p:pic>
    </p:spTree>
    <p:extLst>
      <p:ext uri="{BB962C8B-B14F-4D97-AF65-F5344CB8AC3E}">
        <p14:creationId xmlns:p14="http://schemas.microsoft.com/office/powerpoint/2010/main" val="3777538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A04FD4-62B6-4F45-85DF-61EFB147D969}"/>
              </a:ext>
            </a:extLst>
          </p:cNvPr>
          <p:cNvSpPr>
            <a:spLocks noGrp="1"/>
          </p:cNvSpPr>
          <p:nvPr>
            <p:ph type="body" sz="quarter" idx="10"/>
          </p:nvPr>
        </p:nvSpPr>
        <p:spPr/>
        <p:txBody>
          <a:bodyPr/>
          <a:lstStyle/>
          <a:p>
            <a:r>
              <a:rPr lang="nl-NL" dirty="0"/>
              <a:t>Onderdelen business case</a:t>
            </a:r>
          </a:p>
        </p:txBody>
      </p:sp>
      <p:sp>
        <p:nvSpPr>
          <p:cNvPr id="3" name="Text Placeholder 2">
            <a:extLst>
              <a:ext uri="{FF2B5EF4-FFF2-40B4-BE49-F238E27FC236}">
                <a16:creationId xmlns:a16="http://schemas.microsoft.com/office/drawing/2014/main" id="{DC032AE5-5DE2-44BD-80DF-C51B7A937390}"/>
              </a:ext>
            </a:extLst>
          </p:cNvPr>
          <p:cNvSpPr>
            <a:spLocks noGrp="1"/>
          </p:cNvSpPr>
          <p:nvPr>
            <p:ph type="body" sz="quarter" idx="11"/>
          </p:nvPr>
        </p:nvSpPr>
        <p:spPr/>
        <p:txBody>
          <a:bodyPr/>
          <a:lstStyle/>
          <a:p>
            <a:r>
              <a:rPr lang="nl-NL" dirty="0"/>
              <a:t>Doelstelling</a:t>
            </a:r>
          </a:p>
          <a:p>
            <a:r>
              <a:rPr lang="nl-NL" dirty="0"/>
              <a:t>Alternatieven</a:t>
            </a:r>
          </a:p>
          <a:p>
            <a:r>
              <a:rPr lang="nl-NL" dirty="0"/>
              <a:t>Kosten</a:t>
            </a:r>
          </a:p>
          <a:p>
            <a:r>
              <a:rPr lang="nl-NL" dirty="0"/>
              <a:t>Baten</a:t>
            </a:r>
          </a:p>
          <a:p>
            <a:r>
              <a:rPr lang="nl-NL" dirty="0"/>
              <a:t>Risico’s</a:t>
            </a:r>
          </a:p>
          <a:p>
            <a:r>
              <a:rPr lang="nl-NL" dirty="0"/>
              <a:t>Advies</a:t>
            </a:r>
          </a:p>
        </p:txBody>
      </p:sp>
      <p:pic>
        <p:nvPicPr>
          <p:cNvPr id="1026" name="Picture 2" descr="Afbeeldingsresultaat voor businesscase">
            <a:extLst>
              <a:ext uri="{FF2B5EF4-FFF2-40B4-BE49-F238E27FC236}">
                <a16:creationId xmlns:a16="http://schemas.microsoft.com/office/drawing/2014/main" id="{1D447D35-7F05-4D52-99CF-284B6A0464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427" r="31746"/>
          <a:stretch/>
        </p:blipFill>
        <p:spPr bwMode="auto">
          <a:xfrm>
            <a:off x="5188448" y="993489"/>
            <a:ext cx="2958959"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963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A04FD4-62B6-4F45-85DF-61EFB147D969}"/>
              </a:ext>
            </a:extLst>
          </p:cNvPr>
          <p:cNvSpPr>
            <a:spLocks noGrp="1"/>
          </p:cNvSpPr>
          <p:nvPr>
            <p:ph type="body" sz="quarter" idx="10"/>
          </p:nvPr>
        </p:nvSpPr>
        <p:spPr/>
        <p:txBody>
          <a:bodyPr/>
          <a:lstStyle/>
          <a:p>
            <a:r>
              <a:rPr lang="nl-NL" dirty="0"/>
              <a:t>Business case voor Albert Heijn</a:t>
            </a:r>
          </a:p>
        </p:txBody>
      </p:sp>
      <p:sp>
        <p:nvSpPr>
          <p:cNvPr id="3" name="Text Placeholder 2">
            <a:extLst>
              <a:ext uri="{FF2B5EF4-FFF2-40B4-BE49-F238E27FC236}">
                <a16:creationId xmlns:a16="http://schemas.microsoft.com/office/drawing/2014/main" id="{DC032AE5-5DE2-44BD-80DF-C51B7A937390}"/>
              </a:ext>
            </a:extLst>
          </p:cNvPr>
          <p:cNvSpPr>
            <a:spLocks noGrp="1"/>
          </p:cNvSpPr>
          <p:nvPr>
            <p:ph type="body" sz="quarter" idx="11"/>
          </p:nvPr>
        </p:nvSpPr>
        <p:spPr/>
        <p:txBody>
          <a:bodyPr/>
          <a:lstStyle/>
          <a:p>
            <a:r>
              <a:rPr lang="nl-NL" dirty="0"/>
              <a:t>Doelstelling</a:t>
            </a:r>
          </a:p>
          <a:p>
            <a:r>
              <a:rPr lang="nl-NL" dirty="0"/>
              <a:t>Alternatieven</a:t>
            </a:r>
          </a:p>
          <a:p>
            <a:r>
              <a:rPr lang="nl-NL" dirty="0"/>
              <a:t>Kosten</a:t>
            </a:r>
          </a:p>
          <a:p>
            <a:r>
              <a:rPr lang="nl-NL" dirty="0"/>
              <a:t>Baten</a:t>
            </a:r>
          </a:p>
          <a:p>
            <a:r>
              <a:rPr lang="nl-NL" dirty="0"/>
              <a:t>Risico’s</a:t>
            </a:r>
          </a:p>
          <a:p>
            <a:r>
              <a:rPr lang="nl-NL" dirty="0"/>
              <a:t>Advies</a:t>
            </a:r>
          </a:p>
        </p:txBody>
      </p:sp>
      <p:pic>
        <p:nvPicPr>
          <p:cNvPr id="6" name="Picture 5" descr="Afbeeldingsresultaat voor ah logo">
            <a:extLst>
              <a:ext uri="{FF2B5EF4-FFF2-40B4-BE49-F238E27FC236}">
                <a16:creationId xmlns:a16="http://schemas.microsoft.com/office/drawing/2014/main" id="{7E961EA9-9565-4695-95C4-D4BE564B04A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083" y="4111241"/>
            <a:ext cx="940155" cy="954708"/>
          </a:xfrm>
          <a:prstGeom prst="rect">
            <a:avLst/>
          </a:prstGeom>
          <a:noFill/>
          <a:ln>
            <a:noFill/>
          </a:ln>
        </p:spPr>
      </p:pic>
      <p:pic>
        <p:nvPicPr>
          <p:cNvPr id="4" name="Online Media 3">
            <a:hlinkClick r:id="" action="ppaction://media"/>
            <a:extLst>
              <a:ext uri="{FF2B5EF4-FFF2-40B4-BE49-F238E27FC236}">
                <a16:creationId xmlns:a16="http://schemas.microsoft.com/office/drawing/2014/main" id="{9977D594-B760-4A92-B821-596CE1988A48}"/>
              </a:ext>
            </a:extLst>
          </p:cNvPr>
          <p:cNvPicPr>
            <a:picLocks noRot="1" noChangeAspect="1"/>
          </p:cNvPicPr>
          <p:nvPr>
            <a:videoFile r:link="rId1"/>
          </p:nvPr>
        </p:nvPicPr>
        <p:blipFill>
          <a:blip r:embed="rId5"/>
          <a:stretch>
            <a:fillRect/>
          </a:stretch>
        </p:blipFill>
        <p:spPr>
          <a:xfrm>
            <a:off x="3098800" y="1241192"/>
            <a:ext cx="5773271" cy="3247465"/>
          </a:xfrm>
          <a:prstGeom prst="rect">
            <a:avLst/>
          </a:prstGeom>
        </p:spPr>
      </p:pic>
    </p:spTree>
    <p:extLst>
      <p:ext uri="{BB962C8B-B14F-4D97-AF65-F5344CB8AC3E}">
        <p14:creationId xmlns:p14="http://schemas.microsoft.com/office/powerpoint/2010/main" val="124594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0377D8-62B1-48DF-B18B-5C13931B814D}"/>
              </a:ext>
            </a:extLst>
          </p:cNvPr>
          <p:cNvSpPr>
            <a:spLocks noGrp="1"/>
          </p:cNvSpPr>
          <p:nvPr>
            <p:ph type="body" sz="quarter" idx="10"/>
          </p:nvPr>
        </p:nvSpPr>
        <p:spPr/>
        <p:txBody>
          <a:bodyPr/>
          <a:lstStyle/>
          <a:p>
            <a:r>
              <a:rPr lang="nl-NL" dirty="0"/>
              <a:t>1. Doelstelling</a:t>
            </a:r>
          </a:p>
        </p:txBody>
      </p:sp>
      <p:sp>
        <p:nvSpPr>
          <p:cNvPr id="3" name="Text Placeholder 2">
            <a:extLst>
              <a:ext uri="{FF2B5EF4-FFF2-40B4-BE49-F238E27FC236}">
                <a16:creationId xmlns:a16="http://schemas.microsoft.com/office/drawing/2014/main" id="{01E906B9-6A47-4ED6-A208-72DE6DBB2BE4}"/>
              </a:ext>
            </a:extLst>
          </p:cNvPr>
          <p:cNvSpPr>
            <a:spLocks noGrp="1"/>
          </p:cNvSpPr>
          <p:nvPr>
            <p:ph type="body" sz="quarter" idx="11"/>
          </p:nvPr>
        </p:nvSpPr>
        <p:spPr/>
        <p:txBody>
          <a:bodyPr/>
          <a:lstStyle/>
          <a:p>
            <a:pPr marL="457200" lvl="0" indent="-228600"/>
            <a:r>
              <a:rPr lang="en-US" dirty="0" err="1"/>
              <a:t>Beoogde</a:t>
            </a:r>
            <a:r>
              <a:rPr lang="en-US" dirty="0"/>
              <a:t> </a:t>
            </a:r>
            <a:r>
              <a:rPr lang="en-US" dirty="0" err="1"/>
              <a:t>doelstelling</a:t>
            </a:r>
            <a:r>
              <a:rPr lang="en-US" dirty="0"/>
              <a:t> van het project</a:t>
            </a:r>
          </a:p>
          <a:p>
            <a:pPr marL="457200" lvl="0" indent="-228600"/>
            <a:r>
              <a:rPr lang="en-US" dirty="0" err="1"/>
              <a:t>Relatie</a:t>
            </a:r>
            <a:r>
              <a:rPr lang="en-US" dirty="0"/>
              <a:t> met de </a:t>
            </a:r>
            <a:r>
              <a:rPr lang="en-US" dirty="0" err="1"/>
              <a:t>organisatie</a:t>
            </a:r>
            <a:r>
              <a:rPr lang="en-US" dirty="0"/>
              <a:t> </a:t>
            </a:r>
            <a:r>
              <a:rPr lang="en-US" dirty="0" err="1"/>
              <a:t>strategie</a:t>
            </a:r>
            <a:endParaRPr lang="en-US" dirty="0"/>
          </a:p>
        </p:txBody>
      </p:sp>
      <p:sp>
        <p:nvSpPr>
          <p:cNvPr id="4" name="Shape 194">
            <a:extLst>
              <a:ext uri="{FF2B5EF4-FFF2-40B4-BE49-F238E27FC236}">
                <a16:creationId xmlns:a16="http://schemas.microsoft.com/office/drawing/2014/main" id="{3FA00E65-D358-469B-8BE8-B7BF0FE2AC41}"/>
              </a:ext>
            </a:extLst>
          </p:cNvPr>
          <p:cNvSpPr txBox="1"/>
          <p:nvPr/>
        </p:nvSpPr>
        <p:spPr>
          <a:xfrm>
            <a:off x="1138500" y="3278335"/>
            <a:ext cx="6867000" cy="13551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US" sz="1800" i="1" dirty="0"/>
              <a:t>Het </a:t>
            </a:r>
            <a:r>
              <a:rPr lang="en-US" sz="1800" i="1" dirty="0" err="1"/>
              <a:t>verbeteren</a:t>
            </a:r>
            <a:r>
              <a:rPr lang="en-US" sz="1800" i="1" dirty="0"/>
              <a:t> van de </a:t>
            </a:r>
            <a:r>
              <a:rPr lang="en-US" sz="1800" i="1" dirty="0" err="1"/>
              <a:t>kassaprocessen</a:t>
            </a:r>
            <a:r>
              <a:rPr lang="en-US" sz="1800" i="1" dirty="0"/>
              <a:t> door </a:t>
            </a:r>
            <a:r>
              <a:rPr lang="en-US" sz="1800" i="1" dirty="0" err="1"/>
              <a:t>middel</a:t>
            </a:r>
            <a:r>
              <a:rPr lang="en-US" sz="1800" i="1" dirty="0"/>
              <a:t> van </a:t>
            </a:r>
            <a:r>
              <a:rPr lang="en-US" sz="1800" i="1" dirty="0" err="1"/>
              <a:t>een</a:t>
            </a:r>
            <a:r>
              <a:rPr lang="en-US" sz="1800" i="1" dirty="0"/>
              <a:t> </a:t>
            </a:r>
            <a:r>
              <a:rPr lang="en-US" sz="1800" i="1" dirty="0" err="1"/>
              <a:t>zelfscan</a:t>
            </a:r>
            <a:r>
              <a:rPr lang="en-US" sz="1800" i="1" dirty="0"/>
              <a:t> </a:t>
            </a:r>
            <a:r>
              <a:rPr lang="en-US" sz="1800" i="1" dirty="0" err="1"/>
              <a:t>oplossing</a:t>
            </a:r>
            <a:r>
              <a:rPr lang="en-US" sz="1800" i="1" dirty="0"/>
              <a:t>, </a:t>
            </a:r>
            <a:r>
              <a:rPr lang="en-US" sz="1800" i="1" dirty="0" err="1"/>
              <a:t>waardoor</a:t>
            </a:r>
            <a:r>
              <a:rPr lang="en-US" sz="1800" i="1" dirty="0"/>
              <a:t> de </a:t>
            </a:r>
            <a:r>
              <a:rPr lang="en-US" sz="1800" i="1" dirty="0" err="1"/>
              <a:t>loonkosten</a:t>
            </a:r>
            <a:r>
              <a:rPr lang="en-US" sz="1800" i="1" dirty="0"/>
              <a:t> van </a:t>
            </a:r>
            <a:r>
              <a:rPr lang="en-US" sz="1800" i="1" dirty="0" err="1"/>
              <a:t>kassamedewerkers</a:t>
            </a:r>
            <a:r>
              <a:rPr lang="en-US" sz="1800" i="1" dirty="0"/>
              <a:t> met 2,5% </a:t>
            </a:r>
            <a:r>
              <a:rPr lang="en-US" sz="1800" i="1" dirty="0" err="1"/>
              <a:t>dalen</a:t>
            </a:r>
            <a:r>
              <a:rPr lang="en-US" sz="1800" i="1" dirty="0"/>
              <a:t> </a:t>
            </a:r>
            <a:r>
              <a:rPr lang="en-US" sz="1800" i="1" dirty="0" err="1"/>
              <a:t>en</a:t>
            </a:r>
            <a:r>
              <a:rPr lang="en-US" sz="1800" i="1" dirty="0"/>
              <a:t> de </a:t>
            </a:r>
            <a:r>
              <a:rPr lang="en-US" sz="1800" i="1" dirty="0" err="1"/>
              <a:t>klanttevredenheid</a:t>
            </a:r>
            <a:r>
              <a:rPr lang="en-US" sz="1800" i="1" dirty="0"/>
              <a:t> </a:t>
            </a:r>
            <a:r>
              <a:rPr lang="en-US" sz="1800" i="1" dirty="0" err="1"/>
              <a:t>verbetert</a:t>
            </a:r>
            <a:r>
              <a:rPr lang="en-US" sz="1800" i="1" dirty="0"/>
              <a:t> met 0,5 </a:t>
            </a:r>
            <a:r>
              <a:rPr lang="en-US" sz="1800" i="1" dirty="0" err="1"/>
              <a:t>punten</a:t>
            </a:r>
            <a:r>
              <a:rPr lang="en-US" sz="1800" i="1" dirty="0"/>
              <a:t> in 3 </a:t>
            </a:r>
            <a:r>
              <a:rPr lang="en-US" sz="1800" i="1" dirty="0" err="1"/>
              <a:t>jaar</a:t>
            </a:r>
            <a:r>
              <a:rPr lang="en-US" sz="1800" i="1" dirty="0"/>
              <a:t> </a:t>
            </a:r>
            <a:r>
              <a:rPr lang="en-US" sz="1800" i="1" dirty="0" err="1"/>
              <a:t>tijd</a:t>
            </a:r>
            <a:r>
              <a:rPr lang="en-US" sz="1800" i="1" dirty="0"/>
              <a:t>.</a:t>
            </a:r>
          </a:p>
        </p:txBody>
      </p:sp>
      <p:pic>
        <p:nvPicPr>
          <p:cNvPr id="5" name="Picture 2" descr="Afbeeldingsresultaat voor ah zelfscan">
            <a:extLst>
              <a:ext uri="{FF2B5EF4-FFF2-40B4-BE49-F238E27FC236}">
                <a16:creationId xmlns:a16="http://schemas.microsoft.com/office/drawing/2014/main" id="{8FD68881-1881-480D-8069-14B2D2941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751" y="510065"/>
            <a:ext cx="1269979" cy="8461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5" descr="Afbeeldingsresultaat voor ah logo">
            <a:extLst>
              <a:ext uri="{FF2B5EF4-FFF2-40B4-BE49-F238E27FC236}">
                <a16:creationId xmlns:a16="http://schemas.microsoft.com/office/drawing/2014/main" id="{98FBCC4E-8CCE-4BB5-B568-2967C9FAC13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083" y="4111241"/>
            <a:ext cx="940155" cy="954708"/>
          </a:xfrm>
          <a:prstGeom prst="rect">
            <a:avLst/>
          </a:prstGeom>
          <a:noFill/>
          <a:ln>
            <a:noFill/>
          </a:ln>
        </p:spPr>
      </p:pic>
    </p:spTree>
    <p:extLst>
      <p:ext uri="{BB962C8B-B14F-4D97-AF65-F5344CB8AC3E}">
        <p14:creationId xmlns:p14="http://schemas.microsoft.com/office/powerpoint/2010/main" val="48745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a:xfrm>
            <a:off x="718219" y="623650"/>
            <a:ext cx="7553716" cy="457200"/>
          </a:xfrm>
        </p:spPr>
        <p:txBody>
          <a:bodyPr/>
          <a:lstStyle/>
          <a:p>
            <a:r>
              <a:rPr lang="nl-NL" dirty="0"/>
              <a:t>Agenda</a:t>
            </a:r>
          </a:p>
        </p:txBody>
      </p:sp>
      <p:sp>
        <p:nvSpPr>
          <p:cNvPr id="7" name="Tijdelijke aanduiding voor tekst 6"/>
          <p:cNvSpPr>
            <a:spLocks noGrp="1"/>
          </p:cNvSpPr>
          <p:nvPr>
            <p:ph type="body" sz="quarter" idx="11"/>
          </p:nvPr>
        </p:nvSpPr>
        <p:spPr/>
        <p:txBody>
          <a:bodyPr/>
          <a:lstStyle/>
          <a:p>
            <a:r>
              <a:rPr lang="nl-NL" dirty="0"/>
              <a:t>Bespreken huiswerkopdracht IC1</a:t>
            </a:r>
          </a:p>
          <a:p>
            <a:endParaRPr lang="nl-NL" dirty="0"/>
          </a:p>
          <a:p>
            <a:r>
              <a:rPr lang="nl-NL" dirty="0"/>
              <a:t>Theorie ERP</a:t>
            </a:r>
          </a:p>
          <a:p>
            <a:endParaRPr lang="nl-NL" dirty="0"/>
          </a:p>
          <a:p>
            <a:r>
              <a:rPr lang="nl-NL" dirty="0"/>
              <a:t>Casus business case zelfscanoplossing Albert Heijn</a:t>
            </a:r>
          </a:p>
          <a:p>
            <a:r>
              <a:rPr lang="nl-NL" dirty="0"/>
              <a:t>Theorie Business Case</a:t>
            </a:r>
          </a:p>
          <a:p>
            <a:endParaRPr lang="nl-NL" dirty="0"/>
          </a:p>
          <a:p>
            <a:r>
              <a:rPr lang="nl-NL" dirty="0"/>
              <a:t>Huiswerk IC2 en voorbereiding op IC2</a:t>
            </a:r>
          </a:p>
        </p:txBody>
      </p:sp>
    </p:spTree>
    <p:extLst>
      <p:ext uri="{BB962C8B-B14F-4D97-AF65-F5344CB8AC3E}">
        <p14:creationId xmlns:p14="http://schemas.microsoft.com/office/powerpoint/2010/main" val="792062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1E8763-29DD-4196-8195-F3949C2FA85C}"/>
              </a:ext>
            </a:extLst>
          </p:cNvPr>
          <p:cNvSpPr>
            <a:spLocks noGrp="1"/>
          </p:cNvSpPr>
          <p:nvPr>
            <p:ph type="body" sz="quarter" idx="10"/>
          </p:nvPr>
        </p:nvSpPr>
        <p:spPr/>
        <p:txBody>
          <a:bodyPr/>
          <a:lstStyle/>
          <a:p>
            <a:r>
              <a:rPr lang="nl-NL" dirty="0"/>
              <a:t>1. Doelstelling</a:t>
            </a:r>
          </a:p>
        </p:txBody>
      </p:sp>
      <p:sp>
        <p:nvSpPr>
          <p:cNvPr id="3" name="Text Placeholder 2">
            <a:extLst>
              <a:ext uri="{FF2B5EF4-FFF2-40B4-BE49-F238E27FC236}">
                <a16:creationId xmlns:a16="http://schemas.microsoft.com/office/drawing/2014/main" id="{F86BB748-EF4B-4BCD-B5EF-831AE015D90A}"/>
              </a:ext>
            </a:extLst>
          </p:cNvPr>
          <p:cNvSpPr>
            <a:spLocks noGrp="1"/>
          </p:cNvSpPr>
          <p:nvPr>
            <p:ph type="body" sz="quarter" idx="11"/>
          </p:nvPr>
        </p:nvSpPr>
        <p:spPr/>
        <p:txBody>
          <a:bodyPr/>
          <a:lstStyle/>
          <a:p>
            <a:r>
              <a:rPr lang="nl-NL" dirty="0"/>
              <a:t>Formuleer doelstellingen zo SMART mogelijk</a:t>
            </a:r>
          </a:p>
        </p:txBody>
      </p:sp>
      <p:sp>
        <p:nvSpPr>
          <p:cNvPr id="4" name="Shape 562">
            <a:extLst>
              <a:ext uri="{FF2B5EF4-FFF2-40B4-BE49-F238E27FC236}">
                <a16:creationId xmlns:a16="http://schemas.microsoft.com/office/drawing/2014/main" id="{2B26C8A2-C15B-49B4-8900-B46249BE7FB8}"/>
              </a:ext>
            </a:extLst>
          </p:cNvPr>
          <p:cNvSpPr/>
          <p:nvPr/>
        </p:nvSpPr>
        <p:spPr>
          <a:xfrm>
            <a:off x="6625593" y="852250"/>
            <a:ext cx="2039648" cy="1047368"/>
          </a:xfrm>
          <a:prstGeom prst="roundRect">
            <a:avLst>
              <a:gd name="adj" fmla="val 16667"/>
            </a:avLst>
          </a:prstGeom>
          <a:solidFill>
            <a:srgbClr val="FF7866"/>
          </a:solidFill>
          <a:ln w="57150" cap="flat" cmpd="sng">
            <a:solidFill>
              <a:srgbClr val="A5CFE0"/>
            </a:solidFill>
            <a:prstDash val="solid"/>
            <a:round/>
            <a:headEnd type="none" w="med" len="med"/>
            <a:tailEnd type="none" w="med" len="med"/>
          </a:ln>
        </p:spPr>
        <p:txBody>
          <a:bodyPr lIns="91425" tIns="45700" rIns="91425" bIns="45700" anchor="ctr" anchorCtr="0">
            <a:noAutofit/>
          </a:bodyPr>
          <a:lstStyle/>
          <a:p>
            <a:pPr algn="ctr">
              <a:buSzPct val="25000"/>
            </a:pPr>
            <a:r>
              <a:rPr lang="nl-NL" sz="1800" dirty="0"/>
              <a:t>Waarvoor stond SMART ook al weer?</a:t>
            </a:r>
          </a:p>
        </p:txBody>
      </p:sp>
      <p:sp>
        <p:nvSpPr>
          <p:cNvPr id="5" name="Shape 194">
            <a:extLst>
              <a:ext uri="{FF2B5EF4-FFF2-40B4-BE49-F238E27FC236}">
                <a16:creationId xmlns:a16="http://schemas.microsoft.com/office/drawing/2014/main" id="{D36B867D-0AFE-428F-9022-B6F10C51A0E8}"/>
              </a:ext>
            </a:extLst>
          </p:cNvPr>
          <p:cNvSpPr txBox="1"/>
          <p:nvPr/>
        </p:nvSpPr>
        <p:spPr>
          <a:xfrm>
            <a:off x="1138500" y="3278335"/>
            <a:ext cx="6867000" cy="13551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US" sz="1800" i="1" dirty="0"/>
              <a:t>Het </a:t>
            </a:r>
            <a:r>
              <a:rPr lang="en-US" sz="1800" i="1" dirty="0" err="1"/>
              <a:t>verbeteren</a:t>
            </a:r>
            <a:r>
              <a:rPr lang="en-US" sz="1800" i="1" dirty="0"/>
              <a:t> van de </a:t>
            </a:r>
            <a:r>
              <a:rPr lang="en-US" sz="1800" i="1" dirty="0" err="1"/>
              <a:t>kassaprocessen</a:t>
            </a:r>
            <a:r>
              <a:rPr lang="en-US" sz="1800" i="1" dirty="0"/>
              <a:t> door </a:t>
            </a:r>
            <a:r>
              <a:rPr lang="en-US" sz="1800" i="1" dirty="0" err="1"/>
              <a:t>middel</a:t>
            </a:r>
            <a:r>
              <a:rPr lang="en-US" sz="1800" i="1" dirty="0"/>
              <a:t> van </a:t>
            </a:r>
            <a:r>
              <a:rPr lang="en-US" sz="1800" i="1" dirty="0" err="1"/>
              <a:t>een</a:t>
            </a:r>
            <a:r>
              <a:rPr lang="en-US" sz="1800" i="1" dirty="0"/>
              <a:t> </a:t>
            </a:r>
            <a:r>
              <a:rPr lang="en-US" sz="1800" i="1" dirty="0" err="1"/>
              <a:t>zelfscan</a:t>
            </a:r>
            <a:r>
              <a:rPr lang="en-US" sz="1800" i="1" dirty="0"/>
              <a:t> </a:t>
            </a:r>
            <a:r>
              <a:rPr lang="en-US" sz="1800" i="1" dirty="0" err="1"/>
              <a:t>oplossing</a:t>
            </a:r>
            <a:r>
              <a:rPr lang="en-US" sz="1800" i="1" dirty="0"/>
              <a:t>, </a:t>
            </a:r>
            <a:r>
              <a:rPr lang="en-US" sz="1800" i="1" dirty="0" err="1"/>
              <a:t>waardoor</a:t>
            </a:r>
            <a:r>
              <a:rPr lang="en-US" sz="1800" i="1" dirty="0"/>
              <a:t> de </a:t>
            </a:r>
            <a:r>
              <a:rPr lang="en-US" sz="1800" i="1" dirty="0" err="1"/>
              <a:t>loonkosten</a:t>
            </a:r>
            <a:r>
              <a:rPr lang="en-US" sz="1800" i="1" dirty="0"/>
              <a:t> van </a:t>
            </a:r>
            <a:r>
              <a:rPr lang="en-US" sz="1800" i="1" dirty="0" err="1"/>
              <a:t>kassamedewerkers</a:t>
            </a:r>
            <a:r>
              <a:rPr lang="en-US" sz="1800" i="1" dirty="0"/>
              <a:t> met 2,5% </a:t>
            </a:r>
            <a:r>
              <a:rPr lang="en-US" sz="1800" i="1" dirty="0" err="1"/>
              <a:t>dalen</a:t>
            </a:r>
            <a:r>
              <a:rPr lang="en-US" sz="1800" i="1" dirty="0"/>
              <a:t> </a:t>
            </a:r>
            <a:r>
              <a:rPr lang="en-US" sz="1800" i="1" dirty="0" err="1"/>
              <a:t>en</a:t>
            </a:r>
            <a:r>
              <a:rPr lang="en-US" sz="1800" i="1" dirty="0"/>
              <a:t> de </a:t>
            </a:r>
            <a:r>
              <a:rPr lang="en-US" sz="1800" i="1" dirty="0" err="1"/>
              <a:t>klanttevredenheid</a:t>
            </a:r>
            <a:r>
              <a:rPr lang="en-US" sz="1800" i="1" dirty="0"/>
              <a:t> </a:t>
            </a:r>
            <a:r>
              <a:rPr lang="en-US" sz="1800" i="1" dirty="0" err="1"/>
              <a:t>verbetert</a:t>
            </a:r>
            <a:r>
              <a:rPr lang="en-US" sz="1800" i="1" dirty="0"/>
              <a:t> met 0,5 </a:t>
            </a:r>
            <a:r>
              <a:rPr lang="en-US" sz="1800" i="1" dirty="0" err="1"/>
              <a:t>punten</a:t>
            </a:r>
            <a:r>
              <a:rPr lang="en-US" sz="1800" i="1" dirty="0"/>
              <a:t> in 3 </a:t>
            </a:r>
            <a:r>
              <a:rPr lang="en-US" sz="1800" i="1" dirty="0" err="1"/>
              <a:t>jaar</a:t>
            </a:r>
            <a:r>
              <a:rPr lang="en-US" sz="1800" i="1" dirty="0"/>
              <a:t> </a:t>
            </a:r>
            <a:r>
              <a:rPr lang="en-US" sz="1800" i="1" dirty="0" err="1"/>
              <a:t>tijd</a:t>
            </a:r>
            <a:r>
              <a:rPr lang="en-US" sz="1800" i="1" dirty="0"/>
              <a:t>.</a:t>
            </a:r>
          </a:p>
        </p:txBody>
      </p:sp>
      <p:sp>
        <p:nvSpPr>
          <p:cNvPr id="6" name="Shape 562">
            <a:extLst>
              <a:ext uri="{FF2B5EF4-FFF2-40B4-BE49-F238E27FC236}">
                <a16:creationId xmlns:a16="http://schemas.microsoft.com/office/drawing/2014/main" id="{8144CEB9-1077-4C4C-9618-545360CC5F1E}"/>
              </a:ext>
            </a:extLst>
          </p:cNvPr>
          <p:cNvSpPr/>
          <p:nvPr/>
        </p:nvSpPr>
        <p:spPr>
          <a:xfrm>
            <a:off x="1048657" y="2355039"/>
            <a:ext cx="7377124" cy="2133618"/>
          </a:xfrm>
          <a:prstGeom prst="roundRect">
            <a:avLst>
              <a:gd name="adj" fmla="val 16667"/>
            </a:avLst>
          </a:prstGeom>
          <a:solidFill>
            <a:srgbClr val="FF7866"/>
          </a:solidFill>
          <a:ln w="57150" cap="flat" cmpd="sng">
            <a:solidFill>
              <a:srgbClr val="A5CFE0"/>
            </a:solidFill>
            <a:prstDash val="solid"/>
            <a:round/>
            <a:headEnd type="none" w="med" len="med"/>
            <a:tailEnd type="none" w="med" len="med"/>
          </a:ln>
        </p:spPr>
        <p:txBody>
          <a:bodyPr lIns="91425" tIns="45700" rIns="91425" bIns="45700" anchor="ctr" anchorCtr="0">
            <a:noAutofit/>
          </a:bodyPr>
          <a:lstStyle/>
          <a:p>
            <a:r>
              <a:rPr lang="nl-NL" sz="1600" b="1" kern="1200" dirty="0">
                <a:solidFill>
                  <a:schemeClr val="tx1"/>
                </a:solidFill>
              </a:rPr>
              <a:t>S</a:t>
            </a:r>
            <a:r>
              <a:rPr lang="nl-NL" sz="1600" kern="1200" dirty="0">
                <a:solidFill>
                  <a:schemeClr val="tx1"/>
                </a:solidFill>
              </a:rPr>
              <a:t>pecifiek - </a:t>
            </a:r>
            <a:r>
              <a:rPr lang="nl-NL" sz="1600" i="1" kern="1200" dirty="0">
                <a:solidFill>
                  <a:schemeClr val="tx1"/>
                </a:solidFill>
              </a:rPr>
              <a:t>Is de doelstelling eenduidig?</a:t>
            </a:r>
            <a:endParaRPr lang="nl-NL" sz="1600" kern="1200" dirty="0">
              <a:solidFill>
                <a:schemeClr val="tx1"/>
              </a:solidFill>
            </a:endParaRPr>
          </a:p>
          <a:p>
            <a:r>
              <a:rPr lang="nl-NL" sz="1600" b="1" kern="1200" dirty="0">
                <a:solidFill>
                  <a:schemeClr val="tx1"/>
                </a:solidFill>
              </a:rPr>
              <a:t>M</a:t>
            </a:r>
            <a:r>
              <a:rPr lang="nl-NL" sz="1600" kern="1200" dirty="0">
                <a:solidFill>
                  <a:schemeClr val="tx1"/>
                </a:solidFill>
              </a:rPr>
              <a:t>eetbaar - </a:t>
            </a:r>
            <a:r>
              <a:rPr lang="nl-NL" sz="1600" i="1" kern="1200" dirty="0">
                <a:solidFill>
                  <a:schemeClr val="tx1"/>
                </a:solidFill>
              </a:rPr>
              <a:t>Onder welke meetbare voorwaarden of vorm is het doel bereikt?</a:t>
            </a:r>
            <a:endParaRPr lang="nl-NL" sz="1600" kern="1200" dirty="0">
              <a:solidFill>
                <a:schemeClr val="tx1"/>
              </a:solidFill>
            </a:endParaRPr>
          </a:p>
          <a:p>
            <a:r>
              <a:rPr lang="nl-NL" sz="1600" b="1" kern="1200" dirty="0">
                <a:solidFill>
                  <a:schemeClr val="tx1"/>
                </a:solidFill>
              </a:rPr>
              <a:t>A</a:t>
            </a:r>
            <a:r>
              <a:rPr lang="nl-NL" sz="1600" kern="1200" dirty="0">
                <a:solidFill>
                  <a:schemeClr val="tx1"/>
                </a:solidFill>
              </a:rPr>
              <a:t>cceptabel - </a:t>
            </a:r>
            <a:r>
              <a:rPr lang="nl-NL" sz="1600" i="1" kern="1200" dirty="0">
                <a:solidFill>
                  <a:schemeClr val="tx1"/>
                </a:solidFill>
              </a:rPr>
              <a:t>Is deze acceptabel voor de doelgroep en/of het management?</a:t>
            </a:r>
            <a:endParaRPr lang="nl-NL" sz="1600" kern="1200" dirty="0">
              <a:solidFill>
                <a:schemeClr val="tx1"/>
              </a:solidFill>
            </a:endParaRPr>
          </a:p>
          <a:p>
            <a:r>
              <a:rPr lang="nl-NL" sz="1600" b="1" kern="1200" dirty="0">
                <a:solidFill>
                  <a:schemeClr val="tx1"/>
                </a:solidFill>
              </a:rPr>
              <a:t>R</a:t>
            </a:r>
            <a:r>
              <a:rPr lang="nl-NL" sz="1600" kern="1200" dirty="0">
                <a:solidFill>
                  <a:schemeClr val="tx1"/>
                </a:solidFill>
              </a:rPr>
              <a:t>ealistisch - </a:t>
            </a:r>
            <a:r>
              <a:rPr lang="nl-NL" sz="1600" i="1" kern="1200" dirty="0">
                <a:solidFill>
                  <a:schemeClr val="tx1"/>
                </a:solidFill>
              </a:rPr>
              <a:t>Is het doel haalbaar?</a:t>
            </a:r>
            <a:endParaRPr lang="nl-NL" sz="1600" kern="1200" dirty="0">
              <a:solidFill>
                <a:schemeClr val="tx1"/>
              </a:solidFill>
            </a:endParaRPr>
          </a:p>
          <a:p>
            <a:r>
              <a:rPr lang="nl-NL" sz="1600" b="1" kern="1200" dirty="0">
                <a:solidFill>
                  <a:schemeClr val="tx1"/>
                </a:solidFill>
              </a:rPr>
              <a:t>T</a:t>
            </a:r>
            <a:r>
              <a:rPr lang="nl-NL" sz="1600" kern="1200" dirty="0">
                <a:solidFill>
                  <a:schemeClr val="tx1"/>
                </a:solidFill>
              </a:rPr>
              <a:t>ijdsgebonden - </a:t>
            </a:r>
            <a:r>
              <a:rPr lang="nl-NL" sz="1600" i="1" kern="1200" dirty="0">
                <a:solidFill>
                  <a:schemeClr val="tx1"/>
                </a:solidFill>
              </a:rPr>
              <a:t>Wanneer (in de tijd) moet het doel bereikt zijn?</a:t>
            </a:r>
            <a:endParaRPr lang="nl-NL" sz="1600" kern="1200" dirty="0">
              <a:solidFill>
                <a:schemeClr val="tx1"/>
              </a:solidFill>
            </a:endParaRPr>
          </a:p>
        </p:txBody>
      </p:sp>
      <p:sp>
        <p:nvSpPr>
          <p:cNvPr id="7" name="Shape 562">
            <a:extLst>
              <a:ext uri="{FF2B5EF4-FFF2-40B4-BE49-F238E27FC236}">
                <a16:creationId xmlns:a16="http://schemas.microsoft.com/office/drawing/2014/main" id="{C32B9468-F262-466A-A1B7-B93CC020B71A}"/>
              </a:ext>
            </a:extLst>
          </p:cNvPr>
          <p:cNvSpPr/>
          <p:nvPr/>
        </p:nvSpPr>
        <p:spPr>
          <a:xfrm>
            <a:off x="6625593" y="852250"/>
            <a:ext cx="2039648" cy="1047368"/>
          </a:xfrm>
          <a:prstGeom prst="roundRect">
            <a:avLst>
              <a:gd name="adj" fmla="val 16667"/>
            </a:avLst>
          </a:prstGeom>
          <a:solidFill>
            <a:srgbClr val="FF7866"/>
          </a:solidFill>
          <a:ln w="57150" cap="flat" cmpd="sng">
            <a:solidFill>
              <a:srgbClr val="A5CFE0"/>
            </a:solidFill>
            <a:prstDash val="solid"/>
            <a:round/>
            <a:headEnd type="none" w="med" len="med"/>
            <a:tailEnd type="none" w="med" len="med"/>
          </a:ln>
        </p:spPr>
        <p:txBody>
          <a:bodyPr lIns="91425" tIns="45700" rIns="91425" bIns="45700" anchor="ctr" anchorCtr="0">
            <a:noAutofit/>
          </a:bodyPr>
          <a:lstStyle/>
          <a:p>
            <a:pPr algn="ctr">
              <a:buSzPct val="25000"/>
            </a:pPr>
            <a:r>
              <a:rPr lang="nl-NL" sz="1800" dirty="0"/>
              <a:t>Is deze doelstelling SMART?</a:t>
            </a:r>
          </a:p>
        </p:txBody>
      </p:sp>
    </p:spTree>
    <p:extLst>
      <p:ext uri="{BB962C8B-B14F-4D97-AF65-F5344CB8AC3E}">
        <p14:creationId xmlns:p14="http://schemas.microsoft.com/office/powerpoint/2010/main" val="178799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xit" presetSubtype="4" fill="hold" grpId="1" nodeType="withEffect">
                                  <p:stCondLst>
                                    <p:cond delay="0"/>
                                  </p:stCondLst>
                                  <p:childTnLst>
                                    <p:anim calcmode="lin" valueType="num">
                                      <p:cBhvr additive="base">
                                        <p:cTn id="20" dur="500"/>
                                        <p:tgtEl>
                                          <p:spTgt spid="6"/>
                                        </p:tgtEl>
                                        <p:attrNameLst>
                                          <p:attrName>ppt_x</p:attrName>
                                        </p:attrNameLst>
                                      </p:cBhvr>
                                      <p:tavLst>
                                        <p:tav tm="0">
                                          <p:val>
                                            <p:strVal val="ppt_x"/>
                                          </p:val>
                                        </p:tav>
                                        <p:tav tm="100000">
                                          <p:val>
                                            <p:strVal val="ppt_x"/>
                                          </p:val>
                                        </p:tav>
                                      </p:tavLst>
                                    </p:anim>
                                    <p:anim calcmode="lin" valueType="num">
                                      <p:cBhvr additive="base">
                                        <p:cTn id="21" dur="500"/>
                                        <p:tgtEl>
                                          <p:spTgt spid="6"/>
                                        </p:tgtEl>
                                        <p:attrNameLst>
                                          <p:attrName>ppt_y</p:attrName>
                                        </p:attrNameLst>
                                      </p:cBhvr>
                                      <p:tavLst>
                                        <p:tav tm="0">
                                          <p:val>
                                            <p:strVal val="ppt_y"/>
                                          </p:val>
                                        </p:tav>
                                        <p:tav tm="100000">
                                          <p:val>
                                            <p:strVal val="1+ppt_h/2"/>
                                          </p:val>
                                        </p:tav>
                                      </p:tavLst>
                                    </p:anim>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E7BD5F-6593-46D1-8E7F-3871A5780F42}"/>
              </a:ext>
            </a:extLst>
          </p:cNvPr>
          <p:cNvSpPr>
            <a:spLocks noGrp="1"/>
          </p:cNvSpPr>
          <p:nvPr>
            <p:ph type="body" sz="quarter" idx="10"/>
          </p:nvPr>
        </p:nvSpPr>
        <p:spPr/>
        <p:txBody>
          <a:bodyPr/>
          <a:lstStyle/>
          <a:p>
            <a:r>
              <a:rPr lang="nl-NL" dirty="0"/>
              <a:t>2. Alternatieven</a:t>
            </a:r>
          </a:p>
        </p:txBody>
      </p:sp>
      <p:sp>
        <p:nvSpPr>
          <p:cNvPr id="3" name="Text Placeholder 2">
            <a:extLst>
              <a:ext uri="{FF2B5EF4-FFF2-40B4-BE49-F238E27FC236}">
                <a16:creationId xmlns:a16="http://schemas.microsoft.com/office/drawing/2014/main" id="{3E17F831-B4D2-4D25-BC97-EED4F0E1648C}"/>
              </a:ext>
            </a:extLst>
          </p:cNvPr>
          <p:cNvSpPr>
            <a:spLocks noGrp="1"/>
          </p:cNvSpPr>
          <p:nvPr>
            <p:ph type="body" sz="quarter" idx="11"/>
          </p:nvPr>
        </p:nvSpPr>
        <p:spPr/>
        <p:txBody>
          <a:bodyPr/>
          <a:lstStyle/>
          <a:p>
            <a:pPr marL="457200" lvl="0" indent="-228600"/>
            <a:r>
              <a:rPr lang="en-US" dirty="0" err="1"/>
              <a:t>Bedenk</a:t>
            </a:r>
            <a:r>
              <a:rPr lang="en-US" dirty="0"/>
              <a:t> </a:t>
            </a:r>
            <a:r>
              <a:rPr lang="en-US" dirty="0" err="1"/>
              <a:t>alternatieven</a:t>
            </a:r>
            <a:endParaRPr lang="en-US" dirty="0"/>
          </a:p>
          <a:p>
            <a:pPr marL="457200" lvl="0" indent="-228600"/>
            <a:r>
              <a:rPr lang="en-US" dirty="0"/>
              <a:t>Out of the box </a:t>
            </a:r>
            <a:r>
              <a:rPr lang="en-US" dirty="0" err="1"/>
              <a:t>denken</a:t>
            </a:r>
            <a:endParaRPr lang="en-US" dirty="0"/>
          </a:p>
          <a:p>
            <a:pPr marL="1028700" lvl="1" indent="-342900">
              <a:buFont typeface="Arial" panose="020B0604020202020204" pitchFamily="34" charset="0"/>
              <a:buChar char="•"/>
            </a:pPr>
            <a:r>
              <a:rPr lang="en-US" dirty="0" err="1"/>
              <a:t>Standaard</a:t>
            </a:r>
            <a:r>
              <a:rPr lang="en-US" dirty="0"/>
              <a:t> </a:t>
            </a:r>
            <a:r>
              <a:rPr lang="en-US" dirty="0" err="1"/>
              <a:t>applicaties</a:t>
            </a:r>
            <a:endParaRPr lang="en-US" dirty="0"/>
          </a:p>
          <a:p>
            <a:pPr marL="1028700" lvl="1" indent="-342900">
              <a:buFont typeface="Arial" panose="020B0604020202020204" pitchFamily="34" charset="0"/>
              <a:buChar char="•"/>
            </a:pPr>
            <a:r>
              <a:rPr lang="en-US" dirty="0" err="1"/>
              <a:t>Maatwerk</a:t>
            </a:r>
            <a:r>
              <a:rPr lang="en-US" dirty="0"/>
              <a:t> </a:t>
            </a:r>
            <a:r>
              <a:rPr lang="en-US" dirty="0" err="1"/>
              <a:t>ontwikkeling</a:t>
            </a:r>
            <a:endParaRPr lang="en-US" dirty="0"/>
          </a:p>
          <a:p>
            <a:pPr marL="1028700" lvl="1" indent="-342900">
              <a:buFont typeface="Arial" panose="020B0604020202020204" pitchFamily="34" charset="0"/>
              <a:buChar char="•"/>
            </a:pPr>
            <a:r>
              <a:rPr lang="en-US" dirty="0" err="1"/>
              <a:t>Outsourcen</a:t>
            </a:r>
            <a:r>
              <a:rPr lang="en-US" dirty="0"/>
              <a:t> van het </a:t>
            </a:r>
            <a:r>
              <a:rPr lang="en-US" dirty="0" err="1"/>
              <a:t>gehele</a:t>
            </a:r>
            <a:r>
              <a:rPr lang="en-US" dirty="0"/>
              <a:t> </a:t>
            </a:r>
            <a:r>
              <a:rPr lang="en-US" dirty="0" err="1"/>
              <a:t>proces</a:t>
            </a:r>
            <a:endParaRPr lang="en-US" dirty="0"/>
          </a:p>
          <a:p>
            <a:pPr marL="1028700" lvl="1" indent="-342900">
              <a:buFont typeface="Arial" panose="020B0604020202020204" pitchFamily="34" charset="0"/>
              <a:buChar char="•"/>
            </a:pPr>
            <a:r>
              <a:rPr lang="en-US" dirty="0" err="1"/>
              <a:t>Niets</a:t>
            </a:r>
            <a:r>
              <a:rPr lang="en-US" dirty="0"/>
              <a:t> </a:t>
            </a:r>
            <a:r>
              <a:rPr lang="en-US" dirty="0" err="1"/>
              <a:t>doen</a:t>
            </a:r>
            <a:r>
              <a:rPr lang="en-US" dirty="0"/>
              <a:t> (</a:t>
            </a:r>
            <a:r>
              <a:rPr lang="en-US" dirty="0" err="1"/>
              <a:t>nuloptie</a:t>
            </a:r>
            <a:r>
              <a:rPr lang="en-US" dirty="0"/>
              <a:t>)</a:t>
            </a:r>
          </a:p>
          <a:p>
            <a:endParaRPr lang="nl-NL" dirty="0"/>
          </a:p>
        </p:txBody>
      </p:sp>
      <p:pic>
        <p:nvPicPr>
          <p:cNvPr id="4" name="Picture 2" descr="Afbeeldingsresultaat voor ah zelfscan">
            <a:extLst>
              <a:ext uri="{FF2B5EF4-FFF2-40B4-BE49-F238E27FC236}">
                <a16:creationId xmlns:a16="http://schemas.microsoft.com/office/drawing/2014/main" id="{2F683742-9742-4417-8811-904CF0206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2647" y="510065"/>
            <a:ext cx="1347084" cy="8974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6" descr="Afbeeldingsresultaat voor ah logo">
            <a:extLst>
              <a:ext uri="{FF2B5EF4-FFF2-40B4-BE49-F238E27FC236}">
                <a16:creationId xmlns:a16="http://schemas.microsoft.com/office/drawing/2014/main" id="{A40FF3C2-6F48-4106-AA0F-5AD8E8337AB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083" y="4111241"/>
            <a:ext cx="940155" cy="954708"/>
          </a:xfrm>
          <a:prstGeom prst="rect">
            <a:avLst/>
          </a:prstGeom>
          <a:noFill/>
          <a:ln>
            <a:noFill/>
          </a:ln>
        </p:spPr>
      </p:pic>
    </p:spTree>
    <p:extLst>
      <p:ext uri="{BB962C8B-B14F-4D97-AF65-F5344CB8AC3E}">
        <p14:creationId xmlns:p14="http://schemas.microsoft.com/office/powerpoint/2010/main" val="409915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BA835D-C916-43CE-913F-488C0CE8CFE8}"/>
              </a:ext>
            </a:extLst>
          </p:cNvPr>
          <p:cNvSpPr>
            <a:spLocks noGrp="1"/>
          </p:cNvSpPr>
          <p:nvPr>
            <p:ph type="body" sz="quarter" idx="10"/>
          </p:nvPr>
        </p:nvSpPr>
        <p:spPr/>
        <p:txBody>
          <a:bodyPr/>
          <a:lstStyle/>
          <a:p>
            <a:r>
              <a:rPr lang="nl-NL" dirty="0"/>
              <a:t>3. Kosten</a:t>
            </a:r>
          </a:p>
        </p:txBody>
      </p:sp>
      <p:sp>
        <p:nvSpPr>
          <p:cNvPr id="3" name="Text Placeholder 2">
            <a:extLst>
              <a:ext uri="{FF2B5EF4-FFF2-40B4-BE49-F238E27FC236}">
                <a16:creationId xmlns:a16="http://schemas.microsoft.com/office/drawing/2014/main" id="{6E90D265-CAD2-451A-B2A1-C42A2720AABE}"/>
              </a:ext>
            </a:extLst>
          </p:cNvPr>
          <p:cNvSpPr>
            <a:spLocks noGrp="1"/>
          </p:cNvSpPr>
          <p:nvPr>
            <p:ph type="body" sz="quarter" idx="11"/>
          </p:nvPr>
        </p:nvSpPr>
        <p:spPr/>
        <p:txBody>
          <a:bodyPr/>
          <a:lstStyle/>
          <a:p>
            <a:r>
              <a:rPr lang="nl-NL" dirty="0"/>
              <a:t>Eénmalige kosten</a:t>
            </a:r>
          </a:p>
          <a:p>
            <a:r>
              <a:rPr lang="nl-NL" dirty="0"/>
              <a:t>Periodieke kosten</a:t>
            </a:r>
          </a:p>
          <a:p>
            <a:pPr marL="800100" lvl="1" indent="-342900">
              <a:buFont typeface="Arial" panose="020B0604020202020204" pitchFamily="34" charset="0"/>
              <a:buChar char="•"/>
            </a:pPr>
            <a:r>
              <a:rPr lang="nl-NL" dirty="0"/>
              <a:t>Vaste kosten</a:t>
            </a:r>
          </a:p>
          <a:p>
            <a:pPr marL="1257300" lvl="2" indent="-342900">
              <a:buFont typeface="Arial" panose="020B0604020202020204" pitchFamily="34" charset="0"/>
              <a:buChar char="•"/>
            </a:pPr>
            <a:r>
              <a:rPr lang="nl-NL" dirty="0"/>
              <a:t>Bijvoorbeeld abonnementskosten of licentiekosten</a:t>
            </a:r>
          </a:p>
          <a:p>
            <a:pPr marL="1257300" lvl="2" indent="-342900">
              <a:buFont typeface="Arial" panose="020B0604020202020204" pitchFamily="34" charset="0"/>
              <a:buChar char="•"/>
            </a:pPr>
            <a:r>
              <a:rPr lang="nl-NL" dirty="0"/>
              <a:t>Vaste kosten blijven gelijk, ook al varieert de bedrijfsdrukte</a:t>
            </a:r>
          </a:p>
          <a:p>
            <a:pPr marL="800100" lvl="1" indent="-342900">
              <a:buFont typeface="Arial" panose="020B0604020202020204" pitchFamily="34" charset="0"/>
              <a:buChar char="•"/>
            </a:pPr>
            <a:r>
              <a:rPr lang="nl-NL" dirty="0"/>
              <a:t>Variabele kosten</a:t>
            </a:r>
          </a:p>
          <a:p>
            <a:pPr marL="1257300" lvl="2" indent="-342900">
              <a:buFont typeface="Arial" panose="020B0604020202020204" pitchFamily="34" charset="0"/>
              <a:buChar char="•"/>
            </a:pPr>
            <a:r>
              <a:rPr lang="nl-NL" dirty="0"/>
              <a:t>Variabele kosten zijn kosten die toe of afnemen afhankelijk van de bedrijfsdrukte.</a:t>
            </a:r>
          </a:p>
          <a:p>
            <a:pPr marL="1257300" lvl="2" indent="-342900">
              <a:buFont typeface="Arial" panose="020B0604020202020204" pitchFamily="34" charset="0"/>
              <a:buChar char="•"/>
            </a:pPr>
            <a:endParaRPr lang="nl-NL" dirty="0"/>
          </a:p>
          <a:p>
            <a:endParaRPr lang="nl-NL" dirty="0"/>
          </a:p>
        </p:txBody>
      </p:sp>
      <p:sp>
        <p:nvSpPr>
          <p:cNvPr id="4" name="Shape 562">
            <a:extLst>
              <a:ext uri="{FF2B5EF4-FFF2-40B4-BE49-F238E27FC236}">
                <a16:creationId xmlns:a16="http://schemas.microsoft.com/office/drawing/2014/main" id="{A8C8F885-F7E5-495C-A5E6-7C56ABDF18AD}"/>
              </a:ext>
            </a:extLst>
          </p:cNvPr>
          <p:cNvSpPr/>
          <p:nvPr/>
        </p:nvSpPr>
        <p:spPr>
          <a:xfrm>
            <a:off x="1574868" y="3375922"/>
            <a:ext cx="5840418" cy="1678963"/>
          </a:xfrm>
          <a:prstGeom prst="roundRect">
            <a:avLst>
              <a:gd name="adj" fmla="val 16667"/>
            </a:avLst>
          </a:prstGeom>
          <a:solidFill>
            <a:srgbClr val="FF7866"/>
          </a:solidFill>
          <a:ln w="57150" cap="flat" cmpd="sng">
            <a:solidFill>
              <a:srgbClr val="A5CFE0"/>
            </a:solidFill>
            <a:prstDash val="solid"/>
            <a:round/>
            <a:headEnd type="none" w="med" len="med"/>
            <a:tailEnd type="none" w="med" len="med"/>
          </a:ln>
        </p:spPr>
        <p:txBody>
          <a:bodyPr lIns="91425" tIns="45700" rIns="91425" bIns="45700" anchor="ctr" anchorCtr="0">
            <a:noAutofit/>
          </a:bodyPr>
          <a:lstStyle/>
          <a:p>
            <a:pPr algn="ctr"/>
            <a:r>
              <a:rPr lang="nl-NL" sz="1600" dirty="0"/>
              <a:t>Bij standaardsoftware kun je vaak kiezen tussen software kopen, zelf te installeren en te hosten (</a:t>
            </a:r>
            <a:r>
              <a:rPr lang="nl-NL" sz="1600" i="1" dirty="0"/>
              <a:t>on premise</a:t>
            </a:r>
            <a:r>
              <a:rPr lang="nl-NL" sz="1600" dirty="0"/>
              <a:t>) of de software te </a:t>
            </a:r>
            <a:r>
              <a:rPr lang="nl-NL" sz="1600" i="1" dirty="0"/>
              <a:t>huren</a:t>
            </a:r>
            <a:r>
              <a:rPr lang="nl-NL" sz="1600" dirty="0"/>
              <a:t> (SAAS). </a:t>
            </a:r>
          </a:p>
          <a:p>
            <a:pPr algn="ctr"/>
            <a:r>
              <a:rPr lang="nl-NL" sz="1600" dirty="0"/>
              <a:t>Kun je uitleggen wat dit betekent t.a.v. de vaste en variabele kosten wanneer je meer gebruikers krijgt (bijvoorbeeld vanwege toegenomen bedrijfsdrukte) ?</a:t>
            </a:r>
          </a:p>
        </p:txBody>
      </p:sp>
    </p:spTree>
    <p:extLst>
      <p:ext uri="{BB962C8B-B14F-4D97-AF65-F5344CB8AC3E}">
        <p14:creationId xmlns:p14="http://schemas.microsoft.com/office/powerpoint/2010/main" val="27236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2678A8-0F38-4571-B70B-894D2F026ED8}"/>
              </a:ext>
            </a:extLst>
          </p:cNvPr>
          <p:cNvSpPr>
            <a:spLocks noGrp="1"/>
          </p:cNvSpPr>
          <p:nvPr>
            <p:ph type="body" sz="quarter" idx="10"/>
          </p:nvPr>
        </p:nvSpPr>
        <p:spPr/>
        <p:txBody>
          <a:bodyPr/>
          <a:lstStyle/>
          <a:p>
            <a:r>
              <a:rPr lang="nl-NL" dirty="0"/>
              <a:t>3. Kosten</a:t>
            </a:r>
          </a:p>
        </p:txBody>
      </p:sp>
      <p:sp>
        <p:nvSpPr>
          <p:cNvPr id="3" name="Text Placeholder 2">
            <a:extLst>
              <a:ext uri="{FF2B5EF4-FFF2-40B4-BE49-F238E27FC236}">
                <a16:creationId xmlns:a16="http://schemas.microsoft.com/office/drawing/2014/main" id="{5F0843E3-A4A7-4AED-9410-0A355D611735}"/>
              </a:ext>
            </a:extLst>
          </p:cNvPr>
          <p:cNvSpPr>
            <a:spLocks noGrp="1"/>
          </p:cNvSpPr>
          <p:nvPr>
            <p:ph type="body" sz="quarter" idx="11"/>
          </p:nvPr>
        </p:nvSpPr>
        <p:spPr/>
        <p:txBody>
          <a:bodyPr/>
          <a:lstStyle/>
          <a:p>
            <a:pPr lvl="0"/>
            <a:r>
              <a:rPr lang="nl-NL" dirty="0"/>
              <a:t>Eenmalige kosten voor verbouwingen bij ingang </a:t>
            </a:r>
            <a:br>
              <a:rPr lang="nl-NL" dirty="0"/>
            </a:br>
            <a:r>
              <a:rPr lang="nl-NL" dirty="0"/>
              <a:t>en kassa Albert Heijn Overvecht - 			</a:t>
            </a:r>
            <a:r>
              <a:rPr lang="nl-NL" b="1" dirty="0"/>
              <a:t>€60.000</a:t>
            </a:r>
            <a:endParaRPr lang="nl-NL" dirty="0"/>
          </a:p>
          <a:p>
            <a:pPr lvl="0"/>
            <a:r>
              <a:rPr lang="nl-NL" dirty="0"/>
              <a:t>Eenmalige kosten voor het aanpassen van de </a:t>
            </a:r>
            <a:br>
              <a:rPr lang="nl-NL" dirty="0"/>
            </a:br>
            <a:r>
              <a:rPr lang="nl-NL" dirty="0"/>
              <a:t>kassasoftware van Albert Heijn - 				</a:t>
            </a:r>
            <a:r>
              <a:rPr lang="nl-NL" b="1" dirty="0"/>
              <a:t>€45.000</a:t>
            </a:r>
            <a:endParaRPr lang="nl-NL" dirty="0"/>
          </a:p>
          <a:p>
            <a:pPr lvl="0"/>
            <a:r>
              <a:rPr lang="nl-NL" dirty="0"/>
              <a:t>Jaarlijkse kosten voor het leasen van de </a:t>
            </a:r>
            <a:br>
              <a:rPr lang="nl-NL" dirty="0"/>
            </a:br>
            <a:r>
              <a:rPr lang="nl-NL" dirty="0"/>
              <a:t>zelfscanners bij de leverancier - 				</a:t>
            </a:r>
            <a:r>
              <a:rPr lang="nl-NL" b="1" dirty="0"/>
              <a:t>€35.000</a:t>
            </a:r>
          </a:p>
          <a:p>
            <a:pPr lvl="0"/>
            <a:endParaRPr lang="nl-NL" b="1" dirty="0"/>
          </a:p>
          <a:p>
            <a:pPr lvl="0"/>
            <a:r>
              <a:rPr lang="nl-NL" b="1" dirty="0"/>
              <a:t>Totale kosten na 3 jaar						€210.000</a:t>
            </a:r>
            <a:endParaRPr lang="nl-NL" dirty="0"/>
          </a:p>
          <a:p>
            <a:endParaRPr lang="nl-NL" dirty="0"/>
          </a:p>
        </p:txBody>
      </p:sp>
      <p:pic>
        <p:nvPicPr>
          <p:cNvPr id="4" name="Picture 2" descr="Afbeeldingsresultaat voor ah zelfscan">
            <a:extLst>
              <a:ext uri="{FF2B5EF4-FFF2-40B4-BE49-F238E27FC236}">
                <a16:creationId xmlns:a16="http://schemas.microsoft.com/office/drawing/2014/main" id="{0707DCFB-1D42-4C09-88CA-56456B67B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8069" y="510065"/>
            <a:ext cx="1331662" cy="8872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descr="Afbeeldingsresultaat voor ah logo">
            <a:extLst>
              <a:ext uri="{FF2B5EF4-FFF2-40B4-BE49-F238E27FC236}">
                <a16:creationId xmlns:a16="http://schemas.microsoft.com/office/drawing/2014/main" id="{24120F35-6EC6-49D0-B708-4AAC4EFD4F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8083" y="4111241"/>
            <a:ext cx="940155" cy="954708"/>
          </a:xfrm>
          <a:prstGeom prst="rect">
            <a:avLst/>
          </a:prstGeom>
          <a:noFill/>
          <a:ln>
            <a:noFill/>
          </a:ln>
        </p:spPr>
      </p:pic>
    </p:spTree>
    <p:extLst>
      <p:ext uri="{BB962C8B-B14F-4D97-AF65-F5344CB8AC3E}">
        <p14:creationId xmlns:p14="http://schemas.microsoft.com/office/powerpoint/2010/main" val="1513401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2678A8-0F38-4571-B70B-894D2F026ED8}"/>
              </a:ext>
            </a:extLst>
          </p:cNvPr>
          <p:cNvSpPr>
            <a:spLocks noGrp="1"/>
          </p:cNvSpPr>
          <p:nvPr>
            <p:ph type="body" sz="quarter" idx="10"/>
          </p:nvPr>
        </p:nvSpPr>
        <p:spPr/>
        <p:txBody>
          <a:bodyPr/>
          <a:lstStyle/>
          <a:p>
            <a:r>
              <a:rPr lang="nl-NL" dirty="0"/>
              <a:t>4. Baten</a:t>
            </a:r>
          </a:p>
        </p:txBody>
      </p:sp>
      <p:sp>
        <p:nvSpPr>
          <p:cNvPr id="3" name="Text Placeholder 2">
            <a:extLst>
              <a:ext uri="{FF2B5EF4-FFF2-40B4-BE49-F238E27FC236}">
                <a16:creationId xmlns:a16="http://schemas.microsoft.com/office/drawing/2014/main" id="{5F0843E3-A4A7-4AED-9410-0A355D611735}"/>
              </a:ext>
            </a:extLst>
          </p:cNvPr>
          <p:cNvSpPr>
            <a:spLocks noGrp="1"/>
          </p:cNvSpPr>
          <p:nvPr>
            <p:ph type="body" sz="quarter" idx="11"/>
          </p:nvPr>
        </p:nvSpPr>
        <p:spPr/>
        <p:txBody>
          <a:bodyPr/>
          <a:lstStyle/>
          <a:p>
            <a:r>
              <a:rPr lang="nl-NL" dirty="0"/>
              <a:t>Lagere kosten (efficiency) t.g.v.:</a:t>
            </a:r>
          </a:p>
          <a:p>
            <a:pPr marL="800100" lvl="1" indent="-342900">
              <a:buFont typeface="Arial" panose="020B0604020202020204" pitchFamily="34" charset="0"/>
              <a:buChar char="•"/>
            </a:pPr>
            <a:r>
              <a:rPr lang="nl-NL" dirty="0"/>
              <a:t>Automatiseren van taken</a:t>
            </a:r>
          </a:p>
          <a:p>
            <a:pPr marL="800100" lvl="1" indent="-342900">
              <a:buFont typeface="Arial" panose="020B0604020202020204" pitchFamily="34" charset="0"/>
              <a:buChar char="•"/>
            </a:pPr>
            <a:r>
              <a:rPr lang="nl-NL" dirty="0"/>
              <a:t>Minder fouten en daardoor minder herstelwerkzaamheden</a:t>
            </a:r>
          </a:p>
          <a:p>
            <a:r>
              <a:rPr lang="nl-NL" dirty="0"/>
              <a:t>Stijging van opbrengsten (effectiviteit) t.g.v.:</a:t>
            </a:r>
          </a:p>
          <a:p>
            <a:pPr marL="800100" lvl="1" indent="-342900">
              <a:buFont typeface="Arial" panose="020B0604020202020204" pitchFamily="34" charset="0"/>
              <a:buChar char="•"/>
            </a:pPr>
            <a:r>
              <a:rPr lang="nl-NL" dirty="0"/>
              <a:t>Meer omzet (nieuwe klanten)</a:t>
            </a:r>
          </a:p>
          <a:p>
            <a:pPr marL="800100" lvl="1" indent="-342900">
              <a:buFont typeface="Arial" panose="020B0604020202020204" pitchFamily="34" charset="0"/>
              <a:buChar char="•"/>
            </a:pPr>
            <a:r>
              <a:rPr lang="nl-NL" dirty="0"/>
              <a:t>Klanttevredenheid stijgt waardoor klanten langer klant blijven</a:t>
            </a:r>
          </a:p>
          <a:p>
            <a:pPr marL="800100" lvl="1" indent="-342900">
              <a:buFont typeface="Arial" panose="020B0604020202020204" pitchFamily="34" charset="0"/>
              <a:buChar char="•"/>
            </a:pPr>
            <a:r>
              <a:rPr lang="nl-NL" dirty="0"/>
              <a:t>Klanten bevelen bedrijf aan bij andere, waardoor aantal klanten toeneemt</a:t>
            </a:r>
          </a:p>
        </p:txBody>
      </p:sp>
    </p:spTree>
    <p:extLst>
      <p:ext uri="{BB962C8B-B14F-4D97-AF65-F5344CB8AC3E}">
        <p14:creationId xmlns:p14="http://schemas.microsoft.com/office/powerpoint/2010/main" val="3833605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646F16-2148-44F4-9532-C5F001D20B42}"/>
              </a:ext>
            </a:extLst>
          </p:cNvPr>
          <p:cNvSpPr>
            <a:spLocks noGrp="1"/>
          </p:cNvSpPr>
          <p:nvPr>
            <p:ph type="body" sz="quarter" idx="10"/>
          </p:nvPr>
        </p:nvSpPr>
        <p:spPr/>
        <p:txBody>
          <a:bodyPr/>
          <a:lstStyle/>
          <a:p>
            <a:r>
              <a:rPr lang="nl-NL" dirty="0"/>
              <a:t>4. Baten – aandachtspunten</a:t>
            </a:r>
          </a:p>
        </p:txBody>
      </p:sp>
      <p:sp>
        <p:nvSpPr>
          <p:cNvPr id="3" name="Text Placeholder 2">
            <a:extLst>
              <a:ext uri="{FF2B5EF4-FFF2-40B4-BE49-F238E27FC236}">
                <a16:creationId xmlns:a16="http://schemas.microsoft.com/office/drawing/2014/main" id="{3A3441EE-094D-4985-B5F8-B9E94AD30306}"/>
              </a:ext>
            </a:extLst>
          </p:cNvPr>
          <p:cNvSpPr>
            <a:spLocks noGrp="1"/>
          </p:cNvSpPr>
          <p:nvPr>
            <p:ph type="body" sz="quarter" idx="11"/>
          </p:nvPr>
        </p:nvSpPr>
        <p:spPr/>
        <p:txBody>
          <a:bodyPr/>
          <a:lstStyle/>
          <a:p>
            <a:r>
              <a:rPr lang="nl-NL" dirty="0"/>
              <a:t>Baten zijn moeilijker te voorspellen dan kosten</a:t>
            </a:r>
          </a:p>
          <a:p>
            <a:pPr marL="800100" lvl="1" indent="-342900">
              <a:buFont typeface="Arial" panose="020B0604020202020204" pitchFamily="34" charset="0"/>
              <a:buChar char="•"/>
            </a:pPr>
            <a:r>
              <a:rPr lang="nl-NL" dirty="0"/>
              <a:t>Succes van nieuwe producten is moeilijk te voorspellen</a:t>
            </a:r>
          </a:p>
          <a:p>
            <a:pPr marL="800100" lvl="1" indent="-342900">
              <a:buFont typeface="Arial" panose="020B0604020202020204" pitchFamily="34" charset="0"/>
              <a:buChar char="•"/>
            </a:pPr>
            <a:r>
              <a:rPr lang="nl-NL" dirty="0"/>
              <a:t>Wat is de waarde van niet-financiële baten?</a:t>
            </a:r>
          </a:p>
          <a:p>
            <a:pPr marL="800100" lvl="1" indent="-342900">
              <a:buFont typeface="Arial" panose="020B0604020202020204" pitchFamily="34" charset="0"/>
              <a:buChar char="•"/>
            </a:pPr>
            <a:r>
              <a:rPr lang="nl-NL" dirty="0"/>
              <a:t>Marktaandelen, omzetstijgingen en hogere klanttevredenheid zijn </a:t>
            </a:r>
            <a:r>
              <a:rPr lang="nl-NL" i="1" dirty="0"/>
              <a:t>schattingen </a:t>
            </a:r>
            <a:r>
              <a:rPr lang="nl-NL" dirty="0"/>
              <a:t>(scenario’s!)</a:t>
            </a:r>
          </a:p>
          <a:p>
            <a:r>
              <a:rPr lang="nl-NL" dirty="0"/>
              <a:t>Baten komen pas na de kosten </a:t>
            </a:r>
          </a:p>
          <a:p>
            <a:pPr marL="800100" lvl="1" indent="-342900">
              <a:buFont typeface="Arial" panose="020B0604020202020204" pitchFamily="34" charset="0"/>
              <a:buChar char="•"/>
            </a:pPr>
            <a:r>
              <a:rPr lang="nl-NL" dirty="0"/>
              <a:t>De eerste baten zullen pas verwacht worden na de implementatie</a:t>
            </a:r>
          </a:p>
          <a:p>
            <a:pPr marL="800100" lvl="1" indent="-342900">
              <a:buFont typeface="Arial" panose="020B0604020202020204" pitchFamily="34" charset="0"/>
              <a:buChar char="•"/>
            </a:pPr>
            <a:r>
              <a:rPr lang="nl-NL" dirty="0"/>
              <a:t>Daarna volgt vaak een </a:t>
            </a:r>
            <a:r>
              <a:rPr lang="nl-NL" i="1" dirty="0"/>
              <a:t>adoptieperiode</a:t>
            </a:r>
            <a:endParaRPr lang="nl-NL" dirty="0"/>
          </a:p>
          <a:p>
            <a:pPr marL="0" indent="0">
              <a:buNone/>
            </a:pPr>
            <a:endParaRPr lang="nl-NL" dirty="0"/>
          </a:p>
        </p:txBody>
      </p:sp>
    </p:spTree>
    <p:extLst>
      <p:ext uri="{BB962C8B-B14F-4D97-AF65-F5344CB8AC3E}">
        <p14:creationId xmlns:p14="http://schemas.microsoft.com/office/powerpoint/2010/main" val="1755979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2678A8-0F38-4571-B70B-894D2F026ED8}"/>
              </a:ext>
            </a:extLst>
          </p:cNvPr>
          <p:cNvSpPr>
            <a:spLocks noGrp="1"/>
          </p:cNvSpPr>
          <p:nvPr>
            <p:ph type="body" sz="quarter" idx="10"/>
          </p:nvPr>
        </p:nvSpPr>
        <p:spPr/>
        <p:txBody>
          <a:bodyPr/>
          <a:lstStyle/>
          <a:p>
            <a:r>
              <a:rPr lang="nl-NL" dirty="0"/>
              <a:t>4. Baten</a:t>
            </a:r>
          </a:p>
        </p:txBody>
      </p:sp>
      <p:sp>
        <p:nvSpPr>
          <p:cNvPr id="3" name="Text Placeholder 2">
            <a:extLst>
              <a:ext uri="{FF2B5EF4-FFF2-40B4-BE49-F238E27FC236}">
                <a16:creationId xmlns:a16="http://schemas.microsoft.com/office/drawing/2014/main" id="{5F0843E3-A4A7-4AED-9410-0A355D611735}"/>
              </a:ext>
            </a:extLst>
          </p:cNvPr>
          <p:cNvSpPr>
            <a:spLocks noGrp="1"/>
          </p:cNvSpPr>
          <p:nvPr>
            <p:ph type="body" sz="quarter" idx="11"/>
          </p:nvPr>
        </p:nvSpPr>
        <p:spPr/>
        <p:txBody>
          <a:bodyPr/>
          <a:lstStyle/>
          <a:p>
            <a:pPr lvl="0"/>
            <a:r>
              <a:rPr lang="nl-NL" dirty="0"/>
              <a:t>Albert Heijn Overvecht is 3.000 uur per jaar geopend. </a:t>
            </a:r>
          </a:p>
          <a:p>
            <a:pPr lvl="0"/>
            <a:r>
              <a:rPr lang="nl-NL" dirty="0"/>
              <a:t>Per uur is er gemiddeld 1 kassamedewerker minder nodig. </a:t>
            </a:r>
          </a:p>
          <a:p>
            <a:pPr lvl="0"/>
            <a:r>
              <a:rPr lang="nl-NL" dirty="0"/>
              <a:t>Een cassière kost gemiddeld €25 / uur</a:t>
            </a:r>
          </a:p>
          <a:p>
            <a:pPr lvl="0"/>
            <a:endParaRPr lang="nl-NL" dirty="0"/>
          </a:p>
          <a:p>
            <a:pPr lvl="0"/>
            <a:r>
              <a:rPr lang="nl-NL" dirty="0"/>
              <a:t>3.000 uur / jaar * 1 * €25 / uur  = 					</a:t>
            </a:r>
            <a:r>
              <a:rPr lang="nl-NL" b="1" dirty="0"/>
              <a:t>€75.000  </a:t>
            </a:r>
          </a:p>
          <a:p>
            <a:pPr lvl="0"/>
            <a:endParaRPr lang="nl-NL" dirty="0"/>
          </a:p>
          <a:p>
            <a:pPr lvl="0"/>
            <a:r>
              <a:rPr lang="nl-NL" b="1" dirty="0"/>
              <a:t>Totale baten na drie jaar</a:t>
            </a:r>
            <a:r>
              <a:rPr lang="nl-NL" dirty="0"/>
              <a:t>				</a:t>
            </a:r>
            <a:r>
              <a:rPr lang="nl-NL" b="1" dirty="0"/>
              <a:t> 		€225.000</a:t>
            </a:r>
            <a:endParaRPr lang="nl-NL" dirty="0"/>
          </a:p>
        </p:txBody>
      </p:sp>
      <p:pic>
        <p:nvPicPr>
          <p:cNvPr id="4" name="Picture 2" descr="Afbeeldingsresultaat voor ah zelfscan">
            <a:extLst>
              <a:ext uri="{FF2B5EF4-FFF2-40B4-BE49-F238E27FC236}">
                <a16:creationId xmlns:a16="http://schemas.microsoft.com/office/drawing/2014/main" id="{0707DCFB-1D42-4C09-88CA-56456B67B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331" y="510065"/>
            <a:ext cx="1285400" cy="8563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descr="Afbeeldingsresultaat voor ah logo">
            <a:extLst>
              <a:ext uri="{FF2B5EF4-FFF2-40B4-BE49-F238E27FC236}">
                <a16:creationId xmlns:a16="http://schemas.microsoft.com/office/drawing/2014/main" id="{24120F35-6EC6-49D0-B708-4AAC4EFD4F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8083" y="4111241"/>
            <a:ext cx="940155" cy="954708"/>
          </a:xfrm>
          <a:prstGeom prst="rect">
            <a:avLst/>
          </a:prstGeom>
          <a:noFill/>
          <a:ln>
            <a:noFill/>
          </a:ln>
        </p:spPr>
      </p:pic>
      <p:sp>
        <p:nvSpPr>
          <p:cNvPr id="6" name="Shape 562">
            <a:extLst>
              <a:ext uri="{FF2B5EF4-FFF2-40B4-BE49-F238E27FC236}">
                <a16:creationId xmlns:a16="http://schemas.microsoft.com/office/drawing/2014/main" id="{0F4108D8-12BE-4F5B-BB38-B9552854B98A}"/>
              </a:ext>
            </a:extLst>
          </p:cNvPr>
          <p:cNvSpPr/>
          <p:nvPr/>
        </p:nvSpPr>
        <p:spPr>
          <a:xfrm>
            <a:off x="3475253" y="3710039"/>
            <a:ext cx="2039648" cy="1249036"/>
          </a:xfrm>
          <a:prstGeom prst="roundRect">
            <a:avLst>
              <a:gd name="adj" fmla="val 16667"/>
            </a:avLst>
          </a:prstGeom>
          <a:solidFill>
            <a:srgbClr val="FF7866"/>
          </a:solidFill>
          <a:ln w="57150" cap="flat" cmpd="sng">
            <a:solidFill>
              <a:srgbClr val="A5CFE0"/>
            </a:solidFill>
            <a:prstDash val="solid"/>
            <a:round/>
            <a:headEnd type="none" w="med" len="med"/>
            <a:tailEnd type="none" w="med" len="med"/>
          </a:ln>
        </p:spPr>
        <p:txBody>
          <a:bodyPr lIns="91425" tIns="45700" rIns="91425" bIns="45700" anchor="ctr" anchorCtr="0">
            <a:noAutofit/>
          </a:bodyPr>
          <a:lstStyle/>
          <a:p>
            <a:pPr algn="ctr"/>
            <a:r>
              <a:rPr lang="nl-NL" sz="1800" dirty="0"/>
              <a:t>Wat klopt hier niet?</a:t>
            </a:r>
          </a:p>
        </p:txBody>
      </p:sp>
    </p:spTree>
    <p:extLst>
      <p:ext uri="{BB962C8B-B14F-4D97-AF65-F5344CB8AC3E}">
        <p14:creationId xmlns:p14="http://schemas.microsoft.com/office/powerpoint/2010/main" val="234188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2678A8-0F38-4571-B70B-894D2F026ED8}"/>
              </a:ext>
            </a:extLst>
          </p:cNvPr>
          <p:cNvSpPr>
            <a:spLocks noGrp="1"/>
          </p:cNvSpPr>
          <p:nvPr>
            <p:ph type="body" sz="quarter" idx="10"/>
          </p:nvPr>
        </p:nvSpPr>
        <p:spPr/>
        <p:txBody>
          <a:bodyPr/>
          <a:lstStyle/>
          <a:p>
            <a:r>
              <a:rPr lang="nl-NL" dirty="0"/>
              <a:t>4. Baten</a:t>
            </a:r>
          </a:p>
        </p:txBody>
      </p:sp>
      <p:sp>
        <p:nvSpPr>
          <p:cNvPr id="3" name="Text Placeholder 2">
            <a:extLst>
              <a:ext uri="{FF2B5EF4-FFF2-40B4-BE49-F238E27FC236}">
                <a16:creationId xmlns:a16="http://schemas.microsoft.com/office/drawing/2014/main" id="{5F0843E3-A4A7-4AED-9410-0A355D611735}"/>
              </a:ext>
            </a:extLst>
          </p:cNvPr>
          <p:cNvSpPr>
            <a:spLocks noGrp="1"/>
          </p:cNvSpPr>
          <p:nvPr>
            <p:ph type="body" sz="quarter" idx="11"/>
          </p:nvPr>
        </p:nvSpPr>
        <p:spPr/>
        <p:txBody>
          <a:bodyPr/>
          <a:lstStyle/>
          <a:p>
            <a:pPr lvl="0"/>
            <a:r>
              <a:rPr lang="nl-NL" dirty="0"/>
              <a:t>Het eerste jaar vinden en verbouwingen plaats en moet </a:t>
            </a:r>
            <a:br>
              <a:rPr lang="nl-NL" dirty="0"/>
            </a:br>
            <a:r>
              <a:rPr lang="nl-NL" dirty="0"/>
              <a:t>de software aangepast worden. Pas na </a:t>
            </a:r>
            <a:r>
              <a:rPr lang="nl-NL" b="1" dirty="0"/>
              <a:t>4 maanden </a:t>
            </a:r>
            <a:r>
              <a:rPr lang="nl-NL" dirty="0"/>
              <a:t>heeft de supermarktmanager minder kassamedewerkers nodig </a:t>
            </a:r>
          </a:p>
          <a:p>
            <a:pPr lvl="1"/>
            <a:endParaRPr lang="nl-NL" sz="1100" dirty="0"/>
          </a:p>
          <a:p>
            <a:pPr lvl="0"/>
            <a:r>
              <a:rPr lang="nl-NL" dirty="0"/>
              <a:t>Jaar 1 pas na 4 maanden dus 8/12 * €75.000		</a:t>
            </a:r>
            <a:r>
              <a:rPr lang="nl-NL" b="1" dirty="0"/>
              <a:t>€50.000</a:t>
            </a:r>
            <a:endParaRPr lang="nl-NL" dirty="0"/>
          </a:p>
          <a:p>
            <a:pPr lvl="0"/>
            <a:r>
              <a:rPr lang="nl-NL" dirty="0"/>
              <a:t>Jaar 2											</a:t>
            </a:r>
            <a:r>
              <a:rPr lang="nl-NL" b="1" dirty="0"/>
              <a:t>€75.000</a:t>
            </a:r>
          </a:p>
          <a:p>
            <a:r>
              <a:rPr lang="nl-NL" dirty="0"/>
              <a:t>Jaar 3											</a:t>
            </a:r>
            <a:r>
              <a:rPr lang="nl-NL" b="1" dirty="0"/>
              <a:t>€75.000</a:t>
            </a:r>
          </a:p>
          <a:p>
            <a:pPr lvl="1"/>
            <a:endParaRPr lang="nl-NL" sz="1100" dirty="0"/>
          </a:p>
          <a:p>
            <a:pPr lvl="0"/>
            <a:r>
              <a:rPr lang="nl-NL" b="1" dirty="0"/>
              <a:t>Totale baten na drie jaar</a:t>
            </a:r>
            <a:r>
              <a:rPr lang="nl-NL" dirty="0"/>
              <a:t>		</a:t>
            </a:r>
            <a:r>
              <a:rPr lang="nl-NL" b="1" strike="sngStrike" dirty="0">
                <a:solidFill>
                  <a:srgbClr val="FF0000"/>
                </a:solidFill>
              </a:rPr>
              <a:t> €225.000</a:t>
            </a:r>
            <a:r>
              <a:rPr lang="nl-NL" b="1" dirty="0"/>
              <a:t>		€200.000</a:t>
            </a:r>
            <a:endParaRPr lang="nl-NL" dirty="0"/>
          </a:p>
        </p:txBody>
      </p:sp>
      <p:pic>
        <p:nvPicPr>
          <p:cNvPr id="4" name="Picture 2" descr="Afbeeldingsresultaat voor ah zelfscan">
            <a:extLst>
              <a:ext uri="{FF2B5EF4-FFF2-40B4-BE49-F238E27FC236}">
                <a16:creationId xmlns:a16="http://schemas.microsoft.com/office/drawing/2014/main" id="{0707DCFB-1D42-4C09-88CA-56456B67B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4331" y="510065"/>
            <a:ext cx="1285400" cy="8563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descr="Afbeeldingsresultaat voor ah logo">
            <a:extLst>
              <a:ext uri="{FF2B5EF4-FFF2-40B4-BE49-F238E27FC236}">
                <a16:creationId xmlns:a16="http://schemas.microsoft.com/office/drawing/2014/main" id="{24120F35-6EC6-49D0-B708-4AAC4EFD4FE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083" y="4111241"/>
            <a:ext cx="940155" cy="954708"/>
          </a:xfrm>
          <a:prstGeom prst="rect">
            <a:avLst/>
          </a:prstGeom>
          <a:noFill/>
          <a:ln>
            <a:noFill/>
          </a:ln>
        </p:spPr>
      </p:pic>
    </p:spTree>
    <p:extLst>
      <p:ext uri="{BB962C8B-B14F-4D97-AF65-F5344CB8AC3E}">
        <p14:creationId xmlns:p14="http://schemas.microsoft.com/office/powerpoint/2010/main" val="3186121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FEBEFB-08CC-467B-BAAA-401984CCEB84}"/>
              </a:ext>
            </a:extLst>
          </p:cNvPr>
          <p:cNvSpPr>
            <a:spLocks noGrp="1"/>
          </p:cNvSpPr>
          <p:nvPr>
            <p:ph type="body" sz="quarter" idx="10"/>
          </p:nvPr>
        </p:nvSpPr>
        <p:spPr/>
        <p:txBody>
          <a:bodyPr/>
          <a:lstStyle/>
          <a:p>
            <a:r>
              <a:rPr lang="nl-NL" dirty="0"/>
              <a:t>Kosten vs. baten</a:t>
            </a:r>
          </a:p>
        </p:txBody>
      </p:sp>
      <p:sp>
        <p:nvSpPr>
          <p:cNvPr id="3" name="Text Placeholder 2">
            <a:extLst>
              <a:ext uri="{FF2B5EF4-FFF2-40B4-BE49-F238E27FC236}">
                <a16:creationId xmlns:a16="http://schemas.microsoft.com/office/drawing/2014/main" id="{485E3040-603C-454F-A654-ED35BAF41854}"/>
              </a:ext>
            </a:extLst>
          </p:cNvPr>
          <p:cNvSpPr>
            <a:spLocks noGrp="1"/>
          </p:cNvSpPr>
          <p:nvPr>
            <p:ph type="body" sz="quarter" idx="11"/>
          </p:nvPr>
        </p:nvSpPr>
        <p:spPr/>
        <p:txBody>
          <a:bodyPr/>
          <a:lstStyle/>
          <a:p>
            <a:endParaRPr lang="nl-NL" dirty="0"/>
          </a:p>
        </p:txBody>
      </p:sp>
      <p:pic>
        <p:nvPicPr>
          <p:cNvPr id="5" name="Picture 4">
            <a:extLst>
              <a:ext uri="{FF2B5EF4-FFF2-40B4-BE49-F238E27FC236}">
                <a16:creationId xmlns:a16="http://schemas.microsoft.com/office/drawing/2014/main" id="{D6B34F34-A5D3-4E26-A12C-8FC1A398A91A}"/>
              </a:ext>
            </a:extLst>
          </p:cNvPr>
          <p:cNvPicPr>
            <a:picLocks noChangeAspect="1"/>
          </p:cNvPicPr>
          <p:nvPr/>
        </p:nvPicPr>
        <p:blipFill>
          <a:blip r:embed="rId3"/>
          <a:stretch>
            <a:fillRect/>
          </a:stretch>
        </p:blipFill>
        <p:spPr>
          <a:xfrm>
            <a:off x="1110145" y="1075977"/>
            <a:ext cx="4739977" cy="2849030"/>
          </a:xfrm>
          <a:prstGeom prst="rect">
            <a:avLst/>
          </a:prstGeom>
        </p:spPr>
      </p:pic>
      <p:pic>
        <p:nvPicPr>
          <p:cNvPr id="6" name="Picture 2" descr="Afbeeldingsresultaat voor ah zelfscan">
            <a:extLst>
              <a:ext uri="{FF2B5EF4-FFF2-40B4-BE49-F238E27FC236}">
                <a16:creationId xmlns:a16="http://schemas.microsoft.com/office/drawing/2014/main" id="{DDC37C7F-9F50-406D-B632-6E650E5491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4331" y="510065"/>
            <a:ext cx="1285400" cy="8563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6" descr="Afbeeldingsresultaat voor ah logo">
            <a:extLst>
              <a:ext uri="{FF2B5EF4-FFF2-40B4-BE49-F238E27FC236}">
                <a16:creationId xmlns:a16="http://schemas.microsoft.com/office/drawing/2014/main" id="{3C7ADED3-BB63-49EF-932B-4530E0A44EC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8083" y="4111241"/>
            <a:ext cx="940155" cy="954708"/>
          </a:xfrm>
          <a:prstGeom prst="rect">
            <a:avLst/>
          </a:prstGeom>
          <a:noFill/>
          <a:ln>
            <a:noFill/>
          </a:ln>
        </p:spPr>
      </p:pic>
      <p:pic>
        <p:nvPicPr>
          <p:cNvPr id="4" name="Picture 3">
            <a:extLst>
              <a:ext uri="{FF2B5EF4-FFF2-40B4-BE49-F238E27FC236}">
                <a16:creationId xmlns:a16="http://schemas.microsoft.com/office/drawing/2014/main" id="{77457B8D-882F-48C1-977C-085D9465C013}"/>
              </a:ext>
            </a:extLst>
          </p:cNvPr>
          <p:cNvPicPr>
            <a:picLocks noChangeAspect="1"/>
          </p:cNvPicPr>
          <p:nvPr/>
        </p:nvPicPr>
        <p:blipFill>
          <a:blip r:embed="rId6"/>
          <a:stretch>
            <a:fillRect/>
          </a:stretch>
        </p:blipFill>
        <p:spPr>
          <a:xfrm>
            <a:off x="3851185" y="3675298"/>
            <a:ext cx="4473295" cy="1390651"/>
          </a:xfrm>
          <a:prstGeom prst="rect">
            <a:avLst/>
          </a:prstGeom>
        </p:spPr>
      </p:pic>
      <p:cxnSp>
        <p:nvCxnSpPr>
          <p:cNvPr id="9" name="Straight Arrow Connector 8">
            <a:extLst>
              <a:ext uri="{FF2B5EF4-FFF2-40B4-BE49-F238E27FC236}">
                <a16:creationId xmlns:a16="http://schemas.microsoft.com/office/drawing/2014/main" id="{2FB2F300-59F6-4B7E-8B29-32EB8E0FEF2E}"/>
              </a:ext>
            </a:extLst>
          </p:cNvPr>
          <p:cNvCxnSpPr/>
          <p:nvPr/>
        </p:nvCxnSpPr>
        <p:spPr bwMode="auto">
          <a:xfrm>
            <a:off x="4582060" y="1167410"/>
            <a:ext cx="0" cy="1043677"/>
          </a:xfrm>
          <a:prstGeom prst="straightConnector1">
            <a:avLst/>
          </a:prstGeom>
          <a:noFill/>
          <a:ln w="38100" cap="flat" cmpd="sng" algn="ctr">
            <a:solidFill>
              <a:srgbClr val="E71A00"/>
            </a:solidFill>
            <a:prstDash val="solid"/>
            <a:headEnd type="none" w="med" len="med"/>
            <a:tailEnd type="triangle"/>
          </a:ln>
          <a:effectLst>
            <a:outerShdw blurRad="40000" dist="23000" dir="5400000" rotWithShape="0">
              <a:srgbClr val="000000">
                <a:alpha val="35000"/>
              </a:srgbClr>
            </a:outerShdw>
          </a:effectLst>
        </p:spPr>
      </p:cxnSp>
    </p:spTree>
    <p:extLst>
      <p:ext uri="{BB962C8B-B14F-4D97-AF65-F5344CB8AC3E}">
        <p14:creationId xmlns:p14="http://schemas.microsoft.com/office/powerpoint/2010/main" val="85577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1.66667E-6 4.93827E-6 L -1.66667E-6 0.20277 " pathEditMode="relative" rAng="0" ptsTypes="AA">
                                      <p:cBhvr>
                                        <p:cTn id="12" dur="2000" fill="hold"/>
                                        <p:tgtEl>
                                          <p:spTgt spid="9"/>
                                        </p:tgtEl>
                                        <p:attrNameLst>
                                          <p:attrName>ppt_x</p:attrName>
                                          <p:attrName>ppt_y</p:attrName>
                                        </p:attrNameLst>
                                      </p:cBhvr>
                                      <p:rCtr x="0" y="101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B1CE63-24C3-495A-BDC9-31D274CBE578}"/>
              </a:ext>
            </a:extLst>
          </p:cNvPr>
          <p:cNvSpPr>
            <a:spLocks noGrp="1"/>
          </p:cNvSpPr>
          <p:nvPr>
            <p:ph type="body" sz="quarter" idx="10"/>
          </p:nvPr>
        </p:nvSpPr>
        <p:spPr/>
        <p:txBody>
          <a:bodyPr/>
          <a:lstStyle/>
          <a:p>
            <a:r>
              <a:rPr lang="nl-NL" dirty="0"/>
              <a:t>5. Risico’s</a:t>
            </a:r>
          </a:p>
        </p:txBody>
      </p:sp>
      <p:sp>
        <p:nvSpPr>
          <p:cNvPr id="3" name="Text Placeholder 2">
            <a:extLst>
              <a:ext uri="{FF2B5EF4-FFF2-40B4-BE49-F238E27FC236}">
                <a16:creationId xmlns:a16="http://schemas.microsoft.com/office/drawing/2014/main" id="{DB8A5A83-B4DA-4FE1-A05D-A57146861D15}"/>
              </a:ext>
            </a:extLst>
          </p:cNvPr>
          <p:cNvSpPr>
            <a:spLocks noGrp="1"/>
          </p:cNvSpPr>
          <p:nvPr>
            <p:ph type="body" sz="quarter" idx="11"/>
          </p:nvPr>
        </p:nvSpPr>
        <p:spPr/>
        <p:txBody>
          <a:bodyPr/>
          <a:lstStyle/>
          <a:p>
            <a:pPr marL="0" indent="0">
              <a:buNone/>
            </a:pPr>
            <a:r>
              <a:rPr lang="nl-NL" b="1" dirty="0"/>
              <a:t>Risico = Kans x Gevolg</a:t>
            </a:r>
          </a:p>
          <a:p>
            <a:r>
              <a:rPr lang="nl-NL" dirty="0"/>
              <a:t>Benoem de belangrijkste risico’s en bedenk juiste maatregelen</a:t>
            </a:r>
          </a:p>
          <a:p>
            <a:pPr marL="800100" lvl="1" indent="-342900">
              <a:buFont typeface="Arial" panose="020B0604020202020204" pitchFamily="34" charset="0"/>
              <a:buChar char="•"/>
            </a:pPr>
            <a:r>
              <a:rPr lang="nl-NL" dirty="0"/>
              <a:t>Zaken die mis gaan</a:t>
            </a:r>
          </a:p>
          <a:p>
            <a:pPr marL="800100" lvl="1" indent="-342900">
              <a:buFont typeface="Arial" panose="020B0604020202020204" pitchFamily="34" charset="0"/>
              <a:buChar char="•"/>
            </a:pPr>
            <a:r>
              <a:rPr lang="nl-NL" dirty="0"/>
              <a:t>Baten die niet gehaald worden</a:t>
            </a:r>
          </a:p>
          <a:p>
            <a:r>
              <a:rPr lang="nl-NL" dirty="0"/>
              <a:t>Maatregelen:</a:t>
            </a:r>
          </a:p>
          <a:p>
            <a:pPr marL="800100" lvl="1" indent="-342900">
              <a:buFont typeface="Arial" panose="020B0604020202020204" pitchFamily="34" charset="0"/>
              <a:buChar char="•"/>
            </a:pPr>
            <a:r>
              <a:rPr lang="nl-NL" dirty="0"/>
              <a:t>Voorkomen (Kans en/of Gevolg wegnemen)</a:t>
            </a:r>
          </a:p>
          <a:p>
            <a:pPr marL="800100" lvl="1" indent="-342900">
              <a:buFont typeface="Arial" panose="020B0604020202020204" pitchFamily="34" charset="0"/>
              <a:buChar char="•"/>
            </a:pPr>
            <a:r>
              <a:rPr lang="nl-NL" dirty="0"/>
              <a:t>Verminderen (Kans en/of Gevolg verminderen)</a:t>
            </a:r>
          </a:p>
          <a:p>
            <a:pPr marL="800100" lvl="1" indent="-342900">
              <a:buFont typeface="Arial" panose="020B0604020202020204" pitchFamily="34" charset="0"/>
              <a:buChar char="•"/>
            </a:pPr>
            <a:r>
              <a:rPr lang="nl-NL" dirty="0"/>
              <a:t>Accepteren</a:t>
            </a:r>
          </a:p>
          <a:p>
            <a:r>
              <a:rPr lang="nl-NL" dirty="0"/>
              <a:t>Bij grote risico’s moet extra budget worden gereserveerd, dit leidt tot extra kosten</a:t>
            </a:r>
          </a:p>
          <a:p>
            <a:endParaRPr lang="nl-NL" dirty="0"/>
          </a:p>
        </p:txBody>
      </p:sp>
      <p:pic>
        <p:nvPicPr>
          <p:cNvPr id="4" name="Picture 2" descr="Afbeeldingsresultaat voor ah zelfscan">
            <a:extLst>
              <a:ext uri="{FF2B5EF4-FFF2-40B4-BE49-F238E27FC236}">
                <a16:creationId xmlns:a16="http://schemas.microsoft.com/office/drawing/2014/main" id="{06243242-096C-4D99-962A-DCFC32D7C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2647" y="510065"/>
            <a:ext cx="1347084" cy="8974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descr="Afbeeldingsresultaat voor ah logo">
            <a:extLst>
              <a:ext uri="{FF2B5EF4-FFF2-40B4-BE49-F238E27FC236}">
                <a16:creationId xmlns:a16="http://schemas.microsoft.com/office/drawing/2014/main" id="{E5475481-3633-4867-A721-1A628D3A351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083" y="4111241"/>
            <a:ext cx="940155" cy="954708"/>
          </a:xfrm>
          <a:prstGeom prst="rect">
            <a:avLst/>
          </a:prstGeom>
          <a:noFill/>
          <a:ln>
            <a:noFill/>
          </a:ln>
        </p:spPr>
      </p:pic>
      <p:pic>
        <p:nvPicPr>
          <p:cNvPr id="6" name="Picture 2" descr="https://thumbs.dreamstime.com/t/de-schil-van-de-banaan-28666469.jpg">
            <a:extLst>
              <a:ext uri="{FF2B5EF4-FFF2-40B4-BE49-F238E27FC236}">
                <a16:creationId xmlns:a16="http://schemas.microsoft.com/office/drawing/2014/main" id="{C0E9B224-EAE2-48FB-A4AF-CA15F9FAAA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193" y="1855704"/>
            <a:ext cx="2013878" cy="143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57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02EF37-EE90-47B1-870C-1482B29D15E6}"/>
              </a:ext>
            </a:extLst>
          </p:cNvPr>
          <p:cNvSpPr>
            <a:spLocks noGrp="1"/>
          </p:cNvSpPr>
          <p:nvPr>
            <p:ph type="body" sz="quarter" idx="10"/>
          </p:nvPr>
        </p:nvSpPr>
        <p:spPr/>
        <p:txBody>
          <a:bodyPr/>
          <a:lstStyle/>
          <a:p>
            <a:r>
              <a:rPr lang="nl-NL" dirty="0"/>
              <a:t>Huiswerkopdracht </a:t>
            </a:r>
            <a:r>
              <a:rPr lang="nl-NL" i="1" dirty="0"/>
              <a:t>The future of jobs</a:t>
            </a:r>
            <a:endParaRPr lang="nl-NL" dirty="0"/>
          </a:p>
        </p:txBody>
      </p:sp>
      <p:sp>
        <p:nvSpPr>
          <p:cNvPr id="3" name="Text Placeholder 2">
            <a:extLst>
              <a:ext uri="{FF2B5EF4-FFF2-40B4-BE49-F238E27FC236}">
                <a16:creationId xmlns:a16="http://schemas.microsoft.com/office/drawing/2014/main" id="{0222AE22-E016-49D7-979E-9584B50C001F}"/>
              </a:ext>
            </a:extLst>
          </p:cNvPr>
          <p:cNvSpPr>
            <a:spLocks noGrp="1"/>
          </p:cNvSpPr>
          <p:nvPr>
            <p:ph type="body" sz="quarter" idx="11"/>
          </p:nvPr>
        </p:nvSpPr>
        <p:spPr/>
        <p:txBody>
          <a:bodyPr/>
          <a:lstStyle/>
          <a:p>
            <a:pPr marL="0" indent="0">
              <a:buNone/>
            </a:pPr>
            <a:r>
              <a:rPr lang="nl-NL" dirty="0"/>
              <a:t>Lees het artikel “The Future of Jobs” en beantwoord de volgende vragen:</a:t>
            </a:r>
          </a:p>
          <a:p>
            <a:pPr marL="457200" indent="-457200">
              <a:buFont typeface="+mj-lt"/>
              <a:buAutoNum type="arabicPeriod"/>
            </a:pPr>
            <a:r>
              <a:rPr lang="nl-NL" dirty="0"/>
              <a:t>Welke andere revoluties gingen vooraf aan de “Fourth Revolution”</a:t>
            </a:r>
          </a:p>
          <a:p>
            <a:pPr marL="457200" indent="-457200">
              <a:buFont typeface="+mj-lt"/>
              <a:buAutoNum type="arabicPeriod"/>
            </a:pPr>
            <a:r>
              <a:rPr lang="nl-NL" dirty="0"/>
              <a:t>Wat is het kenmerk van de Fourth Revolution?</a:t>
            </a:r>
          </a:p>
          <a:p>
            <a:pPr marL="457200" indent="-457200">
              <a:buFont typeface="+mj-lt"/>
              <a:buAutoNum type="arabicPeriod"/>
            </a:pPr>
            <a:r>
              <a:rPr lang="nl-NL" dirty="0"/>
              <a:t>Veel banen zullen verloren gaan door de technologische ontwikkelingen. Wat valt je op als je kijkt naar de verschillen tussen de banen die verloren gaan en juist groeien?</a:t>
            </a:r>
          </a:p>
          <a:p>
            <a:pPr marL="457200" indent="-457200">
              <a:buFont typeface="+mj-lt"/>
              <a:buAutoNum type="arabicPeriod"/>
            </a:pPr>
            <a:r>
              <a:rPr lang="nl-NL" dirty="0"/>
              <a:t>Zoek zelf op internet naar een baan die de komende jaren binnen ICT een grote groei gaat doormaken?</a:t>
            </a:r>
          </a:p>
          <a:p>
            <a:endParaRPr lang="nl-NL" dirty="0"/>
          </a:p>
        </p:txBody>
      </p:sp>
    </p:spTree>
    <p:extLst>
      <p:ext uri="{BB962C8B-B14F-4D97-AF65-F5344CB8AC3E}">
        <p14:creationId xmlns:p14="http://schemas.microsoft.com/office/powerpoint/2010/main" val="306316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80454F-B4DC-4679-A7EE-05988114F34A}"/>
              </a:ext>
            </a:extLst>
          </p:cNvPr>
          <p:cNvSpPr>
            <a:spLocks noGrp="1"/>
          </p:cNvSpPr>
          <p:nvPr>
            <p:ph type="body" sz="quarter" idx="10"/>
          </p:nvPr>
        </p:nvSpPr>
        <p:spPr/>
        <p:txBody>
          <a:bodyPr/>
          <a:lstStyle/>
          <a:p>
            <a:r>
              <a:rPr lang="nl-NL" dirty="0"/>
              <a:t>6. Advies – SFA model</a:t>
            </a:r>
          </a:p>
        </p:txBody>
      </p:sp>
      <p:sp>
        <p:nvSpPr>
          <p:cNvPr id="3" name="Text Placeholder 2">
            <a:extLst>
              <a:ext uri="{FF2B5EF4-FFF2-40B4-BE49-F238E27FC236}">
                <a16:creationId xmlns:a16="http://schemas.microsoft.com/office/drawing/2014/main" id="{25C22898-6B4D-4D95-9795-C148172BFACF}"/>
              </a:ext>
            </a:extLst>
          </p:cNvPr>
          <p:cNvSpPr>
            <a:spLocks noGrp="1"/>
          </p:cNvSpPr>
          <p:nvPr>
            <p:ph type="body" sz="quarter" idx="11"/>
          </p:nvPr>
        </p:nvSpPr>
        <p:spPr/>
        <p:txBody>
          <a:bodyPr/>
          <a:lstStyle/>
          <a:p>
            <a:endParaRPr lang="nl-NL"/>
          </a:p>
        </p:txBody>
      </p:sp>
      <p:graphicFrame>
        <p:nvGraphicFramePr>
          <p:cNvPr id="4" name="Tijdelijke aanduiding voor tabel 10">
            <a:extLst>
              <a:ext uri="{FF2B5EF4-FFF2-40B4-BE49-F238E27FC236}">
                <a16:creationId xmlns:a16="http://schemas.microsoft.com/office/drawing/2014/main" id="{0FA80D09-F77D-44BF-A113-932FF7E9D0D9}"/>
              </a:ext>
            </a:extLst>
          </p:cNvPr>
          <p:cNvGraphicFramePr>
            <a:graphicFrameLocks/>
          </p:cNvGraphicFramePr>
          <p:nvPr>
            <p:extLst>
              <p:ext uri="{D42A27DB-BD31-4B8C-83A1-F6EECF244321}">
                <p14:modId xmlns:p14="http://schemas.microsoft.com/office/powerpoint/2010/main" val="1694343470"/>
              </p:ext>
            </p:extLst>
          </p:nvPr>
        </p:nvGraphicFramePr>
        <p:xfrm>
          <a:off x="276917" y="1349367"/>
          <a:ext cx="8590165" cy="3139290"/>
        </p:xfrm>
        <a:graphic>
          <a:graphicData uri="http://schemas.openxmlformats.org/drawingml/2006/table">
            <a:tbl>
              <a:tblPr firstRow="1" bandRow="1"/>
              <a:tblGrid>
                <a:gridCol w="2147541">
                  <a:extLst>
                    <a:ext uri="{9D8B030D-6E8A-4147-A177-3AD203B41FA5}">
                      <a16:colId xmlns:a16="http://schemas.microsoft.com/office/drawing/2014/main" val="2064962079"/>
                    </a:ext>
                  </a:extLst>
                </a:gridCol>
                <a:gridCol w="1610656">
                  <a:extLst>
                    <a:ext uri="{9D8B030D-6E8A-4147-A177-3AD203B41FA5}">
                      <a16:colId xmlns:a16="http://schemas.microsoft.com/office/drawing/2014/main" val="20000"/>
                    </a:ext>
                  </a:extLst>
                </a:gridCol>
                <a:gridCol w="1610656">
                  <a:extLst>
                    <a:ext uri="{9D8B030D-6E8A-4147-A177-3AD203B41FA5}">
                      <a16:colId xmlns:a16="http://schemas.microsoft.com/office/drawing/2014/main" val="291793696"/>
                    </a:ext>
                  </a:extLst>
                </a:gridCol>
                <a:gridCol w="1610656">
                  <a:extLst>
                    <a:ext uri="{9D8B030D-6E8A-4147-A177-3AD203B41FA5}">
                      <a16:colId xmlns:a16="http://schemas.microsoft.com/office/drawing/2014/main" val="20001"/>
                    </a:ext>
                  </a:extLst>
                </a:gridCol>
                <a:gridCol w="1610656">
                  <a:extLst>
                    <a:ext uri="{9D8B030D-6E8A-4147-A177-3AD203B41FA5}">
                      <a16:colId xmlns:a16="http://schemas.microsoft.com/office/drawing/2014/main" val="20002"/>
                    </a:ext>
                  </a:extLst>
                </a:gridCol>
              </a:tblGrid>
              <a:tr h="322580">
                <a:tc>
                  <a:txBody>
                    <a:bodyPr/>
                    <a:lstStyle/>
                    <a:p>
                      <a:pPr lvl="0">
                        <a:spcBef>
                          <a:spcPts val="0"/>
                        </a:spcBef>
                        <a:buNone/>
                      </a:pPr>
                      <a:r>
                        <a:rPr lang="nl-NL" sz="1600" dirty="0">
                          <a:solidFill>
                            <a:schemeClr val="bg1"/>
                          </a:solidFill>
                        </a:rPr>
                        <a:t>Criteria</a:t>
                      </a:r>
                      <a:endParaRPr sz="1600" b="1" dirty="0">
                        <a:solidFill>
                          <a:schemeClr val="bg1"/>
                        </a:solidFill>
                      </a:endParaRPr>
                    </a:p>
                  </a:txBody>
                  <a:tcPr marL="91425" marR="91425" marT="91425" marB="9142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lvl="0">
                        <a:spcBef>
                          <a:spcPts val="0"/>
                        </a:spcBef>
                        <a:buNone/>
                      </a:pPr>
                      <a:r>
                        <a:rPr lang="en-US" sz="1600" dirty="0" err="1">
                          <a:solidFill>
                            <a:schemeClr val="bg1"/>
                          </a:solidFill>
                        </a:rPr>
                        <a:t>Nuloptie</a:t>
                      </a:r>
                      <a:endParaRPr lang="en-US" sz="1600" b="1" dirty="0">
                        <a:solidFill>
                          <a:schemeClr val="bg1"/>
                        </a:solidFill>
                      </a:endParaRPr>
                    </a:p>
                  </a:txBody>
                  <a:tcPr marL="91425" marR="91425" marT="91425" marB="9142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lvl="0">
                        <a:spcBef>
                          <a:spcPts val="0"/>
                        </a:spcBef>
                        <a:buNone/>
                      </a:pPr>
                      <a:r>
                        <a:rPr lang="en-US" sz="1600" dirty="0" err="1">
                          <a:solidFill>
                            <a:schemeClr val="bg1"/>
                          </a:solidFill>
                        </a:rPr>
                        <a:t>Standaard</a:t>
                      </a:r>
                      <a:r>
                        <a:rPr lang="en-US" sz="1600" dirty="0">
                          <a:solidFill>
                            <a:schemeClr val="bg1"/>
                          </a:solidFill>
                        </a:rPr>
                        <a:t> </a:t>
                      </a:r>
                    </a:p>
                    <a:p>
                      <a:pPr lvl="0">
                        <a:spcBef>
                          <a:spcPts val="0"/>
                        </a:spcBef>
                        <a:buNone/>
                      </a:pPr>
                      <a:r>
                        <a:rPr lang="en-US" sz="1600" b="0" dirty="0">
                          <a:solidFill>
                            <a:schemeClr val="bg1"/>
                          </a:solidFill>
                        </a:rPr>
                        <a:t>software</a:t>
                      </a:r>
                    </a:p>
                  </a:txBody>
                  <a:tcPr marL="91425" marR="91425" marT="91425" marB="9142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lvl="0">
                        <a:spcBef>
                          <a:spcPts val="0"/>
                        </a:spcBef>
                        <a:buNone/>
                      </a:pPr>
                      <a:r>
                        <a:rPr lang="en-US" sz="1600" dirty="0" err="1">
                          <a:solidFill>
                            <a:schemeClr val="bg1"/>
                          </a:solidFill>
                        </a:rPr>
                        <a:t>Maatwerk</a:t>
                      </a:r>
                      <a:r>
                        <a:rPr lang="en-US" sz="1600" dirty="0">
                          <a:solidFill>
                            <a:schemeClr val="bg1"/>
                          </a:solidFill>
                        </a:rPr>
                        <a:t> </a:t>
                      </a:r>
                    </a:p>
                    <a:p>
                      <a:pPr lvl="0">
                        <a:spcBef>
                          <a:spcPts val="0"/>
                        </a:spcBef>
                        <a:buNone/>
                      </a:pPr>
                      <a:r>
                        <a:rPr lang="en-US" sz="1600" b="0" dirty="0">
                          <a:solidFill>
                            <a:schemeClr val="bg1"/>
                          </a:solidFill>
                        </a:rPr>
                        <a:t>software</a:t>
                      </a:r>
                    </a:p>
                  </a:txBody>
                  <a:tcPr marL="91425" marR="91425" marT="91425" marB="9142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lvl="0">
                        <a:spcBef>
                          <a:spcPts val="0"/>
                        </a:spcBef>
                        <a:buNone/>
                      </a:pPr>
                      <a:r>
                        <a:rPr lang="en-US" sz="1600" dirty="0" err="1">
                          <a:solidFill>
                            <a:schemeClr val="bg1"/>
                          </a:solidFill>
                        </a:rPr>
                        <a:t>Proces</a:t>
                      </a:r>
                      <a:r>
                        <a:rPr lang="en-US" sz="1600" dirty="0">
                          <a:solidFill>
                            <a:schemeClr val="bg1"/>
                          </a:solidFill>
                        </a:rPr>
                        <a:t> </a:t>
                      </a:r>
                      <a:r>
                        <a:rPr lang="en-US" sz="1600" dirty="0" err="1">
                          <a:solidFill>
                            <a:schemeClr val="bg1"/>
                          </a:solidFill>
                        </a:rPr>
                        <a:t>Uitbesteden</a:t>
                      </a:r>
                      <a:endParaRPr lang="en-US" sz="1600" b="1" dirty="0">
                        <a:solidFill>
                          <a:schemeClr val="bg1"/>
                        </a:solidFill>
                      </a:endParaRPr>
                    </a:p>
                  </a:txBody>
                  <a:tcPr marL="91425" marR="91425" marT="91425" marB="9142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22580">
                <a:tc>
                  <a:txBody>
                    <a:bodyPr/>
                    <a:lstStyle/>
                    <a:p>
                      <a:pPr lvl="0">
                        <a:spcBef>
                          <a:spcPts val="0"/>
                        </a:spcBef>
                        <a:buNone/>
                      </a:pPr>
                      <a:r>
                        <a:rPr lang="en-US" sz="1600" b="1" dirty="0"/>
                        <a:t>S</a:t>
                      </a:r>
                      <a:r>
                        <a:rPr lang="en-US" sz="1600" b="0" dirty="0"/>
                        <a:t>uitability</a:t>
                      </a:r>
                    </a:p>
                    <a:p>
                      <a:pPr lvl="0">
                        <a:spcBef>
                          <a:spcPts val="0"/>
                        </a:spcBef>
                        <a:buNone/>
                      </a:pPr>
                      <a:r>
                        <a:rPr lang="en-US" sz="1600" b="0" dirty="0"/>
                        <a:t>(</a:t>
                      </a:r>
                      <a:r>
                        <a:rPr lang="en-US" sz="1600" b="0" dirty="0" err="1"/>
                        <a:t>geschiktheid</a:t>
                      </a:r>
                      <a:r>
                        <a:rPr lang="en-US" sz="1600" b="0" dirty="0"/>
                        <a:t>)</a:t>
                      </a:r>
                    </a:p>
                  </a:txBody>
                  <a:tcPr marL="91425" marR="91425" marT="91425" marB="9142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nSpc>
                          <a:spcPts val="2000"/>
                        </a:lnSpc>
                      </a:pPr>
                      <a:r>
                        <a:rPr lang="nl-NL" sz="1400" dirty="0">
                          <a:solidFill>
                            <a:schemeClr val="tx1"/>
                          </a:solidFill>
                        </a:rPr>
                        <a:t>2</a:t>
                      </a:r>
                    </a:p>
                  </a:txBody>
                  <a:tcPr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nSpc>
                          <a:spcPts val="2000"/>
                        </a:lnSpc>
                      </a:pPr>
                      <a:r>
                        <a:rPr lang="nl-NL" sz="1400" dirty="0">
                          <a:solidFill>
                            <a:schemeClr val="tx1"/>
                          </a:solidFill>
                        </a:rPr>
                        <a:t>5</a:t>
                      </a:r>
                    </a:p>
                  </a:txBody>
                  <a:tcPr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nSpc>
                          <a:spcPts val="2000"/>
                        </a:lnSpc>
                      </a:pPr>
                      <a:r>
                        <a:rPr lang="nl-NL" sz="1400" dirty="0">
                          <a:solidFill>
                            <a:schemeClr val="tx1"/>
                          </a:solidFill>
                        </a:rPr>
                        <a:t>5</a:t>
                      </a:r>
                    </a:p>
                  </a:txBody>
                  <a:tcPr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nSpc>
                          <a:spcPts val="2000"/>
                        </a:lnSpc>
                      </a:pPr>
                      <a:r>
                        <a:rPr lang="nl-NL" sz="1400" dirty="0">
                          <a:solidFill>
                            <a:schemeClr val="tx1"/>
                          </a:solidFill>
                        </a:rPr>
                        <a:t>1</a:t>
                      </a:r>
                    </a:p>
                  </a:txBody>
                  <a:tcPr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1"/>
                  </a:ext>
                </a:extLst>
              </a:tr>
              <a:tr h="253990">
                <a:tc>
                  <a:txBody>
                    <a:bodyPr/>
                    <a:lstStyle/>
                    <a:p>
                      <a:pPr lvl="0">
                        <a:spcBef>
                          <a:spcPts val="0"/>
                        </a:spcBef>
                        <a:buNone/>
                      </a:pPr>
                      <a:r>
                        <a:rPr lang="en-US" sz="1600" b="1" dirty="0"/>
                        <a:t>F</a:t>
                      </a:r>
                      <a:r>
                        <a:rPr lang="en-US" sz="1600" dirty="0"/>
                        <a:t>easible</a:t>
                      </a:r>
                    </a:p>
                    <a:p>
                      <a:pPr lvl="0">
                        <a:spcBef>
                          <a:spcPts val="0"/>
                        </a:spcBef>
                        <a:buNone/>
                      </a:pPr>
                      <a:r>
                        <a:rPr lang="en-US" sz="1600" dirty="0"/>
                        <a:t>(</a:t>
                      </a:r>
                      <a:r>
                        <a:rPr lang="en-US" sz="1600" dirty="0" err="1"/>
                        <a:t>haalbaarheid</a:t>
                      </a:r>
                      <a:r>
                        <a:rPr lang="en-US" sz="1600" dirty="0"/>
                        <a:t>)</a:t>
                      </a:r>
                    </a:p>
                  </a:txBody>
                  <a:tcPr marL="91425" marR="91425" marT="91425" marB="9142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nSpc>
                          <a:spcPts val="2000"/>
                        </a:lnSpc>
                      </a:pPr>
                      <a:r>
                        <a:rPr lang="nl-NL" sz="1400" dirty="0">
                          <a:solidFill>
                            <a:schemeClr val="tx1"/>
                          </a:solidFill>
                        </a:rPr>
                        <a:t>5</a:t>
                      </a:r>
                    </a:p>
                  </a:txBody>
                  <a:tcPr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nSpc>
                          <a:spcPts val="2000"/>
                        </a:lnSpc>
                      </a:pPr>
                      <a:r>
                        <a:rPr lang="nl-NL" sz="1400" dirty="0">
                          <a:solidFill>
                            <a:schemeClr val="tx1"/>
                          </a:solidFill>
                        </a:rPr>
                        <a:t>5</a:t>
                      </a:r>
                    </a:p>
                  </a:txBody>
                  <a:tcPr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nSpc>
                          <a:spcPts val="2000"/>
                        </a:lnSpc>
                      </a:pPr>
                      <a:r>
                        <a:rPr lang="nl-NL" sz="1400" dirty="0">
                          <a:solidFill>
                            <a:schemeClr val="tx1"/>
                          </a:solidFill>
                        </a:rPr>
                        <a:t>4</a:t>
                      </a:r>
                    </a:p>
                  </a:txBody>
                  <a:tcPr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nSpc>
                          <a:spcPts val="2000"/>
                        </a:lnSpc>
                      </a:pPr>
                      <a:r>
                        <a:rPr lang="nl-NL" sz="1400" dirty="0">
                          <a:solidFill>
                            <a:schemeClr val="tx1"/>
                          </a:solidFill>
                        </a:rPr>
                        <a:t>1</a:t>
                      </a:r>
                    </a:p>
                  </a:txBody>
                  <a:tcPr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2"/>
                  </a:ext>
                </a:extLst>
              </a:tr>
              <a:tr h="507980">
                <a:tc>
                  <a:txBody>
                    <a:bodyPr/>
                    <a:lstStyle/>
                    <a:p>
                      <a:pPr lvl="0">
                        <a:spcBef>
                          <a:spcPts val="0"/>
                        </a:spcBef>
                        <a:buNone/>
                      </a:pPr>
                      <a:r>
                        <a:rPr lang="en-US" sz="1600" b="1" dirty="0"/>
                        <a:t>A</a:t>
                      </a:r>
                      <a:r>
                        <a:rPr lang="en-US" sz="1600" dirty="0"/>
                        <a:t>cceptability</a:t>
                      </a:r>
                    </a:p>
                    <a:p>
                      <a:pPr lvl="0">
                        <a:spcBef>
                          <a:spcPts val="0"/>
                        </a:spcBef>
                        <a:buNone/>
                      </a:pPr>
                      <a:r>
                        <a:rPr lang="en-US" sz="1600" dirty="0"/>
                        <a:t>(</a:t>
                      </a:r>
                      <a:r>
                        <a:rPr lang="en-US" sz="1600" dirty="0" err="1"/>
                        <a:t>aanvaardbaarheid</a:t>
                      </a:r>
                      <a:r>
                        <a:rPr lang="en-US" sz="1600" dirty="0"/>
                        <a:t>)</a:t>
                      </a:r>
                    </a:p>
                  </a:txBody>
                  <a:tcPr marL="91425" marR="91425" marT="91425" marB="9142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nSpc>
                          <a:spcPts val="2000"/>
                        </a:lnSpc>
                      </a:pPr>
                      <a:r>
                        <a:rPr lang="nl-NL" sz="1400" dirty="0">
                          <a:solidFill>
                            <a:schemeClr val="tx1"/>
                          </a:solidFill>
                        </a:rPr>
                        <a:t>3</a:t>
                      </a:r>
                    </a:p>
                  </a:txBody>
                  <a:tcPr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nSpc>
                          <a:spcPts val="2000"/>
                        </a:lnSpc>
                      </a:pPr>
                      <a:r>
                        <a:rPr lang="nl-NL" sz="1400" dirty="0">
                          <a:solidFill>
                            <a:schemeClr val="tx1"/>
                          </a:solidFill>
                        </a:rPr>
                        <a:t>4</a:t>
                      </a:r>
                    </a:p>
                  </a:txBody>
                  <a:tcPr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nSpc>
                          <a:spcPts val="2000"/>
                        </a:lnSpc>
                      </a:pPr>
                      <a:r>
                        <a:rPr lang="nl-NL" sz="1400" dirty="0">
                          <a:solidFill>
                            <a:schemeClr val="tx1"/>
                          </a:solidFill>
                        </a:rPr>
                        <a:t>2</a:t>
                      </a:r>
                    </a:p>
                  </a:txBody>
                  <a:tcPr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nSpc>
                          <a:spcPts val="2000"/>
                        </a:lnSpc>
                      </a:pPr>
                      <a:r>
                        <a:rPr lang="nl-NL" sz="1400" dirty="0">
                          <a:solidFill>
                            <a:schemeClr val="tx1"/>
                          </a:solidFill>
                        </a:rPr>
                        <a:t>1</a:t>
                      </a:r>
                    </a:p>
                  </a:txBody>
                  <a:tcPr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06461058"/>
                  </a:ext>
                </a:extLst>
              </a:tr>
              <a:tr h="253990">
                <a:tc>
                  <a:txBody>
                    <a:bodyPr/>
                    <a:lstStyle/>
                    <a:p>
                      <a:pPr lvl="0">
                        <a:spcBef>
                          <a:spcPts val="0"/>
                        </a:spcBef>
                        <a:buNone/>
                      </a:pPr>
                      <a:r>
                        <a:rPr lang="en-US" b="1" dirty="0" err="1"/>
                        <a:t>Totaal</a:t>
                      </a:r>
                      <a:endParaRPr lang="en-US" b="1" dirty="0"/>
                    </a:p>
                  </a:txBody>
                  <a:tcPr marL="91425" marR="91425" marT="91425" marB="9142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nSpc>
                          <a:spcPts val="2000"/>
                        </a:lnSpc>
                      </a:pPr>
                      <a:r>
                        <a:rPr lang="nl-NL" sz="1400" b="1" dirty="0">
                          <a:solidFill>
                            <a:schemeClr val="tx1"/>
                          </a:solidFill>
                        </a:rPr>
                        <a:t>10</a:t>
                      </a:r>
                    </a:p>
                  </a:txBody>
                  <a:tcPr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nSpc>
                          <a:spcPts val="2000"/>
                        </a:lnSpc>
                      </a:pPr>
                      <a:r>
                        <a:rPr lang="nl-NL" sz="1400" b="1" dirty="0">
                          <a:solidFill>
                            <a:schemeClr val="tx1"/>
                          </a:solidFill>
                        </a:rPr>
                        <a:t>14</a:t>
                      </a:r>
                    </a:p>
                  </a:txBody>
                  <a:tcPr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nSpc>
                          <a:spcPts val="2000"/>
                        </a:lnSpc>
                      </a:pPr>
                      <a:r>
                        <a:rPr lang="nl-NL" sz="1400" b="1" dirty="0">
                          <a:solidFill>
                            <a:schemeClr val="tx1"/>
                          </a:solidFill>
                        </a:rPr>
                        <a:t>11</a:t>
                      </a:r>
                    </a:p>
                  </a:txBody>
                  <a:tcPr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nSpc>
                          <a:spcPts val="2000"/>
                        </a:lnSpc>
                      </a:pPr>
                      <a:r>
                        <a:rPr lang="nl-NL" sz="1400" b="1" dirty="0">
                          <a:solidFill>
                            <a:schemeClr val="tx1"/>
                          </a:solidFill>
                        </a:rPr>
                        <a:t>3</a:t>
                      </a:r>
                    </a:p>
                  </a:txBody>
                  <a:tcPr marT="34290" marB="3429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418342229"/>
                  </a:ext>
                </a:extLst>
              </a:tr>
            </a:tbl>
          </a:graphicData>
        </a:graphic>
      </p:graphicFrame>
    </p:spTree>
    <p:extLst>
      <p:ext uri="{BB962C8B-B14F-4D97-AF65-F5344CB8AC3E}">
        <p14:creationId xmlns:p14="http://schemas.microsoft.com/office/powerpoint/2010/main" val="2022260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95C4CA-136C-4C9A-9860-207E09E97CC1}"/>
              </a:ext>
            </a:extLst>
          </p:cNvPr>
          <p:cNvSpPr>
            <a:spLocks noGrp="1"/>
          </p:cNvSpPr>
          <p:nvPr>
            <p:ph type="body" sz="quarter" idx="10"/>
          </p:nvPr>
        </p:nvSpPr>
        <p:spPr/>
        <p:txBody>
          <a:bodyPr/>
          <a:lstStyle/>
          <a:p>
            <a:r>
              <a:rPr lang="nl-NL" dirty="0"/>
              <a:t>6. Advies</a:t>
            </a:r>
          </a:p>
        </p:txBody>
      </p:sp>
      <p:sp>
        <p:nvSpPr>
          <p:cNvPr id="3" name="Text Placeholder 2">
            <a:extLst>
              <a:ext uri="{FF2B5EF4-FFF2-40B4-BE49-F238E27FC236}">
                <a16:creationId xmlns:a16="http://schemas.microsoft.com/office/drawing/2014/main" id="{FB886E1C-BB9D-43D5-9516-7C30D7C55106}"/>
              </a:ext>
            </a:extLst>
          </p:cNvPr>
          <p:cNvSpPr>
            <a:spLocks noGrp="1"/>
          </p:cNvSpPr>
          <p:nvPr>
            <p:ph type="body" sz="quarter" idx="11"/>
          </p:nvPr>
        </p:nvSpPr>
        <p:spPr/>
        <p:txBody>
          <a:bodyPr/>
          <a:lstStyle/>
          <a:p>
            <a:pPr marL="457200" lvl="0" indent="-228600"/>
            <a:r>
              <a:rPr lang="nl-NL" dirty="0"/>
              <a:t>Kosten-batenanalyse is </a:t>
            </a:r>
            <a:r>
              <a:rPr lang="nl-NL" i="1" dirty="0"/>
              <a:t>net </a:t>
            </a:r>
            <a:r>
              <a:rPr lang="nl-NL" dirty="0"/>
              <a:t>niet positief binnen 3 jaar</a:t>
            </a:r>
          </a:p>
          <a:p>
            <a:pPr marL="933450" lvl="1" indent="-228600"/>
            <a:r>
              <a:rPr lang="nl-NL" dirty="0"/>
              <a:t>Wanneer een tweede winkel aansluit wel positief</a:t>
            </a:r>
          </a:p>
          <a:p>
            <a:pPr marL="457200" lvl="0" indent="-228600"/>
            <a:r>
              <a:rPr lang="nl-NL" dirty="0"/>
              <a:t>Hogere klanttevredenheid?!</a:t>
            </a:r>
          </a:p>
          <a:p>
            <a:pPr marL="457200" lvl="0" indent="-228600"/>
            <a:r>
              <a:rPr lang="nl-NL" dirty="0"/>
              <a:t>Innovatief karakter?!</a:t>
            </a:r>
          </a:p>
          <a:p>
            <a:pPr marL="457200" lvl="0" indent="-228600"/>
            <a:r>
              <a:rPr lang="nl-NL" dirty="0"/>
              <a:t>Risico’s zijn beperkt</a:t>
            </a:r>
            <a:endParaRPr lang="nl-NL" dirty="0">
              <a:solidFill>
                <a:schemeClr val="accent5"/>
              </a:solidFill>
            </a:endParaRPr>
          </a:p>
          <a:p>
            <a:pPr lvl="0">
              <a:buNone/>
            </a:pPr>
            <a:endParaRPr lang="nl-NL" dirty="0"/>
          </a:p>
        </p:txBody>
      </p:sp>
      <p:pic>
        <p:nvPicPr>
          <p:cNvPr id="4" name="Picture 2" descr="Afbeeldingsresultaat voor ah zelfscan">
            <a:extLst>
              <a:ext uri="{FF2B5EF4-FFF2-40B4-BE49-F238E27FC236}">
                <a16:creationId xmlns:a16="http://schemas.microsoft.com/office/drawing/2014/main" id="{F006081B-74D4-4509-B923-9AA62C7EF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331" y="510065"/>
            <a:ext cx="1285400" cy="8563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descr="Afbeeldingsresultaat voor ah logo">
            <a:extLst>
              <a:ext uri="{FF2B5EF4-FFF2-40B4-BE49-F238E27FC236}">
                <a16:creationId xmlns:a16="http://schemas.microsoft.com/office/drawing/2014/main" id="{C168F268-5052-4A89-A850-3BE081F90B1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8083" y="4111241"/>
            <a:ext cx="940155" cy="954708"/>
          </a:xfrm>
          <a:prstGeom prst="rect">
            <a:avLst/>
          </a:prstGeom>
          <a:noFill/>
          <a:ln>
            <a:noFill/>
          </a:ln>
        </p:spPr>
      </p:pic>
    </p:spTree>
    <p:extLst>
      <p:ext uri="{BB962C8B-B14F-4D97-AF65-F5344CB8AC3E}">
        <p14:creationId xmlns:p14="http://schemas.microsoft.com/office/powerpoint/2010/main" val="3352272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8F1E7E-DE97-4700-8CE8-2DA4793ED179}"/>
              </a:ext>
            </a:extLst>
          </p:cNvPr>
          <p:cNvSpPr>
            <a:spLocks noGrp="1"/>
          </p:cNvSpPr>
          <p:nvPr>
            <p:ph type="body" sz="quarter" idx="10"/>
          </p:nvPr>
        </p:nvSpPr>
        <p:spPr/>
        <p:txBody>
          <a:bodyPr/>
          <a:lstStyle/>
          <a:p>
            <a:r>
              <a:rPr lang="nl-NL" dirty="0"/>
              <a:t>Vragen over dit onderwerp?</a:t>
            </a:r>
          </a:p>
        </p:txBody>
      </p:sp>
      <p:sp>
        <p:nvSpPr>
          <p:cNvPr id="3" name="Text Placeholder 2">
            <a:extLst>
              <a:ext uri="{FF2B5EF4-FFF2-40B4-BE49-F238E27FC236}">
                <a16:creationId xmlns:a16="http://schemas.microsoft.com/office/drawing/2014/main" id="{DF70A302-CAF5-495D-9294-B82E2BFE0288}"/>
              </a:ext>
            </a:extLst>
          </p:cNvPr>
          <p:cNvSpPr>
            <a:spLocks noGrp="1"/>
          </p:cNvSpPr>
          <p:nvPr>
            <p:ph type="body" sz="quarter" idx="11"/>
          </p:nvPr>
        </p:nvSpPr>
        <p:spPr/>
        <p:txBody>
          <a:bodyPr/>
          <a:lstStyle/>
          <a:p>
            <a:r>
              <a:rPr lang="nl-NL" dirty="0"/>
              <a:t>Bekijk de belangrijkste zaken van dit college nog een keer op Canvas</a:t>
            </a:r>
          </a:p>
        </p:txBody>
      </p:sp>
      <p:pic>
        <p:nvPicPr>
          <p:cNvPr id="4" name="Picture 3">
            <a:extLst>
              <a:ext uri="{FF2B5EF4-FFF2-40B4-BE49-F238E27FC236}">
                <a16:creationId xmlns:a16="http://schemas.microsoft.com/office/drawing/2014/main" id="{9D6E01E2-62A5-4824-874B-D011A23BB81B}"/>
              </a:ext>
            </a:extLst>
          </p:cNvPr>
          <p:cNvPicPr>
            <a:picLocks noChangeAspect="1"/>
          </p:cNvPicPr>
          <p:nvPr/>
        </p:nvPicPr>
        <p:blipFill>
          <a:blip r:embed="rId2"/>
          <a:stretch>
            <a:fillRect/>
          </a:stretch>
        </p:blipFill>
        <p:spPr>
          <a:xfrm>
            <a:off x="2318125" y="1956321"/>
            <a:ext cx="4507749" cy="28853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1976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02EF37-EE90-47B1-870C-1482B29D15E6}"/>
              </a:ext>
            </a:extLst>
          </p:cNvPr>
          <p:cNvSpPr>
            <a:spLocks noGrp="1"/>
          </p:cNvSpPr>
          <p:nvPr>
            <p:ph type="body" sz="quarter" idx="10"/>
          </p:nvPr>
        </p:nvSpPr>
        <p:spPr/>
        <p:txBody>
          <a:bodyPr/>
          <a:lstStyle/>
          <a:p>
            <a:r>
              <a:rPr lang="nl-NL" dirty="0"/>
              <a:t>Huiswerkopdracht </a:t>
            </a:r>
            <a:r>
              <a:rPr lang="nl-NL" i="1" dirty="0"/>
              <a:t>Sensus</a:t>
            </a:r>
            <a:endParaRPr lang="nl-NL" dirty="0"/>
          </a:p>
        </p:txBody>
      </p:sp>
      <p:sp>
        <p:nvSpPr>
          <p:cNvPr id="3" name="Text Placeholder 2">
            <a:extLst>
              <a:ext uri="{FF2B5EF4-FFF2-40B4-BE49-F238E27FC236}">
                <a16:creationId xmlns:a16="http://schemas.microsoft.com/office/drawing/2014/main" id="{0222AE22-E016-49D7-979E-9584B50C001F}"/>
              </a:ext>
            </a:extLst>
          </p:cNvPr>
          <p:cNvSpPr>
            <a:spLocks noGrp="1"/>
          </p:cNvSpPr>
          <p:nvPr>
            <p:ph type="body" sz="quarter" idx="11"/>
          </p:nvPr>
        </p:nvSpPr>
        <p:spPr>
          <a:xfrm>
            <a:off x="718218" y="1196341"/>
            <a:ext cx="8158653" cy="3292316"/>
          </a:xfrm>
        </p:spPr>
        <p:txBody>
          <a:bodyPr/>
          <a:lstStyle/>
          <a:p>
            <a:pPr marL="0" lvl="0" indent="-69850">
              <a:buClr>
                <a:schemeClr val="dk1"/>
              </a:buClr>
              <a:buSzPct val="61111"/>
              <a:buNone/>
            </a:pPr>
            <a:r>
              <a:rPr lang="en-GB" dirty="0">
                <a:solidFill>
                  <a:schemeClr val="dk1"/>
                </a:solidFill>
              </a:rPr>
              <a:t>Lees het </a:t>
            </a:r>
            <a:r>
              <a:rPr lang="en-GB" dirty="0" err="1">
                <a:solidFill>
                  <a:schemeClr val="dk1"/>
                </a:solidFill>
              </a:rPr>
              <a:t>artikel</a:t>
            </a:r>
            <a:r>
              <a:rPr lang="en-GB" dirty="0">
                <a:solidFill>
                  <a:schemeClr val="dk1"/>
                </a:solidFill>
              </a:rPr>
              <a:t>: “</a:t>
            </a:r>
            <a:r>
              <a:rPr lang="nl-NL" i="1" dirty="0"/>
              <a:t>Sensus: Optimaal voorbereid op toekomst met Gold4Agro</a:t>
            </a:r>
            <a:r>
              <a:rPr lang="nl-NL" dirty="0"/>
              <a:t>” en beantwoord de volgende vragen:</a:t>
            </a:r>
          </a:p>
          <a:p>
            <a:pPr marL="514350" indent="-396000">
              <a:lnSpc>
                <a:spcPts val="1900"/>
              </a:lnSpc>
              <a:buFont typeface="+mj-lt"/>
              <a:buAutoNum type="arabicPeriod"/>
            </a:pPr>
            <a:r>
              <a:rPr lang="nl-NL" sz="1600" dirty="0">
                <a:latin typeface="Arial" panose="020B0604020202020204" pitchFamily="34" charset="0"/>
                <a:cs typeface="Arial" panose="020B0604020202020204" pitchFamily="34" charset="0"/>
              </a:rPr>
              <a:t>Welke bedrijfsprocessen zijn met name gestroomlijnd met SAP?</a:t>
            </a:r>
          </a:p>
          <a:p>
            <a:pPr marL="514350" indent="-396000">
              <a:lnSpc>
                <a:spcPts val="1900"/>
              </a:lnSpc>
              <a:buFont typeface="+mj-lt"/>
              <a:buAutoNum type="arabicPeriod"/>
            </a:pPr>
            <a:r>
              <a:rPr lang="nl-NL" sz="1600" dirty="0">
                <a:latin typeface="Arial" panose="020B0604020202020204" pitchFamily="34" charset="0"/>
                <a:cs typeface="Arial" panose="020B0604020202020204" pitchFamily="34" charset="0"/>
              </a:rPr>
              <a:t>Welk proces was de aanleiding om met dit project te starten?</a:t>
            </a:r>
          </a:p>
          <a:p>
            <a:pPr marL="514350" indent="-396000">
              <a:lnSpc>
                <a:spcPts val="1900"/>
              </a:lnSpc>
              <a:buFont typeface="+mj-lt"/>
              <a:buAutoNum type="arabicPeriod"/>
            </a:pPr>
            <a:r>
              <a:rPr lang="nl-NL" sz="1600" dirty="0">
                <a:latin typeface="Arial" panose="020B0604020202020204" pitchFamily="34" charset="0"/>
                <a:cs typeface="Arial" panose="020B0604020202020204" pitchFamily="34" charset="0"/>
              </a:rPr>
              <a:t>Wat was de situatie voordat SAP werd geïmplementeerd en wat was de reden om dit te vervangen?</a:t>
            </a:r>
          </a:p>
          <a:p>
            <a:pPr marL="514350" indent="-396000">
              <a:lnSpc>
                <a:spcPts val="1900"/>
              </a:lnSpc>
              <a:buFont typeface="+mj-lt"/>
              <a:buAutoNum type="arabicPeriod"/>
            </a:pPr>
            <a:r>
              <a:rPr lang="nl-NL" sz="1600" dirty="0">
                <a:latin typeface="Arial" panose="020B0604020202020204" pitchFamily="34" charset="0"/>
                <a:cs typeface="Arial" panose="020B0604020202020204" pitchFamily="34" charset="0"/>
              </a:rPr>
              <a:t>Wat heeft de implementatie concreet opgeleverd?</a:t>
            </a:r>
          </a:p>
          <a:p>
            <a:pPr marL="514350" indent="-396000">
              <a:lnSpc>
                <a:spcPts val="1900"/>
              </a:lnSpc>
              <a:buFont typeface="+mj-lt"/>
              <a:buAutoNum type="arabicPeriod"/>
            </a:pPr>
            <a:r>
              <a:rPr lang="nl-NL" sz="1600" dirty="0">
                <a:solidFill>
                  <a:schemeClr val="dk1"/>
                </a:solidFill>
              </a:rPr>
              <a:t>Bereken hoe lang het duurt voordat de nieuwe investering is terugverdiend.</a:t>
            </a:r>
          </a:p>
          <a:p>
            <a:pPr marL="628650" lvl="1" indent="-396000">
              <a:lnSpc>
                <a:spcPts val="1900"/>
              </a:lnSpc>
              <a:buFont typeface="Arial" panose="020B0604020202020204" pitchFamily="34" charset="0"/>
              <a:buChar char="•"/>
            </a:pPr>
            <a:r>
              <a:rPr lang="nl-NL" sz="1600" dirty="0">
                <a:latin typeface="Arial" panose="020B0604020202020204" pitchFamily="34" charset="0"/>
                <a:cs typeface="Arial" panose="020B0604020202020204" pitchFamily="34" charset="0"/>
              </a:rPr>
              <a:t>De beheer en onderhoudskosten van het oude systeem </a:t>
            </a:r>
            <a:r>
              <a:rPr lang="nl-NL" sz="1600" dirty="0">
                <a:solidFill>
                  <a:schemeClr val="dk1"/>
                </a:solidFill>
              </a:rPr>
              <a:t>waren € 60.000,- per jaar. </a:t>
            </a:r>
          </a:p>
          <a:p>
            <a:pPr marL="628650" lvl="1" indent="-396000">
              <a:lnSpc>
                <a:spcPts val="1900"/>
              </a:lnSpc>
              <a:buFont typeface="Arial" panose="020B0604020202020204" pitchFamily="34" charset="0"/>
              <a:buChar char="•"/>
            </a:pPr>
            <a:r>
              <a:rPr lang="nl-NL" sz="1600" dirty="0">
                <a:solidFill>
                  <a:schemeClr val="dk1"/>
                </a:solidFill>
              </a:rPr>
              <a:t>Het nieuwe systeem is een zogenaamde SAAS (Software As A Service) applicatie van SAP en kost jaarlijks € 30.000,- aan abonnementen fees. </a:t>
            </a:r>
          </a:p>
          <a:p>
            <a:pPr marL="628650" lvl="1" indent="-396000">
              <a:lnSpc>
                <a:spcPts val="1900"/>
              </a:lnSpc>
              <a:buFont typeface="Arial" panose="020B0604020202020204" pitchFamily="34" charset="0"/>
              <a:buChar char="•"/>
            </a:pPr>
            <a:r>
              <a:rPr lang="nl-NL" sz="1600" dirty="0">
                <a:solidFill>
                  <a:schemeClr val="dk1"/>
                </a:solidFill>
              </a:rPr>
              <a:t>Verder waren de initiële kosten € 90.000,- in het eerste jaar (inrichten applicatie, bouwen van koppelingen en trainen van medewerkers). </a:t>
            </a:r>
          </a:p>
          <a:p>
            <a:pPr marL="628650" lvl="1" indent="-396000">
              <a:lnSpc>
                <a:spcPts val="1900"/>
              </a:lnSpc>
              <a:buFont typeface="Arial" panose="020B0604020202020204" pitchFamily="34" charset="0"/>
              <a:buChar char="•"/>
            </a:pPr>
            <a:r>
              <a:rPr lang="nl-NL" sz="1600" dirty="0">
                <a:solidFill>
                  <a:schemeClr val="dk1"/>
                </a:solidFill>
              </a:rPr>
              <a:t>Door tijdwinst in het inkoopproces wordt een financiële besparing bereikt van €20.000,- per jaar (effectief vanaf het tweede jaar). </a:t>
            </a:r>
            <a:endParaRPr lang="nl-NL" dirty="0"/>
          </a:p>
        </p:txBody>
      </p:sp>
    </p:spTree>
    <p:extLst>
      <p:ext uri="{BB962C8B-B14F-4D97-AF65-F5344CB8AC3E}">
        <p14:creationId xmlns:p14="http://schemas.microsoft.com/office/powerpoint/2010/main" val="2241618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p:cNvSpPr>
            <a:spLocks noGrp="1"/>
          </p:cNvSpPr>
          <p:nvPr>
            <p:ph type="body" sz="quarter" idx="10"/>
          </p:nvPr>
        </p:nvSpPr>
        <p:spPr/>
        <p:txBody>
          <a:bodyPr/>
          <a:lstStyle/>
          <a:p>
            <a:r>
              <a:rPr lang="nl-NL" dirty="0"/>
              <a:t>Volgende week: college IC3 over CRM</a:t>
            </a:r>
          </a:p>
        </p:txBody>
      </p:sp>
      <p:sp>
        <p:nvSpPr>
          <p:cNvPr id="2" name="Text Placeholder 1">
            <a:extLst>
              <a:ext uri="{FF2B5EF4-FFF2-40B4-BE49-F238E27FC236}">
                <a16:creationId xmlns:a16="http://schemas.microsoft.com/office/drawing/2014/main" id="{70BB8286-A649-4CB0-B892-88B2A3B84E2E}"/>
              </a:ext>
            </a:extLst>
          </p:cNvPr>
          <p:cNvSpPr>
            <a:spLocks noGrp="1"/>
          </p:cNvSpPr>
          <p:nvPr>
            <p:ph type="body" sz="quarter" idx="11"/>
          </p:nvPr>
        </p:nvSpPr>
        <p:spPr/>
        <p:txBody>
          <a:bodyPr/>
          <a:lstStyle/>
          <a:p>
            <a:r>
              <a:rPr lang="nl-NL" dirty="0"/>
              <a:t>Huiswerkopdracht IC2</a:t>
            </a:r>
          </a:p>
          <a:p>
            <a:pPr marL="800100" lvl="1" indent="-342900">
              <a:buFont typeface="Arial" panose="020B0604020202020204" pitchFamily="34" charset="0"/>
              <a:buChar char="•"/>
            </a:pPr>
            <a:r>
              <a:rPr lang="nl-NL" dirty="0"/>
              <a:t>Lever jouw / jullie uitwerking van de huiswerkopdracht tijdig in via Canvas</a:t>
            </a:r>
          </a:p>
          <a:p>
            <a:pPr marL="800100" lvl="1" indent="-342900">
              <a:buFont typeface="Arial" panose="020B0604020202020204" pitchFamily="34" charset="0"/>
              <a:buChar char="•"/>
            </a:pPr>
            <a:r>
              <a:rPr lang="nl-NL" dirty="0"/>
              <a:t>We starten college IC3 met het bespreken van de opdracht</a:t>
            </a:r>
          </a:p>
          <a:p>
            <a:pPr marL="800100" lvl="1" indent="-342900">
              <a:buFont typeface="Arial" panose="020B0604020202020204" pitchFamily="34" charset="0"/>
              <a:buChar char="•"/>
            </a:pPr>
            <a:r>
              <a:rPr lang="nl-NL" dirty="0"/>
              <a:t>Enkel voor mensen die een opdracht ingeleverd hebben</a:t>
            </a:r>
          </a:p>
          <a:p>
            <a:endParaRPr lang="nl-NL" dirty="0"/>
          </a:p>
          <a:p>
            <a:r>
              <a:rPr lang="nl-NL" dirty="0"/>
              <a:t>Voorbereiding IC3</a:t>
            </a:r>
          </a:p>
          <a:p>
            <a:pPr marL="800100" lvl="1" indent="-342900">
              <a:buFont typeface="Arial" panose="020B0604020202020204" pitchFamily="34" charset="0"/>
              <a:buChar char="•"/>
            </a:pPr>
            <a:r>
              <a:rPr lang="nl-NL" dirty="0"/>
              <a:t>Bekijk de samenvatting, video en slides op Canvas</a:t>
            </a:r>
          </a:p>
          <a:p>
            <a:pPr marL="800100" lvl="1" indent="-342900">
              <a:buFont typeface="Arial" panose="020B0604020202020204" pitchFamily="34" charset="0"/>
              <a:buChar char="•"/>
            </a:pPr>
            <a:r>
              <a:rPr lang="nl-NL" dirty="0"/>
              <a:t>Maak de quiz op Canvas</a:t>
            </a:r>
          </a:p>
          <a:p>
            <a:pPr marL="800100" lvl="1" indent="-342900">
              <a:buFont typeface="Arial" panose="020B0604020202020204" pitchFamily="34" charset="0"/>
              <a:buChar char="•"/>
            </a:pPr>
            <a:endParaRPr lang="nl-NL" dirty="0"/>
          </a:p>
        </p:txBody>
      </p:sp>
    </p:spTree>
    <p:extLst>
      <p:ext uri="{BB962C8B-B14F-4D97-AF65-F5344CB8AC3E}">
        <p14:creationId xmlns:p14="http://schemas.microsoft.com/office/powerpoint/2010/main" val="52634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7946E7-F6AF-4181-800F-88ED000A3CC8}"/>
              </a:ext>
            </a:extLst>
          </p:cNvPr>
          <p:cNvSpPr>
            <a:spLocks noGrp="1"/>
          </p:cNvSpPr>
          <p:nvPr>
            <p:ph type="body" sz="quarter" idx="10"/>
          </p:nvPr>
        </p:nvSpPr>
        <p:spPr/>
        <p:txBody>
          <a:bodyPr/>
          <a:lstStyle/>
          <a:p>
            <a:endParaRPr lang="nl-NL"/>
          </a:p>
        </p:txBody>
      </p:sp>
      <p:sp>
        <p:nvSpPr>
          <p:cNvPr id="3" name="Text Placeholder 2">
            <a:extLst>
              <a:ext uri="{FF2B5EF4-FFF2-40B4-BE49-F238E27FC236}">
                <a16:creationId xmlns:a16="http://schemas.microsoft.com/office/drawing/2014/main" id="{FAD802E1-DEB2-4C47-8191-29D2B750391F}"/>
              </a:ext>
            </a:extLst>
          </p:cNvPr>
          <p:cNvSpPr>
            <a:spLocks noGrp="1"/>
          </p:cNvSpPr>
          <p:nvPr>
            <p:ph type="body" sz="quarter" idx="11"/>
          </p:nvPr>
        </p:nvSpPr>
        <p:spPr/>
        <p:txBody>
          <a:bodyPr/>
          <a:lstStyle/>
          <a:p>
            <a:endParaRPr lang="nl-NL"/>
          </a:p>
        </p:txBody>
      </p:sp>
      <p:pic>
        <p:nvPicPr>
          <p:cNvPr id="4" name="Online Media 3">
            <a:hlinkClick r:id="" action="ppaction://media"/>
            <a:extLst>
              <a:ext uri="{FF2B5EF4-FFF2-40B4-BE49-F238E27FC236}">
                <a16:creationId xmlns:a16="http://schemas.microsoft.com/office/drawing/2014/main" id="{B2F1F4A7-9D64-4D5D-B64D-A4F9815FF378}"/>
              </a:ext>
            </a:extLst>
          </p:cNvPr>
          <p:cNvPicPr>
            <a:picLocks noRot="1" noChangeAspect="1"/>
          </p:cNvPicPr>
          <p:nvPr>
            <a:videoFile r:link="rId1"/>
          </p:nvPr>
        </p:nvPicPr>
        <p:blipFill>
          <a:blip r:embed="rId4"/>
          <a:stretch>
            <a:fillRect/>
          </a:stretch>
        </p:blipFill>
        <p:spPr>
          <a:xfrm>
            <a:off x="0" y="0"/>
            <a:ext cx="9144000" cy="5143500"/>
          </a:xfrm>
          <a:prstGeom prst="rect">
            <a:avLst/>
          </a:prstGeom>
        </p:spPr>
      </p:pic>
    </p:spTree>
    <p:extLst>
      <p:ext uri="{BB962C8B-B14F-4D97-AF65-F5344CB8AC3E}">
        <p14:creationId xmlns:p14="http://schemas.microsoft.com/office/powerpoint/2010/main" val="355057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E0EF9A-0F4E-40F9-BF8C-405FCDEA1ED8}"/>
              </a:ext>
            </a:extLst>
          </p:cNvPr>
          <p:cNvSpPr>
            <a:spLocks noGrp="1"/>
          </p:cNvSpPr>
          <p:nvPr>
            <p:ph type="body" sz="quarter" idx="10"/>
          </p:nvPr>
        </p:nvSpPr>
        <p:spPr/>
        <p:txBody>
          <a:bodyPr/>
          <a:lstStyle/>
          <a:p>
            <a:pPr>
              <a:lnSpc>
                <a:spcPts val="2700"/>
              </a:lnSpc>
              <a:spcBef>
                <a:spcPts val="600"/>
              </a:spcBef>
              <a:spcAft>
                <a:spcPts val="600"/>
              </a:spcAft>
            </a:pPr>
            <a:r>
              <a:rPr lang="en-US" sz="3600" i="1" dirty="0"/>
              <a:t>ERP Enterprise resource planning is defined as the ability to deliver an </a:t>
            </a:r>
            <a:r>
              <a:rPr lang="en-US" sz="3600" i="1" dirty="0">
                <a:solidFill>
                  <a:schemeClr val="tx2">
                    <a:lumMod val="40000"/>
                    <a:lumOff val="60000"/>
                  </a:schemeClr>
                </a:solidFill>
              </a:rPr>
              <a:t>integrated suite of business applications</a:t>
            </a:r>
            <a:r>
              <a:rPr lang="en-US" sz="3600" i="1" dirty="0"/>
              <a:t>. </a:t>
            </a:r>
          </a:p>
          <a:p>
            <a:pPr>
              <a:lnSpc>
                <a:spcPts val="2700"/>
              </a:lnSpc>
              <a:spcBef>
                <a:spcPts val="600"/>
              </a:spcBef>
              <a:spcAft>
                <a:spcPts val="600"/>
              </a:spcAft>
            </a:pPr>
            <a:r>
              <a:rPr lang="en-US" sz="3600" i="1" dirty="0"/>
              <a:t>ERP tools share a </a:t>
            </a:r>
            <a:r>
              <a:rPr lang="en-US" sz="3600" i="1" dirty="0">
                <a:solidFill>
                  <a:schemeClr val="tx2">
                    <a:lumMod val="40000"/>
                    <a:lumOff val="60000"/>
                  </a:schemeClr>
                </a:solidFill>
              </a:rPr>
              <a:t>common process and data model</a:t>
            </a:r>
            <a:r>
              <a:rPr lang="en-US" sz="3600" i="1" dirty="0"/>
              <a:t>, covering broad and deep operational end-to-end processes, such as those found in finance, HR, distribution, manufacturing, service and the supply chain. </a:t>
            </a:r>
          </a:p>
          <a:p>
            <a:pPr>
              <a:lnSpc>
                <a:spcPts val="2700"/>
              </a:lnSpc>
              <a:spcBef>
                <a:spcPts val="600"/>
              </a:spcBef>
              <a:spcAft>
                <a:spcPts val="600"/>
              </a:spcAft>
            </a:pPr>
            <a:r>
              <a:rPr lang="en-US" sz="3600" dirty="0"/>
              <a:t>						</a:t>
            </a:r>
            <a:r>
              <a:rPr lang="en-US" sz="2400" dirty="0" err="1"/>
              <a:t>Bron</a:t>
            </a:r>
            <a:r>
              <a:rPr lang="en-US" sz="2400" dirty="0"/>
              <a:t>: Gartner, 2016</a:t>
            </a:r>
            <a:endParaRPr lang="nl-NL" dirty="0"/>
          </a:p>
        </p:txBody>
      </p:sp>
    </p:spTree>
    <p:extLst>
      <p:ext uri="{BB962C8B-B14F-4D97-AF65-F5344CB8AC3E}">
        <p14:creationId xmlns:p14="http://schemas.microsoft.com/office/powerpoint/2010/main" val="13430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F79F8D4B-4F03-44DB-A816-528DCBCB5A26}"/>
              </a:ext>
            </a:extLst>
          </p:cNvPr>
          <p:cNvPicPr>
            <a:picLocks noGrp="1" noChangeAspect="1"/>
          </p:cNvPicPr>
          <p:nvPr>
            <p:ph type="pic" sz="quarter" idx="13"/>
          </p:nvPr>
        </p:nvPicPr>
        <p:blipFill>
          <a:blip r:embed="rId3"/>
          <a:srcRect t="2111" b="2111"/>
          <a:stretch>
            <a:fillRect/>
          </a:stretch>
        </p:blipFill>
        <p:spPr/>
      </p:pic>
      <p:sp>
        <p:nvSpPr>
          <p:cNvPr id="3" name="Text Placeholder 2">
            <a:extLst>
              <a:ext uri="{FF2B5EF4-FFF2-40B4-BE49-F238E27FC236}">
                <a16:creationId xmlns:a16="http://schemas.microsoft.com/office/drawing/2014/main" id="{8E42BD35-96E6-4B47-A4E1-9F0A5B610B65}"/>
              </a:ext>
            </a:extLst>
          </p:cNvPr>
          <p:cNvSpPr>
            <a:spLocks noGrp="1"/>
          </p:cNvSpPr>
          <p:nvPr>
            <p:ph type="body" sz="quarter" idx="10"/>
          </p:nvPr>
        </p:nvSpPr>
        <p:spPr>
          <a:xfrm>
            <a:off x="718224" y="623650"/>
            <a:ext cx="4213818" cy="615553"/>
          </a:xfrm>
        </p:spPr>
        <p:txBody>
          <a:bodyPr/>
          <a:lstStyle/>
          <a:p>
            <a:r>
              <a:rPr lang="nl-NL" dirty="0"/>
              <a:t>ERP = informatiemanagement</a:t>
            </a:r>
          </a:p>
        </p:txBody>
      </p:sp>
      <p:sp>
        <p:nvSpPr>
          <p:cNvPr id="4" name="Text Placeholder 3">
            <a:extLst>
              <a:ext uri="{FF2B5EF4-FFF2-40B4-BE49-F238E27FC236}">
                <a16:creationId xmlns:a16="http://schemas.microsoft.com/office/drawing/2014/main" id="{2885874A-C2D3-4007-95CE-DEE40E10948F}"/>
              </a:ext>
            </a:extLst>
          </p:cNvPr>
          <p:cNvSpPr>
            <a:spLocks noGrp="1"/>
          </p:cNvSpPr>
          <p:nvPr>
            <p:ph type="body" sz="quarter" idx="11"/>
          </p:nvPr>
        </p:nvSpPr>
        <p:spPr/>
        <p:txBody>
          <a:bodyPr/>
          <a:lstStyle/>
          <a:p>
            <a:r>
              <a:rPr lang="nl-NL" b="1" dirty="0"/>
              <a:t>Enterprise</a:t>
            </a:r>
            <a:r>
              <a:rPr lang="nl-NL" dirty="0"/>
              <a:t>: grote, complexe organisatie</a:t>
            </a:r>
          </a:p>
          <a:p>
            <a:r>
              <a:rPr lang="nl-NL" b="1" dirty="0"/>
              <a:t>Resource</a:t>
            </a:r>
            <a:r>
              <a:rPr lang="nl-NL" dirty="0"/>
              <a:t>: mensen, middelen, geld, gebouwen (alle hulpbronnen van een organisatie)</a:t>
            </a:r>
          </a:p>
          <a:p>
            <a:r>
              <a:rPr lang="nl-NL" b="1" dirty="0"/>
              <a:t>Planning</a:t>
            </a:r>
            <a:r>
              <a:rPr lang="nl-NL" dirty="0"/>
              <a:t>: </a:t>
            </a:r>
            <a:r>
              <a:rPr lang="nl-NL" i="1" dirty="0"/>
              <a:t>integrale</a:t>
            </a:r>
            <a:r>
              <a:rPr lang="nl-NL" dirty="0"/>
              <a:t> planning van mensen, middelen en productie (end-to-end informatie delen)</a:t>
            </a:r>
          </a:p>
          <a:p>
            <a:pPr marL="0" indent="0">
              <a:buNone/>
            </a:pPr>
            <a:endParaRPr lang="nl-NL" i="1" dirty="0"/>
          </a:p>
        </p:txBody>
      </p:sp>
    </p:spTree>
    <p:extLst>
      <p:ext uri="{BB962C8B-B14F-4D97-AF65-F5344CB8AC3E}">
        <p14:creationId xmlns:p14="http://schemas.microsoft.com/office/powerpoint/2010/main" val="167108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1D1D702-AD54-4F6D-B6B5-0A4909F2EBB3}"/>
              </a:ext>
            </a:extLst>
          </p:cNvPr>
          <p:cNvSpPr>
            <a:spLocks noGrp="1"/>
          </p:cNvSpPr>
          <p:nvPr>
            <p:ph type="body" sz="quarter" idx="10"/>
          </p:nvPr>
        </p:nvSpPr>
        <p:spPr/>
        <p:txBody>
          <a:bodyPr/>
          <a:lstStyle/>
          <a:p>
            <a:r>
              <a:rPr lang="nl-NL" dirty="0"/>
              <a:t>Belangrijke processen in complexe organisaties</a:t>
            </a:r>
          </a:p>
        </p:txBody>
      </p:sp>
      <p:sp>
        <p:nvSpPr>
          <p:cNvPr id="6" name="Text Placeholder 5">
            <a:extLst>
              <a:ext uri="{FF2B5EF4-FFF2-40B4-BE49-F238E27FC236}">
                <a16:creationId xmlns:a16="http://schemas.microsoft.com/office/drawing/2014/main" id="{9CA73B24-9CBD-4828-8A73-79B0C5D48237}"/>
              </a:ext>
            </a:extLst>
          </p:cNvPr>
          <p:cNvSpPr>
            <a:spLocks noGrp="1"/>
          </p:cNvSpPr>
          <p:nvPr>
            <p:ph type="body" sz="quarter" idx="11"/>
          </p:nvPr>
        </p:nvSpPr>
        <p:spPr/>
        <p:txBody>
          <a:bodyPr/>
          <a:lstStyle/>
          <a:p>
            <a:endParaRPr lang="nl-NL"/>
          </a:p>
        </p:txBody>
      </p:sp>
      <p:pic>
        <p:nvPicPr>
          <p:cNvPr id="7" name="Picture 2" descr="http://enterpriseblog.net/wp-content/uploads/2008/12/ec-erp-system-overview.jpg">
            <a:extLst>
              <a:ext uri="{FF2B5EF4-FFF2-40B4-BE49-F238E27FC236}">
                <a16:creationId xmlns:a16="http://schemas.microsoft.com/office/drawing/2014/main" id="{FE296A8F-3458-4243-81C4-B76CF409E5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833"/>
          <a:stretch/>
        </p:blipFill>
        <p:spPr bwMode="auto">
          <a:xfrm>
            <a:off x="2592297" y="1080850"/>
            <a:ext cx="3959406" cy="3947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54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02E147-BD0C-452F-9BC2-438056D4BA8F}"/>
              </a:ext>
            </a:extLst>
          </p:cNvPr>
          <p:cNvSpPr>
            <a:spLocks noGrp="1"/>
          </p:cNvSpPr>
          <p:nvPr>
            <p:ph type="body" sz="quarter" idx="10"/>
          </p:nvPr>
        </p:nvSpPr>
        <p:spPr/>
        <p:txBody>
          <a:bodyPr/>
          <a:lstStyle/>
          <a:p>
            <a:r>
              <a:rPr lang="nl-NL" dirty="0"/>
              <a:t>ERP-processen</a:t>
            </a:r>
          </a:p>
        </p:txBody>
      </p:sp>
      <p:sp>
        <p:nvSpPr>
          <p:cNvPr id="27" name="Toelichting met afgeronde rechthoek 26">
            <a:extLst>
              <a:ext uri="{FF2B5EF4-FFF2-40B4-BE49-F238E27FC236}">
                <a16:creationId xmlns:a16="http://schemas.microsoft.com/office/drawing/2014/main" id="{A9CEBA29-090D-43AC-AAB8-245BC059C965}"/>
              </a:ext>
            </a:extLst>
          </p:cNvPr>
          <p:cNvSpPr/>
          <p:nvPr/>
        </p:nvSpPr>
        <p:spPr bwMode="auto">
          <a:xfrm>
            <a:off x="3129524" y="1395267"/>
            <a:ext cx="2378647" cy="692007"/>
          </a:xfrm>
          <a:prstGeom prst="wedgeRoundRectCallout">
            <a:avLst>
              <a:gd name="adj1" fmla="val -66282"/>
              <a:gd name="adj2" fmla="val -4860"/>
              <a:gd name="adj3" fmla="val 16667"/>
            </a:avLst>
          </a:prstGeom>
          <a:noFill/>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28" name="Toelichting met afgeronde rechthoek 25">
            <a:extLst>
              <a:ext uri="{FF2B5EF4-FFF2-40B4-BE49-F238E27FC236}">
                <a16:creationId xmlns:a16="http://schemas.microsoft.com/office/drawing/2014/main" id="{1C646791-64A6-47A2-96F2-D89FE5E1030C}"/>
              </a:ext>
            </a:extLst>
          </p:cNvPr>
          <p:cNvSpPr/>
          <p:nvPr/>
        </p:nvSpPr>
        <p:spPr bwMode="auto">
          <a:xfrm>
            <a:off x="4323805" y="2683816"/>
            <a:ext cx="3735977" cy="718465"/>
          </a:xfrm>
          <a:prstGeom prst="wedgeRoundRectCallout">
            <a:avLst>
              <a:gd name="adj1" fmla="val 40705"/>
              <a:gd name="adj2" fmla="val -124145"/>
              <a:gd name="adj3" fmla="val 16667"/>
            </a:avLst>
          </a:prstGeom>
          <a:noFill/>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cxnSp>
        <p:nvCxnSpPr>
          <p:cNvPr id="29" name="Rechte verbindingslijn met pijl 13">
            <a:extLst>
              <a:ext uri="{FF2B5EF4-FFF2-40B4-BE49-F238E27FC236}">
                <a16:creationId xmlns:a16="http://schemas.microsoft.com/office/drawing/2014/main" id="{173F4D30-9617-4B4A-A89E-012A8BEE5530}"/>
              </a:ext>
            </a:extLst>
          </p:cNvPr>
          <p:cNvCxnSpPr/>
          <p:nvPr/>
        </p:nvCxnSpPr>
        <p:spPr bwMode="auto">
          <a:xfrm>
            <a:off x="500742" y="3036517"/>
            <a:ext cx="7863840" cy="0"/>
          </a:xfrm>
          <a:prstGeom prst="straightConnector1">
            <a:avLst/>
          </a:prstGeom>
          <a:solidFill>
            <a:schemeClr val="accent1"/>
          </a:solidFill>
          <a:ln w="57150" cap="flat" cmpd="sng" algn="ctr">
            <a:solidFill>
              <a:schemeClr val="bg2"/>
            </a:solidFill>
            <a:prstDash val="solid"/>
            <a:round/>
            <a:headEnd type="none" w="med" len="med"/>
            <a:tailEnd type="triangle"/>
          </a:ln>
          <a:effectLst/>
        </p:spPr>
      </p:cxnSp>
      <p:sp>
        <p:nvSpPr>
          <p:cNvPr id="30" name="Rechthoek 3">
            <a:extLst>
              <a:ext uri="{FF2B5EF4-FFF2-40B4-BE49-F238E27FC236}">
                <a16:creationId xmlns:a16="http://schemas.microsoft.com/office/drawing/2014/main" id="{E14E99E5-BCED-496D-903F-57917ADD7788}"/>
              </a:ext>
            </a:extLst>
          </p:cNvPr>
          <p:cNvSpPr/>
          <p:nvPr/>
        </p:nvSpPr>
        <p:spPr bwMode="auto">
          <a:xfrm>
            <a:off x="883914" y="2805740"/>
            <a:ext cx="975360" cy="4615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400" dirty="0">
                <a:latin typeface="+mj-lt"/>
              </a:rPr>
              <a:t>Inkoop</a:t>
            </a:r>
          </a:p>
        </p:txBody>
      </p:sp>
      <p:sp>
        <p:nvSpPr>
          <p:cNvPr id="31" name="Rechthoek 4">
            <a:extLst>
              <a:ext uri="{FF2B5EF4-FFF2-40B4-BE49-F238E27FC236}">
                <a16:creationId xmlns:a16="http://schemas.microsoft.com/office/drawing/2014/main" id="{BB433EF2-007B-4FF3-8F85-591EA492F2D6}"/>
              </a:ext>
            </a:extLst>
          </p:cNvPr>
          <p:cNvSpPr/>
          <p:nvPr/>
        </p:nvSpPr>
        <p:spPr bwMode="auto">
          <a:xfrm>
            <a:off x="2055218" y="2805740"/>
            <a:ext cx="975360" cy="4615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400" dirty="0">
                <a:latin typeface="+mj-lt"/>
              </a:rPr>
              <a:t>Productie</a:t>
            </a:r>
          </a:p>
        </p:txBody>
      </p:sp>
      <p:sp>
        <p:nvSpPr>
          <p:cNvPr id="32" name="Rechthoek 5">
            <a:extLst>
              <a:ext uri="{FF2B5EF4-FFF2-40B4-BE49-F238E27FC236}">
                <a16:creationId xmlns:a16="http://schemas.microsoft.com/office/drawing/2014/main" id="{43ED4773-05C2-4BB5-B618-D92E063716F6}"/>
              </a:ext>
            </a:extLst>
          </p:cNvPr>
          <p:cNvSpPr/>
          <p:nvPr/>
        </p:nvSpPr>
        <p:spPr bwMode="auto">
          <a:xfrm>
            <a:off x="3226522" y="2805740"/>
            <a:ext cx="975360" cy="4615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400" dirty="0">
                <a:latin typeface="+mj-lt"/>
              </a:rPr>
              <a:t>Voorraad</a:t>
            </a:r>
          </a:p>
        </p:txBody>
      </p:sp>
      <p:sp>
        <p:nvSpPr>
          <p:cNvPr id="33" name="Rechthoek 6">
            <a:extLst>
              <a:ext uri="{FF2B5EF4-FFF2-40B4-BE49-F238E27FC236}">
                <a16:creationId xmlns:a16="http://schemas.microsoft.com/office/drawing/2014/main" id="{99ECBC05-6D66-46F3-BF19-6FE45C8AD008}"/>
              </a:ext>
            </a:extLst>
          </p:cNvPr>
          <p:cNvSpPr/>
          <p:nvPr/>
        </p:nvSpPr>
        <p:spPr bwMode="auto">
          <a:xfrm>
            <a:off x="4415244" y="2805740"/>
            <a:ext cx="975360" cy="4615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400" dirty="0">
                <a:latin typeface="+mj-lt"/>
              </a:rPr>
              <a:t>Marketing</a:t>
            </a:r>
          </a:p>
        </p:txBody>
      </p:sp>
      <p:sp>
        <p:nvSpPr>
          <p:cNvPr id="34" name="Rechthoek 7">
            <a:extLst>
              <a:ext uri="{FF2B5EF4-FFF2-40B4-BE49-F238E27FC236}">
                <a16:creationId xmlns:a16="http://schemas.microsoft.com/office/drawing/2014/main" id="{5193BDA3-11DC-4880-A21B-8DE7447E6680}"/>
              </a:ext>
            </a:extLst>
          </p:cNvPr>
          <p:cNvSpPr/>
          <p:nvPr/>
        </p:nvSpPr>
        <p:spPr bwMode="auto">
          <a:xfrm>
            <a:off x="5608318" y="2805740"/>
            <a:ext cx="1055079" cy="4615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400" dirty="0">
                <a:latin typeface="+mj-lt"/>
              </a:rPr>
              <a:t>Verkoop</a:t>
            </a:r>
          </a:p>
        </p:txBody>
      </p:sp>
      <p:sp>
        <p:nvSpPr>
          <p:cNvPr id="35" name="Rechthoek 8">
            <a:extLst>
              <a:ext uri="{FF2B5EF4-FFF2-40B4-BE49-F238E27FC236}">
                <a16:creationId xmlns:a16="http://schemas.microsoft.com/office/drawing/2014/main" id="{1CE2E6C3-E61F-4EFD-AC6B-6117000B7412}"/>
              </a:ext>
            </a:extLst>
          </p:cNvPr>
          <p:cNvSpPr/>
          <p:nvPr/>
        </p:nvSpPr>
        <p:spPr bwMode="auto">
          <a:xfrm>
            <a:off x="6871065" y="2805740"/>
            <a:ext cx="1055079" cy="4615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400" dirty="0">
                <a:latin typeface="+mj-lt"/>
              </a:rPr>
              <a:t>Service</a:t>
            </a:r>
          </a:p>
        </p:txBody>
      </p:sp>
      <p:sp>
        <p:nvSpPr>
          <p:cNvPr id="36" name="Rechthoek 9">
            <a:extLst>
              <a:ext uri="{FF2B5EF4-FFF2-40B4-BE49-F238E27FC236}">
                <a16:creationId xmlns:a16="http://schemas.microsoft.com/office/drawing/2014/main" id="{A7A59B28-AEA9-4488-A171-3F27052025FA}"/>
              </a:ext>
            </a:extLst>
          </p:cNvPr>
          <p:cNvSpPr/>
          <p:nvPr/>
        </p:nvSpPr>
        <p:spPr bwMode="auto">
          <a:xfrm>
            <a:off x="3827407" y="3985759"/>
            <a:ext cx="975360" cy="461554"/>
          </a:xfrm>
          <a:prstGeom prst="rect">
            <a:avLst/>
          </a:prstGeom>
          <a:solidFill>
            <a:srgbClr val="FFFFCC"/>
          </a:solidFill>
          <a:ln>
            <a:solidFill>
              <a:srgbClr val="E6E602"/>
            </a:solidFill>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r>
              <a:rPr lang="nl-NL" sz="1100" b="1" dirty="0">
                <a:latin typeface="+mj-lt"/>
              </a:rPr>
              <a:t>Personeel</a:t>
            </a:r>
          </a:p>
          <a:p>
            <a:pPr algn="ctr"/>
            <a:r>
              <a:rPr lang="nl-NL" sz="1100" b="1" dirty="0">
                <a:latin typeface="+mj-lt"/>
              </a:rPr>
              <a:t>(HRM)</a:t>
            </a:r>
          </a:p>
        </p:txBody>
      </p:sp>
      <p:sp>
        <p:nvSpPr>
          <p:cNvPr id="37" name="Rechthoek 10">
            <a:extLst>
              <a:ext uri="{FF2B5EF4-FFF2-40B4-BE49-F238E27FC236}">
                <a16:creationId xmlns:a16="http://schemas.microsoft.com/office/drawing/2014/main" id="{505C7754-B799-48A0-9E2E-B2D73EE3DF72}"/>
              </a:ext>
            </a:extLst>
          </p:cNvPr>
          <p:cNvSpPr/>
          <p:nvPr/>
        </p:nvSpPr>
        <p:spPr bwMode="auto">
          <a:xfrm>
            <a:off x="5007420" y="3985759"/>
            <a:ext cx="975360" cy="461554"/>
          </a:xfrm>
          <a:prstGeom prst="rect">
            <a:avLst/>
          </a:prstGeom>
          <a:solidFill>
            <a:srgbClr val="FFFFCC"/>
          </a:solidFill>
          <a:ln>
            <a:solidFill>
              <a:srgbClr val="E6E602"/>
            </a:solidFill>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r>
              <a:rPr lang="nl-NL" sz="1200" b="1" dirty="0">
                <a:latin typeface="+mj-lt"/>
              </a:rPr>
              <a:t>ICT</a:t>
            </a:r>
          </a:p>
          <a:p>
            <a:pPr algn="ctr"/>
            <a:r>
              <a:rPr lang="nl-NL" sz="1200" b="1" dirty="0">
                <a:latin typeface="+mj-lt"/>
              </a:rPr>
              <a:t>(ITIL)</a:t>
            </a:r>
          </a:p>
        </p:txBody>
      </p:sp>
      <p:sp>
        <p:nvSpPr>
          <p:cNvPr id="38" name="Rechthoek 11">
            <a:extLst>
              <a:ext uri="{FF2B5EF4-FFF2-40B4-BE49-F238E27FC236}">
                <a16:creationId xmlns:a16="http://schemas.microsoft.com/office/drawing/2014/main" id="{EAC678C2-9B68-4B2F-9B61-C191017F8DD5}"/>
              </a:ext>
            </a:extLst>
          </p:cNvPr>
          <p:cNvSpPr/>
          <p:nvPr/>
        </p:nvSpPr>
        <p:spPr bwMode="auto">
          <a:xfrm>
            <a:off x="2647394" y="3985759"/>
            <a:ext cx="975360" cy="461554"/>
          </a:xfrm>
          <a:prstGeom prst="rect">
            <a:avLst/>
          </a:prstGeom>
          <a:solidFill>
            <a:srgbClr val="FFFFCC"/>
          </a:solidFill>
          <a:ln>
            <a:solidFill>
              <a:srgbClr val="E6E602"/>
            </a:solidFill>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r>
              <a:rPr lang="nl-NL" sz="1200" b="1" dirty="0">
                <a:latin typeface="+mj-lt"/>
              </a:rPr>
              <a:t>Financiën</a:t>
            </a:r>
          </a:p>
        </p:txBody>
      </p:sp>
      <p:sp>
        <p:nvSpPr>
          <p:cNvPr id="39" name="Rechthoek 15">
            <a:extLst>
              <a:ext uri="{FF2B5EF4-FFF2-40B4-BE49-F238E27FC236}">
                <a16:creationId xmlns:a16="http://schemas.microsoft.com/office/drawing/2014/main" id="{4039171B-621B-420C-B5F6-AD48A4EAB351}"/>
              </a:ext>
            </a:extLst>
          </p:cNvPr>
          <p:cNvSpPr/>
          <p:nvPr/>
        </p:nvSpPr>
        <p:spPr bwMode="auto">
          <a:xfrm>
            <a:off x="3226522" y="1517192"/>
            <a:ext cx="975360" cy="461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rtlCol="0" anchor="ctr"/>
          <a:lstStyle/>
          <a:p>
            <a:pPr algn="ctr"/>
            <a:r>
              <a:rPr lang="nl-NL" sz="1400" dirty="0">
                <a:latin typeface="+mj-lt"/>
              </a:rPr>
              <a:t>Planning</a:t>
            </a:r>
          </a:p>
        </p:txBody>
      </p:sp>
      <p:sp>
        <p:nvSpPr>
          <p:cNvPr id="40" name="Rechthoek 16">
            <a:extLst>
              <a:ext uri="{FF2B5EF4-FFF2-40B4-BE49-F238E27FC236}">
                <a16:creationId xmlns:a16="http://schemas.microsoft.com/office/drawing/2014/main" id="{FB3FC4AC-C4A1-44DC-B947-17DD9958AD79}"/>
              </a:ext>
            </a:extLst>
          </p:cNvPr>
          <p:cNvSpPr/>
          <p:nvPr/>
        </p:nvSpPr>
        <p:spPr bwMode="auto">
          <a:xfrm>
            <a:off x="4415241" y="1517192"/>
            <a:ext cx="975360" cy="461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rtlCol="0" anchor="ctr"/>
          <a:lstStyle/>
          <a:p>
            <a:pPr algn="ctr"/>
            <a:r>
              <a:rPr lang="nl-NL" sz="1400" dirty="0">
                <a:latin typeface="+mj-lt"/>
              </a:rPr>
              <a:t>Control</a:t>
            </a:r>
          </a:p>
        </p:txBody>
      </p:sp>
      <p:cxnSp>
        <p:nvCxnSpPr>
          <p:cNvPr id="41" name="Rechte verbindingslijn met pijl 18">
            <a:extLst>
              <a:ext uri="{FF2B5EF4-FFF2-40B4-BE49-F238E27FC236}">
                <a16:creationId xmlns:a16="http://schemas.microsoft.com/office/drawing/2014/main" id="{28423632-68A5-4352-ADF7-D5B70A887EA3}"/>
              </a:ext>
            </a:extLst>
          </p:cNvPr>
          <p:cNvCxnSpPr/>
          <p:nvPr/>
        </p:nvCxnSpPr>
        <p:spPr bwMode="auto">
          <a:xfrm>
            <a:off x="3714202" y="2100341"/>
            <a:ext cx="0" cy="583475"/>
          </a:xfrm>
          <a:prstGeom prst="straightConnector1">
            <a:avLst/>
          </a:prstGeom>
          <a:solidFill>
            <a:schemeClr val="accent1"/>
          </a:solidFill>
          <a:ln w="38100" cap="flat" cmpd="sng" algn="ctr">
            <a:solidFill>
              <a:schemeClr val="bg2"/>
            </a:solidFill>
            <a:prstDash val="solid"/>
            <a:round/>
            <a:headEnd type="none" w="med" len="med"/>
            <a:tailEnd type="triangle"/>
          </a:ln>
          <a:effectLst/>
        </p:spPr>
      </p:cxnSp>
      <p:cxnSp>
        <p:nvCxnSpPr>
          <p:cNvPr id="42" name="Rechte verbindingslijn met pijl 20">
            <a:extLst>
              <a:ext uri="{FF2B5EF4-FFF2-40B4-BE49-F238E27FC236}">
                <a16:creationId xmlns:a16="http://schemas.microsoft.com/office/drawing/2014/main" id="{F9162AC2-0B6C-45DC-A0F0-D1DEF0E14037}"/>
              </a:ext>
            </a:extLst>
          </p:cNvPr>
          <p:cNvCxnSpPr/>
          <p:nvPr/>
        </p:nvCxnSpPr>
        <p:spPr bwMode="auto">
          <a:xfrm>
            <a:off x="4907272" y="2100341"/>
            <a:ext cx="0" cy="583475"/>
          </a:xfrm>
          <a:prstGeom prst="straightConnector1">
            <a:avLst/>
          </a:prstGeom>
          <a:solidFill>
            <a:schemeClr val="accent1"/>
          </a:solidFill>
          <a:ln w="38100" cap="flat" cmpd="sng" algn="ctr">
            <a:solidFill>
              <a:schemeClr val="bg2"/>
            </a:solidFill>
            <a:prstDash val="solid"/>
            <a:round/>
            <a:headEnd type="triangle" w="med" len="med"/>
            <a:tailEnd type="none" w="med" len="med"/>
          </a:ln>
          <a:effectLst/>
        </p:spPr>
      </p:cxnSp>
      <p:sp>
        <p:nvSpPr>
          <p:cNvPr id="43" name="Tekstvak 21">
            <a:extLst>
              <a:ext uri="{FF2B5EF4-FFF2-40B4-BE49-F238E27FC236}">
                <a16:creationId xmlns:a16="http://schemas.microsoft.com/office/drawing/2014/main" id="{C899262B-3F37-4C8D-86CE-51F96A4CA45E}"/>
              </a:ext>
            </a:extLst>
          </p:cNvPr>
          <p:cNvSpPr txBox="1"/>
          <p:nvPr/>
        </p:nvSpPr>
        <p:spPr>
          <a:xfrm>
            <a:off x="246747" y="2339295"/>
            <a:ext cx="1765227" cy="338554"/>
          </a:xfrm>
          <a:prstGeom prst="rect">
            <a:avLst/>
          </a:prstGeom>
          <a:noFill/>
        </p:spPr>
        <p:txBody>
          <a:bodyPr wrap="none" rtlCol="0">
            <a:spAutoFit/>
          </a:bodyPr>
          <a:lstStyle/>
          <a:p>
            <a:pPr>
              <a:buNone/>
            </a:pPr>
            <a:r>
              <a:rPr lang="nl-NL" sz="1600" i="1" dirty="0">
                <a:solidFill>
                  <a:srgbClr val="4D4D4D"/>
                </a:solidFill>
                <a:latin typeface="+mj-lt"/>
              </a:rPr>
              <a:t>Primaire processen</a:t>
            </a:r>
          </a:p>
        </p:txBody>
      </p:sp>
      <p:sp>
        <p:nvSpPr>
          <p:cNvPr id="44" name="Tekstvak 22">
            <a:extLst>
              <a:ext uri="{FF2B5EF4-FFF2-40B4-BE49-F238E27FC236}">
                <a16:creationId xmlns:a16="http://schemas.microsoft.com/office/drawing/2014/main" id="{DF21DB9C-6F7B-4B2B-BE87-961A3041D92D}"/>
              </a:ext>
            </a:extLst>
          </p:cNvPr>
          <p:cNvSpPr txBox="1"/>
          <p:nvPr/>
        </p:nvSpPr>
        <p:spPr>
          <a:xfrm>
            <a:off x="3030578" y="4672081"/>
            <a:ext cx="2440092" cy="338554"/>
          </a:xfrm>
          <a:prstGeom prst="rect">
            <a:avLst/>
          </a:prstGeom>
          <a:noFill/>
        </p:spPr>
        <p:txBody>
          <a:bodyPr wrap="none" rtlCol="0">
            <a:spAutoFit/>
          </a:bodyPr>
          <a:lstStyle/>
          <a:p>
            <a:pPr>
              <a:buNone/>
            </a:pPr>
            <a:r>
              <a:rPr lang="nl-NL" sz="1600" i="1" dirty="0">
                <a:solidFill>
                  <a:srgbClr val="4D4D4D"/>
                </a:solidFill>
                <a:latin typeface="+mj-lt"/>
              </a:rPr>
              <a:t>Ondersteunende processen</a:t>
            </a:r>
          </a:p>
        </p:txBody>
      </p:sp>
      <p:sp>
        <p:nvSpPr>
          <p:cNvPr id="45" name="Tekstvak 23">
            <a:extLst>
              <a:ext uri="{FF2B5EF4-FFF2-40B4-BE49-F238E27FC236}">
                <a16:creationId xmlns:a16="http://schemas.microsoft.com/office/drawing/2014/main" id="{53888829-0EC6-46FD-92C3-39A517359300}"/>
              </a:ext>
            </a:extLst>
          </p:cNvPr>
          <p:cNvSpPr txBox="1"/>
          <p:nvPr/>
        </p:nvSpPr>
        <p:spPr>
          <a:xfrm>
            <a:off x="3265711" y="793175"/>
            <a:ext cx="2002471" cy="338554"/>
          </a:xfrm>
          <a:prstGeom prst="rect">
            <a:avLst/>
          </a:prstGeom>
          <a:noFill/>
        </p:spPr>
        <p:txBody>
          <a:bodyPr wrap="none" rtlCol="0">
            <a:spAutoFit/>
          </a:bodyPr>
          <a:lstStyle/>
          <a:p>
            <a:pPr>
              <a:buNone/>
            </a:pPr>
            <a:r>
              <a:rPr lang="nl-NL" sz="1600" i="1" dirty="0">
                <a:solidFill>
                  <a:srgbClr val="4D4D4D"/>
                </a:solidFill>
                <a:latin typeface="+mj-lt"/>
              </a:rPr>
              <a:t>Besturende processen</a:t>
            </a:r>
          </a:p>
        </p:txBody>
      </p:sp>
      <p:sp>
        <p:nvSpPr>
          <p:cNvPr id="46" name="Tekstvak 27">
            <a:extLst>
              <a:ext uri="{FF2B5EF4-FFF2-40B4-BE49-F238E27FC236}">
                <a16:creationId xmlns:a16="http://schemas.microsoft.com/office/drawing/2014/main" id="{82B4556D-82BF-4B66-A35B-415D69215E12}"/>
              </a:ext>
            </a:extLst>
          </p:cNvPr>
          <p:cNvSpPr txBox="1"/>
          <p:nvPr/>
        </p:nvSpPr>
        <p:spPr>
          <a:xfrm>
            <a:off x="6871065" y="1541534"/>
            <a:ext cx="1872342" cy="646331"/>
          </a:xfrm>
          <a:prstGeom prst="rect">
            <a:avLst/>
          </a:prstGeom>
          <a:noFill/>
        </p:spPr>
        <p:txBody>
          <a:bodyPr wrap="square" rtlCol="0">
            <a:spAutoFit/>
          </a:bodyPr>
          <a:lstStyle/>
          <a:p>
            <a:pPr algn="ctr">
              <a:buNone/>
            </a:pPr>
            <a:r>
              <a:rPr lang="nl-NL" sz="1200" dirty="0">
                <a:solidFill>
                  <a:srgbClr val="4D4D4D"/>
                </a:solidFill>
                <a:latin typeface="+mj-lt"/>
              </a:rPr>
              <a:t>Ook door CRM</a:t>
            </a:r>
          </a:p>
          <a:p>
            <a:pPr algn="ctr">
              <a:buNone/>
            </a:pPr>
            <a:r>
              <a:rPr lang="nl-NL" sz="1200" dirty="0">
                <a:solidFill>
                  <a:srgbClr val="4D4D4D"/>
                </a:solidFill>
                <a:latin typeface="+mj-lt"/>
              </a:rPr>
              <a:t>Applicaties ondersteund (les 3)</a:t>
            </a:r>
          </a:p>
        </p:txBody>
      </p:sp>
      <p:sp>
        <p:nvSpPr>
          <p:cNvPr id="47" name="Tekstvak 28">
            <a:extLst>
              <a:ext uri="{FF2B5EF4-FFF2-40B4-BE49-F238E27FC236}">
                <a16:creationId xmlns:a16="http://schemas.microsoft.com/office/drawing/2014/main" id="{63DD8DB5-41B6-469F-8BAB-C15C334BA7F9}"/>
              </a:ext>
            </a:extLst>
          </p:cNvPr>
          <p:cNvSpPr txBox="1"/>
          <p:nvPr/>
        </p:nvSpPr>
        <p:spPr>
          <a:xfrm>
            <a:off x="1066746" y="1563053"/>
            <a:ext cx="1872342" cy="646331"/>
          </a:xfrm>
          <a:prstGeom prst="rect">
            <a:avLst/>
          </a:prstGeom>
          <a:noFill/>
        </p:spPr>
        <p:txBody>
          <a:bodyPr wrap="square" rtlCol="0">
            <a:spAutoFit/>
          </a:bodyPr>
          <a:lstStyle/>
          <a:p>
            <a:pPr algn="ctr">
              <a:buNone/>
            </a:pPr>
            <a:r>
              <a:rPr lang="nl-NL" sz="1200" dirty="0">
                <a:solidFill>
                  <a:srgbClr val="4D4D4D"/>
                </a:solidFill>
                <a:latin typeface="+mj-lt"/>
              </a:rPr>
              <a:t>Ook door BI</a:t>
            </a:r>
          </a:p>
          <a:p>
            <a:pPr algn="ctr">
              <a:buNone/>
            </a:pPr>
            <a:r>
              <a:rPr lang="nl-NL" sz="1200" dirty="0">
                <a:solidFill>
                  <a:srgbClr val="4D4D4D"/>
                </a:solidFill>
                <a:latin typeface="+mj-lt"/>
              </a:rPr>
              <a:t>Applicaties ondersteund (les 4)</a:t>
            </a:r>
          </a:p>
        </p:txBody>
      </p:sp>
      <p:sp>
        <p:nvSpPr>
          <p:cNvPr id="48" name="Toelichting met afgeronde rechthoek 24">
            <a:extLst>
              <a:ext uri="{FF2B5EF4-FFF2-40B4-BE49-F238E27FC236}">
                <a16:creationId xmlns:a16="http://schemas.microsoft.com/office/drawing/2014/main" id="{3BD110AC-7036-4721-AE51-AB6CFB1A37FB}"/>
              </a:ext>
            </a:extLst>
          </p:cNvPr>
          <p:cNvSpPr/>
          <p:nvPr/>
        </p:nvSpPr>
        <p:spPr bwMode="auto">
          <a:xfrm>
            <a:off x="4907272" y="3898231"/>
            <a:ext cx="1209895" cy="664877"/>
          </a:xfrm>
          <a:prstGeom prst="wedgeRoundRectCallout">
            <a:avLst>
              <a:gd name="adj1" fmla="val 69120"/>
              <a:gd name="adj2" fmla="val 77965"/>
              <a:gd name="adj3" fmla="val 16667"/>
            </a:avLst>
          </a:prstGeom>
          <a:noFill/>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49" name="Tekstvak 29">
            <a:extLst>
              <a:ext uri="{FF2B5EF4-FFF2-40B4-BE49-F238E27FC236}">
                <a16:creationId xmlns:a16="http://schemas.microsoft.com/office/drawing/2014/main" id="{390E419E-24D8-4378-9B3C-0230EE5AEB2B}"/>
              </a:ext>
            </a:extLst>
          </p:cNvPr>
          <p:cNvSpPr txBox="1"/>
          <p:nvPr/>
        </p:nvSpPr>
        <p:spPr>
          <a:xfrm>
            <a:off x="5390601" y="4815292"/>
            <a:ext cx="1872342" cy="276999"/>
          </a:xfrm>
          <a:prstGeom prst="rect">
            <a:avLst/>
          </a:prstGeom>
          <a:noFill/>
        </p:spPr>
        <p:txBody>
          <a:bodyPr wrap="square" rtlCol="0">
            <a:spAutoFit/>
          </a:bodyPr>
          <a:lstStyle/>
          <a:p>
            <a:pPr algn="ctr">
              <a:buNone/>
            </a:pPr>
            <a:r>
              <a:rPr lang="nl-NL" sz="1200" dirty="0">
                <a:solidFill>
                  <a:srgbClr val="4D4D4D"/>
                </a:solidFill>
                <a:latin typeface="+mj-lt"/>
              </a:rPr>
              <a:t>ITIL (les 5)</a:t>
            </a:r>
          </a:p>
        </p:txBody>
      </p:sp>
    </p:spTree>
    <p:extLst>
      <p:ext uri="{BB962C8B-B14F-4D97-AF65-F5344CB8AC3E}">
        <p14:creationId xmlns:p14="http://schemas.microsoft.com/office/powerpoint/2010/main" val="94902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6" grpId="0" animBg="1"/>
      <p:bldP spid="37" grpId="0" animBg="1"/>
      <p:bldP spid="38" grpId="0" animBg="1"/>
      <p:bldP spid="39" grpId="0" animBg="1"/>
      <p:bldP spid="40" grpId="0" animBg="1"/>
      <p:bldP spid="44" grpId="0"/>
      <p:bldP spid="45" grpId="0"/>
      <p:bldP spid="46" grpId="0"/>
      <p:bldP spid="47" grpId="0"/>
      <p:bldP spid="48"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p:txBody>
          <a:bodyPr/>
          <a:lstStyle/>
          <a:p>
            <a:r>
              <a:rPr lang="nl-NL" dirty="0"/>
              <a:t>Type ERP-oplossingen</a:t>
            </a:r>
          </a:p>
        </p:txBody>
      </p:sp>
      <p:sp>
        <p:nvSpPr>
          <p:cNvPr id="5" name="Tijdelijke aanduiding voor tekst 4"/>
          <p:cNvSpPr>
            <a:spLocks noGrp="1"/>
          </p:cNvSpPr>
          <p:nvPr>
            <p:ph type="body" sz="quarter" idx="11"/>
          </p:nvPr>
        </p:nvSpPr>
        <p:spPr/>
        <p:txBody>
          <a:bodyPr numCol="2" spcCol="360000">
            <a:noAutofit/>
          </a:bodyPr>
          <a:lstStyle/>
          <a:p>
            <a:pPr marL="0" indent="0">
              <a:buNone/>
            </a:pPr>
            <a:r>
              <a:rPr lang="nl-NL" b="1" dirty="0"/>
              <a:t>Best-of-suite</a:t>
            </a:r>
            <a:br>
              <a:rPr lang="nl-NL" dirty="0"/>
            </a:br>
            <a:r>
              <a:rPr lang="nl-NL" i="1" dirty="0"/>
              <a:t>Alles in één</a:t>
            </a:r>
            <a:endParaRPr lang="nl-NL" dirty="0"/>
          </a:p>
          <a:p>
            <a:r>
              <a:rPr lang="nl-NL" dirty="0"/>
              <a:t>Integrale ondersteuning van alle processen (één database)</a:t>
            </a:r>
          </a:p>
          <a:p>
            <a:r>
              <a:rPr lang="nl-NL" dirty="0"/>
              <a:t>Vaak gericht op bepaald marktsegment</a:t>
            </a:r>
          </a:p>
          <a:p>
            <a:endParaRPr lang="nl-NL" dirty="0"/>
          </a:p>
          <a:p>
            <a:endParaRPr lang="nl-NL" dirty="0"/>
          </a:p>
          <a:p>
            <a:endParaRPr lang="nl-NL" dirty="0"/>
          </a:p>
          <a:p>
            <a:endParaRPr lang="nl-NL" dirty="0"/>
          </a:p>
          <a:p>
            <a:pPr marL="0" indent="0">
              <a:buNone/>
            </a:pPr>
            <a:r>
              <a:rPr lang="nl-NL" b="1" dirty="0"/>
              <a:t>Best-of-breed</a:t>
            </a:r>
            <a:br>
              <a:rPr lang="nl-NL" b="1" dirty="0"/>
            </a:br>
            <a:r>
              <a:rPr lang="nl-NL" i="1" dirty="0"/>
              <a:t>Geheel van losse applicaties</a:t>
            </a:r>
            <a:endParaRPr lang="nl-NL" dirty="0"/>
          </a:p>
          <a:p>
            <a:r>
              <a:rPr lang="nl-NL" dirty="0"/>
              <a:t>Specifieke applicaties voor bepaalde processen</a:t>
            </a:r>
          </a:p>
          <a:p>
            <a:pPr marL="742950" lvl="1" indent="-285750">
              <a:buFont typeface="Arial" panose="020B0604020202020204" pitchFamily="34" charset="0"/>
              <a:buChar char="•"/>
            </a:pPr>
            <a:r>
              <a:rPr lang="nl-NL" sz="1800" dirty="0"/>
              <a:t>CRM (marketing/verkoop)</a:t>
            </a:r>
          </a:p>
          <a:p>
            <a:pPr marL="742950" lvl="1" indent="-285750">
              <a:buFont typeface="Arial" panose="020B0604020202020204" pitchFamily="34" charset="0"/>
              <a:buChar char="•"/>
            </a:pPr>
            <a:r>
              <a:rPr lang="nl-NL" sz="1800" dirty="0"/>
              <a:t>ITIL (IT helpdesk)</a:t>
            </a:r>
          </a:p>
          <a:p>
            <a:pPr marL="742950" lvl="1" indent="-285750">
              <a:buFont typeface="Arial" panose="020B0604020202020204" pitchFamily="34" charset="0"/>
              <a:buChar char="•"/>
            </a:pPr>
            <a:r>
              <a:rPr lang="nl-NL" sz="1800" dirty="0"/>
              <a:t>Cognos (planning &amp; control)</a:t>
            </a:r>
          </a:p>
          <a:p>
            <a:r>
              <a:rPr lang="nl-NL" dirty="0"/>
              <a:t>Applicaties koppelen voor gegevensuitwisseling</a:t>
            </a:r>
          </a:p>
          <a:p>
            <a:endParaRPr lang="nl-NL" b="1" dirty="0"/>
          </a:p>
          <a:p>
            <a:endParaRPr lang="nl-NL" dirty="0"/>
          </a:p>
        </p:txBody>
      </p:sp>
      <p:sp>
        <p:nvSpPr>
          <p:cNvPr id="7" name="Shape 562">
            <a:extLst>
              <a:ext uri="{FF2B5EF4-FFF2-40B4-BE49-F238E27FC236}">
                <a16:creationId xmlns:a16="http://schemas.microsoft.com/office/drawing/2014/main" id="{4D126674-2F70-406E-A7D7-FB39E1C2D291}"/>
              </a:ext>
            </a:extLst>
          </p:cNvPr>
          <p:cNvSpPr/>
          <p:nvPr/>
        </p:nvSpPr>
        <p:spPr>
          <a:xfrm>
            <a:off x="2668383" y="4131867"/>
            <a:ext cx="3807233" cy="775965"/>
          </a:xfrm>
          <a:prstGeom prst="roundRect">
            <a:avLst>
              <a:gd name="adj" fmla="val 16667"/>
            </a:avLst>
          </a:prstGeom>
          <a:solidFill>
            <a:srgbClr val="00A0D2"/>
          </a:solidFill>
          <a:ln w="25400" cap="flat" cmpd="sng" algn="ctr">
            <a:solidFill>
              <a:srgbClr val="ED0010"/>
            </a:solidFill>
            <a:prstDash val="solid"/>
            <a:headEnd type="none" w="med" len="med"/>
            <a:tailEnd type="none" w="med" len="med"/>
          </a:ln>
          <a:effectLst/>
        </p:spPr>
        <p:txBody>
          <a:bodyPr lIns="91425" tIns="45700" rIns="91425" bIns="45700" anchor="ctr" anchorCtr="0">
            <a:noAutofit/>
          </a:bodyPr>
          <a:lstStyle/>
          <a:p>
            <a:pPr marL="0" marR="0" lvl="0" indent="0" algn="ctr" defTabSz="914400" eaLnBrk="0" fontAlgn="base" latinLnBrk="0" hangingPunct="0">
              <a:lnSpc>
                <a:spcPct val="100000"/>
              </a:lnSpc>
              <a:spcBef>
                <a:spcPct val="0"/>
              </a:spcBef>
              <a:spcAft>
                <a:spcPct val="0"/>
              </a:spcAft>
              <a:buClrTx/>
              <a:buSzPct val="25000"/>
              <a:buFontTx/>
              <a:buNone/>
              <a:tabLst/>
              <a:defRPr/>
            </a:pPr>
            <a:r>
              <a:rPr kumimoji="0" lang="nl-NL" sz="2000" b="1" i="0" u="none" strike="noStrike" kern="0" cap="none" spc="0" normalizeH="0" baseline="0" noProof="0" dirty="0">
                <a:ln>
                  <a:noFill/>
                </a:ln>
                <a:solidFill>
                  <a:srgbClr val="000000"/>
                </a:solidFill>
                <a:effectLst/>
                <a:uLnTx/>
                <a:uFillTx/>
                <a:latin typeface="Arial"/>
                <a:ea typeface="ＭＳ Ｐゴシック"/>
                <a:cs typeface="+mn-cs"/>
              </a:rPr>
              <a:t>Wat zijn de voor- en nadelen van beide opties?</a:t>
            </a:r>
          </a:p>
        </p:txBody>
      </p:sp>
    </p:spTree>
    <p:extLst>
      <p:ext uri="{BB962C8B-B14F-4D97-AF65-F5344CB8AC3E}">
        <p14:creationId xmlns:p14="http://schemas.microsoft.com/office/powerpoint/2010/main" val="7763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HU_powerpoint_breed">
  <a:themeElements>
    <a:clrScheme name="HU Powerpoint 2016 1">
      <a:dk1>
        <a:srgbClr val="000000"/>
      </a:dk1>
      <a:lt1>
        <a:srgbClr val="FFFFFF"/>
      </a:lt1>
      <a:dk2>
        <a:srgbClr val="E6302B"/>
      </a:dk2>
      <a:lt2>
        <a:srgbClr val="00A1E1"/>
      </a:lt2>
      <a:accent1>
        <a:srgbClr val="00A1E1"/>
      </a:accent1>
      <a:accent2>
        <a:srgbClr val="E6302B"/>
      </a:accent2>
      <a:accent3>
        <a:srgbClr val="FFFFFF"/>
      </a:accent3>
      <a:accent4>
        <a:srgbClr val="FFFFFF"/>
      </a:accent4>
      <a:accent5>
        <a:srgbClr val="FFFFFF"/>
      </a:accent5>
      <a:accent6>
        <a:srgbClr val="FFFFFF"/>
      </a:accent6>
      <a:hlink>
        <a:srgbClr val="FFFFFF"/>
      </a:hlink>
      <a:folHlink>
        <a:srgbClr val="FFFFFF"/>
      </a:folHlink>
    </a:clrScheme>
    <a:fontScheme name="Office - klassie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U_powerpoint_CORR_def4" id="{95D82EB0-F954-F443-B221-BD07F01D1778}" vid="{9E9D4CF4-5ECC-8242-A05A-C0189D28925E}"/>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HU_powerpoint_breed.thmx</Template>
  <TotalTime>1000</TotalTime>
  <Words>3549</Words>
  <Application>Microsoft Office PowerPoint</Application>
  <PresentationFormat>Diavoorstelling (16:9)</PresentationFormat>
  <Paragraphs>424</Paragraphs>
  <Slides>34</Slides>
  <Notes>23</Notes>
  <HiddenSlides>0</HiddenSlides>
  <MMClips>2</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34</vt:i4>
      </vt:variant>
    </vt:vector>
  </HeadingPairs>
  <TitlesOfParts>
    <vt:vector size="40" baseType="lpstr">
      <vt:lpstr>ＭＳ Ｐゴシック</vt:lpstr>
      <vt:lpstr>ＭＳ Ｐゴシック</vt:lpstr>
      <vt:lpstr>Arial</vt:lpstr>
      <vt:lpstr>Arial Black</vt:lpstr>
      <vt:lpstr>Calibri</vt:lpstr>
      <vt:lpstr>HU_powerpoint_breed</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Microsoft Office-gebruiker</dc:creator>
  <cp:lastModifiedBy>Judith Boshoven</cp:lastModifiedBy>
  <cp:revision>73</cp:revision>
  <dcterms:created xsi:type="dcterms:W3CDTF">2016-06-21T06:28:46Z</dcterms:created>
  <dcterms:modified xsi:type="dcterms:W3CDTF">2018-09-18T17:16:49Z</dcterms:modified>
</cp:coreProperties>
</file>