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Lst>
  <p:notesMasterIdLst>
    <p:notesMasterId r:id="rId35"/>
  </p:notesMasterIdLst>
  <p:sldIdLst>
    <p:sldId id="256" r:id="rId2"/>
    <p:sldId id="259" r:id="rId3"/>
    <p:sldId id="326" r:id="rId4"/>
    <p:sldId id="322" r:id="rId5"/>
    <p:sldId id="327" r:id="rId6"/>
    <p:sldId id="328" r:id="rId7"/>
    <p:sldId id="329" r:id="rId8"/>
    <p:sldId id="330" r:id="rId9"/>
    <p:sldId id="333" r:id="rId10"/>
    <p:sldId id="331" r:id="rId11"/>
    <p:sldId id="332" r:id="rId12"/>
    <p:sldId id="334" r:id="rId13"/>
    <p:sldId id="335" r:id="rId14"/>
    <p:sldId id="337" r:id="rId15"/>
    <p:sldId id="336" r:id="rId16"/>
    <p:sldId id="338" r:id="rId17"/>
    <p:sldId id="339" r:id="rId18"/>
    <p:sldId id="340" r:id="rId19"/>
    <p:sldId id="341" r:id="rId20"/>
    <p:sldId id="342" r:id="rId21"/>
    <p:sldId id="344" r:id="rId22"/>
    <p:sldId id="343" r:id="rId23"/>
    <p:sldId id="346" r:id="rId24"/>
    <p:sldId id="345" r:id="rId25"/>
    <p:sldId id="347" r:id="rId26"/>
    <p:sldId id="348" r:id="rId27"/>
    <p:sldId id="350" r:id="rId28"/>
    <p:sldId id="349" r:id="rId29"/>
    <p:sldId id="351" r:id="rId30"/>
    <p:sldId id="353" r:id="rId31"/>
    <p:sldId id="325" r:id="rId32"/>
    <p:sldId id="352" r:id="rId33"/>
    <p:sldId id="268" r:id="rId34"/>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guide id="3" orient="horz" pos="1626">
          <p15:clr>
            <a:srgbClr val="A4A3A4"/>
          </p15:clr>
        </p15:guide>
        <p15:guide id="4"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6" autoAdjust="0"/>
    <p:restoredTop sz="78085" autoAdjust="0"/>
  </p:normalViewPr>
  <p:slideViewPr>
    <p:cSldViewPr snapToGrid="0" snapToObjects="1" showGuides="1">
      <p:cViewPr>
        <p:scale>
          <a:sx n="108" d="100"/>
          <a:sy n="108" d="100"/>
        </p:scale>
        <p:origin x="-216" y="-72"/>
      </p:cViewPr>
      <p:guideLst>
        <p:guide orient="horz" pos="2160"/>
        <p:guide orient="horz" pos="1626"/>
        <p:guide pos="2880"/>
        <p:guide pos="2881"/>
      </p:guideLst>
    </p:cSldViewPr>
  </p:slideViewPr>
  <p:outlineViewPr>
    <p:cViewPr>
      <p:scale>
        <a:sx n="33" d="100"/>
        <a:sy n="33" d="100"/>
      </p:scale>
      <p:origin x="0" y="-1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605D3-16DF-DF43-AE35-A9E379D47CEE}" type="datetimeFigureOut">
              <a:rPr lang="nl-NL" smtClean="0"/>
              <a:t>14-9-2018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FEC66-6BFA-9A4F-8C14-93D2FB19A680}" type="slidenum">
              <a:rPr lang="nl-NL" smtClean="0"/>
              <a:t>‹nr.›</a:t>
            </a:fld>
            <a:endParaRPr lang="nl-NL"/>
          </a:p>
        </p:txBody>
      </p:sp>
    </p:spTree>
    <p:extLst>
      <p:ext uri="{BB962C8B-B14F-4D97-AF65-F5344CB8AC3E}">
        <p14:creationId xmlns:p14="http://schemas.microsoft.com/office/powerpoint/2010/main" val="169019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Handig om even deze onderwerpen stap-voor-stap te herhalen</a:t>
            </a:r>
          </a:p>
          <a:p>
            <a:endParaRPr lang="nl-NL" dirty="0"/>
          </a:p>
          <a:p>
            <a:r>
              <a:rPr lang="nl-NL" dirty="0"/>
              <a:t>Visie was extern, missie was intern</a:t>
            </a:r>
          </a:p>
        </p:txBody>
      </p:sp>
      <p:sp>
        <p:nvSpPr>
          <p:cNvPr id="4" name="Slide Number Placeholder 3"/>
          <p:cNvSpPr>
            <a:spLocks noGrp="1"/>
          </p:cNvSpPr>
          <p:nvPr>
            <p:ph type="sldNum" sz="quarter" idx="10"/>
          </p:nvPr>
        </p:nvSpPr>
        <p:spPr/>
        <p:txBody>
          <a:bodyPr/>
          <a:lstStyle/>
          <a:p>
            <a:fld id="{25AFEC66-6BFA-9A4F-8C14-93D2FB19A680}" type="slidenum">
              <a:rPr lang="nl-NL" smtClean="0"/>
              <a:t>3</a:t>
            </a:fld>
            <a:endParaRPr lang="nl-NL"/>
          </a:p>
        </p:txBody>
      </p:sp>
    </p:spTree>
    <p:extLst>
      <p:ext uri="{BB962C8B-B14F-4D97-AF65-F5344CB8AC3E}">
        <p14:creationId xmlns:p14="http://schemas.microsoft.com/office/powerpoint/2010/main" val="3478683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Conclusies van de huidige situatie leg je vast in een SWOT</a:t>
            </a:r>
            <a:r>
              <a:rPr lang="nl-NL" baseline="0" dirty="0"/>
              <a:t> analyse</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12</a:t>
            </a:fld>
            <a:endParaRPr lang="nl-NL"/>
          </a:p>
        </p:txBody>
      </p:sp>
    </p:spTree>
    <p:extLst>
      <p:ext uri="{BB962C8B-B14F-4D97-AF65-F5344CB8AC3E}">
        <p14:creationId xmlns:p14="http://schemas.microsoft.com/office/powerpoint/2010/main" val="226039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Bij de interne analyse kun je dus ook Abell en BCG gebruiken om de sterktes en zwaktes te achterhalen</a:t>
            </a:r>
          </a:p>
          <a:p>
            <a:pPr>
              <a:spcBef>
                <a:spcPts val="0"/>
              </a:spcBef>
              <a:buNone/>
            </a:pPr>
            <a:endParaRPr lang="nl-NL" dirty="0"/>
          </a:p>
          <a:p>
            <a:pPr>
              <a:spcBef>
                <a:spcPts val="0"/>
              </a:spcBef>
              <a:buNone/>
            </a:pPr>
            <a:r>
              <a:rPr lang="nl-NL" dirty="0"/>
              <a:t>Wat zijn de sterktes en zwaktes van Albert</a:t>
            </a:r>
            <a:r>
              <a:rPr lang="nl-NL" baseline="0" dirty="0"/>
              <a:t> Heijn?</a:t>
            </a:r>
          </a:p>
          <a:p>
            <a:pPr>
              <a:spcBef>
                <a:spcPts val="0"/>
              </a:spcBef>
              <a:buNone/>
            </a:pPr>
            <a:r>
              <a:rPr lang="nl-NL" b="1" baseline="0" dirty="0"/>
              <a:t>Sterktes</a:t>
            </a:r>
          </a:p>
          <a:p>
            <a:pPr marL="171450" indent="-171450">
              <a:spcBef>
                <a:spcPts val="0"/>
              </a:spcBef>
              <a:buFontTx/>
              <a:buChar char="-"/>
            </a:pPr>
            <a:r>
              <a:rPr lang="nl-NL" baseline="0" dirty="0"/>
              <a:t>Héél veel winkels</a:t>
            </a:r>
          </a:p>
          <a:p>
            <a:pPr marL="171450" indent="-171450">
              <a:spcBef>
                <a:spcPts val="0"/>
              </a:spcBef>
              <a:buFontTx/>
              <a:buChar char="-"/>
            </a:pPr>
            <a:r>
              <a:rPr lang="nl-NL" baseline="0" dirty="0"/>
              <a:t>Veel verschillende producten</a:t>
            </a:r>
          </a:p>
          <a:p>
            <a:pPr marL="171450" indent="-171450">
              <a:spcBef>
                <a:spcPts val="0"/>
              </a:spcBef>
              <a:buFontTx/>
              <a:buChar char="-"/>
            </a:pPr>
            <a:r>
              <a:rPr lang="nl-NL" baseline="0" dirty="0"/>
              <a:t>Van basic tot en met luxe</a:t>
            </a:r>
          </a:p>
          <a:p>
            <a:pPr marL="171450" indent="-171450">
              <a:spcBef>
                <a:spcPts val="0"/>
              </a:spcBef>
              <a:buFontTx/>
              <a:buChar char="-"/>
            </a:pPr>
            <a:r>
              <a:rPr lang="nl-NL" baseline="0" dirty="0"/>
              <a:t>Services zoals zelfscannen</a:t>
            </a:r>
          </a:p>
          <a:p>
            <a:pPr marL="0" indent="0">
              <a:spcBef>
                <a:spcPts val="0"/>
              </a:spcBef>
              <a:buFontTx/>
              <a:buNone/>
            </a:pPr>
            <a:r>
              <a:rPr lang="nl-NL" b="1" baseline="0" dirty="0"/>
              <a:t>Zwaktes</a:t>
            </a:r>
          </a:p>
          <a:p>
            <a:pPr marL="171450" indent="-171450">
              <a:spcBef>
                <a:spcPts val="0"/>
              </a:spcBef>
              <a:buFontTx/>
              <a:buChar char="-"/>
            </a:pPr>
            <a:r>
              <a:rPr lang="nl-NL" b="0" baseline="0" dirty="0"/>
              <a:t>Relatief duur t.o.v. concurrentie</a:t>
            </a:r>
          </a:p>
          <a:p>
            <a:pPr marL="171450" indent="-171450">
              <a:spcBef>
                <a:spcPts val="0"/>
              </a:spcBef>
              <a:buFontTx/>
              <a:buChar char="-"/>
            </a:pPr>
            <a:endParaRPr lang="nl-NL" b="0"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13</a:t>
            </a:fld>
            <a:endParaRPr lang="nl-NL"/>
          </a:p>
        </p:txBody>
      </p:sp>
    </p:spTree>
    <p:extLst>
      <p:ext uri="{BB962C8B-B14F-4D97-AF65-F5344CB8AC3E}">
        <p14:creationId xmlns:p14="http://schemas.microsoft.com/office/powerpoint/2010/main" val="403694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Kansen</a:t>
            </a:r>
            <a:r>
              <a:rPr lang="nl-NL" baseline="0" dirty="0"/>
              <a:t> en bedreigingen kunnen hetzelfde zijn: een externe ontwikkeling waar je niet op in kunt spelen is een bedreiging, terwijl wanneer je er wel op in kunt spelen het een kans is!</a:t>
            </a:r>
            <a:endParaRPr lang="nl-NL" dirty="0"/>
          </a:p>
          <a:p>
            <a:pPr>
              <a:spcBef>
                <a:spcPts val="0"/>
              </a:spcBef>
              <a:buNone/>
            </a:pPr>
            <a:r>
              <a:rPr lang="nl-NL" dirty="0"/>
              <a:t>Wat zijn de kansen en bedreigingen</a:t>
            </a:r>
            <a:r>
              <a:rPr lang="nl-NL" baseline="0" dirty="0"/>
              <a:t> voor Albert Heijn?</a:t>
            </a:r>
          </a:p>
          <a:p>
            <a:pPr marL="171450" indent="-171450">
              <a:spcBef>
                <a:spcPts val="0"/>
              </a:spcBef>
              <a:buFontTx/>
              <a:buChar char="-"/>
            </a:pPr>
            <a:r>
              <a:rPr lang="nl-NL" baseline="0" dirty="0"/>
              <a:t>Bezorgdiensten</a:t>
            </a:r>
          </a:p>
          <a:p>
            <a:pPr marL="171450" indent="-171450">
              <a:spcBef>
                <a:spcPts val="0"/>
              </a:spcBef>
              <a:buFontTx/>
              <a:buChar char="-"/>
            </a:pPr>
            <a:r>
              <a:rPr lang="nl-NL" baseline="0" dirty="0"/>
              <a:t>Duurzaamheid (biologisch eten)</a:t>
            </a:r>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14</a:t>
            </a:fld>
            <a:endParaRPr lang="nl-NL"/>
          </a:p>
        </p:txBody>
      </p:sp>
    </p:spTree>
    <p:extLst>
      <p:ext uri="{BB962C8B-B14F-4D97-AF65-F5344CB8AC3E}">
        <p14:creationId xmlns:p14="http://schemas.microsoft.com/office/powerpoint/2010/main" val="3523753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Dit leidt</a:t>
            </a:r>
            <a:r>
              <a:rPr lang="nl-NL" baseline="0" dirty="0"/>
              <a:t> tot een aantal kernproblemen óf mogelijkheden!</a:t>
            </a:r>
          </a:p>
          <a:p>
            <a:pPr>
              <a:spcBef>
                <a:spcPts val="0"/>
              </a:spcBef>
              <a:buNone/>
            </a:pPr>
            <a:r>
              <a:rPr lang="nl-NL" baseline="0" dirty="0"/>
              <a:t>Linksboven en rechtsonder zijn het belangrijkste: de kansen waar je op in kunt spelen en de bedreigingen die je niet kunt pareren</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15</a:t>
            </a:fld>
            <a:endParaRPr lang="nl-NL"/>
          </a:p>
        </p:txBody>
      </p:sp>
    </p:spTree>
    <p:extLst>
      <p:ext uri="{BB962C8B-B14F-4D97-AF65-F5344CB8AC3E}">
        <p14:creationId xmlns:p14="http://schemas.microsoft.com/office/powerpoint/2010/main" val="317882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Vraag: </a:t>
            </a:r>
            <a:r>
              <a:rPr lang="nl-NL" b="0" dirty="0"/>
              <a:t>wat valt op? Wat zijn de mogelijkheden / kansen? Wat zijn de probleemgebieden?</a:t>
            </a:r>
          </a:p>
          <a:p>
            <a:endParaRPr lang="nl-NL" b="0"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t>Kijk naar de cellen die hoog of laag scoren.</a:t>
            </a:r>
          </a:p>
          <a:p>
            <a:pPr marL="171450" indent="-171450">
              <a:buFont typeface="Arial" panose="020B0604020202020204" pitchFamily="34" charset="0"/>
              <a:buChar char="•"/>
            </a:pPr>
            <a:r>
              <a:rPr lang="nl-NL" b="0" dirty="0"/>
              <a:t>Kwalitatief product dat interessant is voor Oost Europa is een grote kans.</a:t>
            </a:r>
          </a:p>
          <a:p>
            <a:pPr marL="171450" indent="-171450">
              <a:buFont typeface="Arial" panose="020B0604020202020204" pitchFamily="34" charset="0"/>
              <a:buChar char="•"/>
            </a:pPr>
            <a:r>
              <a:rPr lang="nl-NL" b="0" dirty="0"/>
              <a:t>Hoge personeelskosten en afnemende klantenloyaliteit is een grote bedreiging.</a:t>
            </a:r>
          </a:p>
          <a:p>
            <a:endParaRPr lang="nl-NL" b="0" dirty="0"/>
          </a:p>
          <a:p>
            <a:r>
              <a:rPr lang="nl-NL" b="0" dirty="0"/>
              <a:t>Kijk ook naar de totalen: dat zijn dus bijv. sterktes die erg belangrijk zijn of bedreigingen waar je heel weinig tegen kan doen op dit moment.</a:t>
            </a:r>
          </a:p>
          <a:p>
            <a:pPr marL="171450" indent="-171450">
              <a:buFont typeface="Arial" panose="020B0604020202020204" pitchFamily="34" charset="0"/>
              <a:buChar char="•"/>
            </a:pPr>
            <a:r>
              <a:rPr lang="nl-NL" b="0" dirty="0"/>
              <a:t>Kundig personeel is een belangrijke sterkte</a:t>
            </a:r>
          </a:p>
          <a:p>
            <a:pPr marL="171450" indent="-171450">
              <a:buFont typeface="Arial" panose="020B0604020202020204" pitchFamily="34" charset="0"/>
              <a:buChar char="•"/>
            </a:pPr>
            <a:r>
              <a:rPr lang="nl-NL" b="0" dirty="0"/>
              <a:t>Hoge personeelskosten een belangrijke zwakte</a:t>
            </a:r>
          </a:p>
          <a:p>
            <a:pPr marL="171450" indent="-171450">
              <a:buFont typeface="Arial" panose="020B0604020202020204" pitchFamily="34" charset="0"/>
              <a:buChar char="•"/>
            </a:pPr>
            <a:r>
              <a:rPr lang="nl-NL" b="0" dirty="0"/>
              <a:t>Toenoemende distributiekosten een belangrijke bedreiging</a:t>
            </a:r>
          </a:p>
        </p:txBody>
      </p:sp>
      <p:sp>
        <p:nvSpPr>
          <p:cNvPr id="4" name="Slide Number Placeholder 3"/>
          <p:cNvSpPr>
            <a:spLocks noGrp="1"/>
          </p:cNvSpPr>
          <p:nvPr>
            <p:ph type="sldNum" sz="quarter" idx="10"/>
          </p:nvPr>
        </p:nvSpPr>
        <p:spPr/>
        <p:txBody>
          <a:bodyPr/>
          <a:lstStyle/>
          <a:p>
            <a:fld id="{25AFEC66-6BFA-9A4F-8C14-93D2FB19A680}" type="slidenum">
              <a:rPr lang="nl-NL" smtClean="0"/>
              <a:t>16</a:t>
            </a:fld>
            <a:endParaRPr lang="nl-NL"/>
          </a:p>
        </p:txBody>
      </p:sp>
    </p:spTree>
    <p:extLst>
      <p:ext uri="{BB962C8B-B14F-4D97-AF65-F5344CB8AC3E}">
        <p14:creationId xmlns:p14="http://schemas.microsoft.com/office/powerpoint/2010/main" val="3685394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Een</a:t>
            </a:r>
            <a:r>
              <a:rPr lang="nl-NL" baseline="0" dirty="0"/>
              <a:t> bedrijf heeft bepaalde doelstellingen die niet bereikt kunnen worden wanneer er op de huidige manier verder wordt gewerkt (huidige situatie).</a:t>
            </a:r>
          </a:p>
          <a:p>
            <a:pPr>
              <a:spcBef>
                <a:spcPts val="0"/>
              </a:spcBef>
              <a:buNone/>
            </a:pPr>
            <a:endParaRPr lang="nl-NL" baseline="0" dirty="0"/>
          </a:p>
          <a:p>
            <a:pPr>
              <a:spcBef>
                <a:spcPts val="0"/>
              </a:spcBef>
              <a:buNone/>
            </a:pPr>
            <a:r>
              <a:rPr lang="nl-NL" baseline="0" dirty="0"/>
              <a:t>De belangrijkste kernproblemen zijn die problemen die ervoor zorgen dat jij je doelstellingen niet kunt behalen</a:t>
            </a:r>
          </a:p>
          <a:p>
            <a:pPr>
              <a:spcBef>
                <a:spcPts val="0"/>
              </a:spcBef>
              <a:buNone/>
            </a:pPr>
            <a:endParaRPr lang="nl-NL" baseline="0" dirty="0"/>
          </a:p>
          <a:p>
            <a:pPr>
              <a:spcBef>
                <a:spcPts val="0"/>
              </a:spcBef>
              <a:buNone/>
            </a:pPr>
            <a:r>
              <a:rPr lang="nl-NL" baseline="0" dirty="0"/>
              <a:t>Dit leidt tot het centrale probleem en de strategische kloof: dat is het gat tussen de huidige en gewenste situatie.</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17</a:t>
            </a:fld>
            <a:endParaRPr lang="nl-NL"/>
          </a:p>
        </p:txBody>
      </p:sp>
    </p:spTree>
    <p:extLst>
      <p:ext uri="{BB962C8B-B14F-4D97-AF65-F5344CB8AC3E}">
        <p14:creationId xmlns:p14="http://schemas.microsoft.com/office/powerpoint/2010/main" val="3597983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Om</a:t>
            </a:r>
            <a:r>
              <a:rPr lang="nl-NL" baseline="0" dirty="0"/>
              <a:t> de strategische kloof op te heffen, moet je zaken gaan veranderen. </a:t>
            </a:r>
          </a:p>
          <a:p>
            <a:pPr>
              <a:spcBef>
                <a:spcPts val="0"/>
              </a:spcBef>
              <a:buNone/>
            </a:pPr>
            <a:endParaRPr lang="nl-NL" baseline="0" dirty="0"/>
          </a:p>
          <a:p>
            <a:pPr>
              <a:spcBef>
                <a:spcPts val="0"/>
              </a:spcBef>
              <a:buNone/>
            </a:pPr>
            <a:r>
              <a:rPr lang="nl-NL" baseline="0" dirty="0"/>
              <a:t>Daar zijn een aantal best practices voor</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18</a:t>
            </a:fld>
            <a:endParaRPr lang="nl-NL"/>
          </a:p>
        </p:txBody>
      </p:sp>
    </p:spTree>
    <p:extLst>
      <p:ext uri="{BB962C8B-B14F-4D97-AF65-F5344CB8AC3E}">
        <p14:creationId xmlns:p14="http://schemas.microsoft.com/office/powerpoint/2010/main" val="471673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baseline="0" dirty="0"/>
              <a:t>Daar zijn een aantal best practices voor</a:t>
            </a:r>
          </a:p>
          <a:p>
            <a:pPr>
              <a:spcBef>
                <a:spcPts val="0"/>
              </a:spcBef>
              <a:buNone/>
            </a:pPr>
            <a:r>
              <a:rPr lang="nl-NL" baseline="0" dirty="0"/>
              <a:t>Elke best practice richt zich op een ander onderdeel van de strategie. Focus je op het onderscheid t.o.v. de concurrentie (Porter) of wil je groeien (Ansoff)? Dat zijn hele verschillende strategieën.</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19</a:t>
            </a:fld>
            <a:endParaRPr lang="nl-NL"/>
          </a:p>
        </p:txBody>
      </p:sp>
    </p:spTree>
    <p:extLst>
      <p:ext uri="{BB962C8B-B14F-4D97-AF65-F5344CB8AC3E}">
        <p14:creationId xmlns:p14="http://schemas.microsoft.com/office/powerpoint/2010/main" val="279887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b="1" dirty="0"/>
              <a:t>Let op: animaties</a:t>
            </a:r>
          </a:p>
          <a:p>
            <a:pPr>
              <a:spcBef>
                <a:spcPts val="0"/>
              </a:spcBef>
              <a:buNone/>
            </a:pPr>
            <a:r>
              <a:rPr lang="nl-NL" dirty="0"/>
              <a:t>Porter kan je helpen om jezelf</a:t>
            </a:r>
            <a:r>
              <a:rPr lang="nl-NL" baseline="0" dirty="0"/>
              <a:t> te onderscheiden van je concurrentie.</a:t>
            </a:r>
          </a:p>
          <a:p>
            <a:pPr>
              <a:spcBef>
                <a:spcPts val="0"/>
              </a:spcBef>
              <a:buNone/>
            </a:pPr>
            <a:endParaRPr lang="nl-NL" dirty="0"/>
          </a:p>
          <a:p>
            <a:pPr>
              <a:spcBef>
                <a:spcPts val="0"/>
              </a:spcBef>
              <a:buNone/>
            </a:pPr>
            <a:r>
              <a:rPr lang="nl-NL" dirty="0"/>
              <a:t>AH:</a:t>
            </a:r>
            <a:r>
              <a:rPr lang="nl-NL" baseline="0" dirty="0"/>
              <a:t> Differentiatie; gehele markt met onderscheidende producten</a:t>
            </a:r>
          </a:p>
          <a:p>
            <a:pPr>
              <a:spcBef>
                <a:spcPts val="0"/>
              </a:spcBef>
              <a:buNone/>
            </a:pPr>
            <a:r>
              <a:rPr lang="nl-NL" baseline="0" dirty="0"/>
              <a:t>LIDL: Kostenleiderschap; gehele markt maar focus op goedkoop</a:t>
            </a:r>
          </a:p>
          <a:p>
            <a:pPr>
              <a:spcBef>
                <a:spcPts val="0"/>
              </a:spcBef>
              <a:buNone/>
            </a:pPr>
            <a:r>
              <a:rPr lang="nl-NL" baseline="0" dirty="0"/>
              <a:t>Turkse slager: focus op halal vlees, maar zijn vaak erg goedkoop</a:t>
            </a:r>
          </a:p>
          <a:p>
            <a:pPr>
              <a:spcBef>
                <a:spcPts val="0"/>
              </a:spcBef>
              <a:buNone/>
            </a:pPr>
            <a:r>
              <a:rPr lang="nl-NL" baseline="0" dirty="0"/>
              <a:t>Biologische slager: focus op biologisch vlees, zijn erg duur. Komt ook een stukje beleving bij kijken, bijv. dat je weet waar de koe vandaan komt en dat ie een goed leven gehad heeft.</a:t>
            </a:r>
            <a:endParaRPr lang="nl-NL" dirty="0"/>
          </a:p>
          <a:p>
            <a:pPr>
              <a:spcBef>
                <a:spcPts val="0"/>
              </a:spcBef>
              <a:buNone/>
            </a:pPr>
            <a:endParaRPr lang="nl-NL" dirty="0"/>
          </a:p>
          <a:p>
            <a:pPr>
              <a:spcBef>
                <a:spcPts val="0"/>
              </a:spcBef>
              <a:buNone/>
            </a:pPr>
            <a:r>
              <a:rPr lang="nl-NL" dirty="0"/>
              <a:t>Dit is een manier om je beter te onderscheiden van je concurrenten</a:t>
            </a:r>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20</a:t>
            </a:fld>
            <a:endParaRPr lang="nl-NL"/>
          </a:p>
        </p:txBody>
      </p:sp>
    </p:spTree>
    <p:extLst>
      <p:ext uri="{BB962C8B-B14F-4D97-AF65-F5344CB8AC3E}">
        <p14:creationId xmlns:p14="http://schemas.microsoft.com/office/powerpoint/2010/main" val="90876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b="0" dirty="0"/>
              <a:t>V&amp;D is een voorbeeld van stuck in the middle:</a:t>
            </a:r>
          </a:p>
          <a:p>
            <a:pPr marL="171450" indent="-171450">
              <a:spcBef>
                <a:spcPts val="0"/>
              </a:spcBef>
              <a:buFont typeface="Arial" panose="020B0604020202020204" pitchFamily="34" charset="0"/>
              <a:buChar char="•"/>
            </a:pPr>
            <a:r>
              <a:rPr lang="nl-NL" b="0" dirty="0"/>
              <a:t>Duurder dan C&amp;A maar goedkoper dan Bijenkorf, sowieso minder ‘mooie’ spullen dan de Bijenkorf maar niet persé ‘mooier’ dan C&amp;A. Zorg dat je goedkoop óf duur bent, niet daar tussen in</a:t>
            </a:r>
          </a:p>
          <a:p>
            <a:pPr marL="171450" indent="-171450">
              <a:spcBef>
                <a:spcPts val="0"/>
              </a:spcBef>
              <a:buFont typeface="Arial" panose="020B0604020202020204" pitchFamily="34" charset="0"/>
              <a:buChar char="•"/>
            </a:pPr>
            <a:r>
              <a:rPr lang="nl-NL" b="0" dirty="0"/>
              <a:t>Qua producten was het ook een ratjetoe: veel kleding maar een paar huishoudelijke dingen. </a:t>
            </a:r>
          </a:p>
        </p:txBody>
      </p:sp>
      <p:sp>
        <p:nvSpPr>
          <p:cNvPr id="4" name="Slide Number Placeholder 3"/>
          <p:cNvSpPr>
            <a:spLocks noGrp="1"/>
          </p:cNvSpPr>
          <p:nvPr>
            <p:ph type="sldNum" sz="quarter" idx="10"/>
          </p:nvPr>
        </p:nvSpPr>
        <p:spPr/>
        <p:txBody>
          <a:bodyPr/>
          <a:lstStyle/>
          <a:p>
            <a:fld id="{25AFEC66-6BFA-9A4F-8C14-93D2FB19A680}" type="slidenum">
              <a:rPr lang="nl-NL" smtClean="0"/>
              <a:t>21</a:t>
            </a:fld>
            <a:endParaRPr lang="nl-NL"/>
          </a:p>
        </p:txBody>
      </p:sp>
    </p:spTree>
    <p:extLst>
      <p:ext uri="{BB962C8B-B14F-4D97-AF65-F5344CB8AC3E}">
        <p14:creationId xmlns:p14="http://schemas.microsoft.com/office/powerpoint/2010/main" val="86485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plaatje hebben we al gezien. </a:t>
            </a:r>
            <a:r>
              <a:rPr lang="nl-NL" b="1" dirty="0"/>
              <a:t>Vraag</a:t>
            </a:r>
            <a:r>
              <a:rPr lang="nl-NL" dirty="0"/>
              <a:t>: wie kan het uitleggen?</a:t>
            </a:r>
          </a:p>
          <a:p>
            <a:r>
              <a:rPr lang="nl-NL" dirty="0"/>
              <a:t>Wanneer een organisatie bepaalde doelstellingen opstelt en je een plan gaat maken om deze te bereiken, start je met het in kaart brengen van de huidige situatie.</a:t>
            </a:r>
          </a:p>
          <a:p>
            <a:r>
              <a:rPr lang="nl-NL" dirty="0"/>
              <a:t>De gewenste situatie geeft aan hoe de organisatie er in de toekomst uit moet zien.</a:t>
            </a:r>
          </a:p>
          <a:p>
            <a:r>
              <a:rPr lang="nl-NL" dirty="0"/>
              <a:t>De kloof geeft aan wat er moet gebeuren om de gewenste situatie te bereiken.</a:t>
            </a:r>
          </a:p>
          <a:p>
            <a:r>
              <a:rPr lang="nl-NL" dirty="0"/>
              <a:t>Die situatie bereiken kan op verschillende manieren, daarvoor zijn er verschillende oplossingen. Creatief proces! </a:t>
            </a:r>
          </a:p>
          <a:p>
            <a:r>
              <a:rPr lang="nl-NL" dirty="0"/>
              <a:t>Strategievorming kan daarbij helpen. </a:t>
            </a:r>
          </a:p>
          <a:p>
            <a:r>
              <a:rPr lang="nl-NL" dirty="0"/>
              <a:t>De gekozen strategie moet uitgewerkt worden en stap-voor-stap uitgevoerd worden middels concrete plannen.</a:t>
            </a:r>
          </a:p>
          <a:p>
            <a:endParaRPr lang="nl-NL" dirty="0"/>
          </a:p>
          <a:p>
            <a:r>
              <a:rPr lang="nl-NL" dirty="0"/>
              <a:t>Dit zijn een heleboel verschillende stappen. Bij elke stap hoef je het wiel niet zelf uit te vinden. Je kunt leren van hoe mensen dat in het verleden gedaan hebben.</a:t>
            </a:r>
          </a:p>
          <a:p>
            <a:r>
              <a:rPr lang="nl-NL" dirty="0"/>
              <a:t>Organisatieexperts hebben veel onderzoek gedaan en hun bevindingen vertaald naar theorieën en modellen. Die modellen zijn makkelijk te gebruiken!</a:t>
            </a:r>
          </a:p>
        </p:txBody>
      </p:sp>
      <p:sp>
        <p:nvSpPr>
          <p:cNvPr id="4" name="Slide Number Placeholder 3"/>
          <p:cNvSpPr>
            <a:spLocks noGrp="1"/>
          </p:cNvSpPr>
          <p:nvPr>
            <p:ph type="sldNum" sz="quarter" idx="10"/>
          </p:nvPr>
        </p:nvSpPr>
        <p:spPr/>
        <p:txBody>
          <a:bodyPr/>
          <a:lstStyle/>
          <a:p>
            <a:fld id="{25AFEC66-6BFA-9A4F-8C14-93D2FB19A680}" type="slidenum">
              <a:rPr lang="nl-NL" smtClean="0"/>
              <a:t>4</a:t>
            </a:fld>
            <a:endParaRPr lang="nl-NL"/>
          </a:p>
        </p:txBody>
      </p:sp>
    </p:spTree>
    <p:extLst>
      <p:ext uri="{BB962C8B-B14F-4D97-AF65-F5344CB8AC3E}">
        <p14:creationId xmlns:p14="http://schemas.microsoft.com/office/powerpoint/2010/main" val="280780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b="1" dirty="0"/>
              <a:t>Vraag: </a:t>
            </a:r>
            <a:r>
              <a:rPr lang="nl-NL" b="0" dirty="0"/>
              <a:t>waar gaat dit model over? Wat wil ‘waarde’ zeggen? </a:t>
            </a:r>
            <a:endParaRPr lang="nl-NL" b="1" dirty="0"/>
          </a:p>
          <a:p>
            <a:pPr>
              <a:spcBef>
                <a:spcPts val="0"/>
              </a:spcBef>
              <a:buNone/>
            </a:pPr>
            <a:endParaRPr lang="nl-NL" dirty="0"/>
          </a:p>
          <a:p>
            <a:pPr>
              <a:spcBef>
                <a:spcPts val="0"/>
              </a:spcBef>
              <a:buNone/>
            </a:pPr>
            <a:r>
              <a:rPr lang="nl-NL" dirty="0"/>
              <a:t>Dit is jouw visie van hoe jij wilt</a:t>
            </a:r>
            <a:r>
              <a:rPr lang="nl-NL" baseline="0" dirty="0"/>
              <a:t> dat klanten naar jou kijken. </a:t>
            </a:r>
          </a:p>
          <a:p>
            <a:pPr>
              <a:spcBef>
                <a:spcPts val="0"/>
              </a:spcBef>
              <a:buNone/>
            </a:pPr>
            <a:r>
              <a:rPr lang="nl-NL" baseline="0" dirty="0"/>
              <a:t>Je kiest voor een focus en wilt dat klanten zich vinden in wat jij denkt dat klanten belangrijk vinden.</a:t>
            </a:r>
            <a:endParaRPr lang="nl-NL" dirty="0"/>
          </a:p>
          <a:p>
            <a:r>
              <a:rPr lang="nl-NL" dirty="0"/>
              <a:t>Alle drie moeten een basisniveau hebben, maar eentje springt er uit bij succesvolle bedrijven</a:t>
            </a:r>
          </a:p>
        </p:txBody>
      </p:sp>
      <p:sp>
        <p:nvSpPr>
          <p:cNvPr id="4" name="Slide Number Placeholder 3"/>
          <p:cNvSpPr>
            <a:spLocks noGrp="1"/>
          </p:cNvSpPr>
          <p:nvPr>
            <p:ph type="sldNum" sz="quarter" idx="10"/>
          </p:nvPr>
        </p:nvSpPr>
        <p:spPr/>
        <p:txBody>
          <a:bodyPr/>
          <a:lstStyle/>
          <a:p>
            <a:fld id="{25AFEC66-6BFA-9A4F-8C14-93D2FB19A680}" type="slidenum">
              <a:rPr lang="nl-NL" smtClean="0"/>
              <a:t>22</a:t>
            </a:fld>
            <a:endParaRPr lang="nl-NL"/>
          </a:p>
        </p:txBody>
      </p:sp>
    </p:spTree>
    <p:extLst>
      <p:ext uri="{BB962C8B-B14F-4D97-AF65-F5344CB8AC3E}">
        <p14:creationId xmlns:p14="http://schemas.microsoft.com/office/powerpoint/2010/main" val="807545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Laat studenten nadenken</a:t>
            </a:r>
            <a:r>
              <a:rPr lang="nl-NL" baseline="0" dirty="0"/>
              <a:t> welke waar hoort. </a:t>
            </a:r>
          </a:p>
          <a:p>
            <a:pPr>
              <a:spcBef>
                <a:spcPts val="0"/>
              </a:spcBef>
              <a:buNone/>
            </a:pPr>
            <a:r>
              <a:rPr lang="nl-NL" baseline="0" dirty="0"/>
              <a:t>AH: PL, de beste producten verkopen zij</a:t>
            </a:r>
          </a:p>
          <a:p>
            <a:pPr>
              <a:spcBef>
                <a:spcPts val="0"/>
              </a:spcBef>
              <a:buNone/>
            </a:pPr>
            <a:r>
              <a:rPr lang="nl-NL" baseline="0" dirty="0"/>
              <a:t>Spar: CI, vaak kleine supermarktjes in de buurt </a:t>
            </a:r>
          </a:p>
          <a:p>
            <a:pPr>
              <a:spcBef>
                <a:spcPts val="0"/>
              </a:spcBef>
              <a:buNone/>
            </a:pPr>
            <a:r>
              <a:rPr lang="nl-NL" baseline="0" dirty="0"/>
              <a:t>Lidl: OE</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23</a:t>
            </a:fld>
            <a:endParaRPr lang="nl-NL"/>
          </a:p>
        </p:txBody>
      </p:sp>
    </p:spTree>
    <p:extLst>
      <p:ext uri="{BB962C8B-B14F-4D97-AF65-F5344CB8AC3E}">
        <p14:creationId xmlns:p14="http://schemas.microsoft.com/office/powerpoint/2010/main" val="2141426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dirty="0"/>
              <a:t>Laat studenten nadenken</a:t>
            </a:r>
            <a:r>
              <a:rPr lang="nl-NL" baseline="0" dirty="0"/>
              <a:t> welke waar hoort. </a:t>
            </a:r>
          </a:p>
          <a:p>
            <a:pPr>
              <a:spcBef>
                <a:spcPts val="0"/>
              </a:spcBef>
              <a:buNone/>
            </a:pPr>
            <a:r>
              <a:rPr lang="nl-NL" baseline="0" dirty="0"/>
              <a:t>Tesla: PL, ze leveren een topproduct maar er is weinig ruimte voor inbreng van klanten. </a:t>
            </a:r>
          </a:p>
          <a:p>
            <a:pPr>
              <a:spcBef>
                <a:spcPts val="0"/>
              </a:spcBef>
              <a:buNone/>
            </a:pPr>
            <a:r>
              <a:rPr lang="nl-NL" baseline="0" dirty="0"/>
              <a:t>Dacia: OE, zo goedkoop mogelijk</a:t>
            </a:r>
          </a:p>
          <a:p>
            <a:pPr>
              <a:spcBef>
                <a:spcPts val="0"/>
              </a:spcBef>
              <a:buNone/>
            </a:pPr>
            <a:r>
              <a:rPr lang="nl-NL" baseline="0" dirty="0"/>
              <a:t>Pimp my ride: CI, heel persoonlijk. Van het eerste contact t/m eindproduct volledige gericht op de klant</a:t>
            </a:r>
          </a:p>
          <a:p>
            <a:pPr>
              <a:spcBef>
                <a:spcPts val="0"/>
              </a:spcBef>
              <a:buNone/>
            </a:pP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24</a:t>
            </a:fld>
            <a:endParaRPr lang="nl-NL"/>
          </a:p>
        </p:txBody>
      </p:sp>
    </p:spTree>
    <p:extLst>
      <p:ext uri="{BB962C8B-B14F-4D97-AF65-F5344CB8AC3E}">
        <p14:creationId xmlns:p14="http://schemas.microsoft.com/office/powerpoint/2010/main" val="2682482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Derde strategie is om te kijken hoe je kunt groeien</a:t>
            </a:r>
          </a:p>
          <a:p>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25</a:t>
            </a:fld>
            <a:endParaRPr lang="nl-NL"/>
          </a:p>
        </p:txBody>
      </p:sp>
    </p:spTree>
    <p:extLst>
      <p:ext uri="{BB962C8B-B14F-4D97-AF65-F5344CB8AC3E}">
        <p14:creationId xmlns:p14="http://schemas.microsoft.com/office/powerpoint/2010/main" val="324379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sz="1200" b="1" dirty="0"/>
              <a:t>Let</a:t>
            </a:r>
            <a:r>
              <a:rPr lang="nl-NL" sz="1200" b="1" baseline="0" dirty="0"/>
              <a:t> op: animaties</a:t>
            </a:r>
          </a:p>
          <a:p>
            <a:pPr>
              <a:spcBef>
                <a:spcPts val="0"/>
              </a:spcBef>
              <a:buNone/>
            </a:pPr>
            <a:r>
              <a:rPr lang="nl-NL" sz="1200" b="0" baseline="0" dirty="0"/>
              <a:t>In het nieuwsbericht zijn twee groeistrategieën benoemd:</a:t>
            </a:r>
          </a:p>
          <a:p>
            <a:pPr marL="228600" indent="-228600">
              <a:spcBef>
                <a:spcPts val="0"/>
              </a:spcBef>
              <a:buAutoNum type="arabicPeriod"/>
            </a:pPr>
            <a:r>
              <a:rPr lang="nl-NL" sz="1200" b="0" baseline="0" dirty="0"/>
              <a:t>Sterke groei op de markten waar wij actief zijn geworden – ze zijn met hetzelfde product naar nieuwe markten gegaan. Bijv. met de dienst uit London naar Utrecht en Amsterdam – Marktontwikkeling</a:t>
            </a:r>
          </a:p>
          <a:p>
            <a:pPr marL="228600" indent="-228600">
              <a:spcBef>
                <a:spcPts val="0"/>
              </a:spcBef>
              <a:buAutoNum type="arabicPeriod"/>
            </a:pPr>
            <a:r>
              <a:rPr lang="nl-NL" sz="1200" b="0" baseline="0" dirty="0"/>
              <a:t>Stimuleren van verdere innovatie op het gebied van eten bezorgen – met nieuwe producten dezelfde markten bedienen - Productontwikkeling</a:t>
            </a:r>
            <a:endParaRPr lang="nl-NL" sz="1200" b="0" dirty="0"/>
          </a:p>
          <a:p>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27</a:t>
            </a:fld>
            <a:endParaRPr lang="nl-NL"/>
          </a:p>
        </p:txBody>
      </p:sp>
    </p:spTree>
    <p:extLst>
      <p:ext uri="{BB962C8B-B14F-4D97-AF65-F5344CB8AC3E}">
        <p14:creationId xmlns:p14="http://schemas.microsoft.com/office/powerpoint/2010/main" val="3712468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nl-NL" sz="1200" b="1" i="0" u="none" strike="noStrike" cap="none" baseline="0" dirty="0">
                <a:solidFill>
                  <a:schemeClr val="dk1"/>
                </a:solidFill>
                <a:latin typeface="Times New Roman"/>
                <a:ea typeface="Times New Roman"/>
                <a:cs typeface="Times New Roman"/>
                <a:sym typeface="Times New Roman"/>
              </a:rPr>
              <a:t>Integratie</a:t>
            </a:r>
          </a:p>
          <a:p>
            <a:pPr marL="0" marR="0" lvl="0" indent="0" algn="l" rtl="0">
              <a:spcBef>
                <a:spcPts val="0"/>
              </a:spcBef>
              <a:spcAft>
                <a:spcPts val="0"/>
              </a:spcAft>
              <a:buSzPct val="25000"/>
              <a:buNone/>
            </a:pPr>
            <a:r>
              <a:rPr lang="nl-NL" sz="1200" b="0" i="0" u="none" strike="noStrike" cap="none" baseline="0" dirty="0">
                <a:solidFill>
                  <a:schemeClr val="dk1"/>
                </a:solidFill>
                <a:latin typeface="Times New Roman"/>
                <a:ea typeface="Times New Roman"/>
                <a:cs typeface="Times New Roman"/>
                <a:sym typeface="Times New Roman"/>
              </a:rPr>
              <a:t>McDonalds, met eigen vee</a:t>
            </a:r>
          </a:p>
          <a:p>
            <a:pPr marL="0" marR="0" lvl="0" indent="0" algn="l" rtl="0">
              <a:spcBef>
                <a:spcPts val="360"/>
              </a:spcBef>
              <a:spcAft>
                <a:spcPts val="0"/>
              </a:spcAft>
              <a:buSzPct val="25000"/>
              <a:buNone/>
            </a:pPr>
            <a:r>
              <a:rPr lang="nl-NL" sz="1200" b="0" i="0" u="none" strike="noStrike" cap="none" baseline="0" dirty="0">
                <a:solidFill>
                  <a:schemeClr val="dk1"/>
                </a:solidFill>
                <a:latin typeface="Times New Roman"/>
                <a:ea typeface="Times New Roman"/>
                <a:cs typeface="Times New Roman"/>
                <a:sym typeface="Times New Roman"/>
              </a:rPr>
              <a:t>Heineken, met eigen kroegen</a:t>
            </a:r>
          </a:p>
          <a:p>
            <a:pPr marL="0" marR="0" lvl="0" indent="0" algn="l" rtl="0">
              <a:spcBef>
                <a:spcPts val="360"/>
              </a:spcBef>
              <a:spcAft>
                <a:spcPts val="0"/>
              </a:spcAft>
              <a:buSzPct val="25000"/>
              <a:buNone/>
            </a:pPr>
            <a:r>
              <a:rPr lang="nl-NL" sz="1200" b="0" i="0" u="none" strike="noStrike" cap="none" baseline="0" dirty="0">
                <a:solidFill>
                  <a:schemeClr val="dk1"/>
                </a:solidFill>
                <a:latin typeface="Times New Roman"/>
                <a:ea typeface="Times New Roman"/>
                <a:cs typeface="Times New Roman"/>
                <a:sym typeface="Times New Roman"/>
              </a:rPr>
              <a:t>Brommer service pizzaboer, friet tent</a:t>
            </a:r>
          </a:p>
          <a:p>
            <a:pPr marL="0" marR="0" lvl="0" indent="0" algn="l" rtl="0">
              <a:spcBef>
                <a:spcPts val="360"/>
              </a:spcBef>
              <a:spcAft>
                <a:spcPts val="0"/>
              </a:spcAft>
              <a:buSzPct val="25000"/>
              <a:buNone/>
            </a:pPr>
            <a:endParaRPr lang="nl-NL"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360"/>
              </a:spcBef>
              <a:spcAft>
                <a:spcPts val="0"/>
              </a:spcAft>
              <a:buSzPct val="25000"/>
              <a:buNone/>
            </a:pPr>
            <a:r>
              <a:rPr lang="nl-NL" sz="1200" b="1" i="0" u="none" strike="noStrike" cap="none" baseline="0" dirty="0">
                <a:solidFill>
                  <a:schemeClr val="dk1"/>
                </a:solidFill>
                <a:latin typeface="Times New Roman"/>
                <a:ea typeface="Times New Roman"/>
                <a:cs typeface="Times New Roman"/>
                <a:sym typeface="Times New Roman"/>
              </a:rPr>
              <a:t>Differentiatie</a:t>
            </a:r>
          </a:p>
          <a:p>
            <a:pPr marL="0" marR="0" lvl="0" indent="0" algn="l" rtl="0">
              <a:spcBef>
                <a:spcPts val="360"/>
              </a:spcBef>
              <a:spcAft>
                <a:spcPts val="0"/>
              </a:spcAft>
              <a:buSzPct val="25000"/>
              <a:buNone/>
            </a:pPr>
            <a:r>
              <a:rPr lang="nl-NL" sz="1200" b="0" i="0" u="none" strike="noStrike" cap="none" baseline="0" dirty="0">
                <a:solidFill>
                  <a:schemeClr val="dk1"/>
                </a:solidFill>
                <a:latin typeface="Times New Roman"/>
                <a:ea typeface="Times New Roman"/>
                <a:cs typeface="Times New Roman"/>
                <a:sym typeface="Times New Roman"/>
              </a:rPr>
              <a:t>IT bedrijf dat HRM gaat outsourcen</a:t>
            </a:r>
          </a:p>
        </p:txBody>
      </p:sp>
      <p:sp>
        <p:nvSpPr>
          <p:cNvPr id="4" name="Slide Number Placeholder 3"/>
          <p:cNvSpPr>
            <a:spLocks noGrp="1"/>
          </p:cNvSpPr>
          <p:nvPr>
            <p:ph type="sldNum" sz="quarter" idx="10"/>
          </p:nvPr>
        </p:nvSpPr>
        <p:spPr/>
        <p:txBody>
          <a:bodyPr/>
          <a:lstStyle/>
          <a:p>
            <a:fld id="{25AFEC66-6BFA-9A4F-8C14-93D2FB19A680}" type="slidenum">
              <a:rPr lang="nl-NL" smtClean="0"/>
              <a:t>28</a:t>
            </a:fld>
            <a:endParaRPr lang="nl-NL"/>
          </a:p>
        </p:txBody>
      </p:sp>
    </p:spTree>
    <p:extLst>
      <p:ext uri="{BB962C8B-B14F-4D97-AF65-F5344CB8AC3E}">
        <p14:creationId xmlns:p14="http://schemas.microsoft.com/office/powerpoint/2010/main" val="2194248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Goed om de stof nog even kort te herhalen en studenten te vragen waarom bijvoorbeeld BCG nou bij de interne analyse hoort en niet bij de situatie analyse (gaat alleen over </a:t>
            </a:r>
            <a:r>
              <a:rPr lang="nl-NL" b="1"/>
              <a:t>eigen </a:t>
            </a:r>
            <a:r>
              <a:rPr lang="nl-NL" b="0"/>
              <a:t>producten, dus heeft niks met externe analyse te maken) of Abell (gaat zowel over eigen bedrijf als de wensen van afnemers: daarom situatie analyse)</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30</a:t>
            </a:fld>
            <a:endParaRPr lang="nl-NL"/>
          </a:p>
        </p:txBody>
      </p:sp>
    </p:spTree>
    <p:extLst>
      <p:ext uri="{BB962C8B-B14F-4D97-AF65-F5344CB8AC3E}">
        <p14:creationId xmlns:p14="http://schemas.microsoft.com/office/powerpoint/2010/main" val="3771480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kern="1200" dirty="0">
                <a:solidFill>
                  <a:schemeClr val="tx1"/>
                </a:solidFill>
                <a:effectLst/>
                <a:latin typeface="+mn-lt"/>
                <a:ea typeface="+mn-ea"/>
                <a:cs typeface="+mn-cs"/>
              </a:rPr>
              <a:t>Ga naar Socrative.com en gebruik quiz: SOC-35006104</a:t>
            </a:r>
          </a:p>
          <a:p>
            <a:endParaRPr lang="nl-NL" sz="1200" b="0" i="0" kern="1200" dirty="0">
              <a:solidFill>
                <a:schemeClr val="tx1"/>
              </a:solidFill>
              <a:effectLst/>
              <a:latin typeface="+mn-lt"/>
              <a:ea typeface="+mn-ea"/>
              <a:cs typeface="+mn-cs"/>
            </a:endParaRPr>
          </a:p>
          <a:p>
            <a:r>
              <a:rPr lang="nl-NL" sz="1200" b="1" i="0" kern="1200" dirty="0">
                <a:solidFill>
                  <a:schemeClr val="tx1"/>
                </a:solidFill>
                <a:effectLst/>
                <a:latin typeface="+mn-lt"/>
                <a:ea typeface="+mn-ea"/>
                <a:cs typeface="+mn-cs"/>
              </a:rPr>
              <a:t>BELANGRIJK: vul hier jouw eigen roomnaam in!</a:t>
            </a:r>
          </a:p>
        </p:txBody>
      </p:sp>
      <p:sp>
        <p:nvSpPr>
          <p:cNvPr id="4" name="Slide Number Placeholder 3"/>
          <p:cNvSpPr>
            <a:spLocks noGrp="1"/>
          </p:cNvSpPr>
          <p:nvPr>
            <p:ph type="sldNum" sz="quarter" idx="10"/>
          </p:nvPr>
        </p:nvSpPr>
        <p:spPr/>
        <p:txBody>
          <a:bodyPr/>
          <a:lstStyle/>
          <a:p>
            <a:fld id="{25AFEC66-6BFA-9A4F-8C14-93D2FB19A680}" type="slidenum">
              <a:rPr lang="nl-NL" smtClean="0"/>
              <a:t>31</a:t>
            </a:fld>
            <a:endParaRPr lang="nl-NL"/>
          </a:p>
        </p:txBody>
      </p:sp>
    </p:spTree>
    <p:extLst>
      <p:ext uri="{BB962C8B-B14F-4D97-AF65-F5344CB8AC3E}">
        <p14:creationId xmlns:p14="http://schemas.microsoft.com/office/powerpoint/2010/main" val="3675328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Handig om even op Canvas te laten zien waar deze opdracht staat.</a:t>
            </a:r>
          </a:p>
        </p:txBody>
      </p:sp>
      <p:sp>
        <p:nvSpPr>
          <p:cNvPr id="4" name="Slide Number Placeholder 3"/>
          <p:cNvSpPr>
            <a:spLocks noGrp="1"/>
          </p:cNvSpPr>
          <p:nvPr>
            <p:ph type="sldNum" sz="quarter" idx="10"/>
          </p:nvPr>
        </p:nvSpPr>
        <p:spPr/>
        <p:txBody>
          <a:bodyPr/>
          <a:lstStyle/>
          <a:p>
            <a:fld id="{25AFEC66-6BFA-9A4F-8C14-93D2FB19A680}" type="slidenum">
              <a:rPr lang="nl-NL" smtClean="0"/>
              <a:t>33</a:t>
            </a:fld>
            <a:endParaRPr lang="nl-NL"/>
          </a:p>
        </p:txBody>
      </p:sp>
    </p:spTree>
    <p:extLst>
      <p:ext uri="{BB962C8B-B14F-4D97-AF65-F5344CB8AC3E}">
        <p14:creationId xmlns:p14="http://schemas.microsoft.com/office/powerpoint/2010/main" val="169310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is een model om de huidige situatie in kaart te brengen. Dit is onderdeel van de interne analyse.</a:t>
            </a:r>
          </a:p>
        </p:txBody>
      </p:sp>
      <p:sp>
        <p:nvSpPr>
          <p:cNvPr id="4" name="Slide Number Placeholder 3"/>
          <p:cNvSpPr>
            <a:spLocks noGrp="1"/>
          </p:cNvSpPr>
          <p:nvPr>
            <p:ph type="sldNum" sz="quarter" idx="10"/>
          </p:nvPr>
        </p:nvSpPr>
        <p:spPr/>
        <p:txBody>
          <a:bodyPr/>
          <a:lstStyle/>
          <a:p>
            <a:fld id="{25AFEC66-6BFA-9A4F-8C14-93D2FB19A680}" type="slidenum">
              <a:rPr lang="nl-NL" smtClean="0"/>
              <a:t>5</a:t>
            </a:fld>
            <a:endParaRPr lang="nl-NL"/>
          </a:p>
        </p:txBody>
      </p:sp>
    </p:spTree>
    <p:extLst>
      <p:ext uri="{BB962C8B-B14F-4D97-AF65-F5344CB8AC3E}">
        <p14:creationId xmlns:p14="http://schemas.microsoft.com/office/powerpoint/2010/main" val="246364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None/>
            </a:pPr>
            <a:r>
              <a:rPr lang="nl-NL" b="1" dirty="0"/>
              <a:t>Vraag: </a:t>
            </a:r>
            <a:r>
              <a:rPr lang="nl-NL" b="0" dirty="0"/>
              <a:t>wie kan dit model voor Deliveroo uitleggen? </a:t>
            </a:r>
            <a:endParaRPr lang="nl-NL" b="1" dirty="0"/>
          </a:p>
          <a:p>
            <a:pPr>
              <a:spcBef>
                <a:spcPts val="0"/>
              </a:spcBef>
              <a:buNone/>
            </a:pPr>
            <a:endParaRPr lang="nl-NL" dirty="0"/>
          </a:p>
          <a:p>
            <a:pPr>
              <a:spcBef>
                <a:spcPts val="0"/>
              </a:spcBef>
              <a:buNone/>
            </a:pPr>
            <a:r>
              <a:rPr lang="nl-NL" dirty="0"/>
              <a:t>Met behulp van het Abell model kun je de huidige situatie in kaart brengen.</a:t>
            </a:r>
          </a:p>
          <a:p>
            <a:pPr>
              <a:spcBef>
                <a:spcPts val="0"/>
              </a:spcBef>
              <a:buNone/>
            </a:pPr>
            <a:r>
              <a:rPr lang="nl-NL" dirty="0"/>
              <a:t>In dit voorbeeld zie je een</a:t>
            </a:r>
            <a:r>
              <a:rPr lang="nl-NL" baseline="0" dirty="0"/>
              <a:t> overzicht van de complete ‘restaurant-markt’ en het deel van de markt waar Deliveroo zich op richt.</a:t>
            </a:r>
          </a:p>
          <a:p>
            <a:pPr>
              <a:spcBef>
                <a:spcPts val="0"/>
              </a:spcBef>
              <a:buNone/>
            </a:pPr>
            <a:r>
              <a:rPr lang="nl-NL" baseline="0" dirty="0"/>
              <a:t>Ze zijn niet zo goedkoop als Thuisbezorgd.nl maar leveren kwalitatief hoogstaander en gezonder eten. Daarmee richten ze zich op studenten, yuppen en jonge ouders.</a:t>
            </a:r>
          </a:p>
          <a:p>
            <a:pPr>
              <a:spcBef>
                <a:spcPts val="0"/>
              </a:spcBef>
              <a:buNone/>
            </a:pPr>
            <a:r>
              <a:rPr lang="nl-NL" baseline="0" dirty="0"/>
              <a:t>Ze hebben geen eigen restaurants, dus de behoefte aan sfeer en bijpassende wijn kunnen ze niet voldoen.</a:t>
            </a:r>
          </a:p>
          <a:p>
            <a:endParaRPr lang="nl-NL" dirty="0"/>
          </a:p>
          <a:p>
            <a:r>
              <a:rPr lang="nl-NL" b="1" dirty="0"/>
              <a:t>Vraag: </a:t>
            </a:r>
            <a:r>
              <a:rPr lang="nl-NL" b="0" dirty="0"/>
              <a:t>wat zegt dit model? Het zegt iets over de huidige situatie maar ook mogelijk over de gewenste situatie!</a:t>
            </a:r>
            <a:endParaRPr lang="nl-NL" b="1" dirty="0"/>
          </a:p>
        </p:txBody>
      </p:sp>
      <p:sp>
        <p:nvSpPr>
          <p:cNvPr id="4" name="Slide Number Placeholder 3"/>
          <p:cNvSpPr>
            <a:spLocks noGrp="1"/>
          </p:cNvSpPr>
          <p:nvPr>
            <p:ph type="sldNum" sz="quarter" idx="10"/>
          </p:nvPr>
        </p:nvSpPr>
        <p:spPr/>
        <p:txBody>
          <a:bodyPr/>
          <a:lstStyle/>
          <a:p>
            <a:fld id="{25AFEC66-6BFA-9A4F-8C14-93D2FB19A680}" type="slidenum">
              <a:rPr lang="nl-NL" smtClean="0"/>
              <a:t>6</a:t>
            </a:fld>
            <a:endParaRPr lang="nl-NL"/>
          </a:p>
        </p:txBody>
      </p:sp>
    </p:spTree>
    <p:extLst>
      <p:ext uri="{BB962C8B-B14F-4D97-AF65-F5344CB8AC3E}">
        <p14:creationId xmlns:p14="http://schemas.microsoft.com/office/powerpoint/2010/main" val="321202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Geef aan dat ze niet moeten gaan klooien met Powerpoint o.i.d. om een kubus te tekenen. Het gaat om de inhoud.</a:t>
            </a:r>
          </a:p>
        </p:txBody>
      </p:sp>
      <p:sp>
        <p:nvSpPr>
          <p:cNvPr id="4" name="Slide Number Placeholder 3"/>
          <p:cNvSpPr>
            <a:spLocks noGrp="1"/>
          </p:cNvSpPr>
          <p:nvPr>
            <p:ph type="sldNum" sz="quarter" idx="10"/>
          </p:nvPr>
        </p:nvSpPr>
        <p:spPr/>
        <p:txBody>
          <a:bodyPr/>
          <a:lstStyle/>
          <a:p>
            <a:fld id="{25AFEC66-6BFA-9A4F-8C14-93D2FB19A680}" type="slidenum">
              <a:rPr lang="nl-NL" smtClean="0"/>
              <a:t>7</a:t>
            </a:fld>
            <a:endParaRPr lang="nl-NL"/>
          </a:p>
        </p:txBody>
      </p:sp>
    </p:spTree>
    <p:extLst>
      <p:ext uri="{BB962C8B-B14F-4D97-AF65-F5344CB8AC3E}">
        <p14:creationId xmlns:p14="http://schemas.microsoft.com/office/powerpoint/2010/main" val="1128344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nl-NL" sz="1200" b="0" i="0" u="none" strike="noStrike" cap="none" baseline="0" dirty="0">
                <a:solidFill>
                  <a:schemeClr val="dk1"/>
                </a:solidFill>
                <a:latin typeface="Times New Roman"/>
                <a:ea typeface="Times New Roman"/>
                <a:cs typeface="Times New Roman"/>
                <a:sym typeface="Times New Roman"/>
              </a:rPr>
              <a:t>Huidige situatie in kaart brengen: interne analyse. Zegt iets over jouw producten en of je daadwerkelijk innoveert met nieuwe producten.</a:t>
            </a:r>
          </a:p>
          <a:p>
            <a:pPr marL="0" marR="0" lvl="0" indent="0" algn="l" rtl="0">
              <a:spcBef>
                <a:spcPts val="0"/>
              </a:spcBef>
              <a:spcAft>
                <a:spcPts val="0"/>
              </a:spcAft>
              <a:buNone/>
            </a:pPr>
            <a:endParaRPr lang="nl-NL"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nl-NL" sz="1200" b="0" i="0" u="none" strike="noStrike" cap="none" baseline="0" dirty="0">
                <a:solidFill>
                  <a:schemeClr val="dk1"/>
                </a:solidFill>
                <a:latin typeface="Times New Roman"/>
                <a:ea typeface="Times New Roman"/>
                <a:cs typeface="Times New Roman"/>
                <a:sym typeface="Times New Roman"/>
              </a:rPr>
              <a:t>Bespreek de twee assen en geef de kenmerken van de 4 cellen in de matrix aan.</a:t>
            </a:r>
          </a:p>
          <a:p>
            <a:pPr marL="0" marR="0" lvl="0" indent="0" algn="l" rtl="0">
              <a:spcBef>
                <a:spcPts val="0"/>
              </a:spcBef>
              <a:spcAft>
                <a:spcPts val="0"/>
              </a:spcAft>
              <a:buNone/>
            </a:pPr>
            <a:r>
              <a:rPr lang="nl-NL" sz="1200" b="0" i="0" u="none" strike="noStrike" cap="none" baseline="0" dirty="0">
                <a:solidFill>
                  <a:schemeClr val="dk1"/>
                </a:solidFill>
                <a:latin typeface="Times New Roman"/>
                <a:ea typeface="Times New Roman"/>
                <a:cs typeface="Times New Roman"/>
                <a:sym typeface="Times New Roman"/>
              </a:rPr>
              <a:t>Geef de levensloop van een product aan:</a:t>
            </a:r>
          </a:p>
          <a:p>
            <a:pPr marL="171450" marR="0" lvl="0" indent="-171450" algn="l" rtl="0">
              <a:spcBef>
                <a:spcPts val="0"/>
              </a:spcBef>
              <a:spcAft>
                <a:spcPts val="0"/>
              </a:spcAft>
              <a:buFont typeface="Arial" panose="020B0604020202020204" pitchFamily="34" charset="0"/>
              <a:buChar char="•"/>
            </a:pPr>
            <a:r>
              <a:rPr lang="nl-NL" sz="1200" b="0" i="0" u="none" strike="noStrike" cap="none" baseline="0" dirty="0">
                <a:solidFill>
                  <a:schemeClr val="dk1"/>
                </a:solidFill>
                <a:latin typeface="Times New Roman"/>
                <a:ea typeface="Times New Roman"/>
                <a:cs typeface="Times New Roman"/>
                <a:sym typeface="Times New Roman"/>
              </a:rPr>
              <a:t>Van question mark naar star, naar cash cow en naar dog (animatie 1 t/m 4)</a:t>
            </a:r>
          </a:p>
          <a:p>
            <a:pPr marL="171450" marR="0" lvl="0" indent="-171450" algn="l" rtl="0">
              <a:spcBef>
                <a:spcPts val="0"/>
              </a:spcBef>
              <a:spcAft>
                <a:spcPts val="0"/>
              </a:spcAft>
              <a:buFont typeface="Arial" panose="020B0604020202020204" pitchFamily="34" charset="0"/>
              <a:buChar char="•"/>
            </a:pPr>
            <a:r>
              <a:rPr lang="nl-NL" sz="1200" b="0" i="0" u="none" strike="noStrike" cap="none" baseline="0" dirty="0">
                <a:solidFill>
                  <a:schemeClr val="dk1"/>
                </a:solidFill>
                <a:latin typeface="Times New Roman"/>
                <a:ea typeface="Times New Roman"/>
                <a:cs typeface="Times New Roman"/>
                <a:sym typeface="Times New Roman"/>
              </a:rPr>
              <a:t>Geef aan dat de grootte van de bollen staat voor de omzet</a:t>
            </a:r>
          </a:p>
          <a:p>
            <a:pPr marL="171450" marR="0" lvl="0" indent="-171450" algn="l" rtl="0">
              <a:spcBef>
                <a:spcPts val="0"/>
              </a:spcBef>
              <a:spcAft>
                <a:spcPts val="0"/>
              </a:spcAft>
              <a:buFont typeface="Arial" panose="020B0604020202020204" pitchFamily="34" charset="0"/>
              <a:buChar char="•"/>
            </a:pPr>
            <a:r>
              <a:rPr lang="nl-NL" sz="1200" b="1" i="0" u="none" strike="noStrike" cap="none" baseline="0" dirty="0">
                <a:solidFill>
                  <a:schemeClr val="dk1"/>
                </a:solidFill>
                <a:latin typeface="Times New Roman"/>
                <a:ea typeface="Times New Roman"/>
                <a:cs typeface="Times New Roman"/>
                <a:sym typeface="Times New Roman"/>
              </a:rPr>
              <a:t>Vraag: </a:t>
            </a:r>
            <a:r>
              <a:rPr lang="nl-NL" sz="1200" b="0" i="0" u="none" strike="noStrike" cap="none" baseline="0" dirty="0">
                <a:solidFill>
                  <a:schemeClr val="dk1"/>
                </a:solidFill>
                <a:latin typeface="Times New Roman"/>
                <a:ea typeface="Times New Roman"/>
                <a:cs typeface="Times New Roman"/>
                <a:sym typeface="Times New Roman"/>
              </a:rPr>
              <a:t>waar wordt het meeste geld verdiend? </a:t>
            </a:r>
            <a:r>
              <a:rPr lang="nl-NL" sz="1200" b="1" i="0" u="none" strike="noStrike" cap="none" baseline="0" dirty="0">
                <a:solidFill>
                  <a:schemeClr val="dk1"/>
                </a:solidFill>
                <a:latin typeface="Times New Roman"/>
                <a:ea typeface="Times New Roman"/>
                <a:cs typeface="Times New Roman"/>
                <a:sym typeface="Times New Roman"/>
              </a:rPr>
              <a:t>Antwoord: </a:t>
            </a:r>
            <a:r>
              <a:rPr lang="nl-NL" sz="1200" b="0" i="0" u="none" strike="noStrike" cap="none" baseline="0" dirty="0">
                <a:solidFill>
                  <a:schemeClr val="dk1"/>
                </a:solidFill>
                <a:latin typeface="Times New Roman"/>
                <a:ea typeface="Times New Roman"/>
                <a:cs typeface="Times New Roman"/>
                <a:sym typeface="Times New Roman"/>
              </a:rPr>
              <a:t>cash cows (animatie 5)</a:t>
            </a:r>
            <a:endParaRPr lang="nl-NL" sz="1200" b="1" i="0" u="none" strike="noStrike" cap="none" baseline="0" dirty="0">
              <a:solidFill>
                <a:schemeClr val="dk1"/>
              </a:solidFill>
              <a:latin typeface="Times New Roman"/>
              <a:ea typeface="Times New Roman"/>
              <a:cs typeface="Times New Roman"/>
              <a:sym typeface="Times New Roman"/>
            </a:endParaRPr>
          </a:p>
          <a:p>
            <a:pPr marL="171450" marR="0" lvl="0" indent="-171450" algn="l" rtl="0">
              <a:spcBef>
                <a:spcPts val="0"/>
              </a:spcBef>
              <a:spcAft>
                <a:spcPts val="0"/>
              </a:spcAft>
              <a:buFont typeface="Arial" panose="020B0604020202020204" pitchFamily="34" charset="0"/>
              <a:buChar char="•"/>
            </a:pPr>
            <a:r>
              <a:rPr lang="nl-NL" sz="1200" b="0" i="0" u="none" strike="noStrike" cap="none" baseline="0" dirty="0">
                <a:solidFill>
                  <a:schemeClr val="dk1"/>
                </a:solidFill>
                <a:latin typeface="Times New Roman"/>
                <a:ea typeface="Times New Roman"/>
                <a:cs typeface="Times New Roman"/>
                <a:sym typeface="Times New Roman"/>
              </a:rPr>
              <a:t>Geef aan dat met het geld dat verdiend wordt met cash cows, question marks (= innovatie) betaald wordt (animatie 6)</a:t>
            </a:r>
          </a:p>
          <a:p>
            <a:pPr marL="0" marR="0" lvl="0" indent="0" algn="l" rtl="0">
              <a:spcBef>
                <a:spcPts val="0"/>
              </a:spcBef>
              <a:spcAft>
                <a:spcPts val="0"/>
              </a:spcAft>
              <a:buNone/>
            </a:pPr>
            <a:endParaRPr lang="nl-NL"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nl-NL" sz="1200" b="1" i="0" u="none" strike="noStrike" cap="none" baseline="0" dirty="0">
                <a:solidFill>
                  <a:schemeClr val="dk1"/>
                </a:solidFill>
                <a:latin typeface="Times New Roman"/>
                <a:ea typeface="Times New Roman"/>
                <a:cs typeface="Times New Roman"/>
                <a:sym typeface="Times New Roman"/>
              </a:rPr>
              <a:t>Vraag: </a:t>
            </a:r>
            <a:r>
              <a:rPr lang="nl-NL" sz="1200" b="0" i="0" u="none" strike="noStrike" cap="none" baseline="0" dirty="0">
                <a:solidFill>
                  <a:schemeClr val="dk1"/>
                </a:solidFill>
                <a:latin typeface="Times New Roman"/>
                <a:ea typeface="Times New Roman"/>
                <a:cs typeface="Times New Roman"/>
                <a:sym typeface="Times New Roman"/>
              </a:rPr>
              <a:t>welke producten van Samsung zitten in elke cel? </a:t>
            </a:r>
          </a:p>
          <a:p>
            <a:pPr marL="171450" marR="0" lvl="0" indent="-171450" algn="l" rtl="0">
              <a:spcBef>
                <a:spcPts val="0"/>
              </a:spcBef>
              <a:spcAft>
                <a:spcPts val="0"/>
              </a:spcAft>
              <a:buFontTx/>
              <a:buChar char="-"/>
            </a:pPr>
            <a:r>
              <a:rPr lang="nl-NL" sz="1200" b="0" i="0" u="none" strike="noStrike" cap="none" baseline="0" dirty="0">
                <a:solidFill>
                  <a:schemeClr val="dk1"/>
                </a:solidFill>
                <a:latin typeface="Times New Roman"/>
                <a:ea typeface="Times New Roman"/>
                <a:cs typeface="Times New Roman"/>
                <a:sym typeface="Times New Roman"/>
              </a:rPr>
              <a:t>Cashcow zijn bestaande televisies, telefoons, etc., ongeveer een jaar oud</a:t>
            </a:r>
          </a:p>
          <a:p>
            <a:pPr marL="171450" marR="0" lvl="0" indent="-171450" algn="l" rtl="0">
              <a:spcBef>
                <a:spcPts val="0"/>
              </a:spcBef>
              <a:spcAft>
                <a:spcPts val="0"/>
              </a:spcAft>
              <a:buFontTx/>
              <a:buChar char="-"/>
            </a:pPr>
            <a:r>
              <a:rPr lang="nl-NL" sz="1200" b="0" i="0" u="none" strike="noStrike" cap="none" baseline="0" dirty="0">
                <a:solidFill>
                  <a:schemeClr val="dk1"/>
                </a:solidFill>
                <a:latin typeface="Times New Roman"/>
                <a:ea typeface="Times New Roman"/>
                <a:cs typeface="Times New Roman"/>
                <a:sym typeface="Times New Roman"/>
              </a:rPr>
              <a:t>Stars zijn de nieuwe versies van telefoons en nieuwe succesvolle gadgets</a:t>
            </a:r>
          </a:p>
          <a:p>
            <a:pPr marL="171450" marR="0" lvl="0" indent="-171450" algn="l" rtl="0">
              <a:spcBef>
                <a:spcPts val="0"/>
              </a:spcBef>
              <a:spcAft>
                <a:spcPts val="0"/>
              </a:spcAft>
              <a:buFontTx/>
              <a:buChar char="-"/>
            </a:pPr>
            <a:r>
              <a:rPr lang="nl-NL" sz="1200" b="0" i="0" u="none" strike="noStrike" cap="none" baseline="0" dirty="0">
                <a:solidFill>
                  <a:schemeClr val="dk1"/>
                </a:solidFill>
                <a:latin typeface="Times New Roman"/>
                <a:ea typeface="Times New Roman"/>
                <a:cs typeface="Times New Roman"/>
                <a:sym typeface="Times New Roman"/>
              </a:rPr>
              <a:t>Question marks zijn onzekere nieuwe gadgets zoals VR brillen</a:t>
            </a:r>
          </a:p>
          <a:p>
            <a:pPr marL="171450" marR="0" lvl="0" indent="-171450" algn="l" rtl="0">
              <a:spcBef>
                <a:spcPts val="0"/>
              </a:spcBef>
              <a:spcAft>
                <a:spcPts val="0"/>
              </a:spcAft>
              <a:buFontTx/>
              <a:buChar char="-"/>
            </a:pPr>
            <a:r>
              <a:rPr lang="nl-NL" sz="1200" b="0" i="0" u="none" strike="noStrike" cap="none" baseline="0" dirty="0">
                <a:solidFill>
                  <a:schemeClr val="dk1"/>
                </a:solidFill>
                <a:latin typeface="Times New Roman"/>
                <a:ea typeface="Times New Roman"/>
                <a:cs typeface="Times New Roman"/>
                <a:sym typeface="Times New Roman"/>
              </a:rPr>
              <a:t>Dogs zijn oude modellen</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8</a:t>
            </a:fld>
            <a:endParaRPr lang="nl-NL"/>
          </a:p>
        </p:txBody>
      </p:sp>
    </p:spTree>
    <p:extLst>
      <p:ext uri="{BB962C8B-B14F-4D97-AF65-F5344CB8AC3E}">
        <p14:creationId xmlns:p14="http://schemas.microsoft.com/office/powerpoint/2010/main" val="463767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FontTx/>
              <a:buNone/>
            </a:pPr>
            <a:r>
              <a:rPr lang="nl-NL" sz="1200" b="1" i="0" u="none" strike="noStrike" cap="none" baseline="0" dirty="0">
                <a:solidFill>
                  <a:schemeClr val="dk1"/>
                </a:solidFill>
                <a:latin typeface="Times New Roman"/>
                <a:ea typeface="Times New Roman"/>
                <a:cs typeface="Times New Roman"/>
                <a:sym typeface="Times New Roman"/>
              </a:rPr>
              <a:t>Vragen horend bij animaties</a:t>
            </a:r>
          </a:p>
          <a:p>
            <a:pPr marL="0" marR="0" lvl="0" indent="0" algn="l" rtl="0">
              <a:spcBef>
                <a:spcPts val="0"/>
              </a:spcBef>
              <a:spcAft>
                <a:spcPts val="0"/>
              </a:spcAft>
              <a:buSzPct val="25000"/>
              <a:buNone/>
            </a:pPr>
            <a:r>
              <a:rPr lang="nl-NL" sz="1200" b="0" i="0" u="none" strike="noStrike" cap="none" baseline="0" dirty="0">
                <a:solidFill>
                  <a:schemeClr val="dk1"/>
                </a:solidFill>
                <a:latin typeface="Times New Roman"/>
                <a:ea typeface="Times New Roman"/>
                <a:cs typeface="Times New Roman"/>
                <a:sym typeface="Times New Roman"/>
              </a:rPr>
              <a:t>Antwoord Drone: </a:t>
            </a:r>
            <a:r>
              <a:rPr lang="nl-NL" sz="1200" dirty="0">
                <a:solidFill>
                  <a:schemeClr val="dk1"/>
                </a:solidFill>
                <a:latin typeface="Times New Roman"/>
                <a:ea typeface="Times New Roman"/>
                <a:cs typeface="Times New Roman"/>
                <a:sym typeface="Times New Roman"/>
              </a:rPr>
              <a:t>STAR, drone markt groeit en het marktaandeel van dji’s phantom is ook hoog. </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nl-NL" sz="1200" b="0" i="0" u="none" strike="noStrike" cap="none" baseline="0" dirty="0">
                <a:solidFill>
                  <a:schemeClr val="dk1"/>
                </a:solidFill>
                <a:latin typeface="Times New Roman"/>
                <a:ea typeface="Times New Roman"/>
                <a:cs typeface="Times New Roman"/>
                <a:sym typeface="Times New Roman"/>
              </a:rPr>
              <a:t>Antwoord Desktop computer: DOG, marktgroei voor </a:t>
            </a:r>
            <a:r>
              <a:rPr lang="nl-NL" sz="1200" dirty="0">
                <a:solidFill>
                  <a:schemeClr val="dk1"/>
                </a:solidFill>
                <a:latin typeface="Times New Roman"/>
                <a:ea typeface="Times New Roman"/>
                <a:cs typeface="Times New Roman"/>
                <a:sym typeface="Times New Roman"/>
              </a:rPr>
              <a:t>desktop pc</a:t>
            </a:r>
            <a:r>
              <a:rPr lang="nl-NL" sz="1200" b="0" i="0" u="none" strike="noStrike" cap="none" baseline="0" dirty="0">
                <a:solidFill>
                  <a:schemeClr val="dk1"/>
                </a:solidFill>
                <a:latin typeface="Times New Roman"/>
                <a:ea typeface="Times New Roman"/>
                <a:cs typeface="Times New Roman"/>
                <a:sym typeface="Times New Roman"/>
              </a:rPr>
              <a:t> is laag (of beter: negatief), geen winsten meer te halen. </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nl-NL" sz="1200" b="0" i="0" u="none" strike="noStrike" cap="none" baseline="0" dirty="0">
                <a:solidFill>
                  <a:schemeClr val="dk1"/>
                </a:solidFill>
                <a:latin typeface="Times New Roman"/>
                <a:ea typeface="Times New Roman"/>
                <a:cs typeface="Times New Roman"/>
                <a:sym typeface="Times New Roman"/>
              </a:rPr>
              <a:t>Antwoord Coca Cola: CASHCOW: coca cola is marktleider in een volwassenmarkt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nl-NL" sz="1200" b="0" i="0" u="none" strike="noStrike" cap="none" baseline="0" dirty="0">
                <a:solidFill>
                  <a:schemeClr val="dk1"/>
                </a:solidFill>
                <a:latin typeface="Times New Roman"/>
                <a:ea typeface="Times New Roman"/>
                <a:cs typeface="Times New Roman"/>
                <a:sym typeface="Times New Roman"/>
              </a:rPr>
              <a:t>Antwoord Virgin Galantic: past niet in BCG, omdat er nog geen markt is, en onduidelijk is of die er komt. Teveel onduidelijkheid dus. Ook nog geen question mark dus!</a:t>
            </a:r>
          </a:p>
          <a:p>
            <a:pPr marL="0" marR="0" lvl="0" indent="0" algn="l" rtl="0">
              <a:spcBef>
                <a:spcPts val="0"/>
              </a:spcBef>
              <a:spcAft>
                <a:spcPts val="0"/>
              </a:spcAft>
              <a:buSzPct val="25000"/>
              <a:buNone/>
            </a:pPr>
            <a:endParaRPr lang="nl-NL" sz="1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nl-NL" sz="1200" b="0" dirty="0">
                <a:solidFill>
                  <a:schemeClr val="dk1"/>
                </a:solidFill>
                <a:latin typeface="Times New Roman"/>
                <a:ea typeface="Times New Roman"/>
                <a:cs typeface="Times New Roman"/>
                <a:sym typeface="Times New Roman"/>
              </a:rPr>
              <a:t>Op Canvas bij Docenten staan deze voorbeeld uitwerkingen ook .</a:t>
            </a:r>
          </a:p>
          <a:p>
            <a:pPr marL="171450" marR="0" lvl="0" indent="-171450" algn="l" rtl="0">
              <a:spcBef>
                <a:spcPts val="0"/>
              </a:spcBef>
              <a:spcAft>
                <a:spcPts val="0"/>
              </a:spcAft>
              <a:buFontTx/>
              <a:buChar char="-"/>
            </a:pPr>
            <a:endParaRPr lang="nl-NL" sz="1200" b="0" i="0" u="none" strike="noStrike" cap="none" baseline="0" dirty="0">
              <a:solidFill>
                <a:schemeClr val="dk1"/>
              </a:solidFill>
              <a:latin typeface="Times New Roman"/>
              <a:ea typeface="Times New Roman"/>
              <a:cs typeface="Times New Roman"/>
              <a:sym typeface="Times New Roman"/>
            </a:endParaRPr>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9</a:t>
            </a:fld>
            <a:endParaRPr lang="nl-NL"/>
          </a:p>
        </p:txBody>
      </p:sp>
    </p:spTree>
    <p:extLst>
      <p:ext uri="{BB962C8B-B14F-4D97-AF65-F5344CB8AC3E}">
        <p14:creationId xmlns:p14="http://schemas.microsoft.com/office/powerpoint/2010/main" val="421427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Vraag: </a:t>
            </a:r>
            <a:r>
              <a:rPr lang="nl-NL" b="0" dirty="0"/>
              <a:t>wat klopt er niet in dit plaatje? </a:t>
            </a:r>
          </a:p>
          <a:p>
            <a:r>
              <a:rPr lang="nl-NL" b="1" dirty="0"/>
              <a:t>Antwoord: </a:t>
            </a:r>
            <a:r>
              <a:rPr lang="nl-NL" b="0" dirty="0"/>
              <a:t>de omvang van de bollen klopt niet. De omvang van de cash-cow is te laag (is vaak het hoogste!) en die van een star is vaak kleiner.</a:t>
            </a:r>
            <a:endParaRPr lang="nl-NL" b="1" dirty="0"/>
          </a:p>
        </p:txBody>
      </p:sp>
      <p:sp>
        <p:nvSpPr>
          <p:cNvPr id="4" name="Slide Number Placeholder 3"/>
          <p:cNvSpPr>
            <a:spLocks noGrp="1"/>
          </p:cNvSpPr>
          <p:nvPr>
            <p:ph type="sldNum" sz="quarter" idx="10"/>
          </p:nvPr>
        </p:nvSpPr>
        <p:spPr/>
        <p:txBody>
          <a:bodyPr/>
          <a:lstStyle/>
          <a:p>
            <a:fld id="{25AFEC66-6BFA-9A4F-8C14-93D2FB19A680}" type="slidenum">
              <a:rPr lang="nl-NL" smtClean="0"/>
              <a:t>10</a:t>
            </a:fld>
            <a:endParaRPr lang="nl-NL"/>
          </a:p>
        </p:txBody>
      </p:sp>
    </p:spTree>
    <p:extLst>
      <p:ext uri="{BB962C8B-B14F-4D97-AF65-F5344CB8AC3E}">
        <p14:creationId xmlns:p14="http://schemas.microsoft.com/office/powerpoint/2010/main" val="197852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Vraag: </a:t>
            </a:r>
            <a:r>
              <a:rPr lang="nl-NL" b="0" dirty="0"/>
              <a:t>wat klopt er niet in dit plaatje? </a:t>
            </a:r>
          </a:p>
          <a:p>
            <a:r>
              <a:rPr lang="nl-NL" b="1" dirty="0"/>
              <a:t>Antwoord: </a:t>
            </a:r>
            <a:r>
              <a:rPr lang="nl-NL" b="0" dirty="0"/>
              <a:t>alcoholvrije bieren zijn booming op dit moment, dat is nu een star</a:t>
            </a:r>
            <a:endParaRPr lang="nl-NL" b="1" dirty="0"/>
          </a:p>
        </p:txBody>
      </p:sp>
      <p:sp>
        <p:nvSpPr>
          <p:cNvPr id="4" name="Slide Number Placeholder 3"/>
          <p:cNvSpPr>
            <a:spLocks noGrp="1"/>
          </p:cNvSpPr>
          <p:nvPr>
            <p:ph type="sldNum" sz="quarter" idx="10"/>
          </p:nvPr>
        </p:nvSpPr>
        <p:spPr/>
        <p:txBody>
          <a:bodyPr/>
          <a:lstStyle/>
          <a:p>
            <a:fld id="{25AFEC66-6BFA-9A4F-8C14-93D2FB19A680}" type="slidenum">
              <a:rPr lang="nl-NL" smtClean="0"/>
              <a:t>11</a:t>
            </a:fld>
            <a:endParaRPr lang="nl-NL"/>
          </a:p>
        </p:txBody>
      </p:sp>
    </p:spTree>
    <p:extLst>
      <p:ext uri="{BB962C8B-B14F-4D97-AF65-F5344CB8AC3E}">
        <p14:creationId xmlns:p14="http://schemas.microsoft.com/office/powerpoint/2010/main" val="3284333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Voorblad">
    <p:spTree>
      <p:nvGrpSpPr>
        <p:cNvPr id="1" name=""/>
        <p:cNvGrpSpPr/>
        <p:nvPr/>
      </p:nvGrpSpPr>
      <p:grpSpPr>
        <a:xfrm>
          <a:off x="0" y="0"/>
          <a:ext cx="0" cy="0"/>
          <a:chOff x="0" y="0"/>
          <a:chExt cx="0" cy="0"/>
        </a:xfrm>
      </p:grpSpPr>
      <p:sp>
        <p:nvSpPr>
          <p:cNvPr id="4" name="Rechthoek 3"/>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2" name="Afbeelding 11" descr="hu volu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42" y="686250"/>
            <a:ext cx="4042858" cy="987270"/>
          </a:xfrm>
          <a:prstGeom prst="rect">
            <a:avLst/>
          </a:prstGeom>
        </p:spPr>
      </p:pic>
      <p:sp>
        <p:nvSpPr>
          <p:cNvPr id="5" name="Rechthoek 4"/>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descr="hu volu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152" y="686255"/>
            <a:ext cx="3023980" cy="738461"/>
          </a:xfrm>
          <a:prstGeom prst="rect">
            <a:avLst/>
          </a:prstGeom>
        </p:spPr>
      </p:pic>
    </p:spTree>
    <p:extLst>
      <p:ext uri="{BB962C8B-B14F-4D97-AF65-F5344CB8AC3E}">
        <p14:creationId xmlns:p14="http://schemas.microsoft.com/office/powerpoint/2010/main" val="147170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Artikel_foto">
    <p:spTree>
      <p:nvGrpSpPr>
        <p:cNvPr id="1" name=""/>
        <p:cNvGrpSpPr/>
        <p:nvPr/>
      </p:nvGrpSpPr>
      <p:grpSpPr>
        <a:xfrm>
          <a:off x="0" y="0"/>
          <a:ext cx="0" cy="0"/>
          <a:chOff x="0" y="0"/>
          <a:chExt cx="0" cy="0"/>
        </a:xfrm>
      </p:grpSpPr>
      <p:sp>
        <p:nvSpPr>
          <p:cNvPr id="8" name="Tijdelijke aanduiding voor afbeelding 5"/>
          <p:cNvSpPr>
            <a:spLocks noGrp="1"/>
          </p:cNvSpPr>
          <p:nvPr>
            <p:ph type="pic" sz="quarter" idx="13"/>
          </p:nvPr>
        </p:nvSpPr>
        <p:spPr>
          <a:xfrm>
            <a:off x="5" y="1408"/>
            <a:ext cx="3059999"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9" name="Tijdelijke aanduiding voor afbeelding 5"/>
          <p:cNvSpPr>
            <a:spLocks noGrp="1"/>
          </p:cNvSpPr>
          <p:nvPr>
            <p:ph type="pic" sz="quarter" idx="15"/>
          </p:nvPr>
        </p:nvSpPr>
        <p:spPr>
          <a:xfrm>
            <a:off x="6084002" y="1408"/>
            <a:ext cx="3059999"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0" name="Tijdelijke aanduiding voor afbeelding 5"/>
          <p:cNvSpPr>
            <a:spLocks noGrp="1"/>
          </p:cNvSpPr>
          <p:nvPr>
            <p:ph type="pic" sz="quarter" idx="16"/>
          </p:nvPr>
        </p:nvSpPr>
        <p:spPr>
          <a:xfrm>
            <a:off x="3063645" y="1408"/>
            <a:ext cx="3023998"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26" name="Rechthoek 25"/>
          <p:cNvSpPr/>
          <p:nvPr/>
        </p:nvSpPr>
        <p:spPr>
          <a:xfrm>
            <a:off x="531064" y="290226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7" name="Tijdelijke aanduiding voor tekst 10"/>
          <p:cNvSpPr>
            <a:spLocks noGrp="1"/>
          </p:cNvSpPr>
          <p:nvPr>
            <p:ph type="body" sz="quarter" idx="17" hasCustomPrompt="1"/>
          </p:nvPr>
        </p:nvSpPr>
        <p:spPr>
          <a:xfrm>
            <a:off x="718224" y="2841780"/>
            <a:ext cx="7670131" cy="312906"/>
          </a:xfrm>
        </p:spPr>
        <p:txBody>
          <a:bodyPr wrap="square">
            <a:spAutoFit/>
          </a:bodyPr>
          <a:lstStyle>
            <a:lvl1pPr>
              <a:defRPr sz="2200" b="1">
                <a:solidFill>
                  <a:schemeClr val="bg2"/>
                </a:solidFill>
              </a:defRPr>
            </a:lvl1pPr>
          </a:lstStyle>
          <a:p>
            <a:pPr lvl="0"/>
            <a:r>
              <a:rPr lang="nl-NL" dirty="0"/>
              <a:t>Titel</a:t>
            </a:r>
          </a:p>
        </p:txBody>
      </p:sp>
      <p:sp>
        <p:nvSpPr>
          <p:cNvPr id="28" name="Tijdelijke aanduiding voor tekst 10"/>
          <p:cNvSpPr>
            <a:spLocks noGrp="1"/>
          </p:cNvSpPr>
          <p:nvPr>
            <p:ph type="body" sz="quarter" idx="18"/>
          </p:nvPr>
        </p:nvSpPr>
        <p:spPr>
          <a:xfrm flipH="1">
            <a:off x="718284" y="3414474"/>
            <a:ext cx="7670066" cy="1074185"/>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191313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Artikel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5"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104925"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5292080" y="623650"/>
            <a:ext cx="3096270" cy="312906"/>
          </a:xfrm>
        </p:spPr>
        <p:txBody>
          <a:bodyPr wrap="square">
            <a:spAutoFit/>
          </a:bodyPr>
          <a:lstStyle>
            <a:lvl1pPr>
              <a:defRPr sz="2200" b="1">
                <a:solidFill>
                  <a:schemeClr val="bg2"/>
                </a:solidFill>
              </a:defRPr>
            </a:lvl1pPr>
          </a:lstStyle>
          <a:p>
            <a:pPr lvl="0"/>
            <a:r>
              <a:rPr lang="nl-NL" dirty="0"/>
              <a:t>Titel</a:t>
            </a:r>
          </a:p>
        </p:txBody>
      </p:sp>
      <p:sp>
        <p:nvSpPr>
          <p:cNvPr id="13" name="Tijdelijke aanduiding voor tekst 10"/>
          <p:cNvSpPr>
            <a:spLocks noGrp="1"/>
          </p:cNvSpPr>
          <p:nvPr>
            <p:ph type="body" sz="quarter" idx="11"/>
          </p:nvPr>
        </p:nvSpPr>
        <p:spPr>
          <a:xfrm flipH="1">
            <a:off x="5292149" y="1196341"/>
            <a:ext cx="3096205" cy="3292316"/>
          </a:xfrm>
        </p:spPr>
        <p:txBody>
          <a:bodyPr wrap="square">
            <a:noAutofit/>
          </a:bodyPr>
          <a:lstStyle>
            <a:lvl1pPr>
              <a:defRPr/>
            </a:lvl1pPr>
          </a:lstStyle>
          <a:p>
            <a:pPr lvl="0"/>
            <a:r>
              <a:rPr lang="nl-NL"/>
              <a:t>Klik om de tekststijl van het model te bewerken</a:t>
            </a:r>
          </a:p>
        </p:txBody>
      </p:sp>
      <p:sp>
        <p:nvSpPr>
          <p:cNvPr id="7" name="Tekstvak 6"/>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8" name="Tekstvak 7"/>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194646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Artikel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4573522"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tekst 10"/>
          <p:cNvSpPr>
            <a:spLocks noGrp="1"/>
          </p:cNvSpPr>
          <p:nvPr>
            <p:ph type="body" sz="quarter" idx="10" hasCustomPrompt="1"/>
          </p:nvPr>
        </p:nvSpPr>
        <p:spPr>
          <a:xfrm>
            <a:off x="718224" y="623650"/>
            <a:ext cx="3493741" cy="312906"/>
          </a:xfrm>
        </p:spPr>
        <p:txBody>
          <a:bodyPr wrap="square">
            <a:spAutoFit/>
          </a:bodyPr>
          <a:lstStyle>
            <a:lvl1pPr>
              <a:defRPr sz="2200" b="1">
                <a:solidFill>
                  <a:schemeClr val="bg2"/>
                </a:solidFill>
              </a:defRPr>
            </a:lvl1pPr>
          </a:lstStyle>
          <a:p>
            <a:pPr lvl="0"/>
            <a:r>
              <a:rPr lang="nl-NL" dirty="0"/>
              <a:t>Titel</a:t>
            </a:r>
          </a:p>
        </p:txBody>
      </p:sp>
      <p:sp>
        <p:nvSpPr>
          <p:cNvPr id="14" name="Tijdelijke aanduiding voor tekst 10"/>
          <p:cNvSpPr>
            <a:spLocks noGrp="1"/>
          </p:cNvSpPr>
          <p:nvPr>
            <p:ph type="body" sz="quarter" idx="11"/>
          </p:nvPr>
        </p:nvSpPr>
        <p:spPr>
          <a:xfrm flipH="1">
            <a:off x="718284" y="1196341"/>
            <a:ext cx="3493676" cy="3292316"/>
          </a:xfrm>
        </p:spPr>
        <p:txBody>
          <a:bodyPr wrap="square">
            <a:noAutofit/>
          </a:bodyPr>
          <a:lstStyle>
            <a:lvl1pPr>
              <a:defRPr/>
            </a:lvl1pPr>
          </a:lstStyle>
          <a:p>
            <a:pPr lvl="0"/>
            <a:r>
              <a:rPr lang="nl-NL"/>
              <a:t>Klik om de tekststijl van het model te bewerken</a:t>
            </a:r>
          </a:p>
        </p:txBody>
      </p:sp>
      <p:pic>
        <p:nvPicPr>
          <p:cNvPr id="7" name="Afbeelding 6"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pic>
        <p:nvPicPr>
          <p:cNvPr id="8" name="Afbeelding 7"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Tree>
    <p:extLst>
      <p:ext uri="{BB962C8B-B14F-4D97-AF65-F5344CB8AC3E}">
        <p14:creationId xmlns:p14="http://schemas.microsoft.com/office/powerpoint/2010/main" val="15849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8_Quote">
    <p:spTree>
      <p:nvGrpSpPr>
        <p:cNvPr id="1" name=""/>
        <p:cNvGrpSpPr/>
        <p:nvPr/>
      </p:nvGrpSpPr>
      <p:grpSpPr>
        <a:xfrm>
          <a:off x="0" y="0"/>
          <a:ext cx="0" cy="0"/>
          <a:chOff x="0" y="0"/>
          <a:chExt cx="0" cy="0"/>
        </a:xfrm>
      </p:grpSpPr>
      <p:sp>
        <p:nvSpPr>
          <p:cNvPr id="10" name="Rechthoek 9"/>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3"/>
          <p:cNvSpPr>
            <a:spLocks noGrp="1"/>
          </p:cNvSpPr>
          <p:nvPr>
            <p:ph type="body" sz="quarter" idx="10" hasCustomPrompt="1"/>
          </p:nvPr>
        </p:nvSpPr>
        <p:spPr>
          <a:xfrm>
            <a:off x="720000" y="761804"/>
            <a:ext cx="7551298" cy="657161"/>
          </a:xfrm>
        </p:spPr>
        <p:txBody>
          <a:bodyPr/>
          <a:lstStyle>
            <a:lvl1pPr>
              <a:defRPr sz="4200" b="1">
                <a:solidFill>
                  <a:schemeClr val="bg1"/>
                </a:solidFill>
              </a:defRPr>
            </a:lvl1pPr>
          </a:lstStyle>
          <a:p>
            <a:pPr lvl="0"/>
            <a:r>
              <a:rPr lang="nl-NL" dirty="0"/>
              <a:t>“Quote”</a:t>
            </a:r>
          </a:p>
        </p:txBody>
      </p:sp>
      <p:pic>
        <p:nvPicPr>
          <p:cNvPr id="9" name="Afbeelding 8"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13" name="Afbeelding 12"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6" name="Tekstvak 15"/>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47951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abel">
    <p:spTree>
      <p:nvGrpSpPr>
        <p:cNvPr id="1" name=""/>
        <p:cNvGrpSpPr/>
        <p:nvPr/>
      </p:nvGrpSpPr>
      <p:grpSpPr>
        <a:xfrm>
          <a:off x="0" y="0"/>
          <a:ext cx="0" cy="0"/>
          <a:chOff x="0" y="0"/>
          <a:chExt cx="0" cy="0"/>
        </a:xfrm>
      </p:grpSpPr>
      <p:sp>
        <p:nvSpPr>
          <p:cNvPr id="10" name="Rechthoek 9"/>
          <p:cNvSpPr/>
          <p:nvPr/>
        </p:nvSpPr>
        <p:spPr>
          <a:xfrm>
            <a:off x="0" y="2"/>
            <a:ext cx="9144000" cy="18323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1"/>
                </a:solidFill>
              </a:defRPr>
            </a:lvl1pPr>
          </a:lstStyle>
          <a:p>
            <a:pPr lvl="0"/>
            <a:r>
              <a:rPr lang="nl-NL" dirty="0"/>
              <a:t>Tabelkop</a:t>
            </a:r>
          </a:p>
        </p:txBody>
      </p:sp>
    </p:spTree>
    <p:extLst>
      <p:ext uri="{BB962C8B-B14F-4D97-AF65-F5344CB8AC3E}">
        <p14:creationId xmlns:p14="http://schemas.microsoft.com/office/powerpoint/2010/main" val="193103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Tabel">
    <p:spTree>
      <p:nvGrpSpPr>
        <p:cNvPr id="1" name=""/>
        <p:cNvGrpSpPr/>
        <p:nvPr/>
      </p:nvGrpSpPr>
      <p:grpSpPr>
        <a:xfrm>
          <a:off x="0" y="0"/>
          <a:ext cx="0" cy="0"/>
          <a:chOff x="0" y="0"/>
          <a:chExt cx="0" cy="0"/>
        </a:xfrm>
      </p:grpSpPr>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2"/>
                </a:solidFill>
              </a:defRPr>
            </a:lvl1pPr>
          </a:lstStyle>
          <a:p>
            <a:pPr lvl="0"/>
            <a:r>
              <a:rPr lang="nl-NL" dirty="0"/>
              <a:t>Tabelkop</a:t>
            </a:r>
          </a:p>
        </p:txBody>
      </p:sp>
    </p:spTree>
    <p:extLst>
      <p:ext uri="{BB962C8B-B14F-4D97-AF65-F5344CB8AC3E}">
        <p14:creationId xmlns:p14="http://schemas.microsoft.com/office/powerpoint/2010/main" val="4243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1_Tabel">
    <p:spTree>
      <p:nvGrpSpPr>
        <p:cNvPr id="1" name=""/>
        <p:cNvGrpSpPr/>
        <p:nvPr/>
      </p:nvGrpSpPr>
      <p:grpSpPr>
        <a:xfrm>
          <a:off x="0" y="0"/>
          <a:ext cx="0" cy="0"/>
          <a:chOff x="0" y="0"/>
          <a:chExt cx="0" cy="0"/>
        </a:xfrm>
      </p:grpSpPr>
      <p:sp>
        <p:nvSpPr>
          <p:cNvPr id="21" name="Rechthoek 20"/>
          <p:cNvSpPr/>
          <p:nvPr/>
        </p:nvSpPr>
        <p:spPr>
          <a:xfrm>
            <a:off x="0" y="0"/>
            <a:ext cx="4572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9" name="Tijdelijke aanduiding voor tekst 10"/>
          <p:cNvSpPr>
            <a:spLocks noGrp="1"/>
          </p:cNvSpPr>
          <p:nvPr>
            <p:ph type="body" sz="quarter" idx="10" hasCustomPrompt="1"/>
          </p:nvPr>
        </p:nvSpPr>
        <p:spPr>
          <a:xfrm>
            <a:off x="718224" y="623650"/>
            <a:ext cx="3493741" cy="312906"/>
          </a:xfrm>
        </p:spPr>
        <p:txBody>
          <a:bodyPr wrap="square">
            <a:spAutoFit/>
          </a:bodyPr>
          <a:lstStyle>
            <a:lvl1pPr>
              <a:defRPr sz="2200" b="1">
                <a:solidFill>
                  <a:schemeClr val="bg1"/>
                </a:solidFill>
              </a:defRPr>
            </a:lvl1pPr>
          </a:lstStyle>
          <a:p>
            <a:pPr lvl="0"/>
            <a:r>
              <a:rPr lang="nl-NL" dirty="0"/>
              <a:t>Tabelkop</a:t>
            </a:r>
          </a:p>
        </p:txBody>
      </p:sp>
      <p:sp>
        <p:nvSpPr>
          <p:cNvPr id="20" name="Tijdelijke aanduiding voor tekst 10"/>
          <p:cNvSpPr>
            <a:spLocks noGrp="1"/>
          </p:cNvSpPr>
          <p:nvPr>
            <p:ph type="body" sz="quarter" idx="11"/>
          </p:nvPr>
        </p:nvSpPr>
        <p:spPr>
          <a:xfrm flipH="1">
            <a:off x="718284" y="1196341"/>
            <a:ext cx="3493676" cy="3292316"/>
          </a:xfrm>
        </p:spPr>
        <p:txBody>
          <a:bodyPr wrap="square">
            <a:noAutofit/>
          </a:bodyPr>
          <a:lstStyle>
            <a:lvl1pPr>
              <a:defRPr/>
            </a:lvl1pPr>
          </a:lstStyle>
          <a:p>
            <a:pPr lvl="0"/>
            <a:r>
              <a:rPr lang="nl-NL"/>
              <a:t>Klik om de tekststijl van het model te bewerken</a:t>
            </a:r>
          </a:p>
        </p:txBody>
      </p:sp>
      <p:sp>
        <p:nvSpPr>
          <p:cNvPr id="16" name="Tekstvak 15"/>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7" name="Tekstvak 6"/>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24143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2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0" y="0"/>
            <a:ext cx="9144000"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pic>
        <p:nvPicPr>
          <p:cNvPr id="5" name="Afbeelding 4"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9" name="Tekstvak 8"/>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7" name="Afbeelding 6"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8" name="Tekstvak 7"/>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1154292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3_Foto">
    <p:spTree>
      <p:nvGrpSpPr>
        <p:cNvPr id="1" name=""/>
        <p:cNvGrpSpPr/>
        <p:nvPr/>
      </p:nvGrpSpPr>
      <p:grpSpPr>
        <a:xfrm>
          <a:off x="0" y="0"/>
          <a:ext cx="0" cy="0"/>
          <a:chOff x="0" y="0"/>
          <a:chExt cx="0" cy="0"/>
        </a:xfrm>
      </p:grpSpPr>
      <p:sp>
        <p:nvSpPr>
          <p:cNvPr id="7" name="Tijdelijke aanduiding voor afbeelding 14"/>
          <p:cNvSpPr>
            <a:spLocks noGrp="1"/>
          </p:cNvSpPr>
          <p:nvPr>
            <p:ph type="pic" sz="quarter" idx="13"/>
          </p:nvPr>
        </p:nvSpPr>
        <p:spPr>
          <a:xfrm>
            <a:off x="0" y="6362"/>
            <a:ext cx="9144000" cy="3323034"/>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9" name="Tijdelijke aanduiding voor tekst 6"/>
          <p:cNvSpPr>
            <a:spLocks noGrp="1"/>
          </p:cNvSpPr>
          <p:nvPr>
            <p:ph type="body" sz="quarter" idx="12" hasCustomPrompt="1"/>
          </p:nvPr>
        </p:nvSpPr>
        <p:spPr>
          <a:xfrm>
            <a:off x="531064" y="3695965"/>
            <a:ext cx="7857286" cy="792692"/>
          </a:xfrm>
          <a:prstGeom prst="rect">
            <a:avLst/>
          </a:prstGeom>
        </p:spPr>
        <p:txBody>
          <a:bodyPr vert="horz" wrap="square">
            <a:noAutofit/>
          </a:bodyPr>
          <a:lstStyle>
            <a:lvl1pPr marL="0" indent="0">
              <a:buNone/>
              <a:defRPr sz="2000" b="0"/>
            </a:lvl1pPr>
            <a:lvl2pPr marL="457200" indent="0">
              <a:buNone/>
              <a:defRPr sz="2000" b="1"/>
            </a:lvl2pPr>
            <a:lvl3pPr marL="914400" indent="0">
              <a:buNone/>
              <a:defRPr sz="2000" b="1"/>
            </a:lvl3pPr>
            <a:lvl4pPr marL="1371600" indent="0">
              <a:buNone/>
              <a:defRPr sz="2000" b="1"/>
            </a:lvl4pPr>
            <a:lvl5pPr marL="1828800" indent="0">
              <a:buNone/>
              <a:defRPr sz="2000" b="1"/>
            </a:lvl5pPr>
          </a:lstStyle>
          <a:p>
            <a:pPr lvl="0"/>
            <a:r>
              <a:rPr lang="en-US" dirty="0" err="1"/>
              <a:t>Bijschrift</a:t>
            </a:r>
            <a:endParaRPr lang="nl-NL" dirty="0"/>
          </a:p>
        </p:txBody>
      </p:sp>
    </p:spTree>
    <p:extLst>
      <p:ext uri="{BB962C8B-B14F-4D97-AF65-F5344CB8AC3E}">
        <p14:creationId xmlns:p14="http://schemas.microsoft.com/office/powerpoint/2010/main" val="1968919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nhoud_vervolg">
    <p:spTree>
      <p:nvGrpSpPr>
        <p:cNvPr id="1" name=""/>
        <p:cNvGrpSpPr/>
        <p:nvPr/>
      </p:nvGrpSpPr>
      <p:grpSpPr>
        <a:xfrm>
          <a:off x="0" y="0"/>
          <a:ext cx="0" cy="0"/>
          <a:chOff x="0" y="0"/>
          <a:chExt cx="0" cy="0"/>
        </a:xfrm>
      </p:grpSpPr>
      <p:sp>
        <p:nvSpPr>
          <p:cNvPr id="3" name="Rechthoek 2"/>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 vervolg</a:t>
            </a:r>
          </a:p>
        </p:txBody>
      </p:sp>
      <p:sp>
        <p:nvSpPr>
          <p:cNvPr id="6"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dirty="0"/>
              <a:t>Klik om de tekststijl van het model te bewerken</a:t>
            </a:r>
          </a:p>
        </p:txBody>
      </p:sp>
    </p:spTree>
    <p:extLst>
      <p:ext uri="{BB962C8B-B14F-4D97-AF65-F5344CB8AC3E}">
        <p14:creationId xmlns:p14="http://schemas.microsoft.com/office/powerpoint/2010/main" val="1880742237"/>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dia">
    <p:spTree>
      <p:nvGrpSpPr>
        <p:cNvPr id="1" name=""/>
        <p:cNvGrpSpPr/>
        <p:nvPr/>
      </p:nvGrpSpPr>
      <p:grpSpPr>
        <a:xfrm>
          <a:off x="0" y="0"/>
          <a:ext cx="0" cy="0"/>
          <a:chOff x="0" y="0"/>
          <a:chExt cx="0" cy="0"/>
        </a:xfrm>
      </p:grpSpPr>
      <p:sp>
        <p:nvSpPr>
          <p:cNvPr id="18" name="Rechthoek 17"/>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5" name="Afbeelding 14" descr="HU logo payoff wit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0" name="Rechthoek 9"/>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kstvak 7"/>
          <p:cNvSpPr txBox="1"/>
          <p:nvPr/>
        </p:nvSpPr>
        <p:spPr>
          <a:xfrm>
            <a:off x="720000" y="594001"/>
            <a:ext cx="7551298" cy="484748"/>
          </a:xfrm>
          <a:prstGeom prst="rect">
            <a:avLst/>
          </a:prstGeom>
          <a:noFill/>
        </p:spPr>
        <p:txBody>
          <a:bodyPr wrap="none" lIns="0" tIns="0" rIns="0" bIns="0" rtlCol="0">
            <a:noAutofit/>
          </a:bodyPr>
          <a:lstStyle/>
          <a:p>
            <a:endParaRPr lang="nl-NL" sz="4200" b="1" dirty="0">
              <a:solidFill>
                <a:schemeClr val="bg1"/>
              </a:solidFill>
            </a:endParaRPr>
          </a:p>
        </p:txBody>
      </p:sp>
      <p:sp>
        <p:nvSpPr>
          <p:cNvPr id="6" name="Titel 5"/>
          <p:cNvSpPr>
            <a:spLocks noGrp="1"/>
          </p:cNvSpPr>
          <p:nvPr>
            <p:ph type="title"/>
          </p:nvPr>
        </p:nvSpPr>
        <p:spPr>
          <a:xfrm>
            <a:off x="750572" y="539492"/>
            <a:ext cx="7200000" cy="461665"/>
          </a:xfrm>
        </p:spPr>
        <p:txBody>
          <a:bodyPr/>
          <a:lstStyle>
            <a:lvl1pPr>
              <a:defRPr>
                <a:solidFill>
                  <a:schemeClr val="bg1"/>
                </a:solidFill>
              </a:defRPr>
            </a:lvl1pPr>
          </a:lstStyle>
          <a:p>
            <a:r>
              <a:rPr lang="nl-NL"/>
              <a:t>Titelstijl van model bewerken</a:t>
            </a:r>
            <a:endParaRPr lang="nl-NL" dirty="0"/>
          </a:p>
        </p:txBody>
      </p:sp>
      <p:sp>
        <p:nvSpPr>
          <p:cNvPr id="7" name="Rechthoek 6"/>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Afbeelding 8"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1" name="Rechthoek 10"/>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ekstvak 11"/>
          <p:cNvSpPr txBox="1"/>
          <p:nvPr userDrawn="1"/>
        </p:nvSpPr>
        <p:spPr>
          <a:xfrm>
            <a:off x="720000" y="594001"/>
            <a:ext cx="7551298" cy="484748"/>
          </a:xfrm>
          <a:prstGeom prst="rect">
            <a:avLst/>
          </a:prstGeom>
          <a:noFill/>
        </p:spPr>
        <p:txBody>
          <a:bodyPr wrap="none" lIns="0" tIns="0" rIns="0" bIns="0" rtlCol="0">
            <a:noAutofit/>
          </a:bodyPr>
          <a:lstStyle/>
          <a:p>
            <a:endParaRPr lang="nl-NL" sz="4200" b="1" dirty="0">
              <a:solidFill>
                <a:schemeClr val="bg1"/>
              </a:solidFill>
            </a:endParaRPr>
          </a:p>
        </p:txBody>
      </p:sp>
    </p:spTree>
    <p:extLst>
      <p:ext uri="{BB962C8B-B14F-4D97-AF65-F5344CB8AC3E}">
        <p14:creationId xmlns:p14="http://schemas.microsoft.com/office/powerpoint/2010/main" val="227877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Quote">
    <p:spTree>
      <p:nvGrpSpPr>
        <p:cNvPr id="1" name=""/>
        <p:cNvGrpSpPr/>
        <p:nvPr/>
      </p:nvGrpSpPr>
      <p:grpSpPr>
        <a:xfrm>
          <a:off x="0" y="0"/>
          <a:ext cx="0" cy="0"/>
          <a:chOff x="0" y="0"/>
          <a:chExt cx="0" cy="0"/>
        </a:xfrm>
      </p:grpSpPr>
      <p:sp>
        <p:nvSpPr>
          <p:cNvPr id="10" name="Rechthoek 9"/>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3"/>
          <p:cNvSpPr>
            <a:spLocks noGrp="1"/>
          </p:cNvSpPr>
          <p:nvPr>
            <p:ph type="body" sz="quarter" idx="10" hasCustomPrompt="1"/>
          </p:nvPr>
        </p:nvSpPr>
        <p:spPr>
          <a:xfrm>
            <a:off x="720000" y="761804"/>
            <a:ext cx="7551298" cy="657161"/>
          </a:xfrm>
        </p:spPr>
        <p:txBody>
          <a:bodyPr/>
          <a:lstStyle>
            <a:lvl1pPr>
              <a:defRPr sz="4200" b="1">
                <a:solidFill>
                  <a:schemeClr val="bg1"/>
                </a:solidFill>
              </a:defRPr>
            </a:lvl1pPr>
          </a:lstStyle>
          <a:p>
            <a:pPr lvl="0"/>
            <a:r>
              <a:rPr lang="nl-NL" dirty="0"/>
              <a:t>“Quote”</a:t>
            </a:r>
          </a:p>
        </p:txBody>
      </p:sp>
      <p:pic>
        <p:nvPicPr>
          <p:cNvPr id="9" name="Afbeelding 8"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47951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eldia">
    <p:spTree>
      <p:nvGrpSpPr>
        <p:cNvPr id="1" name=""/>
        <p:cNvGrpSpPr/>
        <p:nvPr/>
      </p:nvGrpSpPr>
      <p:grpSpPr>
        <a:xfrm>
          <a:off x="0" y="0"/>
          <a:ext cx="0" cy="0"/>
          <a:chOff x="0" y="0"/>
          <a:chExt cx="0" cy="0"/>
        </a:xfrm>
      </p:grpSpPr>
      <p:sp>
        <p:nvSpPr>
          <p:cNvPr id="18" name="Rechthoek 17"/>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Tijdelijke aanduiding voor afbeelding 14"/>
          <p:cNvSpPr>
            <a:spLocks noGrp="1"/>
          </p:cNvSpPr>
          <p:nvPr>
            <p:ph type="pic" sz="quarter" idx="10"/>
          </p:nvPr>
        </p:nvSpPr>
        <p:spPr>
          <a:xfrm>
            <a:off x="0" y="1820466"/>
            <a:ext cx="9144000" cy="3323034"/>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tel 3"/>
          <p:cNvSpPr>
            <a:spLocks noGrp="1"/>
          </p:cNvSpPr>
          <p:nvPr>
            <p:ph type="title"/>
          </p:nvPr>
        </p:nvSpPr>
        <p:spPr>
          <a:xfrm>
            <a:off x="750570" y="539490"/>
            <a:ext cx="7200000" cy="460511"/>
          </a:xfrm>
        </p:spPr>
        <p:txBody>
          <a:bodyPr/>
          <a:lstStyle>
            <a:lvl1pPr>
              <a:defRPr>
                <a:solidFill>
                  <a:schemeClr val="bg1"/>
                </a:solidFill>
              </a:defRPr>
            </a:lvl1pPr>
          </a:lstStyle>
          <a:p>
            <a:r>
              <a:rPr lang="nl-NL"/>
              <a:t>Titelstijl van model bewerken</a:t>
            </a:r>
            <a:endParaRPr lang="nl-NL" dirty="0"/>
          </a:p>
        </p:txBody>
      </p:sp>
      <p:pic>
        <p:nvPicPr>
          <p:cNvPr id="20" name="Afbeelding 19" descr="HU logo payoff wit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0" name="Rechthoek 9"/>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hthoek 12"/>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6" name="Afbeelding 15"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Tree>
    <p:extLst>
      <p:ext uri="{BB962C8B-B14F-4D97-AF65-F5344CB8AC3E}">
        <p14:creationId xmlns:p14="http://schemas.microsoft.com/office/powerpoint/2010/main" val="96650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Inhoud">
    <p:spTree>
      <p:nvGrpSpPr>
        <p:cNvPr id="1" name=""/>
        <p:cNvGrpSpPr/>
        <p:nvPr/>
      </p:nvGrpSpPr>
      <p:grpSpPr>
        <a:xfrm>
          <a:off x="0" y="0"/>
          <a:ext cx="0" cy="0"/>
          <a:chOff x="0" y="0"/>
          <a:chExt cx="0" cy="0"/>
        </a:xfrm>
      </p:grpSpPr>
      <p:sp>
        <p:nvSpPr>
          <p:cNvPr id="5" name="Rechthoek 4"/>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a:t>
            </a:r>
          </a:p>
        </p:txBody>
      </p:sp>
      <p:sp>
        <p:nvSpPr>
          <p:cNvPr id="13"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a:t>Klik om de tekststijl van het model te bewerken</a:t>
            </a:r>
          </a:p>
        </p:txBody>
      </p:sp>
      <p:sp>
        <p:nvSpPr>
          <p:cNvPr id="6" name="Rechthoek 5"/>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9433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Inhoud_vervolg">
    <p:spTree>
      <p:nvGrpSpPr>
        <p:cNvPr id="1" name=""/>
        <p:cNvGrpSpPr/>
        <p:nvPr/>
      </p:nvGrpSpPr>
      <p:grpSpPr>
        <a:xfrm>
          <a:off x="0" y="0"/>
          <a:ext cx="0" cy="0"/>
          <a:chOff x="0" y="0"/>
          <a:chExt cx="0" cy="0"/>
        </a:xfrm>
      </p:grpSpPr>
      <p:sp>
        <p:nvSpPr>
          <p:cNvPr id="3" name="Rechthoek 2"/>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 vervolg</a:t>
            </a:r>
          </a:p>
        </p:txBody>
      </p:sp>
      <p:sp>
        <p:nvSpPr>
          <p:cNvPr id="6"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a:t>Klik om de tekststijl van het model te bewerken</a:t>
            </a:r>
          </a:p>
        </p:txBody>
      </p:sp>
      <p:sp>
        <p:nvSpPr>
          <p:cNvPr id="5" name="Rechthoek 4"/>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80742237"/>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Artikel">
    <p:spTree>
      <p:nvGrpSpPr>
        <p:cNvPr id="1" name=""/>
        <p:cNvGrpSpPr/>
        <p:nvPr/>
      </p:nvGrpSpPr>
      <p:grpSpPr>
        <a:xfrm>
          <a:off x="0" y="0"/>
          <a:ext cx="0" cy="0"/>
          <a:chOff x="0" y="0"/>
          <a:chExt cx="0" cy="0"/>
        </a:xfrm>
      </p:grpSpPr>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18" y="623650"/>
            <a:ext cx="7670132" cy="312906"/>
          </a:xfrm>
        </p:spPr>
        <p:txBody>
          <a:bodyPr wrap="square">
            <a:spAutoFit/>
          </a:bodyPr>
          <a:lstStyle>
            <a:lvl1pPr>
              <a:defRPr sz="2200" b="1">
                <a:solidFill>
                  <a:schemeClr val="bg2"/>
                </a:solidFill>
              </a:defRPr>
            </a:lvl1pPr>
          </a:lstStyle>
          <a:p>
            <a:pPr lvl="0"/>
            <a:r>
              <a:rPr lang="nl-NL" dirty="0"/>
              <a:t>Titel</a:t>
            </a:r>
          </a:p>
        </p:txBody>
      </p:sp>
      <p:sp>
        <p:nvSpPr>
          <p:cNvPr id="12" name="Tijdelijke aanduiding voor tekst 10"/>
          <p:cNvSpPr>
            <a:spLocks noGrp="1"/>
          </p:cNvSpPr>
          <p:nvPr>
            <p:ph type="body" sz="quarter" idx="11"/>
          </p:nvPr>
        </p:nvSpPr>
        <p:spPr>
          <a:xfrm>
            <a:off x="718218" y="1196341"/>
            <a:ext cx="7670132" cy="3292316"/>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822977066"/>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Artikel_vervolg">
    <p:spTree>
      <p:nvGrpSpPr>
        <p:cNvPr id="1" name=""/>
        <p:cNvGrpSpPr/>
        <p:nvPr/>
      </p:nvGrpSpPr>
      <p:grpSpPr>
        <a:xfrm>
          <a:off x="0" y="0"/>
          <a:ext cx="0" cy="0"/>
          <a:chOff x="0" y="0"/>
          <a:chExt cx="0" cy="0"/>
        </a:xfrm>
      </p:grpSpPr>
      <p:sp>
        <p:nvSpPr>
          <p:cNvPr id="7" name="Tijdelijke aanduiding voor tekst 6"/>
          <p:cNvSpPr>
            <a:spLocks noGrp="1"/>
          </p:cNvSpPr>
          <p:nvPr>
            <p:ph type="body" sz="quarter" idx="13" hasCustomPrompt="1"/>
          </p:nvPr>
        </p:nvSpPr>
        <p:spPr>
          <a:xfrm>
            <a:off x="718218" y="594516"/>
            <a:ext cx="7670132" cy="3894143"/>
          </a:xfrm>
          <a:prstGeom prst="rect">
            <a:avLst/>
          </a:prstGeom>
        </p:spPr>
        <p:txBody>
          <a:bodyPr vert="horz" wrap="square">
            <a:noAutofit/>
          </a:bodyPr>
          <a:lstStyle>
            <a:lvl1pPr marL="0" indent="0">
              <a:buFont typeface="Arial"/>
              <a:buNone/>
              <a:defRPr sz="2000" b="0"/>
            </a:lvl1pPr>
            <a:lvl2pPr marL="457200" indent="0">
              <a:buNone/>
              <a:defRPr sz="2000" b="1"/>
            </a:lvl2pPr>
            <a:lvl3pPr marL="914400" indent="0">
              <a:buNone/>
              <a:defRPr sz="2000" b="1"/>
            </a:lvl3pPr>
            <a:lvl4pPr marL="1371600" indent="0">
              <a:buNone/>
              <a:defRPr sz="2000" b="1"/>
            </a:lvl4pPr>
            <a:lvl5pPr marL="1828800" indent="0">
              <a:buNone/>
              <a:defRPr sz="2000" b="1"/>
            </a:lvl5pPr>
          </a:lstStyle>
          <a:p>
            <a:pPr lvl="0"/>
            <a:r>
              <a:rPr lang="nl-NL" dirty="0"/>
              <a:t>Vervolg</a:t>
            </a:r>
          </a:p>
        </p:txBody>
      </p:sp>
    </p:spTree>
    <p:extLst>
      <p:ext uri="{BB962C8B-B14F-4D97-AF65-F5344CB8AC3E}">
        <p14:creationId xmlns:p14="http://schemas.microsoft.com/office/powerpoint/2010/main" val="198086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Artikel_foto">
    <p:spTree>
      <p:nvGrpSpPr>
        <p:cNvPr id="1" name=""/>
        <p:cNvGrpSpPr/>
        <p:nvPr/>
      </p:nvGrpSpPr>
      <p:grpSpPr>
        <a:xfrm>
          <a:off x="0" y="0"/>
          <a:ext cx="0" cy="0"/>
          <a:chOff x="0" y="0"/>
          <a:chExt cx="0" cy="0"/>
        </a:xfrm>
      </p:grpSpPr>
      <p:sp>
        <p:nvSpPr>
          <p:cNvPr id="12" name="Tijdelijke aanduiding voor afbeelding 5"/>
          <p:cNvSpPr>
            <a:spLocks noGrp="1"/>
          </p:cNvSpPr>
          <p:nvPr>
            <p:ph type="pic" sz="quarter" idx="13"/>
          </p:nvPr>
        </p:nvSpPr>
        <p:spPr>
          <a:xfrm>
            <a:off x="5"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3" name="Tijdelijke aanduiding voor afbeelding 5"/>
          <p:cNvSpPr>
            <a:spLocks noGrp="1"/>
          </p:cNvSpPr>
          <p:nvPr>
            <p:ph type="pic" sz="quarter" idx="15"/>
          </p:nvPr>
        </p:nvSpPr>
        <p:spPr>
          <a:xfrm>
            <a:off x="4570488"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p>
        </p:txBody>
      </p:sp>
      <p:sp>
        <p:nvSpPr>
          <p:cNvPr id="9" name="Tekstvak 8"/>
          <p:cNvSpPr txBox="1"/>
          <p:nvPr/>
        </p:nvSpPr>
        <p:spPr>
          <a:xfrm>
            <a:off x="453006" y="4811317"/>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23" name="Rechthoek 22"/>
          <p:cNvSpPr/>
          <p:nvPr/>
        </p:nvSpPr>
        <p:spPr>
          <a:xfrm>
            <a:off x="531064" y="290226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4" name="Tekstvak 23"/>
          <p:cNvSpPr txBox="1"/>
          <p:nvPr/>
        </p:nvSpPr>
        <p:spPr>
          <a:xfrm>
            <a:off x="453006" y="7028737"/>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sp>
        <p:nvSpPr>
          <p:cNvPr id="27" name="Tijdelijke aanduiding voor tekst 10"/>
          <p:cNvSpPr>
            <a:spLocks noGrp="1"/>
          </p:cNvSpPr>
          <p:nvPr>
            <p:ph type="body" sz="quarter" idx="16" hasCustomPrompt="1"/>
          </p:nvPr>
        </p:nvSpPr>
        <p:spPr>
          <a:xfrm>
            <a:off x="718224" y="2841780"/>
            <a:ext cx="7670131" cy="312906"/>
          </a:xfrm>
        </p:spPr>
        <p:txBody>
          <a:bodyPr wrap="square">
            <a:spAutoFit/>
          </a:bodyPr>
          <a:lstStyle>
            <a:lvl1pPr>
              <a:defRPr sz="2200" b="1">
                <a:solidFill>
                  <a:schemeClr val="bg2"/>
                </a:solidFill>
              </a:defRPr>
            </a:lvl1pPr>
          </a:lstStyle>
          <a:p>
            <a:pPr lvl="0"/>
            <a:r>
              <a:rPr lang="nl-NL" dirty="0"/>
              <a:t>Titel</a:t>
            </a:r>
          </a:p>
        </p:txBody>
      </p:sp>
      <p:sp>
        <p:nvSpPr>
          <p:cNvPr id="28" name="Tijdelijke aanduiding voor tekst 10"/>
          <p:cNvSpPr>
            <a:spLocks noGrp="1"/>
          </p:cNvSpPr>
          <p:nvPr>
            <p:ph type="body" sz="quarter" idx="17"/>
          </p:nvPr>
        </p:nvSpPr>
        <p:spPr>
          <a:xfrm flipH="1">
            <a:off x="718284" y="3414474"/>
            <a:ext cx="7670066" cy="1074185"/>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204911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Artikel_foto">
    <p:spTree>
      <p:nvGrpSpPr>
        <p:cNvPr id="1" name=""/>
        <p:cNvGrpSpPr/>
        <p:nvPr/>
      </p:nvGrpSpPr>
      <p:grpSpPr>
        <a:xfrm>
          <a:off x="0" y="0"/>
          <a:ext cx="0" cy="0"/>
          <a:chOff x="0" y="0"/>
          <a:chExt cx="0" cy="0"/>
        </a:xfrm>
      </p:grpSpPr>
      <p:sp>
        <p:nvSpPr>
          <p:cNvPr id="9" name="Tijdelijke aanduiding voor afbeelding 5"/>
          <p:cNvSpPr>
            <a:spLocks noGrp="1"/>
          </p:cNvSpPr>
          <p:nvPr>
            <p:ph type="pic" sz="quarter" idx="15"/>
          </p:nvPr>
        </p:nvSpPr>
        <p:spPr>
          <a:xfrm>
            <a:off x="6084002" y="2576512"/>
            <a:ext cx="3059999"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pic>
        <p:nvPicPr>
          <p:cNvPr id="31" name="Afbeelding 30"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8" name="Tijdelijke aanduiding voor afbeelding 5"/>
          <p:cNvSpPr>
            <a:spLocks noGrp="1"/>
          </p:cNvSpPr>
          <p:nvPr>
            <p:ph type="pic" sz="quarter" idx="13"/>
          </p:nvPr>
        </p:nvSpPr>
        <p:spPr>
          <a:xfrm>
            <a:off x="5" y="2576512"/>
            <a:ext cx="3059999"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sp>
        <p:nvSpPr>
          <p:cNvPr id="10" name="Tijdelijke aanduiding voor afbeelding 5"/>
          <p:cNvSpPr>
            <a:spLocks noGrp="1"/>
          </p:cNvSpPr>
          <p:nvPr>
            <p:ph type="pic" sz="quarter" idx="16"/>
          </p:nvPr>
        </p:nvSpPr>
        <p:spPr>
          <a:xfrm>
            <a:off x="3063645" y="2576512"/>
            <a:ext cx="3023998"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sp>
        <p:nvSpPr>
          <p:cNvPr id="16" name="Rechthoek 15"/>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2"/>
                </a:solidFill>
              </a:defRPr>
            </a:lvl1pPr>
          </a:lstStyle>
          <a:p>
            <a:pPr lvl="0"/>
            <a:r>
              <a:rPr lang="nl-NL" dirty="0"/>
              <a:t>Titel</a:t>
            </a:r>
          </a:p>
        </p:txBody>
      </p:sp>
      <p:sp>
        <p:nvSpPr>
          <p:cNvPr id="13" name="Tijdelijke aanduiding voor tekst 10"/>
          <p:cNvSpPr>
            <a:spLocks noGrp="1"/>
          </p:cNvSpPr>
          <p:nvPr>
            <p:ph type="body" sz="quarter" idx="11"/>
          </p:nvPr>
        </p:nvSpPr>
        <p:spPr>
          <a:xfrm flipH="1">
            <a:off x="718284" y="1196341"/>
            <a:ext cx="7670066" cy="1104300"/>
          </a:xfrm>
        </p:spPr>
        <p:txBody>
          <a:bodyPr wrap="square">
            <a:noAutofit/>
          </a:bodyPr>
          <a:lstStyle>
            <a:lvl1pPr>
              <a:defRPr/>
            </a:lvl1pPr>
          </a:lstStyle>
          <a:p>
            <a:pPr lvl="0"/>
            <a:r>
              <a:rPr lang="nl-NL"/>
              <a:t>Klik om de tekststijl van het model te bewerken</a:t>
            </a:r>
          </a:p>
        </p:txBody>
      </p:sp>
      <p:sp>
        <p:nvSpPr>
          <p:cNvPr id="14" name="Tekstvak 13"/>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12" name="Afbeelding 11"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24492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idx="1"/>
          </p:nvPr>
        </p:nvSpPr>
        <p:spPr>
          <a:xfrm>
            <a:off x="750570" y="1369219"/>
            <a:ext cx="7637780" cy="1202252"/>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itel 4"/>
          <p:cNvSpPr>
            <a:spLocks noGrp="1"/>
          </p:cNvSpPr>
          <p:nvPr>
            <p:ph type="title"/>
          </p:nvPr>
        </p:nvSpPr>
        <p:spPr>
          <a:xfrm>
            <a:off x="750572" y="581675"/>
            <a:ext cx="7200000" cy="461665"/>
          </a:xfrm>
          <a:prstGeom prst="rect">
            <a:avLst/>
          </a:prstGeom>
        </p:spPr>
        <p:txBody>
          <a:bodyPr vert="horz" wrap="square" lIns="0" tIns="0" rIns="0" bIns="0" rtlCol="0" anchor="t" anchorCtr="0">
            <a:noAutofit/>
          </a:bodyPr>
          <a:lstStyle/>
          <a:p>
            <a:r>
              <a:rPr lang="nl-NL" dirty="0"/>
              <a:t>Titelstijl van model bewerken</a:t>
            </a:r>
          </a:p>
        </p:txBody>
      </p:sp>
      <p:pic>
        <p:nvPicPr>
          <p:cNvPr id="13" name="Afbeelding 12" descr="hu 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35218" y="4608939"/>
            <a:ext cx="432000" cy="369461"/>
          </a:xfrm>
          <a:prstGeom prst="rect">
            <a:avLst/>
          </a:prstGeom>
        </p:spPr>
      </p:pic>
      <p:sp>
        <p:nvSpPr>
          <p:cNvPr id="14" name="Tekstvak 13"/>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pic>
        <p:nvPicPr>
          <p:cNvPr id="6" name="Afbeelding 5" descr="hu 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8435218" y="4608939"/>
            <a:ext cx="432000" cy="369461"/>
          </a:xfrm>
          <a:prstGeom prst="rect">
            <a:avLst/>
          </a:prstGeom>
        </p:spPr>
      </p:pic>
      <p:sp>
        <p:nvSpPr>
          <p:cNvPr id="7" name="Tekstvak 6"/>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spTree>
    <p:extLst>
      <p:ext uri="{BB962C8B-B14F-4D97-AF65-F5344CB8AC3E}">
        <p14:creationId xmlns:p14="http://schemas.microsoft.com/office/powerpoint/2010/main" val="9352593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677" r:id="rId19"/>
    <p:sldLayoutId id="2147483685" r:id="rId20"/>
  </p:sldLayoutIdLst>
  <p:hf sldNum="0" hdr="0" dt="0"/>
  <p:txStyles>
    <p:titleStyle>
      <a:lvl1pPr algn="l" defTabSz="457200" rtl="0" eaLnBrk="1" latinLnBrk="0" hangingPunct="1">
        <a:spcBef>
          <a:spcPct val="0"/>
        </a:spcBef>
        <a:buNone/>
        <a:defRPr sz="4000" b="1" kern="1200">
          <a:solidFill>
            <a:schemeClr val="accent1"/>
          </a:solidFill>
          <a:latin typeface="+mj-lt"/>
          <a:ea typeface="+mj-ea"/>
          <a:cs typeface="+mj-cs"/>
        </a:defRPr>
      </a:lvl1pPr>
    </p:titleStyle>
    <p:bodyStyle>
      <a:lvl1pPr marL="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1pPr>
      <a:lvl2pPr marL="4572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2pPr>
      <a:lvl3pPr marL="9144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3pPr>
      <a:lvl4pPr marL="13716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880">
          <p15:clr>
            <a:srgbClr val="F26B43"/>
          </p15:clr>
        </p15:guide>
        <p15:guide id="3" pos="5284">
          <p15:clr>
            <a:srgbClr val="F26B43"/>
          </p15:clr>
        </p15:guide>
        <p15:guide id="4"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1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xmlns="" id="{5ADD71DA-F402-4D97-9387-E08A6DE53D17}"/>
              </a:ext>
            </a:extLst>
          </p:cNvPr>
          <p:cNvSpPr txBox="1">
            <a:spLocks/>
          </p:cNvSpPr>
          <p:nvPr/>
        </p:nvSpPr>
        <p:spPr>
          <a:xfrm>
            <a:off x="750572" y="2268104"/>
            <a:ext cx="7200000" cy="461665"/>
          </a:xfrm>
          <a:prstGeom prst="rect">
            <a:avLst/>
          </a:prstGeom>
        </p:spPr>
        <p:txBody>
          <a:bodyPr/>
          <a:lstStyle>
            <a:lvl1pPr algn="l" defTabSz="457200" rtl="0" eaLnBrk="1" latinLnBrk="0" hangingPunct="1">
              <a:spcBef>
                <a:spcPct val="0"/>
              </a:spcBef>
              <a:buNone/>
              <a:defRPr sz="4000" b="1" kern="1200">
                <a:solidFill>
                  <a:schemeClr val="accent1"/>
                </a:solidFill>
                <a:latin typeface="+mj-lt"/>
                <a:ea typeface="+mj-ea"/>
                <a:cs typeface="+mj-cs"/>
              </a:defRPr>
            </a:lvl1pPr>
          </a:lstStyle>
          <a:p>
            <a:pPr>
              <a:lnSpc>
                <a:spcPts val="3800"/>
              </a:lnSpc>
            </a:pPr>
            <a:r>
              <a:rPr lang="nl-NL" sz="3600" dirty="0">
                <a:solidFill>
                  <a:schemeClr val="bg1"/>
                </a:solidFill>
              </a:rPr>
              <a:t>ICOR</a:t>
            </a:r>
            <a:br>
              <a:rPr lang="nl-NL" sz="3600" dirty="0">
                <a:solidFill>
                  <a:schemeClr val="bg1"/>
                </a:solidFill>
              </a:rPr>
            </a:br>
            <a:r>
              <a:rPr lang="nl-NL" sz="3600" b="0" dirty="0">
                <a:solidFill>
                  <a:schemeClr val="bg1"/>
                </a:solidFill>
              </a:rPr>
              <a:t>Strategie – deel 2</a:t>
            </a:r>
          </a:p>
        </p:txBody>
      </p:sp>
    </p:spTree>
    <p:extLst>
      <p:ext uri="{BB962C8B-B14F-4D97-AF65-F5344CB8AC3E}">
        <p14:creationId xmlns:p14="http://schemas.microsoft.com/office/powerpoint/2010/main" val="22228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6C5B38D-81D3-4995-9AE7-D0F0BEE946DA}"/>
              </a:ext>
            </a:extLst>
          </p:cNvPr>
          <p:cNvSpPr>
            <a:spLocks noGrp="1"/>
          </p:cNvSpPr>
          <p:nvPr>
            <p:ph type="body" sz="quarter" idx="10"/>
          </p:nvPr>
        </p:nvSpPr>
        <p:spPr/>
        <p:txBody>
          <a:bodyPr/>
          <a:lstStyle/>
          <a:p>
            <a:endParaRPr lang="nl-NL" dirty="0"/>
          </a:p>
        </p:txBody>
      </p:sp>
      <p:sp>
        <p:nvSpPr>
          <p:cNvPr id="3" name="Text Placeholder 2">
            <a:extLst>
              <a:ext uri="{FF2B5EF4-FFF2-40B4-BE49-F238E27FC236}">
                <a16:creationId xmlns:a16="http://schemas.microsoft.com/office/drawing/2014/main" xmlns="" id="{739CDF43-F1AA-4FAE-923A-22E2E3447138}"/>
              </a:ext>
            </a:extLst>
          </p:cNvPr>
          <p:cNvSpPr>
            <a:spLocks noGrp="1"/>
          </p:cNvSpPr>
          <p:nvPr>
            <p:ph type="body" sz="quarter" idx="11"/>
          </p:nvPr>
        </p:nvSpPr>
        <p:spPr/>
        <p:txBody>
          <a:bodyPr/>
          <a:lstStyle/>
          <a:p>
            <a:endParaRPr lang="nl-NL"/>
          </a:p>
        </p:txBody>
      </p:sp>
      <p:pic>
        <p:nvPicPr>
          <p:cNvPr id="5" name="Picture 2" descr="Afbeeldingsresultaat voor bcg model">
            <a:extLst>
              <a:ext uri="{FF2B5EF4-FFF2-40B4-BE49-F238E27FC236}">
                <a16:creationId xmlns:a16="http://schemas.microsoft.com/office/drawing/2014/main" xmlns="" id="{9B878B90-0965-49F3-A1FD-29580154B2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9" r="9543"/>
          <a:stretch/>
        </p:blipFill>
        <p:spPr bwMode="auto">
          <a:xfrm>
            <a:off x="765876" y="116186"/>
            <a:ext cx="7553716" cy="498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58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44D81CF-78CB-45A6-B8C8-3200B03EE8FB}"/>
              </a:ext>
            </a:extLst>
          </p:cNvPr>
          <p:cNvSpPr>
            <a:spLocks noGrp="1"/>
          </p:cNvSpPr>
          <p:nvPr>
            <p:ph type="body" sz="quarter" idx="10"/>
          </p:nvPr>
        </p:nvSpPr>
        <p:spPr/>
        <p:txBody>
          <a:bodyPr/>
          <a:lstStyle/>
          <a:p>
            <a:endParaRPr lang="nl-NL"/>
          </a:p>
        </p:txBody>
      </p:sp>
      <p:sp>
        <p:nvSpPr>
          <p:cNvPr id="3" name="Text Placeholder 2">
            <a:extLst>
              <a:ext uri="{FF2B5EF4-FFF2-40B4-BE49-F238E27FC236}">
                <a16:creationId xmlns:a16="http://schemas.microsoft.com/office/drawing/2014/main" xmlns="" id="{06973994-9498-48AD-B7C1-B81DBE08067A}"/>
              </a:ext>
            </a:extLst>
          </p:cNvPr>
          <p:cNvSpPr>
            <a:spLocks noGrp="1"/>
          </p:cNvSpPr>
          <p:nvPr>
            <p:ph type="body" sz="quarter" idx="11"/>
          </p:nvPr>
        </p:nvSpPr>
        <p:spPr/>
        <p:txBody>
          <a:bodyPr/>
          <a:lstStyle/>
          <a:p>
            <a:endParaRPr lang="nl-NL"/>
          </a:p>
        </p:txBody>
      </p:sp>
      <p:pic>
        <p:nvPicPr>
          <p:cNvPr id="4098" name="Picture 2" descr="Afbeeldingsresultaat voor bcg model">
            <a:extLst>
              <a:ext uri="{FF2B5EF4-FFF2-40B4-BE49-F238E27FC236}">
                <a16:creationId xmlns:a16="http://schemas.microsoft.com/office/drawing/2014/main" xmlns="" id="{8F530B21-1572-4549-AFDF-48DA8B3E9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10" y="32384"/>
            <a:ext cx="7794171" cy="506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2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4AC386A-F73D-4F5A-B713-F70C89768ABF}"/>
              </a:ext>
            </a:extLst>
          </p:cNvPr>
          <p:cNvSpPr>
            <a:spLocks noGrp="1"/>
          </p:cNvSpPr>
          <p:nvPr>
            <p:ph type="body" sz="quarter" idx="10"/>
          </p:nvPr>
        </p:nvSpPr>
        <p:spPr/>
        <p:txBody>
          <a:bodyPr/>
          <a:lstStyle/>
          <a:p>
            <a:r>
              <a:rPr lang="nl-NL" dirty="0"/>
              <a:t>SWOT</a:t>
            </a:r>
          </a:p>
        </p:txBody>
      </p:sp>
      <p:sp>
        <p:nvSpPr>
          <p:cNvPr id="3" name="Text Placeholder 2">
            <a:extLst>
              <a:ext uri="{FF2B5EF4-FFF2-40B4-BE49-F238E27FC236}">
                <a16:creationId xmlns:a16="http://schemas.microsoft.com/office/drawing/2014/main" xmlns="" id="{87F4F436-AB88-4E8C-A372-1EAFF45718C0}"/>
              </a:ext>
            </a:extLst>
          </p:cNvPr>
          <p:cNvSpPr>
            <a:spLocks noGrp="1"/>
          </p:cNvSpPr>
          <p:nvPr>
            <p:ph type="body" sz="quarter" idx="11"/>
          </p:nvPr>
        </p:nvSpPr>
        <p:spPr/>
        <p:txBody>
          <a:bodyPr/>
          <a:lstStyle/>
          <a:p>
            <a:pPr lvl="0">
              <a:buFont typeface="Arial" panose="020B0604020202020204" pitchFamily="34" charset="0"/>
              <a:buChar char="•"/>
            </a:pPr>
            <a:r>
              <a:rPr lang="nl" dirty="0">
                <a:latin typeface="Arial" panose="020B0604020202020204" pitchFamily="34" charset="0"/>
                <a:cs typeface="Arial" panose="020B0604020202020204" pitchFamily="34" charset="0"/>
                <a:sym typeface="Arial"/>
              </a:rPr>
              <a:t>Interne situatie (micro-analyse)</a:t>
            </a:r>
          </a:p>
          <a:p>
            <a:pPr marL="800100" lvl="1" indent="-342900">
              <a:buFont typeface="Arial" panose="020B0604020202020204" pitchFamily="34" charset="0"/>
              <a:buChar char="•"/>
            </a:pPr>
            <a:r>
              <a:rPr lang="nl" dirty="0">
                <a:latin typeface="Arial" panose="020B0604020202020204" pitchFamily="34" charset="0"/>
                <a:cs typeface="Arial" panose="020B0604020202020204" pitchFamily="34" charset="0"/>
                <a:sym typeface="Arial"/>
              </a:rPr>
              <a:t>Strengths</a:t>
            </a:r>
          </a:p>
          <a:p>
            <a:pPr marL="800100" lvl="1" indent="-342900">
              <a:buFont typeface="Arial" panose="020B0604020202020204" pitchFamily="34" charset="0"/>
              <a:buChar char="•"/>
            </a:pPr>
            <a:r>
              <a:rPr lang="nl" dirty="0">
                <a:latin typeface="Arial" panose="020B0604020202020204" pitchFamily="34" charset="0"/>
                <a:cs typeface="Arial" panose="020B0604020202020204" pitchFamily="34" charset="0"/>
                <a:sym typeface="Arial"/>
              </a:rPr>
              <a:t>Weaknesses</a:t>
            </a:r>
          </a:p>
          <a:p>
            <a:pPr lvl="0">
              <a:buFont typeface="Arial" panose="020B0604020202020204" pitchFamily="34" charset="0"/>
              <a:buChar char="•"/>
            </a:pPr>
            <a:r>
              <a:rPr lang="nl" dirty="0">
                <a:latin typeface="Arial" panose="020B0604020202020204" pitchFamily="34" charset="0"/>
                <a:cs typeface="Arial" panose="020B0604020202020204" pitchFamily="34" charset="0"/>
                <a:sym typeface="Arial"/>
              </a:rPr>
              <a:t>Extern situatie (meso- en macro-analyse)</a:t>
            </a:r>
          </a:p>
          <a:p>
            <a:pPr marL="800100" lvl="1" indent="-342900">
              <a:buFont typeface="Arial" panose="020B0604020202020204" pitchFamily="34" charset="0"/>
              <a:buChar char="•"/>
            </a:pPr>
            <a:r>
              <a:rPr lang="nl" dirty="0">
                <a:latin typeface="Arial" panose="020B0604020202020204" pitchFamily="34" charset="0"/>
                <a:cs typeface="Arial" panose="020B0604020202020204" pitchFamily="34" charset="0"/>
                <a:sym typeface="Arial"/>
              </a:rPr>
              <a:t>Opportunities</a:t>
            </a:r>
          </a:p>
          <a:p>
            <a:pPr marL="800100" lvl="1" indent="-342900">
              <a:buFont typeface="Arial" panose="020B0604020202020204" pitchFamily="34" charset="0"/>
              <a:buChar char="•"/>
            </a:pPr>
            <a:r>
              <a:rPr lang="nl" dirty="0">
                <a:latin typeface="Arial" panose="020B0604020202020204" pitchFamily="34" charset="0"/>
                <a:cs typeface="Arial" panose="020B0604020202020204" pitchFamily="34" charset="0"/>
                <a:sym typeface="Arial"/>
              </a:rPr>
              <a:t>Threats</a:t>
            </a:r>
          </a:p>
          <a:p>
            <a:endParaRPr lang="nl-NL" dirty="0"/>
          </a:p>
        </p:txBody>
      </p:sp>
    </p:spTree>
    <p:extLst>
      <p:ext uri="{BB962C8B-B14F-4D97-AF65-F5344CB8AC3E}">
        <p14:creationId xmlns:p14="http://schemas.microsoft.com/office/powerpoint/2010/main" val="86350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2CD69EC-BF6C-4298-92AF-D2BECC6E4680}"/>
              </a:ext>
            </a:extLst>
          </p:cNvPr>
          <p:cNvSpPr>
            <a:spLocks noGrp="1"/>
          </p:cNvSpPr>
          <p:nvPr>
            <p:ph type="body" sz="quarter" idx="10"/>
          </p:nvPr>
        </p:nvSpPr>
        <p:spPr/>
        <p:txBody>
          <a:bodyPr/>
          <a:lstStyle/>
          <a:p>
            <a:r>
              <a:rPr lang="nl" dirty="0">
                <a:latin typeface="Arial" panose="020B0604020202020204" pitchFamily="34" charset="0"/>
                <a:cs typeface="Arial" panose="020B0604020202020204" pitchFamily="34" charset="0"/>
                <a:sym typeface="Arial"/>
              </a:rPr>
              <a:t>Interne analyse (micro)</a:t>
            </a:r>
            <a:endParaRPr lang="nl-NL" dirty="0"/>
          </a:p>
        </p:txBody>
      </p:sp>
      <p:sp>
        <p:nvSpPr>
          <p:cNvPr id="3" name="Text Placeholder 2">
            <a:extLst>
              <a:ext uri="{FF2B5EF4-FFF2-40B4-BE49-F238E27FC236}">
                <a16:creationId xmlns:a16="http://schemas.microsoft.com/office/drawing/2014/main" xmlns="" id="{4077D028-4B52-47BE-8069-04A660BA1EC6}"/>
              </a:ext>
            </a:extLst>
          </p:cNvPr>
          <p:cNvSpPr>
            <a:spLocks noGrp="1"/>
          </p:cNvSpPr>
          <p:nvPr>
            <p:ph type="body" sz="quarter" idx="11"/>
          </p:nvPr>
        </p:nvSpPr>
        <p:spPr/>
        <p:txBody>
          <a:bodyPr/>
          <a:lstStyle/>
          <a:p>
            <a:pPr lvl="0"/>
            <a:r>
              <a:rPr lang="nl-NL" dirty="0">
                <a:latin typeface="Arial" panose="020B0604020202020204" pitchFamily="34" charset="0"/>
                <a:cs typeface="Arial" panose="020B0604020202020204" pitchFamily="34" charset="0"/>
                <a:sym typeface="Arial"/>
              </a:rPr>
              <a:t>Producten (reputatie, assortiment)</a:t>
            </a:r>
          </a:p>
          <a:p>
            <a:pPr lvl="0"/>
            <a:r>
              <a:rPr lang="nl-NL" dirty="0">
                <a:latin typeface="Arial" panose="020B0604020202020204" pitchFamily="34" charset="0"/>
                <a:cs typeface="Arial" panose="020B0604020202020204" pitchFamily="34" charset="0"/>
                <a:sym typeface="Arial"/>
              </a:rPr>
              <a:t>Distributie (aantal en kwaliteit van kanalen)</a:t>
            </a:r>
          </a:p>
          <a:p>
            <a:pPr lvl="0"/>
            <a:r>
              <a:rPr lang="nl-NL" dirty="0">
                <a:latin typeface="Arial" panose="020B0604020202020204" pitchFamily="34" charset="0"/>
                <a:cs typeface="Arial" panose="020B0604020202020204" pitchFamily="34" charset="0"/>
                <a:sym typeface="Arial"/>
              </a:rPr>
              <a:t>Kwaliteit van management en medewerkers</a:t>
            </a:r>
          </a:p>
          <a:p>
            <a:pPr lvl="0"/>
            <a:r>
              <a:rPr lang="nl-NL" dirty="0">
                <a:latin typeface="Arial" panose="020B0604020202020204" pitchFamily="34" charset="0"/>
                <a:cs typeface="Arial" panose="020B0604020202020204" pitchFamily="34" charset="0"/>
                <a:sym typeface="Arial"/>
              </a:rPr>
              <a:t>Financiële positie (cashflow, eigen vermogen)</a:t>
            </a:r>
          </a:p>
          <a:p>
            <a:pPr lvl="0"/>
            <a:r>
              <a:rPr lang="nl-NL" dirty="0">
                <a:latin typeface="Arial" panose="020B0604020202020204" pitchFamily="34" charset="0"/>
                <a:cs typeface="Arial" panose="020B0604020202020204" pitchFamily="34" charset="0"/>
                <a:sym typeface="Arial"/>
              </a:rPr>
              <a:t>Onderzoek en development (patenten, copyrights)</a:t>
            </a:r>
          </a:p>
          <a:p>
            <a:pPr lvl="0"/>
            <a:r>
              <a:rPr lang="nl-NL" dirty="0">
                <a:latin typeface="Arial" panose="020B0604020202020204" pitchFamily="34" charset="0"/>
                <a:cs typeface="Arial" panose="020B0604020202020204" pitchFamily="34" charset="0"/>
                <a:sym typeface="Arial"/>
              </a:rPr>
              <a:t>Positie binnen concern</a:t>
            </a:r>
          </a:p>
          <a:p>
            <a:pPr lvl="0"/>
            <a:r>
              <a:rPr lang="nl-NL" dirty="0">
                <a:latin typeface="Arial" panose="020B0604020202020204" pitchFamily="34" charset="0"/>
                <a:cs typeface="Arial" panose="020B0604020202020204" pitchFamily="34" charset="0"/>
                <a:sym typeface="Arial"/>
              </a:rPr>
              <a:t>Productie (flexibiliteit, schaal, technologie)</a:t>
            </a:r>
          </a:p>
        </p:txBody>
      </p:sp>
      <p:sp>
        <p:nvSpPr>
          <p:cNvPr id="4" name="Shape 449">
            <a:extLst>
              <a:ext uri="{FF2B5EF4-FFF2-40B4-BE49-F238E27FC236}">
                <a16:creationId xmlns:a16="http://schemas.microsoft.com/office/drawing/2014/main" xmlns="" id="{855C6732-E04A-4B08-BE0F-86BC991034B6}"/>
              </a:ext>
            </a:extLst>
          </p:cNvPr>
          <p:cNvSpPr/>
          <p:nvPr/>
        </p:nvSpPr>
        <p:spPr>
          <a:xfrm rot="-5400000">
            <a:off x="3595861" y="682186"/>
            <a:ext cx="431999" cy="5932621"/>
          </a:xfrm>
          <a:prstGeom prst="leftBrace">
            <a:avLst>
              <a:gd name="adj1" fmla="val 56210"/>
              <a:gd name="adj2" fmla="val 50000"/>
            </a:avLst>
          </a:prstGeom>
          <a:noFill/>
          <a:ln w="28575"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602559"/>
              </a:buClr>
              <a:buFont typeface="Calibri"/>
              <a:buNone/>
            </a:pPr>
            <a:endParaRPr sz="1400" b="0" i="0" u="none" strike="noStrike" cap="none" baseline="0">
              <a:solidFill>
                <a:schemeClr val="dk1"/>
              </a:solidFill>
              <a:latin typeface="Arial"/>
              <a:ea typeface="Arial"/>
              <a:cs typeface="Arial"/>
              <a:sym typeface="Arial"/>
            </a:endParaRPr>
          </a:p>
        </p:txBody>
      </p:sp>
      <p:sp>
        <p:nvSpPr>
          <p:cNvPr id="5" name="Shape 450">
            <a:extLst>
              <a:ext uri="{FF2B5EF4-FFF2-40B4-BE49-F238E27FC236}">
                <a16:creationId xmlns:a16="http://schemas.microsoft.com/office/drawing/2014/main" xmlns="" id="{9453F499-1EA0-422D-8AA6-E87B22C79B6B}"/>
              </a:ext>
            </a:extLst>
          </p:cNvPr>
          <p:cNvSpPr txBox="1"/>
          <p:nvPr/>
        </p:nvSpPr>
        <p:spPr>
          <a:xfrm>
            <a:off x="2443555" y="3819267"/>
            <a:ext cx="3360218" cy="5540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4D4D4D"/>
              </a:buClr>
              <a:buSzPct val="25000"/>
              <a:buFont typeface="Calibri"/>
              <a:buNone/>
            </a:pPr>
            <a:r>
              <a:rPr lang="nl" sz="2800" b="0" i="0" u="none" strike="noStrike" cap="none" baseline="0" dirty="0">
                <a:solidFill>
                  <a:srgbClr val="4D4D4D"/>
                </a:solidFill>
                <a:latin typeface="Arial" panose="020B0604020202020204" pitchFamily="34" charset="0"/>
                <a:ea typeface="Calibri"/>
                <a:cs typeface="Arial" panose="020B0604020202020204" pitchFamily="34" charset="0"/>
                <a:sym typeface="Calibri"/>
              </a:rPr>
              <a:t>Sterkten en zwakten (SW)</a:t>
            </a:r>
          </a:p>
        </p:txBody>
      </p:sp>
      <p:pic>
        <p:nvPicPr>
          <p:cNvPr id="7" name="Picture 8" descr="Afbeeldingsresultaat voor albert heijn logo">
            <a:extLst>
              <a:ext uri="{FF2B5EF4-FFF2-40B4-BE49-F238E27FC236}">
                <a16:creationId xmlns:a16="http://schemas.microsoft.com/office/drawing/2014/main" xmlns="" id="{C50E67DD-FDB1-4C8B-97A1-F70BC38E4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993" y="1300638"/>
            <a:ext cx="1211884" cy="127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48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a:t>Inhoud twee kolommen</a:t>
            </a:r>
            <a:endParaRPr lang="nl-NL" dirty="0"/>
          </a:p>
        </p:txBody>
      </p:sp>
      <p:sp>
        <p:nvSpPr>
          <p:cNvPr id="5" name="Tijdelijke aanduiding voor tekst 4"/>
          <p:cNvSpPr>
            <a:spLocks noGrp="1"/>
          </p:cNvSpPr>
          <p:nvPr>
            <p:ph type="body" sz="quarter" idx="11"/>
          </p:nvPr>
        </p:nvSpPr>
        <p:spPr/>
        <p:txBody>
          <a:bodyPr numCol="2" spcCol="360000">
            <a:noAutofit/>
          </a:bodyPr>
          <a:lstStyle/>
          <a:p>
            <a:pPr marL="0" lvl="0" indent="0">
              <a:buNone/>
            </a:pPr>
            <a:r>
              <a:rPr lang="nl-NL" b="1" dirty="0">
                <a:latin typeface="Arial" panose="020B0604020202020204" pitchFamily="34" charset="0"/>
                <a:cs typeface="Arial" panose="020B0604020202020204" pitchFamily="34" charset="0"/>
                <a:sym typeface="Arial"/>
              </a:rPr>
              <a:t>MACRO</a:t>
            </a:r>
            <a:endParaRPr lang="nl" b="1" dirty="0">
              <a:latin typeface="Arial" panose="020B0604020202020204" pitchFamily="34" charset="0"/>
              <a:cs typeface="Arial" panose="020B0604020202020204" pitchFamily="34" charset="0"/>
              <a:sym typeface="Arial"/>
            </a:endParaRPr>
          </a:p>
          <a:p>
            <a:pPr lvl="0"/>
            <a:r>
              <a:rPr lang="nl" dirty="0">
                <a:latin typeface="Arial" panose="020B0604020202020204" pitchFamily="34" charset="0"/>
                <a:cs typeface="Arial" panose="020B0604020202020204" pitchFamily="34" charset="0"/>
                <a:sym typeface="Arial"/>
              </a:rPr>
              <a:t>Demografisch</a:t>
            </a:r>
          </a:p>
          <a:p>
            <a:pPr lvl="0"/>
            <a:r>
              <a:rPr lang="nl" dirty="0">
                <a:latin typeface="Arial" panose="020B0604020202020204" pitchFamily="34" charset="0"/>
                <a:cs typeface="Arial" panose="020B0604020202020204" pitchFamily="34" charset="0"/>
                <a:sym typeface="Arial"/>
              </a:rPr>
              <a:t>Economisch</a:t>
            </a:r>
          </a:p>
          <a:p>
            <a:pPr lvl="0"/>
            <a:r>
              <a:rPr lang="nl" dirty="0">
                <a:latin typeface="Arial" panose="020B0604020202020204" pitchFamily="34" charset="0"/>
                <a:cs typeface="Arial" panose="020B0604020202020204" pitchFamily="34" charset="0"/>
                <a:sym typeface="Arial"/>
              </a:rPr>
              <a:t>Sociaal/cultureel</a:t>
            </a:r>
          </a:p>
          <a:p>
            <a:pPr lvl="0"/>
            <a:r>
              <a:rPr lang="nl" dirty="0">
                <a:latin typeface="Arial" panose="020B0604020202020204" pitchFamily="34" charset="0"/>
                <a:cs typeface="Arial" panose="020B0604020202020204" pitchFamily="34" charset="0"/>
                <a:sym typeface="Arial"/>
              </a:rPr>
              <a:t>Technologisch</a:t>
            </a:r>
          </a:p>
          <a:p>
            <a:pPr lvl="0"/>
            <a:r>
              <a:rPr lang="nl" dirty="0">
                <a:latin typeface="Arial" panose="020B0604020202020204" pitchFamily="34" charset="0"/>
                <a:cs typeface="Arial" panose="020B0604020202020204" pitchFamily="34" charset="0"/>
                <a:sym typeface="Arial"/>
              </a:rPr>
              <a:t>Ecologisch</a:t>
            </a:r>
          </a:p>
          <a:p>
            <a:pPr lvl="0"/>
            <a:r>
              <a:rPr lang="nl" dirty="0">
                <a:latin typeface="Arial" panose="020B0604020202020204" pitchFamily="34" charset="0"/>
                <a:cs typeface="Arial" panose="020B0604020202020204" pitchFamily="34" charset="0"/>
                <a:sym typeface="Arial"/>
              </a:rPr>
              <a:t>Politiek/juridisch</a:t>
            </a:r>
          </a:p>
          <a:p>
            <a:pPr lvl="1"/>
            <a:r>
              <a:rPr lang="nl" i="1" dirty="0">
                <a:latin typeface="Arial" panose="020B0604020202020204" pitchFamily="34" charset="0"/>
                <a:cs typeface="Arial" panose="020B0604020202020204" pitchFamily="34" charset="0"/>
                <a:sym typeface="Arial"/>
              </a:rPr>
              <a:t>D</a:t>
            </a:r>
            <a:r>
              <a:rPr lang="nl-NL" i="1" dirty="0">
                <a:latin typeface="Arial" panose="020B0604020202020204" pitchFamily="34" charset="0"/>
                <a:cs typeface="Arial" panose="020B0604020202020204" pitchFamily="34" charset="0"/>
                <a:sym typeface="Arial"/>
              </a:rPr>
              <a:t>EPEST</a:t>
            </a:r>
            <a:endParaRPr lang="nl-NL" i="1" dirty="0"/>
          </a:p>
          <a:p>
            <a:pPr lvl="0"/>
            <a:endParaRPr lang="nl" dirty="0">
              <a:latin typeface="Arial" panose="020B0604020202020204" pitchFamily="34" charset="0"/>
              <a:cs typeface="Arial" panose="020B0604020202020204" pitchFamily="34" charset="0"/>
              <a:sym typeface="Arial"/>
            </a:endParaRPr>
          </a:p>
          <a:p>
            <a:pPr lvl="0"/>
            <a:endParaRPr lang="nl" dirty="0">
              <a:latin typeface="Arial" panose="020B0604020202020204" pitchFamily="34" charset="0"/>
              <a:cs typeface="Arial" panose="020B0604020202020204" pitchFamily="34" charset="0"/>
              <a:sym typeface="Arial"/>
            </a:endParaRPr>
          </a:p>
          <a:p>
            <a:pPr marL="0" lvl="0" indent="0">
              <a:buNone/>
            </a:pPr>
            <a:r>
              <a:rPr lang="nl-NL" b="1" dirty="0">
                <a:latin typeface="Arial" panose="020B0604020202020204" pitchFamily="34" charset="0"/>
                <a:cs typeface="Arial" panose="020B0604020202020204" pitchFamily="34" charset="0"/>
                <a:sym typeface="Arial"/>
              </a:rPr>
              <a:t>MESO</a:t>
            </a:r>
            <a:endParaRPr lang="nl" b="1" dirty="0">
              <a:latin typeface="Arial" panose="020B0604020202020204" pitchFamily="34" charset="0"/>
              <a:cs typeface="Arial" panose="020B0604020202020204" pitchFamily="34" charset="0"/>
              <a:sym typeface="Arial"/>
            </a:endParaRPr>
          </a:p>
          <a:p>
            <a:pPr lvl="0"/>
            <a:r>
              <a:rPr lang="nl" dirty="0">
                <a:latin typeface="Arial" panose="020B0604020202020204" pitchFamily="34" charset="0"/>
                <a:cs typeface="Arial" panose="020B0604020202020204" pitchFamily="34" charset="0"/>
                <a:sym typeface="Arial"/>
              </a:rPr>
              <a:t>Leveranciers</a:t>
            </a:r>
          </a:p>
          <a:p>
            <a:pPr lvl="0"/>
            <a:r>
              <a:rPr lang="nl" dirty="0">
                <a:latin typeface="Arial" panose="020B0604020202020204" pitchFamily="34" charset="0"/>
                <a:cs typeface="Arial" panose="020B0604020202020204" pitchFamily="34" charset="0"/>
                <a:sym typeface="Arial"/>
              </a:rPr>
              <a:t>Afnemers</a:t>
            </a:r>
          </a:p>
          <a:p>
            <a:pPr lvl="0"/>
            <a:r>
              <a:rPr lang="nl" dirty="0">
                <a:latin typeface="Arial" panose="020B0604020202020204" pitchFamily="34" charset="0"/>
                <a:cs typeface="Arial" panose="020B0604020202020204" pitchFamily="34" charset="0"/>
                <a:sym typeface="Arial"/>
              </a:rPr>
              <a:t>Concurrenten</a:t>
            </a:r>
          </a:p>
          <a:p>
            <a:pPr lvl="0"/>
            <a:r>
              <a:rPr lang="nl" dirty="0">
                <a:latin typeface="Arial" panose="020B0604020202020204" pitchFamily="34" charset="0"/>
                <a:cs typeface="Arial" panose="020B0604020202020204" pitchFamily="34" charset="0"/>
                <a:sym typeface="Arial"/>
              </a:rPr>
              <a:t>Publieksgroepen (vermogensverschaffers, media, lokale overheden en belangenorganisaties)</a:t>
            </a:r>
          </a:p>
          <a:p>
            <a:endParaRPr lang="nl-NL" dirty="0"/>
          </a:p>
        </p:txBody>
      </p:sp>
      <p:sp>
        <p:nvSpPr>
          <p:cNvPr id="6" name="Shape 460">
            <a:extLst>
              <a:ext uri="{FF2B5EF4-FFF2-40B4-BE49-F238E27FC236}">
                <a16:creationId xmlns:a16="http://schemas.microsoft.com/office/drawing/2014/main" xmlns="" id="{A16DAE4D-1E77-43BF-871C-E8E7DDB18F6D}"/>
              </a:ext>
            </a:extLst>
          </p:cNvPr>
          <p:cNvSpPr/>
          <p:nvPr/>
        </p:nvSpPr>
        <p:spPr>
          <a:xfrm rot="-5400000">
            <a:off x="4356000" y="-306461"/>
            <a:ext cx="431999" cy="8075241"/>
          </a:xfrm>
          <a:prstGeom prst="leftBrace">
            <a:avLst>
              <a:gd name="adj1" fmla="val 46131"/>
              <a:gd name="adj2" fmla="val 50000"/>
            </a:avLst>
          </a:prstGeom>
          <a:noFill/>
          <a:ln w="28575" cap="flat" cmpd="sng">
            <a:solidFill>
              <a:schemeClr val="accent2"/>
            </a:solidFill>
            <a:prstDash val="solid"/>
            <a:round/>
            <a:headEnd type="none" w="med" len="med"/>
            <a:tailEnd type="none" w="med" len="med"/>
          </a:ln>
        </p:spPr>
        <p:txBody>
          <a:bodyPr lIns="91425" tIns="45700" rIns="91425" bIns="45700" anchor="ctr" anchorCtr="0">
            <a:noAutofit/>
          </a:bodyPr>
          <a:lstStyle/>
          <a:p>
            <a:pPr>
              <a:buClr>
                <a:srgbClr val="602559"/>
              </a:buClr>
              <a:buFont typeface="Calibri"/>
            </a:pPr>
            <a:endParaRPr>
              <a:solidFill>
                <a:schemeClr val="dk1"/>
              </a:solidFill>
            </a:endParaRPr>
          </a:p>
        </p:txBody>
      </p:sp>
      <p:sp>
        <p:nvSpPr>
          <p:cNvPr id="7" name="Shape 461">
            <a:extLst>
              <a:ext uri="{FF2B5EF4-FFF2-40B4-BE49-F238E27FC236}">
                <a16:creationId xmlns:a16="http://schemas.microsoft.com/office/drawing/2014/main" xmlns="" id="{2AA66A61-5A7F-4BCF-83C9-C73377BA7FA5}"/>
              </a:ext>
            </a:extLst>
          </p:cNvPr>
          <p:cNvSpPr txBox="1"/>
          <p:nvPr/>
        </p:nvSpPr>
        <p:spPr>
          <a:xfrm>
            <a:off x="2241908" y="3995347"/>
            <a:ext cx="4679999" cy="5540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4D4D4D"/>
              </a:buClr>
              <a:buSzPct val="25000"/>
              <a:buFont typeface="Calibri"/>
              <a:buNone/>
            </a:pPr>
            <a:r>
              <a:rPr lang="nl" sz="2800" b="0" i="0" u="none" strike="noStrike" cap="none" baseline="0" dirty="0">
                <a:solidFill>
                  <a:srgbClr val="4D4D4D"/>
                </a:solidFill>
                <a:latin typeface="Arial" panose="020B0604020202020204" pitchFamily="34" charset="0"/>
                <a:ea typeface="Calibri"/>
                <a:cs typeface="Arial" panose="020B0604020202020204" pitchFamily="34" charset="0"/>
                <a:sym typeface="Calibri"/>
              </a:rPr>
              <a:t>Kansen en bedreigingen (OT)</a:t>
            </a:r>
          </a:p>
        </p:txBody>
      </p:sp>
      <p:pic>
        <p:nvPicPr>
          <p:cNvPr id="8" name="Picture 8" descr="Afbeeldingsresultaat voor albert heijn logo">
            <a:extLst>
              <a:ext uri="{FF2B5EF4-FFF2-40B4-BE49-F238E27FC236}">
                <a16:creationId xmlns:a16="http://schemas.microsoft.com/office/drawing/2014/main" xmlns="" id="{E3B62BB2-79B6-409A-AB1E-8CC710C7A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993" y="1300638"/>
            <a:ext cx="1211884" cy="127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2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BDDD5BA-DD25-4D89-A23C-A43365D1FC77}"/>
              </a:ext>
            </a:extLst>
          </p:cNvPr>
          <p:cNvSpPr>
            <a:spLocks noGrp="1"/>
          </p:cNvSpPr>
          <p:nvPr>
            <p:ph type="body" sz="quarter" idx="10"/>
          </p:nvPr>
        </p:nvSpPr>
        <p:spPr/>
        <p:txBody>
          <a:bodyPr/>
          <a:lstStyle/>
          <a:p>
            <a:r>
              <a:rPr lang="nl-NL" dirty="0"/>
              <a:t>Confrontatiematrix</a:t>
            </a:r>
          </a:p>
        </p:txBody>
      </p:sp>
      <p:sp>
        <p:nvSpPr>
          <p:cNvPr id="5" name="Text Placeholder 4">
            <a:extLst>
              <a:ext uri="{FF2B5EF4-FFF2-40B4-BE49-F238E27FC236}">
                <a16:creationId xmlns:a16="http://schemas.microsoft.com/office/drawing/2014/main" xmlns="" id="{C89A7D0A-024A-427E-AE3B-5D625CED43F9}"/>
              </a:ext>
            </a:extLst>
          </p:cNvPr>
          <p:cNvSpPr>
            <a:spLocks noGrp="1"/>
          </p:cNvSpPr>
          <p:nvPr>
            <p:ph type="body" sz="quarter" idx="11"/>
          </p:nvPr>
        </p:nvSpPr>
        <p:spPr/>
        <p:txBody>
          <a:bodyPr/>
          <a:lstStyle/>
          <a:p>
            <a:endParaRPr lang="nl-NL" dirty="0"/>
          </a:p>
        </p:txBody>
      </p:sp>
      <p:sp>
        <p:nvSpPr>
          <p:cNvPr id="58" name="Shape 467">
            <a:extLst>
              <a:ext uri="{FF2B5EF4-FFF2-40B4-BE49-F238E27FC236}">
                <a16:creationId xmlns:a16="http://schemas.microsoft.com/office/drawing/2014/main" xmlns="" id="{5EE327A8-E342-406B-8995-654DCF7C5A96}"/>
              </a:ext>
            </a:extLst>
          </p:cNvPr>
          <p:cNvSpPr/>
          <p:nvPr/>
        </p:nvSpPr>
        <p:spPr>
          <a:xfrm>
            <a:off x="4823914"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59" name="Shape 468">
            <a:extLst>
              <a:ext uri="{FF2B5EF4-FFF2-40B4-BE49-F238E27FC236}">
                <a16:creationId xmlns:a16="http://schemas.microsoft.com/office/drawing/2014/main" xmlns="" id="{E1E003C4-9203-4703-8A23-952821F84F93}"/>
              </a:ext>
            </a:extLst>
          </p:cNvPr>
          <p:cNvSpPr/>
          <p:nvPr/>
        </p:nvSpPr>
        <p:spPr>
          <a:xfrm>
            <a:off x="5327971"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0" name="Shape 469">
            <a:extLst>
              <a:ext uri="{FF2B5EF4-FFF2-40B4-BE49-F238E27FC236}">
                <a16:creationId xmlns:a16="http://schemas.microsoft.com/office/drawing/2014/main" xmlns="" id="{54B40F54-E2BF-4ECC-80AF-DE2D9C012A2C}"/>
              </a:ext>
            </a:extLst>
          </p:cNvPr>
          <p:cNvSpPr/>
          <p:nvPr/>
        </p:nvSpPr>
        <p:spPr>
          <a:xfrm>
            <a:off x="5832026"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1" name="Shape 470">
            <a:extLst>
              <a:ext uri="{FF2B5EF4-FFF2-40B4-BE49-F238E27FC236}">
                <a16:creationId xmlns:a16="http://schemas.microsoft.com/office/drawing/2014/main" xmlns="" id="{30BD7895-9784-47A7-B30F-0FE42EE8A019}"/>
              </a:ext>
            </a:extLst>
          </p:cNvPr>
          <p:cNvSpPr/>
          <p:nvPr/>
        </p:nvSpPr>
        <p:spPr>
          <a:xfrm>
            <a:off x="6336082"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2" name="Shape 471">
            <a:extLst>
              <a:ext uri="{FF2B5EF4-FFF2-40B4-BE49-F238E27FC236}">
                <a16:creationId xmlns:a16="http://schemas.microsoft.com/office/drawing/2014/main" xmlns="" id="{BADAB32A-9F59-4063-8F63-72E30212CDBE}"/>
              </a:ext>
            </a:extLst>
          </p:cNvPr>
          <p:cNvSpPr/>
          <p:nvPr/>
        </p:nvSpPr>
        <p:spPr>
          <a:xfrm>
            <a:off x="6840139"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3" name="Shape 472">
            <a:extLst>
              <a:ext uri="{FF2B5EF4-FFF2-40B4-BE49-F238E27FC236}">
                <a16:creationId xmlns:a16="http://schemas.microsoft.com/office/drawing/2014/main" xmlns="" id="{704C7ED1-884B-42A0-9659-9B84A02C1FCE}"/>
              </a:ext>
            </a:extLst>
          </p:cNvPr>
          <p:cNvSpPr/>
          <p:nvPr/>
        </p:nvSpPr>
        <p:spPr>
          <a:xfrm>
            <a:off x="7344195" y="2336221"/>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4" name="Shape 473">
            <a:extLst>
              <a:ext uri="{FF2B5EF4-FFF2-40B4-BE49-F238E27FC236}">
                <a16:creationId xmlns:a16="http://schemas.microsoft.com/office/drawing/2014/main" xmlns="" id="{E47BBD61-FF7E-4EFA-B829-539052059FA9}"/>
              </a:ext>
            </a:extLst>
          </p:cNvPr>
          <p:cNvSpPr/>
          <p:nvPr/>
        </p:nvSpPr>
        <p:spPr>
          <a:xfrm>
            <a:off x="4823914"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5" name="Shape 474">
            <a:extLst>
              <a:ext uri="{FF2B5EF4-FFF2-40B4-BE49-F238E27FC236}">
                <a16:creationId xmlns:a16="http://schemas.microsoft.com/office/drawing/2014/main" xmlns="" id="{0F38A1B3-5595-437B-A0B9-F93A7F5ED471}"/>
              </a:ext>
            </a:extLst>
          </p:cNvPr>
          <p:cNvSpPr/>
          <p:nvPr/>
        </p:nvSpPr>
        <p:spPr>
          <a:xfrm>
            <a:off x="5327971"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6" name="Shape 475">
            <a:extLst>
              <a:ext uri="{FF2B5EF4-FFF2-40B4-BE49-F238E27FC236}">
                <a16:creationId xmlns:a16="http://schemas.microsoft.com/office/drawing/2014/main" xmlns="" id="{9085CF71-1698-4236-9C0A-AEA1EDE7AC55}"/>
              </a:ext>
            </a:extLst>
          </p:cNvPr>
          <p:cNvSpPr/>
          <p:nvPr/>
        </p:nvSpPr>
        <p:spPr>
          <a:xfrm>
            <a:off x="5832026"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7" name="Shape 476">
            <a:extLst>
              <a:ext uri="{FF2B5EF4-FFF2-40B4-BE49-F238E27FC236}">
                <a16:creationId xmlns:a16="http://schemas.microsoft.com/office/drawing/2014/main" xmlns="" id="{13691FF1-1E38-4CCE-B3FA-24E362BE71D7}"/>
              </a:ext>
            </a:extLst>
          </p:cNvPr>
          <p:cNvSpPr/>
          <p:nvPr/>
        </p:nvSpPr>
        <p:spPr>
          <a:xfrm>
            <a:off x="6336082"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8" name="Shape 477">
            <a:extLst>
              <a:ext uri="{FF2B5EF4-FFF2-40B4-BE49-F238E27FC236}">
                <a16:creationId xmlns:a16="http://schemas.microsoft.com/office/drawing/2014/main" xmlns="" id="{F3EE032A-D60D-470E-874B-444372B5F59F}"/>
              </a:ext>
            </a:extLst>
          </p:cNvPr>
          <p:cNvSpPr/>
          <p:nvPr/>
        </p:nvSpPr>
        <p:spPr>
          <a:xfrm>
            <a:off x="6840139"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69" name="Shape 478">
            <a:extLst>
              <a:ext uri="{FF2B5EF4-FFF2-40B4-BE49-F238E27FC236}">
                <a16:creationId xmlns:a16="http://schemas.microsoft.com/office/drawing/2014/main" xmlns="" id="{824329CB-85D5-421C-9CAB-85448D30A445}"/>
              </a:ext>
            </a:extLst>
          </p:cNvPr>
          <p:cNvSpPr/>
          <p:nvPr/>
        </p:nvSpPr>
        <p:spPr>
          <a:xfrm>
            <a:off x="7344195" y="2768269"/>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0" name="Shape 479">
            <a:extLst>
              <a:ext uri="{FF2B5EF4-FFF2-40B4-BE49-F238E27FC236}">
                <a16:creationId xmlns:a16="http://schemas.microsoft.com/office/drawing/2014/main" xmlns="" id="{F6755052-0ABE-4CAE-B443-08879189B68E}"/>
              </a:ext>
            </a:extLst>
          </p:cNvPr>
          <p:cNvSpPr/>
          <p:nvPr/>
        </p:nvSpPr>
        <p:spPr>
          <a:xfrm>
            <a:off x="4823914"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1" name="Shape 480">
            <a:extLst>
              <a:ext uri="{FF2B5EF4-FFF2-40B4-BE49-F238E27FC236}">
                <a16:creationId xmlns:a16="http://schemas.microsoft.com/office/drawing/2014/main" xmlns="" id="{B752F14F-5530-42E5-B807-20EE3A79AA7A}"/>
              </a:ext>
            </a:extLst>
          </p:cNvPr>
          <p:cNvSpPr/>
          <p:nvPr/>
        </p:nvSpPr>
        <p:spPr>
          <a:xfrm>
            <a:off x="5327971"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2" name="Shape 481">
            <a:extLst>
              <a:ext uri="{FF2B5EF4-FFF2-40B4-BE49-F238E27FC236}">
                <a16:creationId xmlns:a16="http://schemas.microsoft.com/office/drawing/2014/main" xmlns="" id="{96149FE7-588F-4B10-8A12-9B07AA7FD6BE}"/>
              </a:ext>
            </a:extLst>
          </p:cNvPr>
          <p:cNvSpPr/>
          <p:nvPr/>
        </p:nvSpPr>
        <p:spPr>
          <a:xfrm>
            <a:off x="5832026"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3" name="Shape 482">
            <a:extLst>
              <a:ext uri="{FF2B5EF4-FFF2-40B4-BE49-F238E27FC236}">
                <a16:creationId xmlns:a16="http://schemas.microsoft.com/office/drawing/2014/main" xmlns="" id="{46F9A5B6-00A8-448D-9291-9B93C84388B6}"/>
              </a:ext>
            </a:extLst>
          </p:cNvPr>
          <p:cNvSpPr/>
          <p:nvPr/>
        </p:nvSpPr>
        <p:spPr>
          <a:xfrm>
            <a:off x="6336082"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4" name="Shape 483">
            <a:extLst>
              <a:ext uri="{FF2B5EF4-FFF2-40B4-BE49-F238E27FC236}">
                <a16:creationId xmlns:a16="http://schemas.microsoft.com/office/drawing/2014/main" xmlns="" id="{78E08E27-F611-4D51-999F-3488842C30CD}"/>
              </a:ext>
            </a:extLst>
          </p:cNvPr>
          <p:cNvSpPr/>
          <p:nvPr/>
        </p:nvSpPr>
        <p:spPr>
          <a:xfrm>
            <a:off x="6840139"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5" name="Shape 484">
            <a:extLst>
              <a:ext uri="{FF2B5EF4-FFF2-40B4-BE49-F238E27FC236}">
                <a16:creationId xmlns:a16="http://schemas.microsoft.com/office/drawing/2014/main" xmlns="" id="{91014644-2876-45F9-A517-48EC448FD483}"/>
              </a:ext>
            </a:extLst>
          </p:cNvPr>
          <p:cNvSpPr/>
          <p:nvPr/>
        </p:nvSpPr>
        <p:spPr>
          <a:xfrm>
            <a:off x="7344195" y="3200317"/>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6" name="Shape 485">
            <a:extLst>
              <a:ext uri="{FF2B5EF4-FFF2-40B4-BE49-F238E27FC236}">
                <a16:creationId xmlns:a16="http://schemas.microsoft.com/office/drawing/2014/main" xmlns="" id="{F5F1886F-CC33-446F-AF8A-75DBC4DF7BEC}"/>
              </a:ext>
            </a:extLst>
          </p:cNvPr>
          <p:cNvSpPr/>
          <p:nvPr/>
        </p:nvSpPr>
        <p:spPr>
          <a:xfrm>
            <a:off x="4823914"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7" name="Shape 486">
            <a:extLst>
              <a:ext uri="{FF2B5EF4-FFF2-40B4-BE49-F238E27FC236}">
                <a16:creationId xmlns:a16="http://schemas.microsoft.com/office/drawing/2014/main" xmlns="" id="{75EB7154-2D63-4B5C-BE88-A527D2D01055}"/>
              </a:ext>
            </a:extLst>
          </p:cNvPr>
          <p:cNvSpPr/>
          <p:nvPr/>
        </p:nvSpPr>
        <p:spPr>
          <a:xfrm>
            <a:off x="5327971"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8" name="Shape 487">
            <a:extLst>
              <a:ext uri="{FF2B5EF4-FFF2-40B4-BE49-F238E27FC236}">
                <a16:creationId xmlns:a16="http://schemas.microsoft.com/office/drawing/2014/main" xmlns="" id="{0273287B-3EAA-4F79-8158-5B1C73747CD5}"/>
              </a:ext>
            </a:extLst>
          </p:cNvPr>
          <p:cNvSpPr/>
          <p:nvPr/>
        </p:nvSpPr>
        <p:spPr>
          <a:xfrm>
            <a:off x="5832026"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79" name="Shape 488">
            <a:extLst>
              <a:ext uri="{FF2B5EF4-FFF2-40B4-BE49-F238E27FC236}">
                <a16:creationId xmlns:a16="http://schemas.microsoft.com/office/drawing/2014/main" xmlns="" id="{CCB8482A-4954-4723-8DC3-161114E5C65B}"/>
              </a:ext>
            </a:extLst>
          </p:cNvPr>
          <p:cNvSpPr/>
          <p:nvPr/>
        </p:nvSpPr>
        <p:spPr>
          <a:xfrm>
            <a:off x="6336082"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0" name="Shape 489">
            <a:extLst>
              <a:ext uri="{FF2B5EF4-FFF2-40B4-BE49-F238E27FC236}">
                <a16:creationId xmlns:a16="http://schemas.microsoft.com/office/drawing/2014/main" xmlns="" id="{DBABAB7E-B7B1-4836-A9AD-1A0B80C0058E}"/>
              </a:ext>
            </a:extLst>
          </p:cNvPr>
          <p:cNvSpPr/>
          <p:nvPr/>
        </p:nvSpPr>
        <p:spPr>
          <a:xfrm>
            <a:off x="6840139"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1" name="Shape 490">
            <a:extLst>
              <a:ext uri="{FF2B5EF4-FFF2-40B4-BE49-F238E27FC236}">
                <a16:creationId xmlns:a16="http://schemas.microsoft.com/office/drawing/2014/main" xmlns="" id="{2CC2BC9F-7C85-4026-B4E6-BA98DB598E8A}"/>
              </a:ext>
            </a:extLst>
          </p:cNvPr>
          <p:cNvSpPr/>
          <p:nvPr/>
        </p:nvSpPr>
        <p:spPr>
          <a:xfrm>
            <a:off x="7344195" y="3632366"/>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2" name="Shape 491">
            <a:extLst>
              <a:ext uri="{FF2B5EF4-FFF2-40B4-BE49-F238E27FC236}">
                <a16:creationId xmlns:a16="http://schemas.microsoft.com/office/drawing/2014/main" xmlns="" id="{CCCBF288-A9FE-4E6F-AC67-B1C961897E5F}"/>
              </a:ext>
            </a:extLst>
          </p:cNvPr>
          <p:cNvSpPr/>
          <p:nvPr/>
        </p:nvSpPr>
        <p:spPr>
          <a:xfrm>
            <a:off x="4823914"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3" name="Shape 492">
            <a:extLst>
              <a:ext uri="{FF2B5EF4-FFF2-40B4-BE49-F238E27FC236}">
                <a16:creationId xmlns:a16="http://schemas.microsoft.com/office/drawing/2014/main" xmlns="" id="{3CC93E69-F7EA-45A9-B3F4-E23886A4B157}"/>
              </a:ext>
            </a:extLst>
          </p:cNvPr>
          <p:cNvSpPr/>
          <p:nvPr/>
        </p:nvSpPr>
        <p:spPr>
          <a:xfrm>
            <a:off x="5327971"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4" name="Shape 493">
            <a:extLst>
              <a:ext uri="{FF2B5EF4-FFF2-40B4-BE49-F238E27FC236}">
                <a16:creationId xmlns:a16="http://schemas.microsoft.com/office/drawing/2014/main" xmlns="" id="{2BE16A4A-07AB-48CA-9736-4AA6A31A3DC4}"/>
              </a:ext>
            </a:extLst>
          </p:cNvPr>
          <p:cNvSpPr/>
          <p:nvPr/>
        </p:nvSpPr>
        <p:spPr>
          <a:xfrm>
            <a:off x="5832026"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5" name="Shape 494">
            <a:extLst>
              <a:ext uri="{FF2B5EF4-FFF2-40B4-BE49-F238E27FC236}">
                <a16:creationId xmlns:a16="http://schemas.microsoft.com/office/drawing/2014/main" xmlns="" id="{6FD70FE2-7EC8-4312-B56C-80346352314C}"/>
              </a:ext>
            </a:extLst>
          </p:cNvPr>
          <p:cNvSpPr/>
          <p:nvPr/>
        </p:nvSpPr>
        <p:spPr>
          <a:xfrm>
            <a:off x="6336082"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6" name="Shape 495">
            <a:extLst>
              <a:ext uri="{FF2B5EF4-FFF2-40B4-BE49-F238E27FC236}">
                <a16:creationId xmlns:a16="http://schemas.microsoft.com/office/drawing/2014/main" xmlns="" id="{0672B40E-4A38-4355-A154-33EF32CF240F}"/>
              </a:ext>
            </a:extLst>
          </p:cNvPr>
          <p:cNvSpPr/>
          <p:nvPr/>
        </p:nvSpPr>
        <p:spPr>
          <a:xfrm>
            <a:off x="6840139"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7" name="Shape 496">
            <a:extLst>
              <a:ext uri="{FF2B5EF4-FFF2-40B4-BE49-F238E27FC236}">
                <a16:creationId xmlns:a16="http://schemas.microsoft.com/office/drawing/2014/main" xmlns="" id="{EFA3E9C0-2650-45D1-87CB-CB250C240AA1}"/>
              </a:ext>
            </a:extLst>
          </p:cNvPr>
          <p:cNvSpPr/>
          <p:nvPr/>
        </p:nvSpPr>
        <p:spPr>
          <a:xfrm>
            <a:off x="7344195" y="4064414"/>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8" name="Shape 497">
            <a:extLst>
              <a:ext uri="{FF2B5EF4-FFF2-40B4-BE49-F238E27FC236}">
                <a16:creationId xmlns:a16="http://schemas.microsoft.com/office/drawing/2014/main" xmlns="" id="{377F28C7-B6D7-4A6A-A7DC-74E53F7438A2}"/>
              </a:ext>
            </a:extLst>
          </p:cNvPr>
          <p:cNvSpPr/>
          <p:nvPr/>
        </p:nvSpPr>
        <p:spPr>
          <a:xfrm>
            <a:off x="4823914"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89" name="Shape 498">
            <a:extLst>
              <a:ext uri="{FF2B5EF4-FFF2-40B4-BE49-F238E27FC236}">
                <a16:creationId xmlns:a16="http://schemas.microsoft.com/office/drawing/2014/main" xmlns="" id="{DFE53FCB-AF9F-4252-91BE-366ABA323592}"/>
              </a:ext>
            </a:extLst>
          </p:cNvPr>
          <p:cNvSpPr/>
          <p:nvPr/>
        </p:nvSpPr>
        <p:spPr>
          <a:xfrm>
            <a:off x="5327971"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90" name="Shape 499">
            <a:extLst>
              <a:ext uri="{FF2B5EF4-FFF2-40B4-BE49-F238E27FC236}">
                <a16:creationId xmlns:a16="http://schemas.microsoft.com/office/drawing/2014/main" xmlns="" id="{FBF8B6FC-D0FA-4BD0-A6D6-EDA09FFF9FA3}"/>
              </a:ext>
            </a:extLst>
          </p:cNvPr>
          <p:cNvSpPr/>
          <p:nvPr/>
        </p:nvSpPr>
        <p:spPr>
          <a:xfrm>
            <a:off x="5832026"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91" name="Shape 500">
            <a:extLst>
              <a:ext uri="{FF2B5EF4-FFF2-40B4-BE49-F238E27FC236}">
                <a16:creationId xmlns:a16="http://schemas.microsoft.com/office/drawing/2014/main" xmlns="" id="{3051163B-2988-4A1A-B8E2-614226F86F4F}"/>
              </a:ext>
            </a:extLst>
          </p:cNvPr>
          <p:cNvSpPr/>
          <p:nvPr/>
        </p:nvSpPr>
        <p:spPr>
          <a:xfrm>
            <a:off x="6336082"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92" name="Shape 501">
            <a:extLst>
              <a:ext uri="{FF2B5EF4-FFF2-40B4-BE49-F238E27FC236}">
                <a16:creationId xmlns:a16="http://schemas.microsoft.com/office/drawing/2014/main" xmlns="" id="{BD173149-622E-4A7C-BAA4-AD1588CE938B}"/>
              </a:ext>
            </a:extLst>
          </p:cNvPr>
          <p:cNvSpPr/>
          <p:nvPr/>
        </p:nvSpPr>
        <p:spPr>
          <a:xfrm>
            <a:off x="6840139"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93" name="Shape 502">
            <a:extLst>
              <a:ext uri="{FF2B5EF4-FFF2-40B4-BE49-F238E27FC236}">
                <a16:creationId xmlns:a16="http://schemas.microsoft.com/office/drawing/2014/main" xmlns="" id="{CAF01298-4F5D-4044-8017-2C5C4894A245}"/>
              </a:ext>
            </a:extLst>
          </p:cNvPr>
          <p:cNvSpPr/>
          <p:nvPr/>
        </p:nvSpPr>
        <p:spPr>
          <a:xfrm>
            <a:off x="7344195" y="4496462"/>
            <a:ext cx="503999" cy="431999"/>
          </a:xfrm>
          <a:prstGeom prst="rect">
            <a:avLst/>
          </a:prstGeom>
          <a:solidFill>
            <a:srgbClr val="AAD5DB"/>
          </a:solid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1400" b="0" i="0" u="none" strike="noStrike" kern="0" cap="none" spc="0" normalizeH="0" baseline="0" noProof="0">
              <a:ln>
                <a:noFill/>
              </a:ln>
              <a:solidFill>
                <a:srgbClr val="000000"/>
              </a:solidFill>
              <a:effectLst/>
              <a:uLnTx/>
              <a:uFillTx/>
              <a:ea typeface="Arial"/>
              <a:cs typeface="Arial"/>
              <a:sym typeface="Arial"/>
              <a:rtl val="0"/>
            </a:endParaRPr>
          </a:p>
        </p:txBody>
      </p:sp>
      <p:sp>
        <p:nvSpPr>
          <p:cNvPr id="94" name="Shape 503">
            <a:extLst>
              <a:ext uri="{FF2B5EF4-FFF2-40B4-BE49-F238E27FC236}">
                <a16:creationId xmlns:a16="http://schemas.microsoft.com/office/drawing/2014/main" xmlns="" id="{B2301CEE-3576-49EE-9D14-8CD44BE87F91}"/>
              </a:ext>
            </a:extLst>
          </p:cNvPr>
          <p:cNvSpPr txBox="1"/>
          <p:nvPr/>
        </p:nvSpPr>
        <p:spPr>
          <a:xfrm>
            <a:off x="4908873" y="1795583"/>
            <a:ext cx="2890500" cy="523200"/>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2800" kern="0">
                <a:solidFill>
                  <a:srgbClr val="4D4D4D"/>
                </a:solidFill>
                <a:latin typeface="Calibri"/>
                <a:ea typeface="Calibri"/>
                <a:cs typeface="Calibri"/>
                <a:sym typeface="Calibri"/>
                <a:rtl val="0"/>
              </a:rPr>
              <a:t>a    b    c    d    e    f </a:t>
            </a:r>
          </a:p>
        </p:txBody>
      </p:sp>
      <p:sp>
        <p:nvSpPr>
          <p:cNvPr id="95" name="Shape 504">
            <a:extLst>
              <a:ext uri="{FF2B5EF4-FFF2-40B4-BE49-F238E27FC236}">
                <a16:creationId xmlns:a16="http://schemas.microsoft.com/office/drawing/2014/main" xmlns="" id="{319DCDF4-4C99-413D-91E1-4E0150F7F6F5}"/>
              </a:ext>
            </a:extLst>
          </p:cNvPr>
          <p:cNvSpPr txBox="1"/>
          <p:nvPr/>
        </p:nvSpPr>
        <p:spPr>
          <a:xfrm>
            <a:off x="4427983" y="2336221"/>
            <a:ext cx="340199" cy="2677799"/>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2400" kern="0">
                <a:solidFill>
                  <a:srgbClr val="4D4D4D"/>
                </a:solidFill>
                <a:latin typeface="Calibri"/>
                <a:ea typeface="Calibri"/>
                <a:cs typeface="Calibri"/>
                <a:sym typeface="Calibri"/>
                <a:rtl val="0"/>
              </a:rPr>
              <a:t>1</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2</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3</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4</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5</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6</a:t>
            </a:r>
          </a:p>
          <a:p>
            <a:pPr algn="ctr">
              <a:buClr>
                <a:srgbClr val="4D4D4D"/>
              </a:buClr>
              <a:buSzPct val="25000"/>
              <a:buFont typeface="Calibri"/>
              <a:buNone/>
            </a:pPr>
            <a:r>
              <a:rPr lang="nl" sz="2400" kern="0">
                <a:solidFill>
                  <a:srgbClr val="4D4D4D"/>
                </a:solidFill>
                <a:latin typeface="Calibri"/>
                <a:ea typeface="Calibri"/>
                <a:cs typeface="Calibri"/>
                <a:sym typeface="Calibri"/>
                <a:rtl val="0"/>
              </a:rPr>
              <a:t>7</a:t>
            </a:r>
          </a:p>
        </p:txBody>
      </p:sp>
      <p:sp>
        <p:nvSpPr>
          <p:cNvPr id="96" name="Shape 505">
            <a:extLst>
              <a:ext uri="{FF2B5EF4-FFF2-40B4-BE49-F238E27FC236}">
                <a16:creationId xmlns:a16="http://schemas.microsoft.com/office/drawing/2014/main" xmlns="" id="{02F584C1-EDFC-4B99-BE7A-934ED7C68539}"/>
              </a:ext>
            </a:extLst>
          </p:cNvPr>
          <p:cNvSpPr/>
          <p:nvPr/>
        </p:nvSpPr>
        <p:spPr>
          <a:xfrm>
            <a:off x="4463875" y="117333"/>
            <a:ext cx="1223999" cy="1080000"/>
          </a:xfrm>
          <a:prstGeom prst="rect">
            <a:avLst/>
          </a:prstGeom>
          <a:no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lvl="0">
              <a:buClr>
                <a:srgbClr val="00ADCD"/>
              </a:buClr>
              <a:buSzPct val="25000"/>
              <a:defRPr/>
            </a:pPr>
            <a:r>
              <a:rPr lang="nl" sz="1400" kern="0" dirty="0">
                <a:solidFill>
                  <a:srgbClr val="00ADCD"/>
                </a:solidFill>
                <a:ea typeface="Arial"/>
                <a:cs typeface="Arial"/>
                <a:sym typeface="Arial"/>
                <a:rtl val="0"/>
              </a:rPr>
              <a:t>Kansen</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Kans 1</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Kans 2</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Kans 3</a:t>
            </a:r>
          </a:p>
        </p:txBody>
      </p:sp>
      <p:sp>
        <p:nvSpPr>
          <p:cNvPr id="97" name="Shape 506">
            <a:extLst>
              <a:ext uri="{FF2B5EF4-FFF2-40B4-BE49-F238E27FC236}">
                <a16:creationId xmlns:a16="http://schemas.microsoft.com/office/drawing/2014/main" xmlns="" id="{E1B05328-A207-41EA-A8D3-C0A0D5DA9536}"/>
              </a:ext>
            </a:extLst>
          </p:cNvPr>
          <p:cNvSpPr/>
          <p:nvPr/>
        </p:nvSpPr>
        <p:spPr>
          <a:xfrm>
            <a:off x="6948264" y="117333"/>
            <a:ext cx="1477518" cy="1080000"/>
          </a:xfrm>
          <a:prstGeom prst="rect">
            <a:avLst/>
          </a:prstGeom>
          <a:no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lvl="0">
              <a:buClr>
                <a:srgbClr val="00ADCD"/>
              </a:buClr>
              <a:buSzPct val="25000"/>
              <a:defRPr/>
            </a:pPr>
            <a:r>
              <a:rPr lang="nl" sz="1400" kern="0" dirty="0">
                <a:solidFill>
                  <a:srgbClr val="00ADCD"/>
                </a:solidFill>
                <a:ea typeface="Arial"/>
                <a:cs typeface="Arial"/>
                <a:sym typeface="Arial"/>
                <a:rtl val="0"/>
              </a:rPr>
              <a:t>Bedreigingen</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Bedreiging 4</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Bedreiging 5</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Bedreiging 6</a:t>
            </a:r>
          </a:p>
        </p:txBody>
      </p:sp>
      <p:sp>
        <p:nvSpPr>
          <p:cNvPr id="98" name="Shape 507">
            <a:extLst>
              <a:ext uri="{FF2B5EF4-FFF2-40B4-BE49-F238E27FC236}">
                <a16:creationId xmlns:a16="http://schemas.microsoft.com/office/drawing/2014/main" xmlns="" id="{5C7A0EB3-A6EE-45B3-88B1-CB7435D19788}"/>
              </a:ext>
            </a:extLst>
          </p:cNvPr>
          <p:cNvSpPr/>
          <p:nvPr/>
        </p:nvSpPr>
        <p:spPr>
          <a:xfrm>
            <a:off x="1331640" y="2421589"/>
            <a:ext cx="1584300" cy="1080000"/>
          </a:xfrm>
          <a:prstGeom prst="rect">
            <a:avLst/>
          </a:prstGeom>
          <a:no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lvl="0">
              <a:buClr>
                <a:srgbClr val="00ADCD"/>
              </a:buClr>
              <a:buSzPct val="25000"/>
              <a:defRPr/>
            </a:pPr>
            <a:r>
              <a:rPr lang="nl" sz="1400" kern="0" dirty="0">
                <a:solidFill>
                  <a:srgbClr val="00ADCD"/>
                </a:solidFill>
                <a:ea typeface="Arial"/>
                <a:cs typeface="Arial"/>
                <a:sym typeface="Arial"/>
                <a:rtl val="0"/>
              </a:rPr>
              <a:t>Sterkten</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Sterkte a</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Sterkte b</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Sterkte c</a:t>
            </a:r>
          </a:p>
        </p:txBody>
      </p:sp>
      <p:sp>
        <p:nvSpPr>
          <p:cNvPr id="99" name="Shape 508">
            <a:extLst>
              <a:ext uri="{FF2B5EF4-FFF2-40B4-BE49-F238E27FC236}">
                <a16:creationId xmlns:a16="http://schemas.microsoft.com/office/drawing/2014/main" xmlns="" id="{7F0B7A3A-11A6-4875-9FFA-68735CF962DC}"/>
              </a:ext>
            </a:extLst>
          </p:cNvPr>
          <p:cNvSpPr/>
          <p:nvPr/>
        </p:nvSpPr>
        <p:spPr>
          <a:xfrm>
            <a:off x="1331640" y="3861749"/>
            <a:ext cx="1584300" cy="1080000"/>
          </a:xfrm>
          <a:prstGeom prst="rect">
            <a:avLst/>
          </a:prstGeom>
          <a:noFill/>
          <a:ln w="19050" cap="flat" cmpd="sng">
            <a:solidFill>
              <a:srgbClr val="00ADCD"/>
            </a:solidFill>
            <a:prstDash val="solid"/>
            <a:round/>
            <a:headEnd type="none" w="med" len="med"/>
            <a:tailEnd type="none" w="med" len="med"/>
          </a:ln>
        </p:spPr>
        <p:txBody>
          <a:bodyPr lIns="91425" tIns="45700" rIns="91425" bIns="45700" anchor="ctr" anchorCtr="0">
            <a:noAutofit/>
          </a:bodyPr>
          <a:lstStyle/>
          <a:p>
            <a:pPr lvl="0">
              <a:buClr>
                <a:srgbClr val="00ADCD"/>
              </a:buClr>
              <a:buSzPct val="25000"/>
              <a:defRPr/>
            </a:pPr>
            <a:r>
              <a:rPr lang="nl" sz="1400" kern="0" dirty="0">
                <a:solidFill>
                  <a:srgbClr val="00ADCD"/>
                </a:solidFill>
                <a:ea typeface="Arial"/>
                <a:cs typeface="Arial"/>
                <a:sym typeface="Arial"/>
                <a:rtl val="0"/>
              </a:rPr>
              <a:t>Zwakten</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Zwakte d</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Zwakte e</a:t>
            </a:r>
          </a:p>
          <a:p>
            <a:pPr marL="285750" lvl="0" indent="-285750">
              <a:buClr>
                <a:srgbClr val="000000"/>
              </a:buClr>
              <a:buSzPct val="100000"/>
              <a:buFont typeface="Arial"/>
              <a:buChar char="•"/>
              <a:defRPr/>
            </a:pPr>
            <a:r>
              <a:rPr lang="nl" sz="1400" kern="0" dirty="0">
                <a:solidFill>
                  <a:srgbClr val="000000"/>
                </a:solidFill>
                <a:ea typeface="Arial"/>
                <a:cs typeface="Arial"/>
                <a:sym typeface="Arial"/>
                <a:rtl val="0"/>
              </a:rPr>
              <a:t>Zwakte f</a:t>
            </a:r>
          </a:p>
        </p:txBody>
      </p:sp>
      <p:cxnSp>
        <p:nvCxnSpPr>
          <p:cNvPr id="100" name="Shape 509">
            <a:extLst>
              <a:ext uri="{FF2B5EF4-FFF2-40B4-BE49-F238E27FC236}">
                <a16:creationId xmlns:a16="http://schemas.microsoft.com/office/drawing/2014/main" xmlns="" id="{E5C0DED8-9A2A-46E9-BFB7-3E55BF1C92B7}"/>
              </a:ext>
            </a:extLst>
          </p:cNvPr>
          <p:cNvCxnSpPr>
            <a:stCxn id="96" idx="2"/>
          </p:cNvCxnSpPr>
          <p:nvPr/>
        </p:nvCxnSpPr>
        <p:spPr>
          <a:xfrm>
            <a:off x="5075874" y="1197334"/>
            <a:ext cx="504000" cy="598200"/>
          </a:xfrm>
          <a:prstGeom prst="straightConnector1">
            <a:avLst/>
          </a:prstGeom>
          <a:solidFill>
            <a:srgbClr val="AAD5DB"/>
          </a:solidFill>
          <a:ln w="19050" cap="flat" cmpd="sng">
            <a:solidFill>
              <a:srgbClr val="00ADCD"/>
            </a:solidFill>
            <a:prstDash val="solid"/>
            <a:round/>
            <a:headEnd type="none" w="med" len="med"/>
            <a:tailEnd type="stealth" w="lg" len="lg"/>
          </a:ln>
        </p:spPr>
      </p:cxnSp>
      <p:cxnSp>
        <p:nvCxnSpPr>
          <p:cNvPr id="101" name="Shape 510">
            <a:extLst>
              <a:ext uri="{FF2B5EF4-FFF2-40B4-BE49-F238E27FC236}">
                <a16:creationId xmlns:a16="http://schemas.microsoft.com/office/drawing/2014/main" xmlns="" id="{4088B339-788A-46D8-B090-DD7286DB74EE}"/>
              </a:ext>
            </a:extLst>
          </p:cNvPr>
          <p:cNvCxnSpPr>
            <a:cxnSpLocks/>
            <a:stCxn id="97" idx="2"/>
          </p:cNvCxnSpPr>
          <p:nvPr/>
        </p:nvCxnSpPr>
        <p:spPr>
          <a:xfrm flipH="1">
            <a:off x="7091965" y="1197333"/>
            <a:ext cx="595058" cy="598201"/>
          </a:xfrm>
          <a:prstGeom prst="straightConnector1">
            <a:avLst/>
          </a:prstGeom>
          <a:solidFill>
            <a:srgbClr val="AAD5DB"/>
          </a:solidFill>
          <a:ln w="19050" cap="flat" cmpd="sng">
            <a:solidFill>
              <a:srgbClr val="00ADCD"/>
            </a:solidFill>
            <a:prstDash val="solid"/>
            <a:round/>
            <a:headEnd type="none" w="med" len="med"/>
            <a:tailEnd type="stealth" w="lg" len="lg"/>
          </a:ln>
        </p:spPr>
      </p:cxnSp>
      <p:cxnSp>
        <p:nvCxnSpPr>
          <p:cNvPr id="102" name="Shape 511">
            <a:extLst>
              <a:ext uri="{FF2B5EF4-FFF2-40B4-BE49-F238E27FC236}">
                <a16:creationId xmlns:a16="http://schemas.microsoft.com/office/drawing/2014/main" xmlns="" id="{4F9E7B85-FE43-4551-AD1C-80C9FB3F3ED8}"/>
              </a:ext>
            </a:extLst>
          </p:cNvPr>
          <p:cNvCxnSpPr>
            <a:stCxn id="98" idx="3"/>
          </p:cNvCxnSpPr>
          <p:nvPr/>
        </p:nvCxnSpPr>
        <p:spPr>
          <a:xfrm>
            <a:off x="2915940" y="2961589"/>
            <a:ext cx="1296000" cy="0"/>
          </a:xfrm>
          <a:prstGeom prst="straightConnector1">
            <a:avLst/>
          </a:prstGeom>
          <a:solidFill>
            <a:srgbClr val="AAD5DB"/>
          </a:solidFill>
          <a:ln w="19050" cap="flat" cmpd="sng">
            <a:solidFill>
              <a:srgbClr val="00ADCD"/>
            </a:solidFill>
            <a:prstDash val="solid"/>
            <a:round/>
            <a:headEnd type="none" w="med" len="med"/>
            <a:tailEnd type="stealth" w="lg" len="lg"/>
          </a:ln>
        </p:spPr>
      </p:cxnSp>
      <p:cxnSp>
        <p:nvCxnSpPr>
          <p:cNvPr id="103" name="Shape 512">
            <a:extLst>
              <a:ext uri="{FF2B5EF4-FFF2-40B4-BE49-F238E27FC236}">
                <a16:creationId xmlns:a16="http://schemas.microsoft.com/office/drawing/2014/main" xmlns="" id="{BADF84CA-11DD-4C75-8DBE-8EEA1071B1EB}"/>
              </a:ext>
            </a:extLst>
          </p:cNvPr>
          <p:cNvCxnSpPr>
            <a:stCxn id="99" idx="3"/>
          </p:cNvCxnSpPr>
          <p:nvPr/>
        </p:nvCxnSpPr>
        <p:spPr>
          <a:xfrm>
            <a:off x="2915940" y="4401750"/>
            <a:ext cx="1296000" cy="0"/>
          </a:xfrm>
          <a:prstGeom prst="straightConnector1">
            <a:avLst/>
          </a:prstGeom>
          <a:solidFill>
            <a:srgbClr val="AAD5DB"/>
          </a:solidFill>
          <a:ln w="19050" cap="flat" cmpd="sng">
            <a:solidFill>
              <a:srgbClr val="00ADCD"/>
            </a:solidFill>
            <a:prstDash val="solid"/>
            <a:round/>
            <a:headEnd type="none" w="med" len="med"/>
            <a:tailEnd type="stealth" w="lg" len="lg"/>
          </a:ln>
        </p:spPr>
      </p:cxnSp>
      <p:cxnSp>
        <p:nvCxnSpPr>
          <p:cNvPr id="104" name="Shape 513">
            <a:extLst>
              <a:ext uri="{FF2B5EF4-FFF2-40B4-BE49-F238E27FC236}">
                <a16:creationId xmlns:a16="http://schemas.microsoft.com/office/drawing/2014/main" xmlns="" id="{DBE3A3C4-79E1-4427-A4E7-E554AD1F9C73}"/>
              </a:ext>
            </a:extLst>
          </p:cNvPr>
          <p:cNvCxnSpPr/>
          <p:nvPr/>
        </p:nvCxnSpPr>
        <p:spPr>
          <a:xfrm rot="10800000">
            <a:off x="6336082" y="2205585"/>
            <a:ext cx="0" cy="2880299"/>
          </a:xfrm>
          <a:prstGeom prst="straightConnector1">
            <a:avLst/>
          </a:prstGeom>
          <a:solidFill>
            <a:srgbClr val="AAD5DB"/>
          </a:solidFill>
          <a:ln w="28575" cap="flat" cmpd="sng">
            <a:solidFill>
              <a:srgbClr val="00ADCD"/>
            </a:solidFill>
            <a:prstDash val="solid"/>
            <a:round/>
            <a:headEnd type="none" w="med" len="med"/>
            <a:tailEnd type="none" w="med" len="med"/>
          </a:ln>
        </p:spPr>
      </p:cxnSp>
      <p:cxnSp>
        <p:nvCxnSpPr>
          <p:cNvPr id="105" name="Shape 514">
            <a:extLst>
              <a:ext uri="{FF2B5EF4-FFF2-40B4-BE49-F238E27FC236}">
                <a16:creationId xmlns:a16="http://schemas.microsoft.com/office/drawing/2014/main" xmlns="" id="{64DA4D2E-EF03-43F4-B862-8BE01DBF490C}"/>
              </a:ext>
            </a:extLst>
          </p:cNvPr>
          <p:cNvCxnSpPr/>
          <p:nvPr/>
        </p:nvCxnSpPr>
        <p:spPr>
          <a:xfrm rot="10800000">
            <a:off x="4644078" y="3632366"/>
            <a:ext cx="3312299" cy="0"/>
          </a:xfrm>
          <a:prstGeom prst="straightConnector1">
            <a:avLst/>
          </a:prstGeom>
          <a:solidFill>
            <a:srgbClr val="AAD5DB"/>
          </a:solidFill>
          <a:ln w="28575" cap="flat" cmpd="sng">
            <a:solidFill>
              <a:srgbClr val="00ADCD"/>
            </a:solidFill>
            <a:prstDash val="solid"/>
            <a:round/>
            <a:headEnd type="none" w="med" len="med"/>
            <a:tailEnd type="none" w="med" len="med"/>
          </a:ln>
        </p:spPr>
      </p:cxnSp>
      <p:sp>
        <p:nvSpPr>
          <p:cNvPr id="106" name="Shape 515">
            <a:extLst>
              <a:ext uri="{FF2B5EF4-FFF2-40B4-BE49-F238E27FC236}">
                <a16:creationId xmlns:a16="http://schemas.microsoft.com/office/drawing/2014/main" xmlns="" id="{A3D90993-D7A9-46C9-A8FE-87BD8625F990}"/>
              </a:ext>
            </a:extLst>
          </p:cNvPr>
          <p:cNvSpPr txBox="1"/>
          <p:nvPr/>
        </p:nvSpPr>
        <p:spPr>
          <a:xfrm>
            <a:off x="5065698" y="2678494"/>
            <a:ext cx="1088400" cy="566400"/>
          </a:xfrm>
          <a:prstGeom prst="rect">
            <a:avLst/>
          </a:prstGeom>
          <a:solidFill>
            <a:srgbClr val="87E2FF"/>
          </a:solidFill>
          <a:ln>
            <a:noFill/>
          </a:ln>
        </p:spPr>
        <p:txBody>
          <a:bodyPr lIns="91425" tIns="45700" rIns="91425" bIns="45700" anchor="t" anchorCtr="0">
            <a:noAutofit/>
          </a:bodyPr>
          <a:lstStyle/>
          <a:p>
            <a:pPr algn="ctr">
              <a:buClr>
                <a:srgbClr val="4D4D4D"/>
              </a:buClr>
              <a:buSzPct val="25000"/>
              <a:buFont typeface="Calibri"/>
              <a:buNone/>
            </a:pPr>
            <a:r>
              <a:rPr lang="nl" sz="1400" b="1" kern="0">
                <a:solidFill>
                  <a:srgbClr val="4D4D4D"/>
                </a:solidFill>
                <a:latin typeface="Calibri"/>
                <a:ea typeface="Calibri"/>
                <a:cs typeface="Calibri"/>
                <a:sym typeface="Calibri"/>
                <a:rtl val="0"/>
              </a:rPr>
              <a:t>Aanvallen &amp;</a:t>
            </a:r>
          </a:p>
          <a:p>
            <a:pPr algn="ctr">
              <a:spcBef>
                <a:spcPts val="280"/>
              </a:spcBef>
              <a:buClr>
                <a:srgbClr val="4D4D4D"/>
              </a:buClr>
              <a:buSzPct val="25000"/>
              <a:buFont typeface="Calibri"/>
              <a:buNone/>
            </a:pPr>
            <a:r>
              <a:rPr lang="nl" sz="1400" b="1" kern="0">
                <a:solidFill>
                  <a:srgbClr val="4D4D4D"/>
                </a:solidFill>
                <a:latin typeface="Calibri"/>
                <a:ea typeface="Calibri"/>
                <a:cs typeface="Calibri"/>
                <a:sym typeface="Calibri"/>
                <a:rtl val="0"/>
              </a:rPr>
              <a:t>uitbouwen</a:t>
            </a:r>
          </a:p>
        </p:txBody>
      </p:sp>
      <p:sp>
        <p:nvSpPr>
          <p:cNvPr id="107" name="Shape 516">
            <a:extLst>
              <a:ext uri="{FF2B5EF4-FFF2-40B4-BE49-F238E27FC236}">
                <a16:creationId xmlns:a16="http://schemas.microsoft.com/office/drawing/2014/main" xmlns="" id="{1EC68DB9-B1AA-4673-A79D-63AFD1984C0D}"/>
              </a:ext>
            </a:extLst>
          </p:cNvPr>
          <p:cNvSpPr txBox="1"/>
          <p:nvPr/>
        </p:nvSpPr>
        <p:spPr>
          <a:xfrm>
            <a:off x="6591460" y="2830405"/>
            <a:ext cx="1004699" cy="307800"/>
          </a:xfrm>
          <a:prstGeom prst="rect">
            <a:avLst/>
          </a:prstGeom>
          <a:solidFill>
            <a:srgbClr val="87E2FF"/>
          </a:solidFill>
          <a:ln>
            <a:noFill/>
          </a:ln>
        </p:spPr>
        <p:txBody>
          <a:bodyPr lIns="91425" tIns="45700" rIns="91425" bIns="45700" anchor="t" anchorCtr="0">
            <a:noAutofit/>
          </a:bodyPr>
          <a:lstStyle/>
          <a:p>
            <a:pPr algn="ctr">
              <a:buClr>
                <a:srgbClr val="4D4D4D"/>
              </a:buClr>
              <a:buSzPct val="25000"/>
              <a:buFont typeface="Calibri"/>
              <a:buNone/>
            </a:pPr>
            <a:r>
              <a:rPr lang="nl" sz="1400" b="1" kern="0">
                <a:solidFill>
                  <a:srgbClr val="4D4D4D"/>
                </a:solidFill>
                <a:latin typeface="Calibri"/>
                <a:ea typeface="Calibri"/>
                <a:cs typeface="Calibri"/>
                <a:sym typeface="Calibri"/>
                <a:rtl val="0"/>
              </a:rPr>
              <a:t>verbeteren</a:t>
            </a:r>
          </a:p>
        </p:txBody>
      </p:sp>
      <p:sp>
        <p:nvSpPr>
          <p:cNvPr id="108" name="Shape 517">
            <a:extLst>
              <a:ext uri="{FF2B5EF4-FFF2-40B4-BE49-F238E27FC236}">
                <a16:creationId xmlns:a16="http://schemas.microsoft.com/office/drawing/2014/main" xmlns="" id="{987B54E4-9DF9-4CFB-B97A-8F62911C78AA}"/>
              </a:ext>
            </a:extLst>
          </p:cNvPr>
          <p:cNvSpPr txBox="1"/>
          <p:nvPr/>
        </p:nvSpPr>
        <p:spPr>
          <a:xfrm>
            <a:off x="5075942" y="4126548"/>
            <a:ext cx="1015800" cy="307800"/>
          </a:xfrm>
          <a:prstGeom prst="rect">
            <a:avLst/>
          </a:prstGeom>
          <a:solidFill>
            <a:srgbClr val="87E2FF"/>
          </a:solidFill>
          <a:ln>
            <a:noFill/>
          </a:ln>
        </p:spPr>
        <p:txBody>
          <a:bodyPr lIns="91425" tIns="45700" rIns="91425" bIns="45700" anchor="t" anchorCtr="0">
            <a:noAutofit/>
          </a:bodyPr>
          <a:lstStyle/>
          <a:p>
            <a:pPr algn="ctr">
              <a:buClr>
                <a:srgbClr val="4D4D4D"/>
              </a:buClr>
              <a:buSzPct val="25000"/>
              <a:buFont typeface="Calibri"/>
              <a:buNone/>
            </a:pPr>
            <a:r>
              <a:rPr lang="nl" sz="1400" b="1" kern="0">
                <a:solidFill>
                  <a:srgbClr val="4D4D4D"/>
                </a:solidFill>
                <a:latin typeface="Calibri"/>
                <a:ea typeface="Calibri"/>
                <a:cs typeface="Calibri"/>
                <a:sym typeface="Calibri"/>
                <a:rtl val="0"/>
              </a:rPr>
              <a:t>verdedigen</a:t>
            </a:r>
          </a:p>
        </p:txBody>
      </p:sp>
      <p:sp>
        <p:nvSpPr>
          <p:cNvPr id="109" name="Shape 518">
            <a:extLst>
              <a:ext uri="{FF2B5EF4-FFF2-40B4-BE49-F238E27FC236}">
                <a16:creationId xmlns:a16="http://schemas.microsoft.com/office/drawing/2014/main" xmlns="" id="{7920B7BF-5B66-46B9-920D-21A3D966B7DA}"/>
              </a:ext>
            </a:extLst>
          </p:cNvPr>
          <p:cNvSpPr txBox="1"/>
          <p:nvPr/>
        </p:nvSpPr>
        <p:spPr>
          <a:xfrm>
            <a:off x="6419169" y="3997282"/>
            <a:ext cx="1349400" cy="566400"/>
          </a:xfrm>
          <a:prstGeom prst="rect">
            <a:avLst/>
          </a:prstGeom>
          <a:solidFill>
            <a:srgbClr val="87E2FF"/>
          </a:solidFill>
          <a:ln>
            <a:noFill/>
          </a:ln>
        </p:spPr>
        <p:txBody>
          <a:bodyPr lIns="91425" tIns="45700" rIns="91425" bIns="45700" anchor="t" anchorCtr="0">
            <a:noAutofit/>
          </a:bodyPr>
          <a:lstStyle/>
          <a:p>
            <a:pPr algn="ctr">
              <a:buClr>
                <a:srgbClr val="4D4D4D"/>
              </a:buClr>
              <a:buSzPct val="25000"/>
              <a:buFont typeface="Calibri"/>
              <a:buNone/>
            </a:pPr>
            <a:r>
              <a:rPr lang="nl" sz="1400" b="1" kern="0">
                <a:solidFill>
                  <a:srgbClr val="4D4D4D"/>
                </a:solidFill>
                <a:latin typeface="Calibri"/>
                <a:ea typeface="Calibri"/>
                <a:cs typeface="Calibri"/>
                <a:sym typeface="Calibri"/>
                <a:rtl val="0"/>
              </a:rPr>
              <a:t>oplossen</a:t>
            </a:r>
          </a:p>
          <a:p>
            <a:pPr algn="ctr">
              <a:spcBef>
                <a:spcPts val="280"/>
              </a:spcBef>
              <a:buClr>
                <a:srgbClr val="4D4D4D"/>
              </a:buClr>
              <a:buSzPct val="25000"/>
              <a:buFont typeface="Calibri"/>
              <a:buNone/>
            </a:pPr>
            <a:r>
              <a:rPr lang="nl" sz="1400" b="1" kern="0">
                <a:solidFill>
                  <a:srgbClr val="4D4D4D"/>
                </a:solidFill>
                <a:latin typeface="Calibri"/>
                <a:ea typeface="Calibri"/>
                <a:cs typeface="Calibri"/>
                <a:sym typeface="Calibri"/>
                <a:rtl val="0"/>
              </a:rPr>
              <a:t>(kernprobleem)</a:t>
            </a:r>
          </a:p>
        </p:txBody>
      </p:sp>
    </p:spTree>
    <p:extLst>
      <p:ext uri="{BB962C8B-B14F-4D97-AF65-F5344CB8AC3E}">
        <p14:creationId xmlns:p14="http://schemas.microsoft.com/office/powerpoint/2010/main" val="191360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524">
            <a:extLst>
              <a:ext uri="{FF2B5EF4-FFF2-40B4-BE49-F238E27FC236}">
                <a16:creationId xmlns:a16="http://schemas.microsoft.com/office/drawing/2014/main" xmlns="" id="{1E350EEA-1657-45B7-8E5F-1BF2E48957C3}"/>
              </a:ext>
            </a:extLst>
          </p:cNvPr>
          <p:cNvPicPr preferRelativeResize="0">
            <a:picLocks noChangeAspect="1"/>
          </p:cNvPicPr>
          <p:nvPr/>
        </p:nvPicPr>
        <p:blipFill rotWithShape="1">
          <a:blip r:embed="rId3">
            <a:alphaModFix/>
          </a:blip>
          <a:srcRect/>
          <a:stretch/>
        </p:blipFill>
        <p:spPr>
          <a:xfrm>
            <a:off x="3340676" y="1"/>
            <a:ext cx="4930692" cy="5143500"/>
          </a:xfrm>
          <a:prstGeom prst="rect">
            <a:avLst/>
          </a:prstGeom>
          <a:noFill/>
          <a:ln>
            <a:noFill/>
          </a:ln>
        </p:spPr>
      </p:pic>
      <p:sp>
        <p:nvSpPr>
          <p:cNvPr id="2" name="Text Placeholder 1">
            <a:extLst>
              <a:ext uri="{FF2B5EF4-FFF2-40B4-BE49-F238E27FC236}">
                <a16:creationId xmlns:a16="http://schemas.microsoft.com/office/drawing/2014/main" xmlns="" id="{AF796933-FB93-45BB-B47E-7D9B13387B5C}"/>
              </a:ext>
            </a:extLst>
          </p:cNvPr>
          <p:cNvSpPr>
            <a:spLocks noGrp="1"/>
          </p:cNvSpPr>
          <p:nvPr>
            <p:ph type="body" sz="quarter" idx="10"/>
          </p:nvPr>
        </p:nvSpPr>
        <p:spPr/>
        <p:txBody>
          <a:bodyPr/>
          <a:lstStyle/>
          <a:p>
            <a:r>
              <a:rPr lang="nl-NL" dirty="0"/>
              <a:t>Voorbeeld confrontatiematrix</a:t>
            </a:r>
          </a:p>
        </p:txBody>
      </p:sp>
      <p:sp>
        <p:nvSpPr>
          <p:cNvPr id="3" name="Text Placeholder 2">
            <a:extLst>
              <a:ext uri="{FF2B5EF4-FFF2-40B4-BE49-F238E27FC236}">
                <a16:creationId xmlns:a16="http://schemas.microsoft.com/office/drawing/2014/main" xmlns="" id="{95B00CC5-6424-4BC4-AC60-6E5466D667CF}"/>
              </a:ext>
            </a:extLst>
          </p:cNvPr>
          <p:cNvSpPr>
            <a:spLocks noGrp="1" noChangeAspect="1"/>
          </p:cNvSpPr>
          <p:nvPr>
            <p:ph type="body" sz="quarter" idx="11"/>
          </p:nvPr>
        </p:nvSpPr>
        <p:spPr/>
        <p:txBody>
          <a:bodyPr/>
          <a:lstStyle/>
          <a:p>
            <a:endParaRPr lang="nl-NL" dirty="0"/>
          </a:p>
        </p:txBody>
      </p:sp>
    </p:spTree>
    <p:extLst>
      <p:ext uri="{BB962C8B-B14F-4D97-AF65-F5344CB8AC3E}">
        <p14:creationId xmlns:p14="http://schemas.microsoft.com/office/powerpoint/2010/main" val="298581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08560AA-9E99-4217-B33F-95FF8CA2B95B}"/>
              </a:ext>
            </a:extLst>
          </p:cNvPr>
          <p:cNvSpPr>
            <a:spLocks noGrp="1"/>
          </p:cNvSpPr>
          <p:nvPr>
            <p:ph type="body" sz="quarter" idx="10"/>
          </p:nvPr>
        </p:nvSpPr>
        <p:spPr/>
        <p:txBody>
          <a:bodyPr/>
          <a:lstStyle/>
          <a:p>
            <a:r>
              <a:rPr lang="nl-NL" dirty="0"/>
              <a:t>Strategische kloof</a:t>
            </a:r>
          </a:p>
        </p:txBody>
      </p:sp>
      <p:sp>
        <p:nvSpPr>
          <p:cNvPr id="3" name="Text Placeholder 2">
            <a:extLst>
              <a:ext uri="{FF2B5EF4-FFF2-40B4-BE49-F238E27FC236}">
                <a16:creationId xmlns:a16="http://schemas.microsoft.com/office/drawing/2014/main" xmlns="" id="{32BCCDEC-CD6C-4350-8995-1A78F2CEA8E9}"/>
              </a:ext>
            </a:extLst>
          </p:cNvPr>
          <p:cNvSpPr>
            <a:spLocks noGrp="1"/>
          </p:cNvSpPr>
          <p:nvPr>
            <p:ph type="body" sz="quarter" idx="11"/>
          </p:nvPr>
        </p:nvSpPr>
        <p:spPr/>
        <p:txBody>
          <a:bodyPr/>
          <a:lstStyle/>
          <a:p>
            <a:endParaRPr lang="nl-NL"/>
          </a:p>
        </p:txBody>
      </p:sp>
      <p:cxnSp>
        <p:nvCxnSpPr>
          <p:cNvPr id="30" name="Shape 536">
            <a:extLst>
              <a:ext uri="{FF2B5EF4-FFF2-40B4-BE49-F238E27FC236}">
                <a16:creationId xmlns:a16="http://schemas.microsoft.com/office/drawing/2014/main" xmlns="" id="{96A4D3FA-4C13-495A-A85B-1D96F9175A9D}"/>
              </a:ext>
            </a:extLst>
          </p:cNvPr>
          <p:cNvCxnSpPr/>
          <p:nvPr/>
        </p:nvCxnSpPr>
        <p:spPr>
          <a:xfrm rot="10800000">
            <a:off x="2283863" y="1161234"/>
            <a:ext cx="0" cy="3024300"/>
          </a:xfrm>
          <a:prstGeom prst="straightConnector1">
            <a:avLst/>
          </a:prstGeom>
          <a:solidFill>
            <a:srgbClr val="AAD5DB"/>
          </a:solidFill>
          <a:ln w="9525" cap="flat" cmpd="sng">
            <a:solidFill>
              <a:srgbClr val="000000"/>
            </a:solidFill>
            <a:prstDash val="solid"/>
            <a:round/>
            <a:headEnd type="none" w="med" len="med"/>
            <a:tailEnd type="none" w="med" len="med"/>
          </a:ln>
        </p:spPr>
      </p:cxnSp>
      <p:sp>
        <p:nvSpPr>
          <p:cNvPr id="31" name="Shape 537">
            <a:extLst>
              <a:ext uri="{FF2B5EF4-FFF2-40B4-BE49-F238E27FC236}">
                <a16:creationId xmlns:a16="http://schemas.microsoft.com/office/drawing/2014/main" xmlns="" id="{71CFD3CE-4977-4D15-8C22-4551B6AFCDBA}"/>
              </a:ext>
            </a:extLst>
          </p:cNvPr>
          <p:cNvSpPr txBox="1"/>
          <p:nvPr/>
        </p:nvSpPr>
        <p:spPr>
          <a:xfrm>
            <a:off x="4794294" y="4617581"/>
            <a:ext cx="991217" cy="523200"/>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2800" kern="0">
                <a:solidFill>
                  <a:srgbClr val="000000"/>
                </a:solidFill>
                <a:ea typeface="Calibri"/>
                <a:cs typeface="Arial" panose="020B0604020202020204" pitchFamily="34" charset="0"/>
                <a:sym typeface="Calibri"/>
                <a:rtl val="0"/>
              </a:rPr>
              <a:t>Tijd</a:t>
            </a:r>
          </a:p>
        </p:txBody>
      </p:sp>
      <p:sp>
        <p:nvSpPr>
          <p:cNvPr id="32" name="Shape 538">
            <a:extLst>
              <a:ext uri="{FF2B5EF4-FFF2-40B4-BE49-F238E27FC236}">
                <a16:creationId xmlns:a16="http://schemas.microsoft.com/office/drawing/2014/main" xmlns="" id="{D7457A08-6AE5-4DA6-AD7F-7978ACD5FD72}"/>
              </a:ext>
            </a:extLst>
          </p:cNvPr>
          <p:cNvSpPr txBox="1"/>
          <p:nvPr/>
        </p:nvSpPr>
        <p:spPr>
          <a:xfrm>
            <a:off x="696284" y="1377222"/>
            <a:ext cx="1679400" cy="2591399"/>
          </a:xfrm>
          <a:prstGeom prst="rect">
            <a:avLst/>
          </a:prstGeom>
          <a:noFill/>
          <a:ln>
            <a:noFill/>
          </a:ln>
        </p:spPr>
        <p:txBody>
          <a:bodyPr lIns="91425" tIns="45700" rIns="91425" bIns="45700" anchor="t" anchorCtr="0">
            <a:noAutofit/>
          </a:bodyPr>
          <a:lstStyle/>
          <a:p>
            <a:pPr>
              <a:buClr>
                <a:srgbClr val="4D4D4D"/>
              </a:buClr>
              <a:buSzPct val="25000"/>
              <a:buFont typeface="Calibri"/>
              <a:buNone/>
            </a:pPr>
            <a:r>
              <a:rPr lang="nl" sz="2400" kern="0">
                <a:solidFill>
                  <a:srgbClr val="000000"/>
                </a:solidFill>
                <a:cs typeface="Arial" panose="020B0604020202020204" pitchFamily="34" charset="0"/>
                <a:sym typeface="Arial"/>
                <a:rtl val="0"/>
              </a:rPr>
              <a:t>Omzet,</a:t>
            </a:r>
          </a:p>
          <a:p>
            <a:pPr>
              <a:spcBef>
                <a:spcPts val="560"/>
              </a:spcBef>
              <a:buClr>
                <a:srgbClr val="4D4D4D"/>
              </a:buClr>
              <a:buSzPct val="25000"/>
              <a:buFont typeface="Calibri"/>
              <a:buNone/>
            </a:pPr>
            <a:r>
              <a:rPr lang="nl" sz="2400" kern="0">
                <a:solidFill>
                  <a:srgbClr val="000000"/>
                </a:solidFill>
                <a:cs typeface="Arial" panose="020B0604020202020204" pitchFamily="34" charset="0"/>
                <a:sym typeface="Arial"/>
                <a:rtl val="0"/>
              </a:rPr>
              <a:t>Winst,</a:t>
            </a:r>
          </a:p>
          <a:p>
            <a:pPr>
              <a:spcBef>
                <a:spcPts val="560"/>
              </a:spcBef>
              <a:buClr>
                <a:srgbClr val="4D4D4D"/>
              </a:buClr>
              <a:buSzPct val="25000"/>
              <a:buFont typeface="Calibri"/>
              <a:buNone/>
            </a:pPr>
            <a:r>
              <a:rPr lang="nl" sz="2400" kern="0">
                <a:solidFill>
                  <a:srgbClr val="000000"/>
                </a:solidFill>
                <a:cs typeface="Arial" panose="020B0604020202020204" pitchFamily="34" charset="0"/>
                <a:sym typeface="Arial"/>
                <a:rtl val="0"/>
              </a:rPr>
              <a:t>Marge, </a:t>
            </a:r>
          </a:p>
          <a:p>
            <a:pPr>
              <a:spcBef>
                <a:spcPts val="560"/>
              </a:spcBef>
              <a:buClr>
                <a:srgbClr val="4D4D4D"/>
              </a:buClr>
              <a:buSzPct val="25000"/>
              <a:buFont typeface="Calibri"/>
              <a:buNone/>
            </a:pPr>
            <a:r>
              <a:rPr lang="nl" sz="2400" kern="0">
                <a:solidFill>
                  <a:srgbClr val="000000"/>
                </a:solidFill>
                <a:cs typeface="Arial" panose="020B0604020202020204" pitchFamily="34" charset="0"/>
                <a:sym typeface="Arial"/>
                <a:rtl val="0"/>
              </a:rPr>
              <a:t>Productie,</a:t>
            </a:r>
          </a:p>
          <a:p>
            <a:pPr>
              <a:spcBef>
                <a:spcPts val="560"/>
              </a:spcBef>
              <a:buClr>
                <a:srgbClr val="4D4D4D"/>
              </a:buClr>
              <a:buSzPct val="25000"/>
              <a:buFont typeface="Calibri"/>
              <a:buNone/>
            </a:pPr>
            <a:r>
              <a:rPr lang="nl" sz="2400" kern="0">
                <a:solidFill>
                  <a:srgbClr val="000000"/>
                </a:solidFill>
                <a:cs typeface="Arial" panose="020B0604020202020204" pitchFamily="34" charset="0"/>
                <a:sym typeface="Arial"/>
                <a:rtl val="0"/>
              </a:rPr>
              <a:t>etc. </a:t>
            </a:r>
          </a:p>
        </p:txBody>
      </p:sp>
      <p:cxnSp>
        <p:nvCxnSpPr>
          <p:cNvPr id="33" name="Shape 539">
            <a:extLst>
              <a:ext uri="{FF2B5EF4-FFF2-40B4-BE49-F238E27FC236}">
                <a16:creationId xmlns:a16="http://schemas.microsoft.com/office/drawing/2014/main" xmlns="" id="{6E517F00-C165-4484-996F-1476BC862CCB}"/>
              </a:ext>
            </a:extLst>
          </p:cNvPr>
          <p:cNvCxnSpPr/>
          <p:nvPr/>
        </p:nvCxnSpPr>
        <p:spPr>
          <a:xfrm rot="10800000">
            <a:off x="2283863" y="945233"/>
            <a:ext cx="0" cy="324030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4" name="Shape 540">
            <a:extLst>
              <a:ext uri="{FF2B5EF4-FFF2-40B4-BE49-F238E27FC236}">
                <a16:creationId xmlns:a16="http://schemas.microsoft.com/office/drawing/2014/main" xmlns="" id="{DB1D4B4B-F329-4C7F-B702-F6D35817D5A2}"/>
              </a:ext>
            </a:extLst>
          </p:cNvPr>
          <p:cNvCxnSpPr/>
          <p:nvPr/>
        </p:nvCxnSpPr>
        <p:spPr>
          <a:xfrm>
            <a:off x="2283863" y="4185534"/>
            <a:ext cx="5760599" cy="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5" name="Shape 541">
            <a:extLst>
              <a:ext uri="{FF2B5EF4-FFF2-40B4-BE49-F238E27FC236}">
                <a16:creationId xmlns:a16="http://schemas.microsoft.com/office/drawing/2014/main" xmlns="" id="{A0FF8F9A-76B6-49D0-9887-7A588B65093A}"/>
              </a:ext>
            </a:extLst>
          </p:cNvPr>
          <p:cNvCxnSpPr/>
          <p:nvPr/>
        </p:nvCxnSpPr>
        <p:spPr>
          <a:xfrm rot="10800000" flipH="1">
            <a:off x="2931934" y="1377145"/>
            <a:ext cx="3528300" cy="2016300"/>
          </a:xfrm>
          <a:prstGeom prst="straightConnector1">
            <a:avLst/>
          </a:prstGeom>
          <a:solidFill>
            <a:srgbClr val="AAD5DB"/>
          </a:solidFill>
          <a:ln w="28575" cap="flat" cmpd="sng">
            <a:solidFill>
              <a:srgbClr val="00ADCD"/>
            </a:solidFill>
            <a:prstDash val="solid"/>
            <a:round/>
            <a:headEnd type="none" w="med" len="med"/>
            <a:tailEnd type="none" w="med" len="med"/>
          </a:ln>
        </p:spPr>
      </p:cxnSp>
      <p:cxnSp>
        <p:nvCxnSpPr>
          <p:cNvPr id="36" name="Shape 542">
            <a:extLst>
              <a:ext uri="{FF2B5EF4-FFF2-40B4-BE49-F238E27FC236}">
                <a16:creationId xmlns:a16="http://schemas.microsoft.com/office/drawing/2014/main" xmlns="" id="{BAADBB5B-5629-480E-8BEC-989CF092EC2E}"/>
              </a:ext>
            </a:extLst>
          </p:cNvPr>
          <p:cNvCxnSpPr/>
          <p:nvPr/>
        </p:nvCxnSpPr>
        <p:spPr>
          <a:xfrm rot="10800000" flipH="1">
            <a:off x="2931934" y="2889445"/>
            <a:ext cx="3384300" cy="503999"/>
          </a:xfrm>
          <a:prstGeom prst="straightConnector1">
            <a:avLst/>
          </a:prstGeom>
          <a:solidFill>
            <a:srgbClr val="AAD5DB"/>
          </a:solidFill>
          <a:ln w="28575" cap="flat" cmpd="sng">
            <a:solidFill>
              <a:srgbClr val="00ADCD"/>
            </a:solidFill>
            <a:prstDash val="solid"/>
            <a:round/>
            <a:headEnd type="none" w="med" len="med"/>
            <a:tailEnd type="none" w="med" len="med"/>
          </a:ln>
        </p:spPr>
      </p:cxnSp>
      <p:sp>
        <p:nvSpPr>
          <p:cNvPr id="37" name="Shape 543">
            <a:extLst>
              <a:ext uri="{FF2B5EF4-FFF2-40B4-BE49-F238E27FC236}">
                <a16:creationId xmlns:a16="http://schemas.microsoft.com/office/drawing/2014/main" xmlns="" id="{00F49CCB-FCD4-4341-ADC2-A77784115478}"/>
              </a:ext>
            </a:extLst>
          </p:cNvPr>
          <p:cNvSpPr/>
          <p:nvPr/>
        </p:nvSpPr>
        <p:spPr>
          <a:xfrm>
            <a:off x="6748358" y="1377222"/>
            <a:ext cx="288000" cy="1512300"/>
          </a:xfrm>
          <a:prstGeom prst="rightBrace">
            <a:avLst>
              <a:gd name="adj1" fmla="val 8333"/>
              <a:gd name="adj2" fmla="val 50000"/>
            </a:avLst>
          </a:prstGeom>
          <a:no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
                <a:srgbClr val="602559"/>
              </a:buClr>
              <a:buSzTx/>
              <a:buFont typeface="Calibri"/>
              <a:buNone/>
              <a:tabLst/>
              <a:defRPr/>
            </a:pPr>
            <a:endParaRPr kumimoji="0" sz="2800" b="0" i="0" u="none" strike="noStrike" kern="0" cap="none" spc="0" normalizeH="0" baseline="0" noProof="0">
              <a:ln>
                <a:noFill/>
              </a:ln>
              <a:solidFill>
                <a:srgbClr val="000000"/>
              </a:solidFill>
              <a:effectLst/>
              <a:uLnTx/>
              <a:uFillTx/>
              <a:ea typeface="Arial"/>
              <a:cs typeface="Arial"/>
              <a:sym typeface="Arial"/>
              <a:rtl val="0"/>
            </a:endParaRPr>
          </a:p>
        </p:txBody>
      </p:sp>
      <p:sp>
        <p:nvSpPr>
          <p:cNvPr id="38" name="Shape 544">
            <a:extLst>
              <a:ext uri="{FF2B5EF4-FFF2-40B4-BE49-F238E27FC236}">
                <a16:creationId xmlns:a16="http://schemas.microsoft.com/office/drawing/2014/main" xmlns="" id="{EBF8F682-65AB-45B3-A9E7-A2705D5F0F97}"/>
              </a:ext>
            </a:extLst>
          </p:cNvPr>
          <p:cNvSpPr txBox="1"/>
          <p:nvPr/>
        </p:nvSpPr>
        <p:spPr>
          <a:xfrm>
            <a:off x="7101600" y="1665254"/>
            <a:ext cx="2042400" cy="1040399"/>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2400" kern="0" dirty="0">
                <a:solidFill>
                  <a:srgbClr val="4D4D4D"/>
                </a:solidFill>
                <a:ea typeface="Calibri"/>
                <a:cs typeface="Arial" panose="020B0604020202020204" pitchFamily="34" charset="0"/>
                <a:sym typeface="Calibri"/>
                <a:rtl val="0"/>
              </a:rPr>
              <a:t>Strategische </a:t>
            </a:r>
          </a:p>
          <a:p>
            <a:pPr algn="ctr">
              <a:spcBef>
                <a:spcPts val="560"/>
              </a:spcBef>
              <a:buClr>
                <a:srgbClr val="4D4D4D"/>
              </a:buClr>
              <a:buSzPct val="25000"/>
              <a:buFont typeface="Calibri"/>
              <a:buNone/>
            </a:pPr>
            <a:r>
              <a:rPr lang="nl" sz="2400" kern="0" dirty="0">
                <a:solidFill>
                  <a:srgbClr val="4D4D4D"/>
                </a:solidFill>
                <a:ea typeface="Calibri"/>
                <a:cs typeface="Arial" panose="020B0604020202020204" pitchFamily="34" charset="0"/>
                <a:sym typeface="Calibri"/>
                <a:rtl val="0"/>
              </a:rPr>
              <a:t>kloof</a:t>
            </a:r>
          </a:p>
        </p:txBody>
      </p:sp>
      <p:sp>
        <p:nvSpPr>
          <p:cNvPr id="39" name="Shape 545">
            <a:extLst>
              <a:ext uri="{FF2B5EF4-FFF2-40B4-BE49-F238E27FC236}">
                <a16:creationId xmlns:a16="http://schemas.microsoft.com/office/drawing/2014/main" xmlns="" id="{D5E80F82-2F6E-4A14-864F-3C03BA8CC270}"/>
              </a:ext>
            </a:extLst>
          </p:cNvPr>
          <p:cNvSpPr txBox="1"/>
          <p:nvPr/>
        </p:nvSpPr>
        <p:spPr>
          <a:xfrm>
            <a:off x="6204935" y="2745374"/>
            <a:ext cx="407400" cy="554099"/>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3000" kern="0">
                <a:solidFill>
                  <a:srgbClr val="4D4D4D"/>
                </a:solidFill>
                <a:latin typeface="Calibri"/>
                <a:ea typeface="Calibri"/>
                <a:cs typeface="Calibri"/>
                <a:sym typeface="Calibri"/>
                <a:rtl val="0"/>
              </a:rPr>
              <a:t>A</a:t>
            </a:r>
          </a:p>
        </p:txBody>
      </p:sp>
      <p:sp>
        <p:nvSpPr>
          <p:cNvPr id="40" name="Shape 546">
            <a:extLst>
              <a:ext uri="{FF2B5EF4-FFF2-40B4-BE49-F238E27FC236}">
                <a16:creationId xmlns:a16="http://schemas.microsoft.com/office/drawing/2014/main" xmlns="" id="{335987D5-C588-46C7-9878-1B214B894D44}"/>
              </a:ext>
            </a:extLst>
          </p:cNvPr>
          <p:cNvSpPr txBox="1"/>
          <p:nvPr/>
        </p:nvSpPr>
        <p:spPr>
          <a:xfrm>
            <a:off x="6209682" y="873166"/>
            <a:ext cx="394800" cy="554099"/>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3000" kern="0">
                <a:solidFill>
                  <a:srgbClr val="4D4D4D"/>
                </a:solidFill>
                <a:latin typeface="Calibri"/>
                <a:ea typeface="Calibri"/>
                <a:cs typeface="Calibri"/>
                <a:sym typeface="Calibri"/>
                <a:rtl val="0"/>
              </a:rPr>
              <a:t>B</a:t>
            </a:r>
          </a:p>
        </p:txBody>
      </p:sp>
      <p:sp>
        <p:nvSpPr>
          <p:cNvPr id="41" name="Shape 547">
            <a:extLst>
              <a:ext uri="{FF2B5EF4-FFF2-40B4-BE49-F238E27FC236}">
                <a16:creationId xmlns:a16="http://schemas.microsoft.com/office/drawing/2014/main" xmlns="" id="{027B8DF8-5D25-4A2F-AB79-F48D44414AB1}"/>
              </a:ext>
            </a:extLst>
          </p:cNvPr>
          <p:cNvSpPr txBox="1"/>
          <p:nvPr/>
        </p:nvSpPr>
        <p:spPr>
          <a:xfrm>
            <a:off x="5200199" y="3425558"/>
            <a:ext cx="3384300" cy="633900"/>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1600" kern="0">
                <a:solidFill>
                  <a:srgbClr val="4D4D4D"/>
                </a:solidFill>
                <a:ea typeface="Calibri"/>
                <a:cs typeface="Arial" panose="020B0604020202020204" pitchFamily="34" charset="0"/>
                <a:sym typeface="Calibri"/>
                <a:rtl val="0"/>
              </a:rPr>
              <a:t>Ontwikkeling bij </a:t>
            </a:r>
            <a:r>
              <a:rPr lang="nl" sz="1400" kern="0">
                <a:solidFill>
                  <a:srgbClr val="000000"/>
                </a:solidFill>
                <a:cs typeface="Arial" panose="020B0604020202020204" pitchFamily="34" charset="0"/>
                <a:sym typeface="Arial"/>
                <a:rtl val="0"/>
              </a:rPr>
              <a:t> </a:t>
            </a:r>
            <a:r>
              <a:rPr lang="nl" sz="1600" kern="0">
                <a:solidFill>
                  <a:srgbClr val="4D4D4D"/>
                </a:solidFill>
                <a:ea typeface="Calibri"/>
                <a:cs typeface="Arial" panose="020B0604020202020204" pitchFamily="34" charset="0"/>
                <a:sym typeface="Calibri"/>
                <a:rtl val="0"/>
              </a:rPr>
              <a:t>ongewijzigd beleid</a:t>
            </a:r>
          </a:p>
        </p:txBody>
      </p:sp>
      <p:sp>
        <p:nvSpPr>
          <p:cNvPr id="42" name="Shape 548">
            <a:extLst>
              <a:ext uri="{FF2B5EF4-FFF2-40B4-BE49-F238E27FC236}">
                <a16:creationId xmlns:a16="http://schemas.microsoft.com/office/drawing/2014/main" xmlns="" id="{F6E1FF45-745A-4BFF-A30A-95C6BDDB9D3B}"/>
              </a:ext>
            </a:extLst>
          </p:cNvPr>
          <p:cNvSpPr txBox="1"/>
          <p:nvPr/>
        </p:nvSpPr>
        <p:spPr>
          <a:xfrm>
            <a:off x="4546496" y="614883"/>
            <a:ext cx="4064700" cy="633900"/>
          </a:xfrm>
          <a:prstGeom prst="rect">
            <a:avLst/>
          </a:prstGeom>
          <a:noFill/>
          <a:ln>
            <a:noFill/>
          </a:ln>
        </p:spPr>
        <p:txBody>
          <a:bodyPr lIns="91425" tIns="45700" rIns="91425" bIns="45700" anchor="t" anchorCtr="0">
            <a:noAutofit/>
          </a:bodyPr>
          <a:lstStyle/>
          <a:p>
            <a:pPr algn="ctr">
              <a:buClr>
                <a:srgbClr val="4D4D4D"/>
              </a:buClr>
              <a:buSzPct val="25000"/>
              <a:buFont typeface="Calibri"/>
              <a:buNone/>
            </a:pPr>
            <a:r>
              <a:rPr lang="nl" sz="1600" kern="0">
                <a:solidFill>
                  <a:srgbClr val="4D4D4D"/>
                </a:solidFill>
                <a:ea typeface="Calibri"/>
                <a:cs typeface="Arial" panose="020B0604020202020204" pitchFamily="34" charset="0"/>
                <a:sym typeface="Calibri"/>
                <a:rtl val="0"/>
              </a:rPr>
              <a:t>Gewenste ontwikkeling bij </a:t>
            </a:r>
            <a:r>
              <a:rPr lang="nl" sz="1400" kern="0">
                <a:solidFill>
                  <a:srgbClr val="000000"/>
                </a:solidFill>
                <a:cs typeface="Arial" panose="020B0604020202020204" pitchFamily="34" charset="0"/>
                <a:sym typeface="Arial"/>
                <a:rtl val="0"/>
              </a:rPr>
              <a:t> </a:t>
            </a:r>
            <a:r>
              <a:rPr lang="nl" sz="1600" kern="0">
                <a:solidFill>
                  <a:srgbClr val="4D4D4D"/>
                </a:solidFill>
                <a:ea typeface="Calibri"/>
                <a:cs typeface="Arial" panose="020B0604020202020204" pitchFamily="34" charset="0"/>
                <a:sym typeface="Calibri"/>
                <a:rtl val="0"/>
              </a:rPr>
              <a:t>gewijzigd beleid</a:t>
            </a:r>
          </a:p>
        </p:txBody>
      </p:sp>
    </p:spTree>
    <p:extLst>
      <p:ext uri="{BB962C8B-B14F-4D97-AF65-F5344CB8AC3E}">
        <p14:creationId xmlns:p14="http://schemas.microsoft.com/office/powerpoint/2010/main" val="221511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FA1261AB-B885-4859-BE1F-209B16D50E2E}"/>
              </a:ext>
            </a:extLst>
          </p:cNvPr>
          <p:cNvPicPr>
            <a:picLocks noGrp="1" noChangeAspect="1"/>
          </p:cNvPicPr>
          <p:nvPr>
            <p:ph type="pic" sz="quarter" idx="13"/>
          </p:nvPr>
        </p:nvPicPr>
        <p:blipFill>
          <a:blip r:embed="rId3"/>
          <a:srcRect l="16678" r="16678"/>
          <a:stretch>
            <a:fillRect/>
          </a:stretch>
        </p:blipFill>
        <p:spPr/>
      </p:pic>
      <p:sp>
        <p:nvSpPr>
          <p:cNvPr id="2" name="Text Placeholder 1">
            <a:extLst>
              <a:ext uri="{FF2B5EF4-FFF2-40B4-BE49-F238E27FC236}">
                <a16:creationId xmlns:a16="http://schemas.microsoft.com/office/drawing/2014/main" xmlns="" id="{B05E9ECF-E745-452B-AAC2-0C2615AD384C}"/>
              </a:ext>
            </a:extLst>
          </p:cNvPr>
          <p:cNvSpPr>
            <a:spLocks noGrp="1"/>
          </p:cNvSpPr>
          <p:nvPr>
            <p:ph type="body" sz="quarter" idx="10"/>
          </p:nvPr>
        </p:nvSpPr>
        <p:spPr/>
        <p:txBody>
          <a:bodyPr/>
          <a:lstStyle/>
          <a:p>
            <a:r>
              <a:rPr lang="nl-NL" dirty="0"/>
              <a:t>Mogelijke strategieën</a:t>
            </a:r>
          </a:p>
        </p:txBody>
      </p:sp>
      <p:sp>
        <p:nvSpPr>
          <p:cNvPr id="4" name="Text Placeholder 3">
            <a:extLst>
              <a:ext uri="{FF2B5EF4-FFF2-40B4-BE49-F238E27FC236}">
                <a16:creationId xmlns:a16="http://schemas.microsoft.com/office/drawing/2014/main" xmlns="" id="{FC0A7EC4-CCA3-453F-9B03-BB5E39F90997}"/>
              </a:ext>
            </a:extLst>
          </p:cNvPr>
          <p:cNvSpPr>
            <a:spLocks noGrp="1"/>
          </p:cNvSpPr>
          <p:nvPr>
            <p:ph type="body" sz="quarter" idx="11"/>
          </p:nvPr>
        </p:nvSpPr>
        <p:spPr>
          <a:xfrm flipH="1">
            <a:off x="718283" y="1196341"/>
            <a:ext cx="3852195" cy="3292316"/>
          </a:xfrm>
        </p:spPr>
        <p:txBody>
          <a:bodyPr/>
          <a:lstStyle/>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Generieke concurrentiestrategie (Porter)</a:t>
            </a:r>
          </a:p>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Waardedisciplines Treacy &amp; Wiersema</a:t>
            </a:r>
          </a:p>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Groeistrategieën van Ansoff</a:t>
            </a:r>
          </a:p>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Differentiatie- en integratiestrategieën</a:t>
            </a:r>
          </a:p>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Strategieën gerelateerd aan marktpositie</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Marktleider</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Marktuitdager</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Marktvolger</a:t>
            </a:r>
            <a:endParaRPr lang="nl-NL" dirty="0"/>
          </a:p>
        </p:txBody>
      </p:sp>
    </p:spTree>
    <p:extLst>
      <p:ext uri="{BB962C8B-B14F-4D97-AF65-F5344CB8AC3E}">
        <p14:creationId xmlns:p14="http://schemas.microsoft.com/office/powerpoint/2010/main" val="228845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FA1261AB-B885-4859-BE1F-209B16D50E2E}"/>
              </a:ext>
            </a:extLst>
          </p:cNvPr>
          <p:cNvPicPr>
            <a:picLocks noGrp="1" noChangeAspect="1"/>
          </p:cNvPicPr>
          <p:nvPr>
            <p:ph type="pic" sz="quarter" idx="13"/>
          </p:nvPr>
        </p:nvPicPr>
        <p:blipFill>
          <a:blip r:embed="rId3"/>
          <a:srcRect l="16678" r="16678"/>
          <a:stretch>
            <a:fillRect/>
          </a:stretch>
        </p:blipFill>
        <p:spPr/>
      </p:pic>
      <p:sp>
        <p:nvSpPr>
          <p:cNvPr id="2" name="Text Placeholder 1">
            <a:extLst>
              <a:ext uri="{FF2B5EF4-FFF2-40B4-BE49-F238E27FC236}">
                <a16:creationId xmlns:a16="http://schemas.microsoft.com/office/drawing/2014/main" xmlns="" id="{B05E9ECF-E745-452B-AAC2-0C2615AD384C}"/>
              </a:ext>
            </a:extLst>
          </p:cNvPr>
          <p:cNvSpPr>
            <a:spLocks noGrp="1"/>
          </p:cNvSpPr>
          <p:nvPr>
            <p:ph type="body" sz="quarter" idx="10"/>
          </p:nvPr>
        </p:nvSpPr>
        <p:spPr/>
        <p:txBody>
          <a:bodyPr/>
          <a:lstStyle/>
          <a:p>
            <a:r>
              <a:rPr lang="nl-NL" dirty="0"/>
              <a:t>Mogelijke strategieën</a:t>
            </a:r>
          </a:p>
        </p:txBody>
      </p:sp>
      <p:sp>
        <p:nvSpPr>
          <p:cNvPr id="4" name="Text Placeholder 3">
            <a:extLst>
              <a:ext uri="{FF2B5EF4-FFF2-40B4-BE49-F238E27FC236}">
                <a16:creationId xmlns:a16="http://schemas.microsoft.com/office/drawing/2014/main" xmlns="" id="{FC0A7EC4-CCA3-453F-9B03-BB5E39F90997}"/>
              </a:ext>
            </a:extLst>
          </p:cNvPr>
          <p:cNvSpPr>
            <a:spLocks noGrp="1"/>
          </p:cNvSpPr>
          <p:nvPr>
            <p:ph type="body" sz="quarter" idx="11"/>
          </p:nvPr>
        </p:nvSpPr>
        <p:spPr>
          <a:xfrm flipH="1">
            <a:off x="718283" y="1196341"/>
            <a:ext cx="3852195" cy="3292316"/>
          </a:xfrm>
        </p:spPr>
        <p:txBody>
          <a:bodyPr/>
          <a:lstStyle/>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Generieke </a:t>
            </a:r>
            <a:r>
              <a:rPr lang="nl-NL" b="1" dirty="0">
                <a:latin typeface="Arial" panose="020B0604020202020204" pitchFamily="34" charset="0"/>
                <a:cs typeface="Arial" panose="020B0604020202020204" pitchFamily="34" charset="0"/>
                <a:sym typeface="Arial"/>
              </a:rPr>
              <a:t>concurrentie</a:t>
            </a:r>
            <a:r>
              <a:rPr lang="nl-NL" dirty="0">
                <a:latin typeface="Arial" panose="020B0604020202020204" pitchFamily="34" charset="0"/>
                <a:cs typeface="Arial" panose="020B0604020202020204" pitchFamily="34" charset="0"/>
                <a:sym typeface="Arial"/>
              </a:rPr>
              <a:t>strategie (Porter)</a:t>
            </a:r>
          </a:p>
          <a:p>
            <a:pPr marL="342900" lvl="0" indent="-342900">
              <a:buFont typeface="Arial" panose="020B0604020202020204" pitchFamily="34" charset="0"/>
              <a:buChar char="•"/>
            </a:pPr>
            <a:r>
              <a:rPr lang="nl-NL" b="1" dirty="0">
                <a:latin typeface="Arial" panose="020B0604020202020204" pitchFamily="34" charset="0"/>
                <a:cs typeface="Arial" panose="020B0604020202020204" pitchFamily="34" charset="0"/>
                <a:sym typeface="Arial"/>
              </a:rPr>
              <a:t>Waarde</a:t>
            </a:r>
            <a:r>
              <a:rPr lang="nl-NL" dirty="0">
                <a:latin typeface="Arial" panose="020B0604020202020204" pitchFamily="34" charset="0"/>
                <a:cs typeface="Arial" panose="020B0604020202020204" pitchFamily="34" charset="0"/>
                <a:sym typeface="Arial"/>
              </a:rPr>
              <a:t>disciplines Treacy &amp; Wiersema</a:t>
            </a:r>
          </a:p>
          <a:p>
            <a:pPr marL="342900" lvl="0" indent="-342900">
              <a:buFont typeface="Arial" panose="020B0604020202020204" pitchFamily="34" charset="0"/>
              <a:buChar char="•"/>
            </a:pPr>
            <a:r>
              <a:rPr lang="nl-NL" b="1" dirty="0">
                <a:latin typeface="Arial" panose="020B0604020202020204" pitchFamily="34" charset="0"/>
                <a:cs typeface="Arial" panose="020B0604020202020204" pitchFamily="34" charset="0"/>
                <a:sym typeface="Arial"/>
              </a:rPr>
              <a:t>Groei</a:t>
            </a:r>
            <a:r>
              <a:rPr lang="nl-NL" dirty="0">
                <a:latin typeface="Arial" panose="020B0604020202020204" pitchFamily="34" charset="0"/>
                <a:cs typeface="Arial" panose="020B0604020202020204" pitchFamily="34" charset="0"/>
                <a:sym typeface="Arial"/>
              </a:rPr>
              <a:t>strategieën van Ansoff</a:t>
            </a:r>
          </a:p>
          <a:p>
            <a:pPr marL="342900" lvl="0" indent="-342900">
              <a:buFont typeface="Arial" panose="020B0604020202020204" pitchFamily="34" charset="0"/>
              <a:buChar char="•"/>
            </a:pPr>
            <a:r>
              <a:rPr lang="nl-NL" b="1" dirty="0">
                <a:latin typeface="Arial" panose="020B0604020202020204" pitchFamily="34" charset="0"/>
                <a:cs typeface="Arial" panose="020B0604020202020204" pitchFamily="34" charset="0"/>
                <a:sym typeface="Arial"/>
              </a:rPr>
              <a:t>Differentiatie</a:t>
            </a:r>
            <a:r>
              <a:rPr lang="nl-NL" dirty="0">
                <a:latin typeface="Arial" panose="020B0604020202020204" pitchFamily="34" charset="0"/>
                <a:cs typeface="Arial" panose="020B0604020202020204" pitchFamily="34" charset="0"/>
                <a:sym typeface="Arial"/>
              </a:rPr>
              <a:t>- en </a:t>
            </a:r>
            <a:r>
              <a:rPr lang="nl-NL" b="1" dirty="0">
                <a:latin typeface="Arial" panose="020B0604020202020204" pitchFamily="34" charset="0"/>
                <a:cs typeface="Arial" panose="020B0604020202020204" pitchFamily="34" charset="0"/>
                <a:sym typeface="Arial"/>
              </a:rPr>
              <a:t>integratie</a:t>
            </a:r>
            <a:r>
              <a:rPr lang="nl-NL" dirty="0">
                <a:latin typeface="Arial" panose="020B0604020202020204" pitchFamily="34" charset="0"/>
                <a:cs typeface="Arial" panose="020B0604020202020204" pitchFamily="34" charset="0"/>
                <a:sym typeface="Arial"/>
              </a:rPr>
              <a:t>strategieën</a:t>
            </a:r>
          </a:p>
          <a:p>
            <a:pPr marL="342900" lvl="0"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Strategieën gerelateerd aan </a:t>
            </a:r>
            <a:r>
              <a:rPr lang="nl-NL" b="1" dirty="0">
                <a:latin typeface="Arial" panose="020B0604020202020204" pitchFamily="34" charset="0"/>
                <a:cs typeface="Arial" panose="020B0604020202020204" pitchFamily="34" charset="0"/>
                <a:sym typeface="Arial"/>
              </a:rPr>
              <a:t>marktpositie</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Marktleider</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Marktuitdager</a:t>
            </a:r>
          </a:p>
          <a:p>
            <a:pPr marL="800100" lvl="1" indent="-342900">
              <a:buFont typeface="Arial" panose="020B0604020202020204" pitchFamily="34" charset="0"/>
              <a:buChar char="•"/>
            </a:pPr>
            <a:r>
              <a:rPr lang="nl-NL" dirty="0">
                <a:latin typeface="Arial" panose="020B0604020202020204" pitchFamily="34" charset="0"/>
                <a:cs typeface="Arial" panose="020B0604020202020204" pitchFamily="34" charset="0"/>
                <a:sym typeface="Arial"/>
              </a:rPr>
              <a:t>Marktvolger</a:t>
            </a:r>
            <a:endParaRPr lang="nl-NL" dirty="0"/>
          </a:p>
        </p:txBody>
      </p:sp>
    </p:spTree>
    <p:extLst>
      <p:ext uri="{BB962C8B-B14F-4D97-AF65-F5344CB8AC3E}">
        <p14:creationId xmlns:p14="http://schemas.microsoft.com/office/powerpoint/2010/main" val="235611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718219" y="623650"/>
            <a:ext cx="7553716" cy="457200"/>
          </a:xfrm>
        </p:spPr>
        <p:txBody>
          <a:bodyPr/>
          <a:lstStyle/>
          <a:p>
            <a:r>
              <a:rPr lang="nl-NL" dirty="0"/>
              <a:t>Agenda</a:t>
            </a:r>
          </a:p>
        </p:txBody>
      </p:sp>
      <p:sp>
        <p:nvSpPr>
          <p:cNvPr id="7" name="Tijdelijke aanduiding voor tekst 6"/>
          <p:cNvSpPr>
            <a:spLocks noGrp="1"/>
          </p:cNvSpPr>
          <p:nvPr>
            <p:ph type="body" sz="quarter" idx="11"/>
          </p:nvPr>
        </p:nvSpPr>
        <p:spPr/>
        <p:txBody>
          <a:bodyPr/>
          <a:lstStyle/>
          <a:p>
            <a:r>
              <a:rPr lang="nl-NL" dirty="0"/>
              <a:t>Terugblik college OR1</a:t>
            </a:r>
          </a:p>
          <a:p>
            <a:r>
              <a:rPr lang="nl-NL" dirty="0"/>
              <a:t>Strategische modellen</a:t>
            </a:r>
          </a:p>
          <a:p>
            <a:endParaRPr lang="nl-NL" dirty="0"/>
          </a:p>
          <a:p>
            <a:r>
              <a:rPr lang="nl-NL" dirty="0"/>
              <a:t>Pauze</a:t>
            </a:r>
          </a:p>
          <a:p>
            <a:endParaRPr lang="nl-NL" dirty="0"/>
          </a:p>
          <a:p>
            <a:r>
              <a:rPr lang="nl-NL" dirty="0"/>
              <a:t>Vervolg strategische modellen</a:t>
            </a:r>
          </a:p>
          <a:p>
            <a:r>
              <a:rPr lang="nl-NL" dirty="0"/>
              <a:t>Socrative toets</a:t>
            </a:r>
          </a:p>
        </p:txBody>
      </p:sp>
      <p:grpSp>
        <p:nvGrpSpPr>
          <p:cNvPr id="3" name="Group 2">
            <a:extLst>
              <a:ext uri="{FF2B5EF4-FFF2-40B4-BE49-F238E27FC236}">
                <a16:creationId xmlns:a16="http://schemas.microsoft.com/office/drawing/2014/main" xmlns="" id="{9D037F5B-7B7A-41E7-A92D-757DABEE1BD3}"/>
              </a:ext>
            </a:extLst>
          </p:cNvPr>
          <p:cNvGrpSpPr/>
          <p:nvPr/>
        </p:nvGrpSpPr>
        <p:grpSpPr>
          <a:xfrm>
            <a:off x="4271579" y="396412"/>
            <a:ext cx="4735198" cy="4350676"/>
            <a:chOff x="4053466" y="398318"/>
            <a:chExt cx="4735198" cy="4350676"/>
          </a:xfrm>
        </p:grpSpPr>
        <p:sp>
          <p:nvSpPr>
            <p:cNvPr id="5" name="Shape 157">
              <a:extLst>
                <a:ext uri="{FF2B5EF4-FFF2-40B4-BE49-F238E27FC236}">
                  <a16:creationId xmlns:a16="http://schemas.microsoft.com/office/drawing/2014/main" xmlns="" id="{CE36BDCA-FCC0-4008-9504-E9928823785A}"/>
                </a:ext>
              </a:extLst>
            </p:cNvPr>
            <p:cNvSpPr/>
            <p:nvPr/>
          </p:nvSpPr>
          <p:spPr>
            <a:xfrm>
              <a:off x="5703462" y="2063719"/>
              <a:ext cx="1435500"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Shared</a:t>
              </a:r>
            </a:p>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values</a:t>
              </a:r>
            </a:p>
          </p:txBody>
        </p:sp>
        <p:sp>
          <p:nvSpPr>
            <p:cNvPr id="6" name="Shape 158">
              <a:extLst>
                <a:ext uri="{FF2B5EF4-FFF2-40B4-BE49-F238E27FC236}">
                  <a16:creationId xmlns:a16="http://schemas.microsoft.com/office/drawing/2014/main" xmlns="" id="{DD0C3E96-A554-407F-97A9-6F985692A0AE}"/>
                </a:ext>
              </a:extLst>
            </p:cNvPr>
            <p:cNvSpPr/>
            <p:nvPr/>
          </p:nvSpPr>
          <p:spPr>
            <a:xfrm>
              <a:off x="5845215" y="398318"/>
              <a:ext cx="1151699"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Structure</a:t>
              </a:r>
            </a:p>
          </p:txBody>
        </p:sp>
        <p:sp>
          <p:nvSpPr>
            <p:cNvPr id="8" name="Shape 159">
              <a:extLst>
                <a:ext uri="{FF2B5EF4-FFF2-40B4-BE49-F238E27FC236}">
                  <a16:creationId xmlns:a16="http://schemas.microsoft.com/office/drawing/2014/main" xmlns="" id="{EDAA4E1A-DEC0-4FEB-A1F4-A60662143129}"/>
                </a:ext>
              </a:extLst>
            </p:cNvPr>
            <p:cNvSpPr/>
            <p:nvPr/>
          </p:nvSpPr>
          <p:spPr>
            <a:xfrm>
              <a:off x="4053466" y="1306548"/>
              <a:ext cx="1151699" cy="1020000"/>
            </a:xfrm>
            <a:prstGeom prst="ellipse">
              <a:avLst/>
            </a:prstGeom>
            <a:solidFill>
              <a:srgbClr val="FF0000"/>
            </a:solid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dirty="0">
                  <a:solidFill>
                    <a:srgbClr val="000000"/>
                  </a:solidFill>
                  <a:latin typeface="Arial"/>
                  <a:ea typeface="Arial"/>
                  <a:cs typeface="Arial"/>
                  <a:sym typeface="Arial"/>
                </a:rPr>
                <a:t>Strategy</a:t>
              </a:r>
            </a:p>
          </p:txBody>
        </p:sp>
        <p:sp>
          <p:nvSpPr>
            <p:cNvPr id="9" name="Shape 160">
              <a:extLst>
                <a:ext uri="{FF2B5EF4-FFF2-40B4-BE49-F238E27FC236}">
                  <a16:creationId xmlns:a16="http://schemas.microsoft.com/office/drawing/2014/main" xmlns="" id="{FECD4C94-5FE5-49C5-8724-D3CC8F88F8AA}"/>
                </a:ext>
              </a:extLst>
            </p:cNvPr>
            <p:cNvSpPr/>
            <p:nvPr/>
          </p:nvSpPr>
          <p:spPr>
            <a:xfrm>
              <a:off x="4053466" y="2948955"/>
              <a:ext cx="1151699"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Skills</a:t>
              </a:r>
            </a:p>
          </p:txBody>
        </p:sp>
        <p:sp>
          <p:nvSpPr>
            <p:cNvPr id="10" name="Shape 161">
              <a:extLst>
                <a:ext uri="{FF2B5EF4-FFF2-40B4-BE49-F238E27FC236}">
                  <a16:creationId xmlns:a16="http://schemas.microsoft.com/office/drawing/2014/main" xmlns="" id="{BDD6B98A-D5A6-4B9B-BCF5-884F164FD745}"/>
                </a:ext>
              </a:extLst>
            </p:cNvPr>
            <p:cNvSpPr/>
            <p:nvPr/>
          </p:nvSpPr>
          <p:spPr>
            <a:xfrm>
              <a:off x="5845215" y="3728994"/>
              <a:ext cx="1151699"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Staff</a:t>
              </a:r>
            </a:p>
          </p:txBody>
        </p:sp>
        <p:sp>
          <p:nvSpPr>
            <p:cNvPr id="11" name="Shape 162">
              <a:extLst>
                <a:ext uri="{FF2B5EF4-FFF2-40B4-BE49-F238E27FC236}">
                  <a16:creationId xmlns:a16="http://schemas.microsoft.com/office/drawing/2014/main" xmlns="" id="{0C91C0C9-DAEE-4C78-93B4-18D0BC1979DE}"/>
                </a:ext>
              </a:extLst>
            </p:cNvPr>
            <p:cNvSpPr/>
            <p:nvPr/>
          </p:nvSpPr>
          <p:spPr>
            <a:xfrm>
              <a:off x="7636965" y="2948955"/>
              <a:ext cx="1151699"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Style</a:t>
              </a:r>
            </a:p>
          </p:txBody>
        </p:sp>
        <p:sp>
          <p:nvSpPr>
            <p:cNvPr id="12" name="Shape 163">
              <a:extLst>
                <a:ext uri="{FF2B5EF4-FFF2-40B4-BE49-F238E27FC236}">
                  <a16:creationId xmlns:a16="http://schemas.microsoft.com/office/drawing/2014/main" xmlns="" id="{B6394BBE-04CE-4BB2-BE74-D430AB2541E9}"/>
                </a:ext>
              </a:extLst>
            </p:cNvPr>
            <p:cNvSpPr/>
            <p:nvPr/>
          </p:nvSpPr>
          <p:spPr>
            <a:xfrm>
              <a:off x="7636965" y="1291041"/>
              <a:ext cx="1151699" cy="1020000"/>
            </a:xfrm>
            <a:prstGeom prst="ellipse">
              <a:avLst/>
            </a:prstGeom>
            <a:noFill/>
            <a:ln w="28575" cap="flat" cmpd="sng">
              <a:solidFill>
                <a:srgbClr val="00A0D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nl" sz="1100" b="1" i="0" u="none" strike="noStrike" cap="none" baseline="0">
                  <a:solidFill>
                    <a:srgbClr val="000000"/>
                  </a:solidFill>
                  <a:latin typeface="Arial"/>
                  <a:ea typeface="Arial"/>
                  <a:cs typeface="Arial"/>
                  <a:sym typeface="Arial"/>
                </a:rPr>
                <a:t>Systems</a:t>
              </a:r>
            </a:p>
          </p:txBody>
        </p:sp>
        <p:cxnSp>
          <p:nvCxnSpPr>
            <p:cNvPr id="13" name="Shape 164">
              <a:extLst>
                <a:ext uri="{FF2B5EF4-FFF2-40B4-BE49-F238E27FC236}">
                  <a16:creationId xmlns:a16="http://schemas.microsoft.com/office/drawing/2014/main" xmlns="" id="{20C655C8-8DB1-4F69-9CB4-D8478003CAFC}"/>
                </a:ext>
              </a:extLst>
            </p:cNvPr>
            <p:cNvCxnSpPr>
              <a:stCxn id="8" idx="7"/>
              <a:endCxn id="6" idx="2"/>
            </p:cNvCxnSpPr>
            <p:nvPr/>
          </p:nvCxnSpPr>
          <p:spPr>
            <a:xfrm rot="10800000" flipH="1">
              <a:off x="5036503" y="908424"/>
              <a:ext cx="808800" cy="5475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4" name="Shape 165">
              <a:extLst>
                <a:ext uri="{FF2B5EF4-FFF2-40B4-BE49-F238E27FC236}">
                  <a16:creationId xmlns:a16="http://schemas.microsoft.com/office/drawing/2014/main" xmlns="" id="{60CFCDF3-998F-49D5-BDAA-CD11F161C669}"/>
                </a:ext>
              </a:extLst>
            </p:cNvPr>
            <p:cNvCxnSpPr>
              <a:stCxn id="6" idx="6"/>
              <a:endCxn id="12" idx="1"/>
            </p:cNvCxnSpPr>
            <p:nvPr/>
          </p:nvCxnSpPr>
          <p:spPr>
            <a:xfrm>
              <a:off x="6996915" y="908318"/>
              <a:ext cx="808800" cy="5322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5" name="Shape 166">
              <a:extLst>
                <a:ext uri="{FF2B5EF4-FFF2-40B4-BE49-F238E27FC236}">
                  <a16:creationId xmlns:a16="http://schemas.microsoft.com/office/drawing/2014/main" xmlns="" id="{92C0C1A7-8E3A-41FD-A8D2-5258B12C5AAD}"/>
                </a:ext>
              </a:extLst>
            </p:cNvPr>
            <p:cNvCxnSpPr>
              <a:stCxn id="6" idx="4"/>
              <a:endCxn id="5" idx="0"/>
            </p:cNvCxnSpPr>
            <p:nvPr/>
          </p:nvCxnSpPr>
          <p:spPr>
            <a:xfrm>
              <a:off x="6421065" y="1418318"/>
              <a:ext cx="0" cy="6453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6" name="Shape 167">
              <a:extLst>
                <a:ext uri="{FF2B5EF4-FFF2-40B4-BE49-F238E27FC236}">
                  <a16:creationId xmlns:a16="http://schemas.microsoft.com/office/drawing/2014/main" xmlns="" id="{0CB15392-E46F-44E0-8C17-A1D46EB4D661}"/>
                </a:ext>
              </a:extLst>
            </p:cNvPr>
            <p:cNvCxnSpPr>
              <a:stCxn id="5" idx="4"/>
              <a:endCxn id="10" idx="0"/>
            </p:cNvCxnSpPr>
            <p:nvPr/>
          </p:nvCxnSpPr>
          <p:spPr>
            <a:xfrm>
              <a:off x="6421212" y="3083719"/>
              <a:ext cx="0" cy="6453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7" name="Shape 168">
              <a:extLst>
                <a:ext uri="{FF2B5EF4-FFF2-40B4-BE49-F238E27FC236}">
                  <a16:creationId xmlns:a16="http://schemas.microsoft.com/office/drawing/2014/main" xmlns="" id="{894C0739-47F2-44DD-B3DA-3D99513D8880}"/>
                </a:ext>
              </a:extLst>
            </p:cNvPr>
            <p:cNvCxnSpPr>
              <a:stCxn id="8" idx="4"/>
              <a:endCxn id="9" idx="0"/>
            </p:cNvCxnSpPr>
            <p:nvPr/>
          </p:nvCxnSpPr>
          <p:spPr>
            <a:xfrm>
              <a:off x="4629315" y="2326548"/>
              <a:ext cx="0" cy="6225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8" name="Shape 169">
              <a:extLst>
                <a:ext uri="{FF2B5EF4-FFF2-40B4-BE49-F238E27FC236}">
                  <a16:creationId xmlns:a16="http://schemas.microsoft.com/office/drawing/2014/main" xmlns="" id="{9AD97683-13C2-4AA4-9D75-0A67E9A1AE5A}"/>
                </a:ext>
              </a:extLst>
            </p:cNvPr>
            <p:cNvCxnSpPr>
              <a:stCxn id="12" idx="4"/>
              <a:endCxn id="11" idx="0"/>
            </p:cNvCxnSpPr>
            <p:nvPr/>
          </p:nvCxnSpPr>
          <p:spPr>
            <a:xfrm>
              <a:off x="8212815" y="2311041"/>
              <a:ext cx="0" cy="6378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19" name="Shape 170">
              <a:extLst>
                <a:ext uri="{FF2B5EF4-FFF2-40B4-BE49-F238E27FC236}">
                  <a16:creationId xmlns:a16="http://schemas.microsoft.com/office/drawing/2014/main" xmlns="" id="{14139616-18A3-45F7-AF57-9288E28D50DF}"/>
                </a:ext>
              </a:extLst>
            </p:cNvPr>
            <p:cNvCxnSpPr>
              <a:stCxn id="11" idx="3"/>
              <a:endCxn id="10" idx="6"/>
            </p:cNvCxnSpPr>
            <p:nvPr/>
          </p:nvCxnSpPr>
          <p:spPr>
            <a:xfrm flipH="1">
              <a:off x="6996828" y="3819579"/>
              <a:ext cx="808800" cy="4194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20" name="Shape 171">
              <a:extLst>
                <a:ext uri="{FF2B5EF4-FFF2-40B4-BE49-F238E27FC236}">
                  <a16:creationId xmlns:a16="http://schemas.microsoft.com/office/drawing/2014/main" xmlns="" id="{626601C2-4F94-4282-8515-76B0A9DC93D0}"/>
                </a:ext>
              </a:extLst>
            </p:cNvPr>
            <p:cNvCxnSpPr>
              <a:cxnSpLocks/>
            </p:cNvCxnSpPr>
            <p:nvPr/>
          </p:nvCxnSpPr>
          <p:spPr>
            <a:xfrm rot="10800000">
              <a:off x="5037015" y="3820022"/>
              <a:ext cx="808200" cy="419099"/>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21" name="Shape 172">
              <a:extLst>
                <a:ext uri="{FF2B5EF4-FFF2-40B4-BE49-F238E27FC236}">
                  <a16:creationId xmlns:a16="http://schemas.microsoft.com/office/drawing/2014/main" xmlns="" id="{BB2F293A-9AB7-4455-9D6C-701591AE7FD3}"/>
                </a:ext>
              </a:extLst>
            </p:cNvPr>
            <p:cNvCxnSpPr>
              <a:stCxn id="8" idx="6"/>
              <a:endCxn id="5" idx="1"/>
            </p:cNvCxnSpPr>
            <p:nvPr/>
          </p:nvCxnSpPr>
          <p:spPr>
            <a:xfrm>
              <a:off x="5205165" y="1816548"/>
              <a:ext cx="708600" cy="3966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22" name="Shape 173">
              <a:extLst>
                <a:ext uri="{FF2B5EF4-FFF2-40B4-BE49-F238E27FC236}">
                  <a16:creationId xmlns:a16="http://schemas.microsoft.com/office/drawing/2014/main" xmlns="" id="{20F5E59D-5053-488F-AFC4-7AE8B3580323}"/>
                </a:ext>
              </a:extLst>
            </p:cNvPr>
            <p:cNvCxnSpPr>
              <a:stCxn id="12" idx="2"/>
              <a:endCxn id="5" idx="7"/>
            </p:cNvCxnSpPr>
            <p:nvPr/>
          </p:nvCxnSpPr>
          <p:spPr>
            <a:xfrm flipH="1">
              <a:off x="6928665" y="1801041"/>
              <a:ext cx="708300" cy="4122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23" name="Shape 174">
              <a:extLst>
                <a:ext uri="{FF2B5EF4-FFF2-40B4-BE49-F238E27FC236}">
                  <a16:creationId xmlns:a16="http://schemas.microsoft.com/office/drawing/2014/main" xmlns="" id="{E95F05F6-B2E2-48DA-A7EC-4785498AEE3D}"/>
                </a:ext>
              </a:extLst>
            </p:cNvPr>
            <p:cNvCxnSpPr>
              <a:stCxn id="9" idx="6"/>
              <a:endCxn id="5" idx="3"/>
            </p:cNvCxnSpPr>
            <p:nvPr/>
          </p:nvCxnSpPr>
          <p:spPr>
            <a:xfrm rot="10800000" flipH="1">
              <a:off x="5205165" y="2934255"/>
              <a:ext cx="708600" cy="524700"/>
            </a:xfrm>
            <a:prstGeom prst="straightConnector1">
              <a:avLst/>
            </a:prstGeom>
            <a:solidFill>
              <a:srgbClr val="AAFFFD"/>
            </a:solidFill>
            <a:ln w="28575" cap="flat" cmpd="sng">
              <a:solidFill>
                <a:srgbClr val="00A0D2"/>
              </a:solidFill>
              <a:prstDash val="solid"/>
              <a:round/>
              <a:headEnd type="none" w="med" len="med"/>
              <a:tailEnd type="none" w="med" len="med"/>
            </a:ln>
          </p:spPr>
        </p:cxnSp>
        <p:cxnSp>
          <p:nvCxnSpPr>
            <p:cNvPr id="24" name="Shape 175">
              <a:extLst>
                <a:ext uri="{FF2B5EF4-FFF2-40B4-BE49-F238E27FC236}">
                  <a16:creationId xmlns:a16="http://schemas.microsoft.com/office/drawing/2014/main" xmlns="" id="{E2DB51D9-9EA2-4279-85E8-7004FA887CAE}"/>
                </a:ext>
              </a:extLst>
            </p:cNvPr>
            <p:cNvCxnSpPr>
              <a:stCxn id="5" idx="5"/>
              <a:endCxn id="11" idx="2"/>
            </p:cNvCxnSpPr>
            <p:nvPr/>
          </p:nvCxnSpPr>
          <p:spPr>
            <a:xfrm>
              <a:off x="6928738" y="2934343"/>
              <a:ext cx="708300" cy="524700"/>
            </a:xfrm>
            <a:prstGeom prst="straightConnector1">
              <a:avLst/>
            </a:prstGeom>
            <a:solidFill>
              <a:srgbClr val="AAFFFD"/>
            </a:solidFill>
            <a:ln w="28575" cap="flat" cmpd="sng">
              <a:solidFill>
                <a:srgbClr val="00A0D2"/>
              </a:solidFill>
              <a:prstDash val="solid"/>
              <a:round/>
              <a:headEnd type="none" w="med" len="med"/>
              <a:tailEnd type="none" w="med" len="med"/>
            </a:ln>
          </p:spPr>
        </p:cxnSp>
      </p:grpSp>
    </p:spTree>
    <p:extLst>
      <p:ext uri="{BB962C8B-B14F-4D97-AF65-F5344CB8AC3E}">
        <p14:creationId xmlns:p14="http://schemas.microsoft.com/office/powerpoint/2010/main" val="79206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CFF07996-22B3-4019-A20F-3CD77966E5F9}"/>
              </a:ext>
            </a:extLst>
          </p:cNvPr>
          <p:cNvSpPr>
            <a:spLocks noGrp="1"/>
          </p:cNvSpPr>
          <p:nvPr>
            <p:ph type="body" sz="quarter" idx="10"/>
          </p:nvPr>
        </p:nvSpPr>
        <p:spPr/>
        <p:txBody>
          <a:bodyPr/>
          <a:lstStyle/>
          <a:p>
            <a:r>
              <a:rPr lang="nl" dirty="0">
                <a:sym typeface="Arial"/>
              </a:rPr>
              <a:t>Generieke concurrentiestrategie </a:t>
            </a:r>
            <a:r>
              <a:rPr lang="nl" dirty="0"/>
              <a:t>van Porter</a:t>
            </a:r>
            <a:endParaRPr lang="nl-NL" dirty="0"/>
          </a:p>
        </p:txBody>
      </p:sp>
      <p:sp>
        <p:nvSpPr>
          <p:cNvPr id="6" name="Text Placeholder 5">
            <a:extLst>
              <a:ext uri="{FF2B5EF4-FFF2-40B4-BE49-F238E27FC236}">
                <a16:creationId xmlns:a16="http://schemas.microsoft.com/office/drawing/2014/main" xmlns="" id="{24AE5F03-48DB-4F2A-8BDF-19AB4163A4FE}"/>
              </a:ext>
            </a:extLst>
          </p:cNvPr>
          <p:cNvSpPr>
            <a:spLocks noGrp="1"/>
          </p:cNvSpPr>
          <p:nvPr>
            <p:ph type="body" sz="quarter" idx="11"/>
          </p:nvPr>
        </p:nvSpPr>
        <p:spPr/>
        <p:txBody>
          <a:bodyPr/>
          <a:lstStyle/>
          <a:p>
            <a:endParaRPr lang="nl-NL"/>
          </a:p>
        </p:txBody>
      </p:sp>
      <p:pic>
        <p:nvPicPr>
          <p:cNvPr id="7" name="Picture 6">
            <a:extLst>
              <a:ext uri="{FF2B5EF4-FFF2-40B4-BE49-F238E27FC236}">
                <a16:creationId xmlns:a16="http://schemas.microsoft.com/office/drawing/2014/main" xmlns="" id="{4773CC30-3B07-4AC9-8A0E-3240A75C8B7E}"/>
              </a:ext>
            </a:extLst>
          </p:cNvPr>
          <p:cNvPicPr>
            <a:picLocks noChangeAspect="1"/>
          </p:cNvPicPr>
          <p:nvPr/>
        </p:nvPicPr>
        <p:blipFill>
          <a:blip r:embed="rId3"/>
          <a:stretch>
            <a:fillRect/>
          </a:stretch>
        </p:blipFill>
        <p:spPr>
          <a:xfrm>
            <a:off x="718219" y="1196341"/>
            <a:ext cx="7410450" cy="3419475"/>
          </a:xfrm>
          <a:prstGeom prst="rect">
            <a:avLst/>
          </a:prstGeom>
        </p:spPr>
      </p:pic>
      <p:pic>
        <p:nvPicPr>
          <p:cNvPr id="8" name="Picture 2" descr="Afbeeldingsresultaat voor slagerij logo">
            <a:extLst>
              <a:ext uri="{FF2B5EF4-FFF2-40B4-BE49-F238E27FC236}">
                <a16:creationId xmlns:a16="http://schemas.microsoft.com/office/drawing/2014/main" xmlns="" id="{942A970F-ECA2-47E4-AC5D-CB923E07F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27" y="3869225"/>
            <a:ext cx="3067050" cy="11114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fbeeldingsresultaat voor albert heijn logo">
            <a:extLst>
              <a:ext uri="{FF2B5EF4-FFF2-40B4-BE49-F238E27FC236}">
                <a16:creationId xmlns:a16="http://schemas.microsoft.com/office/drawing/2014/main" xmlns="" id="{EC2B3129-BB74-489D-9330-65BF6E2EC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14" y="3789417"/>
            <a:ext cx="1211884" cy="12711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fbeeldingsresultaat voor lidl logo">
            <a:extLst>
              <a:ext uri="{FF2B5EF4-FFF2-40B4-BE49-F238E27FC236}">
                <a16:creationId xmlns:a16="http://schemas.microsoft.com/office/drawing/2014/main" xmlns="" id="{93D41957-AEDD-49D8-B92E-770BCA3F4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827" y="3815280"/>
            <a:ext cx="1219385" cy="12193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fbeeldingsresultaat voor slager biologisch logo">
            <a:extLst>
              <a:ext uri="{FF2B5EF4-FFF2-40B4-BE49-F238E27FC236}">
                <a16:creationId xmlns:a16="http://schemas.microsoft.com/office/drawing/2014/main" xmlns="" id="{1E76AC5D-D571-4C1B-BAB4-B104173B169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75" t="20192" r="11431" b="15140"/>
          <a:stretch/>
        </p:blipFill>
        <p:spPr bwMode="auto">
          <a:xfrm>
            <a:off x="374738" y="4008166"/>
            <a:ext cx="1828800" cy="90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80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2.5E-6 2.59259E-6 L 0.76233 -0.53866 " pathEditMode="relative" rAng="0" ptsTypes="AA">
                                      <p:cBhvr>
                                        <p:cTn id="12" dur="2000" fill="hold"/>
                                        <p:tgtEl>
                                          <p:spTgt spid="9"/>
                                        </p:tgtEl>
                                        <p:attrNameLst>
                                          <p:attrName>ppt_x</p:attrName>
                                          <p:attrName>ppt_y</p:attrName>
                                        </p:attrNameLst>
                                      </p:cBhvr>
                                      <p:rCtr x="38108" y="-26852"/>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2.5E-6 7.40741E-7 L 0.14445 -0.5463 " pathEditMode="relative" rAng="0" ptsTypes="AA">
                                      <p:cBhvr>
                                        <p:cTn id="22" dur="2000" fill="hold"/>
                                        <p:tgtEl>
                                          <p:spTgt spid="10"/>
                                        </p:tgtEl>
                                        <p:attrNameLst>
                                          <p:attrName>ppt_x</p:attrName>
                                          <p:attrName>ppt_y</p:attrName>
                                        </p:attrNameLst>
                                      </p:cBhvr>
                                      <p:rCtr x="7222" y="-27315"/>
                                    </p:animMotion>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364 0.00185 L 0.19774 -0.14468 " pathEditMode="relative" rAng="0" ptsTypes="AA">
                                      <p:cBhvr>
                                        <p:cTn id="32" dur="2000" fill="hold"/>
                                        <p:tgtEl>
                                          <p:spTgt spid="8"/>
                                        </p:tgtEl>
                                        <p:attrNameLst>
                                          <p:attrName>ppt_x</p:attrName>
                                          <p:attrName>ppt_y</p:attrName>
                                        </p:attrNameLst>
                                      </p:cBhvr>
                                      <p:rCtr x="9705" y="-7338"/>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0157 0.00139 L 0.62119 -0.20879 " pathEditMode="relative" rAng="0" ptsTypes="AA">
                                      <p:cBhvr>
                                        <p:cTn id="42" dur="2000" fill="hold"/>
                                        <p:tgtEl>
                                          <p:spTgt spid="11"/>
                                        </p:tgtEl>
                                        <p:attrNameLst>
                                          <p:attrName>ppt_x</p:attrName>
                                          <p:attrName>ppt_y</p:attrName>
                                        </p:attrNameLst>
                                      </p:cBhvr>
                                      <p:rCtr x="30972" y="-10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CFF07996-22B3-4019-A20F-3CD77966E5F9}"/>
              </a:ext>
            </a:extLst>
          </p:cNvPr>
          <p:cNvSpPr>
            <a:spLocks noGrp="1"/>
          </p:cNvSpPr>
          <p:nvPr>
            <p:ph type="body" sz="quarter" idx="10"/>
          </p:nvPr>
        </p:nvSpPr>
        <p:spPr/>
        <p:txBody>
          <a:bodyPr/>
          <a:lstStyle/>
          <a:p>
            <a:r>
              <a:rPr lang="nl" dirty="0">
                <a:sym typeface="Arial"/>
              </a:rPr>
              <a:t>Generieke concurrentiestrategie </a:t>
            </a:r>
            <a:r>
              <a:rPr lang="nl" dirty="0"/>
              <a:t>van Porter</a:t>
            </a:r>
            <a:endParaRPr lang="nl-NL" dirty="0"/>
          </a:p>
        </p:txBody>
      </p:sp>
      <p:sp>
        <p:nvSpPr>
          <p:cNvPr id="6" name="Text Placeholder 5">
            <a:extLst>
              <a:ext uri="{FF2B5EF4-FFF2-40B4-BE49-F238E27FC236}">
                <a16:creationId xmlns:a16="http://schemas.microsoft.com/office/drawing/2014/main" xmlns="" id="{24AE5F03-48DB-4F2A-8BDF-19AB4163A4FE}"/>
              </a:ext>
            </a:extLst>
          </p:cNvPr>
          <p:cNvSpPr>
            <a:spLocks noGrp="1"/>
          </p:cNvSpPr>
          <p:nvPr>
            <p:ph type="body" sz="quarter" idx="11"/>
          </p:nvPr>
        </p:nvSpPr>
        <p:spPr/>
        <p:txBody>
          <a:bodyPr/>
          <a:lstStyle/>
          <a:p>
            <a:endParaRPr lang="nl-NL"/>
          </a:p>
        </p:txBody>
      </p:sp>
      <p:pic>
        <p:nvPicPr>
          <p:cNvPr id="7" name="Picture 6">
            <a:extLst>
              <a:ext uri="{FF2B5EF4-FFF2-40B4-BE49-F238E27FC236}">
                <a16:creationId xmlns:a16="http://schemas.microsoft.com/office/drawing/2014/main" xmlns="" id="{4773CC30-3B07-4AC9-8A0E-3240A75C8B7E}"/>
              </a:ext>
            </a:extLst>
          </p:cNvPr>
          <p:cNvPicPr>
            <a:picLocks noChangeAspect="1"/>
          </p:cNvPicPr>
          <p:nvPr/>
        </p:nvPicPr>
        <p:blipFill>
          <a:blip r:embed="rId3"/>
          <a:stretch>
            <a:fillRect/>
          </a:stretch>
        </p:blipFill>
        <p:spPr>
          <a:xfrm>
            <a:off x="718219" y="1196341"/>
            <a:ext cx="7410450" cy="3419475"/>
          </a:xfrm>
          <a:prstGeom prst="rect">
            <a:avLst/>
          </a:prstGeom>
        </p:spPr>
      </p:pic>
      <p:pic>
        <p:nvPicPr>
          <p:cNvPr id="12" name="Picture 2" descr="http://i.obstorage.nl/77134caee4fb4bb29f799a9dcb8c5e56/opener/Wat_moet_er_in_het_pand_van_de_VD_bij_jou_in_de_buurt_komen.jpg">
            <a:extLst>
              <a:ext uri="{FF2B5EF4-FFF2-40B4-BE49-F238E27FC236}">
                <a16:creationId xmlns:a16="http://schemas.microsoft.com/office/drawing/2014/main" xmlns="" id="{AF9A6EA7-922A-49EC-9220-A2C237CE1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57154"/>
            <a:ext cx="2239861" cy="126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2.96296E-6 L 0.39201 -0.36921 " pathEditMode="relative" rAng="0" ptsTypes="AA">
                                      <p:cBhvr>
                                        <p:cTn id="6" dur="2000" fill="hold"/>
                                        <p:tgtEl>
                                          <p:spTgt spid="12"/>
                                        </p:tgtEl>
                                        <p:attrNameLst>
                                          <p:attrName>ppt_x</p:attrName>
                                          <p:attrName>ppt_y</p:attrName>
                                        </p:attrNameLst>
                                      </p:cBhvr>
                                      <p:rCtr x="19653"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78239D9-3932-46E7-A354-944DF7A056AC}"/>
              </a:ext>
            </a:extLst>
          </p:cNvPr>
          <p:cNvSpPr>
            <a:spLocks noGrp="1"/>
          </p:cNvSpPr>
          <p:nvPr>
            <p:ph type="body" sz="quarter" idx="10"/>
          </p:nvPr>
        </p:nvSpPr>
        <p:spPr/>
        <p:txBody>
          <a:bodyPr/>
          <a:lstStyle/>
          <a:p>
            <a:r>
              <a:rPr lang="nl" dirty="0">
                <a:sym typeface="Arial"/>
              </a:rPr>
              <a:t>Waardedisciplines Treacy &amp; Wiersema</a:t>
            </a:r>
            <a:endParaRPr lang="nl-NL" dirty="0"/>
          </a:p>
        </p:txBody>
      </p:sp>
      <p:sp>
        <p:nvSpPr>
          <p:cNvPr id="3" name="Text Placeholder 2">
            <a:extLst>
              <a:ext uri="{FF2B5EF4-FFF2-40B4-BE49-F238E27FC236}">
                <a16:creationId xmlns:a16="http://schemas.microsoft.com/office/drawing/2014/main" xmlns="" id="{56B1416B-C3C0-43F8-982E-E76B4EAF19A3}"/>
              </a:ext>
            </a:extLst>
          </p:cNvPr>
          <p:cNvSpPr>
            <a:spLocks noGrp="1"/>
          </p:cNvSpPr>
          <p:nvPr>
            <p:ph type="body" sz="quarter" idx="11"/>
          </p:nvPr>
        </p:nvSpPr>
        <p:spPr/>
        <p:txBody>
          <a:bodyPr/>
          <a:lstStyle/>
          <a:p>
            <a:endParaRPr lang="nl-NL" dirty="0"/>
          </a:p>
        </p:txBody>
      </p:sp>
      <p:pic>
        <p:nvPicPr>
          <p:cNvPr id="4" name="Shape 567">
            <a:extLst>
              <a:ext uri="{FF2B5EF4-FFF2-40B4-BE49-F238E27FC236}">
                <a16:creationId xmlns:a16="http://schemas.microsoft.com/office/drawing/2014/main" xmlns="" id="{FF5B5EE3-7EC7-4EAA-9F7A-7ADF1AF712F5}"/>
              </a:ext>
            </a:extLst>
          </p:cNvPr>
          <p:cNvPicPr preferRelativeResize="0">
            <a:picLocks noChangeAspect="1"/>
          </p:cNvPicPr>
          <p:nvPr/>
        </p:nvPicPr>
        <p:blipFill rotWithShape="1">
          <a:blip r:embed="rId3">
            <a:alphaModFix/>
          </a:blip>
          <a:srcRect/>
          <a:stretch/>
        </p:blipFill>
        <p:spPr>
          <a:xfrm>
            <a:off x="2027918" y="1146080"/>
            <a:ext cx="5088163" cy="3830166"/>
          </a:xfrm>
          <a:prstGeom prst="rect">
            <a:avLst/>
          </a:prstGeom>
          <a:noFill/>
          <a:ln>
            <a:noFill/>
          </a:ln>
        </p:spPr>
      </p:pic>
    </p:spTree>
    <p:extLst>
      <p:ext uri="{BB962C8B-B14F-4D97-AF65-F5344CB8AC3E}">
        <p14:creationId xmlns:p14="http://schemas.microsoft.com/office/powerpoint/2010/main" val="3057919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78239D9-3932-46E7-A354-944DF7A056AC}"/>
              </a:ext>
            </a:extLst>
          </p:cNvPr>
          <p:cNvSpPr>
            <a:spLocks noGrp="1"/>
          </p:cNvSpPr>
          <p:nvPr>
            <p:ph type="body" sz="quarter" idx="10"/>
          </p:nvPr>
        </p:nvSpPr>
        <p:spPr/>
        <p:txBody>
          <a:bodyPr/>
          <a:lstStyle/>
          <a:p>
            <a:r>
              <a:rPr lang="nl" dirty="0">
                <a:sym typeface="Arial"/>
              </a:rPr>
              <a:t>Waardedisciplines Treacy &amp; Wiersema</a:t>
            </a:r>
            <a:endParaRPr lang="nl-NL" dirty="0"/>
          </a:p>
        </p:txBody>
      </p:sp>
      <p:sp>
        <p:nvSpPr>
          <p:cNvPr id="3" name="Text Placeholder 2">
            <a:extLst>
              <a:ext uri="{FF2B5EF4-FFF2-40B4-BE49-F238E27FC236}">
                <a16:creationId xmlns:a16="http://schemas.microsoft.com/office/drawing/2014/main" xmlns="" id="{56B1416B-C3C0-43F8-982E-E76B4EAF19A3}"/>
              </a:ext>
            </a:extLst>
          </p:cNvPr>
          <p:cNvSpPr>
            <a:spLocks noGrp="1"/>
          </p:cNvSpPr>
          <p:nvPr>
            <p:ph type="body" sz="quarter" idx="11"/>
          </p:nvPr>
        </p:nvSpPr>
        <p:spPr/>
        <p:txBody>
          <a:bodyPr/>
          <a:lstStyle/>
          <a:p>
            <a:endParaRPr lang="nl-NL" dirty="0"/>
          </a:p>
        </p:txBody>
      </p:sp>
      <p:pic>
        <p:nvPicPr>
          <p:cNvPr id="4" name="Shape 567">
            <a:extLst>
              <a:ext uri="{FF2B5EF4-FFF2-40B4-BE49-F238E27FC236}">
                <a16:creationId xmlns:a16="http://schemas.microsoft.com/office/drawing/2014/main" xmlns="" id="{FF5B5EE3-7EC7-4EAA-9F7A-7ADF1AF712F5}"/>
              </a:ext>
            </a:extLst>
          </p:cNvPr>
          <p:cNvPicPr preferRelativeResize="0">
            <a:picLocks noChangeAspect="1"/>
          </p:cNvPicPr>
          <p:nvPr/>
        </p:nvPicPr>
        <p:blipFill rotWithShape="1">
          <a:blip r:embed="rId3">
            <a:alphaModFix/>
          </a:blip>
          <a:srcRect/>
          <a:stretch/>
        </p:blipFill>
        <p:spPr>
          <a:xfrm>
            <a:off x="2027918" y="1146080"/>
            <a:ext cx="5088163" cy="3830166"/>
          </a:xfrm>
          <a:prstGeom prst="rect">
            <a:avLst/>
          </a:prstGeom>
          <a:noFill/>
          <a:ln>
            <a:noFill/>
          </a:ln>
        </p:spPr>
      </p:pic>
      <p:pic>
        <p:nvPicPr>
          <p:cNvPr id="5" name="Picture 8" descr="Afbeeldingsresultaat voor albert heijn logo">
            <a:extLst>
              <a:ext uri="{FF2B5EF4-FFF2-40B4-BE49-F238E27FC236}">
                <a16:creationId xmlns:a16="http://schemas.microsoft.com/office/drawing/2014/main" xmlns="" id="{16878C4A-8978-4164-AA12-6B2E5260B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898" y="1865068"/>
            <a:ext cx="821852" cy="862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beeldingsresultaat voor spar logo">
            <a:extLst>
              <a:ext uri="{FF2B5EF4-FFF2-40B4-BE49-F238E27FC236}">
                <a16:creationId xmlns:a16="http://schemas.microsoft.com/office/drawing/2014/main" xmlns="" id="{5A6A12CC-46F9-4108-92C3-F8DD0FE93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898" y="2868977"/>
            <a:ext cx="821852" cy="9824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fbeeldingsresultaat voor lidl logo">
            <a:extLst>
              <a:ext uri="{FF2B5EF4-FFF2-40B4-BE49-F238E27FC236}">
                <a16:creationId xmlns:a16="http://schemas.microsoft.com/office/drawing/2014/main" xmlns="" id="{91F41822-DC7E-4ED7-8925-D47C6882D7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397" y="4020554"/>
            <a:ext cx="826939" cy="82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1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78239D9-3932-46E7-A354-944DF7A056AC}"/>
              </a:ext>
            </a:extLst>
          </p:cNvPr>
          <p:cNvSpPr>
            <a:spLocks noGrp="1"/>
          </p:cNvSpPr>
          <p:nvPr>
            <p:ph type="body" sz="quarter" idx="10"/>
          </p:nvPr>
        </p:nvSpPr>
        <p:spPr/>
        <p:txBody>
          <a:bodyPr/>
          <a:lstStyle/>
          <a:p>
            <a:r>
              <a:rPr lang="nl" dirty="0">
                <a:sym typeface="Arial"/>
              </a:rPr>
              <a:t>Waardedisciplines Treacy &amp; Wiersema</a:t>
            </a:r>
            <a:endParaRPr lang="nl-NL" dirty="0"/>
          </a:p>
        </p:txBody>
      </p:sp>
      <p:sp>
        <p:nvSpPr>
          <p:cNvPr id="3" name="Text Placeholder 2">
            <a:extLst>
              <a:ext uri="{FF2B5EF4-FFF2-40B4-BE49-F238E27FC236}">
                <a16:creationId xmlns:a16="http://schemas.microsoft.com/office/drawing/2014/main" xmlns="" id="{56B1416B-C3C0-43F8-982E-E76B4EAF19A3}"/>
              </a:ext>
            </a:extLst>
          </p:cNvPr>
          <p:cNvSpPr>
            <a:spLocks noGrp="1"/>
          </p:cNvSpPr>
          <p:nvPr>
            <p:ph type="body" sz="quarter" idx="11"/>
          </p:nvPr>
        </p:nvSpPr>
        <p:spPr/>
        <p:txBody>
          <a:bodyPr/>
          <a:lstStyle/>
          <a:p>
            <a:endParaRPr lang="nl-NL" dirty="0"/>
          </a:p>
        </p:txBody>
      </p:sp>
      <p:pic>
        <p:nvPicPr>
          <p:cNvPr id="4" name="Shape 567">
            <a:extLst>
              <a:ext uri="{FF2B5EF4-FFF2-40B4-BE49-F238E27FC236}">
                <a16:creationId xmlns:a16="http://schemas.microsoft.com/office/drawing/2014/main" xmlns="" id="{FF5B5EE3-7EC7-4EAA-9F7A-7ADF1AF712F5}"/>
              </a:ext>
            </a:extLst>
          </p:cNvPr>
          <p:cNvPicPr preferRelativeResize="0">
            <a:picLocks noChangeAspect="1"/>
          </p:cNvPicPr>
          <p:nvPr/>
        </p:nvPicPr>
        <p:blipFill rotWithShape="1">
          <a:blip r:embed="rId3">
            <a:alphaModFix/>
          </a:blip>
          <a:srcRect/>
          <a:stretch/>
        </p:blipFill>
        <p:spPr>
          <a:xfrm>
            <a:off x="2027918" y="1146080"/>
            <a:ext cx="5088163" cy="3830166"/>
          </a:xfrm>
          <a:prstGeom prst="rect">
            <a:avLst/>
          </a:prstGeom>
          <a:noFill/>
          <a:ln>
            <a:noFill/>
          </a:ln>
        </p:spPr>
      </p:pic>
      <p:pic>
        <p:nvPicPr>
          <p:cNvPr id="5" name="Picture 2" descr="Afbeeldingsresultaat voor tesla logo">
            <a:extLst>
              <a:ext uri="{FF2B5EF4-FFF2-40B4-BE49-F238E27FC236}">
                <a16:creationId xmlns:a16="http://schemas.microsoft.com/office/drawing/2014/main" xmlns="" id="{DB7ED7E1-3262-4897-9F10-39EF24215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97" y="1865068"/>
            <a:ext cx="1187143" cy="7908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fbeeldingsresultaat voor dacia logo">
            <a:extLst>
              <a:ext uri="{FF2B5EF4-FFF2-40B4-BE49-F238E27FC236}">
                <a16:creationId xmlns:a16="http://schemas.microsoft.com/office/drawing/2014/main" xmlns="" id="{EECCC440-BAE2-4260-9A1A-3C36414FF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28" y="2942811"/>
            <a:ext cx="1054412" cy="7908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fbeeldingsresultaat voor pimp my ride logo">
            <a:extLst>
              <a:ext uri="{FF2B5EF4-FFF2-40B4-BE49-F238E27FC236}">
                <a16:creationId xmlns:a16="http://schemas.microsoft.com/office/drawing/2014/main" xmlns="" id="{75AB5FB7-79CF-4AE3-AC07-F30D689B1C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45" y="4020554"/>
            <a:ext cx="1120779" cy="84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3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1235FCA-EC92-4565-90F3-89FCC6FC3E55}"/>
              </a:ext>
            </a:extLst>
          </p:cNvPr>
          <p:cNvSpPr>
            <a:spLocks noGrp="1"/>
          </p:cNvSpPr>
          <p:nvPr>
            <p:ph type="body" sz="quarter" idx="10"/>
          </p:nvPr>
        </p:nvSpPr>
        <p:spPr/>
        <p:txBody>
          <a:bodyPr/>
          <a:lstStyle/>
          <a:p>
            <a:r>
              <a:rPr lang="nl" dirty="0">
                <a:sym typeface="Arial"/>
              </a:rPr>
              <a:t>Groeistrategieën van Ansoff</a:t>
            </a:r>
            <a:endParaRPr lang="nl-NL" dirty="0"/>
          </a:p>
        </p:txBody>
      </p:sp>
      <p:sp>
        <p:nvSpPr>
          <p:cNvPr id="3" name="Text Placeholder 2">
            <a:extLst>
              <a:ext uri="{FF2B5EF4-FFF2-40B4-BE49-F238E27FC236}">
                <a16:creationId xmlns:a16="http://schemas.microsoft.com/office/drawing/2014/main" xmlns="" id="{7191B11C-B12D-4B9A-9A06-0C65A0C0CCE2}"/>
              </a:ext>
            </a:extLst>
          </p:cNvPr>
          <p:cNvSpPr>
            <a:spLocks noGrp="1"/>
          </p:cNvSpPr>
          <p:nvPr>
            <p:ph type="body" sz="quarter" idx="11"/>
          </p:nvPr>
        </p:nvSpPr>
        <p:spPr/>
        <p:txBody>
          <a:bodyPr/>
          <a:lstStyle/>
          <a:p>
            <a:endParaRPr lang="nl-NL"/>
          </a:p>
        </p:txBody>
      </p:sp>
      <p:pic>
        <p:nvPicPr>
          <p:cNvPr id="4" name="Picture 2" descr="http://123management.nl/0/010_strategie/images/014c_ansoff.jpg">
            <a:extLst>
              <a:ext uri="{FF2B5EF4-FFF2-40B4-BE49-F238E27FC236}">
                <a16:creationId xmlns:a16="http://schemas.microsoft.com/office/drawing/2014/main" xmlns="" id="{256F932A-11D8-4E54-9D2C-3A96B6156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341" y="1196340"/>
            <a:ext cx="5944551" cy="391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DFB6224-02C7-4192-8241-0FF3F2593BA5}"/>
              </a:ext>
            </a:extLst>
          </p:cNvPr>
          <p:cNvSpPr>
            <a:spLocks noGrp="1"/>
          </p:cNvSpPr>
          <p:nvPr>
            <p:ph type="body" sz="quarter" idx="10"/>
          </p:nvPr>
        </p:nvSpPr>
        <p:spPr/>
        <p:txBody>
          <a:bodyPr/>
          <a:lstStyle/>
          <a:p>
            <a:endParaRPr lang="nl-NL"/>
          </a:p>
        </p:txBody>
      </p:sp>
      <p:sp>
        <p:nvSpPr>
          <p:cNvPr id="3" name="Text Placeholder 2">
            <a:extLst>
              <a:ext uri="{FF2B5EF4-FFF2-40B4-BE49-F238E27FC236}">
                <a16:creationId xmlns:a16="http://schemas.microsoft.com/office/drawing/2014/main" xmlns="" id="{3BD4D5D2-D75F-4E41-9209-C4606B628776}"/>
              </a:ext>
            </a:extLst>
          </p:cNvPr>
          <p:cNvSpPr>
            <a:spLocks noGrp="1"/>
          </p:cNvSpPr>
          <p:nvPr>
            <p:ph type="body" sz="quarter" idx="11"/>
          </p:nvPr>
        </p:nvSpPr>
        <p:spPr/>
        <p:txBody>
          <a:bodyPr/>
          <a:lstStyle/>
          <a:p>
            <a:endParaRPr lang="nl-NL"/>
          </a:p>
        </p:txBody>
      </p:sp>
      <p:pic>
        <p:nvPicPr>
          <p:cNvPr id="5" name="Picture 4">
            <a:extLst>
              <a:ext uri="{FF2B5EF4-FFF2-40B4-BE49-F238E27FC236}">
                <a16:creationId xmlns:a16="http://schemas.microsoft.com/office/drawing/2014/main" xmlns="" id="{A624EA9D-85EF-478F-BDB2-8FFBC76EDCA8}"/>
              </a:ext>
            </a:extLst>
          </p:cNvPr>
          <p:cNvPicPr>
            <a:picLocks noChangeAspect="1"/>
          </p:cNvPicPr>
          <p:nvPr/>
        </p:nvPicPr>
        <p:blipFill>
          <a:blip r:embed="rId2"/>
          <a:stretch>
            <a:fillRect/>
          </a:stretch>
        </p:blipFill>
        <p:spPr>
          <a:xfrm>
            <a:off x="2854839" y="36900"/>
            <a:ext cx="5417096" cy="489795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xmlns="" id="{D48D7587-3E01-4D83-A41E-46D3DF0CB9B4}"/>
              </a:ext>
            </a:extLst>
          </p:cNvPr>
          <p:cNvPicPr>
            <a:picLocks noChangeAspect="1"/>
          </p:cNvPicPr>
          <p:nvPr/>
        </p:nvPicPr>
        <p:blipFill>
          <a:blip r:embed="rId3"/>
          <a:stretch>
            <a:fillRect/>
          </a:stretch>
        </p:blipFill>
        <p:spPr>
          <a:xfrm>
            <a:off x="224559" y="2664125"/>
            <a:ext cx="8694881" cy="1164493"/>
          </a:xfrm>
          <a:prstGeom prst="rect">
            <a:avLst/>
          </a:prstGeom>
          <a:ln>
            <a:noFill/>
          </a:ln>
          <a:effectLst>
            <a:outerShdw blurRad="292100" dist="139700" dir="2700000" algn="tl" rotWithShape="0">
              <a:srgbClr val="333333">
                <a:alpha val="65000"/>
              </a:srgbClr>
            </a:outerShdw>
          </a:effectLst>
        </p:spPr>
      </p:pic>
      <p:pic>
        <p:nvPicPr>
          <p:cNvPr id="4" name="Picture 4" descr="Afbeeldingsresultaat voor deliveroo png">
            <a:extLst>
              <a:ext uri="{FF2B5EF4-FFF2-40B4-BE49-F238E27FC236}">
                <a16:creationId xmlns:a16="http://schemas.microsoft.com/office/drawing/2014/main" xmlns="" id="{7920CCE6-822F-48BB-AC29-8AA78C451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9" y="36900"/>
            <a:ext cx="3629157" cy="204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2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1235FCA-EC92-4565-90F3-89FCC6FC3E55}"/>
              </a:ext>
            </a:extLst>
          </p:cNvPr>
          <p:cNvSpPr>
            <a:spLocks noGrp="1"/>
          </p:cNvSpPr>
          <p:nvPr>
            <p:ph type="body" sz="quarter" idx="10"/>
          </p:nvPr>
        </p:nvSpPr>
        <p:spPr/>
        <p:txBody>
          <a:bodyPr/>
          <a:lstStyle/>
          <a:p>
            <a:r>
              <a:rPr lang="nl" dirty="0">
                <a:sym typeface="Arial"/>
              </a:rPr>
              <a:t>Ansoff &amp; Deliveroo</a:t>
            </a:r>
            <a:endParaRPr lang="nl-NL" dirty="0"/>
          </a:p>
        </p:txBody>
      </p:sp>
      <p:sp>
        <p:nvSpPr>
          <p:cNvPr id="3" name="Text Placeholder 2">
            <a:extLst>
              <a:ext uri="{FF2B5EF4-FFF2-40B4-BE49-F238E27FC236}">
                <a16:creationId xmlns:a16="http://schemas.microsoft.com/office/drawing/2014/main" xmlns="" id="{7191B11C-B12D-4B9A-9A06-0C65A0C0CCE2}"/>
              </a:ext>
            </a:extLst>
          </p:cNvPr>
          <p:cNvSpPr>
            <a:spLocks noGrp="1"/>
          </p:cNvSpPr>
          <p:nvPr>
            <p:ph type="body" sz="quarter" idx="11"/>
          </p:nvPr>
        </p:nvSpPr>
        <p:spPr/>
        <p:txBody>
          <a:bodyPr/>
          <a:lstStyle/>
          <a:p>
            <a:endParaRPr lang="nl-NL"/>
          </a:p>
        </p:txBody>
      </p:sp>
      <p:pic>
        <p:nvPicPr>
          <p:cNvPr id="4" name="Picture 2" descr="http://123management.nl/0/010_strategie/images/014c_ansoff.jpg">
            <a:extLst>
              <a:ext uri="{FF2B5EF4-FFF2-40B4-BE49-F238E27FC236}">
                <a16:creationId xmlns:a16="http://schemas.microsoft.com/office/drawing/2014/main" xmlns="" id="{256F932A-11D8-4E54-9D2C-3A96B6156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341" y="1196340"/>
            <a:ext cx="5944551" cy="39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fbeeldingsresultaat voor deliveroo png">
            <a:extLst>
              <a:ext uri="{FF2B5EF4-FFF2-40B4-BE49-F238E27FC236}">
                <a16:creationId xmlns:a16="http://schemas.microsoft.com/office/drawing/2014/main" xmlns="" id="{1F9E5D4A-635C-45BA-AB34-C5BA2B781E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201" b="27105"/>
          <a:stretch/>
        </p:blipFill>
        <p:spPr bwMode="auto">
          <a:xfrm>
            <a:off x="1812699" y="1005781"/>
            <a:ext cx="1311501" cy="16903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68BF3FD8-ED36-402E-BD85-AFD85C6CB776}"/>
              </a:ext>
            </a:extLst>
          </p:cNvPr>
          <p:cNvPicPr>
            <a:picLocks noChangeAspect="1"/>
          </p:cNvPicPr>
          <p:nvPr/>
        </p:nvPicPr>
        <p:blipFill>
          <a:blip r:embed="rId5"/>
          <a:stretch>
            <a:fillRect/>
          </a:stretch>
        </p:blipFill>
        <p:spPr>
          <a:xfrm>
            <a:off x="3253937" y="407911"/>
            <a:ext cx="5671457" cy="759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85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48148E-6 L -3.33333E-6 -1.48148E-6 C -0.00035 -0.00509 -3.33333E-6 -0.01019 -0.00104 -0.01482 C -0.00191 -0.01829 -0.00399 -0.02083 -0.00556 -0.02384 C -0.00938 -0.03171 -0.00764 -0.02917 -0.01667 -0.03704 C -0.01997 -0.04005 -0.02049 -0.04074 -0.02431 -0.04306 C -0.02552 -0.04375 -0.02674 -0.04375 -0.02778 -0.04445 C -0.02882 -0.04537 -0.02986 -0.04676 -0.03108 -0.04745 C -0.03455 -0.04954 -0.03854 -0.0507 -0.04219 -0.05185 C -0.05365 -0.05139 -0.06511 -0.05139 -0.07656 -0.05046 C -0.08177 -0.05 -0.08021 -0.04884 -0.08438 -0.04607 C -0.08542 -0.04537 -0.08663 -0.04537 -0.08767 -0.04445 C -0.08889 -0.04375 -0.08993 -0.04259 -0.09097 -0.04167 C -0.1007 -0.03426 -0.09063 -0.04352 -0.09879 -0.03426 C -0.10017 -0.03264 -0.10191 -0.03148 -0.1033 -0.02963 C -0.10452 -0.02801 -0.10538 -0.0257 -0.1066 -0.02384 C -0.10764 -0.02222 -0.10886 -0.02107 -0.1099 -0.01945 C -0.11077 -0.01806 -0.11129 -0.0162 -0.11215 -0.01482 C -0.11354 -0.01273 -0.11528 -0.01111 -0.11649 -0.00903 C -0.11875 -0.00533 -0.1224 0.00301 -0.12431 0.00741 C -0.12465 0.00926 -0.12483 0.01134 -0.12552 0.01319 C -0.12743 0.01921 -0.12813 0.01667 -0.13108 0.02222 C -0.1349 0.0294 -0.13195 0.02592 -0.13438 0.03241 C -0.1349 0.03403 -0.13594 0.03542 -0.13663 0.03704 C -0.13715 0.03842 -0.13715 0.04005 -0.13767 0.04143 C -0.1382 0.04305 -0.13924 0.04421 -0.13993 0.04583 C -0.14045 0.04722 -0.14045 0.04884 -0.14097 0.05023 C -0.14167 0.05185 -0.14271 0.05301 -0.14323 0.05463 L -0.14653 0.06805 L -0.14983 0.08148 C -0.15035 0.08287 -0.15087 0.08426 -0.15104 0.08588 C -0.15139 0.08819 -0.15174 0.09074 -0.15208 0.09329 C -0.15243 0.09467 -0.15295 0.09606 -0.1533 0.09768 C -0.15365 0.10069 -0.15382 0.1037 -0.15434 0.10648 C -0.15486 0.10949 -0.1559 0.1125 -0.1566 0.11551 C -0.15695 0.1169 -0.15747 0.11829 -0.15764 0.11991 C -0.15799 0.12292 -0.15833 0.12592 -0.15886 0.1287 C -0.15903 0.13079 -0.15955 0.13264 -0.1599 0.13472 C -0.16181 0.14768 -0.1599 0.13935 -0.16215 0.14815 C -0.1625 0.13958 -0.16233 0.13125 -0.1632 0.12292 C -0.16354 0.1206 -0.16476 0.11898 -0.16545 0.1169 C -0.16632 0.11412 -0.16632 0.11065 -0.16771 0.1081 C -0.1684 0.10648 -0.16927 0.10509 -0.16997 0.1037 C -0.1717 0.09884 -0.16997 0.09907 -0.17327 0.09467 C -0.17413 0.09352 -0.17552 0.09282 -0.17656 0.09167 C -0.17726 0.09028 -0.17778 0.08842 -0.17882 0.08727 C -0.18056 0.08518 -0.1842 0.0838 -0.18663 0.08287 C -0.18767 0.08148 -0.18854 0.0794 -0.18993 0.07847 C -0.19167 0.07731 -0.19358 0.07755 -0.19549 0.07685 C -0.20486 0.07407 -0.19427 0.07662 -0.20764 0.07407 C -0.21545 0.07454 -0.22327 0.07454 -0.23108 0.07546 C -0.2349 0.07592 -0.2342 0.07801 -0.23767 0.07986 C -0.23906 0.08079 -0.24063 0.08055 -0.24219 0.08148 C -0.24358 0.08217 -0.24497 0.08356 -0.24653 0.08426 C -0.24757 0.08495 -0.24879 0.08518 -0.24983 0.08588 C -0.25104 0.08657 -0.25208 0.08796 -0.25313 0.08889 C -0.25434 0.08958 -0.25556 0.08958 -0.2566 0.09028 C -0.25886 0.0919 -0.26094 0.09421 -0.2632 0.0963 C -0.26424 0.09722 -0.26528 0.09861 -0.26649 0.09907 L -0.26979 0.10069 C -0.28038 0.11481 -0.26684 0.09792 -0.27639 0.10648 C -0.27761 0.10764 -0.27847 0.10972 -0.27969 0.11111 C -0.28108 0.11273 -0.28281 0.11366 -0.2842 0.11551 C -0.28507 0.11667 -0.28542 0.11875 -0.28629 0.11991 C -0.28733 0.12106 -0.28872 0.12153 -0.28976 0.12292 C -0.29097 0.12454 -0.29202 0.12685 -0.29306 0.1287 C -0.29462 0.13171 -0.29531 0.13565 -0.2974 0.13773 L -0.30087 0.14074 L -0.30521 0.14954 C -0.3059 0.15092 -0.30695 0.15231 -0.30747 0.15393 C -0.31476 0.17361 -0.3059 0.14907 -0.31077 0.16435 C -0.3125 0.16967 -0.31302 0.17037 -0.31528 0.17477 C -0.31563 0.17662 -0.31667 0.18287 -0.31754 0.18518 C -0.31806 0.1868 -0.31893 0.18796 -0.31962 0.18958 C -0.32014 0.19143 -0.32031 0.19352 -0.32083 0.19537 C -0.32118 0.19699 -0.3217 0.19838 -0.32188 0.2 C -0.32257 0.20579 -0.32257 0.2118 -0.32309 0.21759 C -0.32327 0.22106 -0.32379 0.22454 -0.32413 0.22801 C -0.32448 0.23657 -0.32465 0.24491 -0.32518 0.25324 C -0.32535 0.25579 -0.32622 0.2581 -0.32639 0.26065 C -0.32691 0.26713 -0.32708 0.27361 -0.32743 0.27986 C -0.32813 0.29028 -0.3283 0.29051 -0.32969 0.29907 C -0.33004 0.30717 -0.33021 0.31505 -0.33073 0.32292 C -0.33108 0.32592 -0.33386 0.33009 -0.33195 0.33171 C -0.33021 0.33333 -0.32865 0.32824 -0.32743 0.32592 C -0.3257 0.32222 -0.32448 0.31805 -0.32309 0.31389 C -0.32222 0.31204 -0.32205 0.30972 -0.32083 0.3081 C -0.31962 0.30648 -0.3184 0.30532 -0.31754 0.3037 C -0.31649 0.30185 -0.31632 0.2993 -0.31528 0.29768 C -0.31372 0.29537 -0.31129 0.29398 -0.30972 0.29167 C -0.30833 0.29005 -0.30764 0.2875 -0.30643 0.28588 C -0.30538 0.28449 -0.30399 0.28426 -0.30295 0.28287 C -0.29132 0.26713 -0.30903 0.28727 -0.29531 0.27106 C -0.29393 0.26944 -0.29236 0.26805 -0.2908 0.26667 C -0.28976 0.26551 -0.28854 0.26481 -0.2875 0.26366 C -0.27847 0.25301 -0.28438 0.25625 -0.27743 0.25324 C -0.27031 0.24329 -0.27813 0.25278 -0.27101 0.24722 C -0.26858 0.2456 -0.26684 0.24259 -0.26424 0.24143 C -0.2632 0.24097 -0.26215 0.24028 -0.26094 0.23981 C -0.25955 0.23935 -0.25799 0.23912 -0.2566 0.23842 C -0.25504 0.23773 -0.25365 0.23611 -0.25208 0.23542 C -0.24653 0.2331 -0.24219 0.23217 -0.23663 0.23102 C -0.22917 0.23148 -0.2217 0.23125 -0.21441 0.23241 C -0.21302 0.23264 -0.21198 0.23426 -0.21094 0.23542 C -0.20833 0.23842 -0.20417 0.24491 -0.2033 0.24884 C -0.20035 0.25995 -0.20417 0.2463 -0.19983 0.25764 C -0.19931 0.25903 -0.19931 0.26065 -0.19879 0.26204 C -0.19827 0.26366 -0.19705 0.26505 -0.19653 0.26667 C -0.19566 0.26944 -0.19514 0.27245 -0.19427 0.27546 C -0.19392 0.27685 -0.1934 0.27847 -0.19323 0.27986 C -0.19167 0.29028 -0.19236 0.28495 -0.19097 0.2963 C -0.19063 0.30255 -0.19045 0.30903 -0.18993 0.31551 C -0.18906 0.32708 -0.18924 0.32292 -0.18767 0.33171 C -0.18733 0.33426 -0.18698 0.3368 -0.18663 0.33912 C -0.18629 0.34074 -0.18577 0.34213 -0.18542 0.34375 C -0.18455 0.34861 -0.18316 0.35856 -0.18316 0.35856 C -0.18247 0.37037 -0.1816 0.38217 -0.18108 0.39398 C -0.18056 0.40139 -0.18038 0.4088 -0.17986 0.4162 C -0.17691 0.46481 -0.1809 0.38472 -0.17761 0.45486 C -0.17726 0.45185 -0.17726 0.44861 -0.17656 0.44583 C -0.17622 0.44421 -0.175 0.44305 -0.17431 0.44143 C -0.16979 0.42917 -0.17743 0.44537 -0.17101 0.43264 C -0.17066 0.43055 -0.17049 0.42847 -0.16997 0.42662 C -0.16823 0.4206 -0.1658 0.41759 -0.1632 0.4118 C -0.15625 0.3963 -0.16354 0.41111 -0.1566 0.4 C -0.15261 0.39352 -0.15625 0.39699 -0.15104 0.39097 C -0.14618 0.38565 -0.14931 0.39005 -0.14427 0.38657 C -0.13577 0.38079 -0.14601 0.38588 -0.13767 0.38217 C -0.13403 0.38264 -0.13021 0.38264 -0.12656 0.38356 C -0.12136 0.38495 -0.11754 0.39005 -0.1132 0.39398 C -0.11111 0.39606 -0.10886 0.39792 -0.1066 0.4 C -0.09184 0.41319 -0.11372 0.39421 -0.09983 0.4044 C -0.09757 0.40602 -0.09323 0.41042 -0.09323 0.41042 C -0.09167 0.41366 -0.08958 0.41782 -0.08767 0.4206 C -0.08629 0.42268 -0.08455 0.42454 -0.08333 0.42662 C -0.08212 0.42824 -0.07795 0.43796 -0.07778 0.43842 C -0.07726 0.43981 -0.07708 0.44143 -0.07656 0.44282 C -0.07604 0.44444 -0.07517 0.44583 -0.07431 0.44745 C -0.07396 0.4493 -0.07379 0.45139 -0.07327 0.45324 C -0.07205 0.45694 -0.06962 0.45949 -0.06771 0.46227 C -0.06684 0.46551 -0.06545 0.4713 -0.06441 0.47407 C -0.06302 0.47708 -0.0599 0.48287 -0.0599 0.48287 C -0.05677 0.5 -0.06111 0.47893 -0.0566 0.49329 C -0.05226 0.50671 -0.05886 0.49259 -0.0533 0.5037 C -0.05295 0.50602 -0.05278 0.5088 -0.05208 0.51111 C -0.05174 0.51273 -0.05052 0.51389 -0.05 0.51551 C -0.04948 0.5169 -0.04931 0.51852 -0.04879 0.51991 C -0.04809 0.52199 -0.04722 0.52384 -0.04653 0.52592 C -0.04566 0.5287 -0.04514 0.53171 -0.04445 0.53472 L -0.04323 0.53912 C -0.04288 0.54074 -0.04236 0.54213 -0.04219 0.54375 C -0.0408 0.55116 -0.04149 0.54768 -0.03993 0.55393 C -0.03958 0.55787 -0.03941 0.56204 -0.03889 0.56597 C -0.03854 0.56736 -0.03785 0.56875 -0.03767 0.57037 C -0.03715 0.57477 -0.03698 0.57917 -0.03663 0.58356 C -0.03629 0.58704 -0.03594 0.59051 -0.03542 0.59398 C -0.03507 0.60741 -0.03542 0.62083 -0.03438 0.63403 C -0.03403 0.63796 -0.03368 0.62616 -0.03333 0.62222 C -0.03281 0.61782 -0.03281 0.61319 -0.03212 0.6088 C -0.03177 0.60579 -0.03056 0.60301 -0.02986 0.6 C -0.02952 0.59792 -0.02917 0.59606 -0.02882 0.59398 C -0.02813 0.58981 -0.02795 0.58611 -0.02656 0.58217 C -0.02552 0.57917 -0.02431 0.57639 -0.02327 0.57338 C -0.02274 0.57176 -0.02257 0.57037 -0.02222 0.56875 C -0.02031 0.56296 -0.01875 0.55671 -0.01667 0.55116 C -0.0158 0.54907 -0.01493 0.54722 -0.01441 0.54514 C -0.01354 0.54167 -0.01302 0.53819 -0.01215 0.53472 C -0.01077 0.52986 -0.0092 0.52477 -0.00764 0.51991 C -0.0066 0.51643 -0.00521 0.51319 -0.00434 0.50949 C 0.00035 0.49097 -0.00452 0.50972 -3.33333E-6 0.49329 C 0.00052 0.4919 0.00052 0.49028 0.00121 0.48889 C 0.00208 0.4868 0.00347 0.48495 0.00451 0.48287 C 0.0066 0.46875 0.00417 0.48194 0.00781 0.46967 C 0.0118 0.45625 0.00764 0.46481 0.01337 0.45486 C 0.01614 0.44352 0.0125 0.45741 0.01667 0.44583 C 0.01719 0.44444 0.01736 0.44282 0.01788 0.44143 C 0.01996 0.43588 0.02031 0.4375 0.02344 0.43264 C 0.02795 0.42523 0.02292 0.43055 0.02899 0.42523 C 0.02969 0.42361 0.03021 0.42176 0.03125 0.4206 C 0.03212 0.41967 0.03351 0.41991 0.03455 0.41921 C 0.03594 0.41829 0.03733 0.41713 0.03889 0.4162 C 0.04114 0.41505 0.04566 0.41319 0.04566 0.41319 C 0.05243 0.41389 0.05764 0.41296 0.06337 0.4162 C 0.06493 0.41713 0.06649 0.41782 0.06788 0.41921 C 0.0691 0.42037 0.07014 0.42199 0.07118 0.42361 C 0.0743 0.4287 0.07274 0.4287 0.07673 0.43403 C 0.07795 0.43565 0.07986 0.4368 0.08108 0.43842 C 0.08246 0.44028 0.08333 0.44259 0.08455 0.44444 C 0.08559 0.44606 0.0868 0.44722 0.08785 0.44884 C 0.09305 0.45717 0.0875 0.4493 0.09114 0.45764 C 0.09201 0.45995 0.0934 0.46157 0.09444 0.46366 C 0.09479 0.46505 0.09514 0.46667 0.09566 0.46805 C 0.09965 0.4787 0.09618 0.46551 0.1 0.47847 C 0.10087 0.48148 0.10121 0.48449 0.10226 0.48727 C 0.10295 0.48935 0.10382 0.4912 0.10451 0.49329 C 0.10555 0.49722 0.10608 0.5044 0.10677 0.5081 C 0.10833 0.51921 0.10781 0.5088 0.10781 0.52292 " pathEditMode="relative" ptsTypes="AAAAAAAAAAAAAAAAAAAAAAAAAAAAAAAAAAAAAAAAAAAAAAAAAAAAAAAAAAAAAAAAAAAAAAAAAAAAAAAAAAAAAAAAAAAAAAAAAAAAAAAAAAAAAAAAAAAAAAAAAAAAAAAAAAAAAAAAAAAAAAAAAAAAAAAAAAAAAAAAAAAAAAAAAAAAAAAAAAAAAAAAAAAAAAAAAAAAA">
                                      <p:cBhvr>
                                        <p:cTn id="6" dur="10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901 0.31574 L 0.0901 0.31605 C 0.09045 0.29475 0.09045 0.27345 0.09114 0.25216 C 0.09114 0.24907 0.09184 0.24629 0.09218 0.24321 C 0.09392 0.22901 0.09236 0.23703 0.09566 0.22407 C 0.09652 0.22037 0.09722 0.21697 0.09895 0.21296 C 0.10503 0.20154 0.09982 0.21852 0.10677 0.2 C 0.1085 0.19537 0.11059 0.18889 0.11336 0.18549 C 0.11475 0.18364 0.11649 0.18179 0.11788 0.17932 C 0.121 0.17438 0.12083 0.17284 0.12447 0.16913 C 0.12656 0.16635 0.12847 0.16389 0.13107 0.16327 L 0.13663 0.16172 C 0.1651 0.16389 0.15034 0.15617 0.15781 0.16759 C 0.1592 0.16975 0.16093 0.17129 0.16232 0.17284 C 0.16718 0.18179 0.16649 0.18179 0.16892 0.19135 L 0.16892 0.19166 L 0.17343 0.2 C 0.17378 0.20154 0.17378 0.20432 0.17447 0.20617 C 0.175 0.20771 0.17638 0.20802 0.17673 0.2108 C 0.1776 0.21605 0.17743 0.22253 0.17777 0.22839 C 0.17934 0.25617 0.1776 0.24352 0.18003 0.25926 C 0.18038 0.26697 0.17829 0.27531 0.18107 0.28179 C 0.18298 0.28611 0.18246 0.27191 0.18333 0.26697 C 0.18524 0.25617 0.18402 0.26265 0.18784 0.24753 C 0.18819 0.24629 0.18836 0.24475 0.18888 0.24321 C 0.19444 0.2287 0.18767 0.2466 0.1934 0.22993 C 0.19652 0.22068 0.19704 0.22253 0.2 0.20926 C 0.20069 0.20586 0.20138 0.20154 0.20225 0.19845 C 0.20486 0.18889 0.20364 0.19629 0.20677 0.18827 C 0.21093 0.17716 0.20694 0.18395 0.21111 0.17222 C 0.21163 0.17068 0.21267 0.16913 0.21336 0.16759 C 0.21371 0.16574 0.21406 0.16327 0.21441 0.16172 C 0.21527 0.15833 0.21684 0.15277 0.21788 0.15 C 0.2184 0.14784 0.21927 0.14598 0.21996 0.14382 C 0.22083 0.14135 0.22135 0.13889 0.22222 0.13642 C 0.22291 0.13456 0.22378 0.13271 0.22447 0.13055 C 0.22743 0.12191 0.22326 0.13117 0.22777 0.11882 C 0.22847 0.11697 0.22951 0.11605 0.23003 0.11419 C 0.2309 0.11142 0.23125 0.10833 0.23229 0.10555 C 0.23298 0.10339 0.23385 0.10154 0.23454 0.09969 C 0.23506 0.09753 0.23489 0.09537 0.23559 0.09352 C 0.23645 0.09135 0.23784 0.0895 0.23888 0.08765 C 0.24149 0.07747 0.23802 0.08981 0.2434 0.07592 C 0.24427 0.07345 0.24461 0.07068 0.24566 0.06821 C 0.24618 0.06697 0.24722 0.06543 0.24774 0.06389 C 0.24826 0.06234 0.24843 0.0608 0.24895 0.05956 C 0.24982 0.05679 0.25138 0.05463 0.25225 0.05216 C 0.25312 0.04938 0.25312 0.04568 0.25451 0.04321 C 0.25642 0.0395 0.26093 0.03055 0.26441 0.02685 C 0.26649 0.02469 0.26857 0.02191 0.27118 0.02098 L 0.27552 0.01944 C 0.28316 0.02006 0.29305 0.01944 0.30121 0.02253 C 0.30347 0.02345 0.30555 0.02469 0.30781 0.02531 C 0.30885 0.02592 0.31006 0.02623 0.31111 0.02685 C 0.31927 0.03395 0.30902 0.02531 0.31892 0.03271 C 0.325 0.03734 0.31944 0.03456 0.32552 0.03734 C 0.32673 0.03858 0.32777 0.04043 0.32899 0.04166 C 0.33038 0.04321 0.33211 0.04444 0.33333 0.04598 C 0.33437 0.04753 0.33472 0.04938 0.33559 0.05061 C 0.33767 0.0537 0.34045 0.05617 0.34218 0.05956 L 0.34895 0.07284 C 0.34965 0.07438 0.35069 0.07561 0.35121 0.07716 C 0.35312 0.08549 0.35104 0.07808 0.35451 0.08611 C 0.3552 0.08827 0.3559 0.09043 0.35677 0.09197 C 0.35729 0.09382 0.35816 0.09506 0.35885 0.0966 C 0.36024 0.09969 0.36267 0.10648 0.36336 0.10987 C 0.36388 0.11234 0.36388 0.11481 0.36441 0.11728 C 0.3651 0.12037 0.36597 0.12314 0.36666 0.12623 L 0.36788 0.13055 C 0.36822 0.1321 0.36875 0.13364 0.36892 0.13518 C 0.37204 0.15956 0.3684 0.13364 0.37118 0.14845 C 0.37152 0.15092 0.37187 0.15339 0.37222 0.15586 C 0.37413 0.16635 0.37378 0.16481 0.37552 0.17222 C 0.37517 0.18364 0.37638 0.19506 0.37447 0.20617 C 0.37326 0.21296 0.37361 0.19197 0.37343 0.18549 C 0.37291 0.17438 0.37291 0.16327 0.37222 0.15277 C 0.37204 0.14969 0.37013 0.12345 0.36892 0.11419 C 0.3684 0.1108 0.36597 0.09969 0.36562 0.09814 C 0.3651 0.09598 0.36475 0.09413 0.36441 0.09197 C 0.36406 0.08858 0.36406 0.08518 0.36336 0.08179 C 0.36284 0.07963 0.3618 0.07777 0.36111 0.07592 C 0.35798 0.05463 0.36232 0.08086 0.35781 0.06234 C 0.35711 0.06018 0.35711 0.05771 0.35677 0.05493 C 0.35642 0.05308 0.35607 0.05123 0.35555 0.04907 C 0.3552 0.04753 0.35486 0.04629 0.35451 0.04475 C 0.35399 0.0429 0.35381 0.04074 0.35329 0.03858 C 0.3526 0.0358 0.35173 0.03271 0.35121 0.02993 C 0.35069 0.02747 0.35052 0.025 0.35 0.02253 C 0.34878 0.01605 0.34843 0.01821 0.3467 0.0108 C 0.34531 0.00493 0.34548 -0.00155 0.3434 -0.0071 C 0.34149 -0.01235 0.34027 -0.01482 0.33888 -0.02068 C 0.33802 -0.02377 0.33767 -0.02747 0.33663 -0.03087 C 0.33611 -0.03272 0.33506 -0.03395 0.33454 -0.0355 C 0.3335 -0.03828 0.33316 -0.04136 0.33229 -0.04414 C 0.3309 -0.04784 0.32899 -0.05093 0.32777 -0.05463 C 0.32673 -0.05741 0.32656 -0.06081 0.32552 -0.06358 C 0.32413 -0.06729 0.32222 -0.07099 0.32118 -0.07531 C 0.32031 -0.07809 0.32013 -0.08148 0.31892 -0.08426 C 0.31788 -0.08673 0.31597 -0.08828 0.31441 -0.09013 C 0.31232 -0.09877 0.31441 -0.09229 0.30781 -0.1034 C 0.30694 -0.10494 0.30642 -0.10648 0.30555 -0.10803 C 0.30451 -0.10957 0.30329 -0.11081 0.30225 -0.11235 C 0.29895 -0.11729 0.29809 -0.12037 0.29444 -0.12439 C 0.2934 -0.12531 0.29218 -0.12593 0.29114 -0.12716 C 0.28819 -0.13056 0.2868 -0.13395 0.28333 -0.13611 C 0.28125 -0.13735 0.27899 -0.13797 0.27673 -0.1392 C 0.27552 -0.13951 0.27447 -0.13982 0.27343 -0.14044 C 0.27187 -0.14136 0.27048 -0.1426 0.26892 -0.14352 C 0.26666 -0.14476 0.26458 -0.14599 0.26232 -0.14661 C 0.25451 -0.14846 0.2585 -0.14753 0.25 -0.14939 C 0.2434 -0.14877 0.23663 -0.14908 0.23003 -0.14784 C 0.22777 -0.14753 0.22274 -0.14445 0.21996 -0.14352 C 0.21562 -0.14229 0.21336 -0.14136 0.20885 -0.1392 C 0.20711 -0.13797 0.2052 -0.13735 0.20329 -0.13611 C 0.19218 -0.12871 0.2092 -0.13797 0.19566 -0.12994 C 0.19062 -0.12747 0.19097 -0.12994 0.18559 -0.12284 C 0.17725 -0.11173 0.1875 -0.12562 0.17899 -0.11235 C 0.171 -0.10031 0.1809 -0.11852 0.17118 -0.09908 C 0.17031 -0.09753 0.16927 -0.0963 0.16892 -0.09476 C 0.16493 -0.0784 0.17135 -0.10309 0.16562 -0.08581 C 0.16458 -0.08303 0.16458 -0.07932 0.16336 -0.07686 C 0.16267 -0.07531 0.16163 -0.07408 0.16111 -0.07253 C 0.16024 -0.06945 0.15972 -0.06636 0.15885 -0.06358 L 0.15677 -0.05463 C 0.15625 -0.05309 0.15607 -0.05155 0.15555 -0.05031 L 0.15329 -0.04414 C 0.15295 -0.04136 0.1526 -0.03828 0.15225 -0.0355 C 0.15191 -0.03303 0.15138 -0.03025 0.15121 -0.02809 C 0.15052 -0.02161 0.15 -0.01513 0.15 -0.00865 C 0.15 -0.00618 0.15034 -0.01358 0.15121 -0.01605 C 0.15191 -0.01883 0.15329 -0.02099 0.15451 -0.02346 C 0.15486 -0.02593 0.15503 -0.0284 0.15555 -0.03087 C 0.15781 -0.04136 0.15694 -0.03519 0.16006 -0.0429 C 0.16163 -0.04661 0.16302 -0.05062 0.16441 -0.05463 C 0.16527 -0.05648 0.16614 -0.05865 0.16666 -0.0605 C 0.16736 -0.06297 0.16805 -0.06544 0.16892 -0.0679 C 0.17013 -0.0713 0.1743 -0.07747 0.17552 -0.07994 C 0.17638 -0.08118 0.17691 -0.08303 0.17777 -0.08426 C 0.17951 -0.08673 0.18159 -0.08889 0.18333 -0.09167 C 0.1842 -0.09321 0.18472 -0.09476 0.18559 -0.09599 C 0.18767 -0.09939 0.18958 -0.10247 0.19218 -0.10494 C 0.1934 -0.10618 0.19461 -0.10679 0.19566 -0.10803 C 0.20295 -0.1179 0.19496 -0.11019 0.20225 -0.11821 C 0.20555 -0.12192 0.2092 -0.12469 0.21232 -0.12871 C 0.21371 -0.13056 0.2151 -0.13303 0.21666 -0.13457 C 0.2177 -0.13581 0.21892 -0.13642 0.21996 -0.13766 C 0.22447 -0.1426 0.22222 -0.14229 0.22777 -0.14661 C 0.23072 -0.14846 0.23402 -0.14969 0.23663 -0.15247 C 0.2368 -0.15247 0.2434 -0.15926 0.24444 -0.15957 C 0.24652 -0.16081 0.24895 -0.16081 0.25121 -0.16142 C 0.25416 -0.16204 0.26006 -0.1642 0.26006 -0.16389 C 0.27118 -0.16358 0.28229 -0.16358 0.2934 -0.16266 C 0.29566 -0.16266 0.29774 -0.16173 0.3 -0.16142 C 0.30295 -0.16081 0.30607 -0.15988 0.30885 -0.15834 C 0.31701 -0.15371 0.30954 -0.15648 0.31788 -0.15402 C 0.31892 -0.15278 0.31996 -0.15155 0.32118 -0.15093 C 0.33593 -0.14229 0.31302 -0.15865 0.33107 -0.14661 C 0.34236 -0.1392 0.32534 -0.14846 0.33888 -0.14044 C 0.33993 -0.13982 0.34114 -0.13982 0.34218 -0.1392 C 0.34461 -0.13735 0.34652 -0.13488 0.34895 -0.13303 C 0.35173 -0.13118 0.35486 -0.12932 0.35781 -0.12716 C 0.3592 -0.12624 0.36093 -0.12531 0.36232 -0.12439 C 0.36336 -0.12315 0.36441 -0.12192 0.36562 -0.1213 C 0.36666 -0.12068 0.36788 -0.12037 0.36892 -0.11976 C 0.37013 -0.11883 0.371 -0.1176 0.37222 -0.11698 C 0.37395 -0.11574 0.37586 -0.11482 0.37777 -0.11389 C 0.37881 -0.11328 0.38003 -0.11297 0.38107 -0.11235 C 0.38229 -0.11173 0.38333 -0.11019 0.38454 -0.10957 C 0.38593 -0.10834 0.3875 -0.10772 0.38888 -0.10648 C 0.39045 -0.10494 0.39184 -0.1034 0.3934 -0.10216 C 0.39444 -0.10093 0.39566 -0.1 0.3967 -0.09908 C 0.39826 -0.09784 0.39965 -0.09599 0.40121 -0.09476 C 0.40329 -0.0926 0.4059 -0.09136 0.40781 -0.08858 C 0.40885 -0.08735 0.41006 -0.08581 0.41111 -0.08426 C 0.41232 -0.08241 0.41336 -0.08025 0.41441 -0.07809 C 0.41527 -0.07686 0.41579 -0.07531 0.41666 -0.07377 C 0.4177 -0.07223 0.41892 -0.07099 0.41996 -0.06945 C 0.42083 -0.06698 0.42135 -0.0642 0.42222 -0.06204 C 0.42291 -0.05988 0.42378 -0.05803 0.42447 -0.05618 C 0.42534 -0.05309 0.42534 -0.04969 0.42673 -0.04723 C 0.42743 -0.04568 0.42829 -0.04414 0.42899 -0.0429 C 0.42986 -0.04044 0.43055 -0.03457 0.43107 -0.03241 C 0.43177 -0.02932 0.43281 -0.02655 0.43333 -0.02346 C 0.43368 -0.02161 0.43402 -0.01945 0.43454 -0.0176 C 0.43506 -0.01451 0.43663 -0.00865 0.43663 -0.00834 C 0.43697 -0.00432 0.43732 0.00031 0.43784 0.00463 C 0.43819 0.00802 0.43854 0.01142 0.43888 0.01512 C 0.43923 0.01944 0.4401 0.02839 0.4401 0.0287 " pathEditMode="relative" rAng="0" ptsTypes="AAAAAAAAAAAAAAAAAAAAAAAAAAAAAAAAAAAAAAAAAAAAAAAAAAAAAAAAAAAAAAAAAAAAAAAAAAAAAAAAAAAAAAAAAAAAAAAAAAAAAAAAAAAAAAAAAAAAAAAAAAAAAAAAAAAAAAAAAAAAAAAAAAAAAAAAAAAAAAAAAAAAAAAAAAAAAAAAAAAAAAAAAAAA">
                                      <p:cBhvr>
                                        <p:cTn id="10" dur="10000" fill="hold"/>
                                        <p:tgtEl>
                                          <p:spTgt spid="5"/>
                                        </p:tgtEl>
                                        <p:attrNameLst>
                                          <p:attrName>ppt_x</p:attrName>
                                          <p:attrName>ppt_y</p:attrName>
                                        </p:attrNameLst>
                                      </p:cBhvr>
                                      <p:rCtr x="17500" y="-2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0C99CDF-9328-4F97-AAD7-95D57DF47EAA}"/>
              </a:ext>
            </a:extLst>
          </p:cNvPr>
          <p:cNvSpPr>
            <a:spLocks noGrp="1"/>
          </p:cNvSpPr>
          <p:nvPr>
            <p:ph type="body" sz="quarter" idx="10"/>
          </p:nvPr>
        </p:nvSpPr>
        <p:spPr/>
        <p:txBody>
          <a:bodyPr/>
          <a:lstStyle/>
          <a:p>
            <a:r>
              <a:rPr lang="nl" dirty="0">
                <a:sym typeface="Arial"/>
              </a:rPr>
              <a:t>Differentiatie- en integratiestrategieën</a:t>
            </a:r>
            <a:endParaRPr lang="nl-NL" dirty="0"/>
          </a:p>
        </p:txBody>
      </p:sp>
      <p:sp>
        <p:nvSpPr>
          <p:cNvPr id="3" name="Text Placeholder 2">
            <a:extLst>
              <a:ext uri="{FF2B5EF4-FFF2-40B4-BE49-F238E27FC236}">
                <a16:creationId xmlns:a16="http://schemas.microsoft.com/office/drawing/2014/main" xmlns="" id="{912B3059-9238-4E50-BF82-538E00DAE3D9}"/>
              </a:ext>
            </a:extLst>
          </p:cNvPr>
          <p:cNvSpPr>
            <a:spLocks noGrp="1"/>
          </p:cNvSpPr>
          <p:nvPr>
            <p:ph type="body" sz="quarter" idx="11"/>
          </p:nvPr>
        </p:nvSpPr>
        <p:spPr/>
        <p:txBody>
          <a:bodyPr/>
          <a:lstStyle/>
          <a:p>
            <a:endParaRPr lang="nl-NL" dirty="0"/>
          </a:p>
        </p:txBody>
      </p:sp>
      <p:sp>
        <p:nvSpPr>
          <p:cNvPr id="4" name="Shape 629">
            <a:extLst>
              <a:ext uri="{FF2B5EF4-FFF2-40B4-BE49-F238E27FC236}">
                <a16:creationId xmlns:a16="http://schemas.microsoft.com/office/drawing/2014/main" xmlns="" id="{D80681C8-A53C-417D-8BD0-B2D90BF750E5}"/>
              </a:ext>
            </a:extLst>
          </p:cNvPr>
          <p:cNvSpPr/>
          <p:nvPr/>
        </p:nvSpPr>
        <p:spPr>
          <a:xfrm>
            <a:off x="1285875" y="2148568"/>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5" name="Shape 630">
            <a:extLst>
              <a:ext uri="{FF2B5EF4-FFF2-40B4-BE49-F238E27FC236}">
                <a16:creationId xmlns:a16="http://schemas.microsoft.com/office/drawing/2014/main" xmlns="" id="{5D2BC05C-371C-4679-9C78-0FE933EF06AC}"/>
              </a:ext>
            </a:extLst>
          </p:cNvPr>
          <p:cNvSpPr/>
          <p:nvPr/>
        </p:nvSpPr>
        <p:spPr>
          <a:xfrm>
            <a:off x="1263650" y="2686731"/>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grossier</a:t>
            </a:r>
          </a:p>
        </p:txBody>
      </p:sp>
      <p:sp>
        <p:nvSpPr>
          <p:cNvPr id="6" name="Shape 631">
            <a:extLst>
              <a:ext uri="{FF2B5EF4-FFF2-40B4-BE49-F238E27FC236}">
                <a16:creationId xmlns:a16="http://schemas.microsoft.com/office/drawing/2014/main" xmlns="" id="{5814E94B-B16E-4EA7-837A-DB7759AC375F}"/>
              </a:ext>
            </a:extLst>
          </p:cNvPr>
          <p:cNvSpPr/>
          <p:nvPr/>
        </p:nvSpPr>
        <p:spPr>
          <a:xfrm>
            <a:off x="1263650" y="327093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7" name="Shape 632">
            <a:extLst>
              <a:ext uri="{FF2B5EF4-FFF2-40B4-BE49-F238E27FC236}">
                <a16:creationId xmlns:a16="http://schemas.microsoft.com/office/drawing/2014/main" xmlns="" id="{5E3FBF7D-1BCF-4837-939D-0165CF789A7A}"/>
              </a:ext>
            </a:extLst>
          </p:cNvPr>
          <p:cNvSpPr/>
          <p:nvPr/>
        </p:nvSpPr>
        <p:spPr>
          <a:xfrm>
            <a:off x="1263650" y="385513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sp>
        <p:nvSpPr>
          <p:cNvPr id="8" name="Shape 633">
            <a:extLst>
              <a:ext uri="{FF2B5EF4-FFF2-40B4-BE49-F238E27FC236}">
                <a16:creationId xmlns:a16="http://schemas.microsoft.com/office/drawing/2014/main" xmlns="" id="{166C66DB-4EA7-464C-ADCA-17B2912A370B}"/>
              </a:ext>
            </a:extLst>
          </p:cNvPr>
          <p:cNvSpPr/>
          <p:nvPr/>
        </p:nvSpPr>
        <p:spPr>
          <a:xfrm>
            <a:off x="2714625" y="2148568"/>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9" name="Shape 634">
            <a:extLst>
              <a:ext uri="{FF2B5EF4-FFF2-40B4-BE49-F238E27FC236}">
                <a16:creationId xmlns:a16="http://schemas.microsoft.com/office/drawing/2014/main" xmlns="" id="{F328FE88-F36A-4ACA-BD43-9C92216EEAEB}"/>
              </a:ext>
            </a:extLst>
          </p:cNvPr>
          <p:cNvSpPr/>
          <p:nvPr/>
        </p:nvSpPr>
        <p:spPr>
          <a:xfrm>
            <a:off x="2714625" y="2812143"/>
            <a:ext cx="1219199" cy="9144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10" name="Shape 635">
            <a:extLst>
              <a:ext uri="{FF2B5EF4-FFF2-40B4-BE49-F238E27FC236}">
                <a16:creationId xmlns:a16="http://schemas.microsoft.com/office/drawing/2014/main" xmlns="" id="{680236DF-937D-4BDE-B9F8-C8217DFB5925}"/>
              </a:ext>
            </a:extLst>
          </p:cNvPr>
          <p:cNvSpPr/>
          <p:nvPr/>
        </p:nvSpPr>
        <p:spPr>
          <a:xfrm>
            <a:off x="2714625" y="3863068"/>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cxnSp>
        <p:nvCxnSpPr>
          <p:cNvPr id="11" name="Shape 636">
            <a:extLst>
              <a:ext uri="{FF2B5EF4-FFF2-40B4-BE49-F238E27FC236}">
                <a16:creationId xmlns:a16="http://schemas.microsoft.com/office/drawing/2014/main" xmlns="" id="{9828036D-F39A-4957-AF62-8AE943FF9031}"/>
              </a:ext>
            </a:extLst>
          </p:cNvPr>
          <p:cNvCxnSpPr/>
          <p:nvPr/>
        </p:nvCxnSpPr>
        <p:spPr>
          <a:xfrm>
            <a:off x="1873250" y="2502581"/>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12" name="Shape 637">
            <a:extLst>
              <a:ext uri="{FF2B5EF4-FFF2-40B4-BE49-F238E27FC236}">
                <a16:creationId xmlns:a16="http://schemas.microsoft.com/office/drawing/2014/main" xmlns="" id="{50F941D7-B942-4895-BC88-4174B460390A}"/>
              </a:ext>
            </a:extLst>
          </p:cNvPr>
          <p:cNvCxnSpPr/>
          <p:nvPr/>
        </p:nvCxnSpPr>
        <p:spPr>
          <a:xfrm>
            <a:off x="1873250" y="3093130"/>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13" name="Shape 638">
            <a:extLst>
              <a:ext uri="{FF2B5EF4-FFF2-40B4-BE49-F238E27FC236}">
                <a16:creationId xmlns:a16="http://schemas.microsoft.com/office/drawing/2014/main" xmlns="" id="{52A51D35-4A1E-4341-A1E3-2219DC62F639}"/>
              </a:ext>
            </a:extLst>
          </p:cNvPr>
          <p:cNvCxnSpPr/>
          <p:nvPr/>
        </p:nvCxnSpPr>
        <p:spPr>
          <a:xfrm>
            <a:off x="1873250" y="3626530"/>
            <a:ext cx="0" cy="228600"/>
          </a:xfrm>
          <a:prstGeom prst="straightConnector1">
            <a:avLst/>
          </a:prstGeom>
          <a:noFill/>
          <a:ln w="19050" cap="flat" cmpd="sng">
            <a:solidFill>
              <a:schemeClr val="dk1"/>
            </a:solidFill>
            <a:prstDash val="solid"/>
            <a:round/>
            <a:headEnd type="none" w="med" len="med"/>
            <a:tailEnd type="triangle" w="lg" len="lg"/>
          </a:ln>
        </p:spPr>
      </p:cxnSp>
      <p:cxnSp>
        <p:nvCxnSpPr>
          <p:cNvPr id="14" name="Shape 639">
            <a:extLst>
              <a:ext uri="{FF2B5EF4-FFF2-40B4-BE49-F238E27FC236}">
                <a16:creationId xmlns:a16="http://schemas.microsoft.com/office/drawing/2014/main" xmlns="" id="{D32E9CC9-B709-4D9F-A762-3EB4ABB0A03A}"/>
              </a:ext>
            </a:extLst>
          </p:cNvPr>
          <p:cNvCxnSpPr/>
          <p:nvPr/>
        </p:nvCxnSpPr>
        <p:spPr>
          <a:xfrm>
            <a:off x="3348037" y="2502581"/>
            <a:ext cx="9599" cy="303299"/>
          </a:xfrm>
          <a:prstGeom prst="straightConnector1">
            <a:avLst/>
          </a:prstGeom>
          <a:noFill/>
          <a:ln w="19050" cap="flat" cmpd="sng">
            <a:solidFill>
              <a:schemeClr val="dk1"/>
            </a:solidFill>
            <a:prstDash val="solid"/>
            <a:round/>
            <a:headEnd type="none" w="med" len="med"/>
            <a:tailEnd type="triangle" w="lg" len="lg"/>
          </a:ln>
        </p:spPr>
      </p:cxnSp>
      <p:cxnSp>
        <p:nvCxnSpPr>
          <p:cNvPr id="15" name="Shape 640">
            <a:extLst>
              <a:ext uri="{FF2B5EF4-FFF2-40B4-BE49-F238E27FC236}">
                <a16:creationId xmlns:a16="http://schemas.microsoft.com/office/drawing/2014/main" xmlns="" id="{CD8C3488-DC95-42B0-94B9-45659831DBAA}"/>
              </a:ext>
            </a:extLst>
          </p:cNvPr>
          <p:cNvCxnSpPr/>
          <p:nvPr/>
        </p:nvCxnSpPr>
        <p:spPr>
          <a:xfrm flipH="1">
            <a:off x="3347962" y="3720193"/>
            <a:ext cx="9599" cy="150899"/>
          </a:xfrm>
          <a:prstGeom prst="straightConnector1">
            <a:avLst/>
          </a:prstGeom>
          <a:noFill/>
          <a:ln w="19050" cap="flat" cmpd="sng">
            <a:solidFill>
              <a:schemeClr val="dk1"/>
            </a:solidFill>
            <a:prstDash val="solid"/>
            <a:round/>
            <a:headEnd type="none" w="med" len="med"/>
            <a:tailEnd type="triangle" w="lg" len="lg"/>
          </a:ln>
        </p:spPr>
      </p:cxnSp>
      <p:sp>
        <p:nvSpPr>
          <p:cNvPr id="16" name="Shape 641">
            <a:extLst>
              <a:ext uri="{FF2B5EF4-FFF2-40B4-BE49-F238E27FC236}">
                <a16:creationId xmlns:a16="http://schemas.microsoft.com/office/drawing/2014/main" xmlns="" id="{85C43C50-AF72-4DF9-A432-0E2D65874340}"/>
              </a:ext>
            </a:extLst>
          </p:cNvPr>
          <p:cNvSpPr txBox="1"/>
          <p:nvPr/>
        </p:nvSpPr>
        <p:spPr>
          <a:xfrm>
            <a:off x="1416050" y="1783443"/>
            <a:ext cx="914399" cy="297655"/>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Voor</a:t>
            </a:r>
            <a:r>
              <a:rPr lang="nl" b="1" i="0" u="none" strike="noStrike" cap="none" baseline="0" dirty="0">
                <a:solidFill>
                  <a:srgbClr val="000066"/>
                </a:solidFill>
                <a:latin typeface="Arial" panose="020B0604020202020204" pitchFamily="34" charset="0"/>
                <a:ea typeface="Calibri"/>
                <a:cs typeface="Arial" panose="020B0604020202020204" pitchFamily="34" charset="0"/>
                <a:sym typeface="Calibri"/>
              </a:rPr>
              <a:t> </a:t>
            </a:r>
          </a:p>
        </p:txBody>
      </p:sp>
      <p:sp>
        <p:nvSpPr>
          <p:cNvPr id="17" name="Shape 642">
            <a:extLst>
              <a:ext uri="{FF2B5EF4-FFF2-40B4-BE49-F238E27FC236}">
                <a16:creationId xmlns:a16="http://schemas.microsoft.com/office/drawing/2014/main" xmlns="" id="{24B02A75-8EC9-4665-BA03-C0F26630CD9A}"/>
              </a:ext>
            </a:extLst>
          </p:cNvPr>
          <p:cNvSpPr txBox="1"/>
          <p:nvPr/>
        </p:nvSpPr>
        <p:spPr>
          <a:xfrm>
            <a:off x="3009960" y="1783443"/>
            <a:ext cx="658813" cy="31361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Na</a:t>
            </a:r>
          </a:p>
        </p:txBody>
      </p:sp>
      <p:sp>
        <p:nvSpPr>
          <p:cNvPr id="18" name="Shape 643">
            <a:extLst>
              <a:ext uri="{FF2B5EF4-FFF2-40B4-BE49-F238E27FC236}">
                <a16:creationId xmlns:a16="http://schemas.microsoft.com/office/drawing/2014/main" xmlns="" id="{02A6977B-ECF7-4779-A6C0-2A02CF9C5A2E}"/>
              </a:ext>
            </a:extLst>
          </p:cNvPr>
          <p:cNvSpPr/>
          <p:nvPr/>
        </p:nvSpPr>
        <p:spPr>
          <a:xfrm>
            <a:off x="6521450" y="2102531"/>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19" name="Shape 644">
            <a:extLst>
              <a:ext uri="{FF2B5EF4-FFF2-40B4-BE49-F238E27FC236}">
                <a16:creationId xmlns:a16="http://schemas.microsoft.com/office/drawing/2014/main" xmlns="" id="{5C7798CA-FB7F-443B-8219-201FE8C45195}"/>
              </a:ext>
            </a:extLst>
          </p:cNvPr>
          <p:cNvSpPr/>
          <p:nvPr/>
        </p:nvSpPr>
        <p:spPr>
          <a:xfrm>
            <a:off x="6521450" y="2686731"/>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grossier</a:t>
            </a:r>
          </a:p>
        </p:txBody>
      </p:sp>
      <p:sp>
        <p:nvSpPr>
          <p:cNvPr id="20" name="Shape 645">
            <a:extLst>
              <a:ext uri="{FF2B5EF4-FFF2-40B4-BE49-F238E27FC236}">
                <a16:creationId xmlns:a16="http://schemas.microsoft.com/office/drawing/2014/main" xmlns="" id="{104C7F62-3212-4730-823F-468BF2C7A952}"/>
              </a:ext>
            </a:extLst>
          </p:cNvPr>
          <p:cNvSpPr/>
          <p:nvPr/>
        </p:nvSpPr>
        <p:spPr>
          <a:xfrm>
            <a:off x="6521450" y="327093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21" name="Shape 646">
            <a:extLst>
              <a:ext uri="{FF2B5EF4-FFF2-40B4-BE49-F238E27FC236}">
                <a16:creationId xmlns:a16="http://schemas.microsoft.com/office/drawing/2014/main" xmlns="" id="{8A72B58A-2151-4022-AD08-0F7D1D2ED9D0}"/>
              </a:ext>
            </a:extLst>
          </p:cNvPr>
          <p:cNvSpPr/>
          <p:nvPr/>
        </p:nvSpPr>
        <p:spPr>
          <a:xfrm>
            <a:off x="6521450" y="385513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sp>
        <p:nvSpPr>
          <p:cNvPr id="22" name="Shape 647">
            <a:extLst>
              <a:ext uri="{FF2B5EF4-FFF2-40B4-BE49-F238E27FC236}">
                <a16:creationId xmlns:a16="http://schemas.microsoft.com/office/drawing/2014/main" xmlns="" id="{8ED9F237-9E89-4D03-A480-69CE3412F07A}"/>
              </a:ext>
            </a:extLst>
          </p:cNvPr>
          <p:cNvSpPr/>
          <p:nvPr/>
        </p:nvSpPr>
        <p:spPr>
          <a:xfrm>
            <a:off x="4997450" y="2102531"/>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23" name="Shape 648">
            <a:extLst>
              <a:ext uri="{FF2B5EF4-FFF2-40B4-BE49-F238E27FC236}">
                <a16:creationId xmlns:a16="http://schemas.microsoft.com/office/drawing/2014/main" xmlns="" id="{53C032CD-D68F-4624-A986-E2049E11F9AD}"/>
              </a:ext>
            </a:extLst>
          </p:cNvPr>
          <p:cNvSpPr/>
          <p:nvPr/>
        </p:nvSpPr>
        <p:spPr>
          <a:xfrm>
            <a:off x="4997450" y="2712130"/>
            <a:ext cx="1219199" cy="9144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24" name="Shape 649">
            <a:extLst>
              <a:ext uri="{FF2B5EF4-FFF2-40B4-BE49-F238E27FC236}">
                <a16:creationId xmlns:a16="http://schemas.microsoft.com/office/drawing/2014/main" xmlns="" id="{D0228917-A274-4DB4-B2CF-9A7CA9C00203}"/>
              </a:ext>
            </a:extLst>
          </p:cNvPr>
          <p:cNvSpPr/>
          <p:nvPr/>
        </p:nvSpPr>
        <p:spPr>
          <a:xfrm>
            <a:off x="4997450" y="385513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cxnSp>
        <p:nvCxnSpPr>
          <p:cNvPr id="25" name="Shape 650">
            <a:extLst>
              <a:ext uri="{FF2B5EF4-FFF2-40B4-BE49-F238E27FC236}">
                <a16:creationId xmlns:a16="http://schemas.microsoft.com/office/drawing/2014/main" xmlns="" id="{3D186D5F-DDEA-40E5-87AE-5E81924F58B8}"/>
              </a:ext>
            </a:extLst>
          </p:cNvPr>
          <p:cNvCxnSpPr/>
          <p:nvPr/>
        </p:nvCxnSpPr>
        <p:spPr>
          <a:xfrm>
            <a:off x="7131050" y="2483531"/>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26" name="Shape 651">
            <a:extLst>
              <a:ext uri="{FF2B5EF4-FFF2-40B4-BE49-F238E27FC236}">
                <a16:creationId xmlns:a16="http://schemas.microsoft.com/office/drawing/2014/main" xmlns="" id="{AFB080F7-1DF3-45C3-9997-45265DC11C89}"/>
              </a:ext>
            </a:extLst>
          </p:cNvPr>
          <p:cNvCxnSpPr/>
          <p:nvPr/>
        </p:nvCxnSpPr>
        <p:spPr>
          <a:xfrm>
            <a:off x="7131050" y="3093130"/>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27" name="Shape 652">
            <a:extLst>
              <a:ext uri="{FF2B5EF4-FFF2-40B4-BE49-F238E27FC236}">
                <a16:creationId xmlns:a16="http://schemas.microsoft.com/office/drawing/2014/main" xmlns="" id="{452A90B2-7470-482B-9032-502D2FC63803}"/>
              </a:ext>
            </a:extLst>
          </p:cNvPr>
          <p:cNvCxnSpPr/>
          <p:nvPr/>
        </p:nvCxnSpPr>
        <p:spPr>
          <a:xfrm>
            <a:off x="7131050" y="3626530"/>
            <a:ext cx="0" cy="228600"/>
          </a:xfrm>
          <a:prstGeom prst="straightConnector1">
            <a:avLst/>
          </a:prstGeom>
          <a:noFill/>
          <a:ln w="19050" cap="flat" cmpd="sng">
            <a:solidFill>
              <a:schemeClr val="dk1"/>
            </a:solidFill>
            <a:prstDash val="solid"/>
            <a:round/>
            <a:headEnd type="none" w="med" len="med"/>
            <a:tailEnd type="triangle" w="lg" len="lg"/>
          </a:ln>
        </p:spPr>
      </p:cxnSp>
      <p:cxnSp>
        <p:nvCxnSpPr>
          <p:cNvPr id="28" name="Shape 653">
            <a:extLst>
              <a:ext uri="{FF2B5EF4-FFF2-40B4-BE49-F238E27FC236}">
                <a16:creationId xmlns:a16="http://schemas.microsoft.com/office/drawing/2014/main" xmlns="" id="{C5C1CA42-E0FC-4531-86AE-F8969AD541B1}"/>
              </a:ext>
            </a:extLst>
          </p:cNvPr>
          <p:cNvCxnSpPr/>
          <p:nvPr/>
        </p:nvCxnSpPr>
        <p:spPr>
          <a:xfrm>
            <a:off x="5607050" y="2483531"/>
            <a:ext cx="0" cy="228600"/>
          </a:xfrm>
          <a:prstGeom prst="straightConnector1">
            <a:avLst/>
          </a:prstGeom>
          <a:noFill/>
          <a:ln w="19050" cap="flat" cmpd="sng">
            <a:solidFill>
              <a:schemeClr val="dk1"/>
            </a:solidFill>
            <a:prstDash val="solid"/>
            <a:round/>
            <a:headEnd type="none" w="med" len="med"/>
            <a:tailEnd type="triangle" w="lg" len="lg"/>
          </a:ln>
        </p:spPr>
      </p:cxnSp>
      <p:cxnSp>
        <p:nvCxnSpPr>
          <p:cNvPr id="29" name="Shape 654">
            <a:extLst>
              <a:ext uri="{FF2B5EF4-FFF2-40B4-BE49-F238E27FC236}">
                <a16:creationId xmlns:a16="http://schemas.microsoft.com/office/drawing/2014/main" xmlns="" id="{8AC1B07D-B3A4-48A2-B008-D037C93AF832}"/>
              </a:ext>
            </a:extLst>
          </p:cNvPr>
          <p:cNvCxnSpPr/>
          <p:nvPr/>
        </p:nvCxnSpPr>
        <p:spPr>
          <a:xfrm>
            <a:off x="5607050" y="3626530"/>
            <a:ext cx="0" cy="228600"/>
          </a:xfrm>
          <a:prstGeom prst="straightConnector1">
            <a:avLst/>
          </a:prstGeom>
          <a:noFill/>
          <a:ln w="19050" cap="flat" cmpd="sng">
            <a:solidFill>
              <a:schemeClr val="dk1"/>
            </a:solidFill>
            <a:prstDash val="solid"/>
            <a:round/>
            <a:headEnd type="none" w="med" len="med"/>
            <a:tailEnd type="triangle" w="lg" len="lg"/>
          </a:ln>
        </p:spPr>
      </p:cxnSp>
      <p:sp>
        <p:nvSpPr>
          <p:cNvPr id="30" name="Shape 655">
            <a:extLst>
              <a:ext uri="{FF2B5EF4-FFF2-40B4-BE49-F238E27FC236}">
                <a16:creationId xmlns:a16="http://schemas.microsoft.com/office/drawing/2014/main" xmlns="" id="{F7FF3EE7-3466-4EC7-89EE-8E7A9E213722}"/>
              </a:ext>
            </a:extLst>
          </p:cNvPr>
          <p:cNvSpPr txBox="1"/>
          <p:nvPr/>
        </p:nvSpPr>
        <p:spPr>
          <a:xfrm>
            <a:off x="2000250" y="1005568"/>
            <a:ext cx="1693799" cy="5493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4D4D4D"/>
              </a:buClr>
              <a:buSzPct val="25000"/>
              <a:buFont typeface="Calibri"/>
              <a:buNone/>
            </a:pPr>
            <a:r>
              <a:rPr lang="nl" sz="2800" b="0" i="0" u="none" strike="noStrike" cap="none" baseline="0" dirty="0">
                <a:solidFill>
                  <a:srgbClr val="4D4D4D"/>
                </a:solidFill>
                <a:latin typeface="Arial" panose="020B0604020202020204" pitchFamily="34" charset="0"/>
                <a:ea typeface="Calibri"/>
                <a:cs typeface="Arial" panose="020B0604020202020204" pitchFamily="34" charset="0"/>
                <a:sym typeface="Calibri"/>
              </a:rPr>
              <a:t>Integratie</a:t>
            </a:r>
          </a:p>
        </p:txBody>
      </p:sp>
      <p:sp>
        <p:nvSpPr>
          <p:cNvPr id="31" name="Shape 656">
            <a:extLst>
              <a:ext uri="{FF2B5EF4-FFF2-40B4-BE49-F238E27FC236}">
                <a16:creationId xmlns:a16="http://schemas.microsoft.com/office/drawing/2014/main" xmlns="" id="{591FB7FA-6D2F-49B2-BC8F-DAFBCC83EDE6}"/>
              </a:ext>
            </a:extLst>
          </p:cNvPr>
          <p:cNvSpPr txBox="1"/>
          <p:nvPr/>
        </p:nvSpPr>
        <p:spPr>
          <a:xfrm>
            <a:off x="5210175" y="1727882"/>
            <a:ext cx="793750" cy="27781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Voor </a:t>
            </a:r>
          </a:p>
        </p:txBody>
      </p:sp>
      <p:sp>
        <p:nvSpPr>
          <p:cNvPr id="32" name="Shape 657">
            <a:extLst>
              <a:ext uri="{FF2B5EF4-FFF2-40B4-BE49-F238E27FC236}">
                <a16:creationId xmlns:a16="http://schemas.microsoft.com/office/drawing/2014/main" xmlns="" id="{C98890EF-CF19-4743-9D29-55299FB6013F}"/>
              </a:ext>
            </a:extLst>
          </p:cNvPr>
          <p:cNvSpPr txBox="1"/>
          <p:nvPr/>
        </p:nvSpPr>
        <p:spPr>
          <a:xfrm>
            <a:off x="6801644" y="1727881"/>
            <a:ext cx="658812" cy="31361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Na</a:t>
            </a:r>
          </a:p>
        </p:txBody>
      </p:sp>
      <p:sp>
        <p:nvSpPr>
          <p:cNvPr id="33" name="Shape 658">
            <a:extLst>
              <a:ext uri="{FF2B5EF4-FFF2-40B4-BE49-F238E27FC236}">
                <a16:creationId xmlns:a16="http://schemas.microsoft.com/office/drawing/2014/main" xmlns="" id="{83A16CCE-0DA6-437F-B217-25D05244783A}"/>
              </a:ext>
            </a:extLst>
          </p:cNvPr>
          <p:cNvSpPr txBox="1"/>
          <p:nvPr/>
        </p:nvSpPr>
        <p:spPr>
          <a:xfrm>
            <a:off x="5286375" y="1005568"/>
            <a:ext cx="2286000" cy="5493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4D4D4D"/>
              </a:buClr>
              <a:buSzPct val="25000"/>
              <a:buFont typeface="Calibri"/>
              <a:buNone/>
            </a:pPr>
            <a:r>
              <a:rPr lang="nl" sz="2800" b="0" i="0" u="none" strike="noStrike" cap="none" baseline="0">
                <a:solidFill>
                  <a:srgbClr val="4D4D4D"/>
                </a:solidFill>
                <a:latin typeface="Arial" panose="020B0604020202020204" pitchFamily="34" charset="0"/>
                <a:ea typeface="Calibri"/>
                <a:cs typeface="Arial" panose="020B0604020202020204" pitchFamily="34" charset="0"/>
                <a:sym typeface="Calibri"/>
              </a:rPr>
              <a:t>Differentiatie</a:t>
            </a:r>
          </a:p>
        </p:txBody>
      </p:sp>
    </p:spTree>
    <p:extLst>
      <p:ext uri="{BB962C8B-B14F-4D97-AF65-F5344CB8AC3E}">
        <p14:creationId xmlns:p14="http://schemas.microsoft.com/office/powerpoint/2010/main" val="1992894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DE3A909-4E43-4CDE-8A15-A8ECF154FEEF}"/>
              </a:ext>
            </a:extLst>
          </p:cNvPr>
          <p:cNvSpPr>
            <a:spLocks noGrp="1"/>
          </p:cNvSpPr>
          <p:nvPr>
            <p:ph type="body" sz="quarter" idx="10"/>
          </p:nvPr>
        </p:nvSpPr>
        <p:spPr/>
        <p:txBody>
          <a:bodyPr/>
          <a:lstStyle/>
          <a:p>
            <a:r>
              <a:rPr lang="nl-NL" dirty="0"/>
              <a:t>Voorbeeld integratie</a:t>
            </a:r>
          </a:p>
        </p:txBody>
      </p:sp>
      <p:sp>
        <p:nvSpPr>
          <p:cNvPr id="3" name="Text Placeholder 2">
            <a:extLst>
              <a:ext uri="{FF2B5EF4-FFF2-40B4-BE49-F238E27FC236}">
                <a16:creationId xmlns:a16="http://schemas.microsoft.com/office/drawing/2014/main" xmlns="" id="{507D358A-D95B-439F-86A2-14D72A12DBA7}"/>
              </a:ext>
            </a:extLst>
          </p:cNvPr>
          <p:cNvSpPr>
            <a:spLocks noGrp="1"/>
          </p:cNvSpPr>
          <p:nvPr>
            <p:ph type="body" sz="quarter" idx="11"/>
          </p:nvPr>
        </p:nvSpPr>
        <p:spPr/>
        <p:txBody>
          <a:bodyPr/>
          <a:lstStyle/>
          <a:p>
            <a:endParaRPr lang="nl-NL"/>
          </a:p>
        </p:txBody>
      </p:sp>
      <p:pic>
        <p:nvPicPr>
          <p:cNvPr id="4" name="Shape 667">
            <a:extLst>
              <a:ext uri="{FF2B5EF4-FFF2-40B4-BE49-F238E27FC236}">
                <a16:creationId xmlns:a16="http://schemas.microsoft.com/office/drawing/2014/main" xmlns="" id="{9E21E2E8-3A4A-4338-867C-E41404A2C1C5}"/>
              </a:ext>
            </a:extLst>
          </p:cNvPr>
          <p:cNvPicPr preferRelativeResize="0"/>
          <p:nvPr/>
        </p:nvPicPr>
        <p:blipFill rotWithShape="1">
          <a:blip r:embed="rId2">
            <a:alphaModFix/>
          </a:blip>
          <a:srcRect/>
          <a:stretch/>
        </p:blipFill>
        <p:spPr>
          <a:xfrm>
            <a:off x="718219" y="975936"/>
            <a:ext cx="6200700" cy="1886100"/>
          </a:xfrm>
          <a:prstGeom prst="rect">
            <a:avLst/>
          </a:prstGeom>
          <a:noFill/>
          <a:ln>
            <a:noFill/>
          </a:ln>
        </p:spPr>
      </p:pic>
      <p:sp>
        <p:nvSpPr>
          <p:cNvPr id="5" name="Shape 629">
            <a:extLst>
              <a:ext uri="{FF2B5EF4-FFF2-40B4-BE49-F238E27FC236}">
                <a16:creationId xmlns:a16="http://schemas.microsoft.com/office/drawing/2014/main" xmlns="" id="{EFBCC696-2361-41B0-B5FA-7CC49D5D1F78}"/>
              </a:ext>
            </a:extLst>
          </p:cNvPr>
          <p:cNvSpPr/>
          <p:nvPr/>
        </p:nvSpPr>
        <p:spPr>
          <a:xfrm>
            <a:off x="5262789" y="2887437"/>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6" name="Shape 630">
            <a:extLst>
              <a:ext uri="{FF2B5EF4-FFF2-40B4-BE49-F238E27FC236}">
                <a16:creationId xmlns:a16="http://schemas.microsoft.com/office/drawing/2014/main" xmlns="" id="{3C4F345D-3EDE-423A-9DD6-691C8B5921EE}"/>
              </a:ext>
            </a:extLst>
          </p:cNvPr>
          <p:cNvSpPr/>
          <p:nvPr/>
        </p:nvSpPr>
        <p:spPr>
          <a:xfrm>
            <a:off x="5240564" y="3425600"/>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grossier</a:t>
            </a:r>
          </a:p>
        </p:txBody>
      </p:sp>
      <p:sp>
        <p:nvSpPr>
          <p:cNvPr id="7" name="Shape 631">
            <a:extLst>
              <a:ext uri="{FF2B5EF4-FFF2-40B4-BE49-F238E27FC236}">
                <a16:creationId xmlns:a16="http://schemas.microsoft.com/office/drawing/2014/main" xmlns="" id="{DEBB4E85-368B-44D9-8599-FEEF68D23561}"/>
              </a:ext>
            </a:extLst>
          </p:cNvPr>
          <p:cNvSpPr/>
          <p:nvPr/>
        </p:nvSpPr>
        <p:spPr>
          <a:xfrm>
            <a:off x="5240564" y="4009799"/>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8" name="Shape 632">
            <a:extLst>
              <a:ext uri="{FF2B5EF4-FFF2-40B4-BE49-F238E27FC236}">
                <a16:creationId xmlns:a16="http://schemas.microsoft.com/office/drawing/2014/main" xmlns="" id="{74563F76-2B20-4BEF-8EA6-F5CFACA391BC}"/>
              </a:ext>
            </a:extLst>
          </p:cNvPr>
          <p:cNvSpPr/>
          <p:nvPr/>
        </p:nvSpPr>
        <p:spPr>
          <a:xfrm>
            <a:off x="5240564" y="4593999"/>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sp>
        <p:nvSpPr>
          <p:cNvPr id="9" name="Shape 633">
            <a:extLst>
              <a:ext uri="{FF2B5EF4-FFF2-40B4-BE49-F238E27FC236}">
                <a16:creationId xmlns:a16="http://schemas.microsoft.com/office/drawing/2014/main" xmlns="" id="{05C9AB04-50B9-4F1C-A2E9-663D7198DB82}"/>
              </a:ext>
            </a:extLst>
          </p:cNvPr>
          <p:cNvSpPr/>
          <p:nvPr/>
        </p:nvSpPr>
        <p:spPr>
          <a:xfrm>
            <a:off x="6691539" y="2887437"/>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fabrikant</a:t>
            </a:r>
          </a:p>
        </p:txBody>
      </p:sp>
      <p:sp>
        <p:nvSpPr>
          <p:cNvPr id="10" name="Shape 634">
            <a:extLst>
              <a:ext uri="{FF2B5EF4-FFF2-40B4-BE49-F238E27FC236}">
                <a16:creationId xmlns:a16="http://schemas.microsoft.com/office/drawing/2014/main" xmlns="" id="{A721E345-DFAF-4D9B-89DE-DAD0FCB28C2F}"/>
              </a:ext>
            </a:extLst>
          </p:cNvPr>
          <p:cNvSpPr/>
          <p:nvPr/>
        </p:nvSpPr>
        <p:spPr>
          <a:xfrm>
            <a:off x="6691539" y="3551012"/>
            <a:ext cx="1219199" cy="9144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detaillist</a:t>
            </a:r>
          </a:p>
        </p:txBody>
      </p:sp>
      <p:sp>
        <p:nvSpPr>
          <p:cNvPr id="11" name="Shape 635">
            <a:extLst>
              <a:ext uri="{FF2B5EF4-FFF2-40B4-BE49-F238E27FC236}">
                <a16:creationId xmlns:a16="http://schemas.microsoft.com/office/drawing/2014/main" xmlns="" id="{3EF26A4D-D506-4691-BE85-917F6482DD86}"/>
              </a:ext>
            </a:extLst>
          </p:cNvPr>
          <p:cNvSpPr/>
          <p:nvPr/>
        </p:nvSpPr>
        <p:spPr>
          <a:xfrm>
            <a:off x="6691539" y="4601937"/>
            <a:ext cx="1219199" cy="381000"/>
          </a:xfrm>
          <a:prstGeom prst="rect">
            <a:avLst/>
          </a:prstGeom>
          <a:solidFill>
            <a:srgbClr val="00B0F0"/>
          </a:solidFill>
          <a:ln w="1905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Calibri"/>
              <a:buNone/>
            </a:pPr>
            <a:r>
              <a:rPr lang="nl" sz="1600" b="0" i="0" u="none" strike="noStrike" cap="none" baseline="0">
                <a:solidFill>
                  <a:srgbClr val="FFFFFF"/>
                </a:solidFill>
                <a:latin typeface="Arial" panose="020B0604020202020204" pitchFamily="34" charset="0"/>
                <a:ea typeface="Calibri"/>
                <a:cs typeface="Arial" panose="020B0604020202020204" pitchFamily="34" charset="0"/>
                <a:sym typeface="Calibri"/>
              </a:rPr>
              <a:t>consument</a:t>
            </a:r>
          </a:p>
        </p:txBody>
      </p:sp>
      <p:cxnSp>
        <p:nvCxnSpPr>
          <p:cNvPr id="12" name="Shape 636">
            <a:extLst>
              <a:ext uri="{FF2B5EF4-FFF2-40B4-BE49-F238E27FC236}">
                <a16:creationId xmlns:a16="http://schemas.microsoft.com/office/drawing/2014/main" xmlns="" id="{E0C8EA62-26E9-42C8-906E-4F8966FA30E6}"/>
              </a:ext>
            </a:extLst>
          </p:cNvPr>
          <p:cNvCxnSpPr/>
          <p:nvPr/>
        </p:nvCxnSpPr>
        <p:spPr>
          <a:xfrm>
            <a:off x="5850164" y="3241450"/>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13" name="Shape 637">
            <a:extLst>
              <a:ext uri="{FF2B5EF4-FFF2-40B4-BE49-F238E27FC236}">
                <a16:creationId xmlns:a16="http://schemas.microsoft.com/office/drawing/2014/main" xmlns="" id="{8D9BC321-614D-44AD-ABB4-32A36789A458}"/>
              </a:ext>
            </a:extLst>
          </p:cNvPr>
          <p:cNvCxnSpPr/>
          <p:nvPr/>
        </p:nvCxnSpPr>
        <p:spPr>
          <a:xfrm>
            <a:off x="5850164" y="3831999"/>
            <a:ext cx="0" cy="152399"/>
          </a:xfrm>
          <a:prstGeom prst="straightConnector1">
            <a:avLst/>
          </a:prstGeom>
          <a:noFill/>
          <a:ln w="19050" cap="flat" cmpd="sng">
            <a:solidFill>
              <a:schemeClr val="dk1"/>
            </a:solidFill>
            <a:prstDash val="solid"/>
            <a:round/>
            <a:headEnd type="none" w="med" len="med"/>
            <a:tailEnd type="triangle" w="lg" len="lg"/>
          </a:ln>
        </p:spPr>
      </p:cxnSp>
      <p:cxnSp>
        <p:nvCxnSpPr>
          <p:cNvPr id="14" name="Shape 638">
            <a:extLst>
              <a:ext uri="{FF2B5EF4-FFF2-40B4-BE49-F238E27FC236}">
                <a16:creationId xmlns:a16="http://schemas.microsoft.com/office/drawing/2014/main" xmlns="" id="{F34C9249-06E4-4EF9-8708-956C00E71D94}"/>
              </a:ext>
            </a:extLst>
          </p:cNvPr>
          <p:cNvCxnSpPr/>
          <p:nvPr/>
        </p:nvCxnSpPr>
        <p:spPr>
          <a:xfrm>
            <a:off x="5850164" y="4365399"/>
            <a:ext cx="0" cy="228600"/>
          </a:xfrm>
          <a:prstGeom prst="straightConnector1">
            <a:avLst/>
          </a:prstGeom>
          <a:noFill/>
          <a:ln w="19050" cap="flat" cmpd="sng">
            <a:solidFill>
              <a:schemeClr val="dk1"/>
            </a:solidFill>
            <a:prstDash val="solid"/>
            <a:round/>
            <a:headEnd type="none" w="med" len="med"/>
            <a:tailEnd type="triangle" w="lg" len="lg"/>
          </a:ln>
        </p:spPr>
      </p:cxnSp>
      <p:cxnSp>
        <p:nvCxnSpPr>
          <p:cNvPr id="15" name="Shape 639">
            <a:extLst>
              <a:ext uri="{FF2B5EF4-FFF2-40B4-BE49-F238E27FC236}">
                <a16:creationId xmlns:a16="http://schemas.microsoft.com/office/drawing/2014/main" xmlns="" id="{2EB9A484-6D81-49D1-94AE-0A4780A398C0}"/>
              </a:ext>
            </a:extLst>
          </p:cNvPr>
          <p:cNvCxnSpPr/>
          <p:nvPr/>
        </p:nvCxnSpPr>
        <p:spPr>
          <a:xfrm>
            <a:off x="7324951" y="3241450"/>
            <a:ext cx="9599" cy="303299"/>
          </a:xfrm>
          <a:prstGeom prst="straightConnector1">
            <a:avLst/>
          </a:prstGeom>
          <a:noFill/>
          <a:ln w="19050" cap="flat" cmpd="sng">
            <a:solidFill>
              <a:schemeClr val="dk1"/>
            </a:solidFill>
            <a:prstDash val="solid"/>
            <a:round/>
            <a:headEnd type="none" w="med" len="med"/>
            <a:tailEnd type="triangle" w="lg" len="lg"/>
          </a:ln>
        </p:spPr>
      </p:cxnSp>
      <p:cxnSp>
        <p:nvCxnSpPr>
          <p:cNvPr id="16" name="Shape 640">
            <a:extLst>
              <a:ext uri="{FF2B5EF4-FFF2-40B4-BE49-F238E27FC236}">
                <a16:creationId xmlns:a16="http://schemas.microsoft.com/office/drawing/2014/main" xmlns="" id="{1D2410F4-FAF0-44CB-A8C9-D9CFE6CABD52}"/>
              </a:ext>
            </a:extLst>
          </p:cNvPr>
          <p:cNvCxnSpPr/>
          <p:nvPr/>
        </p:nvCxnSpPr>
        <p:spPr>
          <a:xfrm flipH="1">
            <a:off x="7324876" y="4459062"/>
            <a:ext cx="9599" cy="150899"/>
          </a:xfrm>
          <a:prstGeom prst="straightConnector1">
            <a:avLst/>
          </a:prstGeom>
          <a:noFill/>
          <a:ln w="19050" cap="flat" cmpd="sng">
            <a:solidFill>
              <a:schemeClr val="dk1"/>
            </a:solidFill>
            <a:prstDash val="solid"/>
            <a:round/>
            <a:headEnd type="none" w="med" len="med"/>
            <a:tailEnd type="triangle" w="lg" len="lg"/>
          </a:ln>
        </p:spPr>
      </p:cxnSp>
      <p:sp>
        <p:nvSpPr>
          <p:cNvPr id="17" name="Shape 641">
            <a:extLst>
              <a:ext uri="{FF2B5EF4-FFF2-40B4-BE49-F238E27FC236}">
                <a16:creationId xmlns:a16="http://schemas.microsoft.com/office/drawing/2014/main" xmlns="" id="{D85080CD-5B80-4613-9239-D428F5EEDF58}"/>
              </a:ext>
            </a:extLst>
          </p:cNvPr>
          <p:cNvSpPr txBox="1"/>
          <p:nvPr/>
        </p:nvSpPr>
        <p:spPr>
          <a:xfrm>
            <a:off x="5392964" y="2522312"/>
            <a:ext cx="914399" cy="297655"/>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Voor</a:t>
            </a:r>
            <a:r>
              <a:rPr lang="nl" b="1" i="0" u="none" strike="noStrike" cap="none" baseline="0" dirty="0">
                <a:solidFill>
                  <a:srgbClr val="000066"/>
                </a:solidFill>
                <a:latin typeface="Arial" panose="020B0604020202020204" pitchFamily="34" charset="0"/>
                <a:ea typeface="Calibri"/>
                <a:cs typeface="Arial" panose="020B0604020202020204" pitchFamily="34" charset="0"/>
                <a:sym typeface="Calibri"/>
              </a:rPr>
              <a:t> </a:t>
            </a:r>
          </a:p>
        </p:txBody>
      </p:sp>
      <p:sp>
        <p:nvSpPr>
          <p:cNvPr id="18" name="Shape 642">
            <a:extLst>
              <a:ext uri="{FF2B5EF4-FFF2-40B4-BE49-F238E27FC236}">
                <a16:creationId xmlns:a16="http://schemas.microsoft.com/office/drawing/2014/main" xmlns="" id="{B819C989-D6D3-4652-84A7-45B0DABD1E31}"/>
              </a:ext>
            </a:extLst>
          </p:cNvPr>
          <p:cNvSpPr txBox="1"/>
          <p:nvPr/>
        </p:nvSpPr>
        <p:spPr>
          <a:xfrm>
            <a:off x="6986874" y="2522312"/>
            <a:ext cx="658813" cy="313617"/>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602559"/>
              </a:buClr>
              <a:buSzPct val="25000"/>
              <a:buFont typeface="Calibri"/>
              <a:buNone/>
            </a:pPr>
            <a:r>
              <a:rPr lang="nl" b="1" i="0" u="none" strike="noStrike" cap="none" baseline="0" dirty="0">
                <a:solidFill>
                  <a:srgbClr val="602559"/>
                </a:solidFill>
                <a:latin typeface="Arial" panose="020B0604020202020204" pitchFamily="34" charset="0"/>
                <a:ea typeface="Calibri"/>
                <a:cs typeface="Arial" panose="020B0604020202020204" pitchFamily="34" charset="0"/>
                <a:sym typeface="Calibri"/>
              </a:rPr>
              <a:t>Na</a:t>
            </a:r>
          </a:p>
        </p:txBody>
      </p:sp>
    </p:spTree>
    <p:extLst>
      <p:ext uri="{BB962C8B-B14F-4D97-AF65-F5344CB8AC3E}">
        <p14:creationId xmlns:p14="http://schemas.microsoft.com/office/powerpoint/2010/main" val="380881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C4CDE116-7510-4213-A5F4-EA5E758FBAEC}"/>
              </a:ext>
            </a:extLst>
          </p:cNvPr>
          <p:cNvPicPr>
            <a:picLocks noGrp="1" noChangeAspect="1"/>
          </p:cNvPicPr>
          <p:nvPr>
            <p:ph type="pic" sz="quarter" idx="13"/>
          </p:nvPr>
        </p:nvPicPr>
        <p:blipFill>
          <a:blip r:embed="rId3"/>
          <a:srcRect l="5571" r="5571"/>
          <a:stretch>
            <a:fillRect/>
          </a:stretch>
        </p:blipFill>
        <p:spPr/>
      </p:pic>
      <p:sp>
        <p:nvSpPr>
          <p:cNvPr id="6" name="Tijdelijke aanduiding voor tekst 5"/>
          <p:cNvSpPr>
            <a:spLocks noGrp="1"/>
          </p:cNvSpPr>
          <p:nvPr>
            <p:ph type="body" sz="quarter" idx="10"/>
          </p:nvPr>
        </p:nvSpPr>
        <p:spPr/>
        <p:txBody>
          <a:bodyPr/>
          <a:lstStyle/>
          <a:p>
            <a:r>
              <a:rPr lang="nl-NL" dirty="0"/>
              <a:t>Terugblik OR1</a:t>
            </a:r>
          </a:p>
        </p:txBody>
      </p:sp>
      <p:sp>
        <p:nvSpPr>
          <p:cNvPr id="2" name="Text Placeholder 1">
            <a:extLst>
              <a:ext uri="{FF2B5EF4-FFF2-40B4-BE49-F238E27FC236}">
                <a16:creationId xmlns:a16="http://schemas.microsoft.com/office/drawing/2014/main" xmlns="" id="{70BB8286-A649-4CB0-B892-88B2A3B84E2E}"/>
              </a:ext>
            </a:extLst>
          </p:cNvPr>
          <p:cNvSpPr>
            <a:spLocks noGrp="1"/>
          </p:cNvSpPr>
          <p:nvPr>
            <p:ph type="body" sz="quarter" idx="11"/>
          </p:nvPr>
        </p:nvSpPr>
        <p:spPr/>
        <p:txBody>
          <a:bodyPr/>
          <a:lstStyle/>
          <a:p>
            <a:pPr marL="342900" indent="-342900">
              <a:buFont typeface="Arial" panose="020B0604020202020204" pitchFamily="34" charset="0"/>
              <a:buChar char="•"/>
            </a:pPr>
            <a:r>
              <a:rPr lang="nl-NL" dirty="0"/>
              <a:t>Organisaties</a:t>
            </a:r>
          </a:p>
          <a:p>
            <a:pPr marL="342900" indent="-342900">
              <a:buFont typeface="Arial" panose="020B0604020202020204" pitchFamily="34" charset="0"/>
              <a:buChar char="•"/>
            </a:pPr>
            <a:r>
              <a:rPr lang="nl-NL" dirty="0"/>
              <a:t>Stakeholders</a:t>
            </a:r>
          </a:p>
          <a:p>
            <a:pPr marL="342900" indent="-342900">
              <a:buFont typeface="Arial" panose="020B0604020202020204" pitchFamily="34" charset="0"/>
              <a:buChar char="•"/>
            </a:pPr>
            <a:r>
              <a:rPr lang="nl-NL" dirty="0"/>
              <a:t>Doelstellingen</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Visie en missie</a:t>
            </a:r>
          </a:p>
          <a:p>
            <a:pPr marL="342900" indent="-342900">
              <a:buFont typeface="Arial" panose="020B0604020202020204" pitchFamily="34" charset="0"/>
              <a:buChar char="•"/>
            </a:pPr>
            <a:r>
              <a:rPr lang="nl-NL" dirty="0"/>
              <a:t>Strategie</a:t>
            </a:r>
          </a:p>
          <a:p>
            <a:pPr marL="342900" indent="-342900">
              <a:buFont typeface="Arial" panose="020B0604020202020204" pitchFamily="34" charset="0"/>
              <a:buChar char="•"/>
            </a:pPr>
            <a:r>
              <a:rPr lang="nl-NL" dirty="0"/>
              <a:t>Planning</a:t>
            </a:r>
          </a:p>
          <a:p>
            <a:pPr marL="0" indent="0">
              <a:buNone/>
            </a:pPr>
            <a:endParaRPr lang="nl-NL" dirty="0"/>
          </a:p>
        </p:txBody>
      </p:sp>
    </p:spTree>
    <p:extLst>
      <p:ext uri="{BB962C8B-B14F-4D97-AF65-F5344CB8AC3E}">
        <p14:creationId xmlns:p14="http://schemas.microsoft.com/office/powerpoint/2010/main" val="363938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72F33DB-70C4-436B-99A5-2C5172BC6158}"/>
              </a:ext>
            </a:extLst>
          </p:cNvPr>
          <p:cNvSpPr>
            <a:spLocks noGrp="1"/>
          </p:cNvSpPr>
          <p:nvPr>
            <p:ph type="body" sz="quarter" idx="10"/>
          </p:nvPr>
        </p:nvSpPr>
        <p:spPr>
          <a:xfrm>
            <a:off x="718219" y="623650"/>
            <a:ext cx="7553716" cy="457200"/>
          </a:xfrm>
        </p:spPr>
        <p:txBody>
          <a:bodyPr/>
          <a:lstStyle/>
          <a:p>
            <a:r>
              <a:rPr lang="nl-NL" dirty="0"/>
              <a:t>Gebruik van modellen</a:t>
            </a:r>
          </a:p>
        </p:txBody>
      </p:sp>
      <p:sp>
        <p:nvSpPr>
          <p:cNvPr id="3" name="Text Placeholder 2">
            <a:extLst>
              <a:ext uri="{FF2B5EF4-FFF2-40B4-BE49-F238E27FC236}">
                <a16:creationId xmlns:a16="http://schemas.microsoft.com/office/drawing/2014/main" xmlns="" id="{3EBD5757-F693-4F1F-9402-F0FDB92AD0B6}"/>
              </a:ext>
            </a:extLst>
          </p:cNvPr>
          <p:cNvSpPr>
            <a:spLocks noGrp="1"/>
          </p:cNvSpPr>
          <p:nvPr>
            <p:ph type="body" sz="quarter" idx="11"/>
          </p:nvPr>
        </p:nvSpPr>
        <p:spPr/>
        <p:txBody>
          <a:bodyPr/>
          <a:lstStyle/>
          <a:p>
            <a:r>
              <a:rPr lang="nl-NL" dirty="0"/>
              <a:t>Modellen helpen bij het </a:t>
            </a:r>
            <a:br>
              <a:rPr lang="nl-NL" dirty="0"/>
            </a:br>
            <a:r>
              <a:rPr lang="nl-NL" dirty="0"/>
              <a:t>ontwikkelen van een strategie</a:t>
            </a:r>
          </a:p>
          <a:p>
            <a:endParaRPr lang="nl-NL" dirty="0"/>
          </a:p>
          <a:p>
            <a:r>
              <a:rPr lang="nl-NL" dirty="0"/>
              <a:t>Voordelen modellen</a:t>
            </a:r>
          </a:p>
          <a:p>
            <a:pPr marL="800100" lvl="1" indent="-342900">
              <a:buFont typeface="Arial" panose="020B0604020202020204" pitchFamily="34" charset="0"/>
              <a:buChar char="•"/>
            </a:pPr>
            <a:r>
              <a:rPr lang="nl-NL" sz="1800" b="1" dirty="0"/>
              <a:t>Structuur</a:t>
            </a:r>
            <a:br>
              <a:rPr lang="nl-NL" sz="1800" b="1" dirty="0"/>
            </a:br>
            <a:r>
              <a:rPr lang="nl-NL" sz="1800" dirty="0"/>
              <a:t>zodat je niets vergeet</a:t>
            </a:r>
          </a:p>
          <a:p>
            <a:pPr marL="800100" lvl="1" indent="-342900">
              <a:buFont typeface="Arial" panose="020B0604020202020204" pitchFamily="34" charset="0"/>
              <a:buChar char="•"/>
            </a:pPr>
            <a:r>
              <a:rPr lang="nl-NL" sz="1800" b="1" dirty="0"/>
              <a:t>Praktijkervaring</a:t>
            </a:r>
            <a:br>
              <a:rPr lang="nl-NL" sz="1800" b="1" dirty="0"/>
            </a:br>
            <a:r>
              <a:rPr lang="nl-NL" sz="1800" dirty="0"/>
              <a:t>niet zelf het wiel uitvinden</a:t>
            </a:r>
          </a:p>
          <a:p>
            <a:pPr marL="800100" lvl="1" indent="-342900">
              <a:buFont typeface="Arial" panose="020B0604020202020204" pitchFamily="34" charset="0"/>
              <a:buChar char="•"/>
            </a:pPr>
            <a:r>
              <a:rPr lang="nl-NL" sz="1800" b="1" dirty="0"/>
              <a:t>Gemeenschappelijke taal</a:t>
            </a:r>
            <a:br>
              <a:rPr lang="nl-NL" sz="1800" b="1" dirty="0"/>
            </a:br>
            <a:r>
              <a:rPr lang="nl-NL" sz="1800" dirty="0"/>
              <a:t>vereenvoudigt communicatie</a:t>
            </a:r>
          </a:p>
          <a:p>
            <a:pPr lvl="1"/>
            <a:endParaRPr lang="nl-NL" dirty="0"/>
          </a:p>
          <a:p>
            <a:pPr lvl="1"/>
            <a:endParaRPr lang="nl-NL" dirty="0"/>
          </a:p>
        </p:txBody>
      </p:sp>
      <p:sp>
        <p:nvSpPr>
          <p:cNvPr id="28" name="Shape 344">
            <a:extLst>
              <a:ext uri="{FF2B5EF4-FFF2-40B4-BE49-F238E27FC236}">
                <a16:creationId xmlns:a16="http://schemas.microsoft.com/office/drawing/2014/main" xmlns="" id="{B87DBFA6-DE75-41A6-9C3C-1092CA355D02}"/>
              </a:ext>
            </a:extLst>
          </p:cNvPr>
          <p:cNvSpPr/>
          <p:nvPr/>
        </p:nvSpPr>
        <p:spPr>
          <a:xfrm>
            <a:off x="4735735" y="576532"/>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4D4D4D"/>
              </a:buClr>
              <a:buSzPct val="25000"/>
              <a:buFont typeface="Arial"/>
              <a:buNone/>
              <a:tabLst/>
              <a:defRPr/>
            </a:pPr>
            <a:r>
              <a:rPr kumimoji="0" lang="nl" sz="1200" b="0" i="0" u="none" strike="noStrike" kern="0" cap="none" spc="0" normalizeH="0" baseline="0" noProof="0">
                <a:ln>
                  <a:noFill/>
                </a:ln>
                <a:solidFill>
                  <a:srgbClr val="4D4D4D"/>
                </a:solidFill>
                <a:effectLst/>
                <a:uLnTx/>
                <a:uFillTx/>
                <a:ea typeface="Arial"/>
                <a:cs typeface="Arial"/>
                <a:sym typeface="Arial"/>
                <a:rtl val="0"/>
              </a:rPr>
              <a:t>Situatie analyse</a:t>
            </a:r>
          </a:p>
        </p:txBody>
      </p:sp>
      <p:sp>
        <p:nvSpPr>
          <p:cNvPr id="29" name="Shape 346">
            <a:extLst>
              <a:ext uri="{FF2B5EF4-FFF2-40B4-BE49-F238E27FC236}">
                <a16:creationId xmlns:a16="http://schemas.microsoft.com/office/drawing/2014/main" xmlns="" id="{4AE51254-164E-46F7-A9BD-A97107E69335}"/>
              </a:ext>
            </a:extLst>
          </p:cNvPr>
          <p:cNvSpPr/>
          <p:nvPr/>
        </p:nvSpPr>
        <p:spPr>
          <a:xfrm>
            <a:off x="4862823" y="684543"/>
            <a:ext cx="10250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Interne </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Analyse</a:t>
            </a:r>
          </a:p>
        </p:txBody>
      </p:sp>
      <p:sp>
        <p:nvSpPr>
          <p:cNvPr id="30" name="Shape 347">
            <a:extLst>
              <a:ext uri="{FF2B5EF4-FFF2-40B4-BE49-F238E27FC236}">
                <a16:creationId xmlns:a16="http://schemas.microsoft.com/office/drawing/2014/main" xmlns="" id="{CFCDB52A-1C35-4CF0-A050-60725C3FBC01}"/>
              </a:ext>
            </a:extLst>
          </p:cNvPr>
          <p:cNvSpPr/>
          <p:nvPr/>
        </p:nvSpPr>
        <p:spPr>
          <a:xfrm>
            <a:off x="7832080" y="684543"/>
            <a:ext cx="10079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Externe </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Analyse</a:t>
            </a:r>
          </a:p>
        </p:txBody>
      </p:sp>
      <p:sp>
        <p:nvSpPr>
          <p:cNvPr id="31" name="Shape 348">
            <a:extLst>
              <a:ext uri="{FF2B5EF4-FFF2-40B4-BE49-F238E27FC236}">
                <a16:creationId xmlns:a16="http://schemas.microsoft.com/office/drawing/2014/main" xmlns="" id="{CC48701F-1E02-4EC5-AF8A-27080C75CC70}"/>
              </a:ext>
            </a:extLst>
          </p:cNvPr>
          <p:cNvSpPr/>
          <p:nvPr/>
        </p:nvSpPr>
        <p:spPr>
          <a:xfrm>
            <a:off x="4735735" y="1728659"/>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Diagnose en Prognose (Strategische Kloof)</a:t>
            </a:r>
          </a:p>
        </p:txBody>
      </p:sp>
      <p:sp>
        <p:nvSpPr>
          <p:cNvPr id="32" name="Shape 349">
            <a:extLst>
              <a:ext uri="{FF2B5EF4-FFF2-40B4-BE49-F238E27FC236}">
                <a16:creationId xmlns:a16="http://schemas.microsoft.com/office/drawing/2014/main" xmlns="" id="{D2E3A8F6-8492-4E36-9F7E-CA2CA6DB8B97}"/>
              </a:ext>
            </a:extLst>
          </p:cNvPr>
          <p:cNvSpPr/>
          <p:nvPr/>
        </p:nvSpPr>
        <p:spPr>
          <a:xfrm>
            <a:off x="4735735" y="2736771"/>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Strategievorming</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(opties om kloof te overbruggen + keuze)</a:t>
            </a:r>
          </a:p>
        </p:txBody>
      </p:sp>
      <p:sp>
        <p:nvSpPr>
          <p:cNvPr id="33" name="Shape 350">
            <a:extLst>
              <a:ext uri="{FF2B5EF4-FFF2-40B4-BE49-F238E27FC236}">
                <a16:creationId xmlns:a16="http://schemas.microsoft.com/office/drawing/2014/main" xmlns="" id="{380FE0A7-5F89-49FB-8C03-320C6E7D8ED3}"/>
              </a:ext>
            </a:extLst>
          </p:cNvPr>
          <p:cNvSpPr/>
          <p:nvPr/>
        </p:nvSpPr>
        <p:spPr>
          <a:xfrm>
            <a:off x="4735735" y="3744883"/>
            <a:ext cx="4248600" cy="503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Uitwerking gekozen strategische optie(s)</a:t>
            </a:r>
          </a:p>
        </p:txBody>
      </p:sp>
      <p:sp>
        <p:nvSpPr>
          <p:cNvPr id="34" name="Shape 351">
            <a:extLst>
              <a:ext uri="{FF2B5EF4-FFF2-40B4-BE49-F238E27FC236}">
                <a16:creationId xmlns:a16="http://schemas.microsoft.com/office/drawing/2014/main" xmlns="" id="{8F181745-1022-4995-B88D-B027C93E456E}"/>
              </a:ext>
            </a:extLst>
          </p:cNvPr>
          <p:cNvSpPr/>
          <p:nvPr/>
        </p:nvSpPr>
        <p:spPr>
          <a:xfrm>
            <a:off x="4735735" y="4536971"/>
            <a:ext cx="4248600" cy="503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Uitvoering, controle en bijsturing</a:t>
            </a:r>
          </a:p>
        </p:txBody>
      </p:sp>
      <p:cxnSp>
        <p:nvCxnSpPr>
          <p:cNvPr id="35" name="Shape 352">
            <a:extLst>
              <a:ext uri="{FF2B5EF4-FFF2-40B4-BE49-F238E27FC236}">
                <a16:creationId xmlns:a16="http://schemas.microsoft.com/office/drawing/2014/main" xmlns="" id="{17A53E47-F385-4481-ADB4-E3D072104F18}"/>
              </a:ext>
            </a:extLst>
          </p:cNvPr>
          <p:cNvCxnSpPr/>
          <p:nvPr/>
        </p:nvCxnSpPr>
        <p:spPr>
          <a:xfrm>
            <a:off x="5167783" y="1296612"/>
            <a:ext cx="0" cy="359999"/>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6" name="Shape 353">
            <a:extLst>
              <a:ext uri="{FF2B5EF4-FFF2-40B4-BE49-F238E27FC236}">
                <a16:creationId xmlns:a16="http://schemas.microsoft.com/office/drawing/2014/main" xmlns="" id="{5C301D7F-8199-49DB-BA90-8D7D7D0DA6CE}"/>
              </a:ext>
            </a:extLst>
          </p:cNvPr>
          <p:cNvCxnSpPr/>
          <p:nvPr/>
        </p:nvCxnSpPr>
        <p:spPr>
          <a:xfrm>
            <a:off x="5167783" y="2448739"/>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7" name="Shape 354">
            <a:extLst>
              <a:ext uri="{FF2B5EF4-FFF2-40B4-BE49-F238E27FC236}">
                <a16:creationId xmlns:a16="http://schemas.microsoft.com/office/drawing/2014/main" xmlns="" id="{6B4D4125-109B-4781-8BCF-EF05F668360E}"/>
              </a:ext>
            </a:extLst>
          </p:cNvPr>
          <p:cNvCxnSpPr/>
          <p:nvPr/>
        </p:nvCxnSpPr>
        <p:spPr>
          <a:xfrm>
            <a:off x="5167783" y="3456851"/>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8" name="Shape 355">
            <a:extLst>
              <a:ext uri="{FF2B5EF4-FFF2-40B4-BE49-F238E27FC236}">
                <a16:creationId xmlns:a16="http://schemas.microsoft.com/office/drawing/2014/main" xmlns="" id="{DFC375C5-A690-4E93-9B14-4E96FCB379C8}"/>
              </a:ext>
            </a:extLst>
          </p:cNvPr>
          <p:cNvCxnSpPr/>
          <p:nvPr/>
        </p:nvCxnSpPr>
        <p:spPr>
          <a:xfrm>
            <a:off x="5167783" y="4248939"/>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sp>
        <p:nvSpPr>
          <p:cNvPr id="39" name="Shape 356">
            <a:extLst>
              <a:ext uri="{FF2B5EF4-FFF2-40B4-BE49-F238E27FC236}">
                <a16:creationId xmlns:a16="http://schemas.microsoft.com/office/drawing/2014/main" xmlns="" id="{7C44B295-F708-45EF-8059-7D6A9194AE53}"/>
              </a:ext>
            </a:extLst>
          </p:cNvPr>
          <p:cNvSpPr/>
          <p:nvPr/>
        </p:nvSpPr>
        <p:spPr>
          <a:xfrm>
            <a:off x="5959871" y="1253390"/>
            <a:ext cx="18002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SWOT-Analyse</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(Confrontatie matrix)</a:t>
            </a:r>
          </a:p>
        </p:txBody>
      </p:sp>
      <p:sp>
        <p:nvSpPr>
          <p:cNvPr id="16" name="Rounded Rectangular Callout 5">
            <a:extLst>
              <a:ext uri="{FF2B5EF4-FFF2-40B4-BE49-F238E27FC236}">
                <a16:creationId xmlns:a16="http://schemas.microsoft.com/office/drawing/2014/main" xmlns="" id="{67283712-0042-4AF1-84F8-B32E499E19F0}"/>
              </a:ext>
            </a:extLst>
          </p:cNvPr>
          <p:cNvSpPr/>
          <p:nvPr/>
        </p:nvSpPr>
        <p:spPr bwMode="auto">
          <a:xfrm>
            <a:off x="3718592" y="347932"/>
            <a:ext cx="853408" cy="457200"/>
          </a:xfrm>
          <a:prstGeom prst="wedgeRoundRectCallout">
            <a:avLst>
              <a:gd name="adj1" fmla="val 101129"/>
              <a:gd name="adj2" fmla="val 6163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BCG</a:t>
            </a:r>
            <a:endParaRPr lang="en-US" sz="1400" dirty="0">
              <a:latin typeface="+mj-lt"/>
            </a:endParaRPr>
          </a:p>
        </p:txBody>
      </p:sp>
      <p:sp>
        <p:nvSpPr>
          <p:cNvPr id="17" name="Rounded Rectangular Callout 5">
            <a:extLst>
              <a:ext uri="{FF2B5EF4-FFF2-40B4-BE49-F238E27FC236}">
                <a16:creationId xmlns:a16="http://schemas.microsoft.com/office/drawing/2014/main" xmlns="" id="{52E8F8E0-3EEC-4C80-8D13-FDBD521D56E1}"/>
              </a:ext>
            </a:extLst>
          </p:cNvPr>
          <p:cNvSpPr/>
          <p:nvPr/>
        </p:nvSpPr>
        <p:spPr bwMode="auto">
          <a:xfrm>
            <a:off x="6357338" y="58758"/>
            <a:ext cx="853408" cy="457200"/>
          </a:xfrm>
          <a:prstGeom prst="wedgeRoundRectCallout">
            <a:avLst>
              <a:gd name="adj1" fmla="val 1206"/>
              <a:gd name="adj2" fmla="val 11556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Abell</a:t>
            </a:r>
            <a:endParaRPr lang="en-US" sz="1400" dirty="0">
              <a:latin typeface="+mj-lt"/>
            </a:endParaRPr>
          </a:p>
        </p:txBody>
      </p:sp>
      <p:sp>
        <p:nvSpPr>
          <p:cNvPr id="18" name="Rounded Rectangular Callout 5">
            <a:extLst>
              <a:ext uri="{FF2B5EF4-FFF2-40B4-BE49-F238E27FC236}">
                <a16:creationId xmlns:a16="http://schemas.microsoft.com/office/drawing/2014/main" xmlns="" id="{0045843F-2E14-4DB4-B2E7-BA75CDC4C28B}"/>
              </a:ext>
            </a:extLst>
          </p:cNvPr>
          <p:cNvSpPr/>
          <p:nvPr/>
        </p:nvSpPr>
        <p:spPr bwMode="auto">
          <a:xfrm>
            <a:off x="7972746" y="65878"/>
            <a:ext cx="1002283" cy="457200"/>
          </a:xfrm>
          <a:prstGeom prst="wedgeRoundRectCallout">
            <a:avLst>
              <a:gd name="adj1" fmla="val -25280"/>
              <a:gd name="adj2" fmla="val 9309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DESTEP</a:t>
            </a:r>
            <a:endParaRPr lang="en-US" sz="1400" dirty="0">
              <a:latin typeface="+mj-lt"/>
            </a:endParaRPr>
          </a:p>
        </p:txBody>
      </p:sp>
      <p:sp>
        <p:nvSpPr>
          <p:cNvPr id="19" name="Rounded Rectangular Callout 5">
            <a:extLst>
              <a:ext uri="{FF2B5EF4-FFF2-40B4-BE49-F238E27FC236}">
                <a16:creationId xmlns:a16="http://schemas.microsoft.com/office/drawing/2014/main" xmlns="" id="{92497B10-CC84-4009-911A-6F936E2E5F62}"/>
              </a:ext>
            </a:extLst>
          </p:cNvPr>
          <p:cNvSpPr/>
          <p:nvPr/>
        </p:nvSpPr>
        <p:spPr bwMode="auto">
          <a:xfrm>
            <a:off x="3349381" y="2738806"/>
            <a:ext cx="1485590" cy="717964"/>
          </a:xfrm>
          <a:prstGeom prst="wedgeRoundRectCallout">
            <a:avLst>
              <a:gd name="adj1" fmla="val 81509"/>
              <a:gd name="adj2" fmla="val 850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Porter, Treacy &amp; Wiersma, Ansoff</a:t>
            </a:r>
            <a:endParaRPr lang="en-US" sz="1400" dirty="0">
              <a:latin typeface="+mj-lt"/>
            </a:endParaRPr>
          </a:p>
        </p:txBody>
      </p:sp>
    </p:spTree>
    <p:extLst>
      <p:ext uri="{BB962C8B-B14F-4D97-AF65-F5344CB8AC3E}">
        <p14:creationId xmlns:p14="http://schemas.microsoft.com/office/powerpoint/2010/main" val="132238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502694A-1018-4F4E-A847-88BC84D2F868}"/>
              </a:ext>
            </a:extLst>
          </p:cNvPr>
          <p:cNvSpPr>
            <a:spLocks noGrp="1"/>
          </p:cNvSpPr>
          <p:nvPr>
            <p:ph type="body" sz="quarter" idx="10"/>
          </p:nvPr>
        </p:nvSpPr>
        <p:spPr/>
        <p:txBody>
          <a:bodyPr/>
          <a:lstStyle/>
          <a:p>
            <a:r>
              <a:rPr lang="nl-NL" dirty="0"/>
              <a:t>Socrative.com VANSTREELS</a:t>
            </a:r>
          </a:p>
        </p:txBody>
      </p:sp>
      <p:pic>
        <p:nvPicPr>
          <p:cNvPr id="4" name="Picture 8" descr="Gerelateerde afbeelding">
            <a:extLst>
              <a:ext uri="{FF2B5EF4-FFF2-40B4-BE49-F238E27FC236}">
                <a16:creationId xmlns:a16="http://schemas.microsoft.com/office/drawing/2014/main" xmlns="" id="{5D3B7EA3-8AF9-4A0C-AC02-467791B01D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2705"/>
          <a:stretch/>
        </p:blipFill>
        <p:spPr bwMode="auto">
          <a:xfrm>
            <a:off x="981746" y="4135901"/>
            <a:ext cx="1315057" cy="184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77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0"/>
                                        <p:tgtEl>
                                          <p:spTgt spid="4"/>
                                        </p:tgtEl>
                                      </p:cBhvr>
                                    </p:animEffect>
                                  </p:childTnLst>
                                </p:cTn>
                              </p:par>
                              <p:par>
                                <p:cTn id="8" presetID="37" presetClass="path" presetSubtype="0" repeatCount="indefinite" accel="50000" decel="50000" fill="hold" nodeType="withEffect">
                                  <p:stCondLst>
                                    <p:cond delay="0"/>
                                  </p:stCondLst>
                                  <p:endCondLst>
                                    <p:cond evt="onNext" delay="0">
                                      <p:tgtEl>
                                        <p:sldTgt/>
                                      </p:tgtEl>
                                    </p:cond>
                                  </p:endCondLst>
                                  <p:childTnLst>
                                    <p:animMotion origin="layout" path="M -0.25486 0.14213 L 0.05312 -0.16944 C 0.11771 -0.23981 0.2151 -0.27222 0.31545 -0.27222 C 0.43055 -0.27222 0.52274 -0.23981 0.5875 -0.16944 L 0.89635 0.14213 " pathEditMode="relative" rAng="0" ptsTypes="AAAAA">
                                      <p:cBhvr>
                                        <p:cTn id="9" dur="20000" fill="hold"/>
                                        <p:tgtEl>
                                          <p:spTgt spid="4"/>
                                        </p:tgtEl>
                                        <p:attrNameLst>
                                          <p:attrName>ppt_x</p:attrName>
                                          <p:attrName>ppt_y</p:attrName>
                                        </p:attrNameLst>
                                      </p:cBhvr>
                                      <p:rCtr x="57552" y="-20718"/>
                                    </p:animMotion>
                                  </p:childTnLst>
                                </p:cTn>
                              </p:par>
                              <p:par>
                                <p:cTn id="10" presetID="6" presetClass="emph" presetSubtype="0" repeatCount="indefinite" autoRev="1" fill="remove" nodeType="withEffect">
                                  <p:stCondLst>
                                    <p:cond delay="0"/>
                                  </p:stCondLst>
                                  <p:endCondLst>
                                    <p:cond evt="onNext" delay="0">
                                      <p:tgtEl>
                                        <p:sldTgt/>
                                      </p:tgtEl>
                                    </p:cond>
                                  </p:endCondLst>
                                  <p:childTnLst>
                                    <p:animScale>
                                      <p:cBhvr>
                                        <p:cTn id="11" dur="10000" fill="hold"/>
                                        <p:tgtEl>
                                          <p:spTgt spid="4"/>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666A920-7735-4B7F-82E0-534E79F490A0}"/>
              </a:ext>
            </a:extLst>
          </p:cNvPr>
          <p:cNvSpPr>
            <a:spLocks noGrp="1"/>
          </p:cNvSpPr>
          <p:nvPr>
            <p:ph type="body" sz="quarter" idx="10"/>
          </p:nvPr>
        </p:nvSpPr>
        <p:spPr/>
        <p:txBody>
          <a:bodyPr/>
          <a:lstStyle/>
          <a:p>
            <a:r>
              <a:rPr lang="nl-NL" dirty="0"/>
              <a:t>Huiswerkopdracht Knab </a:t>
            </a:r>
          </a:p>
        </p:txBody>
      </p:sp>
      <p:sp>
        <p:nvSpPr>
          <p:cNvPr id="3" name="Text Placeholder 2">
            <a:extLst>
              <a:ext uri="{FF2B5EF4-FFF2-40B4-BE49-F238E27FC236}">
                <a16:creationId xmlns:a16="http://schemas.microsoft.com/office/drawing/2014/main" xmlns="" id="{4DEFB90C-C91C-432D-B44A-345C21AC292C}"/>
              </a:ext>
            </a:extLst>
          </p:cNvPr>
          <p:cNvSpPr>
            <a:spLocks noGrp="1"/>
          </p:cNvSpPr>
          <p:nvPr>
            <p:ph type="body" sz="quarter" idx="11"/>
          </p:nvPr>
        </p:nvSpPr>
        <p:spPr/>
        <p:txBody>
          <a:bodyPr/>
          <a:lstStyle/>
          <a:p>
            <a:pPr marL="0" lvl="0" indent="0">
              <a:buNone/>
            </a:pPr>
            <a:r>
              <a:rPr lang="nl-NL" sz="2400" dirty="0">
                <a:latin typeface="Arial" panose="020B0604020202020204" pitchFamily="34" charset="0"/>
                <a:cs typeface="Arial" panose="020B0604020202020204" pitchFamily="34" charset="0"/>
                <a:sym typeface="Calibri"/>
              </a:rPr>
              <a:t>Lees de casus ‘</a:t>
            </a:r>
            <a:r>
              <a:rPr lang="nl-NL" sz="2400" i="1" dirty="0">
                <a:latin typeface="Arial" panose="020B0604020202020204" pitchFamily="34" charset="0"/>
                <a:cs typeface="Arial" panose="020B0604020202020204" pitchFamily="34" charset="0"/>
                <a:sym typeface="Calibri"/>
              </a:rPr>
              <a:t>Kwakkelende internetbank Knab leeft op na koerswijziging’</a:t>
            </a:r>
            <a:r>
              <a:rPr lang="nl-NL" sz="2400" dirty="0">
                <a:latin typeface="Arial" panose="020B0604020202020204" pitchFamily="34" charset="0"/>
                <a:cs typeface="Arial" panose="020B0604020202020204" pitchFamily="34" charset="0"/>
                <a:sym typeface="Calibri"/>
              </a:rPr>
              <a:t> en beantwoord de volgende vragen:</a:t>
            </a:r>
            <a:br>
              <a:rPr lang="nl-NL" sz="2400" dirty="0">
                <a:latin typeface="Arial" panose="020B0604020202020204" pitchFamily="34" charset="0"/>
                <a:cs typeface="Arial" panose="020B0604020202020204" pitchFamily="34" charset="0"/>
                <a:sym typeface="Calibri"/>
              </a:rPr>
            </a:br>
            <a:endParaRPr lang="nl-NL" sz="1200" dirty="0">
              <a:latin typeface="Arial" panose="020B0604020202020204" pitchFamily="34" charset="0"/>
              <a:cs typeface="Arial" panose="020B0604020202020204" pitchFamily="34" charset="0"/>
              <a:sym typeface="Calibri"/>
            </a:endParaRPr>
          </a:p>
          <a:p>
            <a:pPr marL="514350" indent="-457200">
              <a:buFont typeface="+mj-lt"/>
              <a:buAutoNum type="arabicPeriod"/>
            </a:pPr>
            <a:r>
              <a:rPr lang="nl-NL" dirty="0">
                <a:latin typeface="Arial" panose="020B0604020202020204" pitchFamily="34" charset="0"/>
                <a:cs typeface="Arial" panose="020B0604020202020204" pitchFamily="34" charset="0"/>
              </a:rPr>
              <a:t>Werk voor de Knab een Abell-model uit.</a:t>
            </a:r>
          </a:p>
          <a:p>
            <a:pPr marL="514350" indent="-457200">
              <a:buFont typeface="+mj-lt"/>
              <a:buAutoNum type="arabicPeriod"/>
            </a:pPr>
            <a:r>
              <a:rPr lang="nl-NL" dirty="0">
                <a:latin typeface="Arial" panose="020B0604020202020204" pitchFamily="34" charset="0"/>
                <a:cs typeface="Arial" panose="020B0604020202020204" pitchFamily="34" charset="0"/>
              </a:rPr>
              <a:t>Welke Abell-as verschilt het meeste bij van die van de traditionele banken (ABN/Amro, ING en Rabobank)?</a:t>
            </a:r>
          </a:p>
          <a:p>
            <a:pPr marL="514350" indent="-457200">
              <a:buFont typeface="+mj-lt"/>
              <a:buAutoNum type="arabicPeriod"/>
            </a:pPr>
            <a:r>
              <a:rPr lang="nl-NL" dirty="0">
                <a:latin typeface="Arial" panose="020B0604020202020204" pitchFamily="34" charset="0"/>
                <a:cs typeface="Arial" panose="020B0604020202020204" pitchFamily="34" charset="0"/>
              </a:rPr>
              <a:t>Welke groeistrategie (volgens Ansoff) volgt Knab?</a:t>
            </a:r>
          </a:p>
          <a:p>
            <a:pPr marL="514350" indent="-457200">
              <a:buFont typeface="+mj-lt"/>
              <a:buAutoNum type="arabicPeriod"/>
            </a:pPr>
            <a:r>
              <a:rPr lang="nl-NL" dirty="0">
                <a:latin typeface="Arial" panose="020B0604020202020204" pitchFamily="34" charset="0"/>
                <a:cs typeface="Arial" panose="020B0604020202020204" pitchFamily="34" charset="0"/>
              </a:rPr>
              <a:t>Wat was de reden voor de koerswijziging?</a:t>
            </a:r>
          </a:p>
          <a:p>
            <a:pPr marL="514350" indent="-457200">
              <a:buFont typeface="+mj-lt"/>
              <a:buAutoNum type="arabicPeriod"/>
            </a:pPr>
            <a:r>
              <a:rPr lang="nl-NL" dirty="0">
                <a:latin typeface="Arial" panose="020B0604020202020204" pitchFamily="34" charset="0"/>
                <a:cs typeface="Arial" panose="020B0604020202020204" pitchFamily="34" charset="0"/>
              </a:rPr>
              <a:t>Welke waardestrategie volgde Knab aanvankelijk en welke nu?</a:t>
            </a:r>
          </a:p>
          <a:p>
            <a:pPr marL="57150" indent="0">
              <a:buNone/>
            </a:pPr>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89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0"/>
          </p:nvPr>
        </p:nvSpPr>
        <p:spPr/>
        <p:txBody>
          <a:bodyPr/>
          <a:lstStyle/>
          <a:p>
            <a:r>
              <a:rPr lang="nl-NL" dirty="0"/>
              <a:t>Volgende week: college OR3 over Structures</a:t>
            </a:r>
          </a:p>
        </p:txBody>
      </p:sp>
      <p:sp>
        <p:nvSpPr>
          <p:cNvPr id="2" name="Text Placeholder 1">
            <a:extLst>
              <a:ext uri="{FF2B5EF4-FFF2-40B4-BE49-F238E27FC236}">
                <a16:creationId xmlns:a16="http://schemas.microsoft.com/office/drawing/2014/main" xmlns="" id="{70BB8286-A649-4CB0-B892-88B2A3B84E2E}"/>
              </a:ext>
            </a:extLst>
          </p:cNvPr>
          <p:cNvSpPr>
            <a:spLocks noGrp="1"/>
          </p:cNvSpPr>
          <p:nvPr>
            <p:ph type="body" sz="quarter" idx="11"/>
          </p:nvPr>
        </p:nvSpPr>
        <p:spPr/>
        <p:txBody>
          <a:bodyPr/>
          <a:lstStyle/>
          <a:p>
            <a:r>
              <a:rPr lang="nl-NL" dirty="0"/>
              <a:t>Huiswerkopdracht OR2</a:t>
            </a:r>
          </a:p>
          <a:p>
            <a:pPr marL="800100" lvl="1" indent="-342900">
              <a:buFont typeface="Arial" panose="020B0604020202020204" pitchFamily="34" charset="0"/>
              <a:buChar char="•"/>
            </a:pPr>
            <a:r>
              <a:rPr lang="nl-NL" dirty="0"/>
              <a:t>Lever jouw / jullie uitwerking van de huiswerkopdracht tijdig in via Canvas</a:t>
            </a:r>
          </a:p>
          <a:p>
            <a:pPr marL="800100" lvl="1" indent="-342900">
              <a:buFont typeface="Arial" panose="020B0604020202020204" pitchFamily="34" charset="0"/>
              <a:buChar char="•"/>
            </a:pPr>
            <a:r>
              <a:rPr lang="nl-NL" dirty="0"/>
              <a:t>We starten college OR3 met het bespreken van de opdracht</a:t>
            </a:r>
          </a:p>
          <a:p>
            <a:pPr marL="800100" lvl="1" indent="-342900">
              <a:buFont typeface="Arial" panose="020B0604020202020204" pitchFamily="34" charset="0"/>
              <a:buChar char="•"/>
            </a:pPr>
            <a:r>
              <a:rPr lang="nl-NL" dirty="0"/>
              <a:t>Enkel voor mensen die een opdracht ingeleverd hebben</a:t>
            </a:r>
          </a:p>
          <a:p>
            <a:endParaRPr lang="nl-NL" dirty="0"/>
          </a:p>
          <a:p>
            <a:r>
              <a:rPr lang="nl-NL" dirty="0"/>
              <a:t>Voorbereiding OR3</a:t>
            </a:r>
          </a:p>
          <a:p>
            <a:pPr marL="800100" lvl="1" indent="-342900">
              <a:buFont typeface="Arial" panose="020B0604020202020204" pitchFamily="34" charset="0"/>
              <a:buChar char="•"/>
            </a:pPr>
            <a:r>
              <a:rPr lang="nl-NL" dirty="0"/>
              <a:t>Lees hoofdstuk 3 van het boek</a:t>
            </a:r>
          </a:p>
          <a:p>
            <a:pPr marL="800100" lvl="1" indent="-342900">
              <a:buFont typeface="Arial" panose="020B0604020202020204" pitchFamily="34" charset="0"/>
              <a:buChar char="•"/>
            </a:pPr>
            <a:r>
              <a:rPr lang="nl-NL" dirty="0"/>
              <a:t>Bekijk de samenvatting en slides op Canvas</a:t>
            </a:r>
          </a:p>
          <a:p>
            <a:pPr marL="800100" lvl="1" indent="-342900">
              <a:buFont typeface="Arial" panose="020B0604020202020204" pitchFamily="34" charset="0"/>
              <a:buChar char="•"/>
            </a:pPr>
            <a:r>
              <a:rPr lang="nl-NL" dirty="0"/>
              <a:t>Maak de quiz op Canvas</a:t>
            </a:r>
          </a:p>
          <a:p>
            <a:pPr marL="800100" lvl="1" indent="-342900">
              <a:buFont typeface="Arial" panose="020B0604020202020204" pitchFamily="34" charset="0"/>
              <a:buChar char="•"/>
            </a:pPr>
            <a:endParaRPr lang="nl-NL" dirty="0"/>
          </a:p>
        </p:txBody>
      </p:sp>
    </p:spTree>
    <p:extLst>
      <p:ext uri="{BB962C8B-B14F-4D97-AF65-F5344CB8AC3E}">
        <p14:creationId xmlns:p14="http://schemas.microsoft.com/office/powerpoint/2010/main" val="126479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72F33DB-70C4-436B-99A5-2C5172BC6158}"/>
              </a:ext>
            </a:extLst>
          </p:cNvPr>
          <p:cNvSpPr>
            <a:spLocks noGrp="1"/>
          </p:cNvSpPr>
          <p:nvPr>
            <p:ph type="body" sz="quarter" idx="10"/>
          </p:nvPr>
        </p:nvSpPr>
        <p:spPr>
          <a:xfrm>
            <a:off x="718219" y="623650"/>
            <a:ext cx="7553716" cy="457200"/>
          </a:xfrm>
        </p:spPr>
        <p:txBody>
          <a:bodyPr/>
          <a:lstStyle/>
          <a:p>
            <a:r>
              <a:rPr lang="nl-NL" dirty="0"/>
              <a:t>Gebruik van modellen</a:t>
            </a:r>
          </a:p>
        </p:txBody>
      </p:sp>
      <p:sp>
        <p:nvSpPr>
          <p:cNvPr id="3" name="Text Placeholder 2">
            <a:extLst>
              <a:ext uri="{FF2B5EF4-FFF2-40B4-BE49-F238E27FC236}">
                <a16:creationId xmlns:a16="http://schemas.microsoft.com/office/drawing/2014/main" xmlns="" id="{3EBD5757-F693-4F1F-9402-F0FDB92AD0B6}"/>
              </a:ext>
            </a:extLst>
          </p:cNvPr>
          <p:cNvSpPr>
            <a:spLocks noGrp="1"/>
          </p:cNvSpPr>
          <p:nvPr>
            <p:ph type="body" sz="quarter" idx="11"/>
          </p:nvPr>
        </p:nvSpPr>
        <p:spPr/>
        <p:txBody>
          <a:bodyPr/>
          <a:lstStyle/>
          <a:p>
            <a:r>
              <a:rPr lang="nl-NL" dirty="0"/>
              <a:t>Modellen helpen bij het </a:t>
            </a:r>
            <a:br>
              <a:rPr lang="nl-NL" dirty="0"/>
            </a:br>
            <a:r>
              <a:rPr lang="nl-NL" dirty="0"/>
              <a:t>ontwikkelen van een strategie</a:t>
            </a:r>
          </a:p>
          <a:p>
            <a:endParaRPr lang="nl-NL" dirty="0"/>
          </a:p>
          <a:p>
            <a:r>
              <a:rPr lang="nl-NL" dirty="0"/>
              <a:t>Voordelen modellen</a:t>
            </a:r>
          </a:p>
          <a:p>
            <a:pPr marL="800100" lvl="1" indent="-342900">
              <a:buFont typeface="Arial" panose="020B0604020202020204" pitchFamily="34" charset="0"/>
              <a:buChar char="•"/>
            </a:pPr>
            <a:r>
              <a:rPr lang="nl-NL" sz="1800" b="1" dirty="0"/>
              <a:t>Structuur</a:t>
            </a:r>
            <a:br>
              <a:rPr lang="nl-NL" sz="1800" b="1" dirty="0"/>
            </a:br>
            <a:r>
              <a:rPr lang="nl-NL" sz="1800" dirty="0"/>
              <a:t>zodat je niets vergeet</a:t>
            </a:r>
          </a:p>
          <a:p>
            <a:pPr marL="800100" lvl="1" indent="-342900">
              <a:buFont typeface="Arial" panose="020B0604020202020204" pitchFamily="34" charset="0"/>
              <a:buChar char="•"/>
            </a:pPr>
            <a:r>
              <a:rPr lang="nl-NL" sz="1800" b="1" dirty="0"/>
              <a:t>Praktijkervaring</a:t>
            </a:r>
            <a:br>
              <a:rPr lang="nl-NL" sz="1800" b="1" dirty="0"/>
            </a:br>
            <a:r>
              <a:rPr lang="nl-NL" sz="1800" dirty="0"/>
              <a:t>niet zelf het wiel uitvinden</a:t>
            </a:r>
          </a:p>
          <a:p>
            <a:pPr marL="800100" lvl="1" indent="-342900">
              <a:buFont typeface="Arial" panose="020B0604020202020204" pitchFamily="34" charset="0"/>
              <a:buChar char="•"/>
            </a:pPr>
            <a:r>
              <a:rPr lang="nl-NL" sz="1800" b="1" dirty="0"/>
              <a:t>Gemeenschappelijke taal</a:t>
            </a:r>
            <a:br>
              <a:rPr lang="nl-NL" sz="1800" b="1" dirty="0"/>
            </a:br>
            <a:r>
              <a:rPr lang="nl-NL" sz="1800" dirty="0"/>
              <a:t>vereenvoudigt communicatie</a:t>
            </a:r>
          </a:p>
          <a:p>
            <a:pPr lvl="1"/>
            <a:endParaRPr lang="nl-NL" dirty="0"/>
          </a:p>
          <a:p>
            <a:pPr lvl="1"/>
            <a:endParaRPr lang="nl-NL" dirty="0"/>
          </a:p>
        </p:txBody>
      </p:sp>
      <p:sp>
        <p:nvSpPr>
          <p:cNvPr id="28" name="Shape 344">
            <a:extLst>
              <a:ext uri="{FF2B5EF4-FFF2-40B4-BE49-F238E27FC236}">
                <a16:creationId xmlns:a16="http://schemas.microsoft.com/office/drawing/2014/main" xmlns="" id="{B87DBFA6-DE75-41A6-9C3C-1092CA355D02}"/>
              </a:ext>
            </a:extLst>
          </p:cNvPr>
          <p:cNvSpPr/>
          <p:nvPr/>
        </p:nvSpPr>
        <p:spPr>
          <a:xfrm>
            <a:off x="4735735" y="576532"/>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4D4D4D"/>
              </a:buClr>
              <a:buSzPct val="25000"/>
              <a:buFont typeface="Arial"/>
              <a:buNone/>
              <a:tabLst/>
              <a:defRPr/>
            </a:pPr>
            <a:r>
              <a:rPr kumimoji="0" lang="nl" sz="1200" b="0" i="0" u="none" strike="noStrike" kern="0" cap="none" spc="0" normalizeH="0" baseline="0" noProof="0">
                <a:ln>
                  <a:noFill/>
                </a:ln>
                <a:solidFill>
                  <a:srgbClr val="4D4D4D"/>
                </a:solidFill>
                <a:effectLst/>
                <a:uLnTx/>
                <a:uFillTx/>
                <a:ea typeface="Arial"/>
                <a:cs typeface="Arial"/>
                <a:sym typeface="Arial"/>
                <a:rtl val="0"/>
              </a:rPr>
              <a:t>Situatie analyse</a:t>
            </a:r>
          </a:p>
        </p:txBody>
      </p:sp>
      <p:sp>
        <p:nvSpPr>
          <p:cNvPr id="29" name="Shape 346">
            <a:extLst>
              <a:ext uri="{FF2B5EF4-FFF2-40B4-BE49-F238E27FC236}">
                <a16:creationId xmlns:a16="http://schemas.microsoft.com/office/drawing/2014/main" xmlns="" id="{4AE51254-164E-46F7-A9BD-A97107E69335}"/>
              </a:ext>
            </a:extLst>
          </p:cNvPr>
          <p:cNvSpPr/>
          <p:nvPr/>
        </p:nvSpPr>
        <p:spPr>
          <a:xfrm>
            <a:off x="4862823" y="684543"/>
            <a:ext cx="10250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Interne </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Analyse</a:t>
            </a:r>
          </a:p>
        </p:txBody>
      </p:sp>
      <p:sp>
        <p:nvSpPr>
          <p:cNvPr id="30" name="Shape 347">
            <a:extLst>
              <a:ext uri="{FF2B5EF4-FFF2-40B4-BE49-F238E27FC236}">
                <a16:creationId xmlns:a16="http://schemas.microsoft.com/office/drawing/2014/main" xmlns="" id="{CFCDB52A-1C35-4CF0-A050-60725C3FBC01}"/>
              </a:ext>
            </a:extLst>
          </p:cNvPr>
          <p:cNvSpPr/>
          <p:nvPr/>
        </p:nvSpPr>
        <p:spPr>
          <a:xfrm>
            <a:off x="7832080" y="684543"/>
            <a:ext cx="10079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Externe </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Analyse</a:t>
            </a:r>
          </a:p>
        </p:txBody>
      </p:sp>
      <p:sp>
        <p:nvSpPr>
          <p:cNvPr id="31" name="Shape 348">
            <a:extLst>
              <a:ext uri="{FF2B5EF4-FFF2-40B4-BE49-F238E27FC236}">
                <a16:creationId xmlns:a16="http://schemas.microsoft.com/office/drawing/2014/main" xmlns="" id="{CC48701F-1E02-4EC5-AF8A-27080C75CC70}"/>
              </a:ext>
            </a:extLst>
          </p:cNvPr>
          <p:cNvSpPr/>
          <p:nvPr/>
        </p:nvSpPr>
        <p:spPr>
          <a:xfrm>
            <a:off x="4735735" y="1728659"/>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Diagnose en Prognose (Strategische Kloof)</a:t>
            </a:r>
          </a:p>
        </p:txBody>
      </p:sp>
      <p:sp>
        <p:nvSpPr>
          <p:cNvPr id="32" name="Shape 349">
            <a:extLst>
              <a:ext uri="{FF2B5EF4-FFF2-40B4-BE49-F238E27FC236}">
                <a16:creationId xmlns:a16="http://schemas.microsoft.com/office/drawing/2014/main" xmlns="" id="{D2E3A8F6-8492-4E36-9F7E-CA2CA6DB8B97}"/>
              </a:ext>
            </a:extLst>
          </p:cNvPr>
          <p:cNvSpPr/>
          <p:nvPr/>
        </p:nvSpPr>
        <p:spPr>
          <a:xfrm>
            <a:off x="4735735" y="2736771"/>
            <a:ext cx="4248600" cy="719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Strategievorming</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(opties om kloof te overbruggen + keuze)</a:t>
            </a:r>
          </a:p>
        </p:txBody>
      </p:sp>
      <p:sp>
        <p:nvSpPr>
          <p:cNvPr id="33" name="Shape 350">
            <a:extLst>
              <a:ext uri="{FF2B5EF4-FFF2-40B4-BE49-F238E27FC236}">
                <a16:creationId xmlns:a16="http://schemas.microsoft.com/office/drawing/2014/main" xmlns="" id="{380FE0A7-5F89-49FB-8C03-320C6E7D8ED3}"/>
              </a:ext>
            </a:extLst>
          </p:cNvPr>
          <p:cNvSpPr/>
          <p:nvPr/>
        </p:nvSpPr>
        <p:spPr>
          <a:xfrm>
            <a:off x="4735735" y="3744883"/>
            <a:ext cx="4248600" cy="503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Uitwerking gekozen strategische optie(s)</a:t>
            </a:r>
          </a:p>
        </p:txBody>
      </p:sp>
      <p:sp>
        <p:nvSpPr>
          <p:cNvPr id="34" name="Shape 351">
            <a:extLst>
              <a:ext uri="{FF2B5EF4-FFF2-40B4-BE49-F238E27FC236}">
                <a16:creationId xmlns:a16="http://schemas.microsoft.com/office/drawing/2014/main" xmlns="" id="{8F181745-1022-4995-B88D-B027C93E456E}"/>
              </a:ext>
            </a:extLst>
          </p:cNvPr>
          <p:cNvSpPr/>
          <p:nvPr/>
        </p:nvSpPr>
        <p:spPr>
          <a:xfrm>
            <a:off x="4735735" y="4536971"/>
            <a:ext cx="4248600" cy="503999"/>
          </a:xfrm>
          <a:prstGeom prst="rect">
            <a:avLst/>
          </a:prstGeom>
          <a:noFill/>
          <a:ln w="2857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a:ln>
                  <a:noFill/>
                </a:ln>
                <a:solidFill>
                  <a:srgbClr val="000000"/>
                </a:solidFill>
                <a:effectLst/>
                <a:uLnTx/>
                <a:uFillTx/>
                <a:ea typeface="Arial"/>
                <a:cs typeface="Arial"/>
                <a:sym typeface="Arial"/>
                <a:rtl val="0"/>
              </a:rPr>
              <a:t>Uitvoering, controle en bijsturing</a:t>
            </a:r>
          </a:p>
        </p:txBody>
      </p:sp>
      <p:cxnSp>
        <p:nvCxnSpPr>
          <p:cNvPr id="35" name="Shape 352">
            <a:extLst>
              <a:ext uri="{FF2B5EF4-FFF2-40B4-BE49-F238E27FC236}">
                <a16:creationId xmlns:a16="http://schemas.microsoft.com/office/drawing/2014/main" xmlns="" id="{17A53E47-F385-4481-ADB4-E3D072104F18}"/>
              </a:ext>
            </a:extLst>
          </p:cNvPr>
          <p:cNvCxnSpPr/>
          <p:nvPr/>
        </p:nvCxnSpPr>
        <p:spPr>
          <a:xfrm>
            <a:off x="5167783" y="1296612"/>
            <a:ext cx="0" cy="359999"/>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6" name="Shape 353">
            <a:extLst>
              <a:ext uri="{FF2B5EF4-FFF2-40B4-BE49-F238E27FC236}">
                <a16:creationId xmlns:a16="http://schemas.microsoft.com/office/drawing/2014/main" xmlns="" id="{5C301D7F-8199-49DB-BA90-8D7D7D0DA6CE}"/>
              </a:ext>
            </a:extLst>
          </p:cNvPr>
          <p:cNvCxnSpPr/>
          <p:nvPr/>
        </p:nvCxnSpPr>
        <p:spPr>
          <a:xfrm>
            <a:off x="5167783" y="2448739"/>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7" name="Shape 354">
            <a:extLst>
              <a:ext uri="{FF2B5EF4-FFF2-40B4-BE49-F238E27FC236}">
                <a16:creationId xmlns:a16="http://schemas.microsoft.com/office/drawing/2014/main" xmlns="" id="{6B4D4125-109B-4781-8BCF-EF05F668360E}"/>
              </a:ext>
            </a:extLst>
          </p:cNvPr>
          <p:cNvCxnSpPr/>
          <p:nvPr/>
        </p:nvCxnSpPr>
        <p:spPr>
          <a:xfrm>
            <a:off x="5167783" y="3456851"/>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cxnSp>
        <p:nvCxnSpPr>
          <p:cNvPr id="38" name="Shape 355">
            <a:extLst>
              <a:ext uri="{FF2B5EF4-FFF2-40B4-BE49-F238E27FC236}">
                <a16:creationId xmlns:a16="http://schemas.microsoft.com/office/drawing/2014/main" xmlns="" id="{DFC375C5-A690-4E93-9B14-4E96FCB379C8}"/>
              </a:ext>
            </a:extLst>
          </p:cNvPr>
          <p:cNvCxnSpPr/>
          <p:nvPr/>
        </p:nvCxnSpPr>
        <p:spPr>
          <a:xfrm>
            <a:off x="5167783" y="4248939"/>
            <a:ext cx="0" cy="288000"/>
          </a:xfrm>
          <a:prstGeom prst="straightConnector1">
            <a:avLst/>
          </a:prstGeom>
          <a:solidFill>
            <a:srgbClr val="AAD5DB"/>
          </a:solidFill>
          <a:ln w="28575" cap="flat" cmpd="sng">
            <a:solidFill>
              <a:srgbClr val="00ADCD"/>
            </a:solidFill>
            <a:prstDash val="solid"/>
            <a:round/>
            <a:headEnd type="none" w="med" len="med"/>
            <a:tailEnd type="stealth" w="lg" len="lg"/>
          </a:ln>
        </p:spPr>
      </p:cxnSp>
      <p:sp>
        <p:nvSpPr>
          <p:cNvPr id="39" name="Shape 356">
            <a:extLst>
              <a:ext uri="{FF2B5EF4-FFF2-40B4-BE49-F238E27FC236}">
                <a16:creationId xmlns:a16="http://schemas.microsoft.com/office/drawing/2014/main" xmlns="" id="{7C44B295-F708-45EF-8059-7D6A9194AE53}"/>
              </a:ext>
            </a:extLst>
          </p:cNvPr>
          <p:cNvSpPr/>
          <p:nvPr/>
        </p:nvSpPr>
        <p:spPr>
          <a:xfrm>
            <a:off x="5959871" y="1253390"/>
            <a:ext cx="1800299" cy="503999"/>
          </a:xfrm>
          <a:prstGeom prst="rect">
            <a:avLst/>
          </a:prstGeom>
          <a:solidFill>
            <a:srgbClr val="C3F0FF"/>
          </a:solidFill>
          <a:ln w="9525" cap="flat" cmpd="sng">
            <a:solidFill>
              <a:srgbClr val="00ADCD"/>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SWOT-Analyse</a:t>
            </a:r>
          </a:p>
          <a:p>
            <a:pPr marL="0" marR="0" lvl="0" indent="0" algn="ctr" defTabSz="914400" eaLnBrk="1" fontAlgn="auto" latinLnBrk="0" hangingPunct="1">
              <a:lnSpc>
                <a:spcPct val="100000"/>
              </a:lnSpc>
              <a:spcBef>
                <a:spcPts val="0"/>
              </a:spcBef>
              <a:spcAft>
                <a:spcPts val="0"/>
              </a:spcAft>
              <a:buClr>
                <a:srgbClr val="000000"/>
              </a:buClr>
              <a:buSzPct val="25000"/>
              <a:buFont typeface="Arial"/>
              <a:buNone/>
              <a:tabLst/>
              <a:defRPr/>
            </a:pPr>
            <a:r>
              <a:rPr kumimoji="0" lang="nl" sz="1200" b="0" i="0" u="none" strike="noStrike" kern="0" cap="none" spc="0" normalizeH="0" baseline="0" noProof="0" dirty="0">
                <a:ln>
                  <a:noFill/>
                </a:ln>
                <a:solidFill>
                  <a:srgbClr val="000000"/>
                </a:solidFill>
                <a:effectLst/>
                <a:uLnTx/>
                <a:uFillTx/>
                <a:ea typeface="Arial"/>
                <a:cs typeface="Arial"/>
                <a:sym typeface="Arial"/>
                <a:rtl val="0"/>
              </a:rPr>
              <a:t>(Confrontatie matrix)</a:t>
            </a:r>
          </a:p>
        </p:txBody>
      </p:sp>
      <p:sp>
        <p:nvSpPr>
          <p:cNvPr id="16" name="Rounded Rectangular Callout 5">
            <a:extLst>
              <a:ext uri="{FF2B5EF4-FFF2-40B4-BE49-F238E27FC236}">
                <a16:creationId xmlns:a16="http://schemas.microsoft.com/office/drawing/2014/main" xmlns="" id="{67283712-0042-4AF1-84F8-B32E499E19F0}"/>
              </a:ext>
            </a:extLst>
          </p:cNvPr>
          <p:cNvSpPr/>
          <p:nvPr/>
        </p:nvSpPr>
        <p:spPr bwMode="auto">
          <a:xfrm>
            <a:off x="3718592" y="347932"/>
            <a:ext cx="853408" cy="457200"/>
          </a:xfrm>
          <a:prstGeom prst="wedgeRoundRectCallout">
            <a:avLst>
              <a:gd name="adj1" fmla="val 101129"/>
              <a:gd name="adj2" fmla="val 6163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BCG</a:t>
            </a:r>
            <a:endParaRPr lang="en-US" sz="1400" dirty="0">
              <a:latin typeface="+mj-lt"/>
            </a:endParaRPr>
          </a:p>
        </p:txBody>
      </p:sp>
      <p:sp>
        <p:nvSpPr>
          <p:cNvPr id="17" name="Rounded Rectangular Callout 5">
            <a:extLst>
              <a:ext uri="{FF2B5EF4-FFF2-40B4-BE49-F238E27FC236}">
                <a16:creationId xmlns:a16="http://schemas.microsoft.com/office/drawing/2014/main" xmlns="" id="{52E8F8E0-3EEC-4C80-8D13-FDBD521D56E1}"/>
              </a:ext>
            </a:extLst>
          </p:cNvPr>
          <p:cNvSpPr/>
          <p:nvPr/>
        </p:nvSpPr>
        <p:spPr bwMode="auto">
          <a:xfrm>
            <a:off x="6357338" y="58758"/>
            <a:ext cx="853408" cy="457200"/>
          </a:xfrm>
          <a:prstGeom prst="wedgeRoundRectCallout">
            <a:avLst>
              <a:gd name="adj1" fmla="val 1206"/>
              <a:gd name="adj2" fmla="val 11556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Abell</a:t>
            </a:r>
            <a:endParaRPr lang="en-US" sz="1400" dirty="0">
              <a:latin typeface="+mj-lt"/>
            </a:endParaRPr>
          </a:p>
        </p:txBody>
      </p:sp>
      <p:sp>
        <p:nvSpPr>
          <p:cNvPr id="18" name="Rounded Rectangular Callout 5">
            <a:extLst>
              <a:ext uri="{FF2B5EF4-FFF2-40B4-BE49-F238E27FC236}">
                <a16:creationId xmlns:a16="http://schemas.microsoft.com/office/drawing/2014/main" xmlns="" id="{0045843F-2E14-4DB4-B2E7-BA75CDC4C28B}"/>
              </a:ext>
            </a:extLst>
          </p:cNvPr>
          <p:cNvSpPr/>
          <p:nvPr/>
        </p:nvSpPr>
        <p:spPr bwMode="auto">
          <a:xfrm>
            <a:off x="7972746" y="65878"/>
            <a:ext cx="1002283" cy="457200"/>
          </a:xfrm>
          <a:prstGeom prst="wedgeRoundRectCallout">
            <a:avLst>
              <a:gd name="adj1" fmla="val -25280"/>
              <a:gd name="adj2" fmla="val 9309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DESTEP</a:t>
            </a:r>
            <a:endParaRPr lang="en-US" sz="1400" dirty="0">
              <a:latin typeface="+mj-lt"/>
            </a:endParaRPr>
          </a:p>
        </p:txBody>
      </p:sp>
      <p:sp>
        <p:nvSpPr>
          <p:cNvPr id="19" name="Rounded Rectangular Callout 5">
            <a:extLst>
              <a:ext uri="{FF2B5EF4-FFF2-40B4-BE49-F238E27FC236}">
                <a16:creationId xmlns:a16="http://schemas.microsoft.com/office/drawing/2014/main" xmlns="" id="{92497B10-CC84-4009-911A-6F936E2E5F62}"/>
              </a:ext>
            </a:extLst>
          </p:cNvPr>
          <p:cNvSpPr/>
          <p:nvPr/>
        </p:nvSpPr>
        <p:spPr bwMode="auto">
          <a:xfrm>
            <a:off x="3349381" y="2738806"/>
            <a:ext cx="1485590" cy="717964"/>
          </a:xfrm>
          <a:prstGeom prst="wedgeRoundRectCallout">
            <a:avLst>
              <a:gd name="adj1" fmla="val 81509"/>
              <a:gd name="adj2" fmla="val 850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Porter, Treacy &amp; Wiersma, Ansoff</a:t>
            </a:r>
            <a:endParaRPr lang="en-US" sz="1400" dirty="0">
              <a:latin typeface="+mj-lt"/>
            </a:endParaRPr>
          </a:p>
        </p:txBody>
      </p:sp>
    </p:spTree>
    <p:extLst>
      <p:ext uri="{BB962C8B-B14F-4D97-AF65-F5344CB8AC3E}">
        <p14:creationId xmlns:p14="http://schemas.microsoft.com/office/powerpoint/2010/main" val="131281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883142C-0EF0-408B-83A7-CB423D956917}"/>
              </a:ext>
            </a:extLst>
          </p:cNvPr>
          <p:cNvSpPr>
            <a:spLocks noGrp="1"/>
          </p:cNvSpPr>
          <p:nvPr>
            <p:ph type="body" sz="quarter" idx="10"/>
          </p:nvPr>
        </p:nvSpPr>
        <p:spPr/>
        <p:txBody>
          <a:bodyPr/>
          <a:lstStyle/>
          <a:p>
            <a:r>
              <a:rPr lang="nl-NL" dirty="0"/>
              <a:t>Business definition - Abell</a:t>
            </a:r>
          </a:p>
        </p:txBody>
      </p:sp>
      <p:sp>
        <p:nvSpPr>
          <p:cNvPr id="5" name="Text Placeholder 4">
            <a:extLst>
              <a:ext uri="{FF2B5EF4-FFF2-40B4-BE49-F238E27FC236}">
                <a16:creationId xmlns:a16="http://schemas.microsoft.com/office/drawing/2014/main" xmlns="" id="{4F8EECA3-7CD3-4344-870C-942920957DA6}"/>
              </a:ext>
            </a:extLst>
          </p:cNvPr>
          <p:cNvSpPr>
            <a:spLocks noGrp="1"/>
          </p:cNvSpPr>
          <p:nvPr>
            <p:ph type="body" sz="quarter" idx="11"/>
          </p:nvPr>
        </p:nvSpPr>
        <p:spPr/>
        <p:txBody>
          <a:bodyPr/>
          <a:lstStyle/>
          <a:p>
            <a:pPr marL="0" indent="0">
              <a:buNone/>
            </a:pPr>
            <a:r>
              <a:rPr lang="nl-NL" dirty="0"/>
              <a:t>Hoe beschrijven we de </a:t>
            </a:r>
            <a:r>
              <a:rPr lang="nl-NL" i="1" dirty="0"/>
              <a:t>business </a:t>
            </a:r>
            <a:r>
              <a:rPr lang="nl-NL" dirty="0"/>
              <a:t>van een organisatie?</a:t>
            </a:r>
          </a:p>
        </p:txBody>
      </p:sp>
      <p:grpSp>
        <p:nvGrpSpPr>
          <p:cNvPr id="6" name="Group 5">
            <a:extLst>
              <a:ext uri="{FF2B5EF4-FFF2-40B4-BE49-F238E27FC236}">
                <a16:creationId xmlns:a16="http://schemas.microsoft.com/office/drawing/2014/main" xmlns="" id="{DF7024B9-E0B4-4C59-A4F2-B75C52527F21}"/>
              </a:ext>
            </a:extLst>
          </p:cNvPr>
          <p:cNvGrpSpPr/>
          <p:nvPr/>
        </p:nvGrpSpPr>
        <p:grpSpPr>
          <a:xfrm>
            <a:off x="2089871" y="1877523"/>
            <a:ext cx="4049486" cy="2726625"/>
            <a:chOff x="2307771" y="2835976"/>
            <a:chExt cx="4049486" cy="2726625"/>
          </a:xfrm>
        </p:grpSpPr>
        <p:cxnSp>
          <p:nvCxnSpPr>
            <p:cNvPr id="7" name="Straight Arrow Connector 6">
              <a:extLst>
                <a:ext uri="{FF2B5EF4-FFF2-40B4-BE49-F238E27FC236}">
                  <a16:creationId xmlns:a16="http://schemas.microsoft.com/office/drawing/2014/main" xmlns="" id="{135C210D-DBF2-405A-8E20-EF0E16954346}"/>
                </a:ext>
              </a:extLst>
            </p:cNvPr>
            <p:cNvCxnSpPr/>
            <p:nvPr/>
          </p:nvCxnSpPr>
          <p:spPr bwMode="auto">
            <a:xfrm flipV="1">
              <a:off x="3777343" y="2835976"/>
              <a:ext cx="0" cy="1627168"/>
            </a:xfrm>
            <a:prstGeom prst="straightConnector1">
              <a:avLst/>
            </a:prstGeom>
            <a:solidFill>
              <a:schemeClr val="accent1"/>
            </a:solidFill>
            <a:ln w="28575" cap="flat" cmpd="sng" algn="ctr">
              <a:solidFill>
                <a:schemeClr val="bg2"/>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xmlns="" id="{BF153D48-3183-485B-8CA0-992ED0663255}"/>
                </a:ext>
              </a:extLst>
            </p:cNvPr>
            <p:cNvCxnSpPr/>
            <p:nvPr/>
          </p:nvCxnSpPr>
          <p:spPr bwMode="auto">
            <a:xfrm flipH="1">
              <a:off x="2307771" y="4463144"/>
              <a:ext cx="1469573" cy="1099457"/>
            </a:xfrm>
            <a:prstGeom prst="straightConnector1">
              <a:avLst/>
            </a:prstGeom>
            <a:solidFill>
              <a:schemeClr val="accent1"/>
            </a:solidFill>
            <a:ln w="28575" cap="flat" cmpd="sng" algn="ctr">
              <a:solidFill>
                <a:schemeClr val="bg2"/>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xmlns="" id="{1C6BFEDC-FE8F-416B-AA9B-65D5196CBD88}"/>
                </a:ext>
              </a:extLst>
            </p:cNvPr>
            <p:cNvCxnSpPr/>
            <p:nvPr/>
          </p:nvCxnSpPr>
          <p:spPr bwMode="auto">
            <a:xfrm>
              <a:off x="3777343" y="4463144"/>
              <a:ext cx="2579914" cy="0"/>
            </a:xfrm>
            <a:prstGeom prst="straightConnector1">
              <a:avLst/>
            </a:prstGeom>
            <a:solidFill>
              <a:schemeClr val="accent1"/>
            </a:solidFill>
            <a:ln w="28575" cap="flat" cmpd="sng" algn="ctr">
              <a:solidFill>
                <a:schemeClr val="bg2"/>
              </a:solidFill>
              <a:prstDash val="solid"/>
              <a:round/>
              <a:headEnd type="none" w="med" len="med"/>
              <a:tailEnd type="triangle"/>
            </a:ln>
            <a:effectLst/>
          </p:spPr>
        </p:cxnSp>
      </p:grpSp>
      <p:sp>
        <p:nvSpPr>
          <p:cNvPr id="10" name="TextBox 9">
            <a:extLst>
              <a:ext uri="{FF2B5EF4-FFF2-40B4-BE49-F238E27FC236}">
                <a16:creationId xmlns:a16="http://schemas.microsoft.com/office/drawing/2014/main" xmlns="" id="{08E5B46F-B676-4C05-BE03-C31F6E769112}"/>
              </a:ext>
            </a:extLst>
          </p:cNvPr>
          <p:cNvSpPr txBox="1"/>
          <p:nvPr/>
        </p:nvSpPr>
        <p:spPr>
          <a:xfrm>
            <a:off x="6335300" y="3320025"/>
            <a:ext cx="1172116" cy="369332"/>
          </a:xfrm>
          <a:prstGeom prst="rect">
            <a:avLst/>
          </a:prstGeom>
          <a:noFill/>
        </p:spPr>
        <p:txBody>
          <a:bodyPr wrap="none" rtlCol="0">
            <a:spAutoFit/>
          </a:bodyPr>
          <a:lstStyle/>
          <a:p>
            <a:pPr>
              <a:buNone/>
            </a:pPr>
            <a:r>
              <a:rPr lang="nl-NL" sz="1800" dirty="0">
                <a:solidFill>
                  <a:schemeClr val="bg2"/>
                </a:solidFill>
                <a:latin typeface="Arial" panose="020B0604020202020204" pitchFamily="34" charset="0"/>
                <a:cs typeface="Arial" panose="020B0604020202020204" pitchFamily="34" charset="0"/>
              </a:rPr>
              <a:t>Afnemers</a:t>
            </a:r>
          </a:p>
        </p:txBody>
      </p:sp>
      <p:sp>
        <p:nvSpPr>
          <p:cNvPr id="11" name="TextBox 10">
            <a:extLst>
              <a:ext uri="{FF2B5EF4-FFF2-40B4-BE49-F238E27FC236}">
                <a16:creationId xmlns:a16="http://schemas.microsoft.com/office/drawing/2014/main" xmlns="" id="{C32C0F45-9B2F-416B-A712-CF4A560417A4}"/>
              </a:ext>
            </a:extLst>
          </p:cNvPr>
          <p:cNvSpPr txBox="1"/>
          <p:nvPr/>
        </p:nvSpPr>
        <p:spPr>
          <a:xfrm>
            <a:off x="1208128" y="4667655"/>
            <a:ext cx="1415837" cy="369332"/>
          </a:xfrm>
          <a:prstGeom prst="rect">
            <a:avLst/>
          </a:prstGeom>
          <a:noFill/>
        </p:spPr>
        <p:txBody>
          <a:bodyPr wrap="none" rtlCol="0">
            <a:spAutoFit/>
          </a:bodyPr>
          <a:lstStyle/>
          <a:p>
            <a:pPr>
              <a:buNone/>
            </a:pPr>
            <a:r>
              <a:rPr lang="nl-NL" sz="1800" dirty="0">
                <a:solidFill>
                  <a:schemeClr val="bg2"/>
                </a:solidFill>
                <a:latin typeface="Arial" panose="020B0604020202020204" pitchFamily="34" charset="0"/>
                <a:cs typeface="Arial" panose="020B0604020202020204" pitchFamily="34" charset="0"/>
              </a:rPr>
              <a:t>Technologie</a:t>
            </a:r>
          </a:p>
        </p:txBody>
      </p:sp>
      <p:sp>
        <p:nvSpPr>
          <p:cNvPr id="12" name="TextBox 11">
            <a:extLst>
              <a:ext uri="{FF2B5EF4-FFF2-40B4-BE49-F238E27FC236}">
                <a16:creationId xmlns:a16="http://schemas.microsoft.com/office/drawing/2014/main" xmlns="" id="{1081B4FB-82A3-4368-AA4E-E636C75C0478}"/>
              </a:ext>
            </a:extLst>
          </p:cNvPr>
          <p:cNvSpPr txBox="1"/>
          <p:nvPr/>
        </p:nvSpPr>
        <p:spPr>
          <a:xfrm>
            <a:off x="2941325" y="1488421"/>
            <a:ext cx="1236236" cy="369332"/>
          </a:xfrm>
          <a:prstGeom prst="rect">
            <a:avLst/>
          </a:prstGeom>
          <a:noFill/>
        </p:spPr>
        <p:txBody>
          <a:bodyPr wrap="none" rtlCol="0">
            <a:spAutoFit/>
          </a:bodyPr>
          <a:lstStyle/>
          <a:p>
            <a:pPr>
              <a:buNone/>
            </a:pPr>
            <a:r>
              <a:rPr lang="nl-NL" sz="1800" dirty="0">
                <a:solidFill>
                  <a:schemeClr val="bg2"/>
                </a:solidFill>
                <a:latin typeface="Arial" panose="020B0604020202020204" pitchFamily="34" charset="0"/>
                <a:cs typeface="Arial" panose="020B0604020202020204" pitchFamily="34" charset="0"/>
              </a:rPr>
              <a:t>Behoeften</a:t>
            </a:r>
          </a:p>
        </p:txBody>
      </p:sp>
      <p:sp>
        <p:nvSpPr>
          <p:cNvPr id="13" name="Rectangle 12">
            <a:extLst>
              <a:ext uri="{FF2B5EF4-FFF2-40B4-BE49-F238E27FC236}">
                <a16:creationId xmlns:a16="http://schemas.microsoft.com/office/drawing/2014/main" xmlns="" id="{2E652BD9-9C7F-424B-9CBD-C427B5D179F0}"/>
              </a:ext>
            </a:extLst>
          </p:cNvPr>
          <p:cNvSpPr/>
          <p:nvPr/>
        </p:nvSpPr>
        <p:spPr bwMode="auto">
          <a:xfrm>
            <a:off x="2824657" y="3080147"/>
            <a:ext cx="1626667" cy="974272"/>
          </a:xfrm>
          <a:prstGeom prst="rect">
            <a:avLst/>
          </a:prstGeom>
          <a:solidFill>
            <a:schemeClr val="bg1">
              <a:alpha val="40000"/>
            </a:schemeClr>
          </a:solidFill>
          <a:ln>
            <a:noFill/>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4" name="Rectangle 17">
            <a:extLst>
              <a:ext uri="{FF2B5EF4-FFF2-40B4-BE49-F238E27FC236}">
                <a16:creationId xmlns:a16="http://schemas.microsoft.com/office/drawing/2014/main" xmlns="" id="{07D9E30B-A0D8-4649-BC42-82163A3CB0C3}"/>
              </a:ext>
            </a:extLst>
          </p:cNvPr>
          <p:cNvSpPr/>
          <p:nvPr/>
        </p:nvSpPr>
        <p:spPr bwMode="auto">
          <a:xfrm>
            <a:off x="2824656" y="2701736"/>
            <a:ext cx="2519295" cy="358641"/>
          </a:xfrm>
          <a:custGeom>
            <a:avLst/>
            <a:gdLst>
              <a:gd name="connsiteX0" fmla="*/ 0 w 1626667"/>
              <a:gd name="connsiteY0" fmla="*/ 0 h 413070"/>
              <a:gd name="connsiteX1" fmla="*/ 1626667 w 1626667"/>
              <a:gd name="connsiteY1" fmla="*/ 0 h 413070"/>
              <a:gd name="connsiteX2" fmla="*/ 1626667 w 1626667"/>
              <a:gd name="connsiteY2" fmla="*/ 413070 h 413070"/>
              <a:gd name="connsiteX3" fmla="*/ 0 w 1626667"/>
              <a:gd name="connsiteY3" fmla="*/ 413070 h 413070"/>
              <a:gd name="connsiteX4" fmla="*/ 0 w 1626667"/>
              <a:gd name="connsiteY4" fmla="*/ 0 h 413070"/>
              <a:gd name="connsiteX0" fmla="*/ 0 w 2519295"/>
              <a:gd name="connsiteY0" fmla="*/ 0 h 413070"/>
              <a:gd name="connsiteX1" fmla="*/ 2519295 w 2519295"/>
              <a:gd name="connsiteY1" fmla="*/ 54429 h 413070"/>
              <a:gd name="connsiteX2" fmla="*/ 1626667 w 2519295"/>
              <a:gd name="connsiteY2" fmla="*/ 413070 h 413070"/>
              <a:gd name="connsiteX3" fmla="*/ 0 w 2519295"/>
              <a:gd name="connsiteY3" fmla="*/ 413070 h 413070"/>
              <a:gd name="connsiteX4" fmla="*/ 0 w 2519295"/>
              <a:gd name="connsiteY4" fmla="*/ 0 h 413070"/>
              <a:gd name="connsiteX0" fmla="*/ 729343 w 2519295"/>
              <a:gd name="connsiteY0" fmla="*/ 21771 h 358641"/>
              <a:gd name="connsiteX1" fmla="*/ 2519295 w 2519295"/>
              <a:gd name="connsiteY1" fmla="*/ 0 h 358641"/>
              <a:gd name="connsiteX2" fmla="*/ 1626667 w 2519295"/>
              <a:gd name="connsiteY2" fmla="*/ 358641 h 358641"/>
              <a:gd name="connsiteX3" fmla="*/ 0 w 2519295"/>
              <a:gd name="connsiteY3" fmla="*/ 358641 h 358641"/>
              <a:gd name="connsiteX4" fmla="*/ 729343 w 2519295"/>
              <a:gd name="connsiteY4" fmla="*/ 21771 h 358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9295" h="358641">
                <a:moveTo>
                  <a:pt x="729343" y="21771"/>
                </a:moveTo>
                <a:lnTo>
                  <a:pt x="2519295" y="0"/>
                </a:lnTo>
                <a:lnTo>
                  <a:pt x="1626667" y="358641"/>
                </a:lnTo>
                <a:lnTo>
                  <a:pt x="0" y="358641"/>
                </a:lnTo>
                <a:lnTo>
                  <a:pt x="729343" y="21771"/>
                </a:lnTo>
                <a:close/>
              </a:path>
            </a:pathLst>
          </a:custGeom>
          <a:solidFill>
            <a:schemeClr val="bg1">
              <a:alpha val="40000"/>
            </a:schemeClr>
          </a:solidFill>
          <a:ln>
            <a:noFill/>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5" name="Rectangle 18">
            <a:extLst>
              <a:ext uri="{FF2B5EF4-FFF2-40B4-BE49-F238E27FC236}">
                <a16:creationId xmlns:a16="http://schemas.microsoft.com/office/drawing/2014/main" xmlns="" id="{5EFE5943-FC5D-43F5-B7A9-FB259499C061}"/>
              </a:ext>
            </a:extLst>
          </p:cNvPr>
          <p:cNvSpPr/>
          <p:nvPr/>
        </p:nvSpPr>
        <p:spPr bwMode="auto">
          <a:xfrm>
            <a:off x="4471121" y="2731803"/>
            <a:ext cx="842896" cy="1322615"/>
          </a:xfrm>
          <a:custGeom>
            <a:avLst/>
            <a:gdLst>
              <a:gd name="connsiteX0" fmla="*/ 0 w 1626667"/>
              <a:gd name="connsiteY0" fmla="*/ 0 h 974272"/>
              <a:gd name="connsiteX1" fmla="*/ 1626667 w 1626667"/>
              <a:gd name="connsiteY1" fmla="*/ 0 h 974272"/>
              <a:gd name="connsiteX2" fmla="*/ 1626667 w 1626667"/>
              <a:gd name="connsiteY2" fmla="*/ 974272 h 974272"/>
              <a:gd name="connsiteX3" fmla="*/ 0 w 1626667"/>
              <a:gd name="connsiteY3" fmla="*/ 974272 h 974272"/>
              <a:gd name="connsiteX4" fmla="*/ 0 w 1626667"/>
              <a:gd name="connsiteY4" fmla="*/ 0 h 974272"/>
              <a:gd name="connsiteX0" fmla="*/ 0 w 1626667"/>
              <a:gd name="connsiteY0" fmla="*/ 348343 h 1322615"/>
              <a:gd name="connsiteX1" fmla="*/ 842896 w 1626667"/>
              <a:gd name="connsiteY1" fmla="*/ 0 h 1322615"/>
              <a:gd name="connsiteX2" fmla="*/ 1626667 w 1626667"/>
              <a:gd name="connsiteY2" fmla="*/ 1322615 h 1322615"/>
              <a:gd name="connsiteX3" fmla="*/ 0 w 1626667"/>
              <a:gd name="connsiteY3" fmla="*/ 1322615 h 1322615"/>
              <a:gd name="connsiteX4" fmla="*/ 0 w 1626667"/>
              <a:gd name="connsiteY4" fmla="*/ 348343 h 1322615"/>
              <a:gd name="connsiteX0" fmla="*/ 0 w 842896"/>
              <a:gd name="connsiteY0" fmla="*/ 348343 h 1322615"/>
              <a:gd name="connsiteX1" fmla="*/ 842896 w 842896"/>
              <a:gd name="connsiteY1" fmla="*/ 0 h 1322615"/>
              <a:gd name="connsiteX2" fmla="*/ 821124 w 842896"/>
              <a:gd name="connsiteY2" fmla="*/ 789215 h 1322615"/>
              <a:gd name="connsiteX3" fmla="*/ 0 w 842896"/>
              <a:gd name="connsiteY3" fmla="*/ 1322615 h 1322615"/>
              <a:gd name="connsiteX4" fmla="*/ 0 w 842896"/>
              <a:gd name="connsiteY4" fmla="*/ 348343 h 1322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96" h="1322615">
                <a:moveTo>
                  <a:pt x="0" y="348343"/>
                </a:moveTo>
                <a:lnTo>
                  <a:pt x="842896" y="0"/>
                </a:lnTo>
                <a:lnTo>
                  <a:pt x="821124" y="789215"/>
                </a:lnTo>
                <a:lnTo>
                  <a:pt x="0" y="1322615"/>
                </a:lnTo>
                <a:lnTo>
                  <a:pt x="0" y="348343"/>
                </a:lnTo>
                <a:close/>
              </a:path>
            </a:pathLst>
          </a:custGeom>
          <a:solidFill>
            <a:schemeClr val="bg1">
              <a:alpha val="40000"/>
            </a:schemeClr>
          </a:solidFill>
          <a:ln>
            <a:noFill/>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6" name="TextBox 15">
            <a:extLst>
              <a:ext uri="{FF2B5EF4-FFF2-40B4-BE49-F238E27FC236}">
                <a16:creationId xmlns:a16="http://schemas.microsoft.com/office/drawing/2014/main" xmlns="" id="{82CB0E1E-267C-4E16-9BBD-7FAB4F456566}"/>
              </a:ext>
            </a:extLst>
          </p:cNvPr>
          <p:cNvSpPr txBox="1"/>
          <p:nvPr/>
        </p:nvSpPr>
        <p:spPr>
          <a:xfrm>
            <a:off x="6703990" y="3671808"/>
            <a:ext cx="1685077" cy="369332"/>
          </a:xfrm>
          <a:prstGeom prst="rect">
            <a:avLst/>
          </a:prstGeom>
          <a:noFill/>
        </p:spPr>
        <p:txBody>
          <a:bodyPr wrap="none" rtlCol="0">
            <a:spAutoFit/>
          </a:bodyPr>
          <a:lstStyle/>
          <a:p>
            <a:pPr>
              <a:buNone/>
            </a:pPr>
            <a:r>
              <a:rPr lang="nl-NL" sz="1800" dirty="0">
                <a:solidFill>
                  <a:schemeClr val="accent6">
                    <a:lumMod val="50000"/>
                  </a:schemeClr>
                </a:solidFill>
                <a:latin typeface="Lucida Handwriting" panose="03010101010101010101" pitchFamily="66" charset="0"/>
                <a:cs typeface="Arial" panose="020B0604020202020204" pitchFamily="34" charset="0"/>
              </a:rPr>
              <a:t>(Voor) wie?</a:t>
            </a:r>
          </a:p>
        </p:txBody>
      </p:sp>
      <p:sp>
        <p:nvSpPr>
          <p:cNvPr id="17" name="TextBox 16">
            <a:extLst>
              <a:ext uri="{FF2B5EF4-FFF2-40B4-BE49-F238E27FC236}">
                <a16:creationId xmlns:a16="http://schemas.microsoft.com/office/drawing/2014/main" xmlns="" id="{BA658E78-9AAF-43B4-A968-750C96DCF189}"/>
              </a:ext>
            </a:extLst>
          </p:cNvPr>
          <p:cNvSpPr txBox="1"/>
          <p:nvPr/>
        </p:nvSpPr>
        <p:spPr>
          <a:xfrm>
            <a:off x="3896714" y="1910412"/>
            <a:ext cx="816249" cy="369332"/>
          </a:xfrm>
          <a:prstGeom prst="rect">
            <a:avLst/>
          </a:prstGeom>
          <a:noFill/>
        </p:spPr>
        <p:txBody>
          <a:bodyPr wrap="none" rtlCol="0">
            <a:spAutoFit/>
          </a:bodyPr>
          <a:lstStyle/>
          <a:p>
            <a:pPr>
              <a:buNone/>
            </a:pPr>
            <a:r>
              <a:rPr lang="nl-NL" sz="1800" dirty="0">
                <a:solidFill>
                  <a:schemeClr val="accent6">
                    <a:lumMod val="50000"/>
                  </a:schemeClr>
                </a:solidFill>
                <a:latin typeface="Lucida Handwriting" panose="03010101010101010101" pitchFamily="66" charset="0"/>
                <a:cs typeface="Arial" panose="020B0604020202020204" pitchFamily="34" charset="0"/>
              </a:rPr>
              <a:t>Wat?</a:t>
            </a:r>
          </a:p>
        </p:txBody>
      </p:sp>
      <p:sp>
        <p:nvSpPr>
          <p:cNvPr id="18" name="TextBox 17">
            <a:extLst>
              <a:ext uri="{FF2B5EF4-FFF2-40B4-BE49-F238E27FC236}">
                <a16:creationId xmlns:a16="http://schemas.microsoft.com/office/drawing/2014/main" xmlns="" id="{1205C7E6-3CA3-43AF-9103-DD31D6703F0C}"/>
              </a:ext>
            </a:extLst>
          </p:cNvPr>
          <p:cNvSpPr txBox="1"/>
          <p:nvPr/>
        </p:nvSpPr>
        <p:spPr>
          <a:xfrm>
            <a:off x="2504587" y="4314067"/>
            <a:ext cx="803425" cy="369332"/>
          </a:xfrm>
          <a:prstGeom prst="rect">
            <a:avLst/>
          </a:prstGeom>
          <a:noFill/>
        </p:spPr>
        <p:txBody>
          <a:bodyPr wrap="none" rtlCol="0">
            <a:spAutoFit/>
          </a:bodyPr>
          <a:lstStyle/>
          <a:p>
            <a:pPr>
              <a:buNone/>
            </a:pPr>
            <a:r>
              <a:rPr lang="nl-NL" sz="1800" dirty="0">
                <a:solidFill>
                  <a:schemeClr val="accent6">
                    <a:lumMod val="50000"/>
                  </a:schemeClr>
                </a:solidFill>
                <a:latin typeface="Lucida Handwriting" panose="03010101010101010101" pitchFamily="66" charset="0"/>
                <a:cs typeface="Arial" panose="020B0604020202020204" pitchFamily="34" charset="0"/>
              </a:rPr>
              <a:t>Hoe?</a:t>
            </a:r>
          </a:p>
        </p:txBody>
      </p:sp>
    </p:spTree>
    <p:extLst>
      <p:ext uri="{BB962C8B-B14F-4D97-AF65-F5344CB8AC3E}">
        <p14:creationId xmlns:p14="http://schemas.microsoft.com/office/powerpoint/2010/main" val="1195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9537524-0C72-496E-B32F-F66DBD603E14}"/>
              </a:ext>
            </a:extLst>
          </p:cNvPr>
          <p:cNvSpPr>
            <a:spLocks noGrp="1"/>
          </p:cNvSpPr>
          <p:nvPr>
            <p:ph type="body" sz="quarter" idx="10"/>
          </p:nvPr>
        </p:nvSpPr>
        <p:spPr/>
        <p:txBody>
          <a:bodyPr/>
          <a:lstStyle/>
          <a:p>
            <a:r>
              <a:rPr lang="nl-NL" dirty="0"/>
              <a:t>Voorbeeld Abell-model</a:t>
            </a:r>
          </a:p>
        </p:txBody>
      </p:sp>
      <p:sp>
        <p:nvSpPr>
          <p:cNvPr id="3" name="Text Placeholder 2">
            <a:extLst>
              <a:ext uri="{FF2B5EF4-FFF2-40B4-BE49-F238E27FC236}">
                <a16:creationId xmlns:a16="http://schemas.microsoft.com/office/drawing/2014/main" xmlns="" id="{52D224B9-6FD4-45ED-BD1F-7320B7212177}"/>
              </a:ext>
            </a:extLst>
          </p:cNvPr>
          <p:cNvSpPr>
            <a:spLocks noGrp="1"/>
          </p:cNvSpPr>
          <p:nvPr>
            <p:ph type="body" sz="quarter" idx="11"/>
          </p:nvPr>
        </p:nvSpPr>
        <p:spPr/>
        <p:txBody>
          <a:bodyPr/>
          <a:lstStyle/>
          <a:p>
            <a:endParaRPr lang="nl-NL"/>
          </a:p>
        </p:txBody>
      </p:sp>
      <p:pic>
        <p:nvPicPr>
          <p:cNvPr id="4" name="Picture 3">
            <a:extLst>
              <a:ext uri="{FF2B5EF4-FFF2-40B4-BE49-F238E27FC236}">
                <a16:creationId xmlns:a16="http://schemas.microsoft.com/office/drawing/2014/main" xmlns="" id="{31B9CF4E-92C7-4BE7-A4F8-CE932E94F15B}"/>
              </a:ext>
            </a:extLst>
          </p:cNvPr>
          <p:cNvPicPr>
            <a:picLocks noChangeAspect="1"/>
          </p:cNvPicPr>
          <p:nvPr/>
        </p:nvPicPr>
        <p:blipFill>
          <a:blip r:embed="rId3"/>
          <a:stretch>
            <a:fillRect/>
          </a:stretch>
        </p:blipFill>
        <p:spPr>
          <a:xfrm>
            <a:off x="1888065" y="-263693"/>
            <a:ext cx="6264071" cy="5407193"/>
          </a:xfrm>
          <a:prstGeom prst="rect">
            <a:avLst/>
          </a:prstGeom>
        </p:spPr>
      </p:pic>
      <p:pic>
        <p:nvPicPr>
          <p:cNvPr id="5" name="Picture 4" descr="Afbeeldingsresultaat voor deliveroo png">
            <a:extLst>
              <a:ext uri="{FF2B5EF4-FFF2-40B4-BE49-F238E27FC236}">
                <a16:creationId xmlns:a16="http://schemas.microsoft.com/office/drawing/2014/main" xmlns="" id="{E15761BE-0B5B-4E8A-9E6E-DE75050D4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8" y="4034123"/>
            <a:ext cx="2414352" cy="135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70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0B4C29B-E7EF-45FA-8074-D611C87165F5}"/>
              </a:ext>
            </a:extLst>
          </p:cNvPr>
          <p:cNvSpPr>
            <a:spLocks noGrp="1"/>
          </p:cNvSpPr>
          <p:nvPr>
            <p:ph type="body" sz="quarter" idx="10"/>
          </p:nvPr>
        </p:nvSpPr>
        <p:spPr>
          <a:xfrm>
            <a:off x="718224" y="623650"/>
            <a:ext cx="7670131" cy="324256"/>
          </a:xfrm>
        </p:spPr>
        <p:txBody>
          <a:bodyPr/>
          <a:lstStyle/>
          <a:p>
            <a:r>
              <a:rPr lang="nl-NL" sz="3200" dirty="0"/>
              <a:t>Opdracht – business definition Batavus</a:t>
            </a:r>
          </a:p>
        </p:txBody>
      </p:sp>
      <p:sp>
        <p:nvSpPr>
          <p:cNvPr id="4" name="Text Placeholder 2">
            <a:extLst>
              <a:ext uri="{FF2B5EF4-FFF2-40B4-BE49-F238E27FC236}">
                <a16:creationId xmlns:a16="http://schemas.microsoft.com/office/drawing/2014/main" xmlns="" id="{348D5A14-9E6D-4B84-8D9B-2779A8EB8F34}"/>
              </a:ext>
            </a:extLst>
          </p:cNvPr>
          <p:cNvSpPr txBox="1">
            <a:spLocks/>
          </p:cNvSpPr>
          <p:nvPr/>
        </p:nvSpPr>
        <p:spPr>
          <a:xfrm>
            <a:off x="718219" y="2002971"/>
            <a:ext cx="7553716" cy="2485686"/>
          </a:xfrm>
          <a:prstGeom prst="rect">
            <a:avLst/>
          </a:prstGeom>
        </p:spPr>
        <p:txBody>
          <a:bodyPr/>
          <a:lstStyle>
            <a:lvl1pPr marL="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1pPr>
            <a:lvl2pPr marL="4572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2pPr>
            <a:lvl3pPr marL="9144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3pPr>
            <a:lvl4pPr marL="13716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a:t>Maak een business defintion voor fietsenfabrikant Batavus. Stel een Abell-model op met de afnemers (wie), behoeftes (wat) en technologieën (hoe).</a:t>
            </a:r>
          </a:p>
          <a:p>
            <a:r>
              <a:rPr lang="nl-NL" dirty="0"/>
              <a:t>Zoek op internet naar informatie over Batavus.</a:t>
            </a:r>
          </a:p>
          <a:p>
            <a:endParaRPr lang="nl-NL" dirty="0"/>
          </a:p>
          <a:p>
            <a:pPr marL="342900" indent="-342900">
              <a:buFont typeface="Arial" panose="020B0604020202020204" pitchFamily="34" charset="0"/>
              <a:buChar char="•"/>
            </a:pPr>
            <a:r>
              <a:rPr lang="nl-NL" dirty="0"/>
              <a:t>10 minuten de tijd</a:t>
            </a:r>
          </a:p>
          <a:p>
            <a:pPr marL="342900" indent="-342900">
              <a:buFont typeface="Arial" panose="020B0604020202020204" pitchFamily="34" charset="0"/>
              <a:buChar char="•"/>
            </a:pPr>
            <a:r>
              <a:rPr lang="nl-NL" dirty="0"/>
              <a:t>Werk in twee- of drietallen</a:t>
            </a:r>
          </a:p>
          <a:p>
            <a:pPr marL="342900" indent="-342900">
              <a:buFont typeface="Arial" panose="020B0604020202020204" pitchFamily="34" charset="0"/>
              <a:buChar char="•"/>
            </a:pPr>
            <a:r>
              <a:rPr lang="nl-NL" dirty="0"/>
              <a:t>Werk de oplossing uit in tekst of op papier</a:t>
            </a:r>
          </a:p>
          <a:p>
            <a:pPr marL="342900" indent="-342900">
              <a:buFont typeface="Arial" panose="020B0604020202020204" pitchFamily="34" charset="0"/>
              <a:buChar char="•"/>
            </a:pPr>
            <a:r>
              <a:rPr lang="nl-NL" dirty="0"/>
              <a:t>Daarna klassikaal bespreken </a:t>
            </a:r>
          </a:p>
        </p:txBody>
      </p:sp>
      <p:pic>
        <p:nvPicPr>
          <p:cNvPr id="5" name="Picture 2" descr="Afbeeldingsresultaat voor batavus elektrische fiets">
            <a:extLst>
              <a:ext uri="{FF2B5EF4-FFF2-40B4-BE49-F238E27FC236}">
                <a16:creationId xmlns:a16="http://schemas.microsoft.com/office/drawing/2014/main" xmlns="" id="{E8992F1B-B6C2-4D3A-83F9-285C4133B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143" y="2849912"/>
            <a:ext cx="2365829" cy="226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48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FF8A546-2947-400A-8860-57F4726D2C7E}"/>
              </a:ext>
            </a:extLst>
          </p:cNvPr>
          <p:cNvSpPr>
            <a:spLocks noGrp="1"/>
          </p:cNvSpPr>
          <p:nvPr>
            <p:ph type="body" sz="quarter" idx="10"/>
          </p:nvPr>
        </p:nvSpPr>
        <p:spPr/>
        <p:txBody>
          <a:bodyPr/>
          <a:lstStyle/>
          <a:p>
            <a:r>
              <a:rPr lang="nl-NL" dirty="0"/>
              <a:t>BCG matrix</a:t>
            </a:r>
          </a:p>
        </p:txBody>
      </p:sp>
      <p:sp>
        <p:nvSpPr>
          <p:cNvPr id="5" name="Text Placeholder 4">
            <a:extLst>
              <a:ext uri="{FF2B5EF4-FFF2-40B4-BE49-F238E27FC236}">
                <a16:creationId xmlns:a16="http://schemas.microsoft.com/office/drawing/2014/main" xmlns="" id="{E7636395-9718-4A9D-87C8-D47523F416D9}"/>
              </a:ext>
            </a:extLst>
          </p:cNvPr>
          <p:cNvSpPr>
            <a:spLocks noGrp="1"/>
          </p:cNvSpPr>
          <p:nvPr>
            <p:ph type="body" sz="quarter" idx="11"/>
          </p:nvPr>
        </p:nvSpPr>
        <p:spPr/>
        <p:txBody>
          <a:bodyPr/>
          <a:lstStyle/>
          <a:p>
            <a:pPr marL="0" indent="0">
              <a:buNone/>
            </a:pPr>
            <a:r>
              <a:rPr lang="nl-NL" dirty="0"/>
              <a:t>Hebben we een evenwichtig aanbod van producten?</a:t>
            </a:r>
          </a:p>
        </p:txBody>
      </p:sp>
      <p:pic>
        <p:nvPicPr>
          <p:cNvPr id="8" name="Picture 2" descr="Afbeeldingsresultaat voor bcg matrix">
            <a:extLst>
              <a:ext uri="{FF2B5EF4-FFF2-40B4-BE49-F238E27FC236}">
                <a16:creationId xmlns:a16="http://schemas.microsoft.com/office/drawing/2014/main" xmlns="" id="{5B5CFDD6-38FA-433A-BC28-8E4B1450B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539871"/>
            <a:ext cx="5054600" cy="352558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xmlns="" id="{D31E0B1C-7DAF-4F9E-B359-05D4158AA4CD}"/>
              </a:ext>
            </a:extLst>
          </p:cNvPr>
          <p:cNvSpPr/>
          <p:nvPr/>
        </p:nvSpPr>
        <p:spPr>
          <a:xfrm>
            <a:off x="4572000" y="3818482"/>
            <a:ext cx="680710" cy="599977"/>
          </a:xfrm>
          <a:prstGeom prst="ellips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xmlns="" id="{0DA76CE8-D2AB-470E-9922-C7EF90B2FAA3}"/>
              </a:ext>
            </a:extLst>
          </p:cNvPr>
          <p:cNvSpPr/>
          <p:nvPr/>
        </p:nvSpPr>
        <p:spPr>
          <a:xfrm>
            <a:off x="5576391" y="4418459"/>
            <a:ext cx="388980" cy="37137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xmlns="" id="{08027405-6B6B-4AF5-B69E-1AD3B0BE522D}"/>
              </a:ext>
            </a:extLst>
          </p:cNvPr>
          <p:cNvSpPr/>
          <p:nvPr/>
        </p:nvSpPr>
        <p:spPr>
          <a:xfrm>
            <a:off x="4983480" y="2571750"/>
            <a:ext cx="410021" cy="381907"/>
          </a:xfrm>
          <a:prstGeom prst="ellipse">
            <a:avLst/>
          </a:pr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nl-NL"/>
          </a:p>
        </p:txBody>
      </p:sp>
      <p:cxnSp>
        <p:nvCxnSpPr>
          <p:cNvPr id="13" name="Straight Arrow Connector 12">
            <a:extLst>
              <a:ext uri="{FF2B5EF4-FFF2-40B4-BE49-F238E27FC236}">
                <a16:creationId xmlns:a16="http://schemas.microsoft.com/office/drawing/2014/main" xmlns="" id="{E77DAFFF-F89F-448B-89A8-5AFE831B39A8}"/>
              </a:ext>
            </a:extLst>
          </p:cNvPr>
          <p:cNvCxnSpPr>
            <a:stCxn id="12" idx="2"/>
            <a:endCxn id="11" idx="6"/>
          </p:cNvCxnSpPr>
          <p:nvPr/>
        </p:nvCxnSpPr>
        <p:spPr>
          <a:xfrm flipH="1" flipV="1">
            <a:off x="5393501" y="2762704"/>
            <a:ext cx="1172636" cy="76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E1FEF38-B880-4A1D-9E10-48E8689DF5B1}"/>
              </a:ext>
            </a:extLst>
          </p:cNvPr>
          <p:cNvCxnSpPr>
            <a:cxnSpLocks/>
            <a:stCxn id="11" idx="4"/>
            <a:endCxn id="7" idx="0"/>
          </p:cNvCxnSpPr>
          <p:nvPr/>
        </p:nvCxnSpPr>
        <p:spPr>
          <a:xfrm flipH="1">
            <a:off x="4912355" y="2953657"/>
            <a:ext cx="276136" cy="864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xmlns="" id="{33E783ED-1FFC-4FBC-8CE2-6DF8A5568445}"/>
              </a:ext>
            </a:extLst>
          </p:cNvPr>
          <p:cNvCxnSpPr>
            <a:cxnSpLocks/>
            <a:stCxn id="7" idx="5"/>
            <a:endCxn id="10" idx="1"/>
          </p:cNvCxnSpPr>
          <p:nvPr/>
        </p:nvCxnSpPr>
        <p:spPr>
          <a:xfrm>
            <a:off x="5153022" y="4330594"/>
            <a:ext cx="480334" cy="142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xmlns="" id="{C6A8F2EC-ACA1-4FEB-8CFB-AC3723037DEA}"/>
              </a:ext>
            </a:extLst>
          </p:cNvPr>
          <p:cNvSpPr/>
          <p:nvPr/>
        </p:nvSpPr>
        <p:spPr>
          <a:xfrm>
            <a:off x="6566137" y="2724150"/>
            <a:ext cx="270690" cy="229507"/>
          </a:xfrm>
          <a:prstGeom prst="ellipse">
            <a:avLst/>
          </a:prstGeom>
          <a:solidFill>
            <a:srgbClr val="FFFF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nl-NL"/>
          </a:p>
        </p:txBody>
      </p:sp>
      <p:pic>
        <p:nvPicPr>
          <p:cNvPr id="1030" name="Picture 6" descr="Afbeeldingsresultaat voor bag money png euro">
            <a:extLst>
              <a:ext uri="{FF2B5EF4-FFF2-40B4-BE49-F238E27FC236}">
                <a16:creationId xmlns:a16="http://schemas.microsoft.com/office/drawing/2014/main" xmlns="" id="{4D098927-32CC-4E1D-8D3A-FE8919C0D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743" y="3700442"/>
            <a:ext cx="657945" cy="65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 calcmode="lin" valueType="num">
                                      <p:cBhvr additive="base">
                                        <p:cTn id="37" dur="500" fill="hold"/>
                                        <p:tgtEl>
                                          <p:spTgt spid="1030"/>
                                        </p:tgtEl>
                                        <p:attrNameLst>
                                          <p:attrName>ppt_x</p:attrName>
                                        </p:attrNameLst>
                                      </p:cBhvr>
                                      <p:tavLst>
                                        <p:tav tm="0">
                                          <p:val>
                                            <p:strVal val="#ppt_x"/>
                                          </p:val>
                                        </p:tav>
                                        <p:tav tm="100000">
                                          <p:val>
                                            <p:strVal val="#ppt_x"/>
                                          </p:val>
                                        </p:tav>
                                      </p:tavLst>
                                    </p:anim>
                                    <p:anim calcmode="lin" valueType="num">
                                      <p:cBhvr additive="base">
                                        <p:cTn id="3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5.55556E-7 -3.33333E-6 L 0.1967 -0.18673 " pathEditMode="relative" rAng="0" ptsTypes="AA">
                                      <p:cBhvr>
                                        <p:cTn id="42" dur="2000" fill="hold"/>
                                        <p:tgtEl>
                                          <p:spTgt spid="1030"/>
                                        </p:tgtEl>
                                        <p:attrNameLst>
                                          <p:attrName>ppt_x</p:attrName>
                                          <p:attrName>ppt_y</p:attrName>
                                        </p:attrNameLst>
                                      </p:cBhvr>
                                      <p:rCtr x="9826" y="-9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FF8A546-2947-400A-8860-57F4726D2C7E}"/>
              </a:ext>
            </a:extLst>
          </p:cNvPr>
          <p:cNvSpPr>
            <a:spLocks noGrp="1"/>
          </p:cNvSpPr>
          <p:nvPr>
            <p:ph type="body" sz="quarter" idx="10"/>
          </p:nvPr>
        </p:nvSpPr>
        <p:spPr/>
        <p:txBody>
          <a:bodyPr/>
          <a:lstStyle/>
          <a:p>
            <a:r>
              <a:rPr lang="nl-NL" dirty="0"/>
              <a:t>BCG matrix</a:t>
            </a:r>
          </a:p>
        </p:txBody>
      </p:sp>
      <p:sp>
        <p:nvSpPr>
          <p:cNvPr id="5" name="Text Placeholder 4">
            <a:extLst>
              <a:ext uri="{FF2B5EF4-FFF2-40B4-BE49-F238E27FC236}">
                <a16:creationId xmlns:a16="http://schemas.microsoft.com/office/drawing/2014/main" xmlns="" id="{E7636395-9718-4A9D-87C8-D47523F416D9}"/>
              </a:ext>
            </a:extLst>
          </p:cNvPr>
          <p:cNvSpPr>
            <a:spLocks noGrp="1"/>
          </p:cNvSpPr>
          <p:nvPr>
            <p:ph type="body" sz="quarter" idx="11"/>
          </p:nvPr>
        </p:nvSpPr>
        <p:spPr>
          <a:xfrm>
            <a:off x="718219" y="1196341"/>
            <a:ext cx="7553716" cy="3292316"/>
          </a:xfrm>
        </p:spPr>
        <p:txBody>
          <a:bodyPr/>
          <a:lstStyle/>
          <a:p>
            <a:pPr marL="0" indent="0">
              <a:buNone/>
            </a:pPr>
            <a:r>
              <a:rPr lang="nl-NL" dirty="0"/>
              <a:t>Hebben we een evenwichtig aanbod van producten?</a:t>
            </a:r>
          </a:p>
        </p:txBody>
      </p:sp>
      <p:pic>
        <p:nvPicPr>
          <p:cNvPr id="8" name="Picture 2" descr="Afbeeldingsresultaat voor bcg matrix">
            <a:extLst>
              <a:ext uri="{FF2B5EF4-FFF2-40B4-BE49-F238E27FC236}">
                <a16:creationId xmlns:a16="http://schemas.microsoft.com/office/drawing/2014/main" xmlns="" id="{5B5CFDD6-38FA-433A-BC28-8E4B1450B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539871"/>
            <a:ext cx="5054600" cy="3525584"/>
          </a:xfrm>
          <a:prstGeom prst="rect">
            <a:avLst/>
          </a:prstGeom>
          <a:noFill/>
          <a:extLst>
            <a:ext uri="{909E8E84-426E-40DD-AFC4-6F175D3DCCD1}">
              <a14:hiddenFill xmlns:a14="http://schemas.microsoft.com/office/drawing/2010/main">
                <a:solidFill>
                  <a:srgbClr val="FFFFFF"/>
                </a:solidFill>
              </a14:hiddenFill>
            </a:ext>
          </a:extLst>
        </p:spPr>
      </p:pic>
      <p:pic>
        <p:nvPicPr>
          <p:cNvPr id="14" name="Shape 405">
            <a:extLst>
              <a:ext uri="{FF2B5EF4-FFF2-40B4-BE49-F238E27FC236}">
                <a16:creationId xmlns:a16="http://schemas.microsoft.com/office/drawing/2014/main" xmlns="" id="{58D47142-2C49-480E-8AA4-3E97A55AE661}"/>
              </a:ext>
            </a:extLst>
          </p:cNvPr>
          <p:cNvPicPr preferRelativeResize="0"/>
          <p:nvPr/>
        </p:nvPicPr>
        <p:blipFill>
          <a:blip r:embed="rId4">
            <a:alphaModFix/>
          </a:blip>
          <a:stretch>
            <a:fillRect/>
          </a:stretch>
        </p:blipFill>
        <p:spPr>
          <a:xfrm>
            <a:off x="6005175" y="116483"/>
            <a:ext cx="3039114" cy="1467209"/>
          </a:xfrm>
          <a:prstGeom prst="rect">
            <a:avLst/>
          </a:prstGeom>
          <a:noFill/>
          <a:ln>
            <a:noFill/>
          </a:ln>
        </p:spPr>
      </p:pic>
      <p:pic>
        <p:nvPicPr>
          <p:cNvPr id="16" name="Shape 414">
            <a:extLst>
              <a:ext uri="{FF2B5EF4-FFF2-40B4-BE49-F238E27FC236}">
                <a16:creationId xmlns:a16="http://schemas.microsoft.com/office/drawing/2014/main" xmlns="" id="{9D2D5423-2D29-4A45-B037-C1A456D7C0AB}"/>
              </a:ext>
            </a:extLst>
          </p:cNvPr>
          <p:cNvPicPr preferRelativeResize="0"/>
          <p:nvPr/>
        </p:nvPicPr>
        <p:blipFill>
          <a:blip r:embed="rId5">
            <a:alphaModFix/>
          </a:blip>
          <a:stretch>
            <a:fillRect/>
          </a:stretch>
        </p:blipFill>
        <p:spPr>
          <a:xfrm>
            <a:off x="6196461" y="100364"/>
            <a:ext cx="2847828" cy="1375017"/>
          </a:xfrm>
          <a:prstGeom prst="rect">
            <a:avLst/>
          </a:prstGeom>
          <a:noFill/>
          <a:ln>
            <a:noFill/>
          </a:ln>
        </p:spPr>
      </p:pic>
      <p:pic>
        <p:nvPicPr>
          <p:cNvPr id="17" name="Shape 424">
            <a:extLst>
              <a:ext uri="{FF2B5EF4-FFF2-40B4-BE49-F238E27FC236}">
                <a16:creationId xmlns:a16="http://schemas.microsoft.com/office/drawing/2014/main" xmlns="" id="{ADABA6D2-1575-4580-AFBA-0755A28DAFA7}"/>
              </a:ext>
            </a:extLst>
          </p:cNvPr>
          <p:cNvPicPr preferRelativeResize="0"/>
          <p:nvPr/>
        </p:nvPicPr>
        <p:blipFill rotWithShape="1">
          <a:blip r:embed="rId6">
            <a:alphaModFix/>
          </a:blip>
          <a:srcRect t="8894" b="15923"/>
          <a:stretch/>
        </p:blipFill>
        <p:spPr>
          <a:xfrm>
            <a:off x="5985251" y="100364"/>
            <a:ext cx="3039115" cy="1701195"/>
          </a:xfrm>
          <a:prstGeom prst="rect">
            <a:avLst/>
          </a:prstGeom>
          <a:noFill/>
          <a:ln>
            <a:noFill/>
          </a:ln>
        </p:spPr>
      </p:pic>
      <p:pic>
        <p:nvPicPr>
          <p:cNvPr id="19" name="Shape 432">
            <a:extLst>
              <a:ext uri="{FF2B5EF4-FFF2-40B4-BE49-F238E27FC236}">
                <a16:creationId xmlns:a16="http://schemas.microsoft.com/office/drawing/2014/main" xmlns="" id="{CD03D9E1-FE94-44BE-9E39-52D44F82C34B}"/>
              </a:ext>
            </a:extLst>
          </p:cNvPr>
          <p:cNvPicPr preferRelativeResize="0"/>
          <p:nvPr/>
        </p:nvPicPr>
        <p:blipFill rotWithShape="1">
          <a:blip r:embed="rId7">
            <a:alphaModFix/>
          </a:blip>
          <a:srcRect b="6050"/>
          <a:stretch/>
        </p:blipFill>
        <p:spPr>
          <a:xfrm>
            <a:off x="6005175" y="87622"/>
            <a:ext cx="3059038" cy="1689818"/>
          </a:xfrm>
          <a:prstGeom prst="rect">
            <a:avLst/>
          </a:prstGeom>
          <a:noFill/>
          <a:ln>
            <a:noFill/>
          </a:ln>
        </p:spPr>
      </p:pic>
    </p:spTree>
    <p:extLst>
      <p:ext uri="{BB962C8B-B14F-4D97-AF65-F5344CB8AC3E}">
        <p14:creationId xmlns:p14="http://schemas.microsoft.com/office/powerpoint/2010/main" val="178192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xit" presetSubtype="4" fill="hold"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ppt_x"/>
                                          </p:val>
                                        </p:tav>
                                      </p:tavLst>
                                    </p:anim>
                                    <p:anim calcmode="lin" valueType="num">
                                      <p:cBhvr additive="base">
                                        <p:cTn id="17" dur="500"/>
                                        <p:tgtEl>
                                          <p:spTgt spid="14"/>
                                        </p:tgtEl>
                                        <p:attrNameLst>
                                          <p:attrName>ppt_y</p:attrName>
                                        </p:attrNameLst>
                                      </p:cBhvr>
                                      <p:tavLst>
                                        <p:tav tm="0">
                                          <p:val>
                                            <p:strVal val="ppt_y"/>
                                          </p:val>
                                        </p:tav>
                                        <p:tav tm="100000">
                                          <p:val>
                                            <p:strVal val="1+ppt_h/2"/>
                                          </p:val>
                                        </p:tav>
                                      </p:tavLst>
                                    </p:anim>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17"/>
                                        </p:tgtEl>
                                        <p:attrNameLst>
                                          <p:attrName>ppt_x</p:attrName>
                                        </p:attrNameLst>
                                      </p:cBhvr>
                                      <p:tavLst>
                                        <p:tav tm="0">
                                          <p:val>
                                            <p:strVal val="ppt_x"/>
                                          </p:val>
                                        </p:tav>
                                        <p:tav tm="100000">
                                          <p:val>
                                            <p:strVal val="ppt_x"/>
                                          </p:val>
                                        </p:tav>
                                      </p:tavLst>
                                    </p:anim>
                                    <p:anim calcmode="lin" valueType="num">
                                      <p:cBhvr additive="base">
                                        <p:cTn id="27" dur="500"/>
                                        <p:tgtEl>
                                          <p:spTgt spid="17"/>
                                        </p:tgtEl>
                                        <p:attrNameLst>
                                          <p:attrName>ppt_y</p:attrName>
                                        </p:attrNameLst>
                                      </p:cBhvr>
                                      <p:tavLst>
                                        <p:tav tm="0">
                                          <p:val>
                                            <p:strVal val="ppt_y"/>
                                          </p:val>
                                        </p:tav>
                                        <p:tav tm="100000">
                                          <p:val>
                                            <p:strVal val="1+ppt_h/2"/>
                                          </p:val>
                                        </p:tav>
                                      </p:tavLst>
                                    </p:anim>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16"/>
                                        </p:tgtEl>
                                        <p:attrNameLst>
                                          <p:attrName>ppt_x</p:attrName>
                                        </p:attrNameLst>
                                      </p:cBhvr>
                                      <p:tavLst>
                                        <p:tav tm="0">
                                          <p:val>
                                            <p:strVal val="ppt_x"/>
                                          </p:val>
                                        </p:tav>
                                        <p:tav tm="100000">
                                          <p:val>
                                            <p:strVal val="ppt_x"/>
                                          </p:val>
                                        </p:tav>
                                      </p:tavLst>
                                    </p:anim>
                                    <p:anim calcmode="lin" valueType="num">
                                      <p:cBhvr additive="base">
                                        <p:cTn id="37" dur="500"/>
                                        <p:tgtEl>
                                          <p:spTgt spid="16"/>
                                        </p:tgtEl>
                                        <p:attrNameLst>
                                          <p:attrName>ppt_y</p:attrName>
                                        </p:attrNameLst>
                                      </p:cBhvr>
                                      <p:tavLst>
                                        <p:tav tm="0">
                                          <p:val>
                                            <p:strVal val="ppt_y"/>
                                          </p:val>
                                        </p:tav>
                                        <p:tav tm="100000">
                                          <p:val>
                                            <p:strVal val="1+ppt_h/2"/>
                                          </p:val>
                                        </p:tav>
                                      </p:tavLst>
                                    </p:anim>
                                    <p:set>
                                      <p:cBhvr>
                                        <p:cTn id="3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U_powerpoint_breed">
  <a:themeElements>
    <a:clrScheme name="HU Powerpoint 2016 1">
      <a:dk1>
        <a:srgbClr val="000000"/>
      </a:dk1>
      <a:lt1>
        <a:srgbClr val="FFFFFF"/>
      </a:lt1>
      <a:dk2>
        <a:srgbClr val="E6302B"/>
      </a:dk2>
      <a:lt2>
        <a:srgbClr val="00A1E1"/>
      </a:lt2>
      <a:accent1>
        <a:srgbClr val="00A1E1"/>
      </a:accent1>
      <a:accent2>
        <a:srgbClr val="E6302B"/>
      </a:accent2>
      <a:accent3>
        <a:srgbClr val="FFFFFF"/>
      </a:accent3>
      <a:accent4>
        <a:srgbClr val="FFFFFF"/>
      </a:accent4>
      <a:accent5>
        <a:srgbClr val="FFFFFF"/>
      </a:accent5>
      <a:accent6>
        <a:srgbClr val="FFFFFF"/>
      </a:accent6>
      <a:hlink>
        <a:srgbClr val="FFFFFF"/>
      </a:hlink>
      <a:folHlink>
        <a:srgbClr val="FFFFFF"/>
      </a:folHlink>
    </a:clrScheme>
    <a:fontScheme name="Office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HU_powerpoint_CORR_def4" id="{95D82EB0-F954-F443-B221-BD07F01D1778}" vid="{9E9D4CF4-5ECC-8242-A05A-C0189D28925E}"/>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HU_powerpoint_breed.thmx</Template>
  <TotalTime>960</TotalTime>
  <Words>2201</Words>
  <Application>Microsoft Office PowerPoint</Application>
  <PresentationFormat>Diavoorstelling (16:9)</PresentationFormat>
  <Paragraphs>399</Paragraphs>
  <Slides>33</Slides>
  <Notes>28</Notes>
  <HiddenSlides>0</HiddenSlides>
  <MMClips>0</MMClips>
  <ScaleCrop>false</ScaleCrop>
  <HeadingPairs>
    <vt:vector size="4" baseType="variant">
      <vt:variant>
        <vt:lpstr>Thema</vt:lpstr>
      </vt:variant>
      <vt:variant>
        <vt:i4>1</vt:i4>
      </vt:variant>
      <vt:variant>
        <vt:lpstr>Diatitels</vt:lpstr>
      </vt:variant>
      <vt:variant>
        <vt:i4>33</vt:i4>
      </vt:variant>
    </vt:vector>
  </HeadingPairs>
  <TitlesOfParts>
    <vt:vector size="34" baseType="lpstr">
      <vt:lpstr>HU_powerpoint_breed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Microsoft Office-gebruiker</dc:creator>
  <cp:lastModifiedBy>Windows-gebruiker</cp:lastModifiedBy>
  <cp:revision>69</cp:revision>
  <dcterms:created xsi:type="dcterms:W3CDTF">2016-06-21T06:28:46Z</dcterms:created>
  <dcterms:modified xsi:type="dcterms:W3CDTF">2018-09-14T16:09:22Z</dcterms:modified>
</cp:coreProperties>
</file>