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47"/>
  </p:notesMasterIdLst>
  <p:sldIdLst>
    <p:sldId id="329" r:id="rId5"/>
    <p:sldId id="352" r:id="rId6"/>
    <p:sldId id="373" r:id="rId7"/>
    <p:sldId id="353" r:id="rId8"/>
    <p:sldId id="338" r:id="rId9"/>
    <p:sldId id="368" r:id="rId10"/>
    <p:sldId id="345" r:id="rId11"/>
    <p:sldId id="354" r:id="rId12"/>
    <p:sldId id="355" r:id="rId13"/>
    <p:sldId id="357" r:id="rId14"/>
    <p:sldId id="358" r:id="rId15"/>
    <p:sldId id="359" r:id="rId16"/>
    <p:sldId id="385" r:id="rId17"/>
    <p:sldId id="386" r:id="rId18"/>
    <p:sldId id="387" r:id="rId19"/>
    <p:sldId id="384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257" r:id="rId28"/>
    <p:sldId id="309" r:id="rId29"/>
    <p:sldId id="310" r:id="rId30"/>
    <p:sldId id="311" r:id="rId31"/>
    <p:sldId id="377" r:id="rId32"/>
    <p:sldId id="374" r:id="rId33"/>
    <p:sldId id="375" r:id="rId34"/>
    <p:sldId id="376" r:id="rId35"/>
    <p:sldId id="378" r:id="rId36"/>
    <p:sldId id="379" r:id="rId37"/>
    <p:sldId id="313" r:id="rId38"/>
    <p:sldId id="314" r:id="rId39"/>
    <p:sldId id="315" r:id="rId40"/>
    <p:sldId id="316" r:id="rId41"/>
    <p:sldId id="319" r:id="rId42"/>
    <p:sldId id="321" r:id="rId43"/>
    <p:sldId id="380" r:id="rId44"/>
    <p:sldId id="381" r:id="rId45"/>
    <p:sldId id="38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461F2-09B6-4912-AC60-9721DAF71535}" v="2449" dt="2018-08-29T09:16:21.119"/>
    <p1510:client id="{AC916D91-9E6A-46FE-B7A4-159584EF58CC}" v="46" dt="2018-08-29T11:42:0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48" autoAdjust="0"/>
  </p:normalViewPr>
  <p:slideViewPr>
    <p:cSldViewPr snapToGrid="0" snapToObjects="1">
      <p:cViewPr varScale="1">
        <p:scale>
          <a:sx n="82" d="100"/>
          <a:sy n="82" d="100"/>
        </p:scale>
        <p:origin x="6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Eijkelenburg" userId="32564be6-3772-4f77-8099-aa7e4c72ca61" providerId="ADAL" clId="{AC916D91-9E6A-46FE-B7A4-159584EF58CC}"/>
    <pc:docChg chg="undo modSld">
      <pc:chgData name="Bart Eijkelenburg" userId="32564be6-3772-4f77-8099-aa7e4c72ca61" providerId="ADAL" clId="{AC916D91-9E6A-46FE-B7A4-159584EF58CC}" dt="2018-08-29T11:42:07.622" v="45" actId="14100"/>
      <pc:docMkLst>
        <pc:docMk/>
      </pc:docMkLst>
      <pc:sldChg chg="modSp">
        <pc:chgData name="Bart Eijkelenburg" userId="32564be6-3772-4f77-8099-aa7e4c72ca61" providerId="ADAL" clId="{AC916D91-9E6A-46FE-B7A4-159584EF58CC}" dt="2018-08-29T11:41:26.105" v="39" actId="20577"/>
        <pc:sldMkLst>
          <pc:docMk/>
          <pc:sldMk cId="0" sldId="257"/>
        </pc:sldMkLst>
        <pc:spChg chg="mod">
          <ac:chgData name="Bart Eijkelenburg" userId="32564be6-3772-4f77-8099-aa7e4c72ca61" providerId="ADAL" clId="{AC916D91-9E6A-46FE-B7A4-159584EF58CC}" dt="2018-08-29T11:41:26.105" v="39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Bart Eijkelenburg" userId="32564be6-3772-4f77-8099-aa7e4c72ca61" providerId="ADAL" clId="{AC916D91-9E6A-46FE-B7A4-159584EF58CC}" dt="2018-08-29T11:41:10.731" v="20" actId="20577"/>
        <pc:sldMkLst>
          <pc:docMk/>
          <pc:sldMk cId="1514718005" sldId="329"/>
        </pc:sldMkLst>
        <pc:spChg chg="mod">
          <ac:chgData name="Bart Eijkelenburg" userId="32564be6-3772-4f77-8099-aa7e4c72ca61" providerId="ADAL" clId="{AC916D91-9E6A-46FE-B7A4-159584EF58CC}" dt="2018-08-29T11:41:10.731" v="20" actId="20577"/>
          <ac:spMkLst>
            <pc:docMk/>
            <pc:sldMk cId="1514718005" sldId="329"/>
            <ac:spMk id="9" creationId="{00000000-0000-0000-0000-000000000000}"/>
          </ac:spMkLst>
        </pc:spChg>
      </pc:sldChg>
      <pc:sldChg chg="modSp">
        <pc:chgData name="Bart Eijkelenburg" userId="32564be6-3772-4f77-8099-aa7e4c72ca61" providerId="ADAL" clId="{AC916D91-9E6A-46FE-B7A4-159584EF58CC}" dt="2018-08-29T11:42:07.622" v="45" actId="14100"/>
        <pc:sldMkLst>
          <pc:docMk/>
          <pc:sldMk cId="1139514185" sldId="365"/>
        </pc:sldMkLst>
        <pc:spChg chg="mod">
          <ac:chgData name="Bart Eijkelenburg" userId="32564be6-3772-4f77-8099-aa7e4c72ca61" providerId="ADAL" clId="{AC916D91-9E6A-46FE-B7A4-159584EF58CC}" dt="2018-08-29T11:42:07.622" v="45" actId="14100"/>
          <ac:spMkLst>
            <pc:docMk/>
            <pc:sldMk cId="1139514185" sldId="365"/>
            <ac:spMk id="2867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EFF18-93A9-4CD3-9A58-231830C7D79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5F79D1D-F789-4109-BF04-4694517506BB}">
      <dgm:prSet phldrT="[Text]" custT="1"/>
      <dgm:spPr>
        <a:solidFill>
          <a:srgbClr val="FF0000"/>
        </a:solidFill>
      </dgm:spPr>
      <dgm:t>
        <a:bodyPr/>
        <a:lstStyle/>
        <a:p>
          <a:r>
            <a:rPr lang="nl-NL" sz="2400" noProof="0" dirty="0"/>
            <a:t>10 % </a:t>
          </a:r>
          <a:br>
            <a:rPr lang="nl-NL" sz="2400" noProof="0" dirty="0"/>
          </a:br>
          <a:r>
            <a:rPr lang="nl-NL" sz="2400" noProof="0" dirty="0"/>
            <a:t>… lezen</a:t>
          </a:r>
        </a:p>
      </dgm:t>
    </dgm:pt>
    <dgm:pt modelId="{6CE692D0-016E-443C-83AC-C04CBF4BD94D}" type="parTrans" cxnId="{EA206AC3-CC1C-4820-9AE2-775CBC0A8FB6}">
      <dgm:prSet/>
      <dgm:spPr/>
      <dgm:t>
        <a:bodyPr/>
        <a:lstStyle/>
        <a:p>
          <a:endParaRPr lang="de-DE"/>
        </a:p>
      </dgm:t>
    </dgm:pt>
    <dgm:pt modelId="{1154386C-0C56-498D-B325-9B851FEDCF01}" type="sibTrans" cxnId="{EA206AC3-CC1C-4820-9AE2-775CBC0A8FB6}">
      <dgm:prSet/>
      <dgm:spPr/>
      <dgm:t>
        <a:bodyPr/>
        <a:lstStyle/>
        <a:p>
          <a:endParaRPr lang="de-DE"/>
        </a:p>
      </dgm:t>
    </dgm:pt>
    <dgm:pt modelId="{2CB660A3-3DD6-44DF-8229-DDE74FDE134A}">
      <dgm:prSet phldrT="[Text]" custT="1"/>
      <dgm:spPr>
        <a:solidFill>
          <a:srgbClr val="FF0000">
            <a:alpha val="60000"/>
          </a:srgbClr>
        </a:solidFill>
      </dgm:spPr>
      <dgm:t>
        <a:bodyPr/>
        <a:lstStyle/>
        <a:p>
          <a:r>
            <a:rPr lang="nl-NL" sz="2400" noProof="0" dirty="0"/>
            <a:t>20 % …  horen</a:t>
          </a:r>
        </a:p>
      </dgm:t>
    </dgm:pt>
    <dgm:pt modelId="{2DE9A0F7-C67F-49AB-B951-BC33D4122527}" type="parTrans" cxnId="{111EECC3-EA3D-4D42-ABEB-26DAEE46F334}">
      <dgm:prSet/>
      <dgm:spPr/>
      <dgm:t>
        <a:bodyPr/>
        <a:lstStyle/>
        <a:p>
          <a:endParaRPr lang="de-DE"/>
        </a:p>
      </dgm:t>
    </dgm:pt>
    <dgm:pt modelId="{A2E8820F-BE93-4C7F-AAB5-29C9FFD6F02D}" type="sibTrans" cxnId="{111EECC3-EA3D-4D42-ABEB-26DAEE46F334}">
      <dgm:prSet/>
      <dgm:spPr/>
      <dgm:t>
        <a:bodyPr/>
        <a:lstStyle/>
        <a:p>
          <a:endParaRPr lang="de-DE"/>
        </a:p>
      </dgm:t>
    </dgm:pt>
    <dgm:pt modelId="{5BF7124F-5C1E-4151-8A4D-C77FB2741F53}">
      <dgm:prSet phldrT="[Text]" custT="1"/>
      <dgm:spPr>
        <a:solidFill>
          <a:srgbClr val="00823B"/>
        </a:solidFill>
      </dgm:spPr>
      <dgm:t>
        <a:bodyPr/>
        <a:lstStyle/>
        <a:p>
          <a:r>
            <a:rPr lang="nl-NL" sz="2400" noProof="0" dirty="0"/>
            <a:t>95 % van wat we uitleggen aan anderen</a:t>
          </a:r>
        </a:p>
      </dgm:t>
    </dgm:pt>
    <dgm:pt modelId="{B4359591-E400-48D0-A16D-6BC6816304C0}" type="parTrans" cxnId="{80D3AA80-8F45-4A5F-A19A-43D629065957}">
      <dgm:prSet/>
      <dgm:spPr/>
      <dgm:t>
        <a:bodyPr/>
        <a:lstStyle/>
        <a:p>
          <a:endParaRPr lang="de-DE"/>
        </a:p>
      </dgm:t>
    </dgm:pt>
    <dgm:pt modelId="{A6B938CE-1A6B-4E27-ADFF-F229302B41EE}" type="sibTrans" cxnId="{80D3AA80-8F45-4A5F-A19A-43D629065957}">
      <dgm:prSet/>
      <dgm:spPr/>
      <dgm:t>
        <a:bodyPr/>
        <a:lstStyle/>
        <a:p>
          <a:endParaRPr lang="de-DE"/>
        </a:p>
      </dgm:t>
    </dgm:pt>
    <dgm:pt modelId="{CF2F6214-736C-4D0F-9C12-341D23365F1A}">
      <dgm:prSet phldrT="[Text]" custT="1"/>
      <dgm:spPr>
        <a:solidFill>
          <a:srgbClr val="FFC000"/>
        </a:solidFill>
      </dgm:spPr>
      <dgm:t>
        <a:bodyPr/>
        <a:lstStyle/>
        <a:p>
          <a:r>
            <a:rPr lang="nl-NL" sz="2400" noProof="0" dirty="0"/>
            <a:t>30 % van wat we zien</a:t>
          </a:r>
        </a:p>
      </dgm:t>
    </dgm:pt>
    <dgm:pt modelId="{AD1F47FB-7B9B-4D54-9D84-5CF08188B38D}" type="parTrans" cxnId="{7C662611-EBD0-4B70-89B5-88B5035531C7}">
      <dgm:prSet/>
      <dgm:spPr/>
      <dgm:t>
        <a:bodyPr/>
        <a:lstStyle/>
        <a:p>
          <a:endParaRPr lang="de-DE"/>
        </a:p>
      </dgm:t>
    </dgm:pt>
    <dgm:pt modelId="{B8F2B3BA-E67B-42BA-89B7-B36075DF102A}" type="sibTrans" cxnId="{7C662611-EBD0-4B70-89B5-88B5035531C7}">
      <dgm:prSet/>
      <dgm:spPr/>
      <dgm:t>
        <a:bodyPr/>
        <a:lstStyle/>
        <a:p>
          <a:endParaRPr lang="de-DE"/>
        </a:p>
      </dgm:t>
    </dgm:pt>
    <dgm:pt modelId="{C8F38404-FA00-4B07-941D-B7F1E33A038F}">
      <dgm:prSet phldrT="[Text]" custT="1"/>
      <dgm:spPr>
        <a:solidFill>
          <a:srgbClr val="FFFF00"/>
        </a:solidFill>
      </dgm:spPr>
      <dgm:t>
        <a:bodyPr/>
        <a:lstStyle/>
        <a:p>
          <a:r>
            <a:rPr lang="nl-NL" sz="2400" noProof="0" dirty="0"/>
            <a:t>50 % van wat we </a:t>
          </a:r>
          <a:br>
            <a:rPr lang="nl-NL" sz="2400" noProof="0" dirty="0"/>
          </a:br>
          <a:r>
            <a:rPr lang="nl-NL" sz="2400" noProof="0" dirty="0"/>
            <a:t>zien en horen</a:t>
          </a:r>
        </a:p>
      </dgm:t>
    </dgm:pt>
    <dgm:pt modelId="{CB522D72-DD8F-4A3D-BC72-B339149D2560}" type="parTrans" cxnId="{F54D54EC-94C9-43D1-B2BF-397D59C1FFAC}">
      <dgm:prSet/>
      <dgm:spPr/>
      <dgm:t>
        <a:bodyPr/>
        <a:lstStyle/>
        <a:p>
          <a:endParaRPr lang="de-DE"/>
        </a:p>
      </dgm:t>
    </dgm:pt>
    <dgm:pt modelId="{5515FC7C-90E3-45F7-B3DB-34096B17F18E}" type="sibTrans" cxnId="{F54D54EC-94C9-43D1-B2BF-397D59C1FFAC}">
      <dgm:prSet/>
      <dgm:spPr/>
      <dgm:t>
        <a:bodyPr/>
        <a:lstStyle/>
        <a:p>
          <a:endParaRPr lang="de-DE"/>
        </a:p>
      </dgm:t>
    </dgm:pt>
    <dgm:pt modelId="{06748DC0-80F2-41B6-A2DD-9BD237F338CF}">
      <dgm:prSet phldrT="[Text]" custT="1"/>
      <dgm:spPr>
        <a:solidFill>
          <a:srgbClr val="92D050">
            <a:alpha val="70000"/>
          </a:srgbClr>
        </a:solidFill>
      </dgm:spPr>
      <dgm:t>
        <a:bodyPr/>
        <a:lstStyle/>
        <a:p>
          <a:r>
            <a:rPr lang="nl-NL" sz="2400" noProof="0" dirty="0"/>
            <a:t>70 % van waar we over gediscussieerd hebben</a:t>
          </a:r>
        </a:p>
      </dgm:t>
    </dgm:pt>
    <dgm:pt modelId="{3E5CB057-5912-42EA-89E5-2731CFEF9568}" type="parTrans" cxnId="{2737ED98-1FA1-4DEC-BDE7-6310B7E0CA9A}">
      <dgm:prSet/>
      <dgm:spPr/>
      <dgm:t>
        <a:bodyPr/>
        <a:lstStyle/>
        <a:p>
          <a:endParaRPr lang="de-DE"/>
        </a:p>
      </dgm:t>
    </dgm:pt>
    <dgm:pt modelId="{FE6CCA4A-05E8-4356-8C6B-87071DD865EF}" type="sibTrans" cxnId="{2737ED98-1FA1-4DEC-BDE7-6310B7E0CA9A}">
      <dgm:prSet/>
      <dgm:spPr/>
      <dgm:t>
        <a:bodyPr/>
        <a:lstStyle/>
        <a:p>
          <a:endParaRPr lang="de-DE"/>
        </a:p>
      </dgm:t>
    </dgm:pt>
    <dgm:pt modelId="{AE525647-02B7-4775-BE4C-29134FE1E379}">
      <dgm:prSet phldrT="[Text]" custT="1"/>
      <dgm:spPr>
        <a:solidFill>
          <a:srgbClr val="92D050"/>
        </a:solidFill>
      </dgm:spPr>
      <dgm:t>
        <a:bodyPr/>
        <a:lstStyle/>
        <a:p>
          <a:r>
            <a:rPr lang="nl-NL" sz="2400" noProof="0" dirty="0"/>
            <a:t>80 % van wat we </a:t>
          </a:r>
          <a:br>
            <a:rPr lang="nl-NL" sz="2400" noProof="0" dirty="0"/>
          </a:br>
          <a:r>
            <a:rPr lang="nl-NL" sz="2400" noProof="0" dirty="0"/>
            <a:t>persoonlijk ervaren hebben </a:t>
          </a:r>
        </a:p>
      </dgm:t>
    </dgm:pt>
    <dgm:pt modelId="{A0E665D1-EAA0-4595-BAD8-63560E3181D7}" type="parTrans" cxnId="{A449143A-7EB8-42B5-8712-B0BA3AE155C8}">
      <dgm:prSet/>
      <dgm:spPr/>
      <dgm:t>
        <a:bodyPr/>
        <a:lstStyle/>
        <a:p>
          <a:endParaRPr lang="de-DE"/>
        </a:p>
      </dgm:t>
    </dgm:pt>
    <dgm:pt modelId="{0A92B6A5-F289-4468-B442-AB2AEAB71C54}" type="sibTrans" cxnId="{A449143A-7EB8-42B5-8712-B0BA3AE155C8}">
      <dgm:prSet/>
      <dgm:spPr/>
      <dgm:t>
        <a:bodyPr/>
        <a:lstStyle/>
        <a:p>
          <a:endParaRPr lang="de-DE"/>
        </a:p>
      </dgm:t>
    </dgm:pt>
    <dgm:pt modelId="{C5058051-BCB9-473C-8FD0-3C2D406F93B2}" type="pres">
      <dgm:prSet presAssocID="{1C4EFF18-93A9-4CD3-9A58-231830C7D794}" presName="Name0" presStyleCnt="0">
        <dgm:presLayoutVars>
          <dgm:dir/>
          <dgm:animLvl val="lvl"/>
          <dgm:resizeHandles val="exact"/>
        </dgm:presLayoutVars>
      </dgm:prSet>
      <dgm:spPr/>
    </dgm:pt>
    <dgm:pt modelId="{01B52428-4A5A-4976-8409-0A0ADD4E2324}" type="pres">
      <dgm:prSet presAssocID="{E5F79D1D-F789-4109-BF04-4694517506BB}" presName="Name8" presStyleCnt="0"/>
      <dgm:spPr/>
    </dgm:pt>
    <dgm:pt modelId="{AEE054D5-5470-4ADC-926C-2AC8D215045F}" type="pres">
      <dgm:prSet presAssocID="{E5F79D1D-F789-4109-BF04-4694517506BB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6ADD4-0BB5-4649-A6C7-8F294AAB13B6}" type="pres">
      <dgm:prSet presAssocID="{E5F79D1D-F789-4109-BF04-4694517506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8F413-0111-4F0F-97CB-8CF00A24AC0A}" type="pres">
      <dgm:prSet presAssocID="{2CB660A3-3DD6-44DF-8229-DDE74FDE134A}" presName="Name8" presStyleCnt="0"/>
      <dgm:spPr/>
    </dgm:pt>
    <dgm:pt modelId="{CD4F1534-C01A-4199-9370-DD08FA463E43}" type="pres">
      <dgm:prSet presAssocID="{2CB660A3-3DD6-44DF-8229-DDE74FDE134A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B74CB-1181-472C-BC82-71F908958B99}" type="pres">
      <dgm:prSet presAssocID="{2CB660A3-3DD6-44DF-8229-DDE74FDE134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4B061-DF22-429D-A0E3-F42CE39C6627}" type="pres">
      <dgm:prSet presAssocID="{CF2F6214-736C-4D0F-9C12-341D23365F1A}" presName="Name8" presStyleCnt="0"/>
      <dgm:spPr/>
    </dgm:pt>
    <dgm:pt modelId="{1B905D5E-1A03-41E2-9196-9BA5683281D2}" type="pres">
      <dgm:prSet presAssocID="{CF2F6214-736C-4D0F-9C12-341D23365F1A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2BD75-B013-4E23-9158-5BC5F164FEBC}" type="pres">
      <dgm:prSet presAssocID="{CF2F6214-736C-4D0F-9C12-341D23365F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539B2-8B15-40A2-99B1-545E7578974B}" type="pres">
      <dgm:prSet presAssocID="{C8F38404-FA00-4B07-941D-B7F1E33A038F}" presName="Name8" presStyleCnt="0"/>
      <dgm:spPr/>
    </dgm:pt>
    <dgm:pt modelId="{3C486BE0-B479-4BB8-9312-9512A9253D6B}" type="pres">
      <dgm:prSet presAssocID="{C8F38404-FA00-4B07-941D-B7F1E33A038F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3F7DE-767C-46FF-AF64-27AB8D2431A8}" type="pres">
      <dgm:prSet presAssocID="{C8F38404-FA00-4B07-941D-B7F1E33A03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C753E-930A-4B23-970F-ACD250477034}" type="pres">
      <dgm:prSet presAssocID="{06748DC0-80F2-41B6-A2DD-9BD237F338CF}" presName="Name8" presStyleCnt="0"/>
      <dgm:spPr/>
    </dgm:pt>
    <dgm:pt modelId="{AAF6754A-6B5F-4A0B-9104-984E53A6B61C}" type="pres">
      <dgm:prSet presAssocID="{06748DC0-80F2-41B6-A2DD-9BD237F338CF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BD62-D596-415F-A5FB-31BA7B5462F8}" type="pres">
      <dgm:prSet presAssocID="{06748DC0-80F2-41B6-A2DD-9BD237F338C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3B190-631D-4FEA-9DE3-66FD69BCF4AC}" type="pres">
      <dgm:prSet presAssocID="{AE525647-02B7-4775-BE4C-29134FE1E379}" presName="Name8" presStyleCnt="0"/>
      <dgm:spPr/>
    </dgm:pt>
    <dgm:pt modelId="{A14E7402-4238-4B24-A2E0-8A379C629EA3}" type="pres">
      <dgm:prSet presAssocID="{AE525647-02B7-4775-BE4C-29134FE1E379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F6D32-0126-42D4-A439-2A531E38C05A}" type="pres">
      <dgm:prSet presAssocID="{AE525647-02B7-4775-BE4C-29134FE1E3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25D2-2ABA-47A0-ABD9-EDF8D5DDD4F2}" type="pres">
      <dgm:prSet presAssocID="{5BF7124F-5C1E-4151-8A4D-C77FB2741F53}" presName="Name8" presStyleCnt="0"/>
      <dgm:spPr/>
    </dgm:pt>
    <dgm:pt modelId="{1092276F-9F5B-4928-AB99-15279AD212C4}" type="pres">
      <dgm:prSet presAssocID="{5BF7124F-5C1E-4151-8A4D-C77FB2741F5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B21E8-2035-4C43-917E-FAEFE398FF33}" type="pres">
      <dgm:prSet presAssocID="{5BF7124F-5C1E-4151-8A4D-C77FB2741F5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C0D30-02EA-403C-99C5-9B7854D1354B}" type="presOf" srcId="{5BF7124F-5C1E-4151-8A4D-C77FB2741F53}" destId="{4A1B21E8-2035-4C43-917E-FAEFE398FF33}" srcOrd="1" destOrd="0" presId="urn:microsoft.com/office/officeart/2005/8/layout/pyramid1"/>
    <dgm:cxn modelId="{B0F6DE27-169D-4CD0-BBEC-70882E19910F}" type="presOf" srcId="{06748DC0-80F2-41B6-A2DD-9BD237F338CF}" destId="{C110BD62-D596-415F-A5FB-31BA7B5462F8}" srcOrd="1" destOrd="0" presId="urn:microsoft.com/office/officeart/2005/8/layout/pyramid1"/>
    <dgm:cxn modelId="{6EE89DB0-8F8B-4489-9D85-6D7998AF37A7}" type="presOf" srcId="{C8F38404-FA00-4B07-941D-B7F1E33A038F}" destId="{3C486BE0-B479-4BB8-9312-9512A9253D6B}" srcOrd="0" destOrd="0" presId="urn:microsoft.com/office/officeart/2005/8/layout/pyramid1"/>
    <dgm:cxn modelId="{80D3AA80-8F45-4A5F-A19A-43D629065957}" srcId="{1C4EFF18-93A9-4CD3-9A58-231830C7D794}" destId="{5BF7124F-5C1E-4151-8A4D-C77FB2741F53}" srcOrd="6" destOrd="0" parTransId="{B4359591-E400-48D0-A16D-6BC6816304C0}" sibTransId="{A6B938CE-1A6B-4E27-ADFF-F229302B41EE}"/>
    <dgm:cxn modelId="{F0BD14DD-7CA6-4F86-ADFF-6EAF622AB045}" type="presOf" srcId="{E5F79D1D-F789-4109-BF04-4694517506BB}" destId="{AEE054D5-5470-4ADC-926C-2AC8D215045F}" srcOrd="0" destOrd="0" presId="urn:microsoft.com/office/officeart/2005/8/layout/pyramid1"/>
    <dgm:cxn modelId="{5889663B-87AE-4806-B03C-FADE99442073}" type="presOf" srcId="{E5F79D1D-F789-4109-BF04-4694517506BB}" destId="{81B6ADD4-0BB5-4649-A6C7-8F294AAB13B6}" srcOrd="1" destOrd="0" presId="urn:microsoft.com/office/officeart/2005/8/layout/pyramid1"/>
    <dgm:cxn modelId="{FCC69802-2F5B-43CE-87E5-9E565691D42B}" type="presOf" srcId="{CF2F6214-736C-4D0F-9C12-341D23365F1A}" destId="{F4D2BD75-B013-4E23-9158-5BC5F164FEBC}" srcOrd="1" destOrd="0" presId="urn:microsoft.com/office/officeart/2005/8/layout/pyramid1"/>
    <dgm:cxn modelId="{5C9FD7A5-B921-41FC-B965-DEFA6B47F585}" type="presOf" srcId="{2CB660A3-3DD6-44DF-8229-DDE74FDE134A}" destId="{CD4F1534-C01A-4199-9370-DD08FA463E43}" srcOrd="0" destOrd="0" presId="urn:microsoft.com/office/officeart/2005/8/layout/pyramid1"/>
    <dgm:cxn modelId="{81615904-C26D-405C-8424-7A962AD4DE36}" type="presOf" srcId="{C8F38404-FA00-4B07-941D-B7F1E33A038F}" destId="{F9E3F7DE-767C-46FF-AF64-27AB8D2431A8}" srcOrd="1" destOrd="0" presId="urn:microsoft.com/office/officeart/2005/8/layout/pyramid1"/>
    <dgm:cxn modelId="{5BA8A785-AC11-44F1-8369-51D3BF9ACC64}" type="presOf" srcId="{AE525647-02B7-4775-BE4C-29134FE1E379}" destId="{A14E7402-4238-4B24-A2E0-8A379C629EA3}" srcOrd="0" destOrd="0" presId="urn:microsoft.com/office/officeart/2005/8/layout/pyramid1"/>
    <dgm:cxn modelId="{EA206AC3-CC1C-4820-9AE2-775CBC0A8FB6}" srcId="{1C4EFF18-93A9-4CD3-9A58-231830C7D794}" destId="{E5F79D1D-F789-4109-BF04-4694517506BB}" srcOrd="0" destOrd="0" parTransId="{6CE692D0-016E-443C-83AC-C04CBF4BD94D}" sibTransId="{1154386C-0C56-498D-B325-9B851FEDCF01}"/>
    <dgm:cxn modelId="{206C1620-66C9-4DA8-97B6-D88A70C49DB2}" type="presOf" srcId="{2CB660A3-3DD6-44DF-8229-DDE74FDE134A}" destId="{F6DB74CB-1181-472C-BC82-71F908958B99}" srcOrd="1" destOrd="0" presId="urn:microsoft.com/office/officeart/2005/8/layout/pyramid1"/>
    <dgm:cxn modelId="{F54D54EC-94C9-43D1-B2BF-397D59C1FFAC}" srcId="{1C4EFF18-93A9-4CD3-9A58-231830C7D794}" destId="{C8F38404-FA00-4B07-941D-B7F1E33A038F}" srcOrd="3" destOrd="0" parTransId="{CB522D72-DD8F-4A3D-BC72-B339149D2560}" sibTransId="{5515FC7C-90E3-45F7-B3DB-34096B17F18E}"/>
    <dgm:cxn modelId="{5DABA493-E6F0-4A32-824B-E972980D369B}" type="presOf" srcId="{CF2F6214-736C-4D0F-9C12-341D23365F1A}" destId="{1B905D5E-1A03-41E2-9196-9BA5683281D2}" srcOrd="0" destOrd="0" presId="urn:microsoft.com/office/officeart/2005/8/layout/pyramid1"/>
    <dgm:cxn modelId="{F8C5EB61-C180-4342-B86D-D823DEEFAFC7}" type="presOf" srcId="{AE525647-02B7-4775-BE4C-29134FE1E379}" destId="{5E3F6D32-0126-42D4-A439-2A531E38C05A}" srcOrd="1" destOrd="0" presId="urn:microsoft.com/office/officeart/2005/8/layout/pyramid1"/>
    <dgm:cxn modelId="{A247E101-4AF5-49FD-9B4B-820869374717}" type="presOf" srcId="{5BF7124F-5C1E-4151-8A4D-C77FB2741F53}" destId="{1092276F-9F5B-4928-AB99-15279AD212C4}" srcOrd="0" destOrd="0" presId="urn:microsoft.com/office/officeart/2005/8/layout/pyramid1"/>
    <dgm:cxn modelId="{99B2A8F2-3F33-4091-AC5E-5658BBCFB346}" type="presOf" srcId="{06748DC0-80F2-41B6-A2DD-9BD237F338CF}" destId="{AAF6754A-6B5F-4A0B-9104-984E53A6B61C}" srcOrd="0" destOrd="0" presId="urn:microsoft.com/office/officeart/2005/8/layout/pyramid1"/>
    <dgm:cxn modelId="{0DBE13FC-6A55-4E8D-BC35-EA144FEFDFB4}" type="presOf" srcId="{1C4EFF18-93A9-4CD3-9A58-231830C7D794}" destId="{C5058051-BCB9-473C-8FD0-3C2D406F93B2}" srcOrd="0" destOrd="0" presId="urn:microsoft.com/office/officeart/2005/8/layout/pyramid1"/>
    <dgm:cxn modelId="{111EECC3-EA3D-4D42-ABEB-26DAEE46F334}" srcId="{1C4EFF18-93A9-4CD3-9A58-231830C7D794}" destId="{2CB660A3-3DD6-44DF-8229-DDE74FDE134A}" srcOrd="1" destOrd="0" parTransId="{2DE9A0F7-C67F-49AB-B951-BC33D4122527}" sibTransId="{A2E8820F-BE93-4C7F-AAB5-29C9FFD6F02D}"/>
    <dgm:cxn modelId="{7C662611-EBD0-4B70-89B5-88B5035531C7}" srcId="{1C4EFF18-93A9-4CD3-9A58-231830C7D794}" destId="{CF2F6214-736C-4D0F-9C12-341D23365F1A}" srcOrd="2" destOrd="0" parTransId="{AD1F47FB-7B9B-4D54-9D84-5CF08188B38D}" sibTransId="{B8F2B3BA-E67B-42BA-89B7-B36075DF102A}"/>
    <dgm:cxn modelId="{2737ED98-1FA1-4DEC-BDE7-6310B7E0CA9A}" srcId="{1C4EFF18-93A9-4CD3-9A58-231830C7D794}" destId="{06748DC0-80F2-41B6-A2DD-9BD237F338CF}" srcOrd="4" destOrd="0" parTransId="{3E5CB057-5912-42EA-89E5-2731CFEF9568}" sibTransId="{FE6CCA4A-05E8-4356-8C6B-87071DD865EF}"/>
    <dgm:cxn modelId="{A449143A-7EB8-42B5-8712-B0BA3AE155C8}" srcId="{1C4EFF18-93A9-4CD3-9A58-231830C7D794}" destId="{AE525647-02B7-4775-BE4C-29134FE1E379}" srcOrd="5" destOrd="0" parTransId="{A0E665D1-EAA0-4595-BAD8-63560E3181D7}" sibTransId="{0A92B6A5-F289-4468-B442-AB2AEAB71C54}"/>
    <dgm:cxn modelId="{7558F19F-9B76-4954-8466-B7DA88070130}" type="presParOf" srcId="{C5058051-BCB9-473C-8FD0-3C2D406F93B2}" destId="{01B52428-4A5A-4976-8409-0A0ADD4E2324}" srcOrd="0" destOrd="0" presId="urn:microsoft.com/office/officeart/2005/8/layout/pyramid1"/>
    <dgm:cxn modelId="{B54BFA0C-5B94-454C-9BDC-9718FB624104}" type="presParOf" srcId="{01B52428-4A5A-4976-8409-0A0ADD4E2324}" destId="{AEE054D5-5470-4ADC-926C-2AC8D215045F}" srcOrd="0" destOrd="0" presId="urn:microsoft.com/office/officeart/2005/8/layout/pyramid1"/>
    <dgm:cxn modelId="{1EC418EA-C74D-4EFE-9175-2E9A1CD90B3E}" type="presParOf" srcId="{01B52428-4A5A-4976-8409-0A0ADD4E2324}" destId="{81B6ADD4-0BB5-4649-A6C7-8F294AAB13B6}" srcOrd="1" destOrd="0" presId="urn:microsoft.com/office/officeart/2005/8/layout/pyramid1"/>
    <dgm:cxn modelId="{ECCA4338-F817-46BB-929E-BF09AD760AE3}" type="presParOf" srcId="{C5058051-BCB9-473C-8FD0-3C2D406F93B2}" destId="{D088F413-0111-4F0F-97CB-8CF00A24AC0A}" srcOrd="1" destOrd="0" presId="urn:microsoft.com/office/officeart/2005/8/layout/pyramid1"/>
    <dgm:cxn modelId="{6CB71930-C873-4F88-8E69-2C4EBB8051C6}" type="presParOf" srcId="{D088F413-0111-4F0F-97CB-8CF00A24AC0A}" destId="{CD4F1534-C01A-4199-9370-DD08FA463E43}" srcOrd="0" destOrd="0" presId="urn:microsoft.com/office/officeart/2005/8/layout/pyramid1"/>
    <dgm:cxn modelId="{33A01725-32B6-4C80-A3CE-73DDCDC8162C}" type="presParOf" srcId="{D088F413-0111-4F0F-97CB-8CF00A24AC0A}" destId="{F6DB74CB-1181-472C-BC82-71F908958B99}" srcOrd="1" destOrd="0" presId="urn:microsoft.com/office/officeart/2005/8/layout/pyramid1"/>
    <dgm:cxn modelId="{CCF06721-757C-461E-8910-C68032EA4961}" type="presParOf" srcId="{C5058051-BCB9-473C-8FD0-3C2D406F93B2}" destId="{3194B061-DF22-429D-A0E3-F42CE39C6627}" srcOrd="2" destOrd="0" presId="urn:microsoft.com/office/officeart/2005/8/layout/pyramid1"/>
    <dgm:cxn modelId="{0097CBAB-99D7-432F-996A-A7F52266F353}" type="presParOf" srcId="{3194B061-DF22-429D-A0E3-F42CE39C6627}" destId="{1B905D5E-1A03-41E2-9196-9BA5683281D2}" srcOrd="0" destOrd="0" presId="urn:microsoft.com/office/officeart/2005/8/layout/pyramid1"/>
    <dgm:cxn modelId="{22A59280-CE6A-4C8C-BAD7-06C5FCE69351}" type="presParOf" srcId="{3194B061-DF22-429D-A0E3-F42CE39C6627}" destId="{F4D2BD75-B013-4E23-9158-5BC5F164FEBC}" srcOrd="1" destOrd="0" presId="urn:microsoft.com/office/officeart/2005/8/layout/pyramid1"/>
    <dgm:cxn modelId="{53C3984D-474D-445E-8FD2-D29D314EC095}" type="presParOf" srcId="{C5058051-BCB9-473C-8FD0-3C2D406F93B2}" destId="{3A2539B2-8B15-40A2-99B1-545E7578974B}" srcOrd="3" destOrd="0" presId="urn:microsoft.com/office/officeart/2005/8/layout/pyramid1"/>
    <dgm:cxn modelId="{00E3FBCD-5E45-415E-B560-984AA7AA8B36}" type="presParOf" srcId="{3A2539B2-8B15-40A2-99B1-545E7578974B}" destId="{3C486BE0-B479-4BB8-9312-9512A9253D6B}" srcOrd="0" destOrd="0" presId="urn:microsoft.com/office/officeart/2005/8/layout/pyramid1"/>
    <dgm:cxn modelId="{703E2C58-EB53-4035-AC59-09387FCAFA65}" type="presParOf" srcId="{3A2539B2-8B15-40A2-99B1-545E7578974B}" destId="{F9E3F7DE-767C-46FF-AF64-27AB8D2431A8}" srcOrd="1" destOrd="0" presId="urn:microsoft.com/office/officeart/2005/8/layout/pyramid1"/>
    <dgm:cxn modelId="{7E82B57A-0F9C-4021-ACD1-D64530BA3D35}" type="presParOf" srcId="{C5058051-BCB9-473C-8FD0-3C2D406F93B2}" destId="{700C753E-930A-4B23-970F-ACD250477034}" srcOrd="4" destOrd="0" presId="urn:microsoft.com/office/officeart/2005/8/layout/pyramid1"/>
    <dgm:cxn modelId="{9B2617AF-12D0-4549-800B-EEAB35E026DE}" type="presParOf" srcId="{700C753E-930A-4B23-970F-ACD250477034}" destId="{AAF6754A-6B5F-4A0B-9104-984E53A6B61C}" srcOrd="0" destOrd="0" presId="urn:microsoft.com/office/officeart/2005/8/layout/pyramid1"/>
    <dgm:cxn modelId="{9E0D7850-B583-4810-A680-652DD90450A8}" type="presParOf" srcId="{700C753E-930A-4B23-970F-ACD250477034}" destId="{C110BD62-D596-415F-A5FB-31BA7B5462F8}" srcOrd="1" destOrd="0" presId="urn:microsoft.com/office/officeart/2005/8/layout/pyramid1"/>
    <dgm:cxn modelId="{B1C604DA-BEF4-45ED-A62B-6E9D74199AB5}" type="presParOf" srcId="{C5058051-BCB9-473C-8FD0-3C2D406F93B2}" destId="{7483B190-631D-4FEA-9DE3-66FD69BCF4AC}" srcOrd="5" destOrd="0" presId="urn:microsoft.com/office/officeart/2005/8/layout/pyramid1"/>
    <dgm:cxn modelId="{AB8C001E-A7D4-4CC2-B8B0-B8373D1110A0}" type="presParOf" srcId="{7483B190-631D-4FEA-9DE3-66FD69BCF4AC}" destId="{A14E7402-4238-4B24-A2E0-8A379C629EA3}" srcOrd="0" destOrd="0" presId="urn:microsoft.com/office/officeart/2005/8/layout/pyramid1"/>
    <dgm:cxn modelId="{1B1BA4F2-D300-4F09-9399-E37B4CF3A038}" type="presParOf" srcId="{7483B190-631D-4FEA-9DE3-66FD69BCF4AC}" destId="{5E3F6D32-0126-42D4-A439-2A531E38C05A}" srcOrd="1" destOrd="0" presId="urn:microsoft.com/office/officeart/2005/8/layout/pyramid1"/>
    <dgm:cxn modelId="{62865F4D-55F2-46DA-8835-A1536131435A}" type="presParOf" srcId="{C5058051-BCB9-473C-8FD0-3C2D406F93B2}" destId="{3F6225D2-2ABA-47A0-ABD9-EDF8D5DDD4F2}" srcOrd="6" destOrd="0" presId="urn:microsoft.com/office/officeart/2005/8/layout/pyramid1"/>
    <dgm:cxn modelId="{0ACC9DCA-A46B-49DD-8158-38FB9BE38EF5}" type="presParOf" srcId="{3F6225D2-2ABA-47A0-ABD9-EDF8D5DDD4F2}" destId="{1092276F-9F5B-4928-AB99-15279AD212C4}" srcOrd="0" destOrd="0" presId="urn:microsoft.com/office/officeart/2005/8/layout/pyramid1"/>
    <dgm:cxn modelId="{226DF79F-96F1-40B2-9D80-A6C8686B5FCE}" type="presParOf" srcId="{3F6225D2-2ABA-47A0-ABD9-EDF8D5DDD4F2}" destId="{4A1B21E8-2035-4C43-917E-FAEFE398FF3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054D5-5470-4ADC-926C-2AC8D215045F}">
      <dsp:nvSpPr>
        <dsp:cNvPr id="0" name=""/>
        <dsp:cNvSpPr/>
      </dsp:nvSpPr>
      <dsp:spPr>
        <a:xfrm>
          <a:off x="3526971" y="0"/>
          <a:ext cx="1175657" cy="782345"/>
        </a:xfrm>
        <a:prstGeom prst="trapezoid">
          <a:avLst>
            <a:gd name="adj" fmla="val 75137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10 % </a:t>
          </a:r>
          <a:br>
            <a:rPr lang="nl-NL" sz="2400" kern="1200" noProof="0" dirty="0"/>
          </a:br>
          <a:r>
            <a:rPr lang="nl-NL" sz="2400" kern="1200" noProof="0" dirty="0"/>
            <a:t>… lezen</a:t>
          </a:r>
        </a:p>
      </dsp:txBody>
      <dsp:txXfrm>
        <a:off x="3526971" y="0"/>
        <a:ext cx="1175657" cy="782345"/>
      </dsp:txXfrm>
    </dsp:sp>
    <dsp:sp modelId="{CD4F1534-C01A-4199-9370-DD08FA463E43}">
      <dsp:nvSpPr>
        <dsp:cNvPr id="0" name=""/>
        <dsp:cNvSpPr/>
      </dsp:nvSpPr>
      <dsp:spPr>
        <a:xfrm>
          <a:off x="2939142" y="782345"/>
          <a:ext cx="2351314" cy="782345"/>
        </a:xfrm>
        <a:prstGeom prst="trapezoid">
          <a:avLst>
            <a:gd name="adj" fmla="val 75137"/>
          </a:avLst>
        </a:prstGeom>
        <a:solidFill>
          <a:srgbClr val="FF0000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20 % …  horen</a:t>
          </a:r>
        </a:p>
      </dsp:txBody>
      <dsp:txXfrm>
        <a:off x="3350622" y="782345"/>
        <a:ext cx="1528354" cy="782345"/>
      </dsp:txXfrm>
    </dsp:sp>
    <dsp:sp modelId="{1B905D5E-1A03-41E2-9196-9BA5683281D2}">
      <dsp:nvSpPr>
        <dsp:cNvPr id="0" name=""/>
        <dsp:cNvSpPr/>
      </dsp:nvSpPr>
      <dsp:spPr>
        <a:xfrm>
          <a:off x="2351314" y="1564690"/>
          <a:ext cx="3526971" cy="782345"/>
        </a:xfrm>
        <a:prstGeom prst="trapezoid">
          <a:avLst>
            <a:gd name="adj" fmla="val 75137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30 % van wat we zien</a:t>
          </a:r>
        </a:p>
      </dsp:txBody>
      <dsp:txXfrm>
        <a:off x="2968534" y="1564690"/>
        <a:ext cx="2292531" cy="782345"/>
      </dsp:txXfrm>
    </dsp:sp>
    <dsp:sp modelId="{3C486BE0-B479-4BB8-9312-9512A9253D6B}">
      <dsp:nvSpPr>
        <dsp:cNvPr id="0" name=""/>
        <dsp:cNvSpPr/>
      </dsp:nvSpPr>
      <dsp:spPr>
        <a:xfrm>
          <a:off x="1763485" y="2347035"/>
          <a:ext cx="4702628" cy="782345"/>
        </a:xfrm>
        <a:prstGeom prst="trapezoid">
          <a:avLst>
            <a:gd name="adj" fmla="val 75137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50 % van wat we </a:t>
          </a:r>
          <a:br>
            <a:rPr lang="nl-NL" sz="2400" kern="1200" noProof="0" dirty="0"/>
          </a:br>
          <a:r>
            <a:rPr lang="nl-NL" sz="2400" kern="1200" noProof="0" dirty="0"/>
            <a:t>zien en horen</a:t>
          </a:r>
        </a:p>
      </dsp:txBody>
      <dsp:txXfrm>
        <a:off x="2586445" y="2347035"/>
        <a:ext cx="3056708" cy="782345"/>
      </dsp:txXfrm>
    </dsp:sp>
    <dsp:sp modelId="{AAF6754A-6B5F-4A0B-9104-984E53A6B61C}">
      <dsp:nvSpPr>
        <dsp:cNvPr id="0" name=""/>
        <dsp:cNvSpPr/>
      </dsp:nvSpPr>
      <dsp:spPr>
        <a:xfrm>
          <a:off x="1175657" y="3129380"/>
          <a:ext cx="5878285" cy="782345"/>
        </a:xfrm>
        <a:prstGeom prst="trapezoid">
          <a:avLst>
            <a:gd name="adj" fmla="val 75137"/>
          </a:avLst>
        </a:prstGeom>
        <a:solidFill>
          <a:srgbClr val="92D05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70 % van waar we over gediscussieerd hebben</a:t>
          </a:r>
        </a:p>
      </dsp:txBody>
      <dsp:txXfrm>
        <a:off x="2204357" y="3129380"/>
        <a:ext cx="3820885" cy="782345"/>
      </dsp:txXfrm>
    </dsp:sp>
    <dsp:sp modelId="{A14E7402-4238-4B24-A2E0-8A379C629EA3}">
      <dsp:nvSpPr>
        <dsp:cNvPr id="0" name=""/>
        <dsp:cNvSpPr/>
      </dsp:nvSpPr>
      <dsp:spPr>
        <a:xfrm>
          <a:off x="587828" y="3911725"/>
          <a:ext cx="7053942" cy="782345"/>
        </a:xfrm>
        <a:prstGeom prst="trapezoid">
          <a:avLst>
            <a:gd name="adj" fmla="val 75137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80 % van wat we </a:t>
          </a:r>
          <a:br>
            <a:rPr lang="nl-NL" sz="2400" kern="1200" noProof="0" dirty="0"/>
          </a:br>
          <a:r>
            <a:rPr lang="nl-NL" sz="2400" kern="1200" noProof="0" dirty="0"/>
            <a:t>persoonlijk ervaren hebben </a:t>
          </a:r>
        </a:p>
      </dsp:txBody>
      <dsp:txXfrm>
        <a:off x="1822268" y="3911725"/>
        <a:ext cx="4585062" cy="782345"/>
      </dsp:txXfrm>
    </dsp:sp>
    <dsp:sp modelId="{1092276F-9F5B-4928-AB99-15279AD212C4}">
      <dsp:nvSpPr>
        <dsp:cNvPr id="0" name=""/>
        <dsp:cNvSpPr/>
      </dsp:nvSpPr>
      <dsp:spPr>
        <a:xfrm>
          <a:off x="0" y="4694069"/>
          <a:ext cx="8229600" cy="782345"/>
        </a:xfrm>
        <a:prstGeom prst="trapezoid">
          <a:avLst>
            <a:gd name="adj" fmla="val 75137"/>
          </a:avLst>
        </a:prstGeom>
        <a:solidFill>
          <a:srgbClr val="0082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noProof="0" dirty="0"/>
            <a:t>95 % van wat we uitleggen aan anderen</a:t>
          </a:r>
        </a:p>
      </dsp:txBody>
      <dsp:txXfrm>
        <a:off x="1440179" y="4694069"/>
        <a:ext cx="5349240" cy="78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1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427B-F0CA-4B01-9268-5F740FCA6C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495" y="4342940"/>
            <a:ext cx="5487013" cy="4114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-NL" dirty="0"/>
              <a:t>Expert-casus is de casus waaraan de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Assignments</a:t>
            </a:r>
            <a:r>
              <a:rPr lang="nl-NL" dirty="0"/>
              <a:t> worden opgehangen. In dit geval worden alle </a:t>
            </a:r>
            <a:r>
              <a:rPr lang="nl-NL" dirty="0" err="1"/>
              <a:t>FA’s</a:t>
            </a:r>
            <a:r>
              <a:rPr lang="nl-NL" dirty="0"/>
              <a:t> , dus gekoppeld aan de NS. De gedachte is dat een expert casus helpt om een relevante context te schetsen waarbinnen de besproken theorie een rol speelt. </a:t>
            </a:r>
            <a:endParaRPr dirty="0"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495" y="4342940"/>
            <a:ext cx="5487013" cy="4114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495" y="4342940"/>
            <a:ext cx="5487013" cy="4114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Grafiekbron: http://e-learning.zk-academie.nl/online-cursussen/cursus-breinleren-effectief-leren/, geraadpleegd: 09-08-2017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Opmerking: Er zijn bronnen die twijfels hebben aan dit model. </a:t>
            </a:r>
          </a:p>
          <a:p>
            <a:r>
              <a:rPr lang="nl-NL" dirty="0"/>
              <a:t>Mijn ervaring klopt in principe met de hiërarchie, misschien niet met de percentages. </a:t>
            </a:r>
          </a:p>
          <a:p>
            <a:r>
              <a:rPr lang="nl-NL" dirty="0"/>
              <a:t>Waar zien we zelf programmeren? </a:t>
            </a:r>
          </a:p>
          <a:p>
            <a:r>
              <a:rPr lang="nl-NL" dirty="0"/>
              <a:t>Laatste punt is de reden waarom jullie de </a:t>
            </a:r>
            <a:r>
              <a:rPr lang="nl-NL" dirty="0" err="1"/>
              <a:t>FAs</a:t>
            </a:r>
            <a:r>
              <a:rPr lang="nl-NL" dirty="0"/>
              <a:t> persoonlijk inleveren en daarbij uitleggen. </a:t>
            </a:r>
          </a:p>
          <a:p>
            <a:endParaRPr lang="nl-NL" dirty="0"/>
          </a:p>
          <a:p>
            <a:pPr defTabSz="483306">
              <a:defRPr/>
            </a:pPr>
            <a:r>
              <a:rPr lang="nl-NL" dirty="0"/>
              <a:t>Bron: http://lerenvanervaringen.webklik.nl/page/plan, geraadpleegd 09-08-2017</a:t>
            </a:r>
          </a:p>
          <a:p>
            <a:endParaRPr lang="nl-N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/>
              <a:t>Vaak zal ik voor de uitleg de standardsheets gebruiken,</a:t>
            </a:r>
          </a:p>
          <a:p>
            <a:r>
              <a:rPr lang="nl-NL" noProof="0" dirty="0"/>
              <a:t>Omdat ik van tevoren niet weet, welke vragen of problemen er zijn</a:t>
            </a:r>
          </a:p>
          <a:p>
            <a:r>
              <a:rPr lang="nl-NL" noProof="0" dirty="0"/>
              <a:t>Omdat ik geen tijd heb om nog meer andere sheets te maken.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de-DE" dirty="0"/>
              <a:t>M</a:t>
            </a:r>
            <a:r>
              <a:rPr lang="nl-NL" dirty="0"/>
              <a:t>et aantekeningen de effectiviteit van het leren duidelijk verhogen. </a:t>
            </a:r>
          </a:p>
          <a:p>
            <a:endParaRPr lang="nl-N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46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onck.net/pythonbook/dutchindex.xhtml" TargetMode="External"/><Relationship Id="rId2" Type="http://schemas.openxmlformats.org/officeDocument/2006/relationships/hyperlink" Target="https://www.studystore.nl/boekenlijst/Hogeschool-Utrecht-(HU)/2018/BL058507/HBO-ICT-propedeuse-voltijd-blok-A-en-B-2018-20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nvas.hu.n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ietske.obbink@hu.n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>
                <a:buSzPct val="25000"/>
              </a:pPr>
              <a:r>
                <a:rPr lang="nl-NL" sz="3200" b="1" dirty="0">
                  <a:solidFill>
                    <a:schemeClr val="lt1"/>
                  </a:solidFill>
                </a:rPr>
                <a:t>Les 2: Starten met Python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14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Veel inzet (ook buiten de lessen om) gewenst: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Programmeren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==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doen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15806"/>
              </p:ext>
            </p:extLst>
          </p:nvPr>
        </p:nvGraphicFramePr>
        <p:xfrm>
          <a:off x="241300" y="2387598"/>
          <a:ext cx="8627492" cy="2869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 err="1">
                          <a:effectLst/>
                        </a:rPr>
                        <a:t>Lesvorm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>
                          <a:effectLst/>
                        </a:rPr>
                        <a:t>Uren</a:t>
                      </a:r>
                      <a:endParaRPr lang="nl-NL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Face-to-face / online / </a:t>
                      </a:r>
                      <a:r>
                        <a:rPr lang="en-US" sz="1800" dirty="0" err="1">
                          <a:effectLst/>
                        </a:rPr>
                        <a:t>zelfstudie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>
                          <a:effectLst/>
                        </a:rPr>
                        <a:t>Ondersteuning </a:t>
                      </a:r>
                      <a:endParaRPr lang="nl-NL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2 x voorbereiding</a:t>
                      </a:r>
                      <a:endParaRPr lang="nl-NL" sz="18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3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Zelfstudie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>
                          <a:effectLst/>
                        </a:rPr>
                        <a:t>Nee</a:t>
                      </a:r>
                      <a:endParaRPr lang="nl-NL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Werkcollege 1</a:t>
                      </a:r>
                      <a:endParaRPr lang="nl-NL" sz="18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Face-</a:t>
                      </a:r>
                      <a:r>
                        <a:rPr lang="nl-NL" sz="1800" dirty="0" err="1">
                          <a:effectLst/>
                        </a:rPr>
                        <a:t>to</a:t>
                      </a:r>
                      <a:r>
                        <a:rPr lang="nl-NL" sz="1800" dirty="0">
                          <a:effectLst/>
                        </a:rPr>
                        <a:t>-face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>
                          <a:effectLst/>
                        </a:rPr>
                        <a:t>Ja</a:t>
                      </a:r>
                      <a:endParaRPr lang="nl-NL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Werkcollege 2</a:t>
                      </a:r>
                      <a:endParaRPr lang="nl-NL" sz="18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600"/>
                        </a:spcAft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Face-</a:t>
                      </a:r>
                      <a:r>
                        <a:rPr lang="nl-NL" sz="1800" dirty="0" err="1">
                          <a:effectLst/>
                        </a:rPr>
                        <a:t>to</a:t>
                      </a:r>
                      <a:r>
                        <a:rPr lang="nl-NL" sz="1800" dirty="0">
                          <a:effectLst/>
                        </a:rPr>
                        <a:t>-face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Ja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Zelfstudie (huiswerk)</a:t>
                      </a:r>
                      <a:endParaRPr lang="nl-NL" sz="1800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4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Zelfstudie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</a:rPr>
                        <a:t>Geen</a:t>
                      </a:r>
                      <a:endParaRPr lang="nl-NL" sz="18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 err="1">
                          <a:effectLst/>
                          <a:latin typeface="+mn-lt"/>
                          <a:ea typeface="Arial"/>
                          <a:cs typeface="Times New Roman"/>
                        </a:rPr>
                        <a:t>Peercoaching</a:t>
                      </a:r>
                      <a:r>
                        <a:rPr lang="nl-NL" sz="1800" dirty="0">
                          <a:effectLst/>
                          <a:latin typeface="+mn-lt"/>
                          <a:ea typeface="Arial"/>
                          <a:cs typeface="Times New Roman"/>
                        </a:rPr>
                        <a:t>/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  <a:ea typeface="Arial"/>
                          <a:cs typeface="Times New Roman"/>
                        </a:rPr>
                        <a:t>Vragenuren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  <a:ea typeface="Arial"/>
                          <a:cs typeface="Times New Roman"/>
                        </a:rPr>
                        <a:t>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  <a:ea typeface="Arial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+mn-lt"/>
                        </a:rPr>
                        <a:t>Face-</a:t>
                      </a:r>
                      <a:r>
                        <a:rPr lang="nl-NL" sz="1800" dirty="0" err="1">
                          <a:effectLst/>
                          <a:latin typeface="+mn-lt"/>
                        </a:rPr>
                        <a:t>to</a:t>
                      </a:r>
                      <a:r>
                        <a:rPr lang="nl-NL" sz="1800" dirty="0">
                          <a:effectLst/>
                          <a:latin typeface="+mn-lt"/>
                        </a:rPr>
                        <a:t>-face</a:t>
                      </a:r>
                      <a:r>
                        <a:rPr lang="nl-NL" sz="1800" dirty="0">
                          <a:effectLst/>
                          <a:latin typeface="+mn-lt"/>
                          <a:cs typeface="Times New Roman"/>
                        </a:rPr>
                        <a:t>, zie hiervoor het rooster van klas </a:t>
                      </a:r>
                      <a:r>
                        <a:rPr lang="nl-NL" sz="1800" b="1" u="sng" dirty="0">
                          <a:effectLst/>
                          <a:latin typeface="+mn-lt"/>
                          <a:cs typeface="Times New Roman"/>
                        </a:rPr>
                        <a:t>TICT-ICT-V1X</a:t>
                      </a:r>
                      <a:endParaRPr lang="nl-NL" sz="1800" b="1" u="sng" dirty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nl-NL" sz="1800" dirty="0">
                          <a:effectLst/>
                          <a:latin typeface="+mn-lt"/>
                          <a:ea typeface="Arial"/>
                          <a:cs typeface="Times New Roman"/>
                        </a:rPr>
                        <a:t>Ja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96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Wat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gaan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we per les(week)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doen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21619"/>
              </p:ext>
            </p:extLst>
          </p:nvPr>
        </p:nvGraphicFramePr>
        <p:xfrm>
          <a:off x="428627" y="2128463"/>
          <a:ext cx="8263960" cy="38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706">
                  <a:extLst>
                    <a:ext uri="{9D8B030D-6E8A-4147-A177-3AD203B41FA5}">
                      <a16:colId xmlns:a16="http://schemas.microsoft.com/office/drawing/2014/main" val="1798290864"/>
                    </a:ext>
                  </a:extLst>
                </a:gridCol>
                <a:gridCol w="3402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1258893642"/>
                    </a:ext>
                  </a:extLst>
                </a:gridCol>
              </a:tblGrid>
              <a:tr h="307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</a:rPr>
                        <a:t>Wk</a:t>
                      </a:r>
                      <a:endParaRPr lang="nl-NL" sz="15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90000" marR="90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Werkcollege 1</a:t>
                      </a:r>
                    </a:p>
                  </a:txBody>
                  <a:tcPr marL="90000" marR="90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</a:rPr>
                        <a:t>Werkcollege 2</a:t>
                      </a:r>
                      <a:endParaRPr lang="nl-NL" sz="15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90000" marR="90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  <a:latin typeface="Arial"/>
                          <a:ea typeface="Arial"/>
                          <a:cs typeface="Times New Roman"/>
                        </a:rPr>
                        <a:t>Bijzonderheden</a:t>
                      </a:r>
                      <a:endParaRPr lang="nl-NL" sz="15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90000" marR="90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Introductieprogramma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Kickoff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PROG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Basisconcepten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Console I/O, operators &amp; GitHub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Flowcontrol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File I/O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Execution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Control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Structures</a:t>
                      </a: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Kickoff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Miniproject </a:t>
                      </a: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-loops /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dictionaries</a:t>
                      </a: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Containers (Sets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Chars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Exceptions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CSV files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Miniproject: voorbereidingsopdracht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XML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Miniproject: NS-API /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Tkinter</a:t>
                      </a: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5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tutorials</a:t>
                      </a: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1755" marR="71755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Miniprojectweek: uitvoering project (week wordt gedeeld met projecten ICOR / CSN)</a:t>
                      </a:r>
                    </a:p>
                  </a:txBody>
                  <a:tcPr marL="71755" marR="7175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Proeftentamen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Miniproject: afronding</a:t>
                      </a:r>
                    </a:p>
                  </a:txBody>
                  <a:tcPr marL="71755" marR="717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1755" marR="71755"/>
                </a:tc>
                <a:tc gridSpan="3"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Tentamenweek</a:t>
                      </a:r>
                    </a:p>
                  </a:txBody>
                  <a:tcPr marL="71755" marR="7175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tc hMerge="1"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5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7175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9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Boek (</a:t>
            </a:r>
            <a:r>
              <a:rPr lang="nl-NL" sz="2400" b="1" dirty="0"/>
              <a:t>verplicht</a:t>
            </a:r>
            <a:r>
              <a:rPr lang="nl-NL" sz="2400" dirty="0"/>
              <a:t>) – referentiekader voor tentamen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FF0000"/>
                </a:solidFill>
                <a:hlinkClick r:id="rId2"/>
              </a:rPr>
              <a:t>Introduction to Computing Using Python, an application development focus</a:t>
            </a:r>
            <a:endParaRPr lang="nl-NL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Op Canvas te vinden:</a:t>
            </a:r>
          </a:p>
          <a:p>
            <a:r>
              <a:rPr lang="nl-NL" sz="2000" dirty="0"/>
              <a:t>Studentenhandleiding </a:t>
            </a:r>
            <a:r>
              <a:rPr lang="nl-NL" sz="2000" dirty="0" smtClean="0"/>
              <a:t>(=startpagina of syllabus Canvas) </a:t>
            </a:r>
            <a:r>
              <a:rPr lang="nl-NL" sz="2000" dirty="0"/>
              <a:t>– goed lezen!</a:t>
            </a:r>
          </a:p>
          <a:p>
            <a:r>
              <a:rPr lang="nl-NL" sz="2000" dirty="0"/>
              <a:t>Per les een module: slides + alle (verplichte) opdrachten en informatie</a:t>
            </a:r>
          </a:p>
          <a:p>
            <a:r>
              <a:rPr lang="nl-NL" sz="2000" dirty="0"/>
              <a:t>Proeftentamen</a:t>
            </a:r>
          </a:p>
          <a:p>
            <a:r>
              <a:rPr lang="nl-NL" sz="2000" dirty="0"/>
              <a:t>Informatie en beschrijvingen Miniproject</a:t>
            </a:r>
          </a:p>
          <a:p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Ondersteunende Nederlandstalige literatuur: de </a:t>
            </a:r>
            <a:r>
              <a:rPr lang="nl-NL" sz="2000" dirty="0" err="1" smtClean="0"/>
              <a:t>Programmeursleerling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>
                <a:hlinkClick r:id="rId3"/>
              </a:rPr>
              <a:t>http</a:t>
            </a:r>
            <a:r>
              <a:rPr lang="nl-NL" sz="2000" dirty="0">
                <a:hlinkClick r:id="rId3"/>
              </a:rPr>
              <a:t>://</a:t>
            </a:r>
            <a:r>
              <a:rPr lang="nl-NL" sz="2000" dirty="0" smtClean="0">
                <a:hlinkClick r:id="rId3"/>
              </a:rPr>
              <a:t>www.spronck.net/pythonbook/dutchindex.xhtml</a:t>
            </a:r>
            <a:r>
              <a:rPr lang="nl-NL" sz="2000" dirty="0" smtClean="0"/>
              <a:t> 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Cursusmateriaal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69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De startpagina is de studentenhandleiding. Lees deze een keer zorgvuldig door.</a:t>
            </a:r>
          </a:p>
          <a:p>
            <a:pPr marL="0" indent="0">
              <a:buNone/>
            </a:pPr>
            <a:r>
              <a:rPr lang="nl-NL" sz="2000" dirty="0"/>
              <a:t>Bij het kopje ‘Planning’ op de startpagina kun je doorklikken naar een les of module.</a:t>
            </a:r>
          </a:p>
          <a:p>
            <a:pPr marL="0" indent="0">
              <a:buNone/>
            </a:pPr>
            <a:r>
              <a:rPr lang="nl-NL" sz="2000" dirty="0"/>
              <a:t>Een module heeft een vaste </a:t>
            </a:r>
            <a:r>
              <a:rPr lang="nl-NL" sz="2000" dirty="0" smtClean="0"/>
              <a:t>opbouw. Het </a:t>
            </a:r>
            <a:r>
              <a:rPr lang="nl-NL" sz="2000" dirty="0"/>
              <a:t>eerste onderdeel bevat de theorie (herkenbaar aan het lesnummer dat tussen haakjes erachter staat vermeld). Daaronder staan de verplichte opdrachten vermeld.</a:t>
            </a:r>
          </a:p>
          <a:p>
            <a:pPr marL="0" indent="0">
              <a:buNone/>
            </a:pPr>
            <a:r>
              <a:rPr lang="nl-NL" sz="2000" dirty="0"/>
              <a:t>De theorie heeft de volgende onderdelen:</a:t>
            </a:r>
          </a:p>
          <a:p>
            <a:pPr lvl="0"/>
            <a:r>
              <a:rPr lang="nl-NL" sz="2000" u="sng" dirty="0"/>
              <a:t>Voorbereiding</a:t>
            </a:r>
            <a:r>
              <a:rPr lang="nl-NL" sz="2000" dirty="0"/>
              <a:t>: hier staat vermeld wat je moet doen ter voorbereiding op de les</a:t>
            </a:r>
          </a:p>
          <a:p>
            <a:pPr lvl="0"/>
            <a:r>
              <a:rPr lang="nl-NL" sz="2000" u="sng" dirty="0"/>
              <a:t>Presentatie</a:t>
            </a:r>
            <a:r>
              <a:rPr lang="nl-NL" sz="2000" dirty="0"/>
              <a:t>: hier staat de (standaard)presentatie voor deze les. Om die te openen klik je op aanmelden en eventueel kun je de presentatie downloaden (rechtsonder aan)</a:t>
            </a:r>
          </a:p>
          <a:p>
            <a:pPr lvl="0"/>
            <a:r>
              <a:rPr lang="nl-NL" sz="2000" u="sng" dirty="0"/>
              <a:t>Oefeningen</a:t>
            </a:r>
            <a:r>
              <a:rPr lang="nl-NL" sz="2000" dirty="0"/>
              <a:t>: hier staan de niet verplichte oefeningen</a:t>
            </a:r>
          </a:p>
          <a:p>
            <a:pPr lvl="0"/>
            <a:r>
              <a:rPr lang="nl-NL" sz="2000" u="sng" dirty="0"/>
              <a:t>Multimedia</a:t>
            </a:r>
            <a:r>
              <a:rPr lang="nl-NL" sz="2000" dirty="0"/>
              <a:t>: allerlei onderwerpen worden </a:t>
            </a:r>
            <a:r>
              <a:rPr lang="nl-NL" sz="2000" dirty="0" smtClean="0"/>
              <a:t>d.m.v</a:t>
            </a:r>
            <a:r>
              <a:rPr lang="nl-NL" sz="2000" dirty="0"/>
              <a:t>. een filmpje toegelicht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Toelichting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Canvas: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  <a:hlinkClick r:id="rId2"/>
              </a:rPr>
              <a:t>canvas.hu.nl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822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70026"/>
            <a:ext cx="8229600" cy="4896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Via de knop Bestanden (links in het menu) kom je bij de klassensites. Voor elke klas is een aparte map aangemaakt.</a:t>
            </a:r>
          </a:p>
          <a:p>
            <a:pPr marL="0" indent="0">
              <a:buNone/>
            </a:pPr>
            <a:r>
              <a:rPr lang="nl-NL" sz="2000" dirty="0"/>
              <a:t>In deze map vind je de aangepaste standaardslides. Deze behandel ik in de les. Deze bevatten in ieder geval de standaard slides, maar vaak meer. 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Grootste </a:t>
            </a:r>
            <a:r>
              <a:rPr lang="nl-NL" sz="2000" dirty="0"/>
              <a:t>verschil: alle oefeningen zijn naar het Nederlands vertaald. 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Daarnaast </a:t>
            </a:r>
            <a:r>
              <a:rPr lang="nl-NL" sz="2000" dirty="0"/>
              <a:t>is er extra aandacht voor algemene programmeerprincipes. </a:t>
            </a:r>
          </a:p>
          <a:p>
            <a:pPr marL="0" indent="0">
              <a:buNone/>
            </a:pPr>
            <a:r>
              <a:rPr lang="nl-NL" sz="2000" dirty="0"/>
              <a:t>Op de laatste slide </a:t>
            </a:r>
            <a:r>
              <a:rPr lang="nl-NL" sz="2000" dirty="0" smtClean="0"/>
              <a:t>(met de titel ‘Huiswerk’) van </a:t>
            </a:r>
            <a:r>
              <a:rPr lang="nl-NL" sz="2000" dirty="0"/>
              <a:t>de les vind je de volgende zaken:</a:t>
            </a:r>
          </a:p>
          <a:p>
            <a:pPr lvl="0"/>
            <a:r>
              <a:rPr lang="nl-NL" sz="2000" dirty="0"/>
              <a:t>Voorbereiding voor de volgende les</a:t>
            </a:r>
          </a:p>
          <a:p>
            <a:pPr lvl="0"/>
            <a:r>
              <a:rPr lang="nl-NL" sz="2000" dirty="0"/>
              <a:t>Niet verplichte oefeningen (vaak meer dan de standaard aangeboden oefeningen) </a:t>
            </a:r>
            <a:r>
              <a:rPr lang="nl-NL" sz="2000" b="1" dirty="0"/>
              <a:t>inclusief</a:t>
            </a:r>
            <a:r>
              <a:rPr lang="nl-NL" sz="2000" dirty="0"/>
              <a:t> uitwerkingen</a:t>
            </a:r>
          </a:p>
          <a:p>
            <a:pPr lvl="0"/>
            <a:r>
              <a:rPr lang="nl-NL" sz="2000" dirty="0"/>
              <a:t>De verplichte opdrachten mét deadline van </a:t>
            </a:r>
            <a:r>
              <a:rPr lang="nl-NL" sz="2000" dirty="0" smtClean="0"/>
              <a:t>inleveren</a:t>
            </a:r>
            <a:endParaRPr lang="nl-NL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Klassensites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54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smtClean="0"/>
              <a:t>Hoe </a:t>
            </a:r>
            <a:r>
              <a:rPr lang="nl-NL" dirty="0"/>
              <a:t>lever je opdrachten in?</a:t>
            </a:r>
          </a:p>
          <a:p>
            <a:pPr marL="0" indent="0">
              <a:buNone/>
            </a:pPr>
            <a:r>
              <a:rPr lang="nl-NL" dirty="0" smtClean="0"/>
              <a:t>Ga via de knop ‘Opdrachten’ aan de linkerkant naar de juiste opdracht. </a:t>
            </a:r>
          </a:p>
          <a:p>
            <a:pPr marL="0" indent="0">
              <a:buNone/>
            </a:pPr>
            <a:r>
              <a:rPr lang="nl-NL" dirty="0" smtClean="0"/>
              <a:t>Zet de opdracht </a:t>
            </a:r>
            <a:r>
              <a:rPr lang="nl-NL" dirty="0"/>
              <a:t>in het aangeboden </a:t>
            </a:r>
            <a:r>
              <a:rPr lang="nl-NL" dirty="0" err="1" smtClean="0"/>
              <a:t>tekstinvoervak</a:t>
            </a:r>
            <a:r>
              <a:rPr lang="nl-NL" dirty="0" smtClean="0"/>
              <a:t> </a:t>
            </a:r>
            <a:r>
              <a:rPr lang="nl-NL" dirty="0"/>
              <a:t>en </a:t>
            </a:r>
            <a:r>
              <a:rPr lang="nl-NL" dirty="0" smtClean="0"/>
              <a:t>klik vervolgens </a:t>
            </a:r>
            <a:r>
              <a:rPr lang="nl-NL" dirty="0"/>
              <a:t>op </a:t>
            </a:r>
            <a:r>
              <a:rPr lang="nl-NL" dirty="0" smtClean="0"/>
              <a:t>‘Opdracht inleveren’. Soms </a:t>
            </a:r>
            <a:r>
              <a:rPr lang="nl-NL" dirty="0"/>
              <a:t>is het gewoon intypen. </a:t>
            </a:r>
            <a:r>
              <a:rPr lang="nl-NL" dirty="0" smtClean="0"/>
              <a:t>Meestal </a:t>
            </a:r>
            <a:r>
              <a:rPr lang="nl-NL" dirty="0" err="1"/>
              <a:t>kopiëer</a:t>
            </a:r>
            <a:r>
              <a:rPr lang="nl-NL" dirty="0"/>
              <a:t> </a:t>
            </a:r>
            <a:r>
              <a:rPr lang="nl-NL" dirty="0" smtClean="0"/>
              <a:t>je de </a:t>
            </a:r>
            <a:r>
              <a:rPr lang="nl-NL" dirty="0"/>
              <a:t>code vanuit </a:t>
            </a:r>
            <a:r>
              <a:rPr lang="nl-NL" dirty="0" err="1"/>
              <a:t>Pycharm</a:t>
            </a:r>
            <a:r>
              <a:rPr lang="nl-NL" dirty="0"/>
              <a:t> naar het  </a:t>
            </a:r>
            <a:r>
              <a:rPr lang="nl-NL" dirty="0" err="1" smtClean="0"/>
              <a:t>tekstinvoervak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 </a:t>
            </a:r>
            <a:r>
              <a:rPr lang="en-US" sz="3600" b="1" kern="0" dirty="0" err="1" smtClean="0">
                <a:latin typeface="Calibri" pitchFamily="34" charset="0"/>
                <a:ea typeface="+mj-ea"/>
                <a:cs typeface="+mj-cs"/>
              </a:rPr>
              <a:t>verplichte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latin typeface="Calibri" pitchFamily="34" charset="0"/>
                <a:ea typeface="+mj-ea"/>
                <a:cs typeface="+mj-cs"/>
              </a:rPr>
              <a:t>opdrachten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88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826000"/>
          </a:xfrm>
        </p:spPr>
        <p:txBody>
          <a:bodyPr>
            <a:normAutofit fontScale="85000" lnSpcReduction="20000"/>
          </a:bodyPr>
          <a:lstStyle/>
          <a:p>
            <a:r>
              <a:rPr lang="nl-NL" sz="2800" dirty="0" smtClean="0"/>
              <a:t>Voorbereiding </a:t>
            </a:r>
            <a:r>
              <a:rPr lang="nl-NL" sz="2800" dirty="0"/>
              <a:t>== </a:t>
            </a:r>
            <a:r>
              <a:rPr lang="nl-NL" sz="2800" dirty="0" smtClean="0"/>
              <a:t>doornemen literatuur (zie laatste slide van voorgaande les)</a:t>
            </a:r>
            <a:endParaRPr lang="nl-NL" sz="2800" dirty="0"/>
          </a:p>
          <a:p>
            <a:r>
              <a:rPr lang="nl-NL" sz="2800" dirty="0"/>
              <a:t>Literatuur == basis voor tentamenvragen</a:t>
            </a:r>
          </a:p>
          <a:p>
            <a:r>
              <a:rPr lang="nl-NL" sz="2800" dirty="0"/>
              <a:t>Slides == </a:t>
            </a:r>
            <a:r>
              <a:rPr lang="nl-NL" sz="2800" b="1" dirty="0"/>
              <a:t>samenvatting</a:t>
            </a:r>
            <a:r>
              <a:rPr lang="nl-NL" sz="2800" dirty="0"/>
              <a:t> literatuur</a:t>
            </a:r>
          </a:p>
          <a:p>
            <a:endParaRPr lang="nl-NL" sz="2800" dirty="0" smtClean="0"/>
          </a:p>
          <a:p>
            <a:pPr marL="0" indent="0">
              <a:buNone/>
            </a:pPr>
            <a:r>
              <a:rPr lang="nl-NL" sz="2800" dirty="0" smtClean="0"/>
              <a:t>Opbouw colleges:</a:t>
            </a:r>
          </a:p>
          <a:p>
            <a:r>
              <a:rPr lang="nl-NL" sz="2800" dirty="0" smtClean="0"/>
              <a:t>eerste </a:t>
            </a:r>
            <a:r>
              <a:rPr lang="nl-NL" sz="2800" dirty="0"/>
              <a:t>college van de week: interactief werkcollege (doornemen slides en maken van oefeningen)</a:t>
            </a:r>
          </a:p>
          <a:p>
            <a:r>
              <a:rPr lang="nl-NL" sz="2800" dirty="0" smtClean="0"/>
              <a:t>tweede </a:t>
            </a:r>
            <a:r>
              <a:rPr lang="nl-NL" sz="2800" dirty="0"/>
              <a:t>college van de week: interactief werkcollege </a:t>
            </a:r>
            <a:r>
              <a:rPr lang="nl-NL" sz="2800" dirty="0" smtClean="0"/>
              <a:t>en daarna zelf aan het werk en aftekenen van opdrachten (samen met </a:t>
            </a:r>
            <a:r>
              <a:rPr lang="nl-NL" sz="2800" dirty="0" err="1" smtClean="0"/>
              <a:t>studentassistent</a:t>
            </a:r>
            <a:r>
              <a:rPr lang="nl-NL" sz="2800" dirty="0" smtClean="0"/>
              <a:t>)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 smtClean="0"/>
              <a:t>Je hebt het meeste aan de lessen als je goed voorbereid bent en je niet achter gaat lopen!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Werkcolleges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29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826000"/>
          </a:xfrm>
        </p:spPr>
        <p:txBody>
          <a:bodyPr>
            <a:normAutofit/>
          </a:bodyPr>
          <a:lstStyle/>
          <a:p>
            <a:r>
              <a:rPr lang="nl-NL" sz="2800" dirty="0" smtClean="0"/>
              <a:t>Er wordt op tijd begonnen. </a:t>
            </a:r>
          </a:p>
          <a:p>
            <a:r>
              <a:rPr lang="nl-NL" sz="2800" dirty="0" smtClean="0"/>
              <a:t>Ben je te laat, kom dan zachtjes binnen.</a:t>
            </a:r>
          </a:p>
          <a:p>
            <a:r>
              <a:rPr lang="nl-NL" sz="2800" dirty="0" smtClean="0"/>
              <a:t>Ben je ziek of om een andere reden afwezig, stuur een e-mail naar </a:t>
            </a:r>
            <a:r>
              <a:rPr lang="nl-NL" sz="2800" dirty="0" smtClean="0">
                <a:hlinkClick r:id="rId2"/>
              </a:rPr>
              <a:t>dietske.obbink@hu.nl</a:t>
            </a:r>
            <a:r>
              <a:rPr lang="nl-NL" sz="2800" dirty="0" smtClean="0"/>
              <a:t> </a:t>
            </a:r>
          </a:p>
          <a:p>
            <a:r>
              <a:rPr lang="nl-NL" sz="2800" dirty="0" smtClean="0"/>
              <a:t>Als je komt, ben je in principe de gehele les aanwezig.</a:t>
            </a:r>
          </a:p>
          <a:p>
            <a:r>
              <a:rPr lang="nl-NL" sz="2800" dirty="0" smtClean="0"/>
              <a:t>Moet je eerder weg, meld dit van tevoren.</a:t>
            </a:r>
          </a:p>
          <a:p>
            <a:r>
              <a:rPr lang="nl-NL" sz="2800" dirty="0" smtClean="0"/>
              <a:t>Aanwezigheid is niet verplicht, maar zeer aan te raden!!!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Huisregels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8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F266C6-1EC1-47D7-86D9-08CFC300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/>
            </a:r>
            <a:br>
              <a:rPr lang="nl-NL" sz="3600"/>
            </a:br>
            <a:r>
              <a:rPr lang="de-DE" sz="3600" smtClean="0"/>
              <a:t>tips voor het leren van PyTHON </a:t>
            </a:r>
            <a:r>
              <a:rPr lang="nl-NL" sz="3600" smtClean="0"/>
              <a:t> </a:t>
            </a:r>
            <a:endParaRPr lang="nl-NL" sz="3600" dirty="0"/>
          </a:p>
        </p:txBody>
      </p:sp>
      <p:pic>
        <p:nvPicPr>
          <p:cNvPr id="3074" name="Picture 2" descr="http://e-learning.zk-academie.nl/wp-content/uploads/2015/03/effectief-leren.jpg">
            <a:extLst>
              <a:ext uri="{FF2B5EF4-FFF2-40B4-BE49-F238E27FC236}">
                <a16:creationId xmlns:a16="http://schemas.microsoft.com/office/drawing/2014/main" id="{A12F1925-8D5B-4746-9D72-CBD0D9B6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824219"/>
            <a:ext cx="6751637" cy="35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A853-900B-46CD-8091-57D2F721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Pyramide van het leren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DB4675F-968F-4292-B78A-62988706A79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24974"/>
          <a:ext cx="8229600" cy="5476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2BE737C-08F4-48B2-A0A6-147906752F95}"/>
              </a:ext>
            </a:extLst>
          </p:cNvPr>
          <p:cNvSpPr txBox="1"/>
          <p:nvPr/>
        </p:nvSpPr>
        <p:spPr bwMode="auto">
          <a:xfrm>
            <a:off x="476907" y="1387158"/>
            <a:ext cx="2762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onthouden …</a:t>
            </a:r>
          </a:p>
        </p:txBody>
      </p:sp>
    </p:spTree>
    <p:extLst>
      <p:ext uri="{BB962C8B-B14F-4D97-AF65-F5344CB8AC3E}">
        <p14:creationId xmlns:p14="http://schemas.microsoft.com/office/powerpoint/2010/main" val="4249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Cursusverantwoording</a:t>
            </a:r>
          </a:p>
          <a:p>
            <a:r>
              <a:rPr lang="nl-NL" sz="2800" dirty="0"/>
              <a:t>Cursusopbouw, materialen en </a:t>
            </a:r>
            <a:r>
              <a:rPr lang="nl-NL" sz="2800" dirty="0" smtClean="0"/>
              <a:t>toetsing</a:t>
            </a:r>
          </a:p>
          <a:p>
            <a:r>
              <a:rPr lang="nl-NL" sz="2800" dirty="0" smtClean="0"/>
              <a:t>Kennismaking Canvas</a:t>
            </a:r>
          </a:p>
          <a:p>
            <a:r>
              <a:rPr lang="nl-NL" sz="2800" dirty="0" smtClean="0"/>
              <a:t>Tips voor het lere</a:t>
            </a:r>
            <a:r>
              <a:rPr lang="nl-NL" sz="2800" dirty="0" smtClean="0"/>
              <a:t>n van Python</a:t>
            </a:r>
            <a:endParaRPr lang="nl-NL" sz="2800" dirty="0"/>
          </a:p>
          <a:p>
            <a:r>
              <a:rPr lang="nl-NL" sz="2800" dirty="0"/>
              <a:t>Python Data Types</a:t>
            </a:r>
          </a:p>
          <a:p>
            <a:r>
              <a:rPr lang="nl-NL" sz="2800" dirty="0"/>
              <a:t>Opdrachten</a:t>
            </a:r>
          </a:p>
          <a:p>
            <a:endParaRPr lang="nl-NL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Agenda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77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86F3A-D6BD-4D33-9C18-66501B6A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Pyramide van het leren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06BDB-201C-4ACC-B217-F9797343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mtClean="0"/>
              <a:t>Noch </a:t>
            </a:r>
            <a:r>
              <a:rPr lang="nl-NL"/>
              <a:t>zelfstudie </a:t>
            </a:r>
            <a:r>
              <a:rPr lang="nl-NL" smtClean="0"/>
              <a:t>noch </a:t>
            </a:r>
            <a:r>
              <a:rPr lang="nl-NL" dirty="0"/>
              <a:t>hoorcolleges</a:t>
            </a:r>
            <a:br>
              <a:rPr lang="nl-NL" dirty="0"/>
            </a:br>
            <a:r>
              <a:rPr lang="nl-NL" dirty="0"/>
              <a:t>alleen zijn voldoende om de leerdoelen te bereiken </a:t>
            </a:r>
          </a:p>
          <a:p>
            <a:r>
              <a:rPr lang="nl-NL" dirty="0"/>
              <a:t>We moeten het geleerde zelf ervaren, zelf toepassen</a:t>
            </a:r>
            <a:br>
              <a:rPr lang="nl-NL" dirty="0"/>
            </a:br>
            <a:r>
              <a:rPr lang="nl-NL" dirty="0">
                <a:sym typeface="Wingdings" panose="05000000000000000000" pitchFamily="2" charset="2"/>
              </a:rPr>
              <a:t> veel oefenen = veel zelf programmeren </a:t>
            </a:r>
            <a:endParaRPr lang="nl-NL" dirty="0"/>
          </a:p>
          <a:p>
            <a:r>
              <a:rPr lang="nl-NL" dirty="0"/>
              <a:t>We moeten over het geleerde discussiëren </a:t>
            </a:r>
          </a:p>
          <a:p>
            <a:r>
              <a:rPr lang="nl-NL" dirty="0"/>
              <a:t>We moeten onze toepassingen (oplossingen voor opdrachten</a:t>
            </a:r>
            <a:r>
              <a:rPr lang="nl-NL"/>
              <a:t>) </a:t>
            </a:r>
            <a:r>
              <a:rPr lang="nl-NL" smtClean="0"/>
              <a:t>aan elkaar </a:t>
            </a:r>
            <a:r>
              <a:rPr lang="nl-NL" dirty="0"/>
              <a:t>uitleggen, vergelijken en over betere opties bediscussiëren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 Daarbij zal je steeds nieuwe inzichten hebben </a:t>
            </a:r>
            <a:endParaRPr lang="nl-NL" dirty="0"/>
          </a:p>
        </p:txBody>
      </p:sp>
      <p:pic>
        <p:nvPicPr>
          <p:cNvPr id="5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2DF6D68-A77E-41BA-8C51-50775FC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88" y="132080"/>
            <a:ext cx="2910832" cy="19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DB5B2D-9FC1-489C-89C4-4312CB07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Hoe willen </a:t>
            </a:r>
            <a:r>
              <a:rPr lang="de-DE" dirty="0" err="1"/>
              <a:t>wij</a:t>
            </a:r>
            <a:r>
              <a:rPr lang="de-DE" dirty="0"/>
              <a:t> </a:t>
            </a:r>
            <a:r>
              <a:rPr lang="de-DE" dirty="0" err="1"/>
              <a:t>leren</a:t>
            </a:r>
            <a:r>
              <a:rPr lang="de-DE" dirty="0"/>
              <a:t>? </a:t>
            </a:r>
            <a:endParaRPr lang="nl-NL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8DC574-084C-4F0C-BB42-A704E3693F6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Voorbereiding </a:t>
            </a:r>
          </a:p>
          <a:p>
            <a:pPr lvl="1"/>
            <a:r>
              <a:rPr lang="nl-NL" dirty="0"/>
              <a:t>Stof door zelfstudie leren (lezen)</a:t>
            </a:r>
          </a:p>
          <a:p>
            <a:pPr lvl="1"/>
            <a:r>
              <a:rPr lang="nl-NL" dirty="0" smtClean="0"/>
              <a:t>Extra aangeboden opdrachten alvast maken (eventueel),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bij vragen informatie in het boek </a:t>
            </a:r>
            <a:r>
              <a:rPr lang="nl-NL" dirty="0" smtClean="0"/>
              <a:t>of internet opzoeken </a:t>
            </a:r>
            <a:endParaRPr lang="nl-NL" dirty="0"/>
          </a:p>
          <a:p>
            <a:pPr marL="457200" lvl="1" indent="0">
              <a:buNone/>
            </a:pPr>
            <a:r>
              <a:rPr lang="nl-NL" dirty="0">
                <a:solidFill>
                  <a:srgbClr val="00B0F0"/>
                </a:solidFill>
                <a:sym typeface="Wingdings" panose="05000000000000000000" pitchFamily="2" charset="2"/>
              </a:rPr>
              <a:t> Basis leggen, het eerste niveau bereiken  </a:t>
            </a:r>
            <a:endParaRPr lang="nl-NL" dirty="0">
              <a:solidFill>
                <a:srgbClr val="00B0F0"/>
              </a:solidFill>
            </a:endParaRPr>
          </a:p>
          <a:p>
            <a:r>
              <a:rPr lang="nl-NL" dirty="0"/>
              <a:t>Les</a:t>
            </a:r>
          </a:p>
          <a:p>
            <a:pPr lvl="1"/>
            <a:r>
              <a:rPr lang="nl-NL" dirty="0" smtClean="0"/>
              <a:t>Gelezen theorie </a:t>
            </a:r>
            <a:r>
              <a:rPr lang="nl-NL" dirty="0" smtClean="0"/>
              <a:t>nogmaals doornemen</a:t>
            </a:r>
            <a:r>
              <a:rPr lang="nl-NL" dirty="0" smtClean="0"/>
              <a:t>,</a:t>
            </a:r>
            <a:r>
              <a:rPr lang="nl-NL" dirty="0"/>
              <a:t> </a:t>
            </a:r>
            <a:r>
              <a:rPr lang="nl-NL" dirty="0" smtClean="0"/>
              <a:t>vragen </a:t>
            </a:r>
            <a:r>
              <a:rPr lang="nl-NL" dirty="0"/>
              <a:t>beantwoorden en aanvullende informatie </a:t>
            </a:r>
          </a:p>
          <a:p>
            <a:pPr lvl="1"/>
            <a:r>
              <a:rPr lang="nl-NL" dirty="0" smtClean="0"/>
              <a:t>Veel samen </a:t>
            </a:r>
            <a:r>
              <a:rPr lang="nl-NL" dirty="0"/>
              <a:t>opdrachten doen, ervaringen uitwisselen 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B0F0"/>
                </a:solidFill>
                <a:sym typeface="Wingdings" panose="05000000000000000000" pitchFamily="2" charset="2"/>
              </a:rPr>
              <a:t> Samen verder gaan, nieuwe inzichten, hoger niveau bereiken</a:t>
            </a:r>
            <a:endParaRPr lang="nl-NL" dirty="0">
              <a:solidFill>
                <a:srgbClr val="00B0F0"/>
              </a:solidFill>
            </a:endParaRPr>
          </a:p>
          <a:p>
            <a:r>
              <a:rPr lang="nl-NL" dirty="0"/>
              <a:t>Huiswerk </a:t>
            </a:r>
          </a:p>
          <a:p>
            <a:pPr lvl="1"/>
            <a:r>
              <a:rPr lang="de-DE" dirty="0"/>
              <a:t>Alles </a:t>
            </a:r>
            <a:r>
              <a:rPr lang="de-DE" dirty="0" err="1"/>
              <a:t>herhalen</a:t>
            </a:r>
            <a:endParaRPr lang="nl-NL" dirty="0"/>
          </a:p>
          <a:p>
            <a:pPr lvl="1"/>
            <a:r>
              <a:rPr lang="nl-NL" dirty="0" smtClean="0"/>
              <a:t>Verplichte opdrachten doen</a:t>
            </a:r>
            <a:endParaRPr lang="nl-NL" dirty="0"/>
          </a:p>
          <a:p>
            <a:pPr marL="457200" lvl="1" indent="0">
              <a:buNone/>
            </a:pPr>
            <a:r>
              <a:rPr lang="nl-NL" dirty="0">
                <a:solidFill>
                  <a:srgbClr val="00B0F0"/>
                </a:solidFill>
                <a:sym typeface="Wingdings" panose="05000000000000000000" pitchFamily="2" charset="2"/>
              </a:rPr>
              <a:t> Leerdoelen bereiken </a:t>
            </a:r>
            <a:endParaRPr lang="nl-NL" dirty="0">
              <a:solidFill>
                <a:srgbClr val="00B0F0"/>
              </a:solidFill>
            </a:endParaRPr>
          </a:p>
        </p:txBody>
      </p:sp>
      <p:pic>
        <p:nvPicPr>
          <p:cNvPr id="10" name="Inhaltsplatzhalter 4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489DF7D0-0926-46E3-A766-2A3A5E21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08" y="274639"/>
            <a:ext cx="2515879" cy="18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DB5B2D-9FC1-489C-89C4-4312CB07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Hoe willen </a:t>
            </a:r>
            <a:r>
              <a:rPr lang="de-DE" dirty="0" err="1"/>
              <a:t>wij</a:t>
            </a:r>
            <a:r>
              <a:rPr lang="de-DE" dirty="0"/>
              <a:t> </a:t>
            </a:r>
            <a:r>
              <a:rPr lang="de-DE" dirty="0" err="1"/>
              <a:t>leren</a:t>
            </a:r>
            <a:r>
              <a:rPr lang="de-DE" dirty="0"/>
              <a:t>? </a:t>
            </a:r>
            <a:endParaRPr lang="nl-NL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F4E4039-6FEA-4726-8934-E99B3ABE7E1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Door </a:t>
            </a:r>
            <a:r>
              <a:rPr lang="nl-NL" dirty="0" smtClean="0"/>
              <a:t>voortschrijdend </a:t>
            </a:r>
            <a:r>
              <a:rPr lang="nl-NL" dirty="0"/>
              <a:t>inzicht</a:t>
            </a:r>
          </a:p>
          <a:p>
            <a:pPr lvl="1"/>
            <a:r>
              <a:rPr lang="nl-NL" dirty="0"/>
              <a:t>Door stap voor stap meer te begrijpen en te onthouden </a:t>
            </a:r>
          </a:p>
          <a:p>
            <a:pPr lvl="1"/>
            <a:r>
              <a:rPr lang="nl-NL" dirty="0" smtClean="0"/>
              <a:t>Iedere </a:t>
            </a:r>
            <a:r>
              <a:rPr lang="nl-NL" dirty="0"/>
              <a:t>opdracht bevat kansen </a:t>
            </a:r>
            <a:br>
              <a:rPr lang="nl-NL" dirty="0"/>
            </a:br>
            <a:r>
              <a:rPr lang="nl-NL" dirty="0"/>
              <a:t>om iets te herhalen en iets nieuws te leren</a:t>
            </a:r>
          </a:p>
          <a:p>
            <a:r>
              <a:rPr lang="nl-NL" dirty="0"/>
              <a:t>In theorie en praktijk</a:t>
            </a:r>
          </a:p>
          <a:p>
            <a:r>
              <a:rPr lang="nl-NL" dirty="0"/>
              <a:t>Door zelf naar oplossingen te zoeken</a:t>
            </a:r>
          </a:p>
          <a:p>
            <a:r>
              <a:rPr lang="nl-NL" dirty="0"/>
              <a:t>Door fouten </a:t>
            </a:r>
            <a:r>
              <a:rPr lang="nl-NL" dirty="0" smtClean="0"/>
              <a:t>op te lossen </a:t>
            </a:r>
            <a:endParaRPr lang="nl-NL" dirty="0"/>
          </a:p>
          <a:p>
            <a:r>
              <a:rPr lang="nl-NL" dirty="0"/>
              <a:t>Door samenwerken en ervaring uitwisselen </a:t>
            </a:r>
          </a:p>
          <a:p>
            <a:pPr marL="0" indent="0">
              <a:buNone/>
            </a:pPr>
            <a:r>
              <a:rPr lang="de-DE" dirty="0">
                <a:solidFill>
                  <a:srgbClr val="00B0F0"/>
                </a:solidFill>
                <a:sym typeface="Wingdings" panose="05000000000000000000" pitchFamily="2" charset="2"/>
              </a:rPr>
              <a:t></a:t>
            </a:r>
            <a:r>
              <a:rPr lang="nl-NL" dirty="0">
                <a:solidFill>
                  <a:srgbClr val="00B0F0"/>
                </a:solidFill>
                <a:sym typeface="Wingdings" panose="05000000000000000000" pitchFamily="2" charset="2"/>
              </a:rPr>
              <a:t> Uitleg tijdens de les maakt zelfstudie NIET overbodig</a:t>
            </a:r>
            <a:endParaRPr lang="nl-NL" dirty="0">
              <a:solidFill>
                <a:srgbClr val="00B0F0"/>
              </a:solidFill>
            </a:endParaRPr>
          </a:p>
        </p:txBody>
      </p:sp>
      <p:pic>
        <p:nvPicPr>
          <p:cNvPr id="8" name="Inhaltsplatzhalter 4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69F30082-163F-4423-84E1-6E72AB80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9008" y="274639"/>
            <a:ext cx="2515879" cy="1828481"/>
          </a:xfrm>
        </p:spPr>
      </p:pic>
    </p:spTree>
    <p:extLst>
      <p:ext uri="{BB962C8B-B14F-4D97-AF65-F5344CB8AC3E}">
        <p14:creationId xmlns:p14="http://schemas.microsoft.com/office/powerpoint/2010/main" val="23653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35E33-D70E-4467-BF67-C6548954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Meer </a:t>
            </a:r>
            <a:r>
              <a:rPr lang="de-DE" dirty="0" err="1"/>
              <a:t>leren</a:t>
            </a:r>
            <a:r>
              <a:rPr lang="de-DE" dirty="0"/>
              <a:t> </a:t>
            </a:r>
            <a:r>
              <a:rPr lang="de-DE" dirty="0" err="1"/>
              <a:t>tijdens</a:t>
            </a:r>
            <a:r>
              <a:rPr lang="de-DE" dirty="0"/>
              <a:t> </a:t>
            </a:r>
            <a:r>
              <a:rPr lang="de-DE" dirty="0" err="1"/>
              <a:t>zelfstudie</a:t>
            </a:r>
            <a:r>
              <a:rPr lang="de-DE" dirty="0"/>
              <a:t> en </a:t>
            </a:r>
            <a:r>
              <a:rPr lang="de-DE" dirty="0" err="1"/>
              <a:t>les</a:t>
            </a:r>
            <a:r>
              <a:rPr lang="de-DE" dirty="0"/>
              <a:t> </a:t>
            </a:r>
            <a:endParaRPr lang="nl-NL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F579F-B366-41AB-997A-BACFE9FB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Probleem:</a:t>
            </a:r>
          </a:p>
          <a:p>
            <a:pPr lvl="1"/>
            <a:r>
              <a:rPr lang="nl-NL" dirty="0"/>
              <a:t>Als je de stof slechts leest</a:t>
            </a:r>
            <a:br>
              <a:rPr lang="nl-NL" dirty="0"/>
            </a:br>
            <a:r>
              <a:rPr lang="nl-NL" dirty="0"/>
              <a:t>onthoudt je slechts 10 %</a:t>
            </a:r>
          </a:p>
          <a:p>
            <a:pPr lvl="1"/>
            <a:r>
              <a:rPr lang="de-DE" dirty="0"/>
              <a:t>A</a:t>
            </a:r>
            <a:r>
              <a:rPr lang="nl-NL" dirty="0" err="1"/>
              <a:t>ls</a:t>
            </a:r>
            <a:r>
              <a:rPr lang="nl-NL" dirty="0"/>
              <a:t> je de filmpjes kijkt </a:t>
            </a:r>
            <a:br>
              <a:rPr lang="nl-NL" dirty="0"/>
            </a:br>
            <a:r>
              <a:rPr lang="nl-NL" dirty="0"/>
              <a:t>ben je maximaal bij 30 %</a:t>
            </a:r>
          </a:p>
          <a:p>
            <a:pPr lvl="1"/>
            <a:r>
              <a:rPr lang="nl-NL" dirty="0"/>
              <a:t>Dat is te weinig voor de</a:t>
            </a:r>
            <a:br>
              <a:rPr lang="nl-NL" dirty="0"/>
            </a:br>
            <a:r>
              <a:rPr lang="nl-NL" dirty="0" err="1"/>
              <a:t>Perkovic</a:t>
            </a:r>
            <a:r>
              <a:rPr lang="nl-NL" dirty="0"/>
              <a:t> </a:t>
            </a:r>
            <a:r>
              <a:rPr lang="nl-NL" dirty="0" err="1"/>
              <a:t>Exercises</a:t>
            </a:r>
            <a:r>
              <a:rPr lang="nl-NL" dirty="0"/>
              <a:t> en </a:t>
            </a:r>
            <a:br>
              <a:rPr lang="nl-NL" dirty="0"/>
            </a:br>
            <a:r>
              <a:rPr lang="nl-NL" dirty="0"/>
              <a:t>voor een goede basis</a:t>
            </a:r>
            <a:br>
              <a:rPr lang="nl-NL" dirty="0"/>
            </a:br>
            <a:endParaRPr lang="nl-NL" dirty="0"/>
          </a:p>
          <a:p>
            <a:r>
              <a:rPr lang="nl-NL" dirty="0"/>
              <a:t>Wat kun je doen? </a:t>
            </a:r>
          </a:p>
        </p:txBody>
      </p:sp>
      <p:pic>
        <p:nvPicPr>
          <p:cNvPr id="4" name="Grafik 3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C837B0E7-9DC9-4E09-A474-987D486F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72" y="2905760"/>
            <a:ext cx="5228428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Data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Expressions, Variables, and Assignments				§2.1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													§2.2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Algebraic expressions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max(23,41,15,24)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88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8" y="1823734"/>
            <a:ext cx="43796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interactive shell can be used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evaluate algebraic expressions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2703034"/>
            <a:ext cx="46169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14//3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quotient when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14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divided by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14%3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remainder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3682891"/>
            <a:ext cx="4616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2**3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to the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baseline="30000" dirty="0">
                <a:solidFill>
                  <a:schemeClr val="accent1"/>
                </a:solidFill>
                <a:latin typeface="Calibri" pitchFamily="34" charset="0"/>
              </a:rPr>
              <a:t>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power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4355703"/>
            <a:ext cx="48918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are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takes a number as input and returns its absolute value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(resp.,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) take an arbitrary number of inputs and return the “smallest” (resp., “largest”) among them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/>
      <p:bldP spid="27" grpId="0"/>
      <p:bldP spid="28" grpId="0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Boolean expressions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often involve comparison operators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1981200"/>
            <a:ext cx="3155485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!=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 == 2*(9/3)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5411450"/>
            <a:ext cx="7937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an expression containing algebraic and comparison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Boolean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may include Boolean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640794" y="57935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2&lt;3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or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not(3&lt;4)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4+1==5 or 4-1&lt;4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5411450"/>
            <a:ext cx="808692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 an expression containing algebraic, comparison, and Boolean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Boolean operators are evaluated 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Oefening 2_1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8450" y="1095375"/>
            <a:ext cx="7881938" cy="4905375"/>
          </a:xfrm>
        </p:spPr>
        <p:txBody>
          <a:bodyPr>
            <a:normAutofit fontScale="85000" lnSpcReduction="20000"/>
          </a:bodyPr>
          <a:lstStyle/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Het verschil in leeftijd tussen Annie (25) en Ellie (21)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Het totaal van 14.99, 27.95 en 19.83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De oppervlakte een rechthoek met lengte 20 en breedte 15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2 tot de macht 10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Het minimum van 3, 1, 8, -2, 5, -3 en 0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3 gelijk aan 4 - 2?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17 // 5 gelijk aan 3?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17 % 5 gelijk aan 3?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284 even?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284 even </a:t>
            </a:r>
            <a:r>
              <a:rPr lang="nl-NL" b="1" smtClean="0"/>
              <a:t>en</a:t>
            </a:r>
            <a:r>
              <a:rPr lang="nl-NL" smtClean="0"/>
              <a:t> deelbaar door 3?</a:t>
            </a:r>
          </a:p>
          <a:p>
            <a:pPr marL="385763" indent="-385763">
              <a:buSzPct val="100000"/>
              <a:buFont typeface="+mj-lt"/>
              <a:buAutoNum type="alphaLcParenR"/>
            </a:pPr>
            <a:r>
              <a:rPr lang="nl-NL" smtClean="0"/>
              <a:t>Is 284 even </a:t>
            </a:r>
            <a:r>
              <a:rPr lang="nl-NL" b="1" smtClean="0"/>
              <a:t>of</a:t>
            </a:r>
            <a:r>
              <a:rPr lang="nl-NL" smtClean="0"/>
              <a:t> deelbaar door 3?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2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2_1 (I)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8450" y="1162049"/>
            <a:ext cx="7881938" cy="5229225"/>
          </a:xfrm>
        </p:spPr>
        <p:txBody>
          <a:bodyPr>
            <a:normAutofit fontScale="77500" lnSpcReduction="20000"/>
          </a:bodyPr>
          <a:lstStyle/>
          <a:p>
            <a:pPr marL="0" indent="0">
              <a:buSzPct val="100000"/>
              <a:buNone/>
            </a:pPr>
            <a:r>
              <a:rPr lang="nl-NL" dirty="0" smtClean="0"/>
              <a:t>a. Het </a:t>
            </a:r>
            <a:r>
              <a:rPr lang="nl-NL" dirty="0"/>
              <a:t>verschil in leeftijd tussen Annie (25) en Ellie (21)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25 - 21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b. Het </a:t>
            </a:r>
            <a:r>
              <a:rPr lang="nl-NL" dirty="0"/>
              <a:t>totaal van 14.99, 27.95 en 19.83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14.99 + 27.95 + 19.83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c. </a:t>
            </a:r>
            <a:r>
              <a:rPr lang="nl-NL" dirty="0"/>
              <a:t>De oppervlakte </a:t>
            </a:r>
            <a:r>
              <a:rPr lang="nl-NL" dirty="0" smtClean="0"/>
              <a:t>van een </a:t>
            </a:r>
            <a:r>
              <a:rPr lang="nl-NL" dirty="0"/>
              <a:t>rechthoek met lengte 20 en </a:t>
            </a:r>
            <a:r>
              <a:rPr lang="nl-NL" dirty="0" smtClean="0"/>
              <a:t>	breedte </a:t>
            </a:r>
            <a:r>
              <a:rPr lang="nl-NL" dirty="0"/>
              <a:t>15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* 15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d</a:t>
            </a:r>
            <a:r>
              <a:rPr lang="nl-NL" dirty="0"/>
              <a:t>. 2 tot de macht 10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** 10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e</a:t>
            </a:r>
            <a:r>
              <a:rPr lang="nl-NL" dirty="0"/>
              <a:t>. Het minimum van 3, 1, 8, -2, 5, -3 en 0</a:t>
            </a:r>
          </a:p>
          <a:p>
            <a:pPr marL="0" indent="0">
              <a:buSzPct val="100000"/>
              <a:buNone/>
            </a:pPr>
            <a:r>
              <a:rPr lang="nl-NL" dirty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(3, 1, 8, -2, 5, -3, 0)</a:t>
            </a:r>
          </a:p>
          <a:p>
            <a:pPr marL="0" indent="0">
              <a:buSzPct val="100000"/>
              <a:buNone/>
            </a:pPr>
            <a:r>
              <a:rPr lang="nl-NL" dirty="0" smtClean="0"/>
              <a:t>f</a:t>
            </a:r>
            <a:r>
              <a:rPr lang="nl-NL" dirty="0"/>
              <a:t>. Is 3 gelijk aan 4 - 2?</a:t>
            </a:r>
          </a:p>
          <a:p>
            <a:pPr marL="0" indent="0">
              <a:buSzPct val="100000"/>
              <a:buNone/>
            </a:pPr>
            <a:r>
              <a:rPr lang="nl-NL" dirty="0"/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4 – 2 </a:t>
            </a:r>
          </a:p>
        </p:txBody>
      </p:sp>
    </p:spTree>
    <p:extLst>
      <p:ext uri="{BB962C8B-B14F-4D97-AF65-F5344CB8AC3E}">
        <p14:creationId xmlns:p14="http://schemas.microsoft.com/office/powerpoint/2010/main" val="4191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Wat </a:t>
            </a:r>
            <a:r>
              <a:rPr lang="en-US" sz="3600" b="1" kern="0" dirty="0" err="1">
                <a:latin typeface="Calibri" pitchFamily="34" charset="0"/>
              </a:rPr>
              <a:t>willen</a:t>
            </a:r>
            <a:r>
              <a:rPr lang="en-US" sz="3600" b="1" kern="0" dirty="0">
                <a:latin typeface="Calibri" pitchFamily="34" charset="0"/>
              </a:rPr>
              <a:t> we </a:t>
            </a:r>
            <a:r>
              <a:rPr lang="en-US" sz="3600" b="1" kern="0" dirty="0" err="1">
                <a:latin typeface="Calibri" pitchFamily="34" charset="0"/>
              </a:rPr>
              <a:t>bereiken</a:t>
            </a:r>
            <a:r>
              <a:rPr lang="en-US" sz="3600" b="1" kern="0" dirty="0">
                <a:latin typeface="Calibri" pitchFamily="34" charset="0"/>
              </a:rPr>
              <a:t> met PROG?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57200" y="1600200"/>
            <a:ext cx="8229600" cy="47630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Inzicht</a:t>
            </a:r>
            <a:r>
              <a:rPr lang="en-US" sz="2400" dirty="0"/>
              <a:t> in </a:t>
            </a:r>
            <a:r>
              <a:rPr lang="en-US" sz="2400" dirty="0" err="1"/>
              <a:t>basisconcepten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denkwijze</a:t>
            </a:r>
            <a:r>
              <a:rPr lang="en-US" sz="2400" dirty="0"/>
              <a:t> </a:t>
            </a:r>
            <a:r>
              <a:rPr lang="en-US" sz="2400" dirty="0" err="1"/>
              <a:t>programmeren</a:t>
            </a:r>
            <a:endParaRPr lang="en-US" sz="2400" dirty="0"/>
          </a:p>
          <a:p>
            <a:pPr lvl="1"/>
            <a:r>
              <a:rPr lang="en-US" sz="2000" dirty="0" err="1"/>
              <a:t>Belangrijk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iedere</a:t>
            </a:r>
            <a:r>
              <a:rPr lang="en-US" sz="2000" dirty="0"/>
              <a:t> HBO-</a:t>
            </a:r>
            <a:r>
              <a:rPr lang="en-US" sz="2000" dirty="0" err="1"/>
              <a:t>ICT’er</a:t>
            </a:r>
            <a:r>
              <a:rPr lang="en-US" sz="2000" dirty="0"/>
              <a:t>!!</a:t>
            </a:r>
          </a:p>
          <a:p>
            <a:endParaRPr lang="en-US" sz="2400" dirty="0"/>
          </a:p>
          <a:p>
            <a:r>
              <a:rPr lang="en-US" sz="2400" dirty="0" err="1"/>
              <a:t>Processen</a:t>
            </a:r>
            <a:r>
              <a:rPr lang="en-US" sz="2400" dirty="0"/>
              <a:t> </a:t>
            </a:r>
            <a:r>
              <a:rPr lang="en-US" sz="2400" dirty="0" err="1"/>
              <a:t>ontwerpen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automatiseren</a:t>
            </a:r>
            <a:endParaRPr lang="en-US" sz="2400" dirty="0"/>
          </a:p>
          <a:p>
            <a:pPr lvl="1"/>
            <a:r>
              <a:rPr lang="en-US" sz="2000" dirty="0" err="1"/>
              <a:t>Denken</a:t>
            </a:r>
            <a:r>
              <a:rPr lang="en-US" sz="2000" dirty="0"/>
              <a:t> in </a:t>
            </a:r>
            <a:r>
              <a:rPr lang="en-US" sz="2000" dirty="0" err="1"/>
              <a:t>programma</a:t>
            </a:r>
            <a:r>
              <a:rPr lang="en-US" sz="2000" dirty="0"/>
              <a:t>-flow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algoritmen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 van </a:t>
            </a:r>
            <a:r>
              <a:rPr lang="en-US" sz="2400" dirty="0" err="1"/>
              <a:t>variabelen</a:t>
            </a:r>
            <a:r>
              <a:rPr lang="en-US" sz="2400" dirty="0"/>
              <a:t>, </a:t>
            </a:r>
            <a:r>
              <a:rPr lang="en-US" sz="2400" dirty="0" err="1"/>
              <a:t>condities</a:t>
            </a:r>
            <a:r>
              <a:rPr lang="en-US" sz="2400" dirty="0"/>
              <a:t>, loops</a:t>
            </a:r>
          </a:p>
          <a:p>
            <a:r>
              <a:rPr lang="en-US" sz="2400" dirty="0" err="1"/>
              <a:t>Programmeertaalonafhankelijke</a:t>
            </a:r>
            <a:r>
              <a:rPr lang="en-US" sz="2400" dirty="0"/>
              <a:t> </a:t>
            </a:r>
            <a:r>
              <a:rPr lang="en-US" sz="2400" dirty="0" err="1"/>
              <a:t>vaardigheden</a:t>
            </a:r>
            <a:endParaRPr lang="en-US" sz="2400" dirty="0"/>
          </a:p>
          <a:p>
            <a:pPr lvl="1"/>
            <a:r>
              <a:rPr lang="en-US" sz="2000" dirty="0" err="1"/>
              <a:t>Opdelen</a:t>
            </a:r>
            <a:r>
              <a:rPr lang="en-US" sz="2000" dirty="0"/>
              <a:t> van taken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processen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Basis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programmeervakken</a:t>
            </a:r>
            <a:r>
              <a:rPr lang="en-US" sz="2400" dirty="0"/>
              <a:t> TI, AAI &amp; SIE</a:t>
            </a:r>
          </a:p>
          <a:p>
            <a:r>
              <a:rPr lang="en-US" sz="2400" dirty="0" err="1"/>
              <a:t>Zie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de </a:t>
            </a:r>
            <a:r>
              <a:rPr lang="en-US" sz="2400" dirty="0" err="1"/>
              <a:t>leerdoelen</a:t>
            </a:r>
            <a:r>
              <a:rPr lang="en-US" sz="2400" dirty="0"/>
              <a:t> in de </a:t>
            </a:r>
            <a:r>
              <a:rPr lang="en-US" sz="2400" dirty="0" err="1"/>
              <a:t>studenthandleiding</a:t>
            </a:r>
            <a:r>
              <a:rPr lang="en-US" sz="24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4697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2_1 (II)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8450" y="1730350"/>
            <a:ext cx="7881938" cy="4270400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nl-NL" sz="2500" dirty="0" smtClean="0"/>
              <a:t>g. </a:t>
            </a:r>
            <a:r>
              <a:rPr lang="nl-NL" sz="2500" dirty="0"/>
              <a:t>Is 17 // 5 gelijk aan 3?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// 5 == 3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h. </a:t>
            </a:r>
            <a:r>
              <a:rPr lang="nl-NL" sz="2500" dirty="0"/>
              <a:t>Is 17 % 5 gelijk aan 3?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17 % 5 == 3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i. </a:t>
            </a:r>
            <a:r>
              <a:rPr lang="nl-NL" sz="2500" dirty="0"/>
              <a:t>Is 284 even?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284 % 2 == 0</a:t>
            </a:r>
            <a:r>
              <a:rPr lang="nl-NL" sz="2500" dirty="0" smtClean="0"/>
              <a:t> (als je 284 deelt door 2 is de rest 0)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j. </a:t>
            </a:r>
            <a:r>
              <a:rPr lang="nl-NL" sz="2500" dirty="0"/>
              <a:t>Is 284 even </a:t>
            </a:r>
            <a:r>
              <a:rPr lang="nl-NL" sz="2500" b="1" dirty="0"/>
              <a:t>en</a:t>
            </a:r>
            <a:r>
              <a:rPr lang="nl-NL" sz="2500" dirty="0"/>
              <a:t> deelbaar door 3</a:t>
            </a:r>
            <a:r>
              <a:rPr lang="nl-NL" sz="2500" dirty="0" smtClean="0"/>
              <a:t>?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(284 % 2 == 0) </a:t>
            </a:r>
            <a:r>
              <a:rPr lang="nl-NL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(284 % 3 == 0)</a:t>
            </a:r>
          </a:p>
          <a:p>
            <a:pPr marL="0" indent="0">
              <a:buSzPct val="100000"/>
              <a:buNone/>
            </a:pPr>
            <a:r>
              <a:rPr lang="nl-NL" sz="2500" dirty="0"/>
              <a:t>k. Is 284 even </a:t>
            </a:r>
            <a:r>
              <a:rPr lang="nl-NL" sz="2500" b="1" dirty="0"/>
              <a:t>of</a:t>
            </a:r>
            <a:r>
              <a:rPr lang="nl-NL" sz="2500" dirty="0"/>
              <a:t> deelbaar door 3?</a:t>
            </a:r>
          </a:p>
          <a:p>
            <a:pPr marL="0" indent="0">
              <a:buSzPct val="100000"/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284 % 2 == 0) </a:t>
            </a:r>
            <a:r>
              <a:rPr lang="nl-NL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(284 % 3 == 0)</a:t>
            </a:r>
          </a:p>
        </p:txBody>
      </p:sp>
    </p:spTree>
    <p:extLst>
      <p:ext uri="{BB962C8B-B14F-4D97-AF65-F5344CB8AC3E}">
        <p14:creationId xmlns:p14="http://schemas.microsoft.com/office/powerpoint/2010/main" val="38427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1964" y="5002638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9302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59302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9302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9302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16.0</a:t>
            </a:r>
          </a:p>
        </p:txBody>
      </p:sp>
    </p:spTree>
    <p:extLst>
      <p:ext uri="{BB962C8B-B14F-4D97-AF65-F5344CB8AC3E}">
        <p14:creationId xmlns:p14="http://schemas.microsoft.com/office/powerpoint/2010/main" val="8792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Oefening 2_2	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1417638"/>
            <a:ext cx="7881938" cy="4583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/>
              <a:t>s1 = 'good', s2 = 'bad' en s3 = 'silly'</a:t>
            </a:r>
          </a:p>
          <a:p>
            <a:pPr marL="0" indent="0">
              <a:buNone/>
            </a:pPr>
            <a:r>
              <a:rPr lang="nl-NL"/>
              <a:t>Schrijf expressies voor de volgende opdrachten: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Of ‘ll’ voorkomt in s3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Of de spatie niet voorkomt in s1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Die s1, s2 en s3 verbindt of 'aan elkaar plakt'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Of de spatie voorkomt in de aan elkaar geplakte strings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Die 10 keer s3 aan elkaar plakt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Die berekent hoeveel karakers er zitten in s1, s2 en s3 samen</a:t>
            </a:r>
          </a:p>
        </p:txBody>
      </p:sp>
    </p:spTree>
    <p:extLst>
      <p:ext uri="{BB962C8B-B14F-4D97-AF65-F5344CB8AC3E}">
        <p14:creationId xmlns:p14="http://schemas.microsoft.com/office/powerpoint/2010/main" val="949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2_2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1417638"/>
            <a:ext cx="7881938" cy="5135562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00000"/>
              <a:buNone/>
            </a:pPr>
            <a:r>
              <a:rPr lang="nl-NL" smtClean="0"/>
              <a:t>Beginnen </a:t>
            </a:r>
            <a:r>
              <a:rPr lang="nl-NL"/>
              <a:t>met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s1 = 'good', s2 = 'bad'</a:t>
            </a:r>
            <a:r>
              <a:rPr lang="nl-NL">
                <a:cs typeface="Courier New" panose="02070309020205020404" pitchFamily="49" charset="0"/>
              </a:rPr>
              <a:t> en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s3 = 'silly' </a:t>
            </a:r>
            <a:r>
              <a:rPr lang="nl-NL"/>
              <a:t>(elk apart invoeren</a:t>
            </a:r>
            <a:r>
              <a:rPr lang="nl-NL" smtClean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nl-NL"/>
              <a:t>Of ‘ll’ voorkomt in </a:t>
            </a:r>
            <a:r>
              <a:rPr lang="nl-NL" smtClean="0"/>
              <a:t>s3</a:t>
            </a: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	'll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' in s3</a:t>
            </a:r>
          </a:p>
          <a:p>
            <a:pPr marL="0" indent="0">
              <a:buNone/>
            </a:pPr>
            <a:r>
              <a:rPr lang="nl-NL" smtClean="0"/>
              <a:t>b.	Of </a:t>
            </a:r>
            <a:r>
              <a:rPr lang="nl-NL"/>
              <a:t>de spatie niet voorkomt in </a:t>
            </a:r>
            <a:r>
              <a:rPr lang="nl-NL" smtClean="0"/>
              <a:t>s1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' ' not in s1</a:t>
            </a:r>
          </a:p>
          <a:p>
            <a:pPr marL="514350" indent="-514350">
              <a:buAutoNum type="alphaLcPeriod" startAt="3"/>
            </a:pPr>
            <a:r>
              <a:rPr lang="nl-NL" smtClean="0"/>
              <a:t>Die </a:t>
            </a:r>
            <a:r>
              <a:rPr lang="nl-NL"/>
              <a:t>s1, s2 en s3 verbindt of 'aan elkaar </a:t>
            </a:r>
            <a:r>
              <a:rPr lang="nl-NL" smtClean="0"/>
              <a:t>plakt‘</a:t>
            </a:r>
          </a:p>
          <a:p>
            <a:pPr marL="0" indent="0">
              <a:buNone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	s1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+ s2 + </a:t>
            </a: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nl-N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eriod" startAt="4"/>
            </a:pPr>
            <a:r>
              <a:rPr lang="nl-NL" smtClean="0"/>
              <a:t>Of </a:t>
            </a:r>
            <a:r>
              <a:rPr lang="nl-NL"/>
              <a:t>de spatie voorkomt in de aan elkaar geplakte </a:t>
            </a:r>
            <a:r>
              <a:rPr lang="nl-NL" smtClean="0"/>
              <a:t>strings</a:t>
            </a: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' in s1 + s2 + s3</a:t>
            </a:r>
          </a:p>
          <a:p>
            <a:pPr marL="514350" indent="-514350">
              <a:buAutoNum type="alphaLcPeriod" startAt="5"/>
            </a:pPr>
            <a:r>
              <a:rPr lang="nl-NL" smtClean="0"/>
              <a:t>Die </a:t>
            </a:r>
            <a:r>
              <a:rPr lang="nl-NL"/>
              <a:t>10 keer s3 aan elkaar </a:t>
            </a:r>
            <a:r>
              <a:rPr lang="nl-NL" smtClean="0"/>
              <a:t>plakt</a:t>
            </a:r>
          </a:p>
          <a:p>
            <a:pPr marL="0" indent="0">
              <a:buNone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	10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nl-NL"/>
          </a:p>
          <a:p>
            <a:pPr marL="0" indent="0">
              <a:buNone/>
            </a:pPr>
            <a:r>
              <a:rPr lang="nl-NL" smtClean="0"/>
              <a:t>f.	Die </a:t>
            </a:r>
            <a:r>
              <a:rPr lang="nl-NL"/>
              <a:t>berekent hoeveel karakers er zitten in s1, s2 en s3 samen</a:t>
            </a:r>
          </a:p>
          <a:p>
            <a:pPr marL="0" indent="0">
              <a:buSzPct val="100000"/>
              <a:buNone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	len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(s1 + s2 + s3)</a:t>
            </a:r>
          </a:p>
        </p:txBody>
      </p:sp>
    </p:spTree>
    <p:extLst>
      <p:ext uri="{BB962C8B-B14F-4D97-AF65-F5344CB8AC3E}">
        <p14:creationId xmlns:p14="http://schemas.microsoft.com/office/powerpoint/2010/main" val="29087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1964" y="5002638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9302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59302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9302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9302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Naming rules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50494"/>
            <a:ext cx="52791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(Variable) names can contain these</a:t>
            </a:r>
            <a:r>
              <a:rPr lang="en-US" sz="2000" dirty="0">
                <a:solidFill>
                  <a:schemeClr val="accent1"/>
                </a:solidFill>
              </a:rPr>
              <a:t> characters: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1"/>
                </a:solidFill>
              </a:rPr>
              <a:t>through </a:t>
            </a:r>
            <a:r>
              <a:rPr lang="en-US" sz="2000" dirty="0" err="1"/>
              <a:t>z</a:t>
            </a:r>
            <a:endParaRPr lang="en-US" sz="2000" dirty="0"/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Z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underscore character </a:t>
            </a:r>
            <a:r>
              <a:rPr lang="en-US" sz="2000" dirty="0"/>
              <a:t>_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digits </a:t>
            </a:r>
            <a:r>
              <a:rPr lang="en-US" sz="2000" dirty="0"/>
              <a:t>0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699010"/>
            <a:ext cx="4251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Names cannot start with a digit though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501624"/>
            <a:ext cx="4826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a multiple-word name, use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either the underscore as the delimiter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or </a:t>
            </a:r>
            <a:r>
              <a:rPr lang="en-US" sz="2000" i="1" dirty="0" err="1"/>
              <a:t>camelCase</a:t>
            </a:r>
            <a:r>
              <a:rPr lang="en-US" sz="2000" i="1" dirty="0"/>
              <a:t> </a:t>
            </a:r>
            <a:r>
              <a:rPr lang="en-US" sz="2000" dirty="0"/>
              <a:t>capitalization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5967678"/>
            <a:ext cx="4136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Short and meaningful names are ideal</a:t>
            </a:r>
            <a:endParaRPr lang="en-US" sz="2000" kern="0" dirty="0">
              <a:solidFill>
                <a:srgbClr val="294171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counter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price =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58216"/>
            <a:ext cx="52791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 and Boolean values, Python support string values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541868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is represented as a sequence of characters enclosed within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quotes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167477" y="2566102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2693" y="2566102"/>
            <a:ext cx="885561" cy="40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09358" y="4541131"/>
            <a:ext cx="475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can be assigned to a variable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5333265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 values can be manipulated using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string operators and functions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8" grpId="0"/>
      <p:bldP spid="25" grpId="0" animBg="1"/>
      <p:bldP spid="14" grpId="0" animBg="1"/>
      <p:bldP spid="14" grpId="1" animBg="1"/>
      <p:bldP spid="14" grpId="2" animBg="1"/>
      <p:bldP spid="36" grpId="0"/>
      <p:bldP spid="37" grpId="0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48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rockclimbing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'rock 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rockrockrockrockrock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30 * '_'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'______________________________'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'bi'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1021" y="1921434"/>
          <a:ext cx="4960578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not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/>
                        <a:t> and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/>
                        <a:t> copies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at index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/>
                        <a:t>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(function) Length of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91021" y="5473005"/>
            <a:ext cx="496057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encoding[, errors]])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91021" y="4928424"/>
            <a:ext cx="4711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view all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operators, use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help()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 and indexing operator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2426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98748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23355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0591" y="57518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7417" y="62090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39540" y="58089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39540" y="62661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9540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608" y="1656424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has index 2,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42819" y="3153606"/>
            <a:ext cx="38138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indexing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94171"/>
                </a:solidFill>
              </a:rPr>
              <a:t>takes a nonnegative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294171"/>
                </a:solidFill>
              </a:rPr>
              <a:t> and returns a string consisting of the single character at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42819" y="4839442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6" grpId="0"/>
      <p:bldP spid="42" grpId="0"/>
      <p:bldP spid="43" grpId="0"/>
      <p:bldP spid="44" grpId="0"/>
      <p:bldP spid="45" grpId="0"/>
      <p:bldP spid="32" grpId="0"/>
      <p:bldP spid="33" grpId="0"/>
      <p:bldP spid="33" grpId="1"/>
      <p:bldP spid="37" grpId="0"/>
      <p:bldP spid="37" grpId="1"/>
      <p:bldP spid="38" grpId="0"/>
      <p:bldP spid="39" grpId="0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Negative index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0986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0591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7417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239540" y="1696133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negative index is used to specify a position with respect to the “end”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last item has index -1,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to last item has index -2,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to last item has index -3,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811946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2360586" y="3245939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716908" y="3245939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436937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041515" y="3245939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342819" y="4839441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70"/>
          </a:xfrm>
        </p:spPr>
        <p:txBody>
          <a:bodyPr>
            <a:normAutofit/>
          </a:bodyPr>
          <a:lstStyle/>
          <a:p>
            <a:r>
              <a:rPr lang="nl-NL" sz="2600" dirty="0"/>
              <a:t>Casus waaraan diverse leertaken worden gekoppeld</a:t>
            </a:r>
          </a:p>
          <a:p>
            <a:endParaRPr lang="nl-NL" sz="2600" dirty="0"/>
          </a:p>
          <a:p>
            <a:r>
              <a:rPr lang="nl-NL" sz="2600" dirty="0"/>
              <a:t>Leertaken zijn bij voorkeur gekoppeld aan de praktijk (NS)</a:t>
            </a:r>
          </a:p>
          <a:p>
            <a:pPr lvl="1"/>
            <a:r>
              <a:rPr lang="nl-NL" sz="2200" dirty="0" err="1"/>
              <a:t>Final</a:t>
            </a:r>
            <a:r>
              <a:rPr lang="nl-NL" sz="2200" dirty="0"/>
              <a:t> </a:t>
            </a:r>
            <a:r>
              <a:rPr lang="nl-NL" sz="2200" dirty="0" err="1"/>
              <a:t>Assignments</a:t>
            </a:r>
            <a:r>
              <a:rPr lang="nl-NL" sz="2200" dirty="0"/>
              <a:t> (max. 1 per week, steeds in de ‘even’ les)</a:t>
            </a:r>
          </a:p>
          <a:p>
            <a:endParaRPr lang="nl-NL" sz="2600" dirty="0"/>
          </a:p>
          <a:p>
            <a:r>
              <a:rPr lang="nl-NL" sz="2600" dirty="0"/>
              <a:t>Leertaken worden voorbereid door deeltaken</a:t>
            </a:r>
          </a:p>
          <a:p>
            <a:pPr lvl="1"/>
            <a:r>
              <a:rPr lang="nl-NL" sz="2200" dirty="0" err="1"/>
              <a:t>Practice</a:t>
            </a:r>
            <a:r>
              <a:rPr lang="nl-NL" sz="2200" dirty="0"/>
              <a:t> </a:t>
            </a:r>
            <a:r>
              <a:rPr lang="nl-NL" sz="2200" dirty="0" err="1" smtClean="0"/>
              <a:t>Exercises</a:t>
            </a:r>
            <a:r>
              <a:rPr lang="nl-NL" sz="2200" dirty="0" smtClean="0"/>
              <a:t> (verplichte opdrachten op Canvas)</a:t>
            </a:r>
            <a:endParaRPr lang="nl-NL" sz="2200" dirty="0"/>
          </a:p>
          <a:p>
            <a:pPr lvl="1"/>
            <a:r>
              <a:rPr lang="nl-NL" sz="2200" dirty="0" smtClean="0"/>
              <a:t>Extra opdrachten mét antwoorden</a:t>
            </a:r>
            <a:endParaRPr lang="nl-NL" sz="2200" dirty="0"/>
          </a:p>
          <a:p>
            <a:endParaRPr lang="nl-NL" sz="26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Expert-casus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87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Oefening 2_3	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1485900"/>
            <a:ext cx="7881938" cy="33475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/>
              <a:t>s is een string die als volgt is gedefinieerd: </a:t>
            </a:r>
            <a:r>
              <a:rPr lang="nl-NL">
                <a:latin typeface="Courier"/>
              </a:rPr>
              <a:t>'abcdefgh'</a:t>
            </a:r>
          </a:p>
          <a:p>
            <a:pPr marL="0" indent="0">
              <a:buNone/>
            </a:pPr>
            <a:r>
              <a:rPr lang="nl-NL"/>
              <a:t>Schrijf expressies die s en de index operator [ ] gebruiken om de volgende strings terug te geven:</a:t>
            </a:r>
          </a:p>
          <a:p>
            <a:pPr marL="514350" indent="-514350">
              <a:buFont typeface="+mj-lt"/>
              <a:buAutoNum type="alphaLcPeriod"/>
            </a:pPr>
            <a:r>
              <a:rPr lang="nl-NL">
                <a:latin typeface="Courier"/>
              </a:rPr>
              <a:t>'a'</a:t>
            </a:r>
          </a:p>
          <a:p>
            <a:pPr marL="514350" indent="-514350">
              <a:buFont typeface="+mj-lt"/>
              <a:buAutoNum type="alphaLcPeriod"/>
            </a:pPr>
            <a:r>
              <a:rPr lang="nl-NL">
                <a:latin typeface="Courier"/>
              </a:rPr>
              <a:t>'c'</a:t>
            </a:r>
          </a:p>
          <a:p>
            <a:pPr marL="514350" indent="-514350">
              <a:buFont typeface="+mj-lt"/>
              <a:buAutoNum type="alphaLcPeriod"/>
            </a:pPr>
            <a:r>
              <a:rPr lang="nl-NL">
                <a:latin typeface="Courier"/>
              </a:rPr>
              <a:t>'h'</a:t>
            </a:r>
          </a:p>
          <a:p>
            <a:pPr marL="514350" indent="-514350">
              <a:buFont typeface="+mj-lt"/>
              <a:buAutoNum type="alphaLcPeriod"/>
            </a:pPr>
            <a:r>
              <a:rPr lang="nl-NL">
                <a:latin typeface="Courier"/>
              </a:rPr>
              <a:t>'f'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425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3600" b="1" dirty="0" smtClean="0"/>
              <a:t>Oplossingen oefening 2_3</a:t>
            </a:r>
            <a:endParaRPr lang="en-US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1" y="2178845"/>
            <a:ext cx="7881938" cy="29932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/>
              <a:t>Beginnen met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s = 'abcdefgh'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lphaLcPeriod"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 s[0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] of s[-8]</a:t>
            </a:r>
          </a:p>
          <a:p>
            <a:pPr marL="514350" indent="-514350">
              <a:buFont typeface="+mj-lt"/>
              <a:buAutoNum type="alphaLcPeriod"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 s[2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] of s[-6]</a:t>
            </a:r>
          </a:p>
          <a:p>
            <a:pPr marL="514350" indent="-514350">
              <a:buFont typeface="+mj-lt"/>
              <a:buAutoNum type="alphaLcPeriod"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[-1] of s[7]</a:t>
            </a:r>
          </a:p>
          <a:p>
            <a:pPr marL="514350" indent="-514350">
              <a:buFont typeface="+mj-lt"/>
              <a:buAutoNum type="alphaLcPeriod"/>
            </a:pPr>
            <a:r>
              <a:rPr lang="nl-NL" smtClean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[-3] of s[5]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De tweede optie is over het algemeen niet gebruikelijk.</a:t>
            </a:r>
          </a:p>
        </p:txBody>
      </p:sp>
    </p:spTree>
    <p:extLst>
      <p:ext uri="{BB962C8B-B14F-4D97-AF65-F5344CB8AC3E}">
        <p14:creationId xmlns:p14="http://schemas.microsoft.com/office/powerpoint/2010/main" val="22533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8524"/>
            <a:ext cx="8229600" cy="5613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Studenthandleiding doorlezen (startpagina of syllabus Canvas)</a:t>
            </a:r>
          </a:p>
          <a:p>
            <a:pPr marL="0" indent="0">
              <a:buNone/>
            </a:pPr>
            <a:r>
              <a:rPr lang="nl-NL" sz="2400" dirty="0" smtClean="0"/>
              <a:t>Slides </a:t>
            </a:r>
            <a:r>
              <a:rPr lang="nl-NL" sz="2400" dirty="0"/>
              <a:t>bestuderen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Opdrachten</a:t>
            </a:r>
            <a:endParaRPr lang="nl-NL" sz="2400" dirty="0"/>
          </a:p>
          <a:p>
            <a:r>
              <a:rPr lang="nl-NL" sz="2400" dirty="0" smtClean="0"/>
              <a:t>Les02 </a:t>
            </a:r>
            <a:r>
              <a:rPr lang="nl-NL" sz="2400" dirty="0"/>
              <a:t>Extra opdrachten (zie klassensite)</a:t>
            </a:r>
          </a:p>
          <a:p>
            <a:r>
              <a:rPr lang="nl-NL" sz="2400" dirty="0" smtClean="0"/>
              <a:t>Verplichte opdrachten: opdracht </a:t>
            </a:r>
            <a:r>
              <a:rPr lang="nl-NL" sz="2400" dirty="0"/>
              <a:t>1 t/m 4 van de les ‘Starten met Python’ </a:t>
            </a:r>
          </a:p>
          <a:p>
            <a:pPr marL="0" indent="0">
              <a:buNone/>
            </a:pPr>
            <a:r>
              <a:rPr lang="nl-NL" sz="2400" b="1" dirty="0"/>
              <a:t>Deadline: op de dag van les 4 om 23.59 uur</a:t>
            </a:r>
          </a:p>
          <a:p>
            <a:pPr marL="0" indent="0">
              <a:buNone/>
            </a:pPr>
            <a:r>
              <a:rPr lang="nl-NL" sz="2400" b="1" dirty="0"/>
              <a:t>IV1M 14 september 23.59 uur en IV1N 13 september 23.59 uur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Voorbereiding voor volgende les</a:t>
            </a:r>
          </a:p>
          <a:p>
            <a:pPr marL="0" indent="0">
              <a:buNone/>
            </a:pPr>
            <a:r>
              <a:rPr lang="nl-NL" sz="2400" dirty="0"/>
              <a:t>Par 2.3 uit </a:t>
            </a:r>
            <a:r>
              <a:rPr lang="nl-NL" sz="2400" dirty="0" err="1"/>
              <a:t>Perkovic</a:t>
            </a:r>
            <a:r>
              <a:rPr lang="nl-NL" sz="2400" dirty="0"/>
              <a:t> of par 12.1 t/m 12.4 uit de </a:t>
            </a:r>
            <a:r>
              <a:rPr lang="nl-NL" sz="2400" dirty="0" err="1"/>
              <a:t>Programmeursleerling</a:t>
            </a:r>
            <a:endParaRPr lang="nl-NL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noProof="0" dirty="0" err="1" smtClean="0">
                <a:latin typeface="Calibri" pitchFamily="34" charset="0"/>
              </a:rPr>
              <a:t>Huiswerk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44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6992" y="1600200"/>
            <a:ext cx="5315709" cy="4399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Helemaal HBO-ICT:</a:t>
            </a:r>
          </a:p>
          <a:p>
            <a:pPr lvl="1" indent="-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K</a:t>
            </a:r>
            <a:r>
              <a:rPr lang="nl-NL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aartautomaat draait op software</a:t>
            </a:r>
          </a:p>
          <a:p>
            <a:pPr lvl="1" indent="-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</a:t>
            </a:r>
            <a:r>
              <a:rPr lang="nl-NL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hipkaartlezer werkt op hardware</a:t>
            </a:r>
          </a:p>
          <a:p>
            <a:pPr lvl="1" indent="-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H</a:t>
            </a:r>
            <a:r>
              <a:rPr lang="nl-NL" sz="2400" dirty="0">
                <a:solidFill>
                  <a:schemeClr val="dk1"/>
                </a:solidFill>
              </a:rPr>
              <a:t>erontwerp van proces van kaartverkoop bij invoering van de OV-chipkaart </a:t>
            </a:r>
          </a:p>
          <a:p>
            <a:pPr lvl="1" indent="-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400" dirty="0">
                <a:solidFill>
                  <a:schemeClr val="dk1"/>
                </a:solidFill>
              </a:rPr>
              <a:t>A</a:t>
            </a:r>
            <a:r>
              <a:rPr lang="nl-NL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lle services moeten beschikbaar zijn.</a:t>
            </a:r>
          </a:p>
        </p:txBody>
      </p:sp>
      <p:pic>
        <p:nvPicPr>
          <p:cNvPr id="8" name="Picture 4" descr="File:Kaartautomaat NS-Arriv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1"/>
          <a:stretch/>
        </p:blipFill>
        <p:spPr bwMode="auto">
          <a:xfrm>
            <a:off x="5711124" y="1167526"/>
            <a:ext cx="3371092" cy="52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:en:Creative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88" y="6444484"/>
            <a:ext cx="85725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Expert-casus: 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34238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Shape 195"/>
          <p:cNvGraphicFramePr/>
          <p:nvPr>
            <p:extLst>
              <p:ext uri="{D42A27DB-BD31-4B8C-83A1-F6EECF244321}">
                <p14:modId xmlns:p14="http://schemas.microsoft.com/office/powerpoint/2010/main" val="3367911253"/>
              </p:ext>
            </p:extLst>
          </p:nvPr>
        </p:nvGraphicFramePr>
        <p:xfrm>
          <a:off x="457200" y="1623173"/>
          <a:ext cx="8229600" cy="49378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Taken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Rollen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nl-NL" sz="2400" u="none" strike="noStrike" cap="none" baseline="0" dirty="0"/>
                        <a:t>Kaartautomaat moet de klant door het bestelproces leiden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Software &amp; Information Engineer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Een algoritme bepaalt de optimale (</a:t>
                      </a:r>
                      <a:r>
                        <a:rPr lang="nl-NL" sz="2400" u="none" strike="noStrike" cap="none" baseline="0" dirty="0" err="1"/>
                        <a:t>korste</a:t>
                      </a:r>
                      <a:r>
                        <a:rPr lang="nl-NL" sz="2400" u="none" strike="noStrike" cap="none" baseline="0" dirty="0"/>
                        <a:t>/snelste) route.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 err="1"/>
                        <a:t>Applied</a:t>
                      </a:r>
                      <a:r>
                        <a:rPr lang="nl-NL" sz="2400" u="none" strike="noStrike" cap="none" baseline="0" dirty="0"/>
                        <a:t> </a:t>
                      </a:r>
                      <a:r>
                        <a:rPr lang="nl-NL" sz="2400" u="none" strike="noStrike" cap="none" baseline="0" dirty="0" err="1"/>
                        <a:t>Artificial</a:t>
                      </a:r>
                      <a:r>
                        <a:rPr lang="nl-NL" sz="2400" u="none" strike="noStrike" cap="none" baseline="0" dirty="0"/>
                        <a:t> Intelligence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4212458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nl-NL" sz="2400" u="none" strike="noStrike" cap="none" baseline="0" dirty="0"/>
                        <a:t>Chipkaartlezer moet ov-chipkaart uitlezen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Technische Informaticus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546311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nl-NL" sz="2400" dirty="0"/>
                        <a:t>Het herontwerp van het kaartverkoopproces bij invoering van de OV-chipkaart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Business &amp; IT Manager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63959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De software moeten "altijd" beschikbaar zijn.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-NL" sz="2400" u="none" strike="noStrike" cap="none" baseline="0" dirty="0"/>
                        <a:t>System &amp; Network Engineer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4262996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3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600" b="1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Taken en Rollen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848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Snel programmeren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Concepten zijn bruikbaar als je een andere taal leert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Veel ingebouwde modules en </a:t>
            </a:r>
            <a:r>
              <a:rPr lang="nl-NL" sz="2400" dirty="0" err="1">
                <a:solidFill>
                  <a:schemeClr val="dk1"/>
                </a:solidFill>
              </a:rPr>
              <a:t>uitbreidbaar</a:t>
            </a:r>
            <a:endParaRPr lang="nl-NL" sz="2400" dirty="0">
              <a:solidFill>
                <a:schemeClr val="dk1"/>
              </a:solidFill>
            </a:endParaRP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Platformonafhankelijk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Netjes programmeren (o.a. </a:t>
            </a:r>
            <a:r>
              <a:rPr lang="nl-NL" sz="2400" i="1" dirty="0" err="1">
                <a:solidFill>
                  <a:schemeClr val="dk1"/>
                </a:solidFill>
              </a:rPr>
              <a:t>indentation</a:t>
            </a:r>
            <a:r>
              <a:rPr lang="nl-NL" sz="2400" dirty="0">
                <a:solidFill>
                  <a:schemeClr val="dk1"/>
                </a:solidFill>
              </a:rPr>
              <a:t>)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Makkelijk te leren, lijkt op natuurlijke taal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Wordt o.a. gebruikt door Google, Dropbox, </a:t>
            </a:r>
            <a:r>
              <a:rPr lang="nl-NL" sz="2400" dirty="0" err="1">
                <a:solidFill>
                  <a:schemeClr val="dk1"/>
                </a:solidFill>
              </a:rPr>
              <a:t>Pixar</a:t>
            </a:r>
            <a:r>
              <a:rPr lang="nl-NL" sz="2400" dirty="0">
                <a:solidFill>
                  <a:schemeClr val="dk1"/>
                </a:solidFill>
              </a:rPr>
              <a:t>, NASA</a:t>
            </a:r>
            <a:endParaRPr lang="nl-NL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Waarom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Python?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8774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Tentamen:</a:t>
            </a:r>
          </a:p>
          <a:p>
            <a:pPr lvl="1"/>
            <a:r>
              <a:rPr lang="nl-NL" sz="2400" dirty="0"/>
              <a:t>Week 10, 90 minuten, meerkeuze, digitaal!</a:t>
            </a:r>
          </a:p>
          <a:p>
            <a:pPr lvl="1"/>
            <a:r>
              <a:rPr lang="nl-NL" sz="2400" dirty="0"/>
              <a:t>Weging voor eindcijfer: 50%, verplicht voor 5EC: </a:t>
            </a:r>
            <a:r>
              <a:rPr lang="nl-NL" sz="2400" b="1" dirty="0"/>
              <a:t>ja</a:t>
            </a:r>
            <a:endParaRPr lang="nl-NL" sz="2400" dirty="0"/>
          </a:p>
          <a:p>
            <a:pPr lvl="1"/>
            <a:r>
              <a:rPr lang="nl-NL" sz="2400" dirty="0"/>
              <a:t>Minimaal 5,5 of hoger!</a:t>
            </a:r>
          </a:p>
          <a:p>
            <a:pPr marL="457200" lvl="1" indent="0">
              <a:buNone/>
            </a:pPr>
            <a:endParaRPr lang="nl-NL" sz="2400" dirty="0"/>
          </a:p>
          <a:p>
            <a:r>
              <a:rPr lang="nl-NL" sz="2800" dirty="0"/>
              <a:t>Miniproject + verplichte opdrachten!</a:t>
            </a:r>
          </a:p>
          <a:p>
            <a:pPr lvl="1"/>
            <a:r>
              <a:rPr lang="nl-NL" sz="2400" dirty="0"/>
              <a:t>Verplichte practica (tijdens lesweken): VD of NVD!</a:t>
            </a:r>
          </a:p>
          <a:p>
            <a:pPr lvl="1"/>
            <a:r>
              <a:rPr lang="nl-NL" sz="2400" dirty="0"/>
              <a:t>Miniproject: minimaal 5,5 of hoger en practica VD!</a:t>
            </a:r>
          </a:p>
          <a:p>
            <a:pPr lvl="1"/>
            <a:r>
              <a:rPr lang="nl-NL" sz="2400" dirty="0"/>
              <a:t>Weging voor eindcijfer: 50%, verplicht voor 5EC: </a:t>
            </a:r>
            <a:r>
              <a:rPr lang="nl-NL" sz="2400" b="1" dirty="0"/>
              <a:t>ja</a:t>
            </a:r>
            <a:endParaRPr lang="nl-NL" sz="2400" dirty="0"/>
          </a:p>
          <a:p>
            <a:pPr lvl="1"/>
            <a:endParaRPr lang="nl-NL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Toetsing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(1)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90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351134" cy="4525963"/>
          </a:xfrm>
        </p:spPr>
        <p:txBody>
          <a:bodyPr>
            <a:normAutofit/>
          </a:bodyPr>
          <a:lstStyle/>
          <a:p>
            <a:r>
              <a:rPr lang="nl-NL" sz="2800" dirty="0" err="1"/>
              <a:t>Summatieve</a:t>
            </a:r>
            <a:r>
              <a:rPr lang="nl-NL" sz="2800" dirty="0"/>
              <a:t> toetsing (telt </a:t>
            </a:r>
            <a:r>
              <a:rPr lang="nl-NL" sz="2800" b="1" dirty="0"/>
              <a:t>wel</a:t>
            </a:r>
            <a:r>
              <a:rPr lang="nl-NL" sz="2800" dirty="0"/>
              <a:t> mee voor 5EC):</a:t>
            </a:r>
          </a:p>
          <a:p>
            <a:pPr lvl="1"/>
            <a:r>
              <a:rPr lang="nl-NL" sz="2400" dirty="0"/>
              <a:t>Tentamen, verplichte opdrachten &amp; miniproject</a:t>
            </a:r>
          </a:p>
          <a:p>
            <a:pPr lvl="1"/>
            <a:endParaRPr lang="nl-NL" sz="2400" dirty="0"/>
          </a:p>
          <a:p>
            <a:r>
              <a:rPr lang="nl-NL" sz="2800" dirty="0"/>
              <a:t>Formatieve toetsing (telt </a:t>
            </a:r>
            <a:r>
              <a:rPr lang="nl-NL" sz="2800" b="1" dirty="0"/>
              <a:t>niet</a:t>
            </a:r>
            <a:r>
              <a:rPr lang="nl-NL" sz="2800" dirty="0"/>
              <a:t> mee voor 5EC):</a:t>
            </a:r>
          </a:p>
          <a:p>
            <a:pPr lvl="1"/>
            <a:r>
              <a:rPr lang="nl-NL" sz="2400" dirty="0"/>
              <a:t>2 x formatieve toets in week 3 en 5</a:t>
            </a:r>
          </a:p>
          <a:p>
            <a:pPr lvl="2"/>
            <a:r>
              <a:rPr lang="nl-NL" sz="2000" dirty="0"/>
              <a:t>Lage score:			Ondersteuning (</a:t>
            </a:r>
            <a:r>
              <a:rPr lang="nl-NL" sz="2000" dirty="0" err="1"/>
              <a:t>peercoaching</a:t>
            </a:r>
            <a:r>
              <a:rPr lang="nl-NL" sz="2000" dirty="0"/>
              <a:t>/vragenuren)</a:t>
            </a:r>
          </a:p>
          <a:p>
            <a:pPr lvl="2"/>
            <a:r>
              <a:rPr lang="nl-NL" sz="2000" dirty="0"/>
              <a:t>Gemiddelde score:		Regulier traject</a:t>
            </a:r>
          </a:p>
          <a:p>
            <a:pPr lvl="2"/>
            <a:r>
              <a:rPr lang="nl-NL" sz="2000" dirty="0"/>
              <a:t>Hoge score:			Mogelijkheid tot extra uitdaging! *</a:t>
            </a:r>
          </a:p>
          <a:p>
            <a:pPr lvl="2"/>
            <a:endParaRPr lang="nl-NL" sz="2000" dirty="0"/>
          </a:p>
          <a:p>
            <a:pPr lvl="2"/>
            <a:endParaRPr lang="nl-NL" sz="2000" dirty="0"/>
          </a:p>
          <a:p>
            <a:pPr marL="114300" indent="0">
              <a:buNone/>
            </a:pPr>
            <a:r>
              <a:rPr lang="nl-NL" sz="1200" dirty="0"/>
              <a:t>*) Zie ook het hoofdstuk differentiatie in de Syllabus op Canvas!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Toetsing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(2)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40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1</Volgorde_x0020_Documenten>
    <Week xmlns="9ab5e87a-ed8e-45a5-9793-059f67398425">Week 1</Week>
    <Categorie xmlns="9ab5e87a-ed8e-45a5-9793-059f67398425">Presentaties college</Categorie>
  </documentManagement>
</p:properties>
</file>

<file path=customXml/itemProps1.xml><?xml version="1.0" encoding="utf-8"?>
<ds:datastoreItem xmlns:ds="http://schemas.openxmlformats.org/officeDocument/2006/customXml" ds:itemID="{BF38BBC2-AFB7-437B-8708-86EE72496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4B4F9-C3EE-4CAE-B469-C6719BB0F6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9BB19-1AA7-4EDA-B8EE-56CDF6ECCA8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ab5e87a-ed8e-45a5-9793-059f6739842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20636</TotalTime>
  <Words>3197</Words>
  <Application>Microsoft Office PowerPoint</Application>
  <PresentationFormat>Diavoorstelling (4:3)</PresentationFormat>
  <Paragraphs>987</Paragraphs>
  <Slides>42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Times New Roman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 tips voor het leren van PyTHON  </vt:lpstr>
      <vt:lpstr>Pyramide van het leren </vt:lpstr>
      <vt:lpstr>Pyramide van het leren </vt:lpstr>
      <vt:lpstr>Hoe willen wij leren? </vt:lpstr>
      <vt:lpstr>Hoe willen wij leren? </vt:lpstr>
      <vt:lpstr>Meer leren tijdens zelfstudie en les </vt:lpstr>
      <vt:lpstr>PowerPoint-presentatie</vt:lpstr>
      <vt:lpstr>PowerPoint-presentatie</vt:lpstr>
      <vt:lpstr>PowerPoint-presentatie</vt:lpstr>
      <vt:lpstr>PowerPoint-presentatie</vt:lpstr>
      <vt:lpstr>Oefening 2_1</vt:lpstr>
      <vt:lpstr>Oplossingen oefening 2_1 (I)</vt:lpstr>
      <vt:lpstr>Oplossingen oefening 2_1 (II)</vt:lpstr>
      <vt:lpstr>PowerPoint-presentatie</vt:lpstr>
      <vt:lpstr>Oefening 2_2 </vt:lpstr>
      <vt:lpstr>Oplossingen oefening 2_2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Oefening 2_3 </vt:lpstr>
      <vt:lpstr>Oplossingen oefening 2_3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</dc:title>
  <dc:creator>Ljubomir Perkovic</dc:creator>
  <cp:lastModifiedBy>Dietske Obbink</cp:lastModifiedBy>
  <cp:revision>177</cp:revision>
  <dcterms:created xsi:type="dcterms:W3CDTF">2012-09-10T14:57:45Z</dcterms:created>
  <dcterms:modified xsi:type="dcterms:W3CDTF">2018-09-06T07:27:04Z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