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31"/>
  </p:notesMasterIdLst>
  <p:sldIdLst>
    <p:sldId id="325" r:id="rId5"/>
    <p:sldId id="324" r:id="rId6"/>
    <p:sldId id="314" r:id="rId7"/>
    <p:sldId id="315" r:id="rId8"/>
    <p:sldId id="316" r:id="rId9"/>
    <p:sldId id="317" r:id="rId10"/>
    <p:sldId id="318" r:id="rId11"/>
    <p:sldId id="319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52" r:id="rId21"/>
    <p:sldId id="351" r:id="rId22"/>
    <p:sldId id="347" r:id="rId23"/>
    <p:sldId id="348" r:id="rId24"/>
    <p:sldId id="349" r:id="rId25"/>
    <p:sldId id="291" r:id="rId26"/>
    <p:sldId id="292" r:id="rId27"/>
    <p:sldId id="293" r:id="rId28"/>
    <p:sldId id="350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89930-E393-4ACD-875B-927F3D5F20B9}" v="4" dt="2018-09-18T18:11:10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2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ith Boshoven" userId="63a086b3-b4bc-4feb-97c9-b2e840609dc7" providerId="ADAL" clId="{21989930-E393-4ACD-875B-927F3D5F20B9}"/>
    <pc:docChg chg="undo custSel addSld delSld">
      <pc:chgData name="Judith Boshoven" userId="63a086b3-b4bc-4feb-97c9-b2e840609dc7" providerId="ADAL" clId="{21989930-E393-4ACD-875B-927F3D5F20B9}" dt="2018-09-18T18:11:10.458" v="3" actId="2696"/>
      <pc:docMkLst>
        <pc:docMk/>
      </pc:docMkLst>
      <pc:sldChg chg="add del">
        <pc:chgData name="Judith Boshoven" userId="63a086b3-b4bc-4feb-97c9-b2e840609dc7" providerId="ADAL" clId="{21989930-E393-4ACD-875B-927F3D5F20B9}" dt="2018-09-18T18:11:10.458" v="3" actId="2696"/>
        <pc:sldMkLst>
          <pc:docMk/>
          <pc:sldMk cId="0" sldId="291"/>
        </pc:sldMkLst>
      </pc:sldChg>
      <pc:sldChg chg="add del">
        <pc:chgData name="Judith Boshoven" userId="63a086b3-b4bc-4feb-97c9-b2e840609dc7" providerId="ADAL" clId="{21989930-E393-4ACD-875B-927F3D5F20B9}" dt="2018-09-18T18:11:09.877" v="2" actId="2696"/>
        <pc:sldMkLst>
          <pc:docMk/>
          <pc:sldMk cId="0" sldId="293"/>
        </pc:sldMkLst>
      </pc:sldChg>
    </pc:docChg>
  </pc:docChgLst>
  <pc:docChgLst>
    <pc:chgData name="Bart Eijkelenburg" userId="32564be6-3772-4f77-8099-aa7e4c72ca61" providerId="ADAL" clId="{5AFA049B-A1C4-42ED-AAD7-42504DE7236E}"/>
    <pc:docChg chg="undo delSld modSld">
      <pc:chgData name="Bart Eijkelenburg" userId="32564be6-3772-4f77-8099-aa7e4c72ca61" providerId="ADAL" clId="{5AFA049B-A1C4-42ED-AAD7-42504DE7236E}" dt="2018-08-29T11:40:36.860" v="10" actId="6549"/>
      <pc:docMkLst>
        <pc:docMk/>
      </pc:docMkLst>
      <pc:sldChg chg="modSp">
        <pc:chgData name="Bart Eijkelenburg" userId="32564be6-3772-4f77-8099-aa7e4c72ca61" providerId="ADAL" clId="{5AFA049B-A1C4-42ED-AAD7-42504DE7236E}" dt="2018-08-29T10:44:14.756" v="2" actId="6549"/>
        <pc:sldMkLst>
          <pc:docMk/>
          <pc:sldMk cId="2176992707" sldId="324"/>
        </pc:sldMkLst>
        <pc:spChg chg="mod">
          <ac:chgData name="Bart Eijkelenburg" userId="32564be6-3772-4f77-8099-aa7e4c72ca61" providerId="ADAL" clId="{5AFA049B-A1C4-42ED-AAD7-42504DE7236E}" dt="2018-08-29T10:44:14.756" v="2" actId="6549"/>
          <ac:spMkLst>
            <pc:docMk/>
            <pc:sldMk cId="2176992707" sldId="324"/>
            <ac:spMk id="7" creationId="{00000000-0000-0000-0000-000000000000}"/>
          </ac:spMkLst>
        </pc:spChg>
      </pc:sldChg>
      <pc:sldChg chg="modSp">
        <pc:chgData name="Bart Eijkelenburg" userId="32564be6-3772-4f77-8099-aa7e4c72ca61" providerId="ADAL" clId="{5AFA049B-A1C4-42ED-AAD7-42504DE7236E}" dt="2018-08-29T11:07:54.033" v="4" actId="20577"/>
        <pc:sldMkLst>
          <pc:docMk/>
          <pc:sldMk cId="1301893037" sldId="325"/>
        </pc:sldMkLst>
        <pc:spChg chg="mod">
          <ac:chgData name="Bart Eijkelenburg" userId="32564be6-3772-4f77-8099-aa7e4c72ca61" providerId="ADAL" clId="{5AFA049B-A1C4-42ED-AAD7-42504DE7236E}" dt="2018-08-29T11:07:54.033" v="4" actId="20577"/>
          <ac:spMkLst>
            <pc:docMk/>
            <pc:sldMk cId="1301893037" sldId="325"/>
            <ac:spMk id="9" creationId="{00000000-0000-0000-0000-000000000000}"/>
          </ac:spMkLst>
        </pc:spChg>
      </pc:sldChg>
      <pc:sldChg chg="modSp">
        <pc:chgData name="Bart Eijkelenburg" userId="32564be6-3772-4f77-8099-aa7e4c72ca61" providerId="ADAL" clId="{5AFA049B-A1C4-42ED-AAD7-42504DE7236E}" dt="2018-08-29T11:40:36.860" v="10" actId="6549"/>
        <pc:sldMkLst>
          <pc:docMk/>
          <pc:sldMk cId="3377156745" sldId="327"/>
        </pc:sldMkLst>
        <pc:spChg chg="mod">
          <ac:chgData name="Bart Eijkelenburg" userId="32564be6-3772-4f77-8099-aa7e4c72ca61" providerId="ADAL" clId="{5AFA049B-A1C4-42ED-AAD7-42504DE7236E}" dt="2018-08-29T11:40:36.860" v="10" actId="6549"/>
          <ac:spMkLst>
            <pc:docMk/>
            <pc:sldMk cId="3377156745" sldId="327"/>
            <ac:spMk id="286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0EE2-1AB7-440A-9DBC-5A2DAFB58AE1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2C1B-A546-447A-9470-C0086944E7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02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2034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7525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97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929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269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910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26795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553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015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1999" y="4421355"/>
            <a:ext cx="5619108" cy="418887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700088"/>
            <a:ext cx="4651375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4181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iYsnLNi7lbkgynZK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4:</a:t>
              </a:r>
              <a:r>
                <a:rPr lang="nl-NL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Basisconcepten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3018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Rechtermuisknop op 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‘TICT-V1PROG-15’</a:t>
            </a:r>
            <a:endParaRPr lang="nl-NL" sz="2400" dirty="0">
              <a:solidFill>
                <a:schemeClr val="dk1"/>
              </a:solidFill>
            </a:endParaRP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new &gt; directory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Directories aanmaken met de namen:</a:t>
            </a:r>
          </a:p>
          <a:p>
            <a:pPr marL="800100" lvl="1" indent="-342900">
              <a:spcBef>
                <a:spcPts val="480"/>
              </a:spcBef>
              <a:buSzPct val="100000"/>
            </a:pPr>
            <a:r>
              <a:rPr lang="nl-NL" sz="1600" dirty="0">
                <a:solidFill>
                  <a:schemeClr val="dk1"/>
                </a:solidFill>
                <a:cs typeface="Arial"/>
                <a:sym typeface="Arial"/>
              </a:rPr>
              <a:t>Les04</a:t>
            </a:r>
          </a:p>
          <a:p>
            <a:pPr marL="800100" lvl="1" indent="-342900">
              <a:spcBef>
                <a:spcPts val="480"/>
              </a:spcBef>
              <a:buSzPct val="100000"/>
            </a:pPr>
            <a:r>
              <a:rPr lang="nl-NL" sz="1600" dirty="0">
                <a:solidFill>
                  <a:schemeClr val="dk1"/>
                </a:solidFill>
                <a:cs typeface="Arial"/>
                <a:sym typeface="Arial"/>
              </a:rPr>
              <a:t>Les05</a:t>
            </a:r>
          </a:p>
          <a:p>
            <a:pPr marL="800100" lvl="1" indent="-342900">
              <a:spcBef>
                <a:spcPts val="480"/>
              </a:spcBef>
              <a:buSzPct val="100000"/>
            </a:pPr>
            <a:r>
              <a:rPr lang="nl-NL" sz="1600" dirty="0">
                <a:solidFill>
                  <a:schemeClr val="dk1"/>
                </a:solidFill>
                <a:cs typeface="Arial"/>
                <a:sym typeface="Arial"/>
              </a:rPr>
              <a:t>Les06</a:t>
            </a:r>
          </a:p>
          <a:p>
            <a:pPr marL="800100" lvl="1" indent="-342900">
              <a:spcBef>
                <a:spcPts val="480"/>
              </a:spcBef>
              <a:buSzPct val="100000"/>
            </a:pPr>
            <a:r>
              <a:rPr lang="nl-NL" sz="1600" dirty="0">
                <a:solidFill>
                  <a:schemeClr val="dk1"/>
                </a:solidFill>
                <a:cs typeface="Arial"/>
                <a:sym typeface="Arial"/>
              </a:rPr>
              <a:t>..</a:t>
            </a:r>
          </a:p>
          <a:p>
            <a:pPr marL="800100" lvl="1" indent="-342900">
              <a:spcBef>
                <a:spcPts val="480"/>
              </a:spcBef>
              <a:buSzPct val="100000"/>
            </a:pPr>
            <a:r>
              <a:rPr lang="nl-NL" sz="1600" dirty="0">
                <a:solidFill>
                  <a:schemeClr val="dk1"/>
                </a:solidFill>
                <a:cs typeface="Arial"/>
                <a:sym typeface="Arial"/>
              </a:rPr>
              <a:t>..</a:t>
            </a:r>
          </a:p>
          <a:p>
            <a:pPr marL="800100" lvl="1" indent="-342900">
              <a:spcBef>
                <a:spcPts val="480"/>
              </a:spcBef>
              <a:buSzPct val="100000"/>
            </a:pPr>
            <a:r>
              <a:rPr lang="nl-NL" sz="1600" dirty="0">
                <a:solidFill>
                  <a:schemeClr val="dk1"/>
                </a:solidFill>
                <a:cs typeface="Arial"/>
                <a:sym typeface="Arial"/>
              </a:rPr>
              <a:t>Les16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Aanmaken</a:t>
            </a:r>
            <a:r>
              <a:rPr lang="en-US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van </a:t>
            </a:r>
            <a:r>
              <a:rPr lang="en-US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mappen</a:t>
            </a:r>
            <a:r>
              <a:rPr lang="en-US" sz="3600" b="1" kern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structuur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751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Rechtermuisknop op les04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New python file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Geef naam: Oefening4_1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Type de volgende code in in de editor:</a:t>
            </a:r>
          </a:p>
          <a:p>
            <a:pPr marL="457200" lvl="1" indent="0">
              <a:spcBef>
                <a:spcPts val="480"/>
              </a:spcBef>
              <a:buSzPct val="100000"/>
              <a:buNone/>
            </a:pPr>
            <a:endParaRPr lang="nl-NL" sz="1200" dirty="0">
              <a:solidFill>
                <a:schemeClr val="dk1"/>
              </a:solidFill>
              <a:latin typeface="Courier"/>
              <a:cs typeface="Arial"/>
              <a:sym typeface="Arial"/>
            </a:endParaRPr>
          </a:p>
          <a:p>
            <a:pPr marL="457200" lvl="1" indent="0">
              <a:spcBef>
                <a:spcPts val="480"/>
              </a:spcBef>
              <a:buSzPct val="100000"/>
              <a:buNone/>
            </a:pPr>
            <a:r>
              <a:rPr lang="nl-NL" sz="12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regel1 = 'Hallo Python programmeur...'</a:t>
            </a:r>
          </a:p>
          <a:p>
            <a:pPr marL="457200" lvl="1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regel2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 = 'Welkom in de wereld van Python'</a:t>
            </a:r>
          </a:p>
          <a:p>
            <a:pPr marL="457200" lvl="1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regel1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)</a:t>
            </a:r>
          </a:p>
          <a:p>
            <a:pPr marL="457200" lvl="1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	print(</a:t>
            </a:r>
            <a:r>
              <a:rPr lang="nl-NL" sz="2000" dirty="0" err="1">
                <a:solidFill>
                  <a:schemeClr val="dk1"/>
                </a:solidFill>
                <a:latin typeface="Courier"/>
                <a:cs typeface="Arial"/>
                <a:sym typeface="Arial"/>
              </a:rPr>
              <a:t>regel2</a:t>
            </a:r>
            <a:r>
              <a:rPr lang="nl-NL" sz="2000" dirty="0">
                <a:solidFill>
                  <a:schemeClr val="dk1"/>
                </a:solidFill>
                <a:latin typeface="Courier"/>
                <a:cs typeface="Arial"/>
                <a:sym typeface="Arial"/>
              </a:rPr>
              <a:t>)</a:t>
            </a:r>
          </a:p>
          <a:p>
            <a:pPr lvl="1">
              <a:spcBef>
                <a:spcPts val="480"/>
              </a:spcBef>
              <a:buSzPct val="100000"/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dk1"/>
              </a:solidFill>
            </a:endParaRPr>
          </a:p>
          <a:p>
            <a:pPr marL="457200" lvl="1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</a:rPr>
              <a:t>Run het programma (groene pijltje naast het editorscherm)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Aanmaken</a:t>
            </a:r>
            <a:r>
              <a:rPr lang="en-US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pythonfile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378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758" y="14700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400" dirty="0"/>
              <a:t>Console: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&gt;&gt;&gt;a = 7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&gt;&gt;&gt;b = 5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&gt;&gt;&gt;a + b </a:t>
            </a:r>
            <a:r>
              <a:rPr lang="nl-NL" sz="2400" dirty="0">
                <a:solidFill>
                  <a:schemeClr val="bg2">
                    <a:lumMod val="75000"/>
                  </a:schemeClr>
                </a:solidFill>
                <a:latin typeface="Courier"/>
              </a:rPr>
              <a:t>&lt;Return&gt;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12</a:t>
            </a:r>
          </a:p>
          <a:p>
            <a:pPr marL="0" indent="0">
              <a:buNone/>
            </a:pPr>
            <a:endParaRPr lang="nl-NL" sz="2400" dirty="0">
              <a:latin typeface="Courier"/>
            </a:endParaRPr>
          </a:p>
          <a:p>
            <a:pPr marL="0" indent="0">
              <a:buNone/>
            </a:pPr>
            <a:r>
              <a:rPr lang="nl-NL" sz="2400" dirty="0"/>
              <a:t>In de IDE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a = 7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b = 5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a + b </a:t>
            </a:r>
            <a:r>
              <a:rPr lang="nl-NL" sz="2400" dirty="0">
                <a:solidFill>
                  <a:schemeClr val="bg2">
                    <a:lumMod val="75000"/>
                  </a:schemeClr>
                </a:solidFill>
                <a:latin typeface="Courier"/>
              </a:rPr>
              <a:t>&lt;Return&gt;</a:t>
            </a:r>
          </a:p>
          <a:p>
            <a:pPr marL="0" indent="0">
              <a:buNone/>
            </a:pPr>
            <a:r>
              <a:rPr lang="nl-NL" sz="2400" dirty="0"/>
              <a:t>Er gebeurt niks =&gt; in de IDE expliciet printopdracht geven.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print(a + b)</a:t>
            </a:r>
          </a:p>
          <a:p>
            <a:pPr marL="0" indent="0">
              <a:buNone/>
            </a:pPr>
            <a:endParaRPr lang="nl-NL" sz="2400" dirty="0">
              <a:solidFill>
                <a:schemeClr val="bg2">
                  <a:lumMod val="75000"/>
                </a:schemeClr>
              </a:solidFill>
              <a:latin typeface="Courier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800" dirty="0">
              <a:latin typeface="Courier"/>
            </a:endParaRPr>
          </a:p>
          <a:p>
            <a:endParaRPr lang="nl-NL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Printfunctie in Python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758" y="1470025"/>
            <a:ext cx="8229600" cy="4284663"/>
          </a:xfrm>
        </p:spPr>
        <p:txBody>
          <a:bodyPr>
            <a:normAutofit/>
          </a:bodyPr>
          <a:lstStyle/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Rechtermuisknop op les04</a:t>
            </a:r>
          </a:p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New python file</a:t>
            </a:r>
          </a:p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Geef naam: oefening4_2</a:t>
            </a:r>
          </a:p>
          <a:p>
            <a:pPr marL="40005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Type de volgende code in 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in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de editor: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	</a:t>
            </a:r>
            <a:r>
              <a:rPr lang="nl-NL" sz="2000" dirty="0">
                <a:latin typeface="Courier"/>
              </a:rPr>
              <a:t>naam = 'Mark Rutte'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plaats = 'Den Haag'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</a:t>
            </a:r>
            <a:endParaRPr lang="nl-NL" sz="2000" b="1" dirty="0">
              <a:latin typeface="Courier"/>
            </a:endParaRPr>
          </a:p>
          <a:p>
            <a:r>
              <a:rPr lang="nl-NL" sz="2400" dirty="0"/>
              <a:t>Uitvoer moet worden: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Mijn naam is Mark Rutte en ik woon in Den Haag</a:t>
            </a:r>
            <a:endParaRPr lang="nl-NL" sz="2000" dirty="0"/>
          </a:p>
          <a:p>
            <a:endParaRPr lang="nl-NL" sz="2800" dirty="0"/>
          </a:p>
          <a:p>
            <a:endParaRPr lang="nl-NL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8" y="0"/>
            <a:ext cx="815596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Tekst en variabelen in printopdracht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0758" y="1696448"/>
            <a:ext cx="8229600" cy="468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>
                <a:latin typeface="Courier"/>
              </a:rPr>
              <a:t>Mijn naam is </a:t>
            </a:r>
            <a:r>
              <a:rPr lang="nl-NL" sz="2000">
                <a:solidFill>
                  <a:srgbClr val="FF0000"/>
                </a:solidFill>
                <a:latin typeface="Courier"/>
              </a:rPr>
              <a:t>Mark Rutte</a:t>
            </a:r>
            <a:r>
              <a:rPr lang="nl-NL" sz="2000">
                <a:latin typeface="Courier"/>
              </a:rPr>
              <a:t> en ik woon in </a:t>
            </a:r>
            <a:r>
              <a:rPr lang="nl-NL" sz="2000">
                <a:solidFill>
                  <a:srgbClr val="FF0000"/>
                </a:solidFill>
                <a:latin typeface="Courier"/>
              </a:rPr>
              <a:t>Den Haag</a:t>
            </a: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2400" dirty="0"/>
              <a:t>Zwarte uitvoer: ‘eigen tekst’</a:t>
            </a:r>
          </a:p>
          <a:p>
            <a:pPr marL="0" indent="0">
              <a:buNone/>
            </a:pPr>
            <a:r>
              <a:rPr lang="nl-NL" sz="2400" dirty="0"/>
              <a:t>Rode uitvoer: variabelen </a:t>
            </a:r>
            <a:r>
              <a:rPr lang="nl-NL" sz="2400" dirty="0">
                <a:solidFill>
                  <a:srgbClr val="FF0000"/>
                </a:solidFill>
                <a:latin typeface="Courier" pitchFamily="49" charset="0"/>
              </a:rPr>
              <a:t>naam</a:t>
            </a:r>
            <a:r>
              <a:rPr lang="nl-NL" sz="2400" dirty="0"/>
              <a:t> en </a:t>
            </a:r>
            <a:r>
              <a:rPr lang="nl-NL" sz="2400" dirty="0">
                <a:solidFill>
                  <a:srgbClr val="FF0000"/>
                </a:solidFill>
                <a:latin typeface="Courier" pitchFamily="49" charset="0"/>
              </a:rPr>
              <a:t>plaats</a:t>
            </a: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sz="2400" dirty="0"/>
              <a:t>Eigen tekst tussen enkele of dubbele quotes</a:t>
            </a:r>
          </a:p>
          <a:p>
            <a:pPr marL="0" indent="0">
              <a:buNone/>
            </a:pPr>
            <a:r>
              <a:rPr lang="nl-NL" sz="2400" dirty="0"/>
              <a:t>Variabelen noemen bij de naam</a:t>
            </a:r>
          </a:p>
          <a:p>
            <a:pPr marL="0" indent="0">
              <a:buNone/>
            </a:pPr>
            <a:r>
              <a:rPr lang="nl-NL" sz="2400" dirty="0"/>
              <a:t>Aan elkaar ‘plakken’ met het +-teken</a:t>
            </a:r>
          </a:p>
          <a:p>
            <a:pPr marL="0" indent="0">
              <a:buNone/>
            </a:pPr>
            <a:endParaRPr lang="nl-NL" sz="2000" dirty="0">
              <a:latin typeface="Courier"/>
            </a:endParaRP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print('Mijn naam is ' + </a:t>
            </a:r>
            <a:r>
              <a:rPr lang="nl-NL" sz="2000" dirty="0">
                <a:solidFill>
                  <a:srgbClr val="FF0000"/>
                </a:solidFill>
                <a:latin typeface="Courier"/>
              </a:rPr>
              <a:t>naam</a:t>
            </a:r>
            <a:r>
              <a:rPr lang="nl-NL" sz="2000" dirty="0">
                <a:latin typeface="Courier"/>
              </a:rPr>
              <a:t> + ' en ik woon 											in ' + </a:t>
            </a:r>
            <a:r>
              <a:rPr lang="nl-NL" sz="2000" dirty="0">
                <a:solidFill>
                  <a:srgbClr val="FF0000"/>
                </a:solidFill>
                <a:latin typeface="Courier"/>
              </a:rPr>
              <a:t>plaats</a:t>
            </a:r>
            <a:r>
              <a:rPr lang="nl-NL" sz="2000" dirty="0">
                <a:latin typeface="Courier"/>
              </a:rPr>
              <a:t>)</a:t>
            </a:r>
          </a:p>
          <a:p>
            <a:endParaRPr lang="nl-NL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09357" y="0"/>
            <a:ext cx="820821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Tekst en variabelen in printopdracht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759995"/>
            <a:ext cx="8229600" cy="3195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0">
              <a:spcBef>
                <a:spcPts val="480"/>
              </a:spcBef>
              <a:buSzPct val="100000"/>
              <a:buNone/>
            </a:pPr>
            <a:r>
              <a:rPr lang="nl-NL" sz="2000" dirty="0">
                <a:latin typeface="Courier"/>
              </a:rPr>
              <a:t>naam = 'Mark Rutte'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plaats = 'Den Haag'</a:t>
            </a:r>
          </a:p>
          <a:p>
            <a:r>
              <a:rPr lang="nl-NL" sz="2400" dirty="0"/>
              <a:t>Hierboven staan naam en plaats hard in de code.</a:t>
            </a:r>
          </a:p>
          <a:p>
            <a:r>
              <a:rPr lang="nl-NL" sz="2400" dirty="0"/>
              <a:t>Meestal wil je de gebruiker om invoer vragen.</a:t>
            </a:r>
          </a:p>
          <a:p>
            <a:r>
              <a:rPr lang="nl-NL" sz="2400" dirty="0"/>
              <a:t>Daarvoor gebruik je de </a:t>
            </a:r>
            <a:r>
              <a:rPr lang="nl-NL" sz="2400" b="1" dirty="0"/>
              <a:t>input-functie</a:t>
            </a:r>
            <a:r>
              <a:rPr lang="nl-NL" sz="2400" dirty="0"/>
              <a:t>.</a:t>
            </a:r>
          </a:p>
          <a:p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Maak nieuwe python file met naam oefening4_3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	</a:t>
            </a:r>
            <a:r>
              <a:rPr lang="nl-NL" sz="2000" dirty="0">
                <a:latin typeface="Courier"/>
              </a:rPr>
              <a:t>naam = input('Wat is je naam: ')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plaats = input('Waar woon je: ')</a:t>
            </a:r>
          </a:p>
          <a:p>
            <a:pPr marL="0" indent="0">
              <a:buNone/>
            </a:pPr>
            <a:r>
              <a:rPr lang="nl-NL" sz="2000" b="1" dirty="0">
                <a:latin typeface="Courier"/>
              </a:rPr>
              <a:t>	</a:t>
            </a:r>
            <a:r>
              <a:rPr lang="nl-NL" sz="2000" dirty="0">
                <a:latin typeface="Courier"/>
              </a:rPr>
              <a:t>print('Mijn naam is ' + naam + ' en ik woon 											in ' + plaats)</a:t>
            </a:r>
          </a:p>
          <a:p>
            <a:r>
              <a:rPr lang="nl-NL" sz="2400" dirty="0"/>
              <a:t>Merk op: de printfunctie blijft exact hetzelfde.</a:t>
            </a:r>
          </a:p>
          <a:p>
            <a:r>
              <a:rPr lang="nl-NL" sz="2400" b="1" dirty="0"/>
              <a:t>De inputfunctie geeft altijd een string terug!</a:t>
            </a:r>
          </a:p>
          <a:p>
            <a:pPr marL="0" indent="0">
              <a:buNone/>
            </a:pPr>
            <a:endParaRPr lang="nl-NL" sz="2000" dirty="0">
              <a:latin typeface="Courier"/>
            </a:endParaRPr>
          </a:p>
          <a:p>
            <a:endParaRPr lang="nl-NL" sz="2400" dirty="0"/>
          </a:p>
          <a:p>
            <a:endParaRPr lang="nl-NL" sz="2000" dirty="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Input-functie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461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266700" y="1676400"/>
            <a:ext cx="8648700" cy="3221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nl-NL" sz="2400" dirty="0"/>
              <a:t>Voorbeeld: Je wilt van twee personen de leeftijd vragen en deze leeftijden bij elkaar optellen.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leeftijd1 = input('Geef de eerste leeftijd: ')</a:t>
            </a:r>
          </a:p>
          <a:p>
            <a:pPr marL="0" indent="0">
              <a:buNone/>
            </a:pPr>
            <a:r>
              <a:rPr lang="nl-NL" sz="2400" dirty="0"/>
              <a:t>Gaat niet goed, want leeftijd1 is een string.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Twee oplossingen:</a:t>
            </a:r>
          </a:p>
          <a:p>
            <a:r>
              <a:rPr lang="nl-NL" sz="2400" dirty="0"/>
              <a:t>Gebruik </a:t>
            </a:r>
            <a:r>
              <a:rPr lang="nl-NL" sz="2400" b="1" dirty="0"/>
              <a:t>type-conversie</a:t>
            </a:r>
            <a:endParaRPr lang="nl-NL" sz="2400" dirty="0"/>
          </a:p>
          <a:p>
            <a:r>
              <a:rPr lang="nl-NL" sz="2400" dirty="0"/>
              <a:t>Gebruik de </a:t>
            </a:r>
            <a:r>
              <a:rPr lang="nl-NL" sz="2400" b="1" dirty="0" err="1"/>
              <a:t>eval</a:t>
            </a:r>
            <a:r>
              <a:rPr lang="nl-NL" sz="2400" dirty="0"/>
              <a:t>-functie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</a:t>
            </a:r>
          </a:p>
          <a:p>
            <a:endParaRPr lang="nl-NL" sz="2000" dirty="0"/>
          </a:p>
          <a:p>
            <a:endParaRPr lang="nl-NL" sz="2400" dirty="0"/>
          </a:p>
          <a:p>
            <a:endParaRPr lang="nl-NL" sz="2000" dirty="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Wat als de inputfunctie geen string moet teruggeven?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796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266700" y="1676400"/>
            <a:ext cx="8648700" cy="3221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"/>
              </a:rPr>
              <a:t>leeftijd1 = input('Geef de eerste leeftijd: ')</a:t>
            </a:r>
          </a:p>
          <a:p>
            <a:pPr marL="0" indent="0">
              <a:buNone/>
            </a:pPr>
            <a:r>
              <a:rPr lang="nl-NL" sz="2400" dirty="0"/>
              <a:t>Gaat niet goed, want leeftijd1 is een string.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leeftijd1 = int(input('Geef de eerste leeftijd: '))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Door het gebruiken van de int-</a:t>
            </a:r>
            <a:r>
              <a:rPr lang="nl-NL" sz="2400" dirty="0" err="1"/>
              <a:t>constructor</a:t>
            </a:r>
            <a:r>
              <a:rPr lang="nl-NL" sz="2400" dirty="0"/>
              <a:t> geef je expliciet aan dat de variabele </a:t>
            </a:r>
            <a:r>
              <a:rPr lang="nl-NL" sz="2400" dirty="0">
                <a:latin typeface="Courier"/>
              </a:rPr>
              <a:t>leeftijd1</a:t>
            </a:r>
            <a:r>
              <a:rPr lang="nl-NL" sz="2400" dirty="0">
                <a:latin typeface="+mj-lt"/>
              </a:rPr>
              <a:t> van het type int moet zijn.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000" dirty="0">
              <a:latin typeface="Courier"/>
            </a:endParaRPr>
          </a:p>
          <a:p>
            <a:endParaRPr lang="nl-NL" sz="2000" dirty="0"/>
          </a:p>
          <a:p>
            <a:endParaRPr lang="nl-NL" sz="2400" dirty="0"/>
          </a:p>
          <a:p>
            <a:endParaRPr lang="nl-NL" sz="2000" dirty="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Type-conversie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760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266700" y="1382486"/>
            <a:ext cx="8648700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"/>
              </a:rPr>
              <a:t>leeftijd1 = input('Geef de eerste leeftijd: ')</a:t>
            </a:r>
          </a:p>
          <a:p>
            <a:pPr marL="0" indent="0">
              <a:buNone/>
            </a:pPr>
            <a:r>
              <a:rPr lang="nl-NL" sz="2400" dirty="0"/>
              <a:t>Gaat niet goed, want leeftijd1 is een string.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Oplossing gebruik van </a:t>
            </a:r>
            <a:r>
              <a:rPr lang="nl-NL" sz="2400" b="1" dirty="0" err="1"/>
              <a:t>eval</a:t>
            </a:r>
            <a:r>
              <a:rPr lang="nl-NL" sz="2400" dirty="0"/>
              <a:t>-functie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leeftijd1 = </a:t>
            </a:r>
            <a:r>
              <a:rPr lang="nl-NL" sz="2000" dirty="0" err="1">
                <a:latin typeface="Courier"/>
              </a:rPr>
              <a:t>eval</a:t>
            </a:r>
            <a:r>
              <a:rPr lang="nl-NL" sz="2000" dirty="0">
                <a:latin typeface="Courier"/>
              </a:rPr>
              <a:t>(input('Geef de eerste leeftijd: '))</a:t>
            </a:r>
          </a:p>
          <a:p>
            <a:pPr marL="0" indent="0">
              <a:buNone/>
            </a:pPr>
            <a:r>
              <a:rPr lang="nl-NL" sz="2400" dirty="0"/>
              <a:t>Python bepaalt zelf het type van de variabele </a:t>
            </a:r>
            <a:r>
              <a:rPr lang="nl-NL" sz="2400" dirty="0">
                <a:latin typeface="Courier"/>
              </a:rPr>
              <a:t>leeftijd1</a:t>
            </a:r>
            <a:r>
              <a:rPr lang="nl-NL" sz="2400" dirty="0">
                <a:latin typeface="+mj-lt"/>
              </a:rPr>
              <a:t> afhankelijk van wat de gebruiker invoert.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i="1" dirty="0" err="1"/>
              <a:t>Opm</a:t>
            </a:r>
            <a:r>
              <a:rPr lang="nl-NL" sz="2400" i="1" dirty="0"/>
              <a:t>: Het is niet altijd nodig om  bij getallen type conversie of de </a:t>
            </a:r>
            <a:r>
              <a:rPr lang="nl-NL" sz="2400" i="1" dirty="0" err="1"/>
              <a:t>eval</a:t>
            </a:r>
            <a:r>
              <a:rPr lang="nl-NL" sz="2400" i="1" dirty="0"/>
              <a:t>-functie te gebruiken, bijv. als je er niet mee hoeft te rekenen.</a:t>
            </a:r>
          </a:p>
          <a:p>
            <a:pPr marL="0" indent="0">
              <a:buNone/>
            </a:pPr>
            <a:endParaRPr lang="nl-NL" sz="2000" dirty="0">
              <a:latin typeface="Courier"/>
            </a:endParaRPr>
          </a:p>
          <a:p>
            <a:endParaRPr lang="nl-NL" sz="2000" dirty="0"/>
          </a:p>
          <a:p>
            <a:endParaRPr lang="nl-NL" sz="2400" dirty="0"/>
          </a:p>
          <a:p>
            <a:endParaRPr lang="nl-NL" sz="2000" dirty="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</a:t>
            </a:r>
            <a:r>
              <a:rPr lang="nl-NL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</a:t>
            </a:r>
            <a:r>
              <a:rPr lang="nl-NL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-functie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437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257175" y="1600200"/>
            <a:ext cx="8705850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Maak nieuwe python file met naam oefening4_4</a:t>
            </a:r>
          </a:p>
          <a:p>
            <a:r>
              <a:rPr lang="nl-NL" sz="2400" dirty="0"/>
              <a:t>Type onderstaande code:</a:t>
            </a:r>
          </a:p>
          <a:p>
            <a:pPr marL="0" indent="0">
              <a:buNone/>
            </a:pPr>
            <a:r>
              <a:rPr lang="nl-NL" sz="2400" dirty="0">
                <a:latin typeface="Courier"/>
              </a:rPr>
              <a:t>	</a:t>
            </a:r>
            <a:r>
              <a:rPr lang="nl-NL" sz="2000" dirty="0">
                <a:latin typeface="Courier"/>
              </a:rPr>
              <a:t>leeftijd1 = </a:t>
            </a:r>
            <a:r>
              <a:rPr lang="nl-NL" sz="2000" dirty="0" err="1">
                <a:latin typeface="Courier"/>
              </a:rPr>
              <a:t>eval</a:t>
            </a:r>
            <a:r>
              <a:rPr lang="nl-NL" sz="2000" dirty="0">
                <a:latin typeface="Courier"/>
              </a:rPr>
              <a:t>(input('Geef de eerste leeftijd: '))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leeftijd2 = </a:t>
            </a:r>
            <a:r>
              <a:rPr lang="nl-NL" sz="2000" dirty="0" err="1">
                <a:latin typeface="Courier"/>
              </a:rPr>
              <a:t>eval</a:t>
            </a:r>
            <a:r>
              <a:rPr lang="nl-NL" sz="2000" dirty="0">
                <a:latin typeface="Courier"/>
              </a:rPr>
              <a:t>(input('Geef de tweede leeftijd: '))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somleeftijd = leeftijd1 + leeftijd2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print('De leeftijden samen zijn: ' + somleeftijd)</a:t>
            </a:r>
          </a:p>
          <a:p>
            <a:endParaRPr lang="nl-NL" sz="2400" dirty="0"/>
          </a:p>
          <a:p>
            <a:r>
              <a:rPr lang="nl-NL" sz="2400" dirty="0"/>
              <a:t>Runnen van programma geeft foutmelding: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	</a:t>
            </a:r>
            <a:r>
              <a:rPr lang="en-US" sz="2000" dirty="0" err="1">
                <a:latin typeface="Courier"/>
              </a:rPr>
              <a:t>TypeError</a:t>
            </a:r>
            <a:r>
              <a:rPr lang="en-US" sz="2000" dirty="0">
                <a:latin typeface="Courier"/>
              </a:rPr>
              <a:t>: Can't convert '</a:t>
            </a:r>
            <a:r>
              <a:rPr lang="en-US" sz="2000" dirty="0" err="1">
                <a:latin typeface="Courier"/>
              </a:rPr>
              <a:t>int</a:t>
            </a:r>
            <a:r>
              <a:rPr lang="en-US" sz="2000" dirty="0">
                <a:latin typeface="Courier"/>
              </a:rPr>
              <a:t>' object to </a:t>
            </a:r>
            <a:r>
              <a:rPr lang="en-US" sz="2000" dirty="0" err="1">
                <a:latin typeface="Courier"/>
              </a:rPr>
              <a:t>str</a:t>
            </a:r>
            <a:r>
              <a:rPr lang="en-US" sz="2000" dirty="0">
                <a:latin typeface="Courier"/>
              </a:rPr>
              <a:t> 	implicitly</a:t>
            </a:r>
          </a:p>
          <a:p>
            <a:r>
              <a:rPr lang="nl-NL" sz="2400" dirty="0"/>
              <a:t>Door het +- teken verwacht Python een string, maar de variabele </a:t>
            </a:r>
            <a:r>
              <a:rPr lang="nl-NL" sz="2000" dirty="0">
                <a:latin typeface="Courier"/>
              </a:rPr>
              <a:t>somleeftijd</a:t>
            </a:r>
            <a:r>
              <a:rPr lang="nl-NL" sz="2400" dirty="0"/>
              <a:t> is een int.</a:t>
            </a:r>
          </a:p>
          <a:p>
            <a:pPr marL="0" indent="0">
              <a:buNone/>
            </a:pPr>
            <a:endParaRPr lang="nl-NL" sz="2000" dirty="0">
              <a:latin typeface="Courier"/>
            </a:endParaRPr>
          </a:p>
          <a:p>
            <a:endParaRPr lang="nl-NL" sz="2400" dirty="0"/>
          </a:p>
          <a:p>
            <a:endParaRPr lang="nl-NL" sz="2000" dirty="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Nog een keer de printopdracht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18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Data Types &amp; Imperative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06152"/>
            <a:ext cx="7772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Objects and Classes									§2.4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Python Programs &amp;	 interactive </a:t>
            </a:r>
            <a:r>
              <a:rPr lang="en-US" sz="2400" dirty="0" err="1">
                <a:solidFill>
                  <a:schemeClr val="accent1"/>
                </a:solidFill>
              </a:rPr>
              <a:t>Input/Output</a:t>
            </a:r>
            <a:r>
              <a:rPr lang="en-US" sz="2400" dirty="0">
                <a:solidFill>
                  <a:schemeClr val="accent1"/>
                </a:solidFill>
              </a:rPr>
              <a:t> 			§3.1</a:t>
            </a:r>
          </a:p>
        </p:txBody>
      </p:sp>
    </p:spTree>
    <p:extLst>
      <p:ext uri="{BB962C8B-B14F-4D97-AF65-F5344CB8AC3E}">
        <p14:creationId xmlns:p14="http://schemas.microsoft.com/office/powerpoint/2010/main" val="217699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186431" y="1600200"/>
            <a:ext cx="8776594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nl-NL" sz="2400">
                <a:solidFill>
                  <a:schemeClr val="dk1"/>
                </a:solidFill>
                <a:cs typeface="Arial"/>
                <a:sym typeface="Arial"/>
              </a:rPr>
              <a:t>Het gebruik van de string-constructor </a:t>
            </a:r>
            <a:r>
              <a:rPr lang="nl-NL" sz="2400" b="1">
                <a:solidFill>
                  <a:schemeClr val="dk1"/>
                </a:solidFill>
                <a:cs typeface="Arial"/>
                <a:sym typeface="Arial"/>
              </a:rPr>
              <a:t>str</a:t>
            </a:r>
            <a:r>
              <a:rPr lang="nl-NL" sz="2400">
                <a:solidFill>
                  <a:schemeClr val="dk1"/>
                </a:solidFill>
                <a:cs typeface="Arial"/>
                <a:sym typeface="Arial"/>
              </a:rPr>
              <a:t>. </a:t>
            </a:r>
          </a:p>
          <a:p>
            <a:r>
              <a:rPr lang="nl-NL" sz="2400">
                <a:solidFill>
                  <a:schemeClr val="dk1"/>
                </a:solidFill>
                <a:cs typeface="Arial"/>
                <a:sym typeface="Arial"/>
              </a:rPr>
              <a:t>Deze maakt van de variabele </a:t>
            </a:r>
            <a:r>
              <a:rPr lang="nl-NL" sz="2000">
                <a:solidFill>
                  <a:schemeClr val="dk1"/>
                </a:solidFill>
                <a:latin typeface="Courier"/>
                <a:cs typeface="Arial"/>
                <a:sym typeface="Arial"/>
              </a:rPr>
              <a:t>somleeftijd</a:t>
            </a:r>
            <a:r>
              <a:rPr lang="nl-NL" sz="2400">
                <a:solidFill>
                  <a:schemeClr val="dk1"/>
                </a:solidFill>
                <a:cs typeface="Arial"/>
                <a:sym typeface="Arial"/>
              </a:rPr>
              <a:t> een string.</a:t>
            </a:r>
          </a:p>
          <a:p>
            <a:pPr marL="0" indent="0">
              <a:buNone/>
            </a:pPr>
            <a:r>
              <a:rPr lang="nl-NL" sz="2400">
                <a:latin typeface="Courier"/>
              </a:rPr>
              <a:t>	</a:t>
            </a:r>
            <a:r>
              <a:rPr lang="nl-NL" sz="1800">
                <a:latin typeface="Courier"/>
              </a:rPr>
              <a:t>leeftijd1 = eval(input('Geef de eerste leeftijd: '))</a:t>
            </a:r>
          </a:p>
          <a:p>
            <a:pPr marL="0" indent="0">
              <a:buNone/>
            </a:pPr>
            <a:r>
              <a:rPr lang="nl-NL" sz="1800">
                <a:latin typeface="Courier"/>
              </a:rPr>
              <a:t>	leeftijd2 = eval(input('Geef de tweede leeftijd: '))</a:t>
            </a:r>
          </a:p>
          <a:p>
            <a:pPr marL="0" indent="0">
              <a:buNone/>
            </a:pPr>
            <a:r>
              <a:rPr lang="nl-NL" sz="1800">
                <a:latin typeface="Courier"/>
              </a:rPr>
              <a:t>	somleeftijd = leeftijd1 + leeftijd2</a:t>
            </a:r>
          </a:p>
          <a:p>
            <a:pPr marL="0" indent="0">
              <a:buNone/>
            </a:pPr>
            <a:r>
              <a:rPr lang="nl-NL" sz="1800">
                <a:latin typeface="Courier"/>
              </a:rPr>
              <a:t>	print('De leeftijden samen zijn: ' + </a:t>
            </a:r>
            <a:r>
              <a:rPr lang="nl-NL" sz="1800">
                <a:solidFill>
                  <a:srgbClr val="FF0000"/>
                </a:solidFill>
                <a:latin typeface="Courier"/>
              </a:rPr>
              <a:t>str</a:t>
            </a:r>
            <a:r>
              <a:rPr lang="nl-NL" sz="1800">
                <a:latin typeface="Courier"/>
              </a:rPr>
              <a:t>(somleeftijd))</a:t>
            </a:r>
          </a:p>
          <a:p>
            <a:endParaRPr lang="nl-NL" sz="2400"/>
          </a:p>
          <a:p>
            <a:endParaRPr lang="nl-NL" sz="200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String-</a:t>
            </a:r>
            <a:r>
              <a:rPr lang="nl-NL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12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186431" y="1356361"/>
            <a:ext cx="8776594" cy="376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Voor invoer gebruik je de input-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funtie</a:t>
            </a: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naam = input('vraag aan gebruiker')</a:t>
            </a:r>
          </a:p>
          <a:p>
            <a:r>
              <a:rPr lang="nl-NL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naam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is standaard van het stringtype. </a:t>
            </a:r>
          </a:p>
          <a:p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Moet </a:t>
            </a:r>
            <a:r>
              <a:rPr lang="nl-NL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naam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een ander type hebben: gebruik een type-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constructor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of de 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eval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-functie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naam = int(input('vraag aan gebruiker'))</a:t>
            </a: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naam = </a:t>
            </a:r>
            <a:r>
              <a:rPr lang="nl-NL" sz="2000" dirty="0" err="1">
                <a:latin typeface="Courier"/>
              </a:rPr>
              <a:t>eval</a:t>
            </a:r>
            <a:r>
              <a:rPr lang="nl-NL" sz="2000" dirty="0">
                <a:latin typeface="Courier"/>
              </a:rPr>
              <a:t>(input('vraag aan gebruiker'))</a:t>
            </a:r>
          </a:p>
          <a:p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Voor uitvoer gebruik je de print-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funtie</a:t>
            </a: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0" indent="0">
              <a:buNone/>
            </a:pPr>
            <a:r>
              <a:rPr lang="nl-NL" sz="2000" dirty="0">
                <a:latin typeface="Courier"/>
              </a:rPr>
              <a:t>	print('eigen tekst' + naam)</a:t>
            </a:r>
          </a:p>
          <a:p>
            <a:r>
              <a:rPr lang="nl-NL" sz="2400" dirty="0">
                <a:solidFill>
                  <a:schemeClr val="dk1"/>
                </a:solidFill>
                <a:sym typeface="Arial"/>
              </a:rPr>
              <a:t>Als </a:t>
            </a:r>
            <a:r>
              <a:rPr lang="nl-NL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naam</a:t>
            </a:r>
            <a:r>
              <a:rPr lang="nl-NL" sz="2400" dirty="0">
                <a:solidFill>
                  <a:schemeClr val="dk1"/>
                </a:solidFill>
                <a:sym typeface="Arial"/>
              </a:rPr>
              <a:t> iets anders is dan een stringtype, gebruik </a:t>
            </a:r>
            <a:r>
              <a:rPr lang="nl-NL" sz="2400" dirty="0" err="1">
                <a:solidFill>
                  <a:schemeClr val="dk1"/>
                </a:solidFill>
                <a:sym typeface="Arial"/>
              </a:rPr>
              <a:t>stringconstructor</a:t>
            </a:r>
            <a:endParaRPr lang="nl-NL" sz="2400" dirty="0">
              <a:solidFill>
                <a:schemeClr val="dk1"/>
              </a:solidFill>
              <a:sym typeface="Arial"/>
            </a:endParaRP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"/>
              </a:rPr>
              <a:t>print('eigen tekst' + </a:t>
            </a:r>
            <a:r>
              <a:rPr lang="nl-NL" sz="2000" dirty="0" err="1">
                <a:latin typeface="Courier"/>
              </a:rPr>
              <a:t>str</a:t>
            </a:r>
            <a:r>
              <a:rPr lang="nl-NL" sz="2000" dirty="0">
                <a:latin typeface="Courier"/>
              </a:rPr>
              <a:t>(naam))</a:t>
            </a:r>
          </a:p>
          <a:p>
            <a:endParaRPr lang="nl-NL" sz="2400" dirty="0">
              <a:solidFill>
                <a:schemeClr val="dk1"/>
              </a:solidFill>
              <a:latin typeface="Calibri" panose="020F0502020204030204" pitchFamily="34" charset="0"/>
              <a:cs typeface="Arial"/>
              <a:sym typeface="Arial"/>
            </a:endParaRPr>
          </a:p>
          <a:p>
            <a:endParaRPr lang="nl-NL" sz="2400" dirty="0"/>
          </a:p>
          <a:p>
            <a:endParaRPr lang="nl-NL" sz="2000" dirty="0"/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Samenvatting: invoer en uitvoer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66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1645478"/>
            <a:ext cx="802398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solidFill>
                  <a:schemeClr val="accent1"/>
                </a:solidFill>
              </a:rPr>
              <a:t> prints its input argument to the IDLE window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argument can be any object: an integer, a float, a string, a list, …</a:t>
            </a:r>
          </a:p>
          <a:p>
            <a:pPr marL="1139825" lvl="2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dirty="0"/>
              <a:t>Strings are printed without quotes  and “to be read by people”, rather than “to be interpreted by Python”, 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2000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“string representation” of the object is printed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57771" y="4295913"/>
            <a:ext cx="352458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print(0.0)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print('zero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print([0, 1, 'two'])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Jordan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Michael Jordan...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00534" y="6345349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82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0978" y="1463314"/>
            <a:ext cx="8023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chemeClr val="accent1"/>
                </a:solidFill>
              </a:rPr>
              <a:t> requests and reads input from the user interactively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It’s (optional) input argument is the request message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Typically used on the right side of an assignment statement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0978" y="2778355"/>
            <a:ext cx="4258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78" y="2778355"/>
            <a:ext cx="4258158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30978" y="2778355"/>
            <a:ext cx="425815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i="1" dirty="0"/>
              <a:t>string </a:t>
            </a:r>
            <a:r>
              <a:rPr lang="en-US" dirty="0"/>
              <a:t>typed by the user is assigned to the variable on the left side of the assignment statement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30978" y="2778355"/>
            <a:ext cx="42581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" grpId="0" animBg="1"/>
      <p:bldP spid="9" grpId="0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eval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896" y="2035344"/>
            <a:ext cx="47376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2: Use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2625" lvl="1" indent="-225425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919163" lvl="2" indent="-238125" defTabSz="914400" fontAlgn="base">
              <a:spcBef>
                <a:spcPct val="0"/>
              </a:spcBef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sz="2000" dirty="0"/>
              <a:t>Takes a string as input and evaluates it as a Python expression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954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eval('18')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eval('[2,3+5]')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"&lt;string&gt;",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081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232806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25896" y="2035344"/>
            <a:ext cx="4737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5896" y="2035344"/>
            <a:ext cx="473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5896" y="2035344"/>
            <a:ext cx="4737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8" grpId="0" animBg="1"/>
      <p:bldP spid="28" grpId="1" animBg="1"/>
      <p:bldP spid="29" grpId="0" animBg="1"/>
      <p:bldP spid="31" grpId="0"/>
      <p:bldP spid="31" grpId="1"/>
      <p:bldP spid="32" grpId="0"/>
      <p:bldP spid="33" grpId="0"/>
      <p:bldP spid="3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569" y="961292"/>
            <a:ext cx="8850923" cy="4339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/>
              <a:t>Slides bestuderen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Opdrachten</a:t>
            </a:r>
          </a:p>
          <a:p>
            <a:r>
              <a:rPr lang="nl-NL" sz="2400" dirty="0"/>
              <a:t>Les04 Extra opdrachten (zie klassensite)</a:t>
            </a:r>
          </a:p>
          <a:p>
            <a:r>
              <a:rPr lang="nl-NL" sz="2400" dirty="0"/>
              <a:t>Verplichte opdrachten van de les ‘Basisconcepten’: Getallen, Strings </a:t>
            </a:r>
            <a:r>
              <a:rPr lang="nl-NL" sz="2400" dirty="0" err="1"/>
              <a:t>and</a:t>
            </a:r>
            <a:r>
              <a:rPr lang="nl-NL" sz="2400" dirty="0"/>
              <a:t> Conversion, Operator </a:t>
            </a:r>
            <a:r>
              <a:rPr lang="nl-NL" sz="2400" dirty="0" err="1"/>
              <a:t>Precedence</a:t>
            </a:r>
            <a:r>
              <a:rPr lang="nl-NL" sz="2400" dirty="0"/>
              <a:t>, Input/Output,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r>
              <a:rPr lang="nl-NL" sz="2400" dirty="0"/>
              <a:t>: Git &amp; </a:t>
            </a:r>
            <a:r>
              <a:rPr lang="nl-NL" sz="2400"/>
              <a:t>Github </a:t>
            </a: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Deadline: op de dag van les 6 om 23.59 uur</a:t>
            </a:r>
          </a:p>
          <a:p>
            <a:pPr marL="0" indent="0">
              <a:buNone/>
            </a:pPr>
            <a:r>
              <a:rPr lang="nl-NL" sz="2400" b="1" dirty="0"/>
              <a:t>IV1M 21 september 23.59 uur en IV1N 20 september 23.59 uur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Voorbereiding voor volgende les</a:t>
            </a:r>
          </a:p>
          <a:p>
            <a:pPr marL="0" indent="0">
              <a:buNone/>
            </a:pPr>
            <a:r>
              <a:rPr lang="nl-NL" sz="2400" dirty="0"/>
              <a:t>Par 3.2 uit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</a:p>
          <a:p>
            <a:pPr marL="0" indent="0">
              <a:buNone/>
            </a:pPr>
            <a:r>
              <a:rPr lang="nl-NL" sz="2400" dirty="0"/>
              <a:t>of par 6.2 t/m 6.2.3 en 7.2 uit de </a:t>
            </a:r>
            <a:r>
              <a:rPr lang="nl-NL" sz="2400" dirty="0" err="1"/>
              <a:t>Programmeursleerling</a:t>
            </a:r>
            <a:endParaRPr lang="nl-NL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noProof="0" dirty="0" err="1">
                <a:latin typeface="Calibri" pitchFamily="34" charset="0"/>
              </a:rPr>
              <a:t>Huiswerk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2907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Do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>
                <a:hlinkClick r:id="rId2"/>
              </a:rPr>
              <a:t>quiz</a:t>
            </a:r>
            <a:r>
              <a:rPr lang="nl-NL" sz="2400" dirty="0"/>
              <a:t> (</a:t>
            </a:r>
            <a:r>
              <a:rPr lang="nl-NL" sz="2400" dirty="0" err="1"/>
              <a:t>optional</a:t>
            </a:r>
            <a:r>
              <a:rPr lang="nl-NL" sz="2400" dirty="0"/>
              <a:t>)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remaining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r>
              <a:rPr lang="nl-NL" sz="2400" dirty="0"/>
              <a:t> </a:t>
            </a:r>
            <a:r>
              <a:rPr lang="nl-NL" sz="2400" dirty="0" err="1"/>
              <a:t>and</a:t>
            </a:r>
            <a:r>
              <a:rPr lang="nl-NL" sz="2400" dirty="0"/>
              <a:t>/or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r>
              <a:rPr lang="nl-NL" sz="2400" dirty="0"/>
              <a:t> on Canvas</a:t>
            </a:r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71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33293" y="4445644"/>
            <a:ext cx="2022586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5499" y="4454167"/>
            <a:ext cx="1394628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4018" y="4454167"/>
            <a:ext cx="2347741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359" y="4454167"/>
            <a:ext cx="960120" cy="98082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Objects and classes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1821531"/>
            <a:ext cx="50465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 Python, every value, whether a simple integer value like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</a:rPr>
              <a:t> or a more complex value, such as the list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['hello', 4,  5]</a:t>
            </a:r>
            <a:r>
              <a:rPr lang="en-US" sz="2000" dirty="0">
                <a:solidFill>
                  <a:schemeClr val="accent1"/>
                </a:solidFill>
              </a:rPr>
              <a:t>  is stored in memory as an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5451" y="4887707"/>
            <a:ext cx="147696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6177" y="4896230"/>
            <a:ext cx="18308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9" name="Rectangle 8"/>
          <p:cNvSpPr/>
          <p:nvPr/>
        </p:nvSpPr>
        <p:spPr>
          <a:xfrm>
            <a:off x="961518" y="489623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0571" y="4896230"/>
            <a:ext cx="76163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9" y="3399336"/>
            <a:ext cx="3979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Every object has a </a:t>
            </a:r>
            <a:r>
              <a:rPr lang="en-US" sz="2000" noProof="0" dirty="0">
                <a:solidFill>
                  <a:srgbClr val="FF0000"/>
                </a:solidFill>
              </a:rPr>
              <a:t>value </a:t>
            </a:r>
            <a:r>
              <a:rPr lang="en-US" sz="2000" noProof="0" dirty="0">
                <a:solidFill>
                  <a:schemeClr val="accent1"/>
                </a:solidFill>
              </a:rPr>
              <a:t>and a </a:t>
            </a:r>
            <a:r>
              <a:rPr lang="en-US" sz="2000" noProof="0" dirty="0">
                <a:solidFill>
                  <a:srgbClr val="FF0000"/>
                </a:solidFill>
              </a:rPr>
              <a:t>type;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3799446"/>
            <a:ext cx="5133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It is the object that has a type, not the variable!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1386" y="790482"/>
            <a:ext cx="225793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'list'&gt;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938133" y="6257835"/>
            <a:ext cx="7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Terminology: object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of type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 =  object X belongs to class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64597" y="5746176"/>
            <a:ext cx="88921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 object’s type determines what values it can have 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27875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1" grpId="0"/>
      <p:bldP spid="22" grpId="0" animBg="1"/>
      <p:bldP spid="24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Values of number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121859"/>
            <a:ext cx="54246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object of type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can have, essentially, any integer number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134017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7" y="4100387"/>
            <a:ext cx="54246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value of an </a:t>
            </a:r>
            <a:r>
              <a:rPr lang="en-US" sz="2000" noProof="0" dirty="0">
                <a:solidFill>
                  <a:schemeClr val="accent1"/>
                </a:solidFill>
              </a:rPr>
              <a:t>object of type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noProof="0" dirty="0">
                <a:solidFill>
                  <a:schemeClr val="accent1"/>
                </a:solidFill>
              </a:rPr>
              <a:t> is represented in memory using 64 bits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i.e., 64 zeros and ones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709357" y="5291600"/>
            <a:ext cx="526102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This means that only 2</a:t>
            </a:r>
            <a:r>
              <a:rPr lang="en-US" sz="2000" baseline="30000" dirty="0">
                <a:solidFill>
                  <a:schemeClr val="accent1"/>
                </a:solidFill>
              </a:rPr>
              <a:t>64</a:t>
            </a:r>
            <a:r>
              <a:rPr lang="en-US" sz="2000" dirty="0">
                <a:solidFill>
                  <a:schemeClr val="accent1"/>
                </a:solidFill>
              </a:rPr>
              <a:t> real number values can be represented with a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object; all other real number values are just approximated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6134015" y="733248"/>
            <a:ext cx="2911937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"&lt;pyshell#38&gt;",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2.0**1024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(34, 'Result too large')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2.0**(-1075)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what values it can have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</a:rPr>
              <a:t>and how it can be manipulated</a:t>
            </a:r>
          </a:p>
        </p:txBody>
      </p:sp>
    </p:spTree>
    <p:extLst>
      <p:ext uri="{BB962C8B-B14F-4D97-AF65-F5344CB8AC3E}">
        <p14:creationId xmlns:p14="http://schemas.microsoft.com/office/powerpoint/2010/main" val="42458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2" grpId="1" animBg="1"/>
      <p:bldP spid="25" grpId="0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Operators for number types</a:t>
            </a:r>
            <a:endParaRPr lang="en-US" sz="2000" kern="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7" y="3212708"/>
            <a:ext cx="41663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already saw the operators that are used to manipulate number types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algebraic operators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%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comparison operators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09357" y="2089153"/>
            <a:ext cx="54246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An object’s type determines </a:t>
            </a:r>
            <a:r>
              <a:rPr lang="en-US" sz="2000" kern="0" dirty="0">
                <a:latin typeface="Calibri" pitchFamily="34" charset="0"/>
              </a:rPr>
              <a:t>what values it can have and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how it can be manipulated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6590" y="2316769"/>
          <a:ext cx="2290110" cy="45325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*, /, //,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&lt;,&gt;,&lt;=,&gt;=,==,!=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27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5886839" y="3643264"/>
            <a:ext cx="11704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4930936" y="3320166"/>
            <a:ext cx="14057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higher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885251" y="5980912"/>
            <a:ext cx="1170475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4875707" y="5657814"/>
            <a:ext cx="14609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lower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precedence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7" y="5396468"/>
            <a:ext cx="41663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Parentheses and precedence rules determine the order in which operators are evaluated in an expression</a:t>
            </a:r>
          </a:p>
        </p:txBody>
      </p:sp>
    </p:spTree>
    <p:extLst>
      <p:ext uri="{BB962C8B-B14F-4D97-AF65-F5344CB8AC3E}">
        <p14:creationId xmlns:p14="http://schemas.microsoft.com/office/powerpoint/2010/main" val="23237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 constructors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9" y="2483250"/>
            <a:ext cx="53168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assignment statement can be used to create an integer object with value 3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type of the object is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defined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09358" y="3893934"/>
            <a:ext cx="56983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 can also be created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explicitly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specifying the object type using a constructor function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integer constructor (default value: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77550" y="5636472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string constructor (default value: empty string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77550" y="5083962"/>
            <a:ext cx="7454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Float constructor (default value: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77550" y="6275879"/>
            <a:ext cx="79881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8975" lvl="2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list constructor (default value: empty list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6599078" y="876237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599078" y="876236"/>
            <a:ext cx="225793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 conversion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44218" y="1698671"/>
            <a:ext cx="70148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Implicit type conversion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When evaluating an expression that contains operands of different type, operands must first be converted to the same type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Operands are converted to the type that “contains the others”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4812" y="586151"/>
            <a:ext cx="4110182" cy="1281546"/>
            <a:chOff x="4414812" y="586151"/>
            <a:chExt cx="4110182" cy="1281546"/>
          </a:xfrm>
        </p:grpSpPr>
        <p:sp>
          <p:nvSpPr>
            <p:cNvPr id="25" name="Oval 24"/>
            <p:cNvSpPr/>
            <p:nvPr/>
          </p:nvSpPr>
          <p:spPr>
            <a:xfrm>
              <a:off x="4414812" y="586151"/>
              <a:ext cx="4110182" cy="12815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567213" y="738551"/>
              <a:ext cx="3079302" cy="96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719615" y="890951"/>
              <a:ext cx="2052868" cy="640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911805" y="1109631"/>
              <a:ext cx="61562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bool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026425" y="1109631"/>
              <a:ext cx="50788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801631" y="1109631"/>
              <a:ext cx="72336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float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2 + 3.0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True + 0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44218" y="2988617"/>
            <a:ext cx="573000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Explicit type conversion 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onstructor</a:t>
            </a:r>
            <a:r>
              <a:rPr lang="en-US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 used to explicitly convert types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int(2.1)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'45.6’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float('45.6')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45.6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16777216.0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float(2**1024)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long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 large to convert to float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074219" y="3098804"/>
            <a:ext cx="2920180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str(34.5)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'34.5'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4218" y="3713122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by removing decimal part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represents an integer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4218" y="4667229"/>
            <a:ext cx="55271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  <a:endParaRPr lang="en-US" sz="2000" dirty="0">
              <a:solidFill>
                <a:srgbClr val="000000"/>
              </a:solidFill>
            </a:endParaRP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object, if it is not too big</a:t>
            </a:r>
          </a:p>
          <a:p>
            <a:pPr marL="681038" lvl="1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if it represents a number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4218" y="5637961"/>
            <a:ext cx="5527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creates a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object</a:t>
            </a:r>
          </a:p>
          <a:p>
            <a:pPr marL="688975" lvl="1" indent="-23177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string representation of the object value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/>
      <p:bldP spid="34" grpId="0" animBg="1"/>
      <p:bldP spid="34" grpId="1" animBg="1"/>
      <p:bldP spid="35" grpId="0" animBg="1"/>
      <p:bldP spid="35" grpId="1" animBg="1"/>
      <p:bldP spid="36" grpId="0" animBg="1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and  class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7100" y="1975419"/>
            <a:ext cx="89268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Once again: In Python, every value is stored in memory as an object, every object belongs to a class (i.e., has a type), and the object’s class determines what operations can be performed on it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17100" y="2971314"/>
            <a:ext cx="8097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saw the operations that can be performed on classes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7100" y="4327522"/>
            <a:ext cx="3625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class supports: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operators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42678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pets.append('guinea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pig')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pets.append('dog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pets.count('dog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'guinea pig',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pets.reverse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['dog', 'guinea pig', 'cat', 'goldfish']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55379" y="3912024"/>
            <a:ext cx="530132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= ['goldfish']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fish *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'goldfish', 'goldfish']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fish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['goldfish',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'frog' in pets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7100" y="5143130"/>
            <a:ext cx="362557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42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methods such as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</a:t>
            </a:r>
            <a:r>
              <a:rPr lang="en-US" dirty="0">
                <a:solidFill>
                  <a:schemeClr val="accent1"/>
                </a:solidFill>
              </a:rPr>
              <a:t>, etc.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41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7" grpId="1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029325" cy="35154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</a:rPr>
              <a:t>De stappen zijn: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</a:rPr>
              <a:t>Aanmaken van een project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</a:rPr>
              <a:t>Aanmaken van een mappenstructuur</a:t>
            </a:r>
          </a:p>
          <a:p>
            <a:pPr marL="514350" indent="-457200">
              <a:spcBef>
                <a:spcPts val="480"/>
              </a:spcBef>
              <a:buSzPct val="100000"/>
              <a:buFont typeface="+mj-lt"/>
              <a:buAutoNum type="arabicPeriod"/>
            </a:pPr>
            <a:r>
              <a:rPr lang="nl-NL" sz="2400" dirty="0">
                <a:solidFill>
                  <a:schemeClr val="dk1"/>
                </a:solidFill>
              </a:rPr>
              <a:t>Aanmaken van Pythonfiles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</a:endParaRPr>
          </a:p>
          <a:p>
            <a:pPr marL="57150" indent="0">
              <a:spcBef>
                <a:spcPts val="480"/>
              </a:spcBef>
              <a:buSzPct val="100000"/>
              <a:buNone/>
            </a:pPr>
            <a:r>
              <a:rPr lang="nl-NL" sz="2400" dirty="0">
                <a:solidFill>
                  <a:schemeClr val="dk1"/>
                </a:solidFill>
              </a:rPr>
              <a:t>Aanmaken van een project</a:t>
            </a: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</a:rPr>
              <a:t>File &gt; New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 project</a:t>
            </a: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‘</a:t>
            </a:r>
            <a:r>
              <a:rPr lang="nl-NL" sz="2400" dirty="0" err="1">
                <a:solidFill>
                  <a:schemeClr val="dk1"/>
                </a:solidFill>
                <a:cs typeface="Arial"/>
                <a:sym typeface="Arial"/>
              </a:rPr>
              <a:t>untitled</a:t>
            </a:r>
            <a:r>
              <a:rPr lang="nl-NL" sz="2400" dirty="0">
                <a:solidFill>
                  <a:schemeClr val="dk1"/>
                </a:solidFill>
                <a:cs typeface="Arial"/>
                <a:sym typeface="Arial"/>
              </a:rPr>
              <a:t>’ weghalen en daarvoor in de plaats ‘TICT-V1PROG-15’ zetten</a:t>
            </a:r>
          </a:p>
          <a:p>
            <a:pPr marL="57150" indent="0">
              <a:spcBef>
                <a:spcPts val="480"/>
              </a:spcBef>
              <a:buSzPct val="100000"/>
              <a:buNone/>
            </a:pPr>
            <a:endParaRPr lang="nl-NL" sz="2400" dirty="0">
              <a:solidFill>
                <a:schemeClr val="dk1"/>
              </a:solidFill>
              <a:cs typeface="Arial"/>
              <a:sym typeface="Arial"/>
            </a:endParaRPr>
          </a:p>
          <a:p>
            <a:pPr marL="400050" indent="-342900">
              <a:spcBef>
                <a:spcPts val="480"/>
              </a:spcBef>
              <a:buSzPct val="100000"/>
            </a:pPr>
            <a:endParaRPr lang="nl-NL" sz="2400" dirty="0">
              <a:solidFill>
                <a:schemeClr val="dk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09358" y="0"/>
            <a:ext cx="7996492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Werken</a:t>
            </a:r>
            <a:r>
              <a:rPr lang="en-US" sz="3600" b="1" kern="0" noProof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met de editor van </a:t>
            </a:r>
            <a:r>
              <a:rPr lang="en-US" sz="3600" b="1" kern="0" noProof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Pycharm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77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2</Volgorde_x0020_Documenten>
    <Week xmlns="9ab5e87a-ed8e-45a5-9793-059f67398425">Week 1</Week>
    <Categorie xmlns="9ab5e87a-ed8e-45a5-9793-059f67398425">Presentaties college</C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44DCF4-B54B-42D3-A39F-07615493411F}">
  <ds:schemaRefs>
    <ds:schemaRef ds:uri="http://schemas.microsoft.com/office/2006/documentManagement/types"/>
    <ds:schemaRef ds:uri="http://purl.org/dc/terms/"/>
    <ds:schemaRef ds:uri="9ab5e87a-ed8e-45a5-9793-059f67398425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EDAD48F-2E96-49E1-98A7-BC124A2311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DAF9B-FD85-489C-89D2-EEA76DC82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e87a-ed8e-45a5-9793-059f67398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15675</TotalTime>
  <Words>2612</Words>
  <Application>Microsoft Office PowerPoint</Application>
  <PresentationFormat>Diavoorstelling (4:3)</PresentationFormat>
  <Paragraphs>730</Paragraphs>
  <Slides>26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2</dc:title>
  <dc:creator>Ljubomir Perkovic</dc:creator>
  <cp:lastModifiedBy>Judith Boshoven</cp:lastModifiedBy>
  <cp:revision>84</cp:revision>
  <dcterms:created xsi:type="dcterms:W3CDTF">2012-03-14T02:57:28Z</dcterms:created>
  <dcterms:modified xsi:type="dcterms:W3CDTF">2018-09-18T18:11:18Z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