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4"/>
  </p:sldMasterIdLst>
  <p:notesMasterIdLst>
    <p:notesMasterId r:id="rId29"/>
  </p:notesMasterIdLst>
  <p:handoutMasterIdLst>
    <p:handoutMasterId r:id="rId30"/>
  </p:handoutMasterIdLst>
  <p:sldIdLst>
    <p:sldId id="325" r:id="rId5"/>
    <p:sldId id="324" r:id="rId6"/>
    <p:sldId id="262" r:id="rId7"/>
    <p:sldId id="289" r:id="rId8"/>
    <p:sldId id="288" r:id="rId9"/>
    <p:sldId id="261" r:id="rId10"/>
    <p:sldId id="327" r:id="rId11"/>
    <p:sldId id="328" r:id="rId12"/>
    <p:sldId id="310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2" r:id="rId26"/>
    <p:sldId id="343" r:id="rId27"/>
    <p:sldId id="344" r:id="rId28"/>
  </p:sldIdLst>
  <p:sldSz cx="9144000" cy="6858000" type="screen4x3"/>
  <p:notesSz cx="6881813" cy="10002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31127-AAB2-42F6-85C4-054F47A1F7D8}" v="62" dt="2018-09-18T18:19:23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7" autoAdjust="0"/>
    <p:restoredTop sz="83188" autoAdjust="0"/>
  </p:normalViewPr>
  <p:slideViewPr>
    <p:cSldViewPr snapToGrid="0" snapToObjects="1">
      <p:cViewPr varScale="1">
        <p:scale>
          <a:sx n="62" d="100"/>
          <a:sy n="62" d="100"/>
        </p:scale>
        <p:origin x="62" y="2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 Eijkelenburg" userId="32564be6-3772-4f77-8099-aa7e4c72ca61" providerId="ADAL" clId="{18989EE8-87B4-4798-9428-894B4EEA0FC9}"/>
    <pc:docChg chg="modSld">
      <pc:chgData name="Bart Eijkelenburg" userId="32564be6-3772-4f77-8099-aa7e4c72ca61" providerId="ADAL" clId="{18989EE8-87B4-4798-9428-894B4EEA0FC9}" dt="2018-08-29T11:38:51.296" v="2"/>
      <pc:docMkLst>
        <pc:docMk/>
      </pc:docMkLst>
      <pc:sldChg chg="modSp">
        <pc:chgData name="Bart Eijkelenburg" userId="32564be6-3772-4f77-8099-aa7e4c72ca61" providerId="ADAL" clId="{18989EE8-87B4-4798-9428-894B4EEA0FC9}" dt="2018-08-29T11:26:52.541" v="0" actId="20577"/>
        <pc:sldMkLst>
          <pc:docMk/>
          <pc:sldMk cId="1301893037" sldId="325"/>
        </pc:sldMkLst>
        <pc:spChg chg="mod">
          <ac:chgData name="Bart Eijkelenburg" userId="32564be6-3772-4f77-8099-aa7e4c72ca61" providerId="ADAL" clId="{18989EE8-87B4-4798-9428-894B4EEA0FC9}" dt="2018-08-29T11:26:52.541" v="0" actId="20577"/>
          <ac:spMkLst>
            <pc:docMk/>
            <pc:sldMk cId="1301893037" sldId="325"/>
            <ac:spMk id="9" creationId="{00000000-0000-0000-0000-000000000000}"/>
          </ac:spMkLst>
        </pc:spChg>
      </pc:sldChg>
    </pc:docChg>
  </pc:docChgLst>
  <pc:docChgLst>
    <pc:chgData name="Judith Boshoven" userId="63a086b3-b4bc-4feb-97c9-b2e840609dc7" providerId="ADAL" clId="{F1731127-AAB2-42F6-85C4-054F47A1F7D8}"/>
    <pc:docChg chg="custSel modSld">
      <pc:chgData name="Judith Boshoven" userId="63a086b3-b4bc-4feb-97c9-b2e840609dc7" providerId="ADAL" clId="{F1731127-AAB2-42F6-85C4-054F47A1F7D8}" dt="2018-09-18T18:19:23.715" v="61" actId="1076"/>
      <pc:docMkLst>
        <pc:docMk/>
      </pc:docMkLst>
      <pc:sldChg chg="delSp modSp delAnim">
        <pc:chgData name="Judith Boshoven" userId="63a086b3-b4bc-4feb-97c9-b2e840609dc7" providerId="ADAL" clId="{F1731127-AAB2-42F6-85C4-054F47A1F7D8}" dt="2018-09-18T18:19:23.715" v="61" actId="1076"/>
        <pc:sldMkLst>
          <pc:docMk/>
          <pc:sldMk cId="0" sldId="289"/>
        </pc:sldMkLst>
        <pc:spChg chg="del mod">
          <ac:chgData name="Judith Boshoven" userId="63a086b3-b4bc-4feb-97c9-b2e840609dc7" providerId="ADAL" clId="{F1731127-AAB2-42F6-85C4-054F47A1F7D8}" dt="2018-09-18T18:19:18.578" v="60" actId="478"/>
          <ac:spMkLst>
            <pc:docMk/>
            <pc:sldMk cId="0" sldId="289"/>
            <ac:spMk id="10" creationId="{00000000-0000-0000-0000-000000000000}"/>
          </ac:spMkLst>
        </pc:spChg>
        <pc:spChg chg="mod">
          <ac:chgData name="Judith Boshoven" userId="63a086b3-b4bc-4feb-97c9-b2e840609dc7" providerId="ADAL" clId="{F1731127-AAB2-42F6-85C4-054F47A1F7D8}" dt="2018-09-18T18:19:23.715" v="61" actId="1076"/>
          <ac:spMkLst>
            <pc:docMk/>
            <pc:sldMk cId="0" sldId="289"/>
            <ac:spMk id="12" creationId="{00000000-0000-0000-0000-000000000000}"/>
          </ac:spMkLst>
        </pc:spChg>
      </pc:sldChg>
      <pc:sldChg chg="modNotesTx">
        <pc:chgData name="Judith Boshoven" userId="63a086b3-b4bc-4feb-97c9-b2e840609dc7" providerId="ADAL" clId="{F1731127-AAB2-42F6-85C4-054F47A1F7D8}" dt="2018-09-18T08:38:10.780" v="11" actId="113"/>
        <pc:sldMkLst>
          <pc:docMk/>
          <pc:sldMk cId="1285865362" sldId="332"/>
        </pc:sldMkLst>
      </pc:sldChg>
      <pc:sldChg chg="modSp">
        <pc:chgData name="Judith Boshoven" userId="63a086b3-b4bc-4feb-97c9-b2e840609dc7" providerId="ADAL" clId="{F1731127-AAB2-42F6-85C4-054F47A1F7D8}" dt="2018-09-18T08:40:11.034" v="13" actId="1076"/>
        <pc:sldMkLst>
          <pc:docMk/>
          <pc:sldMk cId="829103327" sldId="333"/>
        </pc:sldMkLst>
        <pc:spChg chg="mod">
          <ac:chgData name="Judith Boshoven" userId="63a086b3-b4bc-4feb-97c9-b2e840609dc7" providerId="ADAL" clId="{F1731127-AAB2-42F6-85C4-054F47A1F7D8}" dt="2018-09-18T08:40:11.034" v="13" actId="1076"/>
          <ac:spMkLst>
            <pc:docMk/>
            <pc:sldMk cId="829103327" sldId="333"/>
            <ac:spMk id="6" creationId="{00000000-0000-0000-0000-000000000000}"/>
          </ac:spMkLst>
        </pc:spChg>
      </pc:sldChg>
      <pc:sldChg chg="modNotesTx">
        <pc:chgData name="Judith Boshoven" userId="63a086b3-b4bc-4feb-97c9-b2e840609dc7" providerId="ADAL" clId="{F1731127-AAB2-42F6-85C4-054F47A1F7D8}" dt="2018-09-18T08:53:28.993" v="38" actId="20577"/>
        <pc:sldMkLst>
          <pc:docMk/>
          <pc:sldMk cId="2659090679" sldId="338"/>
        </pc:sldMkLst>
      </pc:sldChg>
      <pc:sldChg chg="modNotesTx">
        <pc:chgData name="Judith Boshoven" userId="63a086b3-b4bc-4feb-97c9-b2e840609dc7" providerId="ADAL" clId="{F1731127-AAB2-42F6-85C4-054F47A1F7D8}" dt="2018-09-18T09:12:00.632" v="55" actId="20577"/>
        <pc:sldMkLst>
          <pc:docMk/>
          <pc:sldMk cId="215087821" sldId="3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88ECBCA2-D424-4C1A-9257-5EC7601B5D10}" type="datetimeFigureOut">
              <a:rPr lang="nl-NL" smtClean="0"/>
              <a:t>18-9-2018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500961"/>
            <a:ext cx="2982119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98102" y="9500961"/>
            <a:ext cx="2982119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579D7528-626F-4690-B0FB-C821E40BF8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9000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09E90EE2-1AB7-440A-9DBC-5A2DAFB58AE1}" type="datetimeFigureOut">
              <a:rPr lang="nl-NL" smtClean="0"/>
              <a:t>18-9-2018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A35F2C1B-A546-447A-9470-C0086944E7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202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8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48799" y="4642423"/>
            <a:ext cx="5993715" cy="4398322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735013"/>
            <a:ext cx="4884737" cy="3663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474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48799" y="4642423"/>
            <a:ext cx="5993715" cy="4398322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735013"/>
            <a:ext cx="4884737" cy="3663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63089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48799" y="4642423"/>
            <a:ext cx="5993715" cy="4398322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-US" b="1" dirty="0"/>
              <a:t>Let </a:t>
            </a:r>
            <a:r>
              <a:rPr lang="en-US" b="1" dirty="0" err="1"/>
              <a:t>hier</a:t>
            </a:r>
            <a:r>
              <a:rPr lang="en-US" b="1" dirty="0"/>
              <a:t> op de % 3 == 0 </a:t>
            </a:r>
            <a:endParaRPr b="1" dirty="0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735013"/>
            <a:ext cx="4884737" cy="3663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6229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48799" y="4642423"/>
            <a:ext cx="5993715" cy="4398322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-US" dirty="0"/>
              <a:t>(</a:t>
            </a:r>
            <a:r>
              <a:rPr lang="en-US" dirty="0" err="1"/>
              <a:t>misschien</a:t>
            </a:r>
            <a:r>
              <a:rPr lang="en-US" dirty="0"/>
              <a:t> </a:t>
            </a:r>
            <a:r>
              <a:rPr lang="en-US" dirty="0" err="1"/>
              <a:t>toets</a:t>
            </a:r>
            <a:r>
              <a:rPr lang="en-US"/>
              <a:t>)</a:t>
            </a: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735013"/>
            <a:ext cx="4884737" cy="3663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7162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48799" y="4642423"/>
            <a:ext cx="5993715" cy="4398322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735013"/>
            <a:ext cx="4884737" cy="3663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89647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4427B-F0CA-4B01-9268-5F740FCA6C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2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F2C1B-A546-447A-9470-C0086944E7D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7189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48799" y="4642423"/>
            <a:ext cx="5993715" cy="4398322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735013"/>
            <a:ext cx="4884737" cy="3663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85299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48799" y="4642423"/>
            <a:ext cx="5993715" cy="4398322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735013"/>
            <a:ext cx="4884737" cy="3663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3626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48799" y="4642423"/>
            <a:ext cx="5993715" cy="4398322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735013"/>
            <a:ext cx="4884737" cy="3663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10165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48799" y="4642423"/>
            <a:ext cx="5993715" cy="4398322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-US" b="1" dirty="0" err="1"/>
              <a:t>Toets</a:t>
            </a:r>
            <a:r>
              <a:rPr lang="en-US" b="1" dirty="0"/>
              <a:t> </a:t>
            </a:r>
            <a:r>
              <a:rPr lang="en-US" b="1" dirty="0" err="1"/>
              <a:t>wss</a:t>
            </a:r>
            <a:endParaRPr b="1" dirty="0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735013"/>
            <a:ext cx="4884737" cy="3663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97538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48799" y="4642423"/>
            <a:ext cx="5993715" cy="4398322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735013"/>
            <a:ext cx="4884737" cy="3663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30380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48799" y="4642423"/>
            <a:ext cx="5993715" cy="4398322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735013"/>
            <a:ext cx="4884737" cy="3663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51795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48799" y="4642423"/>
            <a:ext cx="5993715" cy="4398322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735013"/>
            <a:ext cx="4884737" cy="3663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1359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nd/2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ickr.com/photos/hikingartist/" TargetMode="External"/><Relationship Id="rId5" Type="http://schemas.openxmlformats.org/officeDocument/2006/relationships/hyperlink" Target="https://www.flickr.com/photos/hikingartist/5727278512/in/photolist-9J6Nnf-6v4Xhz-9rESs-87NA7G-8GJvbJ-qBne5u-8SRJFm-87KfnD-paxfD8-9h2Dio-nxbANX-paxh9n-87KoSM-8w3jZT-651mrd-8GFm3n-4yj7N1-nZZvut-pMSq4Q-ab1Z5h-8BY6Ub-7v2CGM-8KVkvz-bV1L4r-n35vqE-bV1L5v-98HAv9-a" TargetMode="Externa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171"/>
          <p:cNvGrpSpPr/>
          <p:nvPr/>
        </p:nvGrpSpPr>
        <p:grpSpPr>
          <a:xfrm>
            <a:off x="71593" y="4244662"/>
            <a:ext cx="8964612" cy="2189518"/>
            <a:chOff x="179388" y="4668482"/>
            <a:chExt cx="8713786" cy="2029179"/>
          </a:xfrm>
        </p:grpSpPr>
        <p:sp>
          <p:nvSpPr>
            <p:cNvPr id="7" name="Shape 172"/>
            <p:cNvSpPr/>
            <p:nvPr/>
          </p:nvSpPr>
          <p:spPr>
            <a:xfrm>
              <a:off x="179388" y="4668482"/>
              <a:ext cx="8713786" cy="2029179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rgbClr val="33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Shape 173"/>
            <p:cNvSpPr/>
            <p:nvPr/>
          </p:nvSpPr>
          <p:spPr>
            <a:xfrm>
              <a:off x="323850" y="4780525"/>
              <a:ext cx="8424862" cy="86901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174"/>
            <p:cNvSpPr txBox="1"/>
            <p:nvPr/>
          </p:nvSpPr>
          <p:spPr>
            <a:xfrm>
              <a:off x="509587" y="4889500"/>
              <a:ext cx="8043745" cy="5847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-NL" sz="32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Les 5:</a:t>
              </a:r>
              <a:r>
                <a:rPr lang="nl-NL" sz="32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Control </a:t>
              </a:r>
              <a:r>
                <a:rPr lang="nl-NL" sz="3200" b="1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Structures</a:t>
              </a:r>
              <a:endParaRPr lang="nl-NL" sz="32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" name="Shape 175"/>
            <p:cNvPicPr preferRelativeResize="0"/>
            <p:nvPr/>
          </p:nvPicPr>
          <p:blipFill rotWithShape="1">
            <a:blip r:embed="rId3">
              <a:alphaModFix/>
            </a:blip>
            <a:srcRect b="14706"/>
            <a:stretch/>
          </p:blipFill>
          <p:spPr>
            <a:xfrm>
              <a:off x="5867398" y="5667342"/>
              <a:ext cx="2881312" cy="9058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Shape 176"/>
            <p:cNvSpPr/>
            <p:nvPr/>
          </p:nvSpPr>
          <p:spPr>
            <a:xfrm>
              <a:off x="323850" y="5733673"/>
              <a:ext cx="5441949" cy="839788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77"/>
            <p:cNvSpPr txBox="1"/>
            <p:nvPr/>
          </p:nvSpPr>
          <p:spPr>
            <a:xfrm>
              <a:off x="323850" y="5797173"/>
              <a:ext cx="52133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nl-NL" sz="18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Programming (TICT-V1PROG-15)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nl-NL" sz="18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HBO-ICT propedeuse blok 1</a:t>
              </a:r>
            </a:p>
          </p:txBody>
        </p:sp>
      </p:grpSp>
      <p:pic>
        <p:nvPicPr>
          <p:cNvPr id="5" name="Afbeelding 4" descr="evolution_man_p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61" y="1632778"/>
            <a:ext cx="5855624" cy="2213426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4001717" y="3809133"/>
            <a:ext cx="3596182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nl-NL" sz="1000" dirty="0">
                <a:hlinkClick r:id="rId5"/>
              </a:rPr>
              <a:t>Man Chain </a:t>
            </a:r>
            <a:r>
              <a:rPr lang="nl-NL" sz="1000" dirty="0" err="1">
                <a:hlinkClick r:id="rId5"/>
              </a:rPr>
              <a:t>illustration</a:t>
            </a:r>
            <a:r>
              <a:rPr lang="nl-NL" sz="1000" dirty="0"/>
              <a:t> </a:t>
            </a:r>
            <a:r>
              <a:rPr lang="nl-NL" sz="1000" dirty="0" err="1"/>
              <a:t>by</a:t>
            </a:r>
            <a:r>
              <a:rPr lang="nl-NL" sz="1000" dirty="0"/>
              <a:t> </a:t>
            </a:r>
            <a:r>
              <a:rPr lang="nl-NL" sz="1000" dirty="0">
                <a:hlinkClick r:id="rId6"/>
              </a:rPr>
              <a:t>Frits </a:t>
            </a:r>
            <a:r>
              <a:rPr lang="nl-NL" sz="1000" dirty="0" err="1">
                <a:hlinkClick r:id="rId6"/>
              </a:rPr>
              <a:t>Ahlefeldt-Laurvig</a:t>
            </a:r>
            <a:r>
              <a:rPr lang="nl-NL" sz="1000" dirty="0"/>
              <a:t> | </a:t>
            </a:r>
            <a:r>
              <a:rPr lang="nl-NL" sz="1000" dirty="0">
                <a:hlinkClick r:id="rId7"/>
              </a:rPr>
              <a:t>CC BY-ND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30189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24558" cy="35154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Maak een pythonfile aan in Les05 met naam Oefening5_2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getallenlijst = [2, 4, 6, 8, 10, 9 ,7]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000" dirty="0">
              <a:solidFill>
                <a:schemeClr val="dk1"/>
              </a:solidFill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Opdracht: druk alle getallen in 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getallenlijst</a:t>
            </a: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 onder elkaar af.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Dit kan m.b.v. een 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for</a:t>
            </a: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-loop.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for getal in getallenlijst: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	print(getal)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000" dirty="0">
              <a:solidFill>
                <a:schemeClr val="dk1"/>
              </a:solidFill>
              <a:latin typeface="Courier"/>
              <a:cs typeface="Arial"/>
              <a:sym typeface="Arial"/>
            </a:endParaRPr>
          </a:p>
          <a:p>
            <a:pPr marL="400050">
              <a:spcBef>
                <a:spcPts val="480"/>
              </a:spcBef>
              <a:buSzPct val="100000"/>
            </a:pP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getal</a:t>
            </a: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 is een variabele die de waarden in de lijst afloopt.</a:t>
            </a:r>
          </a:p>
          <a:p>
            <a:pPr marL="400050">
              <a:spcBef>
                <a:spcPts val="480"/>
              </a:spcBef>
              <a:buSzPct val="100000"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Let op dubbele punt aan het einde van de eerste regel!</a:t>
            </a:r>
          </a:p>
          <a:p>
            <a:pPr marL="400050">
              <a:spcBef>
                <a:spcPts val="480"/>
              </a:spcBef>
              <a:buSzPct val="100000"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Opdracht(en) in de for-lus inspringen.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000" dirty="0">
              <a:solidFill>
                <a:schemeClr val="dk1"/>
              </a:solidFill>
              <a:latin typeface="Courier"/>
              <a:cs typeface="Arial"/>
              <a:sym typeface="Arial"/>
            </a:endParaRPr>
          </a:p>
          <a:p>
            <a:pPr marL="400050" indent="-342900">
              <a:spcBef>
                <a:spcPts val="480"/>
              </a:spcBef>
              <a:buSzPct val="100000"/>
            </a:pPr>
            <a:endParaRPr lang="nl-NL" sz="2400" dirty="0">
              <a:solidFill>
                <a:schemeClr val="dk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 kern="0" noProof="0">
                <a:latin typeface="Calibri" pitchFamily="34" charset="0"/>
                <a:ea typeface="+mj-ea"/>
                <a:cs typeface="+mj-cs"/>
              </a:rPr>
              <a:t>For-statement in list met getallen</a:t>
            </a: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709459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24558" cy="35154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woordenlijst = ['aap', 'noot', 'mies']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000" dirty="0">
              <a:solidFill>
                <a:schemeClr val="dk1"/>
              </a:solidFill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Opdracht: druk alle woorden in 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woordenlijst</a:t>
            </a: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 onder elkaar af.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Dit kan ook m.b.v. een </a:t>
            </a:r>
            <a:r>
              <a:rPr lang="nl-NL" sz="2000" dirty="0" err="1">
                <a:solidFill>
                  <a:schemeClr val="dk1"/>
                </a:solidFill>
                <a:latin typeface="Courier"/>
                <a:cs typeface="Arial"/>
                <a:sym typeface="Arial"/>
              </a:rPr>
              <a:t>for</a:t>
            </a: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-loop.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 err="1">
                <a:solidFill>
                  <a:schemeClr val="dk1"/>
                </a:solidFill>
                <a:latin typeface="Courier"/>
                <a:cs typeface="Arial"/>
                <a:sym typeface="Arial"/>
              </a:rPr>
              <a:t>for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 woord in woordenlijst: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	print(woord)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000" dirty="0">
              <a:solidFill>
                <a:schemeClr val="dk1"/>
              </a:solidFill>
              <a:latin typeface="Courier"/>
              <a:cs typeface="Arial"/>
              <a:sym typeface="Arial"/>
            </a:endParaRPr>
          </a:p>
          <a:p>
            <a:pPr marL="400050">
              <a:spcBef>
                <a:spcPts val="480"/>
              </a:spcBef>
              <a:buSzPct val="100000"/>
            </a:pP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woord</a:t>
            </a: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 is een variabele die de waarden in de lijst afloopt</a:t>
            </a:r>
          </a:p>
          <a:p>
            <a:pPr marL="400050">
              <a:spcBef>
                <a:spcPts val="480"/>
              </a:spcBef>
              <a:buSzPct val="100000"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De naam 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woord</a:t>
            </a: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 is hier zinvoller dan 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getal</a:t>
            </a: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000" dirty="0">
              <a:solidFill>
                <a:schemeClr val="dk1"/>
              </a:solidFill>
              <a:latin typeface="Courier"/>
              <a:cs typeface="Arial"/>
              <a:sym typeface="Arial"/>
            </a:endParaRPr>
          </a:p>
          <a:p>
            <a:pPr marL="400050" indent="-342900">
              <a:spcBef>
                <a:spcPts val="480"/>
              </a:spcBef>
              <a:buSzPct val="100000"/>
            </a:pPr>
            <a:endParaRPr lang="nl-NL" sz="2400" dirty="0">
              <a:solidFill>
                <a:schemeClr val="dk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 kern="0" noProof="0">
                <a:latin typeface="Calibri" pitchFamily="34" charset="0"/>
                <a:ea typeface="+mj-ea"/>
                <a:cs typeface="+mj-cs"/>
              </a:rPr>
              <a:t>For-statement in list met woorden</a:t>
            </a: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283937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24558" cy="35154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woord = 'voorbeeld'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000" dirty="0">
              <a:solidFill>
                <a:schemeClr val="dk1"/>
              </a:solidFill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Opdracht: druk alle letters in 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woord</a:t>
            </a: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 onder elkaar af.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Dit kan ook m.b.v. een </a:t>
            </a:r>
            <a:r>
              <a:rPr lang="nl-NL" sz="2000" dirty="0" err="1">
                <a:solidFill>
                  <a:schemeClr val="dk1"/>
                </a:solidFill>
                <a:latin typeface="Courier"/>
                <a:cs typeface="Arial"/>
                <a:sym typeface="Arial"/>
              </a:rPr>
              <a:t>for</a:t>
            </a: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-loop.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 err="1">
                <a:solidFill>
                  <a:schemeClr val="dk1"/>
                </a:solidFill>
                <a:latin typeface="Courier"/>
                <a:cs typeface="Arial"/>
                <a:sym typeface="Arial"/>
              </a:rPr>
              <a:t>for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 letter in woord: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	print(letter)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000" dirty="0">
              <a:solidFill>
                <a:schemeClr val="dk1"/>
              </a:solidFill>
              <a:latin typeface="Courier"/>
              <a:cs typeface="Arial"/>
              <a:sym typeface="Arial"/>
            </a:endParaRPr>
          </a:p>
          <a:p>
            <a:pPr marL="400050">
              <a:spcBef>
                <a:spcPts val="480"/>
              </a:spcBef>
              <a:buSzPct val="100000"/>
            </a:pP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letter</a:t>
            </a: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 is een variabele die de karakters in de string afloopt</a:t>
            </a:r>
          </a:p>
          <a:p>
            <a:pPr marL="400050">
              <a:spcBef>
                <a:spcPts val="480"/>
              </a:spcBef>
              <a:buSzPct val="100000"/>
            </a:pP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000" dirty="0">
              <a:solidFill>
                <a:schemeClr val="dk1"/>
              </a:solidFill>
              <a:latin typeface="Courier"/>
              <a:cs typeface="Arial"/>
              <a:sym typeface="Arial"/>
            </a:endParaRPr>
          </a:p>
          <a:p>
            <a:pPr marL="400050" indent="-342900">
              <a:spcBef>
                <a:spcPts val="480"/>
              </a:spcBef>
              <a:buSzPct val="100000"/>
            </a:pPr>
            <a:endParaRPr lang="nl-NL" sz="2400" dirty="0">
              <a:solidFill>
                <a:schemeClr val="dk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 kern="0" noProof="0">
                <a:latin typeface="Calibri" pitchFamily="34" charset="0"/>
                <a:ea typeface="+mj-ea"/>
                <a:cs typeface="+mj-cs"/>
              </a:rPr>
              <a:t>For-statement in een string</a:t>
            </a: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894144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709358" y="1609725"/>
            <a:ext cx="7625018" cy="35154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nl-NL" sz="2400">
                <a:solidFill>
                  <a:schemeClr val="dk1"/>
                </a:solidFill>
                <a:cs typeface="Arial"/>
                <a:sym typeface="Arial"/>
              </a:rPr>
              <a:t>Dit is een reeks instructies die je gebruikt om een probleem op te lossen.</a:t>
            </a:r>
            <a:endParaRPr lang="nl-NL" sz="2400">
              <a:solidFill>
                <a:schemeClr val="dk1"/>
              </a:solidFill>
              <a:latin typeface="Courier"/>
              <a:cs typeface="Arial"/>
              <a:sym typeface="Arial"/>
            </a:endParaRPr>
          </a:p>
          <a:p>
            <a:pPr marL="0" indent="0">
              <a:buNone/>
            </a:pPr>
            <a:r>
              <a:rPr lang="nl-NL" sz="2400">
                <a:solidFill>
                  <a:schemeClr val="dk1"/>
                </a:solidFill>
                <a:latin typeface="Calibri" panose="020F0502020204030204" pitchFamily="34" charset="0"/>
                <a:sym typeface="Arial"/>
              </a:rPr>
              <a:t>Algoritmen staan in principe los van computerprogramma’s, maar worden binnen computerprogramma’s veel gebruikt.</a:t>
            </a:r>
          </a:p>
          <a:p>
            <a:pPr marL="0" indent="0">
              <a:buNone/>
            </a:pPr>
            <a:r>
              <a:rPr lang="nl-NL" sz="2400">
                <a:solidFill>
                  <a:schemeClr val="dk1"/>
                </a:solidFill>
                <a:latin typeface="Calibri" panose="020F0502020204030204" pitchFamily="34" charset="0"/>
                <a:sym typeface="Arial"/>
              </a:rPr>
              <a:t>In deze les een aantal </a:t>
            </a:r>
            <a:r>
              <a:rPr lang="nl-NL" sz="2400" b="1">
                <a:solidFill>
                  <a:schemeClr val="dk1"/>
                </a:solidFill>
                <a:latin typeface="Calibri" panose="020F0502020204030204" pitchFamily="34" charset="0"/>
                <a:sym typeface="Arial"/>
              </a:rPr>
              <a:t>voorbeelden</a:t>
            </a:r>
            <a:r>
              <a:rPr lang="nl-NL" sz="2400">
                <a:solidFill>
                  <a:schemeClr val="dk1"/>
                </a:solidFill>
                <a:latin typeface="Calibri" panose="020F0502020204030204" pitchFamily="34" charset="0"/>
                <a:sym typeface="Arial"/>
              </a:rPr>
              <a:t> van algoritmen: er zijn vaak veel mogelijkheden om een probleem op te lossen.</a:t>
            </a:r>
          </a:p>
          <a:p>
            <a:pPr marL="0" indent="0">
              <a:buNone/>
            </a:pPr>
            <a:r>
              <a:rPr lang="nl-NL" sz="2400">
                <a:solidFill>
                  <a:schemeClr val="dk1"/>
                </a:solidFill>
                <a:latin typeface="Calibri" panose="020F0502020204030204" pitchFamily="34" charset="0"/>
                <a:sym typeface="Arial"/>
              </a:rPr>
              <a:t>We bespreken vier algoritmen:</a:t>
            </a:r>
          </a:p>
          <a:p>
            <a:r>
              <a:rPr lang="nl-NL" sz="2400">
                <a:solidFill>
                  <a:schemeClr val="dk1"/>
                </a:solidFill>
                <a:latin typeface="Calibri" panose="020F0502020204030204" pitchFamily="34" charset="0"/>
                <a:sym typeface="Arial"/>
              </a:rPr>
              <a:t>Het optellen van een aantal getallen</a:t>
            </a:r>
          </a:p>
          <a:p>
            <a:r>
              <a:rPr lang="nl-NL" sz="2400">
                <a:solidFill>
                  <a:schemeClr val="dk1"/>
                </a:solidFill>
                <a:latin typeface="Calibri" panose="020F0502020204030204" pitchFamily="34" charset="0"/>
                <a:sym typeface="Arial"/>
              </a:rPr>
              <a:t>Tellen waarbij aan een voorwaarde moet worden voldaan</a:t>
            </a:r>
          </a:p>
          <a:p>
            <a:r>
              <a:rPr lang="nl-NL" sz="2400">
                <a:solidFill>
                  <a:schemeClr val="dk1"/>
                </a:solidFill>
                <a:latin typeface="Calibri" panose="020F0502020204030204" pitchFamily="34" charset="0"/>
                <a:sym typeface="Arial"/>
              </a:rPr>
              <a:t>Het maximum bepalen van een aantal getallen</a:t>
            </a:r>
          </a:p>
          <a:p>
            <a:r>
              <a:rPr lang="nl-NL" sz="2400">
                <a:solidFill>
                  <a:schemeClr val="dk1"/>
                </a:solidFill>
                <a:latin typeface="Calibri" panose="020F0502020204030204" pitchFamily="34" charset="0"/>
                <a:sym typeface="Arial"/>
              </a:rPr>
              <a:t>Zoeken van een getal</a:t>
            </a:r>
          </a:p>
          <a:p>
            <a:pPr marL="0" indent="0">
              <a:buNone/>
            </a:pPr>
            <a:endParaRPr lang="nl-NL" sz="2000">
              <a:latin typeface="Calibri" panose="020F0502020204030204" pitchFamily="34" charset="0"/>
            </a:endParaRPr>
          </a:p>
          <a:p>
            <a:endParaRPr lang="nl-NL" sz="2400"/>
          </a:p>
          <a:p>
            <a:endParaRPr lang="nl-NL" sz="2000"/>
          </a:p>
          <a:p>
            <a:pPr marL="400050" indent="-342900">
              <a:spcBef>
                <a:spcPts val="480"/>
              </a:spcBef>
              <a:buSzPct val="100000"/>
            </a:pP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 kern="0">
                <a:latin typeface="Calibri" panose="020F0502020204030204" pitchFamily="34" charset="0"/>
                <a:ea typeface="+mj-ea"/>
                <a:cs typeface="+mj-cs"/>
              </a:rPr>
              <a:t>Wat is een algoritme?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858653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024558" cy="35154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getallenrij = [2, 4, 6, 8, 10, 9 ,7]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000" dirty="0">
              <a:solidFill>
                <a:schemeClr val="dk1"/>
              </a:solidFill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Opdracht: tel de getallen in getallenrij bij elkaar op en druk het resultaat af.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 err="1">
                <a:solidFill>
                  <a:schemeClr val="dk1"/>
                </a:solidFill>
                <a:cs typeface="Arial"/>
                <a:sym typeface="Arial"/>
              </a:rPr>
              <a:t>Opm</a:t>
            </a: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: Je mag geen gebruik maken van de standaardfunctie ‘</a:t>
            </a:r>
            <a:r>
              <a:rPr lang="nl-NL" sz="2400" dirty="0" err="1">
                <a:solidFill>
                  <a:schemeClr val="dk1"/>
                </a:solidFill>
                <a:cs typeface="Arial"/>
                <a:sym typeface="Arial"/>
              </a:rPr>
              <a:t>sum</a:t>
            </a: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’. 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Stappen:</a:t>
            </a:r>
          </a:p>
          <a:p>
            <a:pPr marL="514350" indent="-457200">
              <a:spcBef>
                <a:spcPts val="480"/>
              </a:spcBef>
              <a:buSzPct val="100000"/>
              <a:buFont typeface="+mj-lt"/>
              <a:buAutoNum type="arabicPeriod"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Declareer de getallenrij</a:t>
            </a:r>
          </a:p>
          <a:p>
            <a:pPr marL="514350" indent="-457200">
              <a:spcBef>
                <a:spcPts val="480"/>
              </a:spcBef>
              <a:buSzPct val="100000"/>
              <a:buFont typeface="+mj-lt"/>
              <a:buAutoNum type="arabicPeriod"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Geef som de beginwaarde 0, ofwel </a:t>
            </a:r>
            <a:r>
              <a:rPr lang="nl-NL" sz="2400" dirty="0" err="1">
                <a:solidFill>
                  <a:schemeClr val="dk1"/>
                </a:solidFill>
                <a:cs typeface="Arial"/>
                <a:sym typeface="Arial"/>
              </a:rPr>
              <a:t>initialiseer</a:t>
            </a: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 de som op 0</a:t>
            </a:r>
          </a:p>
          <a:p>
            <a:pPr marL="514350" indent="-457200">
              <a:spcBef>
                <a:spcPts val="480"/>
              </a:spcBef>
              <a:buSzPct val="100000"/>
              <a:buFont typeface="+mj-lt"/>
              <a:buAutoNum type="arabicPeriod"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Doorloop de getallen van de getallenrij</a:t>
            </a:r>
          </a:p>
          <a:p>
            <a:pPr marL="914400" lvl="1" indent="-457200">
              <a:spcBef>
                <a:spcPts val="480"/>
              </a:spcBef>
              <a:buSzPct val="100000"/>
              <a:buFont typeface="+mj-lt"/>
              <a:buAutoNum type="alphaLcPeriod"/>
            </a:pPr>
            <a:r>
              <a:rPr lang="nl-NL" sz="2000" dirty="0">
                <a:solidFill>
                  <a:schemeClr val="dk1"/>
                </a:solidFill>
                <a:cs typeface="Arial"/>
                <a:sym typeface="Arial"/>
              </a:rPr>
              <a:t>Tel het getal bij de som op</a:t>
            </a:r>
          </a:p>
          <a:p>
            <a:pPr marL="514350" indent="-457200">
              <a:spcBef>
                <a:spcPts val="480"/>
              </a:spcBef>
              <a:buSzPct val="100000"/>
              <a:buFont typeface="+mj-lt"/>
              <a:buAutoNum type="arabicPeriod"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Druk de som af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000" dirty="0">
              <a:solidFill>
                <a:schemeClr val="dk1"/>
              </a:solidFill>
              <a:latin typeface="Courier"/>
              <a:cs typeface="Arial"/>
              <a:sym typeface="Arial"/>
            </a:endParaRPr>
          </a:p>
          <a:p>
            <a:pPr marL="400050" indent="-342900">
              <a:spcBef>
                <a:spcPts val="480"/>
              </a:spcBef>
              <a:buSzPct val="100000"/>
            </a:pPr>
            <a:endParaRPr lang="nl-NL" sz="2400" dirty="0">
              <a:solidFill>
                <a:schemeClr val="dk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62242" y="-151957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 kern="0" dirty="0">
                <a:latin typeface="Calibri" pitchFamily="34" charset="0"/>
                <a:ea typeface="+mj-ea"/>
                <a:cs typeface="+mj-cs"/>
              </a:rPr>
              <a:t>Oefening5_3: Het optellen van getallen</a:t>
            </a: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91033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24558" cy="4486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indent="-457200">
              <a:spcBef>
                <a:spcPts val="480"/>
              </a:spcBef>
              <a:buSzPct val="100000"/>
              <a:buFont typeface="+mj-lt"/>
              <a:buAutoNum type="arabicPeriod"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Declareer de getallenrij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	getallenrij = [2, 4, 6, 8, 10, 9 ,7]</a:t>
            </a:r>
          </a:p>
          <a:p>
            <a:pPr marL="514350" indent="-457200">
              <a:spcBef>
                <a:spcPts val="480"/>
              </a:spcBef>
              <a:buSzPct val="100000"/>
              <a:buFont typeface="+mj-lt"/>
              <a:buAutoNum type="arabicPeriod" startAt="2"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Geef som de beginwaarde 0, ofwel </a:t>
            </a:r>
            <a:r>
              <a:rPr lang="nl-NL" sz="2400" dirty="0" err="1">
                <a:solidFill>
                  <a:schemeClr val="dk1"/>
                </a:solidFill>
                <a:cs typeface="Arial"/>
                <a:sym typeface="Arial"/>
              </a:rPr>
              <a:t>initialiseer</a:t>
            </a: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 de som op 0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	som = 0</a:t>
            </a: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  <a:p>
            <a:pPr marL="514350" indent="-457200">
              <a:spcBef>
                <a:spcPts val="480"/>
              </a:spcBef>
              <a:buSzPct val="100000"/>
              <a:buFont typeface="+mj-lt"/>
              <a:buAutoNum type="arabicPeriod" startAt="3"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Doorloop de getallen van de getallenrij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	</a:t>
            </a:r>
            <a:r>
              <a:rPr lang="nl-NL" sz="2400" dirty="0" err="1">
                <a:solidFill>
                  <a:schemeClr val="dk1"/>
                </a:solidFill>
                <a:latin typeface="Courier"/>
                <a:cs typeface="Arial"/>
                <a:sym typeface="Arial"/>
              </a:rPr>
              <a:t>for</a:t>
            </a:r>
            <a:r>
              <a:rPr lang="nl-NL" sz="24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 getal in getallenrij: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cs typeface="Arial"/>
                <a:sym typeface="Arial"/>
              </a:rPr>
              <a:t>	a.	Tel het getal bij de som op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		som = som + getal</a:t>
            </a:r>
          </a:p>
          <a:p>
            <a:pPr marL="514350" indent="-457200">
              <a:spcBef>
                <a:spcPts val="480"/>
              </a:spcBef>
              <a:buSzPct val="100000"/>
              <a:buFont typeface="+mj-lt"/>
              <a:buAutoNum type="arabicPeriod" startAt="4"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Druk de som af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	print('De som van de getallen is: ' + </a:t>
            </a:r>
            <a:r>
              <a:rPr lang="nl-NL" sz="2000" dirty="0" err="1">
                <a:solidFill>
                  <a:schemeClr val="dk1"/>
                </a:solidFill>
                <a:latin typeface="Courier"/>
                <a:cs typeface="Arial"/>
                <a:sym typeface="Arial"/>
              </a:rPr>
              <a:t>str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(som))</a:t>
            </a:r>
          </a:p>
          <a:p>
            <a:pPr marL="400050" indent="-342900">
              <a:spcBef>
                <a:spcPts val="480"/>
              </a:spcBef>
              <a:buSzPct val="100000"/>
            </a:pPr>
            <a:endParaRPr lang="nl-NL" sz="2400" dirty="0">
              <a:solidFill>
                <a:schemeClr val="dk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 kern="0" dirty="0">
                <a:latin typeface="Calibri" pitchFamily="34" charset="0"/>
                <a:ea typeface="+mj-ea"/>
                <a:cs typeface="+mj-cs"/>
              </a:rPr>
              <a:t>Oefening5_3: Oplossing</a:t>
            </a: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293955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24558" cy="35154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getallenrij = [2, 4, 6, 8, 10, 9 ,7]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som = 0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 err="1">
                <a:solidFill>
                  <a:schemeClr val="dk1"/>
                </a:solidFill>
                <a:latin typeface="Courier"/>
                <a:cs typeface="Arial"/>
                <a:sym typeface="Arial"/>
              </a:rPr>
              <a:t>for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 getal in getallenrij: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	</a:t>
            </a:r>
            <a:r>
              <a:rPr lang="nl-NL" sz="2000" dirty="0">
                <a:solidFill>
                  <a:srgbClr val="FF0000"/>
                </a:solidFill>
                <a:latin typeface="Courier"/>
                <a:cs typeface="Arial"/>
                <a:sym typeface="Arial"/>
              </a:rPr>
              <a:t>som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 = </a:t>
            </a:r>
            <a:r>
              <a:rPr lang="nl-NL" sz="2000" dirty="0">
                <a:solidFill>
                  <a:srgbClr val="0070C0"/>
                </a:solidFill>
                <a:latin typeface="Courier"/>
                <a:cs typeface="Arial"/>
                <a:sym typeface="Arial"/>
              </a:rPr>
              <a:t>som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 + getal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print('De som van de getallen is: ' + </a:t>
            </a:r>
            <a:r>
              <a:rPr lang="nl-NL" sz="2000" dirty="0" err="1">
                <a:solidFill>
                  <a:schemeClr val="dk1"/>
                </a:solidFill>
                <a:latin typeface="Courier"/>
                <a:cs typeface="Arial"/>
                <a:sym typeface="Arial"/>
              </a:rPr>
              <a:t>str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(som))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000" dirty="0">
              <a:solidFill>
                <a:schemeClr val="dk1"/>
              </a:solidFill>
              <a:latin typeface="Courier"/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cs typeface="Arial"/>
                <a:sym typeface="Arial"/>
              </a:rPr>
              <a:t>Bij de 1</a:t>
            </a:r>
            <a:r>
              <a:rPr lang="nl-NL" sz="2000" baseline="30000" dirty="0">
                <a:solidFill>
                  <a:schemeClr val="dk1"/>
                </a:solidFill>
                <a:cs typeface="Arial"/>
                <a:sym typeface="Arial"/>
              </a:rPr>
              <a:t>e</a:t>
            </a:r>
            <a:r>
              <a:rPr lang="nl-NL" sz="2000" dirty="0">
                <a:solidFill>
                  <a:schemeClr val="dk1"/>
                </a:solidFill>
                <a:cs typeface="Arial"/>
                <a:sym typeface="Arial"/>
              </a:rPr>
              <a:t> keer: oude </a:t>
            </a:r>
            <a:r>
              <a:rPr lang="nl-NL" sz="2000" dirty="0">
                <a:solidFill>
                  <a:srgbClr val="0070C0"/>
                </a:solidFill>
                <a:latin typeface="Courier"/>
                <a:cs typeface="Arial"/>
                <a:sym typeface="Arial"/>
              </a:rPr>
              <a:t>som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 = 0 </a:t>
            </a:r>
            <a:r>
              <a:rPr lang="nl-NL" sz="2000" dirty="0">
                <a:solidFill>
                  <a:schemeClr val="dk1"/>
                </a:solidFill>
                <a:cs typeface="Arial"/>
                <a:sym typeface="Arial"/>
              </a:rPr>
              <a:t>en 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getal = 2</a:t>
            </a:r>
            <a:r>
              <a:rPr lang="nl-NL" sz="2000" dirty="0">
                <a:solidFill>
                  <a:schemeClr val="dk1"/>
                </a:solidFill>
                <a:cs typeface="Arial"/>
                <a:sym typeface="Arial"/>
              </a:rPr>
              <a:t> 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cs typeface="Arial"/>
                <a:sym typeface="Arial"/>
              </a:rPr>
              <a:t>Nieuwe </a:t>
            </a:r>
            <a:r>
              <a:rPr lang="nl-NL" sz="2000" dirty="0">
                <a:solidFill>
                  <a:srgbClr val="FF0000"/>
                </a:solidFill>
                <a:latin typeface="Courier"/>
                <a:cs typeface="Arial"/>
                <a:sym typeface="Arial"/>
              </a:rPr>
              <a:t>som</a:t>
            </a:r>
            <a:r>
              <a:rPr lang="nl-NL" sz="2000" dirty="0">
                <a:solidFill>
                  <a:srgbClr val="FF0000"/>
                </a:solidFill>
                <a:cs typeface="Arial"/>
                <a:sym typeface="Arial"/>
              </a:rPr>
              <a:t> </a:t>
            </a:r>
            <a:r>
              <a:rPr lang="nl-NL" sz="2000" dirty="0">
                <a:cs typeface="Arial"/>
                <a:sym typeface="Arial"/>
              </a:rPr>
              <a:t>krijgt waarde </a:t>
            </a:r>
            <a:r>
              <a:rPr lang="nl-NL" sz="2000" dirty="0">
                <a:latin typeface="Courier"/>
                <a:cs typeface="Arial"/>
                <a:sym typeface="Arial"/>
              </a:rPr>
              <a:t>2</a:t>
            </a:r>
            <a:r>
              <a:rPr lang="nl-NL" sz="2000" dirty="0">
                <a:cs typeface="Arial"/>
                <a:sym typeface="Arial"/>
              </a:rPr>
              <a:t> toegekend.</a:t>
            </a:r>
            <a:endParaRPr lang="nl-NL" sz="2000" dirty="0">
              <a:solidFill>
                <a:schemeClr val="dk1"/>
              </a:solidFill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cs typeface="Arial"/>
                <a:sym typeface="Arial"/>
              </a:rPr>
              <a:t>Bij de 2</a:t>
            </a:r>
            <a:r>
              <a:rPr lang="nl-NL" sz="2000" baseline="30000" dirty="0">
                <a:solidFill>
                  <a:schemeClr val="dk1"/>
                </a:solidFill>
                <a:cs typeface="Arial"/>
                <a:sym typeface="Arial"/>
              </a:rPr>
              <a:t>e</a:t>
            </a:r>
            <a:r>
              <a:rPr lang="nl-NL" sz="2000" dirty="0">
                <a:solidFill>
                  <a:schemeClr val="dk1"/>
                </a:solidFill>
                <a:cs typeface="Arial"/>
                <a:sym typeface="Arial"/>
              </a:rPr>
              <a:t> keer: oude </a:t>
            </a:r>
            <a:r>
              <a:rPr lang="nl-NL" sz="2000" dirty="0">
                <a:solidFill>
                  <a:srgbClr val="0070C0"/>
                </a:solidFill>
                <a:latin typeface="Courier"/>
                <a:cs typeface="Arial"/>
                <a:sym typeface="Arial"/>
              </a:rPr>
              <a:t>som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 = 2 </a:t>
            </a:r>
            <a:r>
              <a:rPr lang="nl-NL" sz="2000" dirty="0">
                <a:solidFill>
                  <a:schemeClr val="dk1"/>
                </a:solidFill>
                <a:cs typeface="Arial"/>
                <a:sym typeface="Arial"/>
              </a:rPr>
              <a:t>en 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getal = 4</a:t>
            </a:r>
            <a:r>
              <a:rPr lang="nl-NL" sz="2000" dirty="0">
                <a:solidFill>
                  <a:schemeClr val="dk1"/>
                </a:solidFill>
                <a:cs typeface="Arial"/>
                <a:sym typeface="Arial"/>
              </a:rPr>
              <a:t> 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cs typeface="Arial"/>
                <a:sym typeface="Arial"/>
              </a:rPr>
              <a:t>Nieuwe </a:t>
            </a:r>
            <a:r>
              <a:rPr lang="nl-NL" sz="2000" dirty="0">
                <a:solidFill>
                  <a:srgbClr val="FF0000"/>
                </a:solidFill>
                <a:latin typeface="Courier"/>
                <a:cs typeface="Arial"/>
                <a:sym typeface="Arial"/>
              </a:rPr>
              <a:t>som</a:t>
            </a:r>
            <a:r>
              <a:rPr lang="nl-NL" sz="2000" dirty="0">
                <a:solidFill>
                  <a:srgbClr val="FF0000"/>
                </a:solidFill>
                <a:cs typeface="Arial"/>
                <a:sym typeface="Arial"/>
              </a:rPr>
              <a:t> </a:t>
            </a:r>
            <a:r>
              <a:rPr lang="nl-NL" sz="2000" dirty="0">
                <a:cs typeface="Arial"/>
                <a:sym typeface="Arial"/>
              </a:rPr>
              <a:t>krijgt waarde </a:t>
            </a:r>
            <a:r>
              <a:rPr lang="nl-NL" sz="2000" dirty="0">
                <a:latin typeface="Courier"/>
                <a:cs typeface="Arial"/>
                <a:sym typeface="Arial"/>
              </a:rPr>
              <a:t>6</a:t>
            </a:r>
            <a:r>
              <a:rPr lang="nl-NL" sz="2000" dirty="0">
                <a:cs typeface="Arial"/>
                <a:sym typeface="Arial"/>
              </a:rPr>
              <a:t> toegekend.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cs typeface="Arial"/>
                <a:sym typeface="Arial"/>
              </a:rPr>
              <a:t>Bij de 3</a:t>
            </a:r>
            <a:r>
              <a:rPr lang="nl-NL" sz="2000" baseline="30000" dirty="0">
                <a:solidFill>
                  <a:schemeClr val="dk1"/>
                </a:solidFill>
                <a:cs typeface="Arial"/>
                <a:sym typeface="Arial"/>
              </a:rPr>
              <a:t>e</a:t>
            </a:r>
            <a:r>
              <a:rPr lang="nl-NL" sz="2000" dirty="0">
                <a:solidFill>
                  <a:schemeClr val="dk1"/>
                </a:solidFill>
                <a:cs typeface="Arial"/>
                <a:sym typeface="Arial"/>
              </a:rPr>
              <a:t> keer: oude </a:t>
            </a:r>
            <a:r>
              <a:rPr lang="nl-NL" sz="2000" dirty="0">
                <a:solidFill>
                  <a:srgbClr val="0070C0"/>
                </a:solidFill>
                <a:latin typeface="Courier"/>
                <a:cs typeface="Arial"/>
                <a:sym typeface="Arial"/>
              </a:rPr>
              <a:t>som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 = 6 </a:t>
            </a:r>
            <a:r>
              <a:rPr lang="nl-NL" sz="2000" dirty="0">
                <a:solidFill>
                  <a:schemeClr val="dk1"/>
                </a:solidFill>
                <a:cs typeface="Arial"/>
                <a:sym typeface="Arial"/>
              </a:rPr>
              <a:t>en 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getal = 6</a:t>
            </a:r>
            <a:r>
              <a:rPr lang="nl-NL" sz="2000" dirty="0">
                <a:solidFill>
                  <a:schemeClr val="dk1"/>
                </a:solidFill>
                <a:cs typeface="Arial"/>
                <a:sym typeface="Arial"/>
              </a:rPr>
              <a:t> 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cs typeface="Arial"/>
                <a:sym typeface="Arial"/>
              </a:rPr>
              <a:t>Nieuwe </a:t>
            </a:r>
            <a:r>
              <a:rPr lang="nl-NL" sz="2000" dirty="0">
                <a:solidFill>
                  <a:srgbClr val="FF0000"/>
                </a:solidFill>
                <a:latin typeface="Courier"/>
                <a:cs typeface="Arial"/>
                <a:sym typeface="Arial"/>
              </a:rPr>
              <a:t>som</a:t>
            </a:r>
            <a:r>
              <a:rPr lang="nl-NL" sz="2000" dirty="0">
                <a:solidFill>
                  <a:srgbClr val="FF0000"/>
                </a:solidFill>
                <a:cs typeface="Arial"/>
                <a:sym typeface="Arial"/>
              </a:rPr>
              <a:t> </a:t>
            </a:r>
            <a:r>
              <a:rPr lang="nl-NL" sz="2000" dirty="0">
                <a:cs typeface="Arial"/>
                <a:sym typeface="Arial"/>
              </a:rPr>
              <a:t>krijgt waarde </a:t>
            </a:r>
            <a:r>
              <a:rPr lang="nl-NL" sz="2000" dirty="0">
                <a:latin typeface="Courier"/>
                <a:cs typeface="Arial"/>
                <a:sym typeface="Arial"/>
              </a:rPr>
              <a:t>12</a:t>
            </a:r>
            <a:r>
              <a:rPr lang="nl-NL" sz="2000" dirty="0">
                <a:cs typeface="Arial"/>
                <a:sym typeface="Arial"/>
              </a:rPr>
              <a:t> toegekend.</a:t>
            </a:r>
            <a:endParaRPr lang="nl-NL" sz="2000" dirty="0">
              <a:solidFill>
                <a:schemeClr val="dk1"/>
              </a:solidFill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cs typeface="Arial"/>
                <a:sym typeface="Arial"/>
              </a:rPr>
              <a:t>….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000" dirty="0">
              <a:solidFill>
                <a:schemeClr val="dk1"/>
              </a:solidFill>
              <a:latin typeface="Courier"/>
              <a:cs typeface="Arial"/>
              <a:sym typeface="Arial"/>
            </a:endParaRPr>
          </a:p>
          <a:p>
            <a:pPr marL="400050" indent="-342900">
              <a:spcBef>
                <a:spcPts val="480"/>
              </a:spcBef>
              <a:buSzPct val="100000"/>
            </a:pPr>
            <a:endParaRPr lang="nl-NL" sz="2400" dirty="0">
              <a:solidFill>
                <a:schemeClr val="dk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 kern="0" dirty="0">
                <a:latin typeface="Calibri" pitchFamily="34" charset="0"/>
                <a:ea typeface="+mj-ea"/>
                <a:cs typeface="+mj-cs"/>
              </a:rPr>
              <a:t>Oefening5_3: Wat gebeurt er in de for?</a:t>
            </a: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610100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24558" cy="35154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>
                <a:solidFill>
                  <a:schemeClr val="dk1"/>
                </a:solidFill>
                <a:latin typeface="Courier"/>
                <a:cs typeface="Arial"/>
                <a:sym typeface="Arial"/>
              </a:rPr>
              <a:t>getallenrij = [2, 4, 6, 8, 10, 9 ,7]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>
                <a:solidFill>
                  <a:schemeClr val="dk1"/>
                </a:solidFill>
                <a:latin typeface="Courier"/>
                <a:cs typeface="Arial"/>
                <a:sym typeface="Arial"/>
              </a:rPr>
              <a:t>for getal in getallenrij: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>
                <a:solidFill>
                  <a:schemeClr val="dk1"/>
                </a:solidFill>
                <a:latin typeface="Courier"/>
                <a:cs typeface="Arial"/>
                <a:sym typeface="Arial"/>
              </a:rPr>
              <a:t>	</a:t>
            </a:r>
            <a:r>
              <a:rPr lang="nl-NL" sz="2000">
                <a:solidFill>
                  <a:srgbClr val="FF0000"/>
                </a:solidFill>
                <a:latin typeface="Courier"/>
                <a:cs typeface="Arial"/>
                <a:sym typeface="Arial"/>
              </a:rPr>
              <a:t>som</a:t>
            </a:r>
            <a:r>
              <a:rPr lang="nl-NL" sz="2000">
                <a:solidFill>
                  <a:schemeClr val="dk1"/>
                </a:solidFill>
                <a:latin typeface="Courier"/>
                <a:cs typeface="Arial"/>
                <a:sym typeface="Arial"/>
              </a:rPr>
              <a:t> = </a:t>
            </a:r>
            <a:r>
              <a:rPr lang="nl-NL" sz="2000">
                <a:solidFill>
                  <a:srgbClr val="0070C0"/>
                </a:solidFill>
                <a:latin typeface="Courier"/>
                <a:cs typeface="Arial"/>
                <a:sym typeface="Arial"/>
              </a:rPr>
              <a:t>som</a:t>
            </a:r>
            <a:r>
              <a:rPr lang="nl-NL" sz="2000">
                <a:solidFill>
                  <a:schemeClr val="dk1"/>
                </a:solidFill>
                <a:latin typeface="Courier"/>
                <a:cs typeface="Arial"/>
                <a:sym typeface="Arial"/>
              </a:rPr>
              <a:t> + getal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>
                <a:solidFill>
                  <a:schemeClr val="dk1"/>
                </a:solidFill>
                <a:latin typeface="Courier"/>
                <a:cs typeface="Arial"/>
                <a:sym typeface="Arial"/>
              </a:rPr>
              <a:t>print('De som van de getallen is: ' + str(som))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000">
              <a:solidFill>
                <a:schemeClr val="dk1"/>
              </a:solidFill>
              <a:latin typeface="Courier"/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>
                <a:solidFill>
                  <a:schemeClr val="dk1"/>
                </a:solidFill>
                <a:cs typeface="Arial"/>
                <a:sym typeface="Arial"/>
              </a:rPr>
              <a:t>Bij de 1</a:t>
            </a:r>
            <a:r>
              <a:rPr lang="nl-NL" sz="2000" baseline="30000">
                <a:solidFill>
                  <a:schemeClr val="dk1"/>
                </a:solidFill>
                <a:cs typeface="Arial"/>
                <a:sym typeface="Arial"/>
              </a:rPr>
              <a:t>e</a:t>
            </a:r>
            <a:r>
              <a:rPr lang="nl-NL" sz="2000">
                <a:solidFill>
                  <a:schemeClr val="dk1"/>
                </a:solidFill>
                <a:cs typeface="Arial"/>
                <a:sym typeface="Arial"/>
              </a:rPr>
              <a:t> keer: oude </a:t>
            </a:r>
            <a:r>
              <a:rPr lang="nl-NL" sz="2000">
                <a:solidFill>
                  <a:srgbClr val="0070C0"/>
                </a:solidFill>
                <a:latin typeface="Courier"/>
                <a:cs typeface="Arial"/>
                <a:sym typeface="Arial"/>
              </a:rPr>
              <a:t>som</a:t>
            </a:r>
            <a:r>
              <a:rPr lang="nl-NL" sz="2000">
                <a:solidFill>
                  <a:schemeClr val="dk1"/>
                </a:solidFill>
                <a:latin typeface="Courier"/>
                <a:cs typeface="Arial"/>
                <a:sym typeface="Arial"/>
              </a:rPr>
              <a:t> = ? </a:t>
            </a:r>
            <a:r>
              <a:rPr lang="nl-NL" sz="2000">
                <a:solidFill>
                  <a:schemeClr val="dk1"/>
                </a:solidFill>
                <a:cs typeface="Arial"/>
                <a:sym typeface="Arial"/>
              </a:rPr>
              <a:t>en </a:t>
            </a:r>
            <a:r>
              <a:rPr lang="nl-NL" sz="2000">
                <a:solidFill>
                  <a:schemeClr val="dk1"/>
                </a:solidFill>
                <a:latin typeface="Courier"/>
                <a:cs typeface="Arial"/>
                <a:sym typeface="Arial"/>
              </a:rPr>
              <a:t>getal = 2</a:t>
            </a:r>
            <a:r>
              <a:rPr lang="nl-NL" sz="2000">
                <a:solidFill>
                  <a:schemeClr val="dk1"/>
                </a:solidFill>
                <a:cs typeface="Arial"/>
                <a:sym typeface="Arial"/>
              </a:rPr>
              <a:t> 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>
                <a:solidFill>
                  <a:schemeClr val="dk1"/>
                </a:solidFill>
                <a:cs typeface="Arial"/>
                <a:sym typeface="Arial"/>
              </a:rPr>
              <a:t>Nieuwe </a:t>
            </a:r>
            <a:r>
              <a:rPr lang="nl-NL" sz="2000">
                <a:solidFill>
                  <a:srgbClr val="FF0000"/>
                </a:solidFill>
                <a:latin typeface="Courier"/>
                <a:cs typeface="Arial"/>
                <a:sym typeface="Arial"/>
              </a:rPr>
              <a:t>som</a:t>
            </a:r>
            <a:r>
              <a:rPr lang="nl-NL" sz="2000">
                <a:solidFill>
                  <a:srgbClr val="FF0000"/>
                </a:solidFill>
                <a:cs typeface="Arial"/>
                <a:sym typeface="Arial"/>
              </a:rPr>
              <a:t> </a:t>
            </a:r>
            <a:r>
              <a:rPr lang="nl-NL" sz="2000">
                <a:cs typeface="Arial"/>
                <a:sym typeface="Arial"/>
              </a:rPr>
              <a:t>krijgt waarde </a:t>
            </a:r>
            <a:r>
              <a:rPr lang="nl-NL" sz="2000">
                <a:latin typeface="Courier"/>
                <a:cs typeface="Arial"/>
                <a:sym typeface="Arial"/>
              </a:rPr>
              <a:t>?</a:t>
            </a:r>
            <a:r>
              <a:rPr lang="nl-NL" sz="2000">
                <a:cs typeface="Arial"/>
                <a:sym typeface="Arial"/>
              </a:rPr>
              <a:t> toegekend.</a:t>
            </a:r>
            <a:endParaRPr lang="nl-NL" sz="2000">
              <a:solidFill>
                <a:schemeClr val="dk1"/>
              </a:solidFill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400">
              <a:solidFill>
                <a:schemeClr val="dk1"/>
              </a:solidFill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>
                <a:solidFill>
                  <a:schemeClr val="dk1"/>
                </a:solidFill>
                <a:cs typeface="Arial"/>
                <a:sym typeface="Arial"/>
              </a:rPr>
              <a:t>Pycharm geeft daarom een foutmelding dat som ongedefinieerd is!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000" dirty="0">
              <a:solidFill>
                <a:schemeClr val="dk1"/>
              </a:solidFill>
              <a:latin typeface="Courier"/>
              <a:cs typeface="Arial"/>
              <a:sym typeface="Arial"/>
            </a:endParaRPr>
          </a:p>
          <a:p>
            <a:pPr marL="400050" indent="-342900">
              <a:spcBef>
                <a:spcPts val="480"/>
              </a:spcBef>
              <a:buSzPct val="100000"/>
            </a:pPr>
            <a:endParaRPr lang="nl-NL" sz="2400" dirty="0">
              <a:solidFill>
                <a:schemeClr val="dk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 kern="0" dirty="0">
                <a:latin typeface="Calibri" pitchFamily="34" charset="0"/>
                <a:ea typeface="+mj-ea"/>
                <a:cs typeface="+mj-cs"/>
              </a:rPr>
              <a:t>Oefening5_3: Waarom initialiseren?</a:t>
            </a: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63734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095375"/>
            <a:ext cx="8024558" cy="35154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000" dirty="0">
              <a:solidFill>
                <a:schemeClr val="dk1"/>
              </a:solidFill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Opdracht: In het programma is een getallenrij gedefinieerd. Het programma berekent hoeveel van deze getallen deelbaar zijn door 3.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Stappen:</a:t>
            </a:r>
          </a:p>
          <a:p>
            <a:pPr marL="514350" indent="-457200">
              <a:spcBef>
                <a:spcPts val="480"/>
              </a:spcBef>
              <a:buSzPct val="100000"/>
              <a:buFont typeface="+mj-lt"/>
              <a:buAutoNum type="arabicPeriod"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Declareer de getallenrij.</a:t>
            </a:r>
          </a:p>
          <a:p>
            <a:pPr marL="514350" indent="-457200">
              <a:spcBef>
                <a:spcPts val="480"/>
              </a:spcBef>
              <a:buSzPct val="100000"/>
              <a:buFont typeface="+mj-lt"/>
              <a:buAutoNum type="arabicPeriod"/>
            </a:pPr>
            <a:r>
              <a:rPr lang="nl-NL" sz="2400" dirty="0" err="1">
                <a:solidFill>
                  <a:schemeClr val="dk1"/>
                </a:solidFill>
                <a:cs typeface="Arial"/>
                <a:sym typeface="Arial"/>
              </a:rPr>
              <a:t>Initialiseer</a:t>
            </a: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 het aantal getallen dat deelbaar is door 3 op 0.</a:t>
            </a:r>
          </a:p>
          <a:p>
            <a:pPr marL="514350" indent="-457200">
              <a:spcBef>
                <a:spcPts val="480"/>
              </a:spcBef>
              <a:buSzPct val="100000"/>
              <a:buFont typeface="+mj-lt"/>
              <a:buAutoNum type="arabicPeriod"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Doorloop de getallen van getallenrij </a:t>
            </a:r>
          </a:p>
          <a:p>
            <a:pPr marL="971550" lvl="1" indent="-457200">
              <a:spcBef>
                <a:spcPts val="480"/>
              </a:spcBef>
              <a:buSzPct val="100000"/>
              <a:buFont typeface="+mj-lt"/>
              <a:buAutoNum type="alphaLcPeriod"/>
            </a:pPr>
            <a:r>
              <a:rPr lang="nl-NL" sz="2000" dirty="0">
                <a:solidFill>
                  <a:schemeClr val="dk1"/>
                </a:solidFill>
                <a:cs typeface="Arial"/>
                <a:sym typeface="Arial"/>
              </a:rPr>
              <a:t>Als het getal deelbaar is door 3, wordt er bij het aantal dat deelbaar is door 3 1 opgeteld.</a:t>
            </a:r>
          </a:p>
          <a:p>
            <a:pPr marL="514350" indent="-457200">
              <a:spcBef>
                <a:spcPts val="480"/>
              </a:spcBef>
              <a:buSzPct val="100000"/>
              <a:buFont typeface="+mj-lt"/>
              <a:buAutoNum type="arabicPeriod"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Druk af hoeveel getallen deelbaar zijn door 3.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  <a:p>
            <a:pPr marL="400050" indent="-342900">
              <a:spcBef>
                <a:spcPts val="480"/>
              </a:spcBef>
              <a:buSzPct val="100000"/>
            </a:pPr>
            <a:endParaRPr lang="nl-NL" sz="2400" dirty="0">
              <a:solidFill>
                <a:schemeClr val="dk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 kern="0" noProof="0" dirty="0">
                <a:latin typeface="Calibri" pitchFamily="34" charset="0"/>
                <a:ea typeface="+mj-ea"/>
                <a:cs typeface="+mj-cs"/>
              </a:rPr>
              <a:t>Oefening5_4: Tellen</a:t>
            </a: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8164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457200" y="571500"/>
            <a:ext cx="8024558" cy="35154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000" dirty="0">
              <a:solidFill>
                <a:schemeClr val="dk1"/>
              </a:solidFill>
              <a:cs typeface="Arial"/>
              <a:sym typeface="Arial"/>
            </a:endParaRPr>
          </a:p>
          <a:p>
            <a:pPr marL="514350" indent="-457200">
              <a:spcBef>
                <a:spcPts val="480"/>
              </a:spcBef>
              <a:buSzPct val="100000"/>
              <a:buFont typeface="+mj-lt"/>
              <a:buAutoNum type="arabicPeriod"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Declareer de getallenrij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cs typeface="Arial"/>
                <a:sym typeface="Arial"/>
              </a:rPr>
              <a:t>	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getallenrij = [2, 4, 6, 8, 10, 9 ,7]</a:t>
            </a:r>
          </a:p>
          <a:p>
            <a:pPr marL="514350" indent="-457200">
              <a:spcBef>
                <a:spcPts val="480"/>
              </a:spcBef>
              <a:buSzPct val="100000"/>
              <a:buFont typeface="+mj-lt"/>
              <a:buAutoNum type="arabicPeriod" startAt="2"/>
            </a:pPr>
            <a:r>
              <a:rPr lang="nl-NL" sz="2400" dirty="0" err="1">
                <a:solidFill>
                  <a:schemeClr val="dk1"/>
                </a:solidFill>
                <a:cs typeface="Arial"/>
                <a:sym typeface="Arial"/>
              </a:rPr>
              <a:t>Initialiseer</a:t>
            </a: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 het aantal getallen deelbaar door 3 op 0.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	aantal3 = 0</a:t>
            </a:r>
          </a:p>
          <a:p>
            <a:pPr marL="514350" indent="-457200">
              <a:spcBef>
                <a:spcPts val="480"/>
              </a:spcBef>
              <a:buSzPct val="100000"/>
              <a:buFont typeface="+mj-lt"/>
              <a:buAutoNum type="arabicPeriod" startAt="3"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Doorloop de getallen van getallenrij 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	</a:t>
            </a:r>
            <a:r>
              <a:rPr lang="nl-NL" sz="2000" dirty="0" err="1">
                <a:solidFill>
                  <a:schemeClr val="dk1"/>
                </a:solidFill>
                <a:latin typeface="Courier"/>
                <a:cs typeface="Arial"/>
                <a:sym typeface="Arial"/>
              </a:rPr>
              <a:t>for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 getal in getallenrij:</a:t>
            </a: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  <a:p>
            <a:pPr marL="971550" lvl="1" indent="-457200">
              <a:spcBef>
                <a:spcPts val="480"/>
              </a:spcBef>
              <a:buSzPct val="100000"/>
              <a:buFont typeface="+mj-lt"/>
              <a:buAutoNum type="alphaLcPeriod"/>
            </a:pPr>
            <a:r>
              <a:rPr lang="nl-NL" sz="2000" dirty="0">
                <a:solidFill>
                  <a:schemeClr val="dk1"/>
                </a:solidFill>
                <a:cs typeface="Arial"/>
                <a:sym typeface="Arial"/>
              </a:rPr>
              <a:t>Als het getal deelbaar is door 3, wordt er bij het aantal 1 opgeteld.</a:t>
            </a:r>
          </a:p>
          <a:p>
            <a:pPr marL="514350" lvl="1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cs typeface="Arial"/>
                <a:sym typeface="Arial"/>
              </a:rPr>
              <a:t>	</a:t>
            </a:r>
            <a:r>
              <a:rPr lang="nl-NL" sz="2000" dirty="0" err="1">
                <a:solidFill>
                  <a:schemeClr val="dk1"/>
                </a:solidFill>
                <a:latin typeface="Courier"/>
                <a:cs typeface="Arial"/>
                <a:sym typeface="Arial"/>
              </a:rPr>
              <a:t>if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 getal % 3 == 0:</a:t>
            </a:r>
          </a:p>
          <a:p>
            <a:pPr marL="514350" lvl="1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		aantal3 = aantal3 + 1 </a:t>
            </a:r>
            <a:endParaRPr lang="nl-NL" sz="2000" dirty="0">
              <a:solidFill>
                <a:schemeClr val="dk1"/>
              </a:solidFill>
              <a:cs typeface="Arial"/>
              <a:sym typeface="Arial"/>
            </a:endParaRPr>
          </a:p>
          <a:p>
            <a:pPr marL="514350" indent="-457200">
              <a:spcBef>
                <a:spcPts val="480"/>
              </a:spcBef>
              <a:buSzPct val="100000"/>
              <a:buFont typeface="+mj-lt"/>
              <a:buAutoNum type="arabicPeriod" startAt="4"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Druk af hoeveel getallen deelbaar zijn door 3.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	print('Het aantal getallen deelbaar door 3 is ' 												+ </a:t>
            </a:r>
            <a:r>
              <a:rPr lang="nl-NL" sz="2000" dirty="0" err="1">
                <a:solidFill>
                  <a:schemeClr val="dk1"/>
                </a:solidFill>
                <a:latin typeface="Courier"/>
                <a:cs typeface="Arial"/>
                <a:sym typeface="Arial"/>
              </a:rPr>
              <a:t>str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(aantal3))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000" dirty="0">
              <a:solidFill>
                <a:schemeClr val="dk1"/>
              </a:solidFill>
              <a:latin typeface="Courier"/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alibri" panose="020F0502020204030204" pitchFamily="34" charset="0"/>
                <a:cs typeface="Arial"/>
                <a:sym typeface="Arial"/>
              </a:rPr>
              <a:t>Andere notatie: 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aantal=aantal+1 </a:t>
            </a:r>
            <a:r>
              <a:rPr lang="nl-NL" sz="2000" dirty="0">
                <a:solidFill>
                  <a:schemeClr val="dk1"/>
                </a:solidFill>
                <a:latin typeface="+mj-lt"/>
                <a:cs typeface="Arial"/>
                <a:sym typeface="Arial"/>
              </a:rPr>
              <a:t>is 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aantal += 1</a:t>
            </a:r>
            <a:endParaRPr lang="nl-NL" sz="2000" dirty="0">
              <a:solidFill>
                <a:schemeClr val="dk1"/>
              </a:solidFill>
              <a:latin typeface="Calibri" panose="020F0502020204030204" pitchFamily="34" charset="0"/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  <a:p>
            <a:pPr marL="400050" indent="-342900">
              <a:spcBef>
                <a:spcPts val="480"/>
              </a:spcBef>
              <a:buSzPct val="100000"/>
            </a:pPr>
            <a:endParaRPr lang="nl-NL" sz="2400" dirty="0">
              <a:solidFill>
                <a:schemeClr val="dk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 kern="0" noProof="0" dirty="0">
                <a:latin typeface="Calibri" pitchFamily="34" charset="0"/>
                <a:ea typeface="+mj-ea"/>
                <a:cs typeface="+mj-cs"/>
              </a:rPr>
              <a:t>Oefening5_4: Stappen</a:t>
            </a: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90906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Control Structures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006152"/>
            <a:ext cx="7772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One-Way and Two-Way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solidFill>
                  <a:schemeClr val="accent1"/>
                </a:solidFill>
              </a:rPr>
              <a:t> Statements				§3.2</a:t>
            </a:r>
          </a:p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solidFill>
                  <a:schemeClr val="accent1"/>
                </a:solidFill>
              </a:rPr>
              <a:t> Loops												§3.2</a:t>
            </a:r>
          </a:p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err="1">
                <a:solidFill>
                  <a:schemeClr val="accent1"/>
                </a:solidFill>
              </a:rPr>
              <a:t>Algoritmen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92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24558" cy="35154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Kan worden gebruikt in combinatie met de </a:t>
            </a:r>
            <a:r>
              <a:rPr lang="nl-NL" sz="2000" dirty="0" err="1">
                <a:solidFill>
                  <a:schemeClr val="dk1"/>
                </a:solidFill>
                <a:latin typeface="Courier"/>
                <a:cs typeface="Arial"/>
                <a:sym typeface="Arial"/>
              </a:rPr>
              <a:t>for</a:t>
            </a: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-loop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latin typeface="+mj-lt"/>
                <a:cs typeface="Arial"/>
                <a:sym typeface="Arial"/>
              </a:rPr>
              <a:t>Bijvoorbeeld: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	</a:t>
            </a:r>
            <a:r>
              <a:rPr lang="nl-NL" sz="2000" dirty="0" err="1">
                <a:solidFill>
                  <a:schemeClr val="dk1"/>
                </a:solidFill>
                <a:latin typeface="Courier"/>
                <a:cs typeface="Arial"/>
                <a:sym typeface="Arial"/>
              </a:rPr>
              <a:t>for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 i in range(5):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		print(i)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000" dirty="0">
              <a:solidFill>
                <a:schemeClr val="dk1"/>
              </a:solidFill>
              <a:latin typeface="Courier"/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Uitvoer: de getallen 0 t/m 4 onder elkaar.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 err="1">
                <a:solidFill>
                  <a:schemeClr val="dk1"/>
                </a:solidFill>
                <a:latin typeface="Courier"/>
                <a:cs typeface="Arial"/>
                <a:sym typeface="Arial"/>
              </a:rPr>
              <a:t>for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 i in range(2, 7):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		print(i)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Uitvoer: de getallen 2 t/m 6 onder elkaar.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400" dirty="0">
              <a:solidFill>
                <a:schemeClr val="dk1"/>
              </a:solidFill>
              <a:latin typeface="+mj-lt"/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000" dirty="0">
              <a:solidFill>
                <a:schemeClr val="dk1"/>
              </a:solidFill>
              <a:latin typeface="Courier"/>
              <a:cs typeface="Arial"/>
              <a:sym typeface="Arial"/>
            </a:endParaRPr>
          </a:p>
          <a:p>
            <a:pPr marL="400050" indent="-342900">
              <a:spcBef>
                <a:spcPts val="480"/>
              </a:spcBef>
              <a:buSzPct val="100000"/>
            </a:pPr>
            <a:endParaRPr lang="nl-NL" sz="2400" dirty="0">
              <a:solidFill>
                <a:schemeClr val="dk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 kern="0" noProof="0">
                <a:latin typeface="Calibri" pitchFamily="34" charset="0"/>
                <a:ea typeface="+mj-ea"/>
                <a:cs typeface="+mj-cs"/>
              </a:rPr>
              <a:t>Range-functie (I)</a:t>
            </a: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50878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24558" cy="35154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for i in range(2, 10, 3):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		print(i)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Uitvoer: de getallen 2, 5 en 8 onder elkaar.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000" dirty="0">
              <a:solidFill>
                <a:schemeClr val="dk1"/>
              </a:solidFill>
              <a:latin typeface="Courier"/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Eerste getal in range: startgetal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Tweede getal in range: één hoger dan het laatste getal dat wordt afgedrukt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Derde getal in range: stapgrootte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Als startgetal is 0, dan hoeft die niet te worden aangegeven.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Als stapgrootte is 1, dan hoeft die niet te worden aangegeven.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400" dirty="0">
              <a:solidFill>
                <a:schemeClr val="dk1"/>
              </a:solidFill>
              <a:latin typeface="+mj-lt"/>
              <a:cs typeface="Arial"/>
              <a:sym typeface="Arial"/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000" dirty="0">
              <a:solidFill>
                <a:schemeClr val="dk1"/>
              </a:solidFill>
              <a:latin typeface="Courier"/>
              <a:cs typeface="Arial"/>
              <a:sym typeface="Arial"/>
            </a:endParaRPr>
          </a:p>
          <a:p>
            <a:pPr marL="400050" indent="-342900">
              <a:spcBef>
                <a:spcPts val="480"/>
              </a:spcBef>
              <a:buSzPct val="100000"/>
            </a:pPr>
            <a:endParaRPr lang="nl-NL" sz="2400" dirty="0">
              <a:solidFill>
                <a:schemeClr val="dk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 kern="0" noProof="0">
                <a:latin typeface="Calibri" pitchFamily="34" charset="0"/>
                <a:ea typeface="+mj-ea"/>
                <a:cs typeface="+mj-cs"/>
              </a:rPr>
              <a:t>Range-functie (II)</a:t>
            </a: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828361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sz="3600" b="1" dirty="0"/>
              <a:t>Oefening5_5	</a:t>
            </a:r>
            <a:endParaRPr lang="en-US" sz="36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1" y="2178845"/>
            <a:ext cx="7881938" cy="40314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Schrijf for-loops die het onderstaande onder elkaar afdrukken en maak gebruik van de functie range():</a:t>
            </a:r>
          </a:p>
          <a:p>
            <a:pPr marL="514350" indent="-514350">
              <a:buSzPct val="100000"/>
              <a:buFont typeface="+mj-lt"/>
              <a:buAutoNum type="alphaLcPeriod"/>
            </a:pPr>
            <a:r>
              <a:rPr lang="nl-NL" dirty="0"/>
              <a:t>0, 1, 2, 3, 4, 5, 6, 7, 8, 9, 10</a:t>
            </a:r>
          </a:p>
          <a:p>
            <a:pPr marL="514350" indent="-514350">
              <a:buSzPct val="100000"/>
              <a:buFont typeface="+mj-lt"/>
              <a:buAutoNum type="alphaLcPeriod"/>
            </a:pPr>
            <a:r>
              <a:rPr lang="nl-NL" dirty="0"/>
              <a:t>1, 2, 3, 4, 5, 6, 7, 8, 9</a:t>
            </a:r>
          </a:p>
          <a:p>
            <a:pPr marL="514350" indent="-514350">
              <a:buSzPct val="100000"/>
              <a:buFont typeface="+mj-lt"/>
              <a:buAutoNum type="alphaLcPeriod"/>
            </a:pPr>
            <a:r>
              <a:rPr lang="nl-NL" dirty="0"/>
              <a:t>0, 2, 4, 6, 8</a:t>
            </a:r>
          </a:p>
          <a:p>
            <a:pPr marL="514350" indent="-514350">
              <a:buSzPct val="100000"/>
              <a:buFont typeface="+mj-lt"/>
              <a:buAutoNum type="alphaLcPeriod"/>
            </a:pPr>
            <a:r>
              <a:rPr lang="nl-NL" dirty="0"/>
              <a:t>1, 3, 5, 7, 9</a:t>
            </a:r>
          </a:p>
          <a:p>
            <a:pPr marL="514350" indent="-514350">
              <a:buSzPct val="100000"/>
              <a:buFont typeface="+mj-lt"/>
              <a:buAutoNum type="alphaLcPeriod"/>
            </a:pPr>
            <a:r>
              <a:rPr lang="nl-NL" dirty="0"/>
              <a:t>20, 30, 40, 50, 60</a:t>
            </a:r>
          </a:p>
        </p:txBody>
      </p:sp>
    </p:spTree>
    <p:extLst>
      <p:ext uri="{BB962C8B-B14F-4D97-AF65-F5344CB8AC3E}">
        <p14:creationId xmlns:p14="http://schemas.microsoft.com/office/powerpoint/2010/main" val="3880235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sz="3600" b="1" dirty="0"/>
              <a:t>Oplossingen Oefening5_5</a:t>
            </a:r>
            <a:endParaRPr lang="en-US" sz="36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4722" y="1201674"/>
            <a:ext cx="7881938" cy="530613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SzPct val="100000"/>
              <a:buFont typeface="+mj-lt"/>
              <a:buAutoNum type="alphaLcPeriod"/>
            </a:pPr>
            <a:r>
              <a:rPr lang="nl-NL" sz="2800" dirty="0"/>
              <a:t>0, 1, 2, 3, 4, 5, 6, 7, 8, 9, 10</a:t>
            </a:r>
          </a:p>
          <a:p>
            <a:pPr marL="0" indent="0">
              <a:buSzPct val="100000"/>
              <a:buNone/>
            </a:pPr>
            <a:r>
              <a:rPr lang="nl-N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for i in range(0, 11):</a:t>
            </a:r>
          </a:p>
          <a:p>
            <a:pPr marL="357188" lvl="1" indent="0">
              <a:buSzPct val="100000"/>
              <a:buNone/>
            </a:pPr>
            <a:r>
              <a:rPr lang="nl-N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print(i)</a:t>
            </a:r>
          </a:p>
          <a:p>
            <a:pPr marL="0" indent="0">
              <a:buSzPct val="100000"/>
              <a:buNone/>
            </a:pPr>
            <a:r>
              <a:rPr lang="nl-NL" sz="2800" dirty="0"/>
              <a:t>b.	1, 2, 3, 4, 5, 6, 7, 8, 9</a:t>
            </a:r>
          </a:p>
          <a:p>
            <a:pPr marL="0" indent="0">
              <a:buSzPct val="100000"/>
              <a:buNone/>
            </a:pPr>
            <a:r>
              <a:rPr lang="nl-N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for i in range(1, 10):</a:t>
            </a:r>
          </a:p>
          <a:p>
            <a:pPr marL="357188" lvl="1" indent="0">
              <a:buSzPct val="100000"/>
              <a:buNone/>
            </a:pPr>
            <a:r>
              <a:rPr lang="nl-N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print(i)</a:t>
            </a:r>
          </a:p>
          <a:p>
            <a:pPr marL="0" indent="0">
              <a:buSzPct val="100000"/>
              <a:buNone/>
            </a:pPr>
            <a:r>
              <a:rPr lang="nl-NL" sz="2800" dirty="0"/>
              <a:t>c.	0, 2, 4, 6, 8</a:t>
            </a:r>
          </a:p>
          <a:p>
            <a:pPr marL="0" indent="0">
              <a:buSzPct val="100000"/>
              <a:buNone/>
            </a:pPr>
            <a:r>
              <a:rPr lang="nl-N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for i in range(0, 9, 2):</a:t>
            </a:r>
          </a:p>
          <a:p>
            <a:pPr marL="357188" lvl="1" indent="0">
              <a:buSzPct val="100000"/>
              <a:buNone/>
            </a:pPr>
            <a:r>
              <a:rPr lang="nl-N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print(i)</a:t>
            </a:r>
          </a:p>
          <a:p>
            <a:pPr marL="0" indent="0">
              <a:buSzPct val="100000"/>
              <a:buNone/>
            </a:pPr>
            <a:r>
              <a:rPr lang="nl-NL" sz="2800" dirty="0"/>
              <a:t>d.	1, 3, 5, 7, 9</a:t>
            </a:r>
          </a:p>
          <a:p>
            <a:pPr marL="0" indent="0">
              <a:buSzPct val="100000"/>
              <a:buNone/>
            </a:pPr>
            <a:r>
              <a:rPr lang="nl-N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for i in range(1, 10, 2):</a:t>
            </a:r>
          </a:p>
          <a:p>
            <a:pPr marL="357188" lvl="1" indent="0">
              <a:buSzPct val="100000"/>
              <a:buNone/>
            </a:pPr>
            <a:r>
              <a:rPr lang="nl-N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print(i)</a:t>
            </a:r>
          </a:p>
          <a:p>
            <a:pPr marL="0" indent="0">
              <a:buSzPct val="100000"/>
              <a:buNone/>
            </a:pPr>
            <a:r>
              <a:rPr lang="nl-NL" sz="2800" dirty="0"/>
              <a:t>e.	20, 30, 40, 50, 60</a:t>
            </a:r>
          </a:p>
          <a:p>
            <a:pPr marL="0" indent="0">
              <a:buSzPct val="100000"/>
              <a:buNone/>
            </a:pPr>
            <a:r>
              <a:rPr lang="nl-N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for i in range(20, 61, 10):</a:t>
            </a:r>
          </a:p>
          <a:p>
            <a:pPr marL="357188" lvl="1" indent="0">
              <a:buSzPct val="100000"/>
              <a:buNone/>
            </a:pPr>
            <a:r>
              <a:rPr lang="nl-N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print(i)</a:t>
            </a:r>
          </a:p>
          <a:p>
            <a:pPr marL="357188" lvl="1" indent="0">
              <a:buSzPct val="100000"/>
              <a:buNone/>
            </a:pPr>
            <a:endParaRPr lang="nl-NL" sz="2100" dirty="0"/>
          </a:p>
          <a:p>
            <a:pPr marL="385763" indent="-385763">
              <a:buSzPct val="100000"/>
              <a:buFont typeface="+mj-lt"/>
              <a:buAutoNum type="alphaL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532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569" y="961292"/>
            <a:ext cx="8850923" cy="43399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200" i="1" u="sng" dirty="0"/>
              <a:t>Voorbereiden op formatieve toets</a:t>
            </a:r>
          </a:p>
          <a:p>
            <a:pPr marL="0" indent="0">
              <a:buNone/>
            </a:pPr>
            <a:r>
              <a:rPr lang="nl-NL" sz="2200" dirty="0"/>
              <a:t>Slides bestuderen</a:t>
            </a:r>
          </a:p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dirty="0"/>
              <a:t>Opdrachten</a:t>
            </a:r>
          </a:p>
          <a:p>
            <a:r>
              <a:rPr lang="nl-NL" sz="2200" dirty="0"/>
              <a:t>Les05 Extra opdrachten (zie klassensite)</a:t>
            </a:r>
          </a:p>
          <a:p>
            <a:r>
              <a:rPr lang="nl-NL" sz="2200" dirty="0"/>
              <a:t>Verplichte opdrachten van de les ‘Control </a:t>
            </a:r>
            <a:r>
              <a:rPr lang="nl-NL" sz="2200" dirty="0" err="1"/>
              <a:t>Structures</a:t>
            </a:r>
            <a:r>
              <a:rPr lang="nl-NL" sz="2200" dirty="0"/>
              <a:t>’: 1. </a:t>
            </a:r>
            <a:r>
              <a:rPr lang="nl-NL" sz="2200" dirty="0" err="1"/>
              <a:t>If</a:t>
            </a:r>
            <a:r>
              <a:rPr lang="nl-NL" sz="2200" dirty="0"/>
              <a:t> statement, 2. </a:t>
            </a:r>
            <a:r>
              <a:rPr lang="nl-NL" sz="2200" dirty="0" err="1"/>
              <a:t>If</a:t>
            </a:r>
            <a:r>
              <a:rPr lang="nl-NL" sz="2200" dirty="0"/>
              <a:t> </a:t>
            </a:r>
            <a:r>
              <a:rPr lang="nl-NL" sz="2200" dirty="0" err="1"/>
              <a:t>with</a:t>
            </a:r>
            <a:r>
              <a:rPr lang="nl-NL" sz="2200" dirty="0"/>
              <a:t> 2 </a:t>
            </a:r>
            <a:r>
              <a:rPr lang="nl-NL" sz="2200" dirty="0" err="1"/>
              <a:t>boolean</a:t>
            </a:r>
            <a:r>
              <a:rPr lang="nl-NL" sz="2200" dirty="0"/>
              <a:t> operators, 3. </a:t>
            </a:r>
            <a:r>
              <a:rPr lang="nl-NL" sz="2200" dirty="0" err="1"/>
              <a:t>If</a:t>
            </a:r>
            <a:r>
              <a:rPr lang="nl-NL" sz="2200" dirty="0"/>
              <a:t>/</a:t>
            </a:r>
            <a:r>
              <a:rPr lang="nl-NL" sz="2200" dirty="0" err="1"/>
              <a:t>else</a:t>
            </a:r>
            <a:r>
              <a:rPr lang="nl-NL" sz="2200" dirty="0"/>
              <a:t>, 4. For, </a:t>
            </a:r>
            <a:r>
              <a:rPr lang="nl-NL" sz="2200" dirty="0" err="1"/>
              <a:t>if</a:t>
            </a:r>
            <a:r>
              <a:rPr lang="nl-NL" sz="2200" dirty="0"/>
              <a:t> &amp; strings, 5. For, </a:t>
            </a:r>
            <a:r>
              <a:rPr lang="nl-NL" sz="2200" dirty="0" err="1"/>
              <a:t>if</a:t>
            </a:r>
            <a:r>
              <a:rPr lang="nl-NL" sz="2200" dirty="0"/>
              <a:t> &amp; </a:t>
            </a:r>
            <a:r>
              <a:rPr lang="nl-NL" sz="2200" dirty="0" err="1"/>
              <a:t>numbers</a:t>
            </a:r>
            <a:r>
              <a:rPr lang="nl-NL" sz="2200" dirty="0"/>
              <a:t> en 6. For, </a:t>
            </a:r>
            <a:r>
              <a:rPr lang="nl-NL" sz="2200" dirty="0" err="1"/>
              <a:t>if</a:t>
            </a:r>
            <a:r>
              <a:rPr lang="nl-NL" sz="2200" dirty="0"/>
              <a:t> &amp; </a:t>
            </a:r>
            <a:r>
              <a:rPr lang="nl-NL" sz="2200" dirty="0" err="1"/>
              <a:t>vowels</a:t>
            </a:r>
            <a:endParaRPr lang="nl-NL" sz="2200" dirty="0"/>
          </a:p>
          <a:p>
            <a:pPr marL="0" indent="0">
              <a:buNone/>
            </a:pPr>
            <a:r>
              <a:rPr lang="nl-NL" sz="2200" b="1" dirty="0"/>
              <a:t>Deadline: op de dag van les 7 om 23.59 uur</a:t>
            </a:r>
          </a:p>
          <a:p>
            <a:pPr marL="0" indent="0">
              <a:buNone/>
            </a:pPr>
            <a:r>
              <a:rPr lang="nl-NL" sz="2200" b="1" dirty="0"/>
              <a:t>IV1M 27 september 23.59 uur en IV1N 25 september 23.59 uur</a:t>
            </a:r>
          </a:p>
          <a:p>
            <a:endParaRPr lang="nl-NL" sz="2200" dirty="0"/>
          </a:p>
          <a:p>
            <a:pPr marL="0" indent="0">
              <a:buNone/>
            </a:pPr>
            <a:r>
              <a:rPr lang="nl-NL" sz="2200" dirty="0"/>
              <a:t>Voorbereiding voor volgende les</a:t>
            </a:r>
          </a:p>
          <a:p>
            <a:pPr marL="0" indent="0">
              <a:buNone/>
            </a:pPr>
            <a:r>
              <a:rPr lang="nl-NL" sz="2200" dirty="0" err="1"/>
              <a:t>Perkovic</a:t>
            </a:r>
            <a:r>
              <a:rPr lang="nl-NL" sz="2200" dirty="0"/>
              <a:t>: Par 3.3 t/m 3.5</a:t>
            </a:r>
          </a:p>
          <a:p>
            <a:pPr marL="0" indent="0">
              <a:buNone/>
            </a:pPr>
            <a:r>
              <a:rPr lang="nl-NL" sz="2200" dirty="0" err="1"/>
              <a:t>Programmeursleerling</a:t>
            </a:r>
            <a:r>
              <a:rPr lang="nl-NL" sz="2200" dirty="0"/>
              <a:t>: par. 8.1 t/m 8.2.2, 8.2.4 t/m 8.2.6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noProof="0" dirty="0" err="1">
                <a:latin typeface="Calibri" pitchFamily="34" charset="0"/>
              </a:rPr>
              <a:t>Huiswerk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782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 is hot!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print('Be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print('Goodbye.')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10" idx="2"/>
            <a:endCxn id="50" idx="0"/>
          </p:cNvCxnSpPr>
          <p:nvPr/>
        </p:nvCxnSpPr>
        <p:spPr>
          <a:xfrm rot="16200000" flipH="1">
            <a:off x="3294914" y="5673464"/>
            <a:ext cx="1351803" cy="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3247453" y="4997566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3196956" y="3468255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&gt; 86: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5345164" y="4657047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 is hot!'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4744670" y="4232910"/>
            <a:ext cx="172714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4548705" y="5510829"/>
            <a:ext cx="38478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 sure to drink liquids.'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16200000" flipH="1">
            <a:off x="6215579" y="5253800"/>
            <a:ext cx="513263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2952950" y="6349368"/>
            <a:ext cx="2035734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'Goodbye.'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4972702" y="4849463"/>
            <a:ext cx="498020" cy="25017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4744668" y="3862595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3816989" y="3314429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One-way if statement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print('It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print('Be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print('Goodbye.')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print('It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print('Be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print('Goodbye.')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69945" y="1775610"/>
            <a:ext cx="287814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69945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90.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265218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50.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62" grpId="0"/>
      <p:bldP spid="62" grpId="1"/>
      <p:bldP spid="62" grpId="2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7" grpId="0" animBg="1"/>
      <p:bldP spid="17" grpId="1" animBg="1"/>
      <p:bldP spid="17" grpId="2" animBg="1"/>
      <p:bldP spid="50" grpId="0" animBg="1"/>
      <p:bldP spid="50" grpId="1" animBg="1"/>
      <p:bldP spid="50" grpId="2" animBg="1"/>
      <p:bldP spid="50" grpId="3" animBg="1"/>
      <p:bldP spid="50" grpId="4" animBg="1"/>
      <p:bldP spid="61" grpId="0"/>
      <p:bldP spid="61" grpId="1"/>
      <p:bldP spid="61" grpId="2"/>
      <p:bldP spid="22" grpId="0" animBg="1"/>
      <p:bldP spid="22" grpId="1" animBg="1"/>
      <p:bldP spid="23" grpId="0" animBg="1"/>
      <p:bldP spid="23" grpId="1" animBg="1"/>
      <p:bldP spid="21" grpId="0"/>
      <p:bldP spid="21" grpId="1"/>
      <p:bldP spid="21" grpId="2"/>
      <p:bldP spid="21" grpId="3"/>
      <p:bldP spid="24" grpId="0"/>
      <p:bldP spid="24" grpId="1"/>
      <p:bldP spid="24" grpId="2"/>
      <p:bldP spid="24" grpId="3"/>
      <p:bldP spid="24" grpId="4"/>
      <p:bldP spid="24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382109"/>
            <a:ext cx="810817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corresponding if statements:</a:t>
            </a:r>
            <a:br>
              <a:rPr lang="en-US" sz="2000" dirty="0">
                <a:solidFill>
                  <a:schemeClr val="accent1"/>
                </a:solidFill>
              </a:rPr>
            </a:br>
            <a:endParaRPr lang="en-US" sz="2000" dirty="0">
              <a:solidFill>
                <a:schemeClr val="accent1"/>
              </a:solidFill>
            </a:endParaRPr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If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en-US" dirty="0"/>
              <a:t>is greater than 62 then print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'You can get Social Security benefits’</a:t>
            </a:r>
            <a:endParaRPr lang="en-US" dirty="0"/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endParaRPr lang="en-US" dirty="0"/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If string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'large bonuses' </a:t>
            </a:r>
            <a:r>
              <a:rPr lang="en-US" dirty="0"/>
              <a:t>appears in string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report </a:t>
            </a:r>
            <a:r>
              <a:rPr lang="en-US" dirty="0"/>
              <a:t>then print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'Vacation time!’</a:t>
            </a:r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endParaRPr lang="en-US" dirty="0"/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If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hits </a:t>
            </a:r>
            <a:r>
              <a:rPr lang="en-US" dirty="0"/>
              <a:t>is greater than 10 and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shield </a:t>
            </a:r>
            <a:r>
              <a:rPr lang="en-US" dirty="0"/>
              <a:t>is 0 then print </a:t>
            </a: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You're dead...</a:t>
            </a: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322799" y="3964900"/>
            <a:ext cx="4278760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report = 'no bonuses this year'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'large bonuses' in report: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print('Vacation time!')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report = 'large bonuses this year'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'large bonuses' in report: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print('Vacation time!')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Vacation time!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831936" y="3235851"/>
            <a:ext cx="374006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hits = 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shield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hits &gt; 10 and shield ==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print("You're dead...")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You're dead...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hits, shield = 12,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hits &gt; 10 and shield ==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print("You're dead...")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5053796" y="1470025"/>
            <a:ext cx="309362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 is hot!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print('Goodbye.')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10" idx="2"/>
            <a:endCxn id="50" idx="0"/>
          </p:cNvCxnSpPr>
          <p:nvPr/>
        </p:nvCxnSpPr>
        <p:spPr>
          <a:xfrm rot="16200000" flipH="1">
            <a:off x="4906840" y="5186791"/>
            <a:ext cx="1351803" cy="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4859379" y="4510893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4808882" y="2981582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&gt; 86: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6600610" y="4170374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 is hot!'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6356596" y="3746237"/>
            <a:ext cx="137066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6399220" y="5024156"/>
            <a:ext cx="2688422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'Drink liquids.'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16200000" flipH="1">
            <a:off x="7478714" y="4759438"/>
            <a:ext cx="513263" cy="161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4564876" y="5862695"/>
            <a:ext cx="2035734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'Goodbye.'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6414077" y="4533341"/>
            <a:ext cx="498020" cy="21606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6356594" y="3375922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5428915" y="2827756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Indentation is critical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9" name="Shape 42"/>
          <p:cNvCxnSpPr>
            <a:stCxn id="31" idx="2"/>
          </p:cNvCxnSpPr>
          <p:nvPr/>
        </p:nvCxnSpPr>
        <p:spPr>
          <a:xfrm rot="5400000">
            <a:off x="-63482" y="5684049"/>
            <a:ext cx="2347111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387110" y="4510892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1" name="Decision 30"/>
          <p:cNvSpPr/>
          <p:nvPr/>
        </p:nvSpPr>
        <p:spPr>
          <a:xfrm>
            <a:off x="336613" y="2981581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&gt; 86:</a:t>
            </a:r>
          </a:p>
        </p:txBody>
      </p:sp>
      <p:sp>
        <p:nvSpPr>
          <p:cNvPr id="32" name="Alternate Process 31"/>
          <p:cNvSpPr/>
          <p:nvPr/>
        </p:nvSpPr>
        <p:spPr>
          <a:xfrm>
            <a:off x="2128341" y="4170373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 is hot!'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hape 32"/>
          <p:cNvCxnSpPr>
            <a:stCxn id="31" idx="3"/>
            <a:endCxn id="32" idx="0"/>
          </p:cNvCxnSpPr>
          <p:nvPr/>
        </p:nvCxnSpPr>
        <p:spPr>
          <a:xfrm>
            <a:off x="1884327" y="3746236"/>
            <a:ext cx="137066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lternate Process 33"/>
          <p:cNvSpPr/>
          <p:nvPr/>
        </p:nvSpPr>
        <p:spPr>
          <a:xfrm>
            <a:off x="1926951" y="5024155"/>
            <a:ext cx="2688422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'Drink liquids.'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Elbow Connector 34"/>
          <p:cNvCxnSpPr>
            <a:stCxn id="32" idx="2"/>
            <a:endCxn id="34" idx="0"/>
          </p:cNvCxnSpPr>
          <p:nvPr/>
        </p:nvCxnSpPr>
        <p:spPr>
          <a:xfrm rot="16200000" flipH="1">
            <a:off x="3006445" y="4759437"/>
            <a:ext cx="513263" cy="161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lternate Process 35"/>
          <p:cNvSpPr/>
          <p:nvPr/>
        </p:nvSpPr>
        <p:spPr>
          <a:xfrm>
            <a:off x="2253296" y="5862694"/>
            <a:ext cx="2035734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'Goodbye.'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hape 57"/>
          <p:cNvCxnSpPr>
            <a:stCxn id="34" idx="2"/>
            <a:endCxn id="36" idx="0"/>
          </p:cNvCxnSpPr>
          <p:nvPr/>
        </p:nvCxnSpPr>
        <p:spPr>
          <a:xfrm rot="16200000" flipH="1">
            <a:off x="3022152" y="5613683"/>
            <a:ext cx="49802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 bwMode="auto">
          <a:xfrm>
            <a:off x="1884325" y="3375921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9" name="Shape 62"/>
          <p:cNvCxnSpPr>
            <a:endCxn id="31" idx="0"/>
          </p:cNvCxnSpPr>
          <p:nvPr/>
        </p:nvCxnSpPr>
        <p:spPr>
          <a:xfrm rot="5400000">
            <a:off x="956646" y="2827755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565356" y="1470025"/>
            <a:ext cx="309362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'It is hot!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'Goodbye.')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5" name="Shape 42"/>
          <p:cNvCxnSpPr>
            <a:stCxn id="36" idx="2"/>
          </p:cNvCxnSpPr>
          <p:nvPr/>
        </p:nvCxnSpPr>
        <p:spPr>
          <a:xfrm rot="5400000">
            <a:off x="2027123" y="5286567"/>
            <a:ext cx="327394" cy="216068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0" grpId="0" animBg="1"/>
      <p:bldP spid="11" grpId="0" animBg="1"/>
      <p:bldP spid="17" grpId="0" animBg="1"/>
      <p:bldP spid="50" grpId="0" animBg="1"/>
      <p:bldP spid="61" grpId="0"/>
      <p:bldP spid="30" grpId="0"/>
      <p:bldP spid="31" grpId="0" animBg="1"/>
      <p:bldP spid="32" grpId="0" animBg="1"/>
      <p:bldP spid="34" grpId="0" animBg="1"/>
      <p:bldP spid="36" grpId="0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4548705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'It is hot!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'Be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'It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'Bring a jacket.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'Goodbye.')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Alternate Process 34"/>
          <p:cNvSpPr/>
          <p:nvPr/>
        </p:nvSpPr>
        <p:spPr>
          <a:xfrm>
            <a:off x="176799" y="4657047"/>
            <a:ext cx="2688422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 is not hot!'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Elbow Connector 35"/>
          <p:cNvCxnSpPr>
            <a:stCxn id="35" idx="2"/>
            <a:endCxn id="37" idx="0"/>
          </p:cNvCxnSpPr>
          <p:nvPr/>
        </p:nvCxnSpPr>
        <p:spPr>
          <a:xfrm rot="5400000">
            <a:off x="1264378" y="5254196"/>
            <a:ext cx="513263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/>
          <p:cNvSpPr/>
          <p:nvPr/>
        </p:nvSpPr>
        <p:spPr>
          <a:xfrm>
            <a:off x="122405" y="5510829"/>
            <a:ext cx="27972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'Bring a jacket.'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10" idx="1"/>
            <a:endCxn id="35" idx="0"/>
          </p:cNvCxnSpPr>
          <p:nvPr/>
        </p:nvCxnSpPr>
        <p:spPr>
          <a:xfrm rot="10800000" flipV="1">
            <a:off x="1521010" y="4232909"/>
            <a:ext cx="1675946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37" idx="2"/>
            <a:endCxn id="50" idx="0"/>
          </p:cNvCxnSpPr>
          <p:nvPr/>
        </p:nvCxnSpPr>
        <p:spPr>
          <a:xfrm rot="16200000" flipH="1">
            <a:off x="2485171" y="4887183"/>
            <a:ext cx="498020" cy="24263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2503539" y="3862595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3196956" y="3468255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&gt; 86: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5345164" y="4657047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 is hot!'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4744670" y="4232910"/>
            <a:ext cx="172714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4548705" y="5510829"/>
            <a:ext cx="38478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 sure to drink liquids.'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16200000" flipH="1">
            <a:off x="6215579" y="5253800"/>
            <a:ext cx="513263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2932390" y="6349368"/>
            <a:ext cx="2029931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4960972" y="4837733"/>
            <a:ext cx="498020" cy="25252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4744668" y="3862595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3816989" y="3314429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Two-way if statement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548705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'Bring a jacket.')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'Goodbye.')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548705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'Bring a jacket.')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'Goodbye.')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69945" y="1560167"/>
            <a:ext cx="3093628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 1&gt;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 2&gt;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69945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90.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265218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50.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62" grpId="0"/>
      <p:bldP spid="62" grpId="1"/>
      <p:bldP spid="62" grpId="2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7" grpId="0" animBg="1"/>
      <p:bldP spid="17" grpId="1" animBg="1"/>
      <p:bldP spid="50" grpId="0" animBg="1"/>
      <p:bldP spid="50" grpId="1" animBg="1"/>
      <p:bldP spid="50" grpId="2" animBg="1"/>
      <p:bldP spid="50" grpId="3" animBg="1"/>
      <p:bldP spid="50" grpId="4" animBg="1"/>
      <p:bldP spid="61" grpId="0"/>
      <p:bldP spid="61" grpId="1"/>
      <p:bldP spid="22" grpId="0" animBg="1"/>
      <p:bldP spid="22" grpId="1" animBg="1"/>
      <p:bldP spid="23" grpId="0" animBg="1"/>
      <p:bldP spid="23" grpId="1" animBg="1"/>
      <p:bldP spid="25" grpId="0"/>
      <p:bldP spid="25" grpId="1"/>
      <p:bldP spid="26" grpId="0"/>
      <p:bldP spid="26" grpId="1"/>
      <p:bldP spid="26" grpId="2"/>
      <p:bldP spid="26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sz="3600" b="1" dirty="0"/>
              <a:t>Oefening5_1	</a:t>
            </a:r>
            <a:endParaRPr lang="en-US" sz="36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1" y="2178844"/>
            <a:ext cx="7881938" cy="37625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Schrijf een programma dat:</a:t>
            </a:r>
          </a:p>
          <a:p>
            <a:pPr marL="385763" indent="-385763">
              <a:buSzPct val="100000"/>
              <a:buFont typeface="+mj-lt"/>
              <a:buAutoNum type="alphaLcParenR"/>
            </a:pPr>
            <a:r>
              <a:rPr lang="nl-NL" dirty="0"/>
              <a:t>Vraagt om de naam van de gebruiker</a:t>
            </a:r>
          </a:p>
          <a:p>
            <a:pPr marL="385763" indent="-385763">
              <a:buSzPct val="100000"/>
              <a:buFont typeface="+mj-lt"/>
              <a:buAutoNum type="alphaLcParenR"/>
            </a:pPr>
            <a:r>
              <a:rPr lang="nl-NL" dirty="0"/>
              <a:t>Vraagt om de leeftijd van de gebruiker</a:t>
            </a:r>
          </a:p>
          <a:p>
            <a:pPr marL="385763" indent="-385763">
              <a:buSzPct val="100000"/>
              <a:buFont typeface="+mj-lt"/>
              <a:buAutoNum type="alphaLcParenR"/>
            </a:pPr>
            <a:r>
              <a:rPr lang="nl-NL" dirty="0"/>
              <a:t>Een melding geeft of de gebruiker wel of niet mag stemmen. Als de gebruiker ‘Jantje’ jonger dan 18 jaar is, bijvoorbeeld:</a:t>
            </a:r>
          </a:p>
          <a:p>
            <a:pPr marL="357188" lvl="1" indent="0">
              <a:buSzPct val="100000"/>
              <a:buNone/>
            </a:pPr>
            <a:r>
              <a:rPr lang="nl-NL" dirty="0"/>
              <a:t>	</a:t>
            </a:r>
          </a:p>
          <a:p>
            <a:pPr marL="357188" lvl="1" indent="0">
              <a:buSzPct val="100000"/>
              <a:buNone/>
            </a:pPr>
            <a:r>
              <a:rPr lang="nl-NL" dirty="0"/>
              <a:t>	Jantje, je mag nog niet stemmen.</a:t>
            </a:r>
          </a:p>
          <a:p>
            <a:pPr marL="385763" indent="-385763">
              <a:buSzPct val="100000"/>
              <a:buFont typeface="+mj-lt"/>
              <a:buAutoNum type="alphaLcParenR"/>
            </a:pPr>
            <a:endParaRPr lang="nl-NL" dirty="0"/>
          </a:p>
          <a:p>
            <a:pPr marL="385763" indent="-385763">
              <a:buSzPct val="100000"/>
              <a:buFont typeface="+mj-lt"/>
              <a:buAutoNum type="alphaLcParenR"/>
            </a:pPr>
            <a:endParaRPr lang="nl-NL" dirty="0"/>
          </a:p>
          <a:p>
            <a:pPr marL="385763" indent="-385763">
              <a:buSzPct val="100000"/>
              <a:buFont typeface="+mj-lt"/>
              <a:buAutoNum type="alphaLcParenR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176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sz="3600" b="1" dirty="0"/>
              <a:t>Oplossing oefening5_1</a:t>
            </a:r>
            <a:endParaRPr lang="en-US" sz="36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821" y="1313234"/>
            <a:ext cx="8891081" cy="4773241"/>
          </a:xfrm>
        </p:spPr>
        <p:txBody>
          <a:bodyPr>
            <a:noAutofit/>
          </a:bodyPr>
          <a:lstStyle/>
          <a:p>
            <a:pPr marL="0" indent="0">
              <a:buSzPct val="100000"/>
              <a:buNone/>
            </a:pPr>
            <a:r>
              <a:rPr lang="nl-NL" sz="2400" dirty="0"/>
              <a:t>Vragen om de naam van de gebruiker</a:t>
            </a:r>
          </a:p>
          <a:p>
            <a:pPr marL="0" indent="0">
              <a:buSzPct val="100000"/>
              <a:buNone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naam = input ('Wat is je naam: ')</a:t>
            </a:r>
          </a:p>
          <a:p>
            <a:pPr marL="0" indent="0">
              <a:buSzPct val="100000"/>
              <a:buNone/>
            </a:pPr>
            <a:r>
              <a:rPr lang="nl-NL" sz="2400" dirty="0"/>
              <a:t>Vragen om de leeftijd van de gebruiker</a:t>
            </a:r>
          </a:p>
          <a:p>
            <a:pPr marL="0" indent="0">
              <a:buSzPct val="100000"/>
              <a:buNone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 = </a:t>
            </a:r>
            <a:r>
              <a:rPr lang="nl-N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(input ('Hoe oud ben je: '))</a:t>
            </a:r>
          </a:p>
          <a:p>
            <a:pPr marL="0" indent="0">
              <a:buSzPct val="100000"/>
              <a:buNone/>
            </a:pPr>
            <a:r>
              <a:rPr lang="nl-NL" sz="2400" dirty="0"/>
              <a:t>Een melding geven of de gebruiker wel of niet mag stemmen</a:t>
            </a:r>
            <a:endParaRPr lang="nl-N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SzPct val="100000"/>
              <a:buNone/>
            </a:pPr>
            <a:r>
              <a:rPr lang="nl-N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&lt; 18:</a:t>
            </a:r>
          </a:p>
          <a:p>
            <a:pPr marL="0" indent="0">
              <a:buSzPct val="100000"/>
              <a:buNone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print(naam + ', je mag nog niet stemmen')</a:t>
            </a:r>
          </a:p>
          <a:p>
            <a:pPr marL="0" indent="0">
              <a:buSzPct val="100000"/>
              <a:buNone/>
            </a:pPr>
            <a:r>
              <a:rPr lang="nl-N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SzPct val="100000"/>
              <a:buNone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print(naam + ', je mag stemmen')</a:t>
            </a:r>
          </a:p>
        </p:txBody>
      </p:sp>
    </p:spTree>
    <p:extLst>
      <p:ext uri="{BB962C8B-B14F-4D97-AF65-F5344CB8AC3E}">
        <p14:creationId xmlns:p14="http://schemas.microsoft.com/office/powerpoint/2010/main" val="23968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7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+mj-lt"/>
                <a:ea typeface="+mj-ea"/>
                <a:cs typeface="Courier New" panose="02070309020205020404" pitchFamily="49" charset="0"/>
              </a:rPr>
              <a:t>Execution control structures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709357" y="1648705"/>
            <a:ext cx="7772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>
                <a:solidFill>
                  <a:srgbClr val="294171"/>
                </a:solidFill>
              </a:rPr>
              <a:t>The one-way and two-way if statements are examples of </a:t>
            </a:r>
            <a:r>
              <a:rPr lang="en-US" sz="2000" dirty="0">
                <a:solidFill>
                  <a:srgbClr val="FF0000"/>
                </a:solidFill>
              </a:rPr>
              <a:t>execution control structures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Execution control structures </a:t>
            </a:r>
            <a:r>
              <a:rPr lang="en-US" sz="2000" dirty="0">
                <a:solidFill>
                  <a:srgbClr val="294171"/>
                </a:solidFill>
              </a:rPr>
              <a:t>are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programming language statements that control which statements are executed, i.e., the execution flow of the program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>
              <a:cs typeface="Courier New" panose="02070309020205020404" pitchFamily="49" charset="0"/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>
                <a:solidFill>
                  <a:srgbClr val="294171"/>
                </a:solidFill>
              </a:rPr>
              <a:t>The one-way and two-way if statements are, more specifically,  </a:t>
            </a:r>
            <a:r>
              <a:rPr lang="en-US" sz="2000" dirty="0">
                <a:solidFill>
                  <a:srgbClr val="FF0000"/>
                </a:solidFill>
              </a:rPr>
              <a:t>conditional structures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Iteration structures </a:t>
            </a:r>
            <a:r>
              <a:rPr lang="en-US" sz="2000" dirty="0">
                <a:solidFill>
                  <a:srgbClr val="294171"/>
                </a:solidFill>
              </a:rPr>
              <a:t>are execution control structures that enable the repetitive execution of a statement or a block of statements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>
              <a:solidFill>
                <a:srgbClr val="294171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for loop statement </a:t>
            </a:r>
            <a:r>
              <a:rPr lang="en-US" sz="2000" dirty="0">
                <a:solidFill>
                  <a:srgbClr val="294171"/>
                </a:solidFill>
              </a:rPr>
              <a:t>is an iteration structure that executes a block of code for every item of a sequence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7689204E33847991AB52D93611C85" ma:contentTypeVersion="" ma:contentTypeDescription="Een nieuw document maken." ma:contentTypeScope="" ma:versionID="e6446b0e9ed2546b79bfa36052a75a46">
  <xsd:schema xmlns:xsd="http://www.w3.org/2001/XMLSchema" xmlns:xs="http://www.w3.org/2001/XMLSchema" xmlns:p="http://schemas.microsoft.com/office/2006/metadata/properties" xmlns:ns2="9ab5e87a-ed8e-45a5-9793-059f67398425" targetNamespace="http://schemas.microsoft.com/office/2006/metadata/properties" ma:root="true" ma:fieldsID="e36a552b910c1cdf142adc90bba5ebe9" ns2:_="">
    <xsd:import namespace="9ab5e87a-ed8e-45a5-9793-059f67398425"/>
    <xsd:element name="properties">
      <xsd:complexType>
        <xsd:sequence>
          <xsd:element name="documentManagement">
            <xsd:complexType>
              <xsd:all>
                <xsd:element ref="ns2:Categorie" minOccurs="0"/>
                <xsd:element ref="ns2:Week" minOccurs="0"/>
                <xsd:element ref="ns2:Volgorde_x0020_Document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5e87a-ed8e-45a5-9793-059f67398425" elementFormDefault="qualified">
    <xsd:import namespace="http://schemas.microsoft.com/office/2006/documentManagement/types"/>
    <xsd:import namespace="http://schemas.microsoft.com/office/infopath/2007/PartnerControls"/>
    <xsd:element name="Categorie" ma:index="8" nillable="true" ma:displayName="Categorie" ma:default="Extra" ma:description="Hier wordt de categorie vermeld waaronder het studiemateriaal valt" ma:format="Dropdown" ma:internalName="Categorie">
      <xsd:simpleType>
        <xsd:union memberTypes="dms:Text">
          <xsd:simpleType>
            <xsd:restriction base="dms:Choice">
              <xsd:enumeration value="Cursushandleiding"/>
              <xsd:enumeration value="Formulier"/>
              <xsd:enumeration value="FAQ"/>
              <xsd:enumeration value="Presentaties college"/>
              <xsd:enumeration value="Proeftentamen"/>
              <xsd:enumeration value="Extra"/>
            </xsd:restriction>
          </xsd:simpleType>
        </xsd:union>
      </xsd:simpleType>
    </xsd:element>
    <xsd:element name="Week" ma:index="9" nillable="true" ma:displayName="Week" ma:default="Geen week" ma:description="Alleen van belang als u het studiemateriaal wil groeperen per week." ma:format="Dropdown" ma:internalName="Week">
      <xsd:simpleType>
        <xsd:restriction base="dms:Choice">
          <xsd:enumeration value="Geen week"/>
          <xsd:enumeration value="Week 1"/>
          <xsd:enumeration value="Week 2"/>
          <xsd:enumeration value="Week 3"/>
          <xsd:enumeration value="Week 4"/>
          <xsd:enumeration value="Week 5"/>
          <xsd:enumeration value="Week 6"/>
          <xsd:enumeration value="Week 7"/>
          <xsd:enumeration value="Week 8"/>
          <xsd:enumeration value="Week 9"/>
          <xsd:enumeration value="Week 10"/>
        </xsd:restriction>
      </xsd:simpleType>
    </xsd:element>
    <xsd:element name="Volgorde_x0020_Documenten" ma:index="10" nillable="true" ma:displayName="Volgorde Documenten" ma:decimals="0" ma:default="9999" ma:description="Deze kolom biedt de mogelijkheid de volgorde van de documenten op deze lijst te bepalen" ma:internalName="Volgorde_x0020_Documenten" ma:percentage="FALS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olgorde_x0020_Documenten xmlns="9ab5e87a-ed8e-45a5-9793-059f67398425">3</Volgorde_x0020_Documenten>
    <Week xmlns="9ab5e87a-ed8e-45a5-9793-059f67398425">Week 2</Week>
    <Categorie xmlns="9ab5e87a-ed8e-45a5-9793-059f67398425">Presentaties college</Categorie>
  </documentManagement>
</p:properties>
</file>

<file path=customXml/itemProps1.xml><?xml version="1.0" encoding="utf-8"?>
<ds:datastoreItem xmlns:ds="http://schemas.openxmlformats.org/officeDocument/2006/customXml" ds:itemID="{2E7A2853-92F6-43F7-95BE-47B47953C3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b5e87a-ed8e-45a5-9793-059f673984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82834-9744-4545-95BF-29A56F1786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F4EA40-0BA3-487B-8024-85C42F40B005}">
  <ds:schemaRefs>
    <ds:schemaRef ds:uri="9ab5e87a-ed8e-45a5-9793-059f67398425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15052</TotalTime>
  <Words>1433</Words>
  <Application>Microsoft Office PowerPoint</Application>
  <PresentationFormat>Diavoorstelling (4:3)</PresentationFormat>
  <Paragraphs>341</Paragraphs>
  <Slides>24</Slides>
  <Notes>15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</vt:lpstr>
      <vt:lpstr>Courier New</vt:lpstr>
      <vt:lpstr>Wingdings</vt:lpstr>
      <vt:lpstr>Title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Oefening5_1 </vt:lpstr>
      <vt:lpstr>Oplossing oefening5_1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Oefening5_5 </vt:lpstr>
      <vt:lpstr>Oplossingen Oefening5_5</vt:lpstr>
      <vt:lpstr>PowerPoint-presentatie</vt:lpstr>
    </vt:vector>
  </TitlesOfParts>
  <Company>DePaul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3</dc:title>
  <dc:creator>Ljubomir Perkovic</dc:creator>
  <cp:lastModifiedBy>Judith Boshoven</cp:lastModifiedBy>
  <cp:revision>83</cp:revision>
  <cp:lastPrinted>2018-09-14T06:35:25Z</cp:lastPrinted>
  <dcterms:created xsi:type="dcterms:W3CDTF">2012-03-14T02:57:28Z</dcterms:created>
  <dcterms:modified xsi:type="dcterms:W3CDTF">2018-09-18T18:19:27Z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0x01010080C7689204E33847991AB52D93611C85</vt:lpwstr>
  </property>
</Properties>
</file>