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3" r:id="rId1"/>
  </p:sldMasterIdLst>
  <p:notesMasterIdLst>
    <p:notesMasterId r:id="rId15"/>
  </p:notesMasterIdLst>
  <p:handoutMasterIdLst>
    <p:handoutMasterId r:id="rId16"/>
  </p:handoutMasterIdLst>
  <p:sldIdLst>
    <p:sldId id="270" r:id="rId2"/>
    <p:sldId id="292" r:id="rId3"/>
    <p:sldId id="290" r:id="rId4"/>
    <p:sldId id="291" r:id="rId5"/>
    <p:sldId id="295" r:id="rId6"/>
    <p:sldId id="296" r:id="rId7"/>
    <p:sldId id="281" r:id="rId8"/>
    <p:sldId id="286" r:id="rId9"/>
    <p:sldId id="288" r:id="rId10"/>
    <p:sldId id="289" r:id="rId11"/>
    <p:sldId id="285" r:id="rId12"/>
    <p:sldId id="283" r:id="rId13"/>
    <p:sldId id="294" r:id="rId14"/>
  </p:sldIdLst>
  <p:sldSz cx="12192000" cy="6858000"/>
  <p:notesSz cx="7102475" cy="102330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Schmalzing" initials="DS" lastIdx="1" clrIdx="0">
    <p:extLst>
      <p:ext uri="{19B8F6BF-5375-455C-9EA6-DF929625EA0E}">
        <p15:presenceInfo xmlns:p15="http://schemas.microsoft.com/office/powerpoint/2012/main" userId="David Schmalz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FFFFFF"/>
    <a:srgbClr val="071ECC"/>
    <a:srgbClr val="1E07CC"/>
    <a:srgbClr val="FF0000"/>
    <a:srgbClr val="FF00FF"/>
    <a:srgbClr val="CC0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0" autoAdjust="0"/>
    <p:restoredTop sz="89110" autoAdjust="0"/>
  </p:normalViewPr>
  <p:slideViewPr>
    <p:cSldViewPr snapToGrid="0">
      <p:cViewPr varScale="1">
        <p:scale>
          <a:sx n="112" d="100"/>
          <a:sy n="112" d="100"/>
        </p:scale>
        <p:origin x="61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316"/>
    </p:cViewPr>
  </p:sorterViewPr>
  <p:notesViewPr>
    <p:cSldViewPr snapToGrid="0">
      <p:cViewPr varScale="1">
        <p:scale>
          <a:sx n="92" d="100"/>
          <a:sy n="92" d="100"/>
        </p:scale>
        <p:origin x="28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17EAF6-4834-0243-B741-50B230CDB10E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B30F9B3E-3FB6-6047-BEE5-E3299419404B}">
      <dgm:prSet phldrT="[Text]"/>
      <dgm:spPr/>
      <dgm:t>
        <a:bodyPr/>
        <a:lstStyle/>
        <a:p>
          <a:r>
            <a:rPr lang="de-DE"/>
            <a:t>Design</a:t>
          </a:r>
        </a:p>
      </dgm:t>
    </dgm:pt>
    <dgm:pt modelId="{5F1BF497-D78B-A043-B503-6F8FA800E616}" type="parTrans" cxnId="{72A79AEA-1E55-9C4A-A252-24BB3B316889}">
      <dgm:prSet/>
      <dgm:spPr/>
      <dgm:t>
        <a:bodyPr/>
        <a:lstStyle/>
        <a:p>
          <a:endParaRPr lang="de-DE"/>
        </a:p>
      </dgm:t>
    </dgm:pt>
    <dgm:pt modelId="{BA4A272E-550C-FE45-B338-870A38566709}" type="sibTrans" cxnId="{72A79AEA-1E55-9C4A-A252-24BB3B316889}">
      <dgm:prSet/>
      <dgm:spPr/>
      <dgm:t>
        <a:bodyPr/>
        <a:lstStyle/>
        <a:p>
          <a:endParaRPr lang="de-DE"/>
        </a:p>
      </dgm:t>
    </dgm:pt>
    <dgm:pt modelId="{37D2E77E-8493-674B-B955-FA063D4F8341}">
      <dgm:prSet phldrT="[Text]"/>
      <dgm:spPr/>
      <dgm:t>
        <a:bodyPr/>
        <a:lstStyle/>
        <a:p>
          <a:r>
            <a:rPr lang="de-DE"/>
            <a:t>Construction</a:t>
          </a:r>
        </a:p>
      </dgm:t>
    </dgm:pt>
    <dgm:pt modelId="{948C2093-C679-F34B-B00C-F70B54B5B6A3}" type="parTrans" cxnId="{82C8900B-CF48-6145-BCEF-2C1770C90768}">
      <dgm:prSet/>
      <dgm:spPr/>
      <dgm:t>
        <a:bodyPr/>
        <a:lstStyle/>
        <a:p>
          <a:endParaRPr lang="de-DE"/>
        </a:p>
      </dgm:t>
    </dgm:pt>
    <dgm:pt modelId="{C8175910-673C-4640-B453-2E5B5B7727F1}" type="sibTrans" cxnId="{82C8900B-CF48-6145-BCEF-2C1770C90768}">
      <dgm:prSet/>
      <dgm:spPr/>
      <dgm:t>
        <a:bodyPr/>
        <a:lstStyle/>
        <a:p>
          <a:endParaRPr lang="de-DE"/>
        </a:p>
      </dgm:t>
    </dgm:pt>
    <dgm:pt modelId="{E4EEDD90-E574-554A-919C-68B872EA4474}">
      <dgm:prSet phldrT="[Text]"/>
      <dgm:spPr/>
      <dgm:t>
        <a:bodyPr/>
        <a:lstStyle/>
        <a:p>
          <a:r>
            <a:rPr lang="de-DE"/>
            <a:t>Operation</a:t>
          </a:r>
        </a:p>
      </dgm:t>
    </dgm:pt>
    <dgm:pt modelId="{BA03DE14-2B29-034D-874D-FB186711E5C7}" type="parTrans" cxnId="{95DBDE39-4315-524D-BF33-7BF4D0B709CC}">
      <dgm:prSet/>
      <dgm:spPr/>
      <dgm:t>
        <a:bodyPr/>
        <a:lstStyle/>
        <a:p>
          <a:endParaRPr lang="de-DE"/>
        </a:p>
      </dgm:t>
    </dgm:pt>
    <dgm:pt modelId="{0009EB22-64B0-E84D-846F-FB8CC9967784}" type="sibTrans" cxnId="{95DBDE39-4315-524D-BF33-7BF4D0B709CC}">
      <dgm:prSet/>
      <dgm:spPr/>
      <dgm:t>
        <a:bodyPr/>
        <a:lstStyle/>
        <a:p>
          <a:endParaRPr lang="de-DE"/>
        </a:p>
      </dgm:t>
    </dgm:pt>
    <dgm:pt modelId="{E2B394BA-D828-5548-89CB-33AEDF3E5B7A}">
      <dgm:prSet/>
      <dgm:spPr/>
      <dgm:t>
        <a:bodyPr/>
        <a:lstStyle/>
        <a:p>
          <a:r>
            <a:rPr lang="de-DE"/>
            <a:t>End-of-life</a:t>
          </a:r>
        </a:p>
      </dgm:t>
    </dgm:pt>
    <dgm:pt modelId="{42999C8C-7788-0040-9EAA-DBC68601C89F}" type="parTrans" cxnId="{B01FA3FE-122A-E341-B093-E7206EFF1657}">
      <dgm:prSet/>
      <dgm:spPr/>
      <dgm:t>
        <a:bodyPr/>
        <a:lstStyle/>
        <a:p>
          <a:endParaRPr lang="de-DE"/>
        </a:p>
      </dgm:t>
    </dgm:pt>
    <dgm:pt modelId="{596F16A8-ED26-3847-A879-2983866D5989}" type="sibTrans" cxnId="{B01FA3FE-122A-E341-B093-E7206EFF1657}">
      <dgm:prSet/>
      <dgm:spPr/>
      <dgm:t>
        <a:bodyPr/>
        <a:lstStyle/>
        <a:p>
          <a:endParaRPr lang="de-DE"/>
        </a:p>
      </dgm:t>
    </dgm:pt>
    <dgm:pt modelId="{C6FD055E-EFD2-C946-9CA2-68E3F3529805}" type="pres">
      <dgm:prSet presAssocID="{4A17EAF6-4834-0243-B741-50B230CDB10E}" presName="Name0" presStyleCnt="0">
        <dgm:presLayoutVars>
          <dgm:dir/>
          <dgm:resizeHandles val="exact"/>
        </dgm:presLayoutVars>
      </dgm:prSet>
      <dgm:spPr/>
    </dgm:pt>
    <dgm:pt modelId="{4388A762-3BEB-0947-8091-9D0D55C90D24}" type="pres">
      <dgm:prSet presAssocID="{B30F9B3E-3FB6-6047-BEE5-E3299419404B}" presName="parTxOnly" presStyleLbl="node1" presStyleIdx="0" presStyleCnt="4">
        <dgm:presLayoutVars>
          <dgm:bulletEnabled val="1"/>
        </dgm:presLayoutVars>
      </dgm:prSet>
      <dgm:spPr/>
    </dgm:pt>
    <dgm:pt modelId="{08AD47BD-6BBF-F146-95BE-2432003E77A3}" type="pres">
      <dgm:prSet presAssocID="{BA4A272E-550C-FE45-B338-870A38566709}" presName="parSpace" presStyleCnt="0"/>
      <dgm:spPr/>
    </dgm:pt>
    <dgm:pt modelId="{A768BF4E-BF91-BE4E-A066-243D3B867F70}" type="pres">
      <dgm:prSet presAssocID="{37D2E77E-8493-674B-B955-FA063D4F8341}" presName="parTxOnly" presStyleLbl="node1" presStyleIdx="1" presStyleCnt="4">
        <dgm:presLayoutVars>
          <dgm:bulletEnabled val="1"/>
        </dgm:presLayoutVars>
      </dgm:prSet>
      <dgm:spPr/>
    </dgm:pt>
    <dgm:pt modelId="{C0035EB0-1656-1C46-8415-5B3C50B92D27}" type="pres">
      <dgm:prSet presAssocID="{C8175910-673C-4640-B453-2E5B5B7727F1}" presName="parSpace" presStyleCnt="0"/>
      <dgm:spPr/>
    </dgm:pt>
    <dgm:pt modelId="{754CFF3A-F497-5944-9336-926F70945BD1}" type="pres">
      <dgm:prSet presAssocID="{E4EEDD90-E574-554A-919C-68B872EA4474}" presName="parTxOnly" presStyleLbl="node1" presStyleIdx="2" presStyleCnt="4">
        <dgm:presLayoutVars>
          <dgm:bulletEnabled val="1"/>
        </dgm:presLayoutVars>
      </dgm:prSet>
      <dgm:spPr/>
    </dgm:pt>
    <dgm:pt modelId="{F44B167B-373B-2F4D-BF99-F5F642CDA525}" type="pres">
      <dgm:prSet presAssocID="{0009EB22-64B0-E84D-846F-FB8CC9967784}" presName="parSpace" presStyleCnt="0"/>
      <dgm:spPr/>
    </dgm:pt>
    <dgm:pt modelId="{02AD34FF-5EB2-D44C-BD28-0A0F0244CD86}" type="pres">
      <dgm:prSet presAssocID="{E2B394BA-D828-5548-89CB-33AEDF3E5B7A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82C8900B-CF48-6145-BCEF-2C1770C90768}" srcId="{4A17EAF6-4834-0243-B741-50B230CDB10E}" destId="{37D2E77E-8493-674B-B955-FA063D4F8341}" srcOrd="1" destOrd="0" parTransId="{948C2093-C679-F34B-B00C-F70B54B5B6A3}" sibTransId="{C8175910-673C-4640-B453-2E5B5B7727F1}"/>
    <dgm:cxn modelId="{80D8372B-0263-354F-9782-1E0A1A22F6D6}" type="presOf" srcId="{4A17EAF6-4834-0243-B741-50B230CDB10E}" destId="{C6FD055E-EFD2-C946-9CA2-68E3F3529805}" srcOrd="0" destOrd="0" presId="urn:microsoft.com/office/officeart/2005/8/layout/hChevron3"/>
    <dgm:cxn modelId="{95DBDE39-4315-524D-BF33-7BF4D0B709CC}" srcId="{4A17EAF6-4834-0243-B741-50B230CDB10E}" destId="{E4EEDD90-E574-554A-919C-68B872EA4474}" srcOrd="2" destOrd="0" parTransId="{BA03DE14-2B29-034D-874D-FB186711E5C7}" sibTransId="{0009EB22-64B0-E84D-846F-FB8CC9967784}"/>
    <dgm:cxn modelId="{E036AA45-9587-8142-9634-E19B2C50A490}" type="presOf" srcId="{B30F9B3E-3FB6-6047-BEE5-E3299419404B}" destId="{4388A762-3BEB-0947-8091-9D0D55C90D24}" srcOrd="0" destOrd="0" presId="urn:microsoft.com/office/officeart/2005/8/layout/hChevron3"/>
    <dgm:cxn modelId="{782C5454-0930-3546-87AD-FF348B48C5DF}" type="presOf" srcId="{E4EEDD90-E574-554A-919C-68B872EA4474}" destId="{754CFF3A-F497-5944-9336-926F70945BD1}" srcOrd="0" destOrd="0" presId="urn:microsoft.com/office/officeart/2005/8/layout/hChevron3"/>
    <dgm:cxn modelId="{DB10A99F-E71A-C64E-A842-C09B180A3FD0}" type="presOf" srcId="{37D2E77E-8493-674B-B955-FA063D4F8341}" destId="{A768BF4E-BF91-BE4E-A066-243D3B867F70}" srcOrd="0" destOrd="0" presId="urn:microsoft.com/office/officeart/2005/8/layout/hChevron3"/>
    <dgm:cxn modelId="{4E44C5B9-936C-ED43-BD53-A31AC82A2BD1}" type="presOf" srcId="{E2B394BA-D828-5548-89CB-33AEDF3E5B7A}" destId="{02AD34FF-5EB2-D44C-BD28-0A0F0244CD86}" srcOrd="0" destOrd="0" presId="urn:microsoft.com/office/officeart/2005/8/layout/hChevron3"/>
    <dgm:cxn modelId="{72A79AEA-1E55-9C4A-A252-24BB3B316889}" srcId="{4A17EAF6-4834-0243-B741-50B230CDB10E}" destId="{B30F9B3E-3FB6-6047-BEE5-E3299419404B}" srcOrd="0" destOrd="0" parTransId="{5F1BF497-D78B-A043-B503-6F8FA800E616}" sibTransId="{BA4A272E-550C-FE45-B338-870A38566709}"/>
    <dgm:cxn modelId="{B01FA3FE-122A-E341-B093-E7206EFF1657}" srcId="{4A17EAF6-4834-0243-B741-50B230CDB10E}" destId="{E2B394BA-D828-5548-89CB-33AEDF3E5B7A}" srcOrd="3" destOrd="0" parTransId="{42999C8C-7788-0040-9EAA-DBC68601C89F}" sibTransId="{596F16A8-ED26-3847-A879-2983866D5989}"/>
    <dgm:cxn modelId="{4B1D51E8-BD01-4B4C-B8C8-8DC84CC8284D}" type="presParOf" srcId="{C6FD055E-EFD2-C946-9CA2-68E3F3529805}" destId="{4388A762-3BEB-0947-8091-9D0D55C90D24}" srcOrd="0" destOrd="0" presId="urn:microsoft.com/office/officeart/2005/8/layout/hChevron3"/>
    <dgm:cxn modelId="{270A1261-DDEF-4C4E-BF9C-9124B2C46A4E}" type="presParOf" srcId="{C6FD055E-EFD2-C946-9CA2-68E3F3529805}" destId="{08AD47BD-6BBF-F146-95BE-2432003E77A3}" srcOrd="1" destOrd="0" presId="urn:microsoft.com/office/officeart/2005/8/layout/hChevron3"/>
    <dgm:cxn modelId="{79444DBC-67A4-D44F-842E-556BB5D36231}" type="presParOf" srcId="{C6FD055E-EFD2-C946-9CA2-68E3F3529805}" destId="{A768BF4E-BF91-BE4E-A066-243D3B867F70}" srcOrd="2" destOrd="0" presId="urn:microsoft.com/office/officeart/2005/8/layout/hChevron3"/>
    <dgm:cxn modelId="{ACA67841-4C85-9E48-A548-D4641351C10C}" type="presParOf" srcId="{C6FD055E-EFD2-C946-9CA2-68E3F3529805}" destId="{C0035EB0-1656-1C46-8415-5B3C50B92D27}" srcOrd="3" destOrd="0" presId="urn:microsoft.com/office/officeart/2005/8/layout/hChevron3"/>
    <dgm:cxn modelId="{9E7AE01E-0C49-224A-BABC-4537C9650514}" type="presParOf" srcId="{C6FD055E-EFD2-C946-9CA2-68E3F3529805}" destId="{754CFF3A-F497-5944-9336-926F70945BD1}" srcOrd="4" destOrd="0" presId="urn:microsoft.com/office/officeart/2005/8/layout/hChevron3"/>
    <dgm:cxn modelId="{C6ADD45D-AC2F-4948-AC7F-5743102BD21C}" type="presParOf" srcId="{C6FD055E-EFD2-C946-9CA2-68E3F3529805}" destId="{F44B167B-373B-2F4D-BF99-F5F642CDA525}" srcOrd="5" destOrd="0" presId="urn:microsoft.com/office/officeart/2005/8/layout/hChevron3"/>
    <dgm:cxn modelId="{44D5CDC6-9345-8647-B8BD-C8FB8A9F57DA}" type="presParOf" srcId="{C6FD055E-EFD2-C946-9CA2-68E3F3529805}" destId="{02AD34FF-5EB2-D44C-BD28-0A0F0244CD86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8A762-3BEB-0947-8091-9D0D55C90D24}">
      <dsp:nvSpPr>
        <dsp:cNvPr id="0" name=""/>
        <dsp:cNvSpPr/>
      </dsp:nvSpPr>
      <dsp:spPr>
        <a:xfrm>
          <a:off x="2252" y="445826"/>
          <a:ext cx="2260313" cy="90412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Design</a:t>
          </a:r>
        </a:p>
      </dsp:txBody>
      <dsp:txXfrm>
        <a:off x="2252" y="445826"/>
        <a:ext cx="2034282" cy="904125"/>
      </dsp:txXfrm>
    </dsp:sp>
    <dsp:sp modelId="{A768BF4E-BF91-BE4E-A066-243D3B867F70}">
      <dsp:nvSpPr>
        <dsp:cNvPr id="0" name=""/>
        <dsp:cNvSpPr/>
      </dsp:nvSpPr>
      <dsp:spPr>
        <a:xfrm>
          <a:off x="1810503" y="445826"/>
          <a:ext cx="2260313" cy="904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Construction</a:t>
          </a:r>
        </a:p>
      </dsp:txBody>
      <dsp:txXfrm>
        <a:off x="2262566" y="445826"/>
        <a:ext cx="1356188" cy="904125"/>
      </dsp:txXfrm>
    </dsp:sp>
    <dsp:sp modelId="{754CFF3A-F497-5944-9336-926F70945BD1}">
      <dsp:nvSpPr>
        <dsp:cNvPr id="0" name=""/>
        <dsp:cNvSpPr/>
      </dsp:nvSpPr>
      <dsp:spPr>
        <a:xfrm>
          <a:off x="3618755" y="445826"/>
          <a:ext cx="2260313" cy="904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Operation</a:t>
          </a:r>
        </a:p>
      </dsp:txBody>
      <dsp:txXfrm>
        <a:off x="4070818" y="445826"/>
        <a:ext cx="1356188" cy="904125"/>
      </dsp:txXfrm>
    </dsp:sp>
    <dsp:sp modelId="{02AD34FF-5EB2-D44C-BD28-0A0F0244CD86}">
      <dsp:nvSpPr>
        <dsp:cNvPr id="0" name=""/>
        <dsp:cNvSpPr/>
      </dsp:nvSpPr>
      <dsp:spPr>
        <a:xfrm>
          <a:off x="5427006" y="445826"/>
          <a:ext cx="2260313" cy="9041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End-of-life</a:t>
          </a:r>
        </a:p>
      </dsp:txBody>
      <dsp:txXfrm>
        <a:off x="5879069" y="445826"/>
        <a:ext cx="1356188" cy="904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951" cy="5126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937" y="1"/>
            <a:ext cx="3077951" cy="5126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88BCBB3B-932A-4D6C-900D-9F4B28686221}" type="datetimeFigureOut">
              <a:rPr lang="de-DE" altLang="de-DE"/>
              <a:pPr>
                <a:defRPr/>
              </a:pPr>
              <a:t>22.10.25</a:t>
            </a:fld>
            <a:endParaRPr lang="de-DE" alt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0342"/>
            <a:ext cx="3077951" cy="512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937" y="9720342"/>
            <a:ext cx="3077951" cy="51268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5FA329-B071-4BC1-BBB5-3B07BBB55D93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951" cy="5126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937" y="1"/>
            <a:ext cx="3077951" cy="5126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B02CD211-E599-4F87-85BA-4D602CEE05A3}" type="datetimeFigureOut">
              <a:rPr lang="de-DE" altLang="de-DE"/>
              <a:pPr>
                <a:defRPr/>
              </a:pPr>
              <a:t>22.10.25</a:t>
            </a:fld>
            <a:endParaRPr lang="de-DE" alt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925249"/>
            <a:ext cx="5682615" cy="4028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0342"/>
            <a:ext cx="3077951" cy="512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937" y="9720342"/>
            <a:ext cx="3077951" cy="51268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BC8D279-B8BC-4FA6-86F2-E41329D88EBB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Vorlage</a:t>
            </a:r>
            <a:r>
              <a:rPr lang="en-US" dirty="0"/>
              <a:t>: </a:t>
            </a:r>
            <a:r>
              <a:rPr lang="en-US" dirty="0" err="1"/>
              <a:t>Breitformat</a:t>
            </a:r>
            <a:r>
              <a:rPr lang="en-US" dirty="0"/>
              <a:t> v20, 20. August 2021</a:t>
            </a:r>
          </a:p>
        </p:txBody>
      </p:sp>
    </p:spTree>
    <p:extLst>
      <p:ext uri="{BB962C8B-B14F-4D97-AF65-F5344CB8AC3E}">
        <p14:creationId xmlns:p14="http://schemas.microsoft.com/office/powerpoint/2010/main" val="1058485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C1B01-57CD-F672-5503-DF644FC84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68B1AA1-A80C-388D-90F8-EC64242B28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D055B98-DCE7-BB2F-82A8-92833B96AD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431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346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943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712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032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CCAC6-B99C-AFD2-06E0-760602E4C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E8BEBEF-4EFE-69C2-CCFE-CF1944BE0B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9AC125F-D886-6434-494E-81454D215B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60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8F71EE3-D70A-4C02-A968-4B934D1A0EFF}"/>
              </a:ext>
            </a:extLst>
          </p:cNvPr>
          <p:cNvGrpSpPr/>
          <p:nvPr/>
        </p:nvGrpSpPr>
        <p:grpSpPr>
          <a:xfrm>
            <a:off x="107622" y="2351366"/>
            <a:ext cx="11972884" cy="50805"/>
            <a:chOff x="107622" y="6209964"/>
            <a:chExt cx="11972884" cy="50805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C845E14-D05D-4847-8D0F-48B225F97F2B}"/>
                </a:ext>
              </a:extLst>
            </p:cNvPr>
            <p:cNvGrpSpPr/>
            <p:nvPr/>
          </p:nvGrpSpPr>
          <p:grpSpPr>
            <a:xfrm>
              <a:off x="107622" y="6209964"/>
              <a:ext cx="11533593" cy="50805"/>
              <a:chOff x="348640" y="815854"/>
              <a:chExt cx="11533593" cy="50805"/>
            </a:xfrm>
          </p:grpSpPr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DEAA3F24-7ABD-43F2-AA45-BF5173CF32C5}"/>
                  </a:ext>
                </a:extLst>
              </p:cNvPr>
              <p:cNvCxnSpPr/>
              <p:nvPr/>
            </p:nvCxnSpPr>
            <p:spPr>
              <a:xfrm>
                <a:off x="348640" y="815854"/>
                <a:ext cx="114839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6AFAD796-294C-4678-84E4-36609DA3DE96}"/>
                  </a:ext>
                </a:extLst>
              </p:cNvPr>
              <p:cNvCxnSpPr/>
              <p:nvPr/>
            </p:nvCxnSpPr>
            <p:spPr>
              <a:xfrm>
                <a:off x="398258" y="866659"/>
                <a:ext cx="114839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2C515608-7894-4009-BE21-62D65B382976}"/>
                </a:ext>
              </a:extLst>
            </p:cNvPr>
            <p:cNvGrpSpPr/>
            <p:nvPr/>
          </p:nvGrpSpPr>
          <p:grpSpPr>
            <a:xfrm>
              <a:off x="11552113" y="6209964"/>
              <a:ext cx="528393" cy="50805"/>
              <a:chOff x="422890" y="1711364"/>
              <a:chExt cx="528393" cy="50805"/>
            </a:xfrm>
          </p:grpSpPr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0334CBD9-C046-4B8D-8306-1B31D1E6CD28}"/>
                  </a:ext>
                </a:extLst>
              </p:cNvPr>
              <p:cNvCxnSpPr/>
              <p:nvPr/>
            </p:nvCxnSpPr>
            <p:spPr>
              <a:xfrm>
                <a:off x="422890" y="1711364"/>
                <a:ext cx="4787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10AEC939-0940-4439-A734-7AAF6763DFF8}"/>
                  </a:ext>
                </a:extLst>
              </p:cNvPr>
              <p:cNvCxnSpPr/>
              <p:nvPr/>
            </p:nvCxnSpPr>
            <p:spPr>
              <a:xfrm>
                <a:off x="472508" y="1762169"/>
                <a:ext cx="4787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942CAEF3-4F48-4FEC-9E09-79D3F41BC518}"/>
              </a:ext>
            </a:extLst>
          </p:cNvPr>
          <p:cNvGrpSpPr/>
          <p:nvPr/>
        </p:nvGrpSpPr>
        <p:grpSpPr>
          <a:xfrm>
            <a:off x="643376" y="2351364"/>
            <a:ext cx="50806" cy="4388819"/>
            <a:chOff x="643376" y="2351365"/>
            <a:chExt cx="50806" cy="3909404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15E654C8-5ED2-482F-82FE-D8B7AB672D1B}"/>
                </a:ext>
              </a:extLst>
            </p:cNvPr>
            <p:cNvCxnSpPr/>
            <p:nvPr/>
          </p:nvCxnSpPr>
          <p:spPr>
            <a:xfrm flipH="1">
              <a:off x="643376" y="2351365"/>
              <a:ext cx="1" cy="3858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85CBF0CD-26F9-4ACF-A893-9837FC6A792A}"/>
                </a:ext>
              </a:extLst>
            </p:cNvPr>
            <p:cNvCxnSpPr/>
            <p:nvPr/>
          </p:nvCxnSpPr>
          <p:spPr>
            <a:xfrm flipH="1">
              <a:off x="694181" y="2400983"/>
              <a:ext cx="1" cy="385978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3B422C15-1DE6-4DF9-8E96-5CA163219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434" y="2584876"/>
            <a:ext cx="10886925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983979DD-F31A-4483-BB1A-22D5710FA3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2434" y="3078076"/>
            <a:ext cx="10886925" cy="926892"/>
          </a:xfrm>
          <a:prstGeom prst="rect">
            <a:avLst/>
          </a:prstGeom>
        </p:spPr>
        <p:txBody>
          <a:bodyPr lIns="0" tIns="0" rIns="0" bIns="0"/>
          <a:lstStyle>
            <a:lvl1pPr marL="0" indent="0" algn="l" eaLnBrk="1" hangingPunct="1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eaLnBrk="1" hangingPunct="1"/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EE02E37-16C7-4AED-B03D-D2D32DD5AE21}"/>
              </a:ext>
            </a:extLst>
          </p:cNvPr>
          <p:cNvGrpSpPr/>
          <p:nvPr userDrawn="1"/>
        </p:nvGrpSpPr>
        <p:grpSpPr>
          <a:xfrm>
            <a:off x="107622" y="2351366"/>
            <a:ext cx="11972884" cy="50805"/>
            <a:chOff x="107622" y="6209964"/>
            <a:chExt cx="11972884" cy="50805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57562EE-1B2D-44E7-A590-9E9EDBC85B94}"/>
                </a:ext>
              </a:extLst>
            </p:cNvPr>
            <p:cNvGrpSpPr/>
            <p:nvPr userDrawn="1"/>
          </p:nvGrpSpPr>
          <p:grpSpPr>
            <a:xfrm>
              <a:off x="107622" y="6209964"/>
              <a:ext cx="11533593" cy="50805"/>
              <a:chOff x="348640" y="815854"/>
              <a:chExt cx="11533593" cy="50805"/>
            </a:xfrm>
          </p:grpSpPr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5705C926-C661-4870-90F5-B8FE6824FA3E}"/>
                  </a:ext>
                </a:extLst>
              </p:cNvPr>
              <p:cNvCxnSpPr/>
              <p:nvPr userDrawn="1"/>
            </p:nvCxnSpPr>
            <p:spPr>
              <a:xfrm>
                <a:off x="348640" y="815854"/>
                <a:ext cx="114839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61340FDD-0028-43F6-9B43-780A9256EA84}"/>
                  </a:ext>
                </a:extLst>
              </p:cNvPr>
              <p:cNvCxnSpPr/>
              <p:nvPr userDrawn="1"/>
            </p:nvCxnSpPr>
            <p:spPr>
              <a:xfrm>
                <a:off x="398258" y="866659"/>
                <a:ext cx="114839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7471FCE-9EBC-4563-B643-791B6D9CF2C5}"/>
                </a:ext>
              </a:extLst>
            </p:cNvPr>
            <p:cNvGrpSpPr/>
            <p:nvPr userDrawn="1"/>
          </p:nvGrpSpPr>
          <p:grpSpPr>
            <a:xfrm>
              <a:off x="11552113" y="6209964"/>
              <a:ext cx="528393" cy="50805"/>
              <a:chOff x="422890" y="1711364"/>
              <a:chExt cx="528393" cy="50805"/>
            </a:xfrm>
          </p:grpSpPr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DEBBEDD9-913B-43A7-92D2-70200277794A}"/>
                  </a:ext>
                </a:extLst>
              </p:cNvPr>
              <p:cNvCxnSpPr/>
              <p:nvPr userDrawn="1"/>
            </p:nvCxnSpPr>
            <p:spPr>
              <a:xfrm>
                <a:off x="422890" y="1711364"/>
                <a:ext cx="4787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F7EBB47A-B507-4D7F-9E88-09CE2A7386CD}"/>
                  </a:ext>
                </a:extLst>
              </p:cNvPr>
              <p:cNvCxnSpPr/>
              <p:nvPr userDrawn="1"/>
            </p:nvCxnSpPr>
            <p:spPr>
              <a:xfrm>
                <a:off x="472508" y="1762169"/>
                <a:ext cx="4787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17A0267-74CA-449E-AFFC-93B6796DAFC7}"/>
              </a:ext>
            </a:extLst>
          </p:cNvPr>
          <p:cNvGrpSpPr/>
          <p:nvPr userDrawn="1"/>
        </p:nvGrpSpPr>
        <p:grpSpPr>
          <a:xfrm>
            <a:off x="643376" y="2351364"/>
            <a:ext cx="50806" cy="4388819"/>
            <a:chOff x="643376" y="2351365"/>
            <a:chExt cx="50806" cy="3909404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298FA662-EA6F-40FE-BBAD-CBDF6AB6DBCB}"/>
                </a:ext>
              </a:extLst>
            </p:cNvPr>
            <p:cNvCxnSpPr/>
            <p:nvPr userDrawn="1"/>
          </p:nvCxnSpPr>
          <p:spPr>
            <a:xfrm flipH="1">
              <a:off x="643376" y="2351365"/>
              <a:ext cx="1" cy="3858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A789B2B-F6CE-4245-989C-4A30EA0B1352}"/>
                </a:ext>
              </a:extLst>
            </p:cNvPr>
            <p:cNvCxnSpPr/>
            <p:nvPr userDrawn="1"/>
          </p:nvCxnSpPr>
          <p:spPr>
            <a:xfrm flipH="1">
              <a:off x="694181" y="2400983"/>
              <a:ext cx="1" cy="385978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Grafik 35">
            <a:extLst>
              <a:ext uri="{FF2B5EF4-FFF2-40B4-BE49-F238E27FC236}">
                <a16:creationId xmlns:a16="http://schemas.microsoft.com/office/drawing/2014/main" id="{E5F32772-7E67-4104-809E-A67B38C64C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299"/>
            <a:ext cx="12199620" cy="230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8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02B50-D467-41F6-8F0B-DF2AA821368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84000" y="1236273"/>
            <a:ext cx="11483975" cy="4385455"/>
          </a:xfrm>
          <a:prstGeom prst="rect">
            <a:avLst/>
          </a:prstGeom>
        </p:spPr>
        <p:txBody>
          <a:bodyPr wrap="square" lIns="0" tIns="0" rIns="0" bIns="0"/>
          <a:lstStyle>
            <a:lvl1pPr marL="216000" indent="-216000">
              <a:buFont typeface="Arial" panose="020B0604020202020204" pitchFamily="34" charset="0"/>
              <a:buChar char="•"/>
              <a:defRPr/>
            </a:lvl1pPr>
            <a:lvl2pPr marL="432000" indent="-216000">
              <a:buFont typeface="Symbol" panose="05050102010706020507" pitchFamily="18" charset="2"/>
              <a:buChar char="-"/>
              <a:defRPr/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/>
            </a:lvl3pPr>
            <a:lvl4pPr marL="864000" indent="-216000">
              <a:buFont typeface="Symbol" panose="05050102010706020507" pitchFamily="18" charset="2"/>
              <a:buChar char="-"/>
              <a:defRPr/>
            </a:lvl4pPr>
            <a:lvl5pPr marL="647700" indent="0">
              <a:buNone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11432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9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D89513B-8A7E-430E-8F63-7469EC1FB664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D6F83956-15CC-418E-B737-9061141E4CD3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766B5100-86F8-4E8C-9DE1-10AD5FB9B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52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9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703F518-B554-4AC1-A90D-7EDD58F262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84000" cy="926892"/>
          </a:xfrm>
          <a:prstGeom prst="rect">
            <a:avLst/>
          </a:prstGeom>
        </p:spPr>
        <p:txBody>
          <a:bodyPr lIns="0" tIns="0" rIns="0" bIns="0"/>
          <a:lstStyle>
            <a:lvl1pPr marL="0" indent="0" algn="l" eaLnBrk="1" hangingPunct="1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eaLnBrk="1" hangingPunct="1"/>
            <a:r>
              <a:rPr lang="de-DE" dirty="0"/>
              <a:t>Untertitelmasters durch Klicken bearbeiten</a:t>
            </a:r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D9FA7CF-D871-4A92-B637-6BD1D2660BDF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2A6B56BE-B7D9-4ABB-9FC4-4C2C40CB6703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B385CDCE-8F09-4AAB-B014-0073E7D048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feld 12"/>
          <p:cNvSpPr txBox="1"/>
          <p:nvPr userDrawn="1"/>
        </p:nvSpPr>
        <p:spPr>
          <a:xfrm>
            <a:off x="779929" y="2399316"/>
            <a:ext cx="111956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6"/>
                </a:solidFill>
              </a:rPr>
              <a:t>WRONG</a:t>
            </a:r>
            <a:r>
              <a:rPr lang="en-US" sz="9600" baseline="0" dirty="0">
                <a:solidFill>
                  <a:schemeClr val="accent6"/>
                </a:solidFill>
              </a:rPr>
              <a:t> </a:t>
            </a:r>
            <a:r>
              <a:rPr lang="en-US" sz="9600" dirty="0">
                <a:solidFill>
                  <a:schemeClr val="accent6"/>
                </a:solidFill>
              </a:rPr>
              <a:t>FORMAT</a:t>
            </a:r>
          </a:p>
          <a:p>
            <a:r>
              <a:rPr lang="en-US" sz="9600" dirty="0">
                <a:solidFill>
                  <a:schemeClr val="accent6"/>
                </a:solidFill>
              </a:rPr>
              <a:t>DO NOT USE </a:t>
            </a:r>
            <a:r>
              <a:rPr lang="en-US" sz="1800" dirty="0" err="1">
                <a:solidFill>
                  <a:schemeClr val="accent6"/>
                </a:solidFill>
              </a:rPr>
              <a:t>use</a:t>
            </a:r>
            <a:r>
              <a:rPr lang="en-US" sz="1800" dirty="0">
                <a:solidFill>
                  <a:schemeClr val="accent6"/>
                </a:solidFill>
              </a:rPr>
              <a:t> head instead</a:t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chemeClr val="accent6"/>
                </a:solidFill>
              </a:rPr>
              <a:t>(DO NOT REMOVE LAYOUT DUE TO REASONS OF BACKWARD COMPATIBILITY)</a:t>
            </a:r>
          </a:p>
        </p:txBody>
      </p:sp>
    </p:spTree>
    <p:extLst>
      <p:ext uri="{BB962C8B-B14F-4D97-AF65-F5344CB8AC3E}">
        <p14:creationId xmlns:p14="http://schemas.microsoft.com/office/powerpoint/2010/main" val="133525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A05299-2FF2-4A4F-A821-7C9F8454768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84000" y="1235175"/>
            <a:ext cx="5652000" cy="438594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 marL="648000" indent="-216000">
              <a:buFont typeface="Wingdings" panose="05000000000000000000" pitchFamily="2" charset="2"/>
              <a:buChar char="§"/>
              <a:defRPr/>
            </a:lvl3pPr>
            <a:lvl4pPr marL="864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pc="0" baseline="0"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1E01F76-AA87-4FC5-AF89-220C0D5275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16000" y="1236273"/>
            <a:ext cx="5652000" cy="4385455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3" name="Textfeld 2"/>
          <p:cNvSpPr txBox="1"/>
          <p:nvPr userDrawn="1"/>
        </p:nvSpPr>
        <p:spPr>
          <a:xfrm>
            <a:off x="779929" y="2430576"/>
            <a:ext cx="1119564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6"/>
                </a:solidFill>
              </a:rPr>
              <a:t>WRONG</a:t>
            </a:r>
            <a:r>
              <a:rPr lang="en-US" sz="9600" baseline="0" dirty="0">
                <a:solidFill>
                  <a:schemeClr val="accent6"/>
                </a:solidFill>
              </a:rPr>
              <a:t> </a:t>
            </a:r>
            <a:r>
              <a:rPr lang="en-US" sz="9600" dirty="0">
                <a:solidFill>
                  <a:schemeClr val="accent6"/>
                </a:solidFill>
              </a:rPr>
              <a:t>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600" dirty="0">
                <a:solidFill>
                  <a:schemeClr val="accent6"/>
                </a:solidFill>
              </a:rPr>
              <a:t>DO NOT USE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71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use the flipped one instead (and manually copy the content(!) of the flipped pages)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chemeClr val="accent6"/>
                </a:solidFill>
              </a:rPr>
              <a:t>(DO NOT REMOVE LAYOUT DUE TO REASONS OF BACKWARD COMPATIBILITY)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C071E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10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A05299-2FF2-4A4F-A821-7C9F8454768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16000" y="1234689"/>
            <a:ext cx="5652000" cy="438594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 marL="648000" indent="-216000">
              <a:buFont typeface="Wingdings" panose="05000000000000000000" pitchFamily="2" charset="2"/>
              <a:buChar char="§"/>
              <a:defRPr/>
            </a:lvl3pPr>
            <a:lvl4pPr marL="864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pc="0" baseline="0"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1E01F76-AA87-4FC5-AF89-220C0D5275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84000" y="1235175"/>
            <a:ext cx="5652000" cy="4385455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25727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6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E9EC9F2-3C9F-4A4B-9463-32200C1888C5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BE7F8F3-90E3-4324-B96F-F4C733799980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FB93F6E7-9B79-444E-9797-C017CBCD9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966A802-7238-4572-8B31-F10BAD15BE6A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01C63A65-01F5-4E3D-9EE7-E225D07B1954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97CBACAB-4E61-4BA4-A7E8-012536F511A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feld 14"/>
          <p:cNvSpPr txBox="1"/>
          <p:nvPr userDrawn="1"/>
        </p:nvSpPr>
        <p:spPr>
          <a:xfrm>
            <a:off x="779929" y="2399316"/>
            <a:ext cx="111956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6"/>
                </a:solidFill>
              </a:rPr>
              <a:t>WRONG</a:t>
            </a:r>
            <a:r>
              <a:rPr lang="en-US" sz="9600" baseline="0" dirty="0">
                <a:solidFill>
                  <a:schemeClr val="accent6"/>
                </a:solidFill>
              </a:rPr>
              <a:t> </a:t>
            </a:r>
            <a:r>
              <a:rPr lang="en-US" sz="9600" dirty="0">
                <a:solidFill>
                  <a:schemeClr val="accent6"/>
                </a:solidFill>
              </a:rPr>
              <a:t>FORMAT</a:t>
            </a:r>
          </a:p>
          <a:p>
            <a:r>
              <a:rPr lang="en-US" sz="9600" dirty="0">
                <a:solidFill>
                  <a:schemeClr val="accent6"/>
                </a:solidFill>
              </a:rPr>
              <a:t>DO NOT USE </a:t>
            </a:r>
            <a:r>
              <a:rPr lang="en-US" sz="1800" dirty="0" err="1">
                <a:solidFill>
                  <a:schemeClr val="accent6"/>
                </a:solidFill>
              </a:rPr>
              <a:t>use</a:t>
            </a:r>
            <a:r>
              <a:rPr lang="en-US" sz="1800" dirty="0">
                <a:solidFill>
                  <a:schemeClr val="accent6"/>
                </a:solidFill>
              </a:rPr>
              <a:t> head instead</a:t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chemeClr val="accent6"/>
                </a:solidFill>
              </a:rPr>
              <a:t>(DO NOT REMOVE LAYOUT DUE TO REASONS OF BACKWARD COMPATIBILITY)</a:t>
            </a:r>
          </a:p>
        </p:txBody>
      </p:sp>
    </p:spTree>
    <p:extLst>
      <p:ext uri="{BB962C8B-B14F-4D97-AF65-F5344CB8AC3E}">
        <p14:creationId xmlns:p14="http://schemas.microsoft.com/office/powerpoint/2010/main" val="127336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4000" y="3196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6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ieren 14"/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16" name="Gerader Verbinder 15"/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0B61E83-F62A-4E6F-9728-ABDE5413BA68}"/>
              </a:ext>
            </a:extLst>
          </p:cNvPr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D3ED25C8-3644-4C59-B80C-B3EC3EBB6C18}"/>
                </a:ext>
              </a:extLst>
            </p:cNvPr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94E318B-6CC6-4660-9EC9-B8FEB8D24174}"/>
                </a:ext>
              </a:extLst>
            </p:cNvPr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7E0399E-000C-4919-9189-D72AC9F21B27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D39B952C-73F9-4639-9C6B-D79F321E765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BD1F7EFE-C1E5-46CC-AC0C-2ACADE80B3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BEA13B8-67E5-4E0C-87FF-5C3A86F3E1BB}"/>
              </a:ext>
            </a:extLst>
          </p:cNvPr>
          <p:cNvGrpSpPr/>
          <p:nvPr userDrawn="1"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2D7C05B6-2FEC-4BCF-B0D2-C4E0FBD988C4}"/>
                </a:ext>
              </a:extLst>
            </p:cNvPr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DD01610-9DF8-4DC4-93DF-34D4ADF39035}"/>
                </a:ext>
              </a:extLst>
            </p:cNvPr>
            <p:cNvCxnSpPr/>
            <p:nvPr userDrawn="1"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E00B62C-5012-43AC-B2B8-7ABCCC897041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98204F29-F5C4-4D02-857A-E600F35F2E4F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5F4B9776-75B3-46D2-8C19-AE6D80A6416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feld 28"/>
          <p:cNvSpPr txBox="1"/>
          <p:nvPr userDrawn="1"/>
        </p:nvSpPr>
        <p:spPr>
          <a:xfrm>
            <a:off x="779929" y="2399316"/>
            <a:ext cx="111956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6"/>
                </a:solidFill>
              </a:rPr>
              <a:t>WRONG</a:t>
            </a:r>
            <a:r>
              <a:rPr lang="en-US" sz="9600" baseline="0" dirty="0">
                <a:solidFill>
                  <a:schemeClr val="accent6"/>
                </a:solidFill>
              </a:rPr>
              <a:t> </a:t>
            </a:r>
            <a:r>
              <a:rPr lang="en-US" sz="9600" dirty="0">
                <a:solidFill>
                  <a:schemeClr val="accent6"/>
                </a:solidFill>
              </a:rPr>
              <a:t>FORMAT</a:t>
            </a:r>
          </a:p>
          <a:p>
            <a:r>
              <a:rPr lang="en-US" sz="9600" dirty="0">
                <a:solidFill>
                  <a:schemeClr val="accent6"/>
                </a:solidFill>
              </a:rPr>
              <a:t>DO NOT USE </a:t>
            </a:r>
            <a:r>
              <a:rPr lang="en-US" sz="1800" dirty="0" err="1">
                <a:solidFill>
                  <a:schemeClr val="accent6"/>
                </a:solidFill>
              </a:rPr>
              <a:t>use</a:t>
            </a:r>
            <a:r>
              <a:rPr lang="en-US" sz="1800" dirty="0">
                <a:solidFill>
                  <a:schemeClr val="accent6"/>
                </a:solidFill>
              </a:rPr>
              <a:t> head instead</a:t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chemeClr val="accent6"/>
                </a:solidFill>
              </a:rPr>
              <a:t>(DO NOT REMOVE LAYOUT DUE TO REASONS OF BACKWARD COMPATIBILITY)</a:t>
            </a:r>
          </a:p>
        </p:txBody>
      </p:sp>
    </p:spTree>
    <p:extLst>
      <p:ext uri="{BB962C8B-B14F-4D97-AF65-F5344CB8AC3E}">
        <p14:creationId xmlns:p14="http://schemas.microsoft.com/office/powerpoint/2010/main" val="60520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2588" y="2487613"/>
            <a:ext cx="11483975" cy="10795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de-DE" altLang="de-DE" sz="3200" b="1" dirty="0">
                <a:solidFill>
                  <a:schemeClr val="tx2"/>
                </a:solidFill>
              </a:rPr>
              <a:t>Vielen Dank</a:t>
            </a:r>
            <a:br>
              <a:rPr lang="de-DE" altLang="de-DE" sz="3200" b="1" dirty="0">
                <a:solidFill>
                  <a:schemeClr val="tx2"/>
                </a:solidFill>
              </a:rPr>
            </a:br>
            <a:r>
              <a:rPr lang="de-DE" altLang="de-DE" sz="3200" b="1" dirty="0">
                <a:solidFill>
                  <a:schemeClr val="tx2"/>
                </a:solidFill>
              </a:rPr>
              <a:t>für Ihre Aufmerksamkeit</a:t>
            </a:r>
            <a:endParaRPr lang="en-US" altLang="de-DE" sz="3200" b="1" dirty="0">
              <a:solidFill>
                <a:schemeClr val="tx2"/>
              </a:solidFill>
            </a:endParaRP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3988800"/>
            <a:ext cx="11484000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6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D42372E-A88B-49BE-BF8B-A349B6BE88BB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E73DD95-497D-41DA-AE15-231D472ACF1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833C7AEA-7E75-4F96-A29D-6E01AE30A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54A51D3-6BB0-4789-89BC-481D89445CBE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6F4FEE0A-400B-495A-BBAD-43B3BB9910CB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9BA932F8-ADAD-449E-8505-B146C5E26062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feld 14"/>
          <p:cNvSpPr txBox="1"/>
          <p:nvPr userDrawn="1"/>
        </p:nvSpPr>
        <p:spPr>
          <a:xfrm>
            <a:off x="779929" y="2399316"/>
            <a:ext cx="111956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6"/>
                </a:solidFill>
              </a:rPr>
              <a:t>WRONG</a:t>
            </a:r>
            <a:r>
              <a:rPr lang="en-US" sz="9600" baseline="0" dirty="0">
                <a:solidFill>
                  <a:schemeClr val="accent6"/>
                </a:solidFill>
              </a:rPr>
              <a:t> </a:t>
            </a:r>
            <a:r>
              <a:rPr lang="en-US" sz="9600" dirty="0">
                <a:solidFill>
                  <a:schemeClr val="accent6"/>
                </a:solidFill>
              </a:rPr>
              <a:t>FORMAT</a:t>
            </a:r>
          </a:p>
          <a:p>
            <a:r>
              <a:rPr lang="en-US" sz="9600" dirty="0">
                <a:solidFill>
                  <a:schemeClr val="accent6"/>
                </a:solidFill>
              </a:rPr>
              <a:t>DO NOT USE </a:t>
            </a:r>
            <a:r>
              <a:rPr lang="en-US" sz="1800" dirty="0" err="1">
                <a:solidFill>
                  <a:schemeClr val="accent6"/>
                </a:solidFill>
              </a:rPr>
              <a:t>use</a:t>
            </a:r>
            <a:r>
              <a:rPr lang="en-US" sz="1800" dirty="0">
                <a:solidFill>
                  <a:schemeClr val="accent6"/>
                </a:solidFill>
              </a:rPr>
              <a:t> head instead</a:t>
            </a:r>
            <a:br>
              <a:rPr lang="en-US" sz="1800" dirty="0">
                <a:solidFill>
                  <a:schemeClr val="accent6"/>
                </a:solidFill>
              </a:rPr>
            </a:br>
            <a:r>
              <a:rPr lang="en-US" sz="1800" dirty="0">
                <a:solidFill>
                  <a:schemeClr val="accent6"/>
                </a:solidFill>
              </a:rPr>
              <a:t>(DO NOT REMOVE LAYOUT DUE TO REASONS OF BACKWARD COMPATIBILITY)</a:t>
            </a:r>
          </a:p>
        </p:txBody>
      </p:sp>
    </p:spTree>
    <p:extLst>
      <p:ext uri="{BB962C8B-B14F-4D97-AF65-F5344CB8AC3E}">
        <p14:creationId xmlns:p14="http://schemas.microsoft.com/office/powerpoint/2010/main" val="113214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739CD8DE-4C7D-4115-826C-095081C9C550}"/>
              </a:ext>
            </a:extLst>
          </p:cNvPr>
          <p:cNvGrpSpPr/>
          <p:nvPr/>
        </p:nvGrpSpPr>
        <p:grpSpPr>
          <a:xfrm>
            <a:off x="173529" y="815854"/>
            <a:ext cx="11958041" cy="47645"/>
            <a:chOff x="118201" y="5981715"/>
            <a:chExt cx="11958041" cy="47645"/>
          </a:xfrm>
        </p:grpSpPr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E7A10CC4-C78C-496F-ADD8-BFFEA15832AC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8D031218-F43F-4F64-8EFA-18FF5CC8D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5"/>
          <p:cNvSpPr txBox="1">
            <a:spLocks/>
          </p:cNvSpPr>
          <p:nvPr/>
        </p:nvSpPr>
        <p:spPr>
          <a:xfrm>
            <a:off x="1195388" y="6227763"/>
            <a:ext cx="7002462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900" dirty="0">
                <a:solidFill>
                  <a:schemeClr val="tx2"/>
                </a:solidFill>
              </a:rPr>
              <a:t>Software Engineering</a:t>
            </a:r>
            <a:r>
              <a:rPr lang="de-DE" altLang="de-DE" sz="900" baseline="0" dirty="0">
                <a:solidFill>
                  <a:schemeClr val="tx2"/>
                </a:solidFill>
              </a:rPr>
              <a:t>  |  RWTH Aachen</a:t>
            </a:r>
            <a:endParaRPr lang="de-DE" altLang="de-DE" sz="900" dirty="0">
              <a:solidFill>
                <a:schemeClr val="tx2"/>
              </a:solidFill>
            </a:endParaRPr>
          </a:p>
        </p:txBody>
      </p:sp>
      <p:sp>
        <p:nvSpPr>
          <p:cNvPr id="1031" name="Textfeld 13"/>
          <p:cNvSpPr txBox="1">
            <a:spLocks noChangeArrowheads="1"/>
          </p:cNvSpPr>
          <p:nvPr/>
        </p:nvSpPr>
        <p:spPr bwMode="auto">
          <a:xfrm>
            <a:off x="360363" y="6227763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546A872-26C7-4E5C-9125-775206BCBEA4}" type="slidenum">
              <a:rPr lang="de-DE" altLang="de-DE" sz="900">
                <a:solidFill>
                  <a:schemeClr val="tx2"/>
                </a:solidFill>
              </a:rPr>
              <a:pPr eaLnBrk="1" hangingPunct="1"/>
              <a:t>‹Nr.›</a:t>
            </a:fld>
            <a:endParaRPr lang="de-DE" altLang="de-DE" sz="900" dirty="0">
              <a:solidFill>
                <a:schemeClr val="tx2"/>
              </a:solidFill>
            </a:endParaRPr>
          </a:p>
        </p:txBody>
      </p:sp>
      <p:pic>
        <p:nvPicPr>
          <p:cNvPr id="8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B07601A5-C709-41D1-A3FB-1067D511C6A0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3116334-B9FF-486F-853F-2FC0FEBBB345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0B09F16D-C13E-41E9-9D8E-F62185B5F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3137B7CE-1B7B-4BD9-84EC-35BB2F899117}"/>
              </a:ext>
            </a:extLst>
          </p:cNvPr>
          <p:cNvGrpSpPr/>
          <p:nvPr/>
        </p:nvGrpSpPr>
        <p:grpSpPr>
          <a:xfrm>
            <a:off x="837717" y="5981714"/>
            <a:ext cx="60076" cy="756405"/>
            <a:chOff x="875817" y="5981714"/>
            <a:chExt cx="60076" cy="756405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662A21AE-7533-4515-8E6B-0629BDE1E199}"/>
                </a:ext>
              </a:extLst>
            </p:cNvPr>
            <p:cNvCxnSpPr>
              <a:cxnSpLocks/>
            </p:cNvCxnSpPr>
            <p:nvPr/>
          </p:nvCxnSpPr>
          <p:spPr>
            <a:xfrm>
              <a:off x="875817" y="5981714"/>
              <a:ext cx="0" cy="705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C2D2DC96-2606-46A7-BE47-231944BE7F88}"/>
                </a:ext>
              </a:extLst>
            </p:cNvPr>
            <p:cNvCxnSpPr>
              <a:cxnSpLocks/>
            </p:cNvCxnSpPr>
            <p:nvPr/>
          </p:nvCxnSpPr>
          <p:spPr>
            <a:xfrm>
              <a:off x="935893" y="6032519"/>
              <a:ext cx="0" cy="7056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5E8F4D0-8DD9-4778-8FAF-1A3AAD236EE6}"/>
              </a:ext>
            </a:extLst>
          </p:cNvPr>
          <p:cNvGrpSpPr/>
          <p:nvPr userDrawn="1"/>
        </p:nvGrpSpPr>
        <p:grpSpPr>
          <a:xfrm>
            <a:off x="173529" y="815854"/>
            <a:ext cx="11958041" cy="47645"/>
            <a:chOff x="118201" y="5981715"/>
            <a:chExt cx="11958041" cy="47645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F39390DE-7CDF-413A-BA63-9DBE991A03FE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38FE4379-972E-42EA-875D-205082A062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D885A2B-353E-4CC6-AE36-D7FBA6412355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542BAD79-77B5-4F17-9B1B-118759906CC7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D49B137E-A382-4784-8424-D97BEBD109F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4B58725-E025-476C-8EFF-8D44F3A77022}"/>
              </a:ext>
            </a:extLst>
          </p:cNvPr>
          <p:cNvGrpSpPr/>
          <p:nvPr userDrawn="1"/>
        </p:nvGrpSpPr>
        <p:grpSpPr>
          <a:xfrm>
            <a:off x="837717" y="5981714"/>
            <a:ext cx="60076" cy="756405"/>
            <a:chOff x="875817" y="5981714"/>
            <a:chExt cx="60076" cy="756405"/>
          </a:xfrm>
        </p:grpSpPr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1243A30B-762F-4D0C-8856-A9541783A9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75817" y="5981714"/>
              <a:ext cx="0" cy="705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BCB409D8-D56C-486C-ABAB-CCD3DECF18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5893" y="6032519"/>
              <a:ext cx="0" cy="7056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833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6" r:id="rId2"/>
    <p:sldLayoutId id="2147483905" r:id="rId3"/>
    <p:sldLayoutId id="2147483907" r:id="rId4"/>
    <p:sldLayoutId id="2147483911" r:id="rId5"/>
    <p:sldLayoutId id="2147483908" r:id="rId6"/>
    <p:sldLayoutId id="2147483909" r:id="rId7"/>
    <p:sldLayoutId id="2147483910" r:id="rId8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3.png"/><Relationship Id="rId5" Type="http://schemas.openxmlformats.org/officeDocument/2006/relationships/image" Target="../media/image9.sv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Relationship Id="rId9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400AD-1145-43A0-9DDB-BD0B30AC9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i="1"/>
              <a:t>Digital Twins in Manufacturing and the Use of Models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B39053-6BFF-4990-A009-01007B71C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434" y="3078075"/>
            <a:ext cx="10886925" cy="132700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de-DE" u="sng"/>
              <a:t>Alexander Hellwig</a:t>
            </a:r>
            <a:r>
              <a:rPr lang="de-DE"/>
              <a:t>, Judith Michael, Jérôme Pfeiffer, Bernhard Rumpe, Henrik Thillmann, and Andreas Wortmann</a:t>
            </a:r>
          </a:p>
          <a:p>
            <a:endParaRPr lang="de-DE"/>
          </a:p>
          <a:p>
            <a:r>
              <a:rPr lang="de-DE"/>
              <a:t>ER 2025 Forum track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B3837036-6DD6-40B5-9156-52AEF70FD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434" y="4820660"/>
            <a:ext cx="2518575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2000" dirty="0"/>
              <a:t>Alexander Hellwig</a:t>
            </a:r>
          </a:p>
          <a:p>
            <a:r>
              <a:rPr lang="de-DE" sz="2000" dirty="0"/>
              <a:t>Software Engineering</a:t>
            </a:r>
          </a:p>
          <a:p>
            <a:r>
              <a:rPr lang="de-DE" sz="2000" dirty="0"/>
              <a:t>RWTH Aachen </a:t>
            </a:r>
          </a:p>
          <a:p>
            <a:endParaRPr lang="de-DE" sz="2000" dirty="0"/>
          </a:p>
          <a:p>
            <a:r>
              <a:rPr lang="de-DE" sz="2000" dirty="0"/>
              <a:t>http://www.se-rwth.de/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 rot="16200000">
            <a:off x="-152846" y="6182528"/>
            <a:ext cx="9175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Farbe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9122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8B5B5CA-2A27-32C6-A99D-544FEE60EB6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4000" y="1236273"/>
            <a:ext cx="4847219" cy="4385455"/>
          </a:xfrm>
        </p:spPr>
        <p:txBody>
          <a:bodyPr/>
          <a:lstStyle/>
          <a:p>
            <a:r>
              <a:rPr lang="de-DE" i="1"/>
              <a:t>Life cycle phase</a:t>
            </a:r>
          </a:p>
          <a:p>
            <a:pPr lvl="1"/>
            <a:r>
              <a:rPr lang="de-DE" i="1"/>
              <a:t>Actual System</a:t>
            </a:r>
          </a:p>
          <a:p>
            <a:pPr lvl="2"/>
            <a:r>
              <a:rPr lang="de-DE" i="1"/>
              <a:t>AS Design</a:t>
            </a:r>
            <a:endParaRPr lang="de-DE"/>
          </a:p>
          <a:p>
            <a:pPr lvl="2"/>
            <a:r>
              <a:rPr lang="de-DE" i="1"/>
              <a:t>AS Construction</a:t>
            </a:r>
            <a:endParaRPr lang="de-DE"/>
          </a:p>
          <a:p>
            <a:pPr lvl="2"/>
            <a:r>
              <a:rPr lang="de-DE" i="1"/>
              <a:t>AS Operation</a:t>
            </a:r>
            <a:endParaRPr lang="de-DE"/>
          </a:p>
          <a:p>
            <a:pPr lvl="2"/>
            <a:r>
              <a:rPr lang="de-DE" i="1"/>
              <a:t>AS End-of-life</a:t>
            </a:r>
          </a:p>
          <a:p>
            <a:pPr lvl="1"/>
            <a:r>
              <a:rPr lang="de-DE" i="1"/>
              <a:t>Digital Twin</a:t>
            </a:r>
          </a:p>
          <a:p>
            <a:pPr lvl="2"/>
            <a:r>
              <a:rPr lang="de-DE" i="1"/>
              <a:t>DT Requirement analysis</a:t>
            </a:r>
            <a:endParaRPr lang="de-DE"/>
          </a:p>
          <a:p>
            <a:pPr lvl="2"/>
            <a:r>
              <a:rPr lang="de-DE" i="1"/>
              <a:t>DT Design</a:t>
            </a:r>
          </a:p>
          <a:p>
            <a:pPr lvl="2"/>
            <a:r>
              <a:rPr lang="de-DE" i="1"/>
              <a:t>DT Construction</a:t>
            </a:r>
          </a:p>
          <a:p>
            <a:pPr lvl="2"/>
            <a:r>
              <a:rPr lang="de-DE" i="1"/>
              <a:t>DT Test</a:t>
            </a:r>
          </a:p>
          <a:p>
            <a:pPr lvl="2"/>
            <a:r>
              <a:rPr lang="de-DE" i="1"/>
              <a:t>DT Release</a:t>
            </a:r>
          </a:p>
          <a:p>
            <a:pPr lvl="2"/>
            <a:r>
              <a:rPr lang="de-DE" i="1"/>
              <a:t>DT Operation</a:t>
            </a:r>
          </a:p>
          <a:p>
            <a:pPr lvl="2"/>
            <a:endParaRPr lang="de-DE"/>
          </a:p>
          <a:p>
            <a:r>
              <a:rPr lang="de-DE" i="1"/>
              <a:t>Extensibility</a:t>
            </a:r>
          </a:p>
          <a:p>
            <a:pPr lvl="1"/>
            <a:r>
              <a:rPr lang="de-DE" i="1"/>
              <a:t>Extensible</a:t>
            </a:r>
          </a:p>
          <a:p>
            <a:pPr lvl="1"/>
            <a:r>
              <a:rPr lang="de-DE" i="1"/>
              <a:t>Not extensible</a:t>
            </a:r>
            <a:endParaRPr lang="de-DE"/>
          </a:p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27C4A62-5FAD-806B-B980-05DE61CD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Backup/Discussion: All Foci/Facets</a:t>
            </a:r>
          </a:p>
        </p:txBody>
      </p:sp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683A43B2-CA10-FFB1-3F4B-420EE6C03CEE}"/>
              </a:ext>
            </a:extLst>
          </p:cNvPr>
          <p:cNvSpPr txBox="1">
            <a:spLocks/>
          </p:cNvSpPr>
          <p:nvPr/>
        </p:nvSpPr>
        <p:spPr>
          <a:xfrm>
            <a:off x="6096000" y="1249802"/>
            <a:ext cx="4847219" cy="4385455"/>
          </a:xfrm>
          <a:prstGeom prst="rect">
            <a:avLst/>
          </a:prstGeom>
        </p:spPr>
        <p:txBody>
          <a:bodyPr wrap="square" lIns="0" tIns="0" rIns="0" bIns="0"/>
          <a:lstStyle>
            <a:lvl1pPr marL="216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2000" indent="-216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4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64770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i="1"/>
              <a:t>Formality</a:t>
            </a:r>
          </a:p>
          <a:p>
            <a:pPr lvl="1"/>
            <a:r>
              <a:rPr lang="de-DE" i="1"/>
              <a:t>Formally defined syntax</a:t>
            </a:r>
            <a:endParaRPr lang="de-DE"/>
          </a:p>
          <a:p>
            <a:pPr lvl="1"/>
            <a:r>
              <a:rPr lang="de-DE" i="1"/>
              <a:t>Formally defined semantics</a:t>
            </a:r>
            <a:endParaRPr lang="de-DE"/>
          </a:p>
          <a:p>
            <a:pPr lvl="1"/>
            <a:r>
              <a:rPr lang="de-DE" i="1"/>
              <a:t>Informal</a:t>
            </a:r>
            <a:endParaRPr lang="de-DE"/>
          </a:p>
          <a:p>
            <a:pPr lvl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557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313A4AD-D024-7F68-B77C-F213EAFE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Backup: Full Fischertechnik DT Classification</a:t>
            </a:r>
          </a:p>
        </p:txBody>
      </p:sp>
      <p:sp>
        <p:nvSpPr>
          <p:cNvPr id="5" name="Rectangle: Rounded Corners 229">
            <a:extLst>
              <a:ext uri="{FF2B5EF4-FFF2-40B4-BE49-F238E27FC236}">
                <a16:creationId xmlns:a16="http://schemas.microsoft.com/office/drawing/2014/main" id="{19286F93-9942-2F23-0A11-B91D260164C8}"/>
              </a:ext>
            </a:extLst>
          </p:cNvPr>
          <p:cNvSpPr/>
          <p:nvPr/>
        </p:nvSpPr>
        <p:spPr>
          <a:xfrm>
            <a:off x="8613865" y="3364696"/>
            <a:ext cx="2503398" cy="2059842"/>
          </a:xfrm>
          <a:prstGeom prst="roundRect">
            <a:avLst>
              <a:gd name="adj" fmla="val 5857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6" name="Textfeld 27">
            <a:extLst>
              <a:ext uri="{FF2B5EF4-FFF2-40B4-BE49-F238E27FC236}">
                <a16:creationId xmlns:a16="http://schemas.microsoft.com/office/drawing/2014/main" id="{1A13E0A9-DB7E-D073-62C3-FD3C4D2AA4AC}"/>
              </a:ext>
            </a:extLst>
          </p:cNvPr>
          <p:cNvSpPr txBox="1"/>
          <p:nvPr/>
        </p:nvSpPr>
        <p:spPr>
          <a:xfrm>
            <a:off x="8656942" y="5164004"/>
            <a:ext cx="13644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i="1" dirty="0">
                <a:latin typeface="Arial" panose="020B0604020202020204" pitchFamily="34" charset="0"/>
                <a:cs typeface="Arial" panose="020B0604020202020204" pitchFamily="34" charset="0"/>
              </a:rPr>
              <a:t>Digital Twin BPMN</a:t>
            </a: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C15D71AE-CF8D-282C-8083-C7C419A7D930}"/>
              </a:ext>
            </a:extLst>
          </p:cNvPr>
          <p:cNvGrpSpPr/>
          <p:nvPr/>
        </p:nvGrpSpPr>
        <p:grpSpPr>
          <a:xfrm>
            <a:off x="667322" y="3366335"/>
            <a:ext cx="2503398" cy="2059279"/>
            <a:chOff x="7624883" y="7420390"/>
            <a:chExt cx="2503398" cy="2059279"/>
          </a:xfrm>
        </p:grpSpPr>
        <p:sp>
          <p:nvSpPr>
            <p:cNvPr id="97" name="Rectangle: Rounded Corners 228">
              <a:extLst>
                <a:ext uri="{FF2B5EF4-FFF2-40B4-BE49-F238E27FC236}">
                  <a16:creationId xmlns:a16="http://schemas.microsoft.com/office/drawing/2014/main" id="{59F89E9E-280E-788C-222E-C96D375FAF56}"/>
                </a:ext>
              </a:extLst>
            </p:cNvPr>
            <p:cNvSpPr/>
            <p:nvPr/>
          </p:nvSpPr>
          <p:spPr>
            <a:xfrm>
              <a:off x="7624883" y="7420390"/>
              <a:ext cx="2503398" cy="2059279"/>
            </a:xfrm>
            <a:prstGeom prst="roundRect">
              <a:avLst>
                <a:gd name="adj" fmla="val 5857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98" name="Picture 138" descr="A blue and white background with a diamond&#10;&#10;AI-generated content may be incorrect.">
              <a:extLst>
                <a:ext uri="{FF2B5EF4-FFF2-40B4-BE49-F238E27FC236}">
                  <a16:creationId xmlns:a16="http://schemas.microsoft.com/office/drawing/2014/main" id="{FD3CAED9-E737-B94F-58ED-FFF348627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2502" y="7885914"/>
              <a:ext cx="1340644" cy="881119"/>
            </a:xfrm>
            <a:prstGeom prst="rect">
              <a:avLst/>
            </a:prstGeom>
          </p:spPr>
        </p:pic>
        <p:sp>
          <p:nvSpPr>
            <p:cNvPr id="99" name="Rechteck: abgerundete Ecken 13">
              <a:extLst>
                <a:ext uri="{FF2B5EF4-FFF2-40B4-BE49-F238E27FC236}">
                  <a16:creationId xmlns:a16="http://schemas.microsoft.com/office/drawing/2014/main" id="{CBCCB758-8DB5-4E96-2995-7EC4FDA22D11}"/>
                </a:ext>
              </a:extLst>
            </p:cNvPr>
            <p:cNvSpPr/>
            <p:nvPr/>
          </p:nvSpPr>
          <p:spPr>
            <a:xfrm>
              <a:off x="7746861" y="8447510"/>
              <a:ext cx="940737" cy="279747"/>
            </a:xfrm>
            <a:prstGeom prst="roundRect">
              <a:avLst/>
            </a:prstGeom>
            <a:solidFill>
              <a:srgbClr val="00616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structure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behavior</a:t>
              </a:r>
            </a:p>
          </p:txBody>
        </p:sp>
        <p:sp>
          <p:nvSpPr>
            <p:cNvPr id="100" name="Rechteck: abgerundete Ecken 18">
              <a:extLst>
                <a:ext uri="{FF2B5EF4-FFF2-40B4-BE49-F238E27FC236}">
                  <a16:creationId xmlns:a16="http://schemas.microsoft.com/office/drawing/2014/main" id="{DA2F1ACC-C6C1-8527-929A-453C620B4BA3}"/>
                </a:ext>
              </a:extLst>
            </p:cNvPr>
            <p:cNvSpPr/>
            <p:nvPr/>
          </p:nvSpPr>
          <p:spPr>
            <a:xfrm>
              <a:off x="9131089" y="8758935"/>
              <a:ext cx="940737" cy="279747"/>
            </a:xfrm>
            <a:prstGeom prst="roundRect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EIS</a:t>
              </a:r>
            </a:p>
          </p:txBody>
        </p:sp>
        <p:sp>
          <p:nvSpPr>
            <p:cNvPr id="101" name="Rechteck: abgerundete Ecken 20">
              <a:extLst>
                <a:ext uri="{FF2B5EF4-FFF2-40B4-BE49-F238E27FC236}">
                  <a16:creationId xmlns:a16="http://schemas.microsoft.com/office/drawing/2014/main" id="{A228BEE2-6789-7E5F-D780-109D10D3DAB2}"/>
                </a:ext>
              </a:extLst>
            </p:cNvPr>
            <p:cNvSpPr/>
            <p:nvPr/>
          </p:nvSpPr>
          <p:spPr>
            <a:xfrm>
              <a:off x="7753540" y="7504464"/>
              <a:ext cx="940737" cy="279747"/>
            </a:xfrm>
            <a:prstGeom prst="roundRect">
              <a:avLst/>
            </a:prstGeom>
            <a:solidFill>
              <a:srgbClr val="33993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extensible</a:t>
              </a:r>
            </a:p>
          </p:txBody>
        </p:sp>
        <p:sp>
          <p:nvSpPr>
            <p:cNvPr id="102" name="Rechteck: abgerundete Ecken 22">
              <a:extLst>
                <a:ext uri="{FF2B5EF4-FFF2-40B4-BE49-F238E27FC236}">
                  <a16:creationId xmlns:a16="http://schemas.microsoft.com/office/drawing/2014/main" id="{8D675C95-B32B-D0D3-F7C3-3123089FC090}"/>
                </a:ext>
              </a:extLst>
            </p:cNvPr>
            <p:cNvSpPr/>
            <p:nvPr/>
          </p:nvSpPr>
          <p:spPr>
            <a:xfrm>
              <a:off x="9120135" y="7504464"/>
              <a:ext cx="940737" cy="279747"/>
            </a:xfrm>
            <a:prstGeom prst="roundRect">
              <a:avLst/>
            </a:prstGeom>
            <a:solidFill>
              <a:srgbClr val="0098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textual</a:t>
              </a:r>
            </a:p>
          </p:txBody>
        </p:sp>
        <p:sp>
          <p:nvSpPr>
            <p:cNvPr id="103" name="Rechteck: abgerundete Ecken 25">
              <a:extLst>
                <a:ext uri="{FF2B5EF4-FFF2-40B4-BE49-F238E27FC236}">
                  <a16:creationId xmlns:a16="http://schemas.microsoft.com/office/drawing/2014/main" id="{3697990C-7057-E821-3176-BA339A7CC189}"/>
                </a:ext>
              </a:extLst>
            </p:cNvPr>
            <p:cNvSpPr/>
            <p:nvPr/>
          </p:nvSpPr>
          <p:spPr>
            <a:xfrm>
              <a:off x="9120135" y="7819459"/>
              <a:ext cx="940737" cy="279747"/>
            </a:xfrm>
            <a:prstGeom prst="roundRect">
              <a:avLst/>
            </a:prstGeom>
            <a:solidFill>
              <a:srgbClr val="CC071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prescriptive</a:t>
              </a:r>
            </a:p>
          </p:txBody>
        </p:sp>
        <p:sp>
          <p:nvSpPr>
            <p:cNvPr id="104" name="Rechteck: abgerundete Ecken 28">
              <a:extLst>
                <a:ext uri="{FF2B5EF4-FFF2-40B4-BE49-F238E27FC236}">
                  <a16:creationId xmlns:a16="http://schemas.microsoft.com/office/drawing/2014/main" id="{0E136A33-BD0F-3C22-41D5-74155DCF8526}"/>
                </a:ext>
              </a:extLst>
            </p:cNvPr>
            <p:cNvSpPr/>
            <p:nvPr/>
          </p:nvSpPr>
          <p:spPr>
            <a:xfrm>
              <a:off x="9120135" y="8135156"/>
              <a:ext cx="940737" cy="279747"/>
            </a:xfrm>
            <a:prstGeom prst="roundRect">
              <a:avLst/>
            </a:prstGeom>
            <a:solidFill>
              <a:srgbClr val="4C216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software</a:t>
              </a:r>
            </a:p>
          </p:txBody>
        </p:sp>
        <p:sp>
          <p:nvSpPr>
            <p:cNvPr id="105" name="Textfeld 20">
              <a:extLst>
                <a:ext uri="{FF2B5EF4-FFF2-40B4-BE49-F238E27FC236}">
                  <a16:creationId xmlns:a16="http://schemas.microsoft.com/office/drawing/2014/main" id="{CA5DA8E4-E506-9BDC-D920-53CC41D93DA9}"/>
                </a:ext>
              </a:extLst>
            </p:cNvPr>
            <p:cNvSpPr txBox="1"/>
            <p:nvPr/>
          </p:nvSpPr>
          <p:spPr>
            <a:xfrm>
              <a:off x="8059955" y="9218059"/>
              <a:ext cx="16369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Digital Twin GUI-Model</a:t>
              </a:r>
            </a:p>
          </p:txBody>
        </p:sp>
        <p:sp>
          <p:nvSpPr>
            <p:cNvPr id="106" name="Rechteck: abgerundete Ecken 21">
              <a:extLst>
                <a:ext uri="{FF2B5EF4-FFF2-40B4-BE49-F238E27FC236}">
                  <a16:creationId xmlns:a16="http://schemas.microsoft.com/office/drawing/2014/main" id="{A7176C85-10B9-9D8B-C009-06EE7B3FD009}"/>
                </a:ext>
              </a:extLst>
            </p:cNvPr>
            <p:cNvSpPr/>
            <p:nvPr/>
          </p:nvSpPr>
          <p:spPr>
            <a:xfrm>
              <a:off x="7753540" y="7819459"/>
              <a:ext cx="940737" cy="279747"/>
            </a:xfrm>
            <a:prstGeom prst="roundRect">
              <a:avLst/>
            </a:prstGeom>
            <a:solidFill>
              <a:srgbClr val="00549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36000" rIns="360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sysClr val="window" lastClr="FFFFFF"/>
                  </a:solidFill>
                  <a:latin typeface="Arial"/>
                </a:rPr>
                <a:t>defined syntax &amp; semantics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07" name="Rechteck: abgerundete Ecken 19">
              <a:extLst>
                <a:ext uri="{FF2B5EF4-FFF2-40B4-BE49-F238E27FC236}">
                  <a16:creationId xmlns:a16="http://schemas.microsoft.com/office/drawing/2014/main" id="{90E046C3-B760-5341-6971-99002531357E}"/>
                </a:ext>
              </a:extLst>
            </p:cNvPr>
            <p:cNvSpPr/>
            <p:nvPr/>
          </p:nvSpPr>
          <p:spPr>
            <a:xfrm>
              <a:off x="7751094" y="8758935"/>
              <a:ext cx="940737" cy="279747"/>
            </a:xfrm>
            <a:prstGeom prst="roundRect">
              <a:avLst/>
            </a:prstGeom>
            <a:solidFill>
              <a:srgbClr val="F6A8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user interface</a:t>
              </a:r>
            </a:p>
          </p:txBody>
        </p:sp>
        <p:sp>
          <p:nvSpPr>
            <p:cNvPr id="108" name="Rechteck: abgerundete Ecken 23">
              <a:extLst>
                <a:ext uri="{FF2B5EF4-FFF2-40B4-BE49-F238E27FC236}">
                  <a16:creationId xmlns:a16="http://schemas.microsoft.com/office/drawing/2014/main" id="{7E185C39-6B44-8368-6B1E-B8AC4D1A0FC0}"/>
                </a:ext>
              </a:extLst>
            </p:cNvPr>
            <p:cNvSpPr/>
            <p:nvPr/>
          </p:nvSpPr>
          <p:spPr>
            <a:xfrm>
              <a:off x="9120135" y="8447510"/>
              <a:ext cx="940737" cy="279747"/>
            </a:xfrm>
            <a:prstGeom prst="roundRect">
              <a:avLst/>
            </a:prstGeom>
            <a:solidFill>
              <a:srgbClr val="FF66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PIM</a:t>
              </a:r>
            </a:p>
          </p:txBody>
        </p:sp>
        <p:sp>
          <p:nvSpPr>
            <p:cNvPr id="109" name="Rechteck: abgerundete Ecken 21">
              <a:extLst>
                <a:ext uri="{FF2B5EF4-FFF2-40B4-BE49-F238E27FC236}">
                  <a16:creationId xmlns:a16="http://schemas.microsoft.com/office/drawing/2014/main" id="{13AFE1FF-FD68-78CA-4FAE-64CDC2E0E9EC}"/>
                </a:ext>
              </a:extLst>
            </p:cNvPr>
            <p:cNvSpPr/>
            <p:nvPr/>
          </p:nvSpPr>
          <p:spPr>
            <a:xfrm>
              <a:off x="7746861" y="8135156"/>
              <a:ext cx="940737" cy="279747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sysClr val="window" lastClr="FFFFFF"/>
                  </a:solidFill>
                  <a:latin typeface="Arial"/>
                </a:rPr>
                <a:t>transformed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8" name="Rectangle: Rounded Corners 227">
            <a:extLst>
              <a:ext uri="{FF2B5EF4-FFF2-40B4-BE49-F238E27FC236}">
                <a16:creationId xmlns:a16="http://schemas.microsoft.com/office/drawing/2014/main" id="{1A42DC57-A461-3FC1-F943-F09BE10F27CA}"/>
              </a:ext>
            </a:extLst>
          </p:cNvPr>
          <p:cNvSpPr/>
          <p:nvPr/>
        </p:nvSpPr>
        <p:spPr>
          <a:xfrm>
            <a:off x="5997280" y="1233448"/>
            <a:ext cx="2503398" cy="2028286"/>
          </a:xfrm>
          <a:prstGeom prst="roundRect">
            <a:avLst>
              <a:gd name="adj" fmla="val 5857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" name="Textfeld 20">
            <a:extLst>
              <a:ext uri="{FF2B5EF4-FFF2-40B4-BE49-F238E27FC236}">
                <a16:creationId xmlns:a16="http://schemas.microsoft.com/office/drawing/2014/main" id="{F047FA75-0B61-9ABC-90B4-7E6EDDB17777}"/>
              </a:ext>
            </a:extLst>
          </p:cNvPr>
          <p:cNvSpPr txBox="1"/>
          <p:nvPr/>
        </p:nvSpPr>
        <p:spPr>
          <a:xfrm>
            <a:off x="6487991" y="3010573"/>
            <a:ext cx="15856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i="1" dirty="0">
                <a:latin typeface="Arial" panose="020B0604020202020204" pitchFamily="34" charset="0"/>
                <a:cs typeface="Arial" panose="020B0604020202020204" pitchFamily="34" charset="0"/>
              </a:rPr>
              <a:t>Actual System OCL/P</a:t>
            </a:r>
          </a:p>
        </p:txBody>
      </p:sp>
      <p:sp>
        <p:nvSpPr>
          <p:cNvPr id="10" name="Rectangle: Rounded Corners 226">
            <a:extLst>
              <a:ext uri="{FF2B5EF4-FFF2-40B4-BE49-F238E27FC236}">
                <a16:creationId xmlns:a16="http://schemas.microsoft.com/office/drawing/2014/main" id="{0F139977-77FD-1D5E-1538-56074D38D0CB}"/>
              </a:ext>
            </a:extLst>
          </p:cNvPr>
          <p:cNvSpPr/>
          <p:nvPr/>
        </p:nvSpPr>
        <p:spPr>
          <a:xfrm>
            <a:off x="3382829" y="1215913"/>
            <a:ext cx="2503398" cy="2039619"/>
          </a:xfrm>
          <a:prstGeom prst="roundRect">
            <a:avLst>
              <a:gd name="adj" fmla="val 5857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1" name="Textfeld 50">
            <a:extLst>
              <a:ext uri="{FF2B5EF4-FFF2-40B4-BE49-F238E27FC236}">
                <a16:creationId xmlns:a16="http://schemas.microsoft.com/office/drawing/2014/main" id="{CD73A13E-AF5B-BCC4-D9CE-EE6FEE81BFE3}"/>
              </a:ext>
            </a:extLst>
          </p:cNvPr>
          <p:cNvSpPr txBox="1"/>
          <p:nvPr/>
        </p:nvSpPr>
        <p:spPr>
          <a:xfrm>
            <a:off x="3644256" y="3010573"/>
            <a:ext cx="19351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i="1" dirty="0">
                <a:latin typeface="Arial" panose="020B0604020202020204" pitchFamily="34" charset="0"/>
                <a:cs typeface="Arial" panose="020B0604020202020204" pitchFamily="34" charset="0"/>
              </a:rPr>
              <a:t>Actual System CD4Analysis</a:t>
            </a:r>
          </a:p>
        </p:txBody>
      </p:sp>
      <p:sp>
        <p:nvSpPr>
          <p:cNvPr id="12" name="Rectangle: Rounded Corners 231">
            <a:extLst>
              <a:ext uri="{FF2B5EF4-FFF2-40B4-BE49-F238E27FC236}">
                <a16:creationId xmlns:a16="http://schemas.microsoft.com/office/drawing/2014/main" id="{5733D6C4-48C6-8FF9-10F0-AA231D3F99E5}"/>
              </a:ext>
            </a:extLst>
          </p:cNvPr>
          <p:cNvSpPr/>
          <p:nvPr/>
        </p:nvSpPr>
        <p:spPr>
          <a:xfrm>
            <a:off x="3382829" y="3364697"/>
            <a:ext cx="2502962" cy="2075236"/>
          </a:xfrm>
          <a:prstGeom prst="roundRect">
            <a:avLst>
              <a:gd name="adj" fmla="val 5857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" name="Textfeld 45">
            <a:extLst>
              <a:ext uri="{FF2B5EF4-FFF2-40B4-BE49-F238E27FC236}">
                <a16:creationId xmlns:a16="http://schemas.microsoft.com/office/drawing/2014/main" id="{A4305DB2-58FB-5E18-F2CA-994ED2F82CEE}"/>
              </a:ext>
            </a:extLst>
          </p:cNvPr>
          <p:cNvSpPr txBox="1"/>
          <p:nvPr/>
        </p:nvSpPr>
        <p:spPr>
          <a:xfrm>
            <a:off x="3716750" y="5164004"/>
            <a:ext cx="1718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i="1" dirty="0">
                <a:latin typeface="Arial" panose="020B0604020202020204" pitchFamily="34" charset="0"/>
                <a:cs typeface="Arial" panose="020B0604020202020204" pitchFamily="34" charset="0"/>
              </a:rPr>
              <a:t>Actual System </a:t>
            </a:r>
            <a:r>
              <a:rPr lang="de-DE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MontiArc</a:t>
            </a:r>
            <a:endParaRPr lang="de-DE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230">
            <a:extLst>
              <a:ext uri="{FF2B5EF4-FFF2-40B4-BE49-F238E27FC236}">
                <a16:creationId xmlns:a16="http://schemas.microsoft.com/office/drawing/2014/main" id="{AA6F1913-1F59-27A2-0FD0-688F3957C877}"/>
              </a:ext>
            </a:extLst>
          </p:cNvPr>
          <p:cNvSpPr/>
          <p:nvPr/>
        </p:nvSpPr>
        <p:spPr>
          <a:xfrm>
            <a:off x="5997281" y="3367814"/>
            <a:ext cx="2503398" cy="2059278"/>
          </a:xfrm>
          <a:prstGeom prst="roundRect">
            <a:avLst>
              <a:gd name="adj" fmla="val 5857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5" name="Textfeld 53">
            <a:extLst>
              <a:ext uri="{FF2B5EF4-FFF2-40B4-BE49-F238E27FC236}">
                <a16:creationId xmlns:a16="http://schemas.microsoft.com/office/drawing/2014/main" id="{8BB23F9F-402E-6270-1F51-71D3A99CA3EE}"/>
              </a:ext>
            </a:extLst>
          </p:cNvPr>
          <p:cNvSpPr txBox="1"/>
          <p:nvPr/>
        </p:nvSpPr>
        <p:spPr>
          <a:xfrm>
            <a:off x="6219504" y="5164004"/>
            <a:ext cx="20617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i="1" dirty="0">
                <a:latin typeface="Arial" panose="020B0604020202020204" pitchFamily="34" charset="0"/>
                <a:cs typeface="Arial" panose="020B0604020202020204" pitchFamily="34" charset="0"/>
              </a:rPr>
              <a:t>Actual System MC </a:t>
            </a:r>
            <a:r>
              <a:rPr lang="de-DE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Statechart</a:t>
            </a:r>
            <a:endParaRPr lang="de-DE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190" descr="Network diagram outline">
            <a:extLst>
              <a:ext uri="{FF2B5EF4-FFF2-40B4-BE49-F238E27FC236}">
                <a16:creationId xmlns:a16="http://schemas.microsoft.com/office/drawing/2014/main" id="{17926900-03BC-C518-FF3F-9AA9CDDAC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7007245" y="3982954"/>
            <a:ext cx="527556" cy="527556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DBC0499-FE04-C044-7566-88DA85164933}"/>
              </a:ext>
            </a:extLst>
          </p:cNvPr>
          <p:cNvGrpSpPr/>
          <p:nvPr/>
        </p:nvGrpSpPr>
        <p:grpSpPr>
          <a:xfrm>
            <a:off x="652139" y="1255293"/>
            <a:ext cx="2490995" cy="2109403"/>
            <a:chOff x="6665762" y="1364293"/>
            <a:chExt cx="2490995" cy="2109403"/>
          </a:xfrm>
        </p:grpSpPr>
        <p:pic>
          <p:nvPicPr>
            <p:cNvPr id="95" name="Grafik 94" descr="Ein Bild, das Spielzeug, Im Haus, Maschine, Wand enthält.&#10;&#10;KI-generierte Inhalte können fehlerhaft sein.">
              <a:extLst>
                <a:ext uri="{FF2B5EF4-FFF2-40B4-BE49-F238E27FC236}">
                  <a16:creationId xmlns:a16="http://schemas.microsoft.com/office/drawing/2014/main" id="{A2E1AB59-69D4-1C1F-DB06-E559FCDA8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5762" y="1364293"/>
              <a:ext cx="2490995" cy="1868247"/>
            </a:xfrm>
            <a:prstGeom prst="rect">
              <a:avLst/>
            </a:prstGeom>
          </p:spPr>
        </p:pic>
        <p:sp>
          <p:nvSpPr>
            <p:cNvPr id="96" name="Textfeld 45">
              <a:extLst>
                <a:ext uri="{FF2B5EF4-FFF2-40B4-BE49-F238E27FC236}">
                  <a16:creationId xmlns:a16="http://schemas.microsoft.com/office/drawing/2014/main" id="{8AB71777-FDCA-A051-787A-919E84D17D20}"/>
                </a:ext>
              </a:extLst>
            </p:cNvPr>
            <p:cNvSpPr txBox="1"/>
            <p:nvPr/>
          </p:nvSpPr>
          <p:spPr>
            <a:xfrm>
              <a:off x="7283400" y="3212086"/>
              <a:ext cx="1085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Actual System</a:t>
              </a:r>
            </a:p>
          </p:txBody>
        </p:sp>
      </p:grpSp>
      <p:pic>
        <p:nvPicPr>
          <p:cNvPr id="18" name="Grafik 17" descr="Ein Bild, das Diagramm, Rechteck, Reihe, Plan enthält.&#10;&#10;KI-generierte Inhalte können fehlerhaft sein.">
            <a:extLst>
              <a:ext uri="{FF2B5EF4-FFF2-40B4-BE49-F238E27FC236}">
                <a16:creationId xmlns:a16="http://schemas.microsoft.com/office/drawing/2014/main" id="{7148F439-8AAA-01E6-B14D-CEFFAEE98D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941" y="4027952"/>
            <a:ext cx="1448868" cy="772330"/>
          </a:xfrm>
          <a:prstGeom prst="rect">
            <a:avLst/>
          </a:prstGeom>
        </p:spPr>
      </p:pic>
      <p:sp>
        <p:nvSpPr>
          <p:cNvPr id="19" name="Rechteck: abgerundete Ecken 13">
            <a:extLst>
              <a:ext uri="{FF2B5EF4-FFF2-40B4-BE49-F238E27FC236}">
                <a16:creationId xmlns:a16="http://schemas.microsoft.com/office/drawing/2014/main" id="{5D4719F1-D6FF-B2B9-3FB3-CB13C251EE31}"/>
              </a:ext>
            </a:extLst>
          </p:cNvPr>
          <p:cNvSpPr/>
          <p:nvPr/>
        </p:nvSpPr>
        <p:spPr>
          <a:xfrm>
            <a:off x="3427426" y="4393455"/>
            <a:ext cx="940737" cy="279747"/>
          </a:xfrm>
          <a:prstGeom prst="roundRect">
            <a:avLst/>
          </a:prstGeom>
          <a:solidFill>
            <a:srgbClr val="0061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structure</a:t>
            </a:r>
          </a:p>
        </p:txBody>
      </p:sp>
      <p:sp>
        <p:nvSpPr>
          <p:cNvPr id="20" name="Rechteck: abgerundete Ecken 18">
            <a:extLst>
              <a:ext uri="{FF2B5EF4-FFF2-40B4-BE49-F238E27FC236}">
                <a16:creationId xmlns:a16="http://schemas.microsoft.com/office/drawing/2014/main" id="{FA69AEB5-F50D-8C3C-7134-2E386801C849}"/>
              </a:ext>
            </a:extLst>
          </p:cNvPr>
          <p:cNvSpPr/>
          <p:nvPr/>
        </p:nvSpPr>
        <p:spPr>
          <a:xfrm>
            <a:off x="4817206" y="4847749"/>
            <a:ext cx="940737" cy="279747"/>
          </a:xfrm>
          <a:prstGeom prst="roundRect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manufacturing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EC3FC4EB-4F18-4C64-E145-12C9196F6118}"/>
              </a:ext>
            </a:extLst>
          </p:cNvPr>
          <p:cNvSpPr/>
          <p:nvPr/>
        </p:nvSpPr>
        <p:spPr>
          <a:xfrm>
            <a:off x="3422516" y="3450409"/>
            <a:ext cx="940737" cy="279747"/>
          </a:xfrm>
          <a:prstGeom prst="roundRect">
            <a:avLst/>
          </a:prstGeom>
          <a:solidFill>
            <a:srgbClr val="339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extensible</a:t>
            </a:r>
          </a:p>
        </p:txBody>
      </p:sp>
      <p:sp>
        <p:nvSpPr>
          <p:cNvPr id="22" name="Rechteck: abgerundete Ecken 22">
            <a:extLst>
              <a:ext uri="{FF2B5EF4-FFF2-40B4-BE49-F238E27FC236}">
                <a16:creationId xmlns:a16="http://schemas.microsoft.com/office/drawing/2014/main" id="{8796C900-8798-2D5B-6799-0CD9565D788B}"/>
              </a:ext>
            </a:extLst>
          </p:cNvPr>
          <p:cNvSpPr/>
          <p:nvPr/>
        </p:nvSpPr>
        <p:spPr>
          <a:xfrm>
            <a:off x="4812973" y="3450409"/>
            <a:ext cx="940737" cy="279747"/>
          </a:xfrm>
          <a:prstGeom prst="roundRect">
            <a:avLst/>
          </a:prstGeom>
          <a:solidFill>
            <a:srgbClr val="0098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textual</a:t>
            </a:r>
          </a:p>
        </p:txBody>
      </p:sp>
      <p:sp>
        <p:nvSpPr>
          <p:cNvPr id="23" name="Rechteck: abgerundete Ecken 25">
            <a:extLst>
              <a:ext uri="{FF2B5EF4-FFF2-40B4-BE49-F238E27FC236}">
                <a16:creationId xmlns:a16="http://schemas.microsoft.com/office/drawing/2014/main" id="{43C984E6-912F-0F6E-7A55-91FE57A3F2CE}"/>
              </a:ext>
            </a:extLst>
          </p:cNvPr>
          <p:cNvSpPr/>
          <p:nvPr/>
        </p:nvSpPr>
        <p:spPr>
          <a:xfrm>
            <a:off x="4812973" y="3765404"/>
            <a:ext cx="940737" cy="279747"/>
          </a:xfrm>
          <a:prstGeom prst="roundRect">
            <a:avLst/>
          </a:prstGeom>
          <a:solidFill>
            <a:srgbClr val="CC071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prescriptive</a:t>
            </a:r>
          </a:p>
        </p:txBody>
      </p:sp>
      <p:sp>
        <p:nvSpPr>
          <p:cNvPr id="24" name="Rechteck: abgerundete Ecken 21">
            <a:extLst>
              <a:ext uri="{FF2B5EF4-FFF2-40B4-BE49-F238E27FC236}">
                <a16:creationId xmlns:a16="http://schemas.microsoft.com/office/drawing/2014/main" id="{CACD05CC-361A-8055-587C-2CAA60FB8A98}"/>
              </a:ext>
            </a:extLst>
          </p:cNvPr>
          <p:cNvSpPr/>
          <p:nvPr/>
        </p:nvSpPr>
        <p:spPr>
          <a:xfrm>
            <a:off x="3422516" y="3765404"/>
            <a:ext cx="940737" cy="279747"/>
          </a:xfrm>
          <a:prstGeom prst="roundRect">
            <a:avLst/>
          </a:prstGeom>
          <a:solidFill>
            <a:srgbClr val="00549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ysClr val="window" lastClr="FFFFFF"/>
                </a:solidFill>
                <a:latin typeface="Arial"/>
              </a:rPr>
              <a:t>defined semantics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Rechteck: abgerundete Ecken 19">
            <a:extLst>
              <a:ext uri="{FF2B5EF4-FFF2-40B4-BE49-F238E27FC236}">
                <a16:creationId xmlns:a16="http://schemas.microsoft.com/office/drawing/2014/main" id="{C39798C7-0368-2C92-F669-5D0B40378992}"/>
              </a:ext>
            </a:extLst>
          </p:cNvPr>
          <p:cNvSpPr/>
          <p:nvPr/>
        </p:nvSpPr>
        <p:spPr>
          <a:xfrm>
            <a:off x="3431659" y="4704880"/>
            <a:ext cx="1067327" cy="279747"/>
          </a:xfrm>
          <a:prstGeom prst="roundRect">
            <a:avLst/>
          </a:prstGeom>
          <a:solidFill>
            <a:srgbClr val="F6A8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sz="900" dirty="0">
                <a:solidFill>
                  <a:sysClr val="windowText" lastClr="000000"/>
                </a:solidFill>
                <a:latin typeface="Arial"/>
              </a:rPr>
              <a:t>coupling, tools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Rechteck: abgerundete Ecken 23">
            <a:extLst>
              <a:ext uri="{FF2B5EF4-FFF2-40B4-BE49-F238E27FC236}">
                <a16:creationId xmlns:a16="http://schemas.microsoft.com/office/drawing/2014/main" id="{B9910373-31E8-112D-0141-D7AC946DD928}"/>
              </a:ext>
            </a:extLst>
          </p:cNvPr>
          <p:cNvSpPr/>
          <p:nvPr/>
        </p:nvSpPr>
        <p:spPr>
          <a:xfrm>
            <a:off x="4812972" y="4543225"/>
            <a:ext cx="940737" cy="279747"/>
          </a:xfrm>
          <a:prstGeom prst="roundRect">
            <a:avLst/>
          </a:prstGeom>
          <a:solidFill>
            <a:srgbClr val="FF6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PIM</a:t>
            </a:r>
          </a:p>
        </p:txBody>
      </p:sp>
      <p:sp>
        <p:nvSpPr>
          <p:cNvPr id="27" name="Rechteck: abgerundete Ecken 21">
            <a:extLst>
              <a:ext uri="{FF2B5EF4-FFF2-40B4-BE49-F238E27FC236}">
                <a16:creationId xmlns:a16="http://schemas.microsoft.com/office/drawing/2014/main" id="{4311756A-78CD-4EF7-B70A-5A7E515BE3A1}"/>
              </a:ext>
            </a:extLst>
          </p:cNvPr>
          <p:cNvSpPr/>
          <p:nvPr/>
        </p:nvSpPr>
        <p:spPr>
          <a:xfrm>
            <a:off x="3435769" y="4081101"/>
            <a:ext cx="940737" cy="27974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ysClr val="window" lastClr="FFFFFF"/>
                </a:solidFill>
                <a:latin typeface="Arial"/>
              </a:rPr>
              <a:t>transformed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28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9E9A068-E6D6-F2EC-F10C-C6BC80E6A68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287" y="2015049"/>
            <a:ext cx="1315494" cy="4840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9" name="Rechteck: abgerundete Ecken 21">
            <a:extLst>
              <a:ext uri="{FF2B5EF4-FFF2-40B4-BE49-F238E27FC236}">
                <a16:creationId xmlns:a16="http://schemas.microsoft.com/office/drawing/2014/main" id="{E4DA6394-7395-EAF6-F48E-34975AFDD4B5}"/>
              </a:ext>
            </a:extLst>
          </p:cNvPr>
          <p:cNvSpPr/>
          <p:nvPr/>
        </p:nvSpPr>
        <p:spPr>
          <a:xfrm>
            <a:off x="3425469" y="1631143"/>
            <a:ext cx="940737" cy="279747"/>
          </a:xfrm>
          <a:prstGeom prst="roundRect">
            <a:avLst/>
          </a:prstGeom>
          <a:solidFill>
            <a:srgbClr val="00549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defined semantics</a:t>
            </a:r>
          </a:p>
        </p:txBody>
      </p:sp>
      <p:sp>
        <p:nvSpPr>
          <p:cNvPr id="30" name="Rechteck: abgerundete Ecken 20">
            <a:extLst>
              <a:ext uri="{FF2B5EF4-FFF2-40B4-BE49-F238E27FC236}">
                <a16:creationId xmlns:a16="http://schemas.microsoft.com/office/drawing/2014/main" id="{5C4B1C69-E874-5D78-8EA7-468784714E66}"/>
              </a:ext>
            </a:extLst>
          </p:cNvPr>
          <p:cNvSpPr/>
          <p:nvPr/>
        </p:nvSpPr>
        <p:spPr>
          <a:xfrm>
            <a:off x="3424378" y="1323021"/>
            <a:ext cx="940737" cy="279747"/>
          </a:xfrm>
          <a:prstGeom prst="roundRect">
            <a:avLst/>
          </a:prstGeom>
          <a:solidFill>
            <a:srgbClr val="339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</a:rPr>
              <a:t>extensible</a:t>
            </a:r>
          </a:p>
        </p:txBody>
      </p:sp>
      <p:sp>
        <p:nvSpPr>
          <p:cNvPr id="31" name="Rechteck: abgerundete Ecken 13">
            <a:extLst>
              <a:ext uri="{FF2B5EF4-FFF2-40B4-BE49-F238E27FC236}">
                <a16:creationId xmlns:a16="http://schemas.microsoft.com/office/drawing/2014/main" id="{1D7DBAC2-9C7E-610F-F6DF-956D6521BEDB}"/>
              </a:ext>
            </a:extLst>
          </p:cNvPr>
          <p:cNvSpPr/>
          <p:nvPr/>
        </p:nvSpPr>
        <p:spPr>
          <a:xfrm>
            <a:off x="3414516" y="2244770"/>
            <a:ext cx="940737" cy="279747"/>
          </a:xfrm>
          <a:prstGeom prst="roundRect">
            <a:avLst/>
          </a:prstGeom>
          <a:solidFill>
            <a:srgbClr val="0061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model</a:t>
            </a:r>
          </a:p>
        </p:txBody>
      </p:sp>
      <p:sp>
        <p:nvSpPr>
          <p:cNvPr id="32" name="Rechteck: abgerundete Ecken 19">
            <a:extLst>
              <a:ext uri="{FF2B5EF4-FFF2-40B4-BE49-F238E27FC236}">
                <a16:creationId xmlns:a16="http://schemas.microsoft.com/office/drawing/2014/main" id="{BC49061A-2182-1C00-BA38-8CEEF0E040CF}"/>
              </a:ext>
            </a:extLst>
          </p:cNvPr>
          <p:cNvSpPr/>
          <p:nvPr/>
        </p:nvSpPr>
        <p:spPr>
          <a:xfrm>
            <a:off x="3425469" y="2556477"/>
            <a:ext cx="1289766" cy="423177"/>
          </a:xfrm>
          <a:prstGeom prst="roundRect">
            <a:avLst/>
          </a:prstGeom>
          <a:solidFill>
            <a:srgbClr val="F6A8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ysClr val="windowText" lastClr="000000"/>
                </a:solidFill>
                <a:latin typeface="Arial"/>
              </a:rPr>
              <a:t>coupling,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ysClr val="windowText" lastClr="000000"/>
                </a:solidFill>
                <a:latin typeface="Arial"/>
              </a:rPr>
              <a:t>d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igital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representation,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ysClr val="windowText" lastClr="000000"/>
                </a:solidFill>
                <a:latin typeface="Arial"/>
              </a:rPr>
              <a:t>tools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echteck: abgerundete Ecken 22">
            <a:extLst>
              <a:ext uri="{FF2B5EF4-FFF2-40B4-BE49-F238E27FC236}">
                <a16:creationId xmlns:a16="http://schemas.microsoft.com/office/drawing/2014/main" id="{C42E0D1C-6AE5-715D-EF71-641024CE2DF6}"/>
              </a:ext>
            </a:extLst>
          </p:cNvPr>
          <p:cNvSpPr/>
          <p:nvPr/>
        </p:nvSpPr>
        <p:spPr>
          <a:xfrm>
            <a:off x="4900769" y="1323021"/>
            <a:ext cx="940737" cy="279747"/>
          </a:xfrm>
          <a:prstGeom prst="roundRect">
            <a:avLst/>
          </a:prstGeom>
          <a:solidFill>
            <a:srgbClr val="0098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textual</a:t>
            </a:r>
          </a:p>
        </p:txBody>
      </p:sp>
      <p:sp>
        <p:nvSpPr>
          <p:cNvPr id="34" name="Rechteck: abgerundete Ecken 25">
            <a:extLst>
              <a:ext uri="{FF2B5EF4-FFF2-40B4-BE49-F238E27FC236}">
                <a16:creationId xmlns:a16="http://schemas.microsoft.com/office/drawing/2014/main" id="{29E17CE2-0183-6B08-FE75-EBBC3A34CF0C}"/>
              </a:ext>
            </a:extLst>
          </p:cNvPr>
          <p:cNvSpPr/>
          <p:nvPr/>
        </p:nvSpPr>
        <p:spPr>
          <a:xfrm>
            <a:off x="4896533" y="1631143"/>
            <a:ext cx="940737" cy="279747"/>
          </a:xfrm>
          <a:prstGeom prst="roundRect">
            <a:avLst/>
          </a:prstGeom>
          <a:solidFill>
            <a:srgbClr val="CC071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descriptive</a:t>
            </a:r>
          </a:p>
        </p:txBody>
      </p:sp>
      <p:sp>
        <p:nvSpPr>
          <p:cNvPr id="35" name="Rechteck: abgerundete Ecken 26">
            <a:extLst>
              <a:ext uri="{FF2B5EF4-FFF2-40B4-BE49-F238E27FC236}">
                <a16:creationId xmlns:a16="http://schemas.microsoft.com/office/drawing/2014/main" id="{AC5E6CE3-B8C1-D82E-7C5F-EE70419AC926}"/>
              </a:ext>
            </a:extLst>
          </p:cNvPr>
          <p:cNvSpPr/>
          <p:nvPr/>
        </p:nvSpPr>
        <p:spPr>
          <a:xfrm>
            <a:off x="4896533" y="1939238"/>
            <a:ext cx="940737" cy="430131"/>
          </a:xfrm>
          <a:prstGeom prst="roundRect">
            <a:avLst/>
          </a:prstGeom>
          <a:solidFill>
            <a:srgbClr val="4C216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hardware, software, env. interaction</a:t>
            </a:r>
          </a:p>
        </p:txBody>
      </p:sp>
      <p:sp>
        <p:nvSpPr>
          <p:cNvPr id="36" name="Rechteck: abgerundete Ecken 18">
            <a:extLst>
              <a:ext uri="{FF2B5EF4-FFF2-40B4-BE49-F238E27FC236}">
                <a16:creationId xmlns:a16="http://schemas.microsoft.com/office/drawing/2014/main" id="{A54F1900-67CB-78F3-AF80-121360B06EF3}"/>
              </a:ext>
            </a:extLst>
          </p:cNvPr>
          <p:cNvSpPr/>
          <p:nvPr/>
        </p:nvSpPr>
        <p:spPr>
          <a:xfrm>
            <a:off x="4900766" y="2692358"/>
            <a:ext cx="940737" cy="279747"/>
          </a:xfrm>
          <a:prstGeom prst="roundRect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manufacturing</a:t>
            </a:r>
          </a:p>
        </p:txBody>
      </p:sp>
      <p:sp>
        <p:nvSpPr>
          <p:cNvPr id="37" name="Rechteck: abgerundete Ecken 23">
            <a:extLst>
              <a:ext uri="{FF2B5EF4-FFF2-40B4-BE49-F238E27FC236}">
                <a16:creationId xmlns:a16="http://schemas.microsoft.com/office/drawing/2014/main" id="{02D9FD3D-19EA-BE39-57C5-AC39D3FF718A}"/>
              </a:ext>
            </a:extLst>
          </p:cNvPr>
          <p:cNvSpPr/>
          <p:nvPr/>
        </p:nvSpPr>
        <p:spPr>
          <a:xfrm>
            <a:off x="4896533" y="2387144"/>
            <a:ext cx="940737" cy="279747"/>
          </a:xfrm>
          <a:prstGeom prst="roundRect">
            <a:avLst/>
          </a:prstGeom>
          <a:solidFill>
            <a:srgbClr val="FF6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ysClr val="window" lastClr="FFFFFF"/>
                </a:solidFill>
                <a:latin typeface="Arial"/>
              </a:rPr>
              <a:t>CIM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Rechteck: abgerundete Ecken 21">
            <a:extLst>
              <a:ext uri="{FF2B5EF4-FFF2-40B4-BE49-F238E27FC236}">
                <a16:creationId xmlns:a16="http://schemas.microsoft.com/office/drawing/2014/main" id="{AC0C8728-7904-1E4E-8027-40759DFF9833}"/>
              </a:ext>
            </a:extLst>
          </p:cNvPr>
          <p:cNvSpPr/>
          <p:nvPr/>
        </p:nvSpPr>
        <p:spPr>
          <a:xfrm>
            <a:off x="3418749" y="1939238"/>
            <a:ext cx="940737" cy="27974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</a:rPr>
              <a:t>transformed</a:t>
            </a:r>
          </a:p>
        </p:txBody>
      </p:sp>
      <p:pic>
        <p:nvPicPr>
          <p:cNvPr id="39" name="Picture 1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8E7E356-7C8A-B889-470F-78DA1060B3C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940" y="2002024"/>
            <a:ext cx="2149790" cy="42246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0" name="Rechteck: abgerundete Ecken 19">
            <a:extLst>
              <a:ext uri="{FF2B5EF4-FFF2-40B4-BE49-F238E27FC236}">
                <a16:creationId xmlns:a16="http://schemas.microsoft.com/office/drawing/2014/main" id="{856CA9F1-41DC-7C6B-8CFF-05F2237D982B}"/>
              </a:ext>
            </a:extLst>
          </p:cNvPr>
          <p:cNvSpPr/>
          <p:nvPr/>
        </p:nvSpPr>
        <p:spPr>
          <a:xfrm>
            <a:off x="6083287" y="2556477"/>
            <a:ext cx="1385188" cy="279747"/>
          </a:xfrm>
          <a:prstGeom prst="roundRect">
            <a:avLst/>
          </a:prstGeom>
          <a:solidFill>
            <a:srgbClr val="F6A8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sz="900" dirty="0">
                <a:solidFill>
                  <a:sysClr val="windowText" lastClr="000000"/>
                </a:solidFill>
                <a:latin typeface="Arial"/>
              </a:rPr>
              <a:t>digital representation,</a:t>
            </a:r>
          </a:p>
          <a:p>
            <a:pPr lvl="0" algn="ctr">
              <a:defRPr/>
            </a:pPr>
            <a:r>
              <a:rPr lang="en-US" sz="900" dirty="0">
                <a:solidFill>
                  <a:sysClr val="windowText" lastClr="000000"/>
                </a:solidFill>
                <a:latin typeface="Arial"/>
              </a:rPr>
              <a:t>t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ools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Rechteck: abgerundete Ecken 23">
            <a:extLst>
              <a:ext uri="{FF2B5EF4-FFF2-40B4-BE49-F238E27FC236}">
                <a16:creationId xmlns:a16="http://schemas.microsoft.com/office/drawing/2014/main" id="{A42EDE44-BA13-A08C-697B-D1CF9F7B15F3}"/>
              </a:ext>
            </a:extLst>
          </p:cNvPr>
          <p:cNvSpPr/>
          <p:nvPr/>
        </p:nvSpPr>
        <p:spPr>
          <a:xfrm>
            <a:off x="7482684" y="2244770"/>
            <a:ext cx="940737" cy="279747"/>
          </a:xfrm>
          <a:prstGeom prst="roundRect">
            <a:avLst/>
          </a:prstGeom>
          <a:solidFill>
            <a:srgbClr val="FF6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PSM</a:t>
            </a:r>
          </a:p>
        </p:txBody>
      </p:sp>
      <p:sp>
        <p:nvSpPr>
          <p:cNvPr id="42" name="Rechteck: abgerundete Ecken 26">
            <a:extLst>
              <a:ext uri="{FF2B5EF4-FFF2-40B4-BE49-F238E27FC236}">
                <a16:creationId xmlns:a16="http://schemas.microsoft.com/office/drawing/2014/main" id="{893180BA-C7CB-618B-8C2A-4E339B9DD055}"/>
              </a:ext>
            </a:extLst>
          </p:cNvPr>
          <p:cNvSpPr/>
          <p:nvPr/>
        </p:nvSpPr>
        <p:spPr>
          <a:xfrm>
            <a:off x="7486918" y="1939238"/>
            <a:ext cx="940737" cy="288980"/>
          </a:xfrm>
          <a:prstGeom prst="roundRect">
            <a:avLst/>
          </a:prstGeom>
          <a:solidFill>
            <a:srgbClr val="4C216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hardware, software</a:t>
            </a:r>
          </a:p>
        </p:txBody>
      </p:sp>
      <p:sp>
        <p:nvSpPr>
          <p:cNvPr id="43" name="Rechteck: abgerundete Ecken 20">
            <a:extLst>
              <a:ext uri="{FF2B5EF4-FFF2-40B4-BE49-F238E27FC236}">
                <a16:creationId xmlns:a16="http://schemas.microsoft.com/office/drawing/2014/main" id="{702F5A12-AA57-9062-0765-E9E939D4BEE7}"/>
              </a:ext>
            </a:extLst>
          </p:cNvPr>
          <p:cNvSpPr/>
          <p:nvPr/>
        </p:nvSpPr>
        <p:spPr>
          <a:xfrm>
            <a:off x="6083287" y="1323021"/>
            <a:ext cx="940737" cy="279747"/>
          </a:xfrm>
          <a:prstGeom prst="roundRect">
            <a:avLst/>
          </a:prstGeom>
          <a:solidFill>
            <a:srgbClr val="339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</a:rPr>
              <a:t>extensible</a:t>
            </a:r>
          </a:p>
        </p:txBody>
      </p:sp>
      <p:sp>
        <p:nvSpPr>
          <p:cNvPr id="44" name="Rechteck: abgerundete Ecken 21">
            <a:extLst>
              <a:ext uri="{FF2B5EF4-FFF2-40B4-BE49-F238E27FC236}">
                <a16:creationId xmlns:a16="http://schemas.microsoft.com/office/drawing/2014/main" id="{D42384E8-144C-C9D8-CB82-AF27FA578A82}"/>
              </a:ext>
            </a:extLst>
          </p:cNvPr>
          <p:cNvSpPr/>
          <p:nvPr/>
        </p:nvSpPr>
        <p:spPr>
          <a:xfrm>
            <a:off x="6083287" y="1631143"/>
            <a:ext cx="940737" cy="279747"/>
          </a:xfrm>
          <a:prstGeom prst="roundRect">
            <a:avLst/>
          </a:prstGeom>
          <a:solidFill>
            <a:srgbClr val="00549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defined semantics</a:t>
            </a:r>
          </a:p>
        </p:txBody>
      </p:sp>
      <p:sp>
        <p:nvSpPr>
          <p:cNvPr id="45" name="Rechteck: abgerundete Ecken 13">
            <a:extLst>
              <a:ext uri="{FF2B5EF4-FFF2-40B4-BE49-F238E27FC236}">
                <a16:creationId xmlns:a16="http://schemas.microsoft.com/office/drawing/2014/main" id="{6E6BED7C-EBBE-F912-D3CA-5E5B42D5C98B}"/>
              </a:ext>
            </a:extLst>
          </p:cNvPr>
          <p:cNvSpPr/>
          <p:nvPr/>
        </p:nvSpPr>
        <p:spPr>
          <a:xfrm>
            <a:off x="6077381" y="2244770"/>
            <a:ext cx="940737" cy="279747"/>
          </a:xfrm>
          <a:prstGeom prst="roundRect">
            <a:avLst/>
          </a:prstGeom>
          <a:solidFill>
            <a:srgbClr val="0061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model</a:t>
            </a:r>
          </a:p>
        </p:txBody>
      </p:sp>
      <p:sp>
        <p:nvSpPr>
          <p:cNvPr id="46" name="Rechteck: abgerundete Ecken 22">
            <a:extLst>
              <a:ext uri="{FF2B5EF4-FFF2-40B4-BE49-F238E27FC236}">
                <a16:creationId xmlns:a16="http://schemas.microsoft.com/office/drawing/2014/main" id="{9D35609E-9344-0024-B553-46A06CDCF935}"/>
              </a:ext>
            </a:extLst>
          </p:cNvPr>
          <p:cNvSpPr/>
          <p:nvPr/>
        </p:nvSpPr>
        <p:spPr>
          <a:xfrm>
            <a:off x="7468475" y="1323021"/>
            <a:ext cx="940737" cy="279747"/>
          </a:xfrm>
          <a:prstGeom prst="roundRect">
            <a:avLst/>
          </a:prstGeom>
          <a:solidFill>
            <a:srgbClr val="0098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textual</a:t>
            </a:r>
          </a:p>
        </p:txBody>
      </p:sp>
      <p:sp>
        <p:nvSpPr>
          <p:cNvPr id="47" name="Rechteck: abgerundete Ecken 25">
            <a:extLst>
              <a:ext uri="{FF2B5EF4-FFF2-40B4-BE49-F238E27FC236}">
                <a16:creationId xmlns:a16="http://schemas.microsoft.com/office/drawing/2014/main" id="{B34A9765-5124-560D-8C29-2C37EB868C71}"/>
              </a:ext>
            </a:extLst>
          </p:cNvPr>
          <p:cNvSpPr/>
          <p:nvPr/>
        </p:nvSpPr>
        <p:spPr>
          <a:xfrm>
            <a:off x="7486918" y="1631143"/>
            <a:ext cx="940737" cy="279747"/>
          </a:xfrm>
          <a:prstGeom prst="roundRect">
            <a:avLst/>
          </a:prstGeom>
          <a:solidFill>
            <a:srgbClr val="CC071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prescriptive</a:t>
            </a:r>
          </a:p>
        </p:txBody>
      </p:sp>
      <p:sp>
        <p:nvSpPr>
          <p:cNvPr id="48" name="Rechteck: abgerundete Ecken 18">
            <a:extLst>
              <a:ext uri="{FF2B5EF4-FFF2-40B4-BE49-F238E27FC236}">
                <a16:creationId xmlns:a16="http://schemas.microsoft.com/office/drawing/2014/main" id="{C0924987-28E7-AAA0-EEC6-A12D6E4AEA60}"/>
              </a:ext>
            </a:extLst>
          </p:cNvPr>
          <p:cNvSpPr/>
          <p:nvPr/>
        </p:nvSpPr>
        <p:spPr>
          <a:xfrm>
            <a:off x="7486917" y="2556477"/>
            <a:ext cx="940737" cy="279747"/>
          </a:xfrm>
          <a:prstGeom prst="roundRect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manufacturing</a:t>
            </a:r>
          </a:p>
        </p:txBody>
      </p:sp>
      <p:sp>
        <p:nvSpPr>
          <p:cNvPr id="49" name="Rechteck: abgerundete Ecken 21">
            <a:extLst>
              <a:ext uri="{FF2B5EF4-FFF2-40B4-BE49-F238E27FC236}">
                <a16:creationId xmlns:a16="http://schemas.microsoft.com/office/drawing/2014/main" id="{D1B454D9-C898-2777-5884-325047F82C9D}"/>
              </a:ext>
            </a:extLst>
          </p:cNvPr>
          <p:cNvSpPr/>
          <p:nvPr/>
        </p:nvSpPr>
        <p:spPr>
          <a:xfrm>
            <a:off x="6080299" y="1939238"/>
            <a:ext cx="940737" cy="27974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ysClr val="window" lastClr="FFFFFF"/>
                </a:solidFill>
                <a:latin typeface="Arial"/>
              </a:rPr>
              <a:t>transformed,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</a:rPr>
              <a:t>interpreted</a:t>
            </a:r>
          </a:p>
        </p:txBody>
      </p:sp>
      <p:pic>
        <p:nvPicPr>
          <p:cNvPr id="50" name="Picture 1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4B0F417-E75F-779E-76A9-72DB6D384AC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379" y="3718313"/>
            <a:ext cx="1736130" cy="11564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1" name="Rechteck: abgerundete Ecken 13">
            <a:extLst>
              <a:ext uri="{FF2B5EF4-FFF2-40B4-BE49-F238E27FC236}">
                <a16:creationId xmlns:a16="http://schemas.microsoft.com/office/drawing/2014/main" id="{99D1A004-A032-F6C9-721D-E5A8B8754CAD}"/>
              </a:ext>
            </a:extLst>
          </p:cNvPr>
          <p:cNvSpPr/>
          <p:nvPr/>
        </p:nvSpPr>
        <p:spPr>
          <a:xfrm>
            <a:off x="6096387" y="4393455"/>
            <a:ext cx="940737" cy="279747"/>
          </a:xfrm>
          <a:prstGeom prst="roundRect">
            <a:avLst/>
          </a:prstGeom>
          <a:solidFill>
            <a:srgbClr val="0061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descrete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behavior</a:t>
            </a:r>
          </a:p>
        </p:txBody>
      </p:sp>
      <p:sp>
        <p:nvSpPr>
          <p:cNvPr id="52" name="Rechteck: abgerundete Ecken 18">
            <a:extLst>
              <a:ext uri="{FF2B5EF4-FFF2-40B4-BE49-F238E27FC236}">
                <a16:creationId xmlns:a16="http://schemas.microsoft.com/office/drawing/2014/main" id="{490453DF-DA2A-EC98-C6A0-6E7A073C2756}"/>
              </a:ext>
            </a:extLst>
          </p:cNvPr>
          <p:cNvSpPr/>
          <p:nvPr/>
        </p:nvSpPr>
        <p:spPr>
          <a:xfrm>
            <a:off x="7492518" y="4847749"/>
            <a:ext cx="940737" cy="279747"/>
          </a:xfrm>
          <a:prstGeom prst="roundRect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manufacturing</a:t>
            </a:r>
          </a:p>
        </p:txBody>
      </p:sp>
      <p:sp>
        <p:nvSpPr>
          <p:cNvPr id="53" name="Rechteck: abgerundete Ecken 20">
            <a:extLst>
              <a:ext uri="{FF2B5EF4-FFF2-40B4-BE49-F238E27FC236}">
                <a16:creationId xmlns:a16="http://schemas.microsoft.com/office/drawing/2014/main" id="{BD48BE3B-BA01-E4BE-A2B2-562CBE9DA9D6}"/>
              </a:ext>
            </a:extLst>
          </p:cNvPr>
          <p:cNvSpPr/>
          <p:nvPr/>
        </p:nvSpPr>
        <p:spPr>
          <a:xfrm>
            <a:off x="6091478" y="3450409"/>
            <a:ext cx="940737" cy="279747"/>
          </a:xfrm>
          <a:prstGeom prst="roundRect">
            <a:avLst/>
          </a:prstGeom>
          <a:solidFill>
            <a:srgbClr val="339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extensible</a:t>
            </a:r>
          </a:p>
        </p:txBody>
      </p:sp>
      <p:sp>
        <p:nvSpPr>
          <p:cNvPr id="54" name="Rechteck: abgerundete Ecken 22">
            <a:extLst>
              <a:ext uri="{FF2B5EF4-FFF2-40B4-BE49-F238E27FC236}">
                <a16:creationId xmlns:a16="http://schemas.microsoft.com/office/drawing/2014/main" id="{A6B00984-3FBB-151A-0F6D-E2A242A58FBE}"/>
              </a:ext>
            </a:extLst>
          </p:cNvPr>
          <p:cNvSpPr/>
          <p:nvPr/>
        </p:nvSpPr>
        <p:spPr>
          <a:xfrm>
            <a:off x="7488285" y="3450409"/>
            <a:ext cx="940737" cy="279747"/>
          </a:xfrm>
          <a:prstGeom prst="roundRect">
            <a:avLst/>
          </a:prstGeom>
          <a:solidFill>
            <a:srgbClr val="0098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textual</a:t>
            </a:r>
          </a:p>
        </p:txBody>
      </p:sp>
      <p:sp>
        <p:nvSpPr>
          <p:cNvPr id="55" name="Rechteck: abgerundete Ecken 25">
            <a:extLst>
              <a:ext uri="{FF2B5EF4-FFF2-40B4-BE49-F238E27FC236}">
                <a16:creationId xmlns:a16="http://schemas.microsoft.com/office/drawing/2014/main" id="{BEB5B6DE-1FCE-2645-EFB2-97F7FAAFB613}"/>
              </a:ext>
            </a:extLst>
          </p:cNvPr>
          <p:cNvSpPr/>
          <p:nvPr/>
        </p:nvSpPr>
        <p:spPr>
          <a:xfrm>
            <a:off x="7488285" y="3765404"/>
            <a:ext cx="940737" cy="279747"/>
          </a:xfrm>
          <a:prstGeom prst="roundRect">
            <a:avLst/>
          </a:prstGeom>
          <a:solidFill>
            <a:srgbClr val="CC071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prescriptive</a:t>
            </a:r>
          </a:p>
        </p:txBody>
      </p:sp>
      <p:sp>
        <p:nvSpPr>
          <p:cNvPr id="56" name="Rechteck: abgerundete Ecken 21">
            <a:extLst>
              <a:ext uri="{FF2B5EF4-FFF2-40B4-BE49-F238E27FC236}">
                <a16:creationId xmlns:a16="http://schemas.microsoft.com/office/drawing/2014/main" id="{EF1AAA46-D451-331B-A7BC-C446605315D3}"/>
              </a:ext>
            </a:extLst>
          </p:cNvPr>
          <p:cNvSpPr/>
          <p:nvPr/>
        </p:nvSpPr>
        <p:spPr>
          <a:xfrm>
            <a:off x="6091478" y="3765404"/>
            <a:ext cx="940737" cy="279747"/>
          </a:xfrm>
          <a:prstGeom prst="roundRect">
            <a:avLst/>
          </a:prstGeom>
          <a:solidFill>
            <a:srgbClr val="00549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sz="900" dirty="0">
                <a:solidFill>
                  <a:sysClr val="window" lastClr="FFFFFF"/>
                </a:solidFill>
                <a:latin typeface="Arial"/>
              </a:rPr>
              <a:t>defined semantics</a:t>
            </a:r>
          </a:p>
        </p:txBody>
      </p:sp>
      <p:sp>
        <p:nvSpPr>
          <p:cNvPr id="57" name="Rechteck: abgerundete Ecken 19">
            <a:extLst>
              <a:ext uri="{FF2B5EF4-FFF2-40B4-BE49-F238E27FC236}">
                <a16:creationId xmlns:a16="http://schemas.microsoft.com/office/drawing/2014/main" id="{0E053E53-BF4F-BBAD-F9B6-53D0F10B8C56}"/>
              </a:ext>
            </a:extLst>
          </p:cNvPr>
          <p:cNvSpPr/>
          <p:nvPr/>
        </p:nvSpPr>
        <p:spPr>
          <a:xfrm>
            <a:off x="6100620" y="4704880"/>
            <a:ext cx="940737" cy="279747"/>
          </a:xfrm>
          <a:prstGeom prst="roundRect">
            <a:avLst/>
          </a:prstGeom>
          <a:solidFill>
            <a:srgbClr val="F6A8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ysClr val="windowText" lastClr="000000"/>
                </a:solidFill>
                <a:latin typeface="Arial"/>
              </a:rPr>
              <a:t>coupling, tools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8" name="Rechteck: abgerundete Ecken 23">
            <a:extLst>
              <a:ext uri="{FF2B5EF4-FFF2-40B4-BE49-F238E27FC236}">
                <a16:creationId xmlns:a16="http://schemas.microsoft.com/office/drawing/2014/main" id="{7AF88C87-F966-9957-27A5-431E1E9F46E2}"/>
              </a:ext>
            </a:extLst>
          </p:cNvPr>
          <p:cNvSpPr/>
          <p:nvPr/>
        </p:nvSpPr>
        <p:spPr>
          <a:xfrm>
            <a:off x="7488023" y="4543225"/>
            <a:ext cx="940737" cy="279747"/>
          </a:xfrm>
          <a:prstGeom prst="roundRect">
            <a:avLst/>
          </a:prstGeom>
          <a:solidFill>
            <a:srgbClr val="FF6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PSM</a:t>
            </a:r>
          </a:p>
        </p:txBody>
      </p:sp>
      <p:sp>
        <p:nvSpPr>
          <p:cNvPr id="59" name="Rechteck: abgerundete Ecken 21">
            <a:extLst>
              <a:ext uri="{FF2B5EF4-FFF2-40B4-BE49-F238E27FC236}">
                <a16:creationId xmlns:a16="http://schemas.microsoft.com/office/drawing/2014/main" id="{CA4FD201-E8E7-F8B2-F3AE-5B2AB78859F1}"/>
              </a:ext>
            </a:extLst>
          </p:cNvPr>
          <p:cNvSpPr/>
          <p:nvPr/>
        </p:nvSpPr>
        <p:spPr>
          <a:xfrm>
            <a:off x="6104731" y="4081101"/>
            <a:ext cx="940737" cy="27974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ysClr val="window" lastClr="FFFFFF"/>
                </a:solidFill>
                <a:latin typeface="Arial"/>
              </a:rPr>
              <a:t>transformed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60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67D6742-16FA-02C3-9BF2-5A8DC6EB72A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894" y="4035541"/>
            <a:ext cx="1837746" cy="50741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1" name="Rechteck: abgerundete Ecken 13">
            <a:extLst>
              <a:ext uri="{FF2B5EF4-FFF2-40B4-BE49-F238E27FC236}">
                <a16:creationId xmlns:a16="http://schemas.microsoft.com/office/drawing/2014/main" id="{790A7A17-58A0-1B8B-6DD6-E5038683FCBF}"/>
              </a:ext>
            </a:extLst>
          </p:cNvPr>
          <p:cNvSpPr/>
          <p:nvPr/>
        </p:nvSpPr>
        <p:spPr>
          <a:xfrm>
            <a:off x="8643542" y="4393455"/>
            <a:ext cx="940737" cy="279747"/>
          </a:xfrm>
          <a:prstGeom prst="roundRect">
            <a:avLst/>
          </a:prstGeom>
          <a:solidFill>
            <a:srgbClr val="0061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discrete behavior</a:t>
            </a:r>
          </a:p>
        </p:txBody>
      </p:sp>
      <p:sp>
        <p:nvSpPr>
          <p:cNvPr id="62" name="Rechteck: abgerundete Ecken 18">
            <a:extLst>
              <a:ext uri="{FF2B5EF4-FFF2-40B4-BE49-F238E27FC236}">
                <a16:creationId xmlns:a16="http://schemas.microsoft.com/office/drawing/2014/main" id="{ED8BEB7C-59EC-AAEB-6876-9B6660C5354A}"/>
              </a:ext>
            </a:extLst>
          </p:cNvPr>
          <p:cNvSpPr/>
          <p:nvPr/>
        </p:nvSpPr>
        <p:spPr>
          <a:xfrm>
            <a:off x="10052553" y="5013669"/>
            <a:ext cx="940737" cy="279747"/>
          </a:xfrm>
          <a:prstGeom prst="roundRect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manufacturing</a:t>
            </a:r>
          </a:p>
        </p:txBody>
      </p:sp>
      <p:sp>
        <p:nvSpPr>
          <p:cNvPr id="63" name="Rechteck: abgerundete Ecken 20">
            <a:extLst>
              <a:ext uri="{FF2B5EF4-FFF2-40B4-BE49-F238E27FC236}">
                <a16:creationId xmlns:a16="http://schemas.microsoft.com/office/drawing/2014/main" id="{242F2C0E-17B4-E8FA-F515-8072325CE937}"/>
              </a:ext>
            </a:extLst>
          </p:cNvPr>
          <p:cNvSpPr/>
          <p:nvPr/>
        </p:nvSpPr>
        <p:spPr>
          <a:xfrm>
            <a:off x="8656942" y="3450409"/>
            <a:ext cx="940737" cy="279747"/>
          </a:xfrm>
          <a:prstGeom prst="roundRect">
            <a:avLst/>
          </a:prstGeom>
          <a:solidFill>
            <a:srgbClr val="339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non extensible</a:t>
            </a:r>
          </a:p>
        </p:txBody>
      </p:sp>
      <p:sp>
        <p:nvSpPr>
          <p:cNvPr id="64" name="Rechteck: abgerundete Ecken 22">
            <a:extLst>
              <a:ext uri="{FF2B5EF4-FFF2-40B4-BE49-F238E27FC236}">
                <a16:creationId xmlns:a16="http://schemas.microsoft.com/office/drawing/2014/main" id="{62276B3B-E422-FB3A-50BD-E4DBAAFC77F1}"/>
              </a:ext>
            </a:extLst>
          </p:cNvPr>
          <p:cNvSpPr/>
          <p:nvPr/>
        </p:nvSpPr>
        <p:spPr>
          <a:xfrm>
            <a:off x="10052553" y="3450409"/>
            <a:ext cx="940737" cy="279747"/>
          </a:xfrm>
          <a:prstGeom prst="roundRect">
            <a:avLst/>
          </a:prstGeom>
          <a:solidFill>
            <a:srgbClr val="0098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graphical</a:t>
            </a:r>
          </a:p>
        </p:txBody>
      </p:sp>
      <p:sp>
        <p:nvSpPr>
          <p:cNvPr id="65" name="Rechteck: abgerundete Ecken 25">
            <a:extLst>
              <a:ext uri="{FF2B5EF4-FFF2-40B4-BE49-F238E27FC236}">
                <a16:creationId xmlns:a16="http://schemas.microsoft.com/office/drawing/2014/main" id="{DD12333C-ECED-4319-A6DD-39B69DC02465}"/>
              </a:ext>
            </a:extLst>
          </p:cNvPr>
          <p:cNvSpPr/>
          <p:nvPr/>
        </p:nvSpPr>
        <p:spPr>
          <a:xfrm>
            <a:off x="10052553" y="3765404"/>
            <a:ext cx="940737" cy="279747"/>
          </a:xfrm>
          <a:prstGeom prst="roundRect">
            <a:avLst/>
          </a:prstGeom>
          <a:solidFill>
            <a:srgbClr val="CC071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prescriptive</a:t>
            </a:r>
          </a:p>
        </p:txBody>
      </p:sp>
      <p:sp>
        <p:nvSpPr>
          <p:cNvPr id="66" name="Rechteck: abgerundete Ecken 21">
            <a:extLst>
              <a:ext uri="{FF2B5EF4-FFF2-40B4-BE49-F238E27FC236}">
                <a16:creationId xmlns:a16="http://schemas.microsoft.com/office/drawing/2014/main" id="{F518B64E-0AD4-16AB-4304-07443938850C}"/>
              </a:ext>
            </a:extLst>
          </p:cNvPr>
          <p:cNvSpPr/>
          <p:nvPr/>
        </p:nvSpPr>
        <p:spPr>
          <a:xfrm>
            <a:off x="8656942" y="3765404"/>
            <a:ext cx="940737" cy="279747"/>
          </a:xfrm>
          <a:prstGeom prst="roundRect">
            <a:avLst/>
          </a:prstGeom>
          <a:solidFill>
            <a:srgbClr val="00549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ysClr val="window" lastClr="FFFFFF"/>
                </a:solidFill>
                <a:latin typeface="Arial"/>
              </a:rPr>
              <a:t>informal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7" name="Rechteck: abgerundete Ecken 19">
            <a:extLst>
              <a:ext uri="{FF2B5EF4-FFF2-40B4-BE49-F238E27FC236}">
                <a16:creationId xmlns:a16="http://schemas.microsoft.com/office/drawing/2014/main" id="{D4F2ADE9-1FB9-A13A-66BD-443AA53F8521}"/>
              </a:ext>
            </a:extLst>
          </p:cNvPr>
          <p:cNvSpPr/>
          <p:nvPr/>
        </p:nvSpPr>
        <p:spPr>
          <a:xfrm>
            <a:off x="8647775" y="4704880"/>
            <a:ext cx="1143141" cy="279747"/>
          </a:xfrm>
          <a:prstGeom prst="roundRect">
            <a:avLst/>
          </a:prstGeom>
          <a:solidFill>
            <a:srgbClr val="F6A8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coupling, tools, functional output</a:t>
            </a:r>
          </a:p>
        </p:txBody>
      </p:sp>
      <p:sp>
        <p:nvSpPr>
          <p:cNvPr id="68" name="Rechteck: abgerundete Ecken 23">
            <a:extLst>
              <a:ext uri="{FF2B5EF4-FFF2-40B4-BE49-F238E27FC236}">
                <a16:creationId xmlns:a16="http://schemas.microsoft.com/office/drawing/2014/main" id="{19D4F9CD-7264-FDE8-FEF0-83D9F1B96287}"/>
              </a:ext>
            </a:extLst>
          </p:cNvPr>
          <p:cNvSpPr/>
          <p:nvPr/>
        </p:nvSpPr>
        <p:spPr>
          <a:xfrm>
            <a:off x="10052553" y="4704880"/>
            <a:ext cx="940737" cy="279747"/>
          </a:xfrm>
          <a:prstGeom prst="roundRect">
            <a:avLst/>
          </a:prstGeom>
          <a:solidFill>
            <a:srgbClr val="FF6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PSM</a:t>
            </a:r>
          </a:p>
        </p:txBody>
      </p:sp>
      <p:sp>
        <p:nvSpPr>
          <p:cNvPr id="69" name="Rechteck: abgerundete Ecken 21">
            <a:extLst>
              <a:ext uri="{FF2B5EF4-FFF2-40B4-BE49-F238E27FC236}">
                <a16:creationId xmlns:a16="http://schemas.microsoft.com/office/drawing/2014/main" id="{1859A91C-1FB4-9C0A-F795-A2F268292A49}"/>
              </a:ext>
            </a:extLst>
          </p:cNvPr>
          <p:cNvSpPr/>
          <p:nvPr/>
        </p:nvSpPr>
        <p:spPr>
          <a:xfrm>
            <a:off x="8650221" y="4081101"/>
            <a:ext cx="940737" cy="27974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ysClr val="window" lastClr="FFFFFF"/>
                </a:solidFill>
                <a:latin typeface="Arial"/>
              </a:rPr>
              <a:t>interpreted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0" name="Rechteck: abgerundete Ecken 26">
            <a:extLst>
              <a:ext uri="{FF2B5EF4-FFF2-40B4-BE49-F238E27FC236}">
                <a16:creationId xmlns:a16="http://schemas.microsoft.com/office/drawing/2014/main" id="{074381CD-5C07-621F-AA57-1CAFAB7634B8}"/>
              </a:ext>
            </a:extLst>
          </p:cNvPr>
          <p:cNvSpPr/>
          <p:nvPr/>
        </p:nvSpPr>
        <p:spPr>
          <a:xfrm>
            <a:off x="4806070" y="4081101"/>
            <a:ext cx="940737" cy="430131"/>
          </a:xfrm>
          <a:prstGeom prst="roundRect">
            <a:avLst/>
          </a:prstGeom>
          <a:solidFill>
            <a:srgbClr val="4C216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hardware, software, env. interaction</a:t>
            </a:r>
          </a:p>
        </p:txBody>
      </p:sp>
      <p:sp>
        <p:nvSpPr>
          <p:cNvPr id="71" name="Rechteck: abgerundete Ecken 26">
            <a:extLst>
              <a:ext uri="{FF2B5EF4-FFF2-40B4-BE49-F238E27FC236}">
                <a16:creationId xmlns:a16="http://schemas.microsoft.com/office/drawing/2014/main" id="{02055CF6-FED6-820C-00FA-F837704E2F1D}"/>
              </a:ext>
            </a:extLst>
          </p:cNvPr>
          <p:cNvSpPr/>
          <p:nvPr/>
        </p:nvSpPr>
        <p:spPr>
          <a:xfrm>
            <a:off x="7488285" y="4081101"/>
            <a:ext cx="940737" cy="430131"/>
          </a:xfrm>
          <a:prstGeom prst="roundRect">
            <a:avLst/>
          </a:prstGeom>
          <a:solidFill>
            <a:srgbClr val="4C216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hardware, software, env. interaction</a:t>
            </a:r>
          </a:p>
        </p:txBody>
      </p:sp>
      <p:sp>
        <p:nvSpPr>
          <p:cNvPr id="72" name="Rechteck: abgerundete Ecken 26">
            <a:extLst>
              <a:ext uri="{FF2B5EF4-FFF2-40B4-BE49-F238E27FC236}">
                <a16:creationId xmlns:a16="http://schemas.microsoft.com/office/drawing/2014/main" id="{317688D5-246C-D88C-8D77-1EE44E26E87E}"/>
              </a:ext>
            </a:extLst>
          </p:cNvPr>
          <p:cNvSpPr/>
          <p:nvPr/>
        </p:nvSpPr>
        <p:spPr>
          <a:xfrm>
            <a:off x="10059232" y="4081101"/>
            <a:ext cx="940737" cy="563141"/>
          </a:xfrm>
          <a:prstGeom prst="roundRect">
            <a:avLst/>
          </a:prstGeom>
          <a:solidFill>
            <a:srgbClr val="4C216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hardware, software, env. /internal interaction</a:t>
            </a:r>
          </a:p>
        </p:txBody>
      </p:sp>
      <p:sp>
        <p:nvSpPr>
          <p:cNvPr id="73" name="Rechteck: abgerundete Ecken 13">
            <a:extLst>
              <a:ext uri="{FF2B5EF4-FFF2-40B4-BE49-F238E27FC236}">
                <a16:creationId xmlns:a16="http://schemas.microsoft.com/office/drawing/2014/main" id="{EE7B21DA-1B7F-23F6-BD35-35BD1CF11C83}"/>
              </a:ext>
            </a:extLst>
          </p:cNvPr>
          <p:cNvSpPr/>
          <p:nvPr/>
        </p:nvSpPr>
        <p:spPr>
          <a:xfrm>
            <a:off x="8722491" y="2498833"/>
            <a:ext cx="288593" cy="279747"/>
          </a:xfrm>
          <a:prstGeom prst="roundRect">
            <a:avLst/>
          </a:prstGeom>
          <a:solidFill>
            <a:srgbClr val="0061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4" name="Rechteck: abgerundete Ecken 18">
            <a:extLst>
              <a:ext uri="{FF2B5EF4-FFF2-40B4-BE49-F238E27FC236}">
                <a16:creationId xmlns:a16="http://schemas.microsoft.com/office/drawing/2014/main" id="{90EBF45F-33F6-6DE6-C73B-2E15FFB32997}"/>
              </a:ext>
            </a:extLst>
          </p:cNvPr>
          <p:cNvSpPr/>
          <p:nvPr/>
        </p:nvSpPr>
        <p:spPr>
          <a:xfrm>
            <a:off x="9778674" y="2515052"/>
            <a:ext cx="288593" cy="279747"/>
          </a:xfrm>
          <a:prstGeom prst="roundRect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5" name="Rechteck: abgerundete Ecken 20">
            <a:extLst>
              <a:ext uri="{FF2B5EF4-FFF2-40B4-BE49-F238E27FC236}">
                <a16:creationId xmlns:a16="http://schemas.microsoft.com/office/drawing/2014/main" id="{DB4153FC-E306-9BFE-0278-60ED9A5FFA4D}"/>
              </a:ext>
            </a:extLst>
          </p:cNvPr>
          <p:cNvSpPr/>
          <p:nvPr/>
        </p:nvSpPr>
        <p:spPr>
          <a:xfrm>
            <a:off x="8722491" y="1279009"/>
            <a:ext cx="288593" cy="279747"/>
          </a:xfrm>
          <a:prstGeom prst="roundRect">
            <a:avLst/>
          </a:prstGeom>
          <a:solidFill>
            <a:srgbClr val="339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" name="Rechteck: abgerundete Ecken 22">
            <a:extLst>
              <a:ext uri="{FF2B5EF4-FFF2-40B4-BE49-F238E27FC236}">
                <a16:creationId xmlns:a16="http://schemas.microsoft.com/office/drawing/2014/main" id="{5F8438A1-BD7F-82A3-F6FC-7DD9D09FA5D4}"/>
              </a:ext>
            </a:extLst>
          </p:cNvPr>
          <p:cNvSpPr/>
          <p:nvPr/>
        </p:nvSpPr>
        <p:spPr>
          <a:xfrm>
            <a:off x="9778674" y="1287893"/>
            <a:ext cx="288593" cy="279747"/>
          </a:xfrm>
          <a:prstGeom prst="roundRect">
            <a:avLst/>
          </a:prstGeom>
          <a:solidFill>
            <a:srgbClr val="0098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Rechteck: abgerundete Ecken 25">
            <a:extLst>
              <a:ext uri="{FF2B5EF4-FFF2-40B4-BE49-F238E27FC236}">
                <a16:creationId xmlns:a16="http://schemas.microsoft.com/office/drawing/2014/main" id="{029CB9A9-F3A5-71D4-2EA0-2A497611C290}"/>
              </a:ext>
            </a:extLst>
          </p:cNvPr>
          <p:cNvSpPr/>
          <p:nvPr/>
        </p:nvSpPr>
        <p:spPr>
          <a:xfrm>
            <a:off x="9778674" y="1696946"/>
            <a:ext cx="288593" cy="279747"/>
          </a:xfrm>
          <a:prstGeom prst="roundRect">
            <a:avLst/>
          </a:prstGeom>
          <a:solidFill>
            <a:srgbClr val="CC071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8" name="Rechteck: abgerundete Ecken 28">
            <a:extLst>
              <a:ext uri="{FF2B5EF4-FFF2-40B4-BE49-F238E27FC236}">
                <a16:creationId xmlns:a16="http://schemas.microsoft.com/office/drawing/2014/main" id="{D5F72179-EA48-AC28-6E6C-7BC91E5D9C39}"/>
              </a:ext>
            </a:extLst>
          </p:cNvPr>
          <p:cNvSpPr/>
          <p:nvPr/>
        </p:nvSpPr>
        <p:spPr>
          <a:xfrm>
            <a:off x="8722491" y="2905442"/>
            <a:ext cx="288593" cy="279747"/>
          </a:xfrm>
          <a:prstGeom prst="roundRect">
            <a:avLst/>
          </a:prstGeom>
          <a:solidFill>
            <a:srgbClr val="4C216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9" name="Rechteck: abgerundete Ecken 21">
            <a:extLst>
              <a:ext uri="{FF2B5EF4-FFF2-40B4-BE49-F238E27FC236}">
                <a16:creationId xmlns:a16="http://schemas.microsoft.com/office/drawing/2014/main" id="{CAEAD952-7643-575E-9FE2-52FA40EFE586}"/>
              </a:ext>
            </a:extLst>
          </p:cNvPr>
          <p:cNvSpPr/>
          <p:nvPr/>
        </p:nvSpPr>
        <p:spPr>
          <a:xfrm>
            <a:off x="8722491" y="1685617"/>
            <a:ext cx="288593" cy="279747"/>
          </a:xfrm>
          <a:prstGeom prst="roundRect">
            <a:avLst/>
          </a:prstGeom>
          <a:solidFill>
            <a:srgbClr val="00549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0" name="Rechteck: abgerundete Ecken 19">
            <a:extLst>
              <a:ext uri="{FF2B5EF4-FFF2-40B4-BE49-F238E27FC236}">
                <a16:creationId xmlns:a16="http://schemas.microsoft.com/office/drawing/2014/main" id="{1EB15D65-DA6D-AEE7-7BE2-887EB710EE48}"/>
              </a:ext>
            </a:extLst>
          </p:cNvPr>
          <p:cNvSpPr/>
          <p:nvPr/>
        </p:nvSpPr>
        <p:spPr>
          <a:xfrm>
            <a:off x="9778674" y="2105999"/>
            <a:ext cx="288593" cy="279747"/>
          </a:xfrm>
          <a:prstGeom prst="roundRect">
            <a:avLst/>
          </a:prstGeom>
          <a:solidFill>
            <a:srgbClr val="F6A8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1" name="Rechteck: abgerundete Ecken 23">
            <a:extLst>
              <a:ext uri="{FF2B5EF4-FFF2-40B4-BE49-F238E27FC236}">
                <a16:creationId xmlns:a16="http://schemas.microsoft.com/office/drawing/2014/main" id="{EBA01EE0-59C2-3624-3683-4D1ACA78AEB6}"/>
              </a:ext>
            </a:extLst>
          </p:cNvPr>
          <p:cNvSpPr/>
          <p:nvPr/>
        </p:nvSpPr>
        <p:spPr>
          <a:xfrm>
            <a:off x="9778674" y="2924106"/>
            <a:ext cx="288593" cy="279747"/>
          </a:xfrm>
          <a:prstGeom prst="roundRect">
            <a:avLst/>
          </a:prstGeom>
          <a:solidFill>
            <a:srgbClr val="FF6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2" name="Rechteck: abgerundete Ecken 21">
            <a:extLst>
              <a:ext uri="{FF2B5EF4-FFF2-40B4-BE49-F238E27FC236}">
                <a16:creationId xmlns:a16="http://schemas.microsoft.com/office/drawing/2014/main" id="{6A7C3B52-8770-9706-6D17-414931C1FEB6}"/>
              </a:ext>
            </a:extLst>
          </p:cNvPr>
          <p:cNvSpPr/>
          <p:nvPr/>
        </p:nvSpPr>
        <p:spPr>
          <a:xfrm>
            <a:off x="8722491" y="2092225"/>
            <a:ext cx="288593" cy="27974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3" name="TextBox 24">
            <a:extLst>
              <a:ext uri="{FF2B5EF4-FFF2-40B4-BE49-F238E27FC236}">
                <a16:creationId xmlns:a16="http://schemas.microsoft.com/office/drawing/2014/main" id="{B072CB83-C477-6259-1982-3B36BF0B5089}"/>
              </a:ext>
            </a:extLst>
          </p:cNvPr>
          <p:cNvSpPr txBox="1"/>
          <p:nvPr/>
        </p:nvSpPr>
        <p:spPr>
          <a:xfrm>
            <a:off x="8997051" y="1309200"/>
            <a:ext cx="784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extensibility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25">
            <a:extLst>
              <a:ext uri="{FF2B5EF4-FFF2-40B4-BE49-F238E27FC236}">
                <a16:creationId xmlns:a16="http://schemas.microsoft.com/office/drawing/2014/main" id="{30BD9952-32C4-48A0-CFEF-78110DD00EA2}"/>
              </a:ext>
            </a:extLst>
          </p:cNvPr>
          <p:cNvSpPr txBox="1"/>
          <p:nvPr/>
        </p:nvSpPr>
        <p:spPr>
          <a:xfrm>
            <a:off x="8997050" y="1720148"/>
            <a:ext cx="6852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formality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26">
            <a:extLst>
              <a:ext uri="{FF2B5EF4-FFF2-40B4-BE49-F238E27FC236}">
                <a16:creationId xmlns:a16="http://schemas.microsoft.com/office/drawing/2014/main" id="{AFAC60EF-98BB-FCDD-D42A-4497A1C3FD0B}"/>
              </a:ext>
            </a:extLst>
          </p:cNvPr>
          <p:cNvSpPr txBox="1"/>
          <p:nvPr/>
        </p:nvSpPr>
        <p:spPr>
          <a:xfrm>
            <a:off x="8995181" y="2500872"/>
            <a:ext cx="811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27">
            <a:extLst>
              <a:ext uri="{FF2B5EF4-FFF2-40B4-BE49-F238E27FC236}">
                <a16:creationId xmlns:a16="http://schemas.microsoft.com/office/drawing/2014/main" id="{D1269876-693C-E57E-8A9F-0C421CF7481D}"/>
              </a:ext>
            </a:extLst>
          </p:cNvPr>
          <p:cNvSpPr txBox="1"/>
          <p:nvPr/>
        </p:nvSpPr>
        <p:spPr>
          <a:xfrm>
            <a:off x="8993509" y="2104899"/>
            <a:ext cx="811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executability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28">
            <a:extLst>
              <a:ext uri="{FF2B5EF4-FFF2-40B4-BE49-F238E27FC236}">
                <a16:creationId xmlns:a16="http://schemas.microsoft.com/office/drawing/2014/main" id="{A8C44D79-97E7-38D0-1F7D-017364BBC884}"/>
              </a:ext>
            </a:extLst>
          </p:cNvPr>
          <p:cNvSpPr txBox="1"/>
          <p:nvPr/>
        </p:nvSpPr>
        <p:spPr>
          <a:xfrm>
            <a:off x="10053770" y="2048681"/>
            <a:ext cx="93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aspect of 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DT/AS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29">
            <a:extLst>
              <a:ext uri="{FF2B5EF4-FFF2-40B4-BE49-F238E27FC236}">
                <a16:creationId xmlns:a16="http://schemas.microsoft.com/office/drawing/2014/main" id="{04091403-A478-1EBF-1AB3-9E524DC6CB2D}"/>
              </a:ext>
            </a:extLst>
          </p:cNvPr>
          <p:cNvSpPr txBox="1"/>
          <p:nvPr/>
        </p:nvSpPr>
        <p:spPr>
          <a:xfrm>
            <a:off x="10063032" y="1318619"/>
            <a:ext cx="9351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notation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30">
            <a:extLst>
              <a:ext uri="{FF2B5EF4-FFF2-40B4-BE49-F238E27FC236}">
                <a16:creationId xmlns:a16="http://schemas.microsoft.com/office/drawing/2014/main" id="{8468985C-27F1-2357-2290-883771235C5C}"/>
              </a:ext>
            </a:extLst>
          </p:cNvPr>
          <p:cNvSpPr txBox="1"/>
          <p:nvPr/>
        </p:nvSpPr>
        <p:spPr>
          <a:xfrm>
            <a:off x="10057953" y="1693390"/>
            <a:ext cx="7902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31">
            <a:extLst>
              <a:ext uri="{FF2B5EF4-FFF2-40B4-BE49-F238E27FC236}">
                <a16:creationId xmlns:a16="http://schemas.microsoft.com/office/drawing/2014/main" id="{C5DFB45C-8256-86D7-617B-E1E4FFA2ECC8}"/>
              </a:ext>
            </a:extLst>
          </p:cNvPr>
          <p:cNvSpPr txBox="1"/>
          <p:nvPr/>
        </p:nvSpPr>
        <p:spPr>
          <a:xfrm>
            <a:off x="9003106" y="2848196"/>
            <a:ext cx="73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modeled 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32">
            <a:extLst>
              <a:ext uri="{FF2B5EF4-FFF2-40B4-BE49-F238E27FC236}">
                <a16:creationId xmlns:a16="http://schemas.microsoft.com/office/drawing/2014/main" id="{D86F334C-0322-9295-980B-4C4417DC5EF5}"/>
              </a:ext>
            </a:extLst>
          </p:cNvPr>
          <p:cNvSpPr txBox="1"/>
          <p:nvPr/>
        </p:nvSpPr>
        <p:spPr>
          <a:xfrm>
            <a:off x="10114878" y="2852383"/>
            <a:ext cx="85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level of 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abstraction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33">
            <a:extLst>
              <a:ext uri="{FF2B5EF4-FFF2-40B4-BE49-F238E27FC236}">
                <a16:creationId xmlns:a16="http://schemas.microsoft.com/office/drawing/2014/main" id="{50428268-E628-E79A-92F3-612826A62F45}"/>
              </a:ext>
            </a:extLst>
          </p:cNvPr>
          <p:cNvSpPr txBox="1"/>
          <p:nvPr/>
        </p:nvSpPr>
        <p:spPr>
          <a:xfrm>
            <a:off x="10079562" y="2514101"/>
            <a:ext cx="1011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: Rounded Corners 34">
            <a:extLst>
              <a:ext uri="{FF2B5EF4-FFF2-40B4-BE49-F238E27FC236}">
                <a16:creationId xmlns:a16="http://schemas.microsoft.com/office/drawing/2014/main" id="{ACF200BE-70E7-FDA8-3EBB-88AB9E033BD4}"/>
              </a:ext>
            </a:extLst>
          </p:cNvPr>
          <p:cNvSpPr/>
          <p:nvPr/>
        </p:nvSpPr>
        <p:spPr>
          <a:xfrm>
            <a:off x="8613865" y="1213477"/>
            <a:ext cx="2503398" cy="2043561"/>
          </a:xfrm>
          <a:prstGeom prst="roundRect">
            <a:avLst>
              <a:gd name="adj" fmla="val 535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4" name="TextBox 35">
            <a:extLst>
              <a:ext uri="{FF2B5EF4-FFF2-40B4-BE49-F238E27FC236}">
                <a16:creationId xmlns:a16="http://schemas.microsoft.com/office/drawing/2014/main" id="{EA162D6F-A91B-D11A-4A7E-D7323F588ED0}"/>
              </a:ext>
            </a:extLst>
          </p:cNvPr>
          <p:cNvSpPr txBox="1"/>
          <p:nvPr/>
        </p:nvSpPr>
        <p:spPr>
          <a:xfrm>
            <a:off x="10240939" y="1077475"/>
            <a:ext cx="733899" cy="252575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2717553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CCEF15B-F114-7D12-6218-F25A1554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Backup: Full 5-Axis DT Classification</a:t>
            </a:r>
          </a:p>
        </p:txBody>
      </p:sp>
      <p:sp>
        <p:nvSpPr>
          <p:cNvPr id="46" name="Rectangle: Rounded Corners 229">
            <a:extLst>
              <a:ext uri="{FF2B5EF4-FFF2-40B4-BE49-F238E27FC236}">
                <a16:creationId xmlns:a16="http://schemas.microsoft.com/office/drawing/2014/main" id="{6A2C7FD2-FA5F-41F9-8584-FE0C4F953C0E}"/>
              </a:ext>
            </a:extLst>
          </p:cNvPr>
          <p:cNvSpPr/>
          <p:nvPr/>
        </p:nvSpPr>
        <p:spPr>
          <a:xfrm>
            <a:off x="992711" y="3429000"/>
            <a:ext cx="2503398" cy="2072191"/>
          </a:xfrm>
          <a:prstGeom prst="roundRect">
            <a:avLst>
              <a:gd name="adj" fmla="val 5857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pic>
        <p:nvPicPr>
          <p:cNvPr id="47" name="Content Placeholder 11">
            <a:extLst>
              <a:ext uri="{FF2B5EF4-FFF2-40B4-BE49-F238E27FC236}">
                <a16:creationId xmlns:a16="http://schemas.microsoft.com/office/drawing/2014/main" id="{97421EB0-2DFE-9A09-2E80-DB46059C27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47" r="55523" b="-162"/>
          <a:stretch/>
        </p:blipFill>
        <p:spPr>
          <a:xfrm>
            <a:off x="1238164" y="4009092"/>
            <a:ext cx="1651063" cy="755250"/>
          </a:xfrm>
          <a:prstGeom prst="rect">
            <a:avLst/>
          </a:prstGeom>
        </p:spPr>
      </p:pic>
      <p:sp>
        <p:nvSpPr>
          <p:cNvPr id="48" name="Textfeld 27">
            <a:extLst>
              <a:ext uri="{FF2B5EF4-FFF2-40B4-BE49-F238E27FC236}">
                <a16:creationId xmlns:a16="http://schemas.microsoft.com/office/drawing/2014/main" id="{E4096F14-E194-7512-639A-72BD06A03F58}"/>
              </a:ext>
            </a:extLst>
          </p:cNvPr>
          <p:cNvSpPr txBox="1"/>
          <p:nvPr/>
        </p:nvSpPr>
        <p:spPr>
          <a:xfrm>
            <a:off x="1697541" y="5228127"/>
            <a:ext cx="1041874" cy="252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i="1" dirty="0">
                <a:latin typeface="Arial" panose="020B0604020202020204" pitchFamily="34" charset="0"/>
                <a:cs typeface="Arial" panose="020B0604020202020204" pitchFamily="34" charset="0"/>
              </a:rPr>
              <a:t>Block </a:t>
            </a:r>
            <a:r>
              <a:rPr lang="de-DE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de-DE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hteck: abgerundete Ecken 13">
            <a:extLst>
              <a:ext uri="{FF2B5EF4-FFF2-40B4-BE49-F238E27FC236}">
                <a16:creationId xmlns:a16="http://schemas.microsoft.com/office/drawing/2014/main" id="{F9285699-5999-C933-AC2A-D897784EF01A}"/>
              </a:ext>
            </a:extLst>
          </p:cNvPr>
          <p:cNvSpPr/>
          <p:nvPr/>
        </p:nvSpPr>
        <p:spPr>
          <a:xfrm>
            <a:off x="1022388" y="4520646"/>
            <a:ext cx="940737" cy="279747"/>
          </a:xfrm>
          <a:prstGeom prst="roundRect">
            <a:avLst/>
          </a:prstGeom>
          <a:solidFill>
            <a:srgbClr val="0061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discrete behavior</a:t>
            </a:r>
          </a:p>
        </p:txBody>
      </p:sp>
      <p:sp>
        <p:nvSpPr>
          <p:cNvPr id="50" name="Rechteck: abgerundete Ecken 18">
            <a:extLst>
              <a:ext uri="{FF2B5EF4-FFF2-40B4-BE49-F238E27FC236}">
                <a16:creationId xmlns:a16="http://schemas.microsoft.com/office/drawing/2014/main" id="{90C21E87-A4DC-5B23-8539-CF5A2288F8C8}"/>
              </a:ext>
            </a:extLst>
          </p:cNvPr>
          <p:cNvSpPr/>
          <p:nvPr/>
        </p:nvSpPr>
        <p:spPr>
          <a:xfrm>
            <a:off x="2431399" y="4893565"/>
            <a:ext cx="940737" cy="279747"/>
          </a:xfrm>
          <a:prstGeom prst="roundRect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manufacturing</a:t>
            </a:r>
          </a:p>
        </p:txBody>
      </p:sp>
      <p:sp>
        <p:nvSpPr>
          <p:cNvPr id="51" name="Rechteck: abgerundete Ecken 20">
            <a:extLst>
              <a:ext uri="{FF2B5EF4-FFF2-40B4-BE49-F238E27FC236}">
                <a16:creationId xmlns:a16="http://schemas.microsoft.com/office/drawing/2014/main" id="{C22672F0-6306-4885-1364-CED00BA2D424}"/>
              </a:ext>
            </a:extLst>
          </p:cNvPr>
          <p:cNvSpPr/>
          <p:nvPr/>
        </p:nvSpPr>
        <p:spPr>
          <a:xfrm>
            <a:off x="1035788" y="3499653"/>
            <a:ext cx="940737" cy="279747"/>
          </a:xfrm>
          <a:prstGeom prst="roundRect">
            <a:avLst/>
          </a:prstGeom>
          <a:solidFill>
            <a:srgbClr val="339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non extensible</a:t>
            </a:r>
          </a:p>
        </p:txBody>
      </p:sp>
      <p:sp>
        <p:nvSpPr>
          <p:cNvPr id="52" name="Rechteck: abgerundete Ecken 22">
            <a:extLst>
              <a:ext uri="{FF2B5EF4-FFF2-40B4-BE49-F238E27FC236}">
                <a16:creationId xmlns:a16="http://schemas.microsoft.com/office/drawing/2014/main" id="{0120903F-B24C-9DB2-9E98-8B17A469AD06}"/>
              </a:ext>
            </a:extLst>
          </p:cNvPr>
          <p:cNvSpPr/>
          <p:nvPr/>
        </p:nvSpPr>
        <p:spPr>
          <a:xfrm>
            <a:off x="2431399" y="3499653"/>
            <a:ext cx="940737" cy="279747"/>
          </a:xfrm>
          <a:prstGeom prst="roundRect">
            <a:avLst/>
          </a:prstGeom>
          <a:solidFill>
            <a:srgbClr val="0098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graphical</a:t>
            </a:r>
          </a:p>
        </p:txBody>
      </p:sp>
      <p:sp>
        <p:nvSpPr>
          <p:cNvPr id="53" name="Rechteck: abgerundete Ecken 25">
            <a:extLst>
              <a:ext uri="{FF2B5EF4-FFF2-40B4-BE49-F238E27FC236}">
                <a16:creationId xmlns:a16="http://schemas.microsoft.com/office/drawing/2014/main" id="{4B94195D-1319-FD15-E5D8-83F31E9FDD24}"/>
              </a:ext>
            </a:extLst>
          </p:cNvPr>
          <p:cNvSpPr/>
          <p:nvPr/>
        </p:nvSpPr>
        <p:spPr>
          <a:xfrm>
            <a:off x="2431399" y="3821279"/>
            <a:ext cx="940737" cy="279747"/>
          </a:xfrm>
          <a:prstGeom prst="roundRect">
            <a:avLst/>
          </a:prstGeom>
          <a:solidFill>
            <a:srgbClr val="CC071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descriptive</a:t>
            </a:r>
          </a:p>
        </p:txBody>
      </p:sp>
      <p:sp>
        <p:nvSpPr>
          <p:cNvPr id="54" name="Rechteck: abgerundete Ecken 28">
            <a:extLst>
              <a:ext uri="{FF2B5EF4-FFF2-40B4-BE49-F238E27FC236}">
                <a16:creationId xmlns:a16="http://schemas.microsoft.com/office/drawing/2014/main" id="{AF9EC8BF-4E73-7E5E-3DE1-6D8C1CA5D7C4}"/>
              </a:ext>
            </a:extLst>
          </p:cNvPr>
          <p:cNvSpPr/>
          <p:nvPr/>
        </p:nvSpPr>
        <p:spPr>
          <a:xfrm>
            <a:off x="2431399" y="4170140"/>
            <a:ext cx="940737" cy="279747"/>
          </a:xfrm>
          <a:prstGeom prst="roundRect">
            <a:avLst/>
          </a:prstGeom>
          <a:solidFill>
            <a:srgbClr val="4C216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hardware</a:t>
            </a:r>
          </a:p>
        </p:txBody>
      </p:sp>
      <p:sp>
        <p:nvSpPr>
          <p:cNvPr id="55" name="Rechteck: abgerundete Ecken 21">
            <a:extLst>
              <a:ext uri="{FF2B5EF4-FFF2-40B4-BE49-F238E27FC236}">
                <a16:creationId xmlns:a16="http://schemas.microsoft.com/office/drawing/2014/main" id="{18B5C009-61F6-48F7-3157-72F0D859BC8A}"/>
              </a:ext>
            </a:extLst>
          </p:cNvPr>
          <p:cNvSpPr/>
          <p:nvPr/>
        </p:nvSpPr>
        <p:spPr>
          <a:xfrm>
            <a:off x="1035788" y="3821279"/>
            <a:ext cx="940737" cy="279747"/>
          </a:xfrm>
          <a:prstGeom prst="roundRect">
            <a:avLst/>
          </a:prstGeom>
          <a:solidFill>
            <a:srgbClr val="00549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ysClr val="window" lastClr="FFFFFF"/>
                </a:solidFill>
                <a:latin typeface="Arial"/>
              </a:rPr>
              <a:t>informal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6" name="Rechteck: abgerundete Ecken 19">
            <a:extLst>
              <a:ext uri="{FF2B5EF4-FFF2-40B4-BE49-F238E27FC236}">
                <a16:creationId xmlns:a16="http://schemas.microsoft.com/office/drawing/2014/main" id="{0D52CD3D-C796-996D-F1BE-2E6E3DCB3D86}"/>
              </a:ext>
            </a:extLst>
          </p:cNvPr>
          <p:cNvSpPr/>
          <p:nvPr/>
        </p:nvSpPr>
        <p:spPr>
          <a:xfrm>
            <a:off x="1022388" y="4893565"/>
            <a:ext cx="940737" cy="279747"/>
          </a:xfrm>
          <a:prstGeom prst="roundRect">
            <a:avLst/>
          </a:prstGeom>
          <a:solidFill>
            <a:srgbClr val="F6A8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simulation</a:t>
            </a:r>
          </a:p>
        </p:txBody>
      </p:sp>
      <p:sp>
        <p:nvSpPr>
          <p:cNvPr id="57" name="Rechteck: abgerundete Ecken 23">
            <a:extLst>
              <a:ext uri="{FF2B5EF4-FFF2-40B4-BE49-F238E27FC236}">
                <a16:creationId xmlns:a16="http://schemas.microsoft.com/office/drawing/2014/main" id="{EE1EE04A-F824-33AD-C8B3-76FAF0C07036}"/>
              </a:ext>
            </a:extLst>
          </p:cNvPr>
          <p:cNvSpPr/>
          <p:nvPr/>
        </p:nvSpPr>
        <p:spPr>
          <a:xfrm>
            <a:off x="2431399" y="4520646"/>
            <a:ext cx="940737" cy="279747"/>
          </a:xfrm>
          <a:prstGeom prst="roundRect">
            <a:avLst/>
          </a:prstGeom>
          <a:solidFill>
            <a:srgbClr val="FF6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PSM</a:t>
            </a:r>
          </a:p>
        </p:txBody>
      </p:sp>
      <p:sp>
        <p:nvSpPr>
          <p:cNvPr id="58" name="Rechteck: abgerundete Ecken 21">
            <a:extLst>
              <a:ext uri="{FF2B5EF4-FFF2-40B4-BE49-F238E27FC236}">
                <a16:creationId xmlns:a16="http://schemas.microsoft.com/office/drawing/2014/main" id="{EB1EB011-F58D-765E-A528-4C8210FAFDE7}"/>
              </a:ext>
            </a:extLst>
          </p:cNvPr>
          <p:cNvSpPr/>
          <p:nvPr/>
        </p:nvSpPr>
        <p:spPr>
          <a:xfrm>
            <a:off x="1029067" y="4170140"/>
            <a:ext cx="940737" cy="27974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ysClr val="window" lastClr="FFFFFF"/>
                </a:solidFill>
                <a:latin typeface="Arial"/>
              </a:rPr>
              <a:t>interpreted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9" name="Rectangle: Rounded Corners 228">
            <a:extLst>
              <a:ext uri="{FF2B5EF4-FFF2-40B4-BE49-F238E27FC236}">
                <a16:creationId xmlns:a16="http://schemas.microsoft.com/office/drawing/2014/main" id="{85AC5031-EF70-12C8-DEFC-621B0E94F801}"/>
              </a:ext>
            </a:extLst>
          </p:cNvPr>
          <p:cNvSpPr/>
          <p:nvPr/>
        </p:nvSpPr>
        <p:spPr>
          <a:xfrm>
            <a:off x="8870419" y="3415658"/>
            <a:ext cx="2503398" cy="2052689"/>
          </a:xfrm>
          <a:prstGeom prst="roundRect">
            <a:avLst>
              <a:gd name="adj" fmla="val 5857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pic>
        <p:nvPicPr>
          <p:cNvPr id="60" name="Picture 138" descr="A blue and white background with a diamond&#10;&#10;AI-generated content may be incorrect.">
            <a:extLst>
              <a:ext uri="{FF2B5EF4-FFF2-40B4-BE49-F238E27FC236}">
                <a16:creationId xmlns:a16="http://schemas.microsoft.com/office/drawing/2014/main" id="{2245147A-4AC6-6134-4C4B-EA9288DC6E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038" y="3881182"/>
            <a:ext cx="1340644" cy="881119"/>
          </a:xfrm>
          <a:prstGeom prst="rect">
            <a:avLst/>
          </a:prstGeom>
        </p:spPr>
      </p:pic>
      <p:sp>
        <p:nvSpPr>
          <p:cNvPr id="61" name="Rechteck: abgerundete Ecken 13">
            <a:extLst>
              <a:ext uri="{FF2B5EF4-FFF2-40B4-BE49-F238E27FC236}">
                <a16:creationId xmlns:a16="http://schemas.microsoft.com/office/drawing/2014/main" id="{02084448-BE2D-798E-EEB1-A77865860C0B}"/>
              </a:ext>
            </a:extLst>
          </p:cNvPr>
          <p:cNvSpPr/>
          <p:nvPr/>
        </p:nvSpPr>
        <p:spPr>
          <a:xfrm>
            <a:off x="8992397" y="4520646"/>
            <a:ext cx="940737" cy="279747"/>
          </a:xfrm>
          <a:prstGeom prst="roundRect">
            <a:avLst/>
          </a:prstGeom>
          <a:solidFill>
            <a:srgbClr val="0061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ysClr val="window" lastClr="FFFFFF"/>
                </a:solidFill>
                <a:latin typeface="Arial"/>
              </a:rPr>
              <a:t>structure,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behavior</a:t>
            </a:r>
          </a:p>
        </p:txBody>
      </p:sp>
      <p:sp>
        <p:nvSpPr>
          <p:cNvPr id="62" name="Rechteck: abgerundete Ecken 18">
            <a:extLst>
              <a:ext uri="{FF2B5EF4-FFF2-40B4-BE49-F238E27FC236}">
                <a16:creationId xmlns:a16="http://schemas.microsoft.com/office/drawing/2014/main" id="{9C1DB4F0-E0F7-FA3A-DCD1-F56A705BC8EB}"/>
              </a:ext>
            </a:extLst>
          </p:cNvPr>
          <p:cNvSpPr/>
          <p:nvPr/>
        </p:nvSpPr>
        <p:spPr>
          <a:xfrm>
            <a:off x="10372392" y="4893565"/>
            <a:ext cx="940737" cy="279747"/>
          </a:xfrm>
          <a:prstGeom prst="roundRect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EIS</a:t>
            </a:r>
          </a:p>
        </p:txBody>
      </p:sp>
      <p:sp>
        <p:nvSpPr>
          <p:cNvPr id="63" name="Rechteck: abgerundete Ecken 20">
            <a:extLst>
              <a:ext uri="{FF2B5EF4-FFF2-40B4-BE49-F238E27FC236}">
                <a16:creationId xmlns:a16="http://schemas.microsoft.com/office/drawing/2014/main" id="{7FA9BAC5-FDAC-5E90-EEAF-2512B8E28E82}"/>
              </a:ext>
            </a:extLst>
          </p:cNvPr>
          <p:cNvSpPr/>
          <p:nvPr/>
        </p:nvSpPr>
        <p:spPr>
          <a:xfrm>
            <a:off x="8999076" y="3499653"/>
            <a:ext cx="940737" cy="279747"/>
          </a:xfrm>
          <a:prstGeom prst="roundRect">
            <a:avLst/>
          </a:prstGeom>
          <a:solidFill>
            <a:srgbClr val="339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extensible</a:t>
            </a:r>
          </a:p>
        </p:txBody>
      </p:sp>
      <p:sp>
        <p:nvSpPr>
          <p:cNvPr id="64" name="Rechteck: abgerundete Ecken 22">
            <a:extLst>
              <a:ext uri="{FF2B5EF4-FFF2-40B4-BE49-F238E27FC236}">
                <a16:creationId xmlns:a16="http://schemas.microsoft.com/office/drawing/2014/main" id="{871D723D-2FFE-2E0B-39DD-1DD0894D613A}"/>
              </a:ext>
            </a:extLst>
          </p:cNvPr>
          <p:cNvSpPr/>
          <p:nvPr/>
        </p:nvSpPr>
        <p:spPr>
          <a:xfrm>
            <a:off x="10365671" y="3499653"/>
            <a:ext cx="940737" cy="279747"/>
          </a:xfrm>
          <a:prstGeom prst="roundRect">
            <a:avLst/>
          </a:prstGeom>
          <a:solidFill>
            <a:srgbClr val="0098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textual</a:t>
            </a:r>
          </a:p>
        </p:txBody>
      </p:sp>
      <p:sp>
        <p:nvSpPr>
          <p:cNvPr id="65" name="Rechteck: abgerundete Ecken 25">
            <a:extLst>
              <a:ext uri="{FF2B5EF4-FFF2-40B4-BE49-F238E27FC236}">
                <a16:creationId xmlns:a16="http://schemas.microsoft.com/office/drawing/2014/main" id="{9BF7224B-2199-B1C1-F4BF-3E670E0D37E8}"/>
              </a:ext>
            </a:extLst>
          </p:cNvPr>
          <p:cNvSpPr/>
          <p:nvPr/>
        </p:nvSpPr>
        <p:spPr>
          <a:xfrm>
            <a:off x="10365671" y="3821279"/>
            <a:ext cx="940737" cy="279747"/>
          </a:xfrm>
          <a:prstGeom prst="roundRect">
            <a:avLst/>
          </a:prstGeom>
          <a:solidFill>
            <a:srgbClr val="CC071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prescriptive</a:t>
            </a:r>
          </a:p>
        </p:txBody>
      </p:sp>
      <p:sp>
        <p:nvSpPr>
          <p:cNvPr id="66" name="Rechteck: abgerundete Ecken 28">
            <a:extLst>
              <a:ext uri="{FF2B5EF4-FFF2-40B4-BE49-F238E27FC236}">
                <a16:creationId xmlns:a16="http://schemas.microsoft.com/office/drawing/2014/main" id="{3B20DA9C-CFE0-7058-3B59-7B9240C63601}"/>
              </a:ext>
            </a:extLst>
          </p:cNvPr>
          <p:cNvSpPr/>
          <p:nvPr/>
        </p:nvSpPr>
        <p:spPr>
          <a:xfrm>
            <a:off x="10365671" y="4170140"/>
            <a:ext cx="940737" cy="279747"/>
          </a:xfrm>
          <a:prstGeom prst="roundRect">
            <a:avLst/>
          </a:prstGeom>
          <a:solidFill>
            <a:srgbClr val="4C216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software</a:t>
            </a:r>
          </a:p>
        </p:txBody>
      </p:sp>
      <p:sp>
        <p:nvSpPr>
          <p:cNvPr id="67" name="Textfeld 20">
            <a:extLst>
              <a:ext uri="{FF2B5EF4-FFF2-40B4-BE49-F238E27FC236}">
                <a16:creationId xmlns:a16="http://schemas.microsoft.com/office/drawing/2014/main" id="{21E0BC19-CD06-4F8D-3B0F-02A83087D3C2}"/>
              </a:ext>
            </a:extLst>
          </p:cNvPr>
          <p:cNvSpPr txBox="1"/>
          <p:nvPr/>
        </p:nvSpPr>
        <p:spPr>
          <a:xfrm>
            <a:off x="9705965" y="5228127"/>
            <a:ext cx="836037" cy="252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i="1" dirty="0">
                <a:latin typeface="Arial" panose="020B0604020202020204" pitchFamily="34" charset="0"/>
                <a:cs typeface="Arial" panose="020B0604020202020204" pitchFamily="34" charset="0"/>
              </a:rPr>
              <a:t>GUI-Model</a:t>
            </a:r>
          </a:p>
        </p:txBody>
      </p:sp>
      <p:sp>
        <p:nvSpPr>
          <p:cNvPr id="68" name="Rechteck: abgerundete Ecken 21">
            <a:extLst>
              <a:ext uri="{FF2B5EF4-FFF2-40B4-BE49-F238E27FC236}">
                <a16:creationId xmlns:a16="http://schemas.microsoft.com/office/drawing/2014/main" id="{D1F24A48-E28D-6715-4B46-7D76CF77A3FA}"/>
              </a:ext>
            </a:extLst>
          </p:cNvPr>
          <p:cNvSpPr/>
          <p:nvPr/>
        </p:nvSpPr>
        <p:spPr>
          <a:xfrm>
            <a:off x="8999076" y="3821279"/>
            <a:ext cx="940737" cy="279747"/>
          </a:xfrm>
          <a:prstGeom prst="roundRect">
            <a:avLst/>
          </a:prstGeom>
          <a:solidFill>
            <a:srgbClr val="00549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ysClr val="window" lastClr="FFFFFF"/>
                </a:solidFill>
                <a:latin typeface="Arial"/>
              </a:rPr>
              <a:t>defined syntax &amp; semantics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9" name="Rechteck: abgerundete Ecken 19">
            <a:extLst>
              <a:ext uri="{FF2B5EF4-FFF2-40B4-BE49-F238E27FC236}">
                <a16:creationId xmlns:a16="http://schemas.microsoft.com/office/drawing/2014/main" id="{CA2CB092-9D58-ABC0-1F8E-B4ED7E41299F}"/>
              </a:ext>
            </a:extLst>
          </p:cNvPr>
          <p:cNvSpPr/>
          <p:nvPr/>
        </p:nvSpPr>
        <p:spPr>
          <a:xfrm>
            <a:off x="8992397" y="4893565"/>
            <a:ext cx="940737" cy="279747"/>
          </a:xfrm>
          <a:prstGeom prst="roundRect">
            <a:avLst/>
          </a:prstGeom>
          <a:solidFill>
            <a:srgbClr val="F6A8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user interface</a:t>
            </a:r>
          </a:p>
        </p:txBody>
      </p:sp>
      <p:sp>
        <p:nvSpPr>
          <p:cNvPr id="70" name="Rechteck: abgerundete Ecken 23">
            <a:extLst>
              <a:ext uri="{FF2B5EF4-FFF2-40B4-BE49-F238E27FC236}">
                <a16:creationId xmlns:a16="http://schemas.microsoft.com/office/drawing/2014/main" id="{FEDAC1CA-8A5A-410F-1EFE-254B701AA420}"/>
              </a:ext>
            </a:extLst>
          </p:cNvPr>
          <p:cNvSpPr/>
          <p:nvPr/>
        </p:nvSpPr>
        <p:spPr>
          <a:xfrm>
            <a:off x="10365671" y="4520646"/>
            <a:ext cx="940737" cy="279747"/>
          </a:xfrm>
          <a:prstGeom prst="roundRect">
            <a:avLst/>
          </a:prstGeom>
          <a:solidFill>
            <a:srgbClr val="FF6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PIM</a:t>
            </a:r>
          </a:p>
        </p:txBody>
      </p:sp>
      <p:sp>
        <p:nvSpPr>
          <p:cNvPr id="71" name="Rechteck: abgerundete Ecken 21">
            <a:extLst>
              <a:ext uri="{FF2B5EF4-FFF2-40B4-BE49-F238E27FC236}">
                <a16:creationId xmlns:a16="http://schemas.microsoft.com/office/drawing/2014/main" id="{76D36D09-3F18-A9A0-FB2C-0ACEBC6C2F64}"/>
              </a:ext>
            </a:extLst>
          </p:cNvPr>
          <p:cNvSpPr/>
          <p:nvPr/>
        </p:nvSpPr>
        <p:spPr>
          <a:xfrm>
            <a:off x="8992397" y="4170140"/>
            <a:ext cx="940737" cy="27974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ysClr val="window" lastClr="FFFFFF"/>
                </a:solidFill>
                <a:latin typeface="Arial"/>
              </a:rPr>
              <a:t>transformed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2" name="Rectangle: Rounded Corners 227">
            <a:extLst>
              <a:ext uri="{FF2B5EF4-FFF2-40B4-BE49-F238E27FC236}">
                <a16:creationId xmlns:a16="http://schemas.microsoft.com/office/drawing/2014/main" id="{EFF398B2-BB6C-E1E1-6D8E-F7ABEEA064EA}"/>
              </a:ext>
            </a:extLst>
          </p:cNvPr>
          <p:cNvSpPr/>
          <p:nvPr/>
        </p:nvSpPr>
        <p:spPr>
          <a:xfrm>
            <a:off x="6199373" y="1314918"/>
            <a:ext cx="2503398" cy="2028286"/>
          </a:xfrm>
          <a:prstGeom prst="roundRect">
            <a:avLst>
              <a:gd name="adj" fmla="val 5857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pic>
        <p:nvPicPr>
          <p:cNvPr id="73" name="Picture 105" descr="A blue and white logo&#10;&#10;AI-generated content may be incorrect.">
            <a:extLst>
              <a:ext uri="{FF2B5EF4-FFF2-40B4-BE49-F238E27FC236}">
                <a16:creationId xmlns:a16="http://schemas.microsoft.com/office/drawing/2014/main" id="{C6DA8409-DF0B-ACB7-528A-139EA8383D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2" r="19679" b="10692"/>
          <a:stretch>
            <a:fillRect/>
          </a:stretch>
        </p:blipFill>
        <p:spPr>
          <a:xfrm>
            <a:off x="6745604" y="1765715"/>
            <a:ext cx="1330714" cy="1041428"/>
          </a:xfrm>
          <a:prstGeom prst="rect">
            <a:avLst/>
          </a:prstGeom>
        </p:spPr>
      </p:pic>
      <p:sp>
        <p:nvSpPr>
          <p:cNvPr id="74" name="Rechteck: abgerundete Ecken 19">
            <a:extLst>
              <a:ext uri="{FF2B5EF4-FFF2-40B4-BE49-F238E27FC236}">
                <a16:creationId xmlns:a16="http://schemas.microsoft.com/office/drawing/2014/main" id="{1669C00F-8490-DA4D-347B-0B246F3F466D}"/>
              </a:ext>
            </a:extLst>
          </p:cNvPr>
          <p:cNvSpPr/>
          <p:nvPr/>
        </p:nvSpPr>
        <p:spPr>
          <a:xfrm>
            <a:off x="6285380" y="2763938"/>
            <a:ext cx="940737" cy="279747"/>
          </a:xfrm>
          <a:prstGeom prst="roundRect">
            <a:avLst/>
          </a:prstGeom>
          <a:solidFill>
            <a:srgbClr val="F6A8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operational data storage</a:t>
            </a:r>
          </a:p>
        </p:txBody>
      </p:sp>
      <p:sp>
        <p:nvSpPr>
          <p:cNvPr id="75" name="Rechteck: abgerundete Ecken 23">
            <a:extLst>
              <a:ext uri="{FF2B5EF4-FFF2-40B4-BE49-F238E27FC236}">
                <a16:creationId xmlns:a16="http://schemas.microsoft.com/office/drawing/2014/main" id="{28F0F99D-CB6B-A41E-4C5D-04FD9507A9D7}"/>
              </a:ext>
            </a:extLst>
          </p:cNvPr>
          <p:cNvSpPr/>
          <p:nvPr/>
        </p:nvSpPr>
        <p:spPr>
          <a:xfrm>
            <a:off x="7689011" y="2548961"/>
            <a:ext cx="940737" cy="279747"/>
          </a:xfrm>
          <a:prstGeom prst="roundRect">
            <a:avLst/>
          </a:prstGeom>
          <a:solidFill>
            <a:srgbClr val="FF6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PSM</a:t>
            </a:r>
          </a:p>
        </p:txBody>
      </p:sp>
      <p:sp>
        <p:nvSpPr>
          <p:cNvPr id="76" name="Rechteck: abgerundete Ecken 26">
            <a:extLst>
              <a:ext uri="{FF2B5EF4-FFF2-40B4-BE49-F238E27FC236}">
                <a16:creationId xmlns:a16="http://schemas.microsoft.com/office/drawing/2014/main" id="{CF4A2DB4-8250-B8D2-E92A-5E6EC828853A}"/>
              </a:ext>
            </a:extLst>
          </p:cNvPr>
          <p:cNvSpPr/>
          <p:nvPr/>
        </p:nvSpPr>
        <p:spPr>
          <a:xfrm>
            <a:off x="7689011" y="2075826"/>
            <a:ext cx="940737" cy="416193"/>
          </a:xfrm>
          <a:prstGeom prst="roundRect">
            <a:avLst/>
          </a:prstGeom>
          <a:solidFill>
            <a:srgbClr val="4C216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hardware, software, interaction</a:t>
            </a:r>
          </a:p>
        </p:txBody>
      </p:sp>
      <p:sp>
        <p:nvSpPr>
          <p:cNvPr id="77" name="Textfeld 20">
            <a:extLst>
              <a:ext uri="{FF2B5EF4-FFF2-40B4-BE49-F238E27FC236}">
                <a16:creationId xmlns:a16="http://schemas.microsoft.com/office/drawing/2014/main" id="{2CC429FE-647D-14D8-4FF3-41B45669E748}"/>
              </a:ext>
            </a:extLst>
          </p:cNvPr>
          <p:cNvSpPr txBox="1"/>
          <p:nvPr/>
        </p:nvSpPr>
        <p:spPr>
          <a:xfrm>
            <a:off x="7184850" y="3062409"/>
            <a:ext cx="452221" cy="252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i="1" dirty="0">
                <a:latin typeface="Arial" panose="020B0604020202020204" pitchFamily="34" charset="0"/>
                <a:cs typeface="Arial" panose="020B0604020202020204" pitchFamily="34" charset="0"/>
              </a:rPr>
              <a:t>AAS</a:t>
            </a:r>
          </a:p>
        </p:txBody>
      </p:sp>
      <p:sp>
        <p:nvSpPr>
          <p:cNvPr id="78" name="Rechteck: abgerundete Ecken 20">
            <a:extLst>
              <a:ext uri="{FF2B5EF4-FFF2-40B4-BE49-F238E27FC236}">
                <a16:creationId xmlns:a16="http://schemas.microsoft.com/office/drawing/2014/main" id="{3B67E426-8363-10FA-28CC-7B2C16415FA4}"/>
              </a:ext>
            </a:extLst>
          </p:cNvPr>
          <p:cNvSpPr/>
          <p:nvPr/>
        </p:nvSpPr>
        <p:spPr>
          <a:xfrm>
            <a:off x="6285380" y="1404491"/>
            <a:ext cx="940737" cy="279747"/>
          </a:xfrm>
          <a:prstGeom prst="roundRect">
            <a:avLst/>
          </a:prstGeom>
          <a:solidFill>
            <a:srgbClr val="339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ysClr val="window" lastClr="FFFFFF"/>
                </a:solidFill>
                <a:latin typeface="Arial"/>
              </a:rPr>
              <a:t>n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</a:rPr>
              <a:t>on extensible</a:t>
            </a:r>
          </a:p>
        </p:txBody>
      </p:sp>
      <p:sp>
        <p:nvSpPr>
          <p:cNvPr id="79" name="Rechteck: abgerundete Ecken 21">
            <a:extLst>
              <a:ext uri="{FF2B5EF4-FFF2-40B4-BE49-F238E27FC236}">
                <a16:creationId xmlns:a16="http://schemas.microsoft.com/office/drawing/2014/main" id="{DC743405-A927-65A7-5D25-961B050BFC7E}"/>
              </a:ext>
            </a:extLst>
          </p:cNvPr>
          <p:cNvSpPr/>
          <p:nvPr/>
        </p:nvSpPr>
        <p:spPr>
          <a:xfrm>
            <a:off x="6285380" y="1736719"/>
            <a:ext cx="940737" cy="279747"/>
          </a:xfrm>
          <a:prstGeom prst="roundRect">
            <a:avLst/>
          </a:prstGeom>
          <a:solidFill>
            <a:srgbClr val="00549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informal</a:t>
            </a:r>
          </a:p>
        </p:txBody>
      </p:sp>
      <p:sp>
        <p:nvSpPr>
          <p:cNvPr id="80" name="Rechteck: abgerundete Ecken 13">
            <a:extLst>
              <a:ext uri="{FF2B5EF4-FFF2-40B4-BE49-F238E27FC236}">
                <a16:creationId xmlns:a16="http://schemas.microsoft.com/office/drawing/2014/main" id="{30A3D7EB-6DA7-DE49-83EE-B23EB26498DB}"/>
              </a:ext>
            </a:extLst>
          </p:cNvPr>
          <p:cNvSpPr/>
          <p:nvPr/>
        </p:nvSpPr>
        <p:spPr>
          <a:xfrm>
            <a:off x="6283707" y="2420230"/>
            <a:ext cx="940737" cy="279747"/>
          </a:xfrm>
          <a:prstGeom prst="roundRect">
            <a:avLst/>
          </a:prstGeom>
          <a:solidFill>
            <a:srgbClr val="0061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model</a:t>
            </a:r>
          </a:p>
        </p:txBody>
      </p:sp>
      <p:sp>
        <p:nvSpPr>
          <p:cNvPr id="81" name="Rechteck: abgerundete Ecken 22">
            <a:extLst>
              <a:ext uri="{FF2B5EF4-FFF2-40B4-BE49-F238E27FC236}">
                <a16:creationId xmlns:a16="http://schemas.microsoft.com/office/drawing/2014/main" id="{6B92AFC9-C381-F6B2-6724-EA0D4DD6F1EC}"/>
              </a:ext>
            </a:extLst>
          </p:cNvPr>
          <p:cNvSpPr/>
          <p:nvPr/>
        </p:nvSpPr>
        <p:spPr>
          <a:xfrm>
            <a:off x="7670568" y="1404491"/>
            <a:ext cx="940737" cy="279747"/>
          </a:xfrm>
          <a:prstGeom prst="roundRect">
            <a:avLst/>
          </a:prstGeom>
          <a:solidFill>
            <a:srgbClr val="0098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textual,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graphical</a:t>
            </a:r>
          </a:p>
        </p:txBody>
      </p:sp>
      <p:sp>
        <p:nvSpPr>
          <p:cNvPr id="82" name="Rechteck: abgerundete Ecken 25">
            <a:extLst>
              <a:ext uri="{FF2B5EF4-FFF2-40B4-BE49-F238E27FC236}">
                <a16:creationId xmlns:a16="http://schemas.microsoft.com/office/drawing/2014/main" id="{7F38A0CC-6BA3-14B3-1564-593BE90E9FCB}"/>
              </a:ext>
            </a:extLst>
          </p:cNvPr>
          <p:cNvSpPr/>
          <p:nvPr/>
        </p:nvSpPr>
        <p:spPr>
          <a:xfrm>
            <a:off x="7689011" y="1736719"/>
            <a:ext cx="940737" cy="279747"/>
          </a:xfrm>
          <a:prstGeom prst="roundRect">
            <a:avLst/>
          </a:prstGeom>
          <a:solidFill>
            <a:srgbClr val="CC071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descriptive</a:t>
            </a:r>
          </a:p>
        </p:txBody>
      </p:sp>
      <p:sp>
        <p:nvSpPr>
          <p:cNvPr id="83" name="Rechteck: abgerundete Ecken 18">
            <a:extLst>
              <a:ext uri="{FF2B5EF4-FFF2-40B4-BE49-F238E27FC236}">
                <a16:creationId xmlns:a16="http://schemas.microsoft.com/office/drawing/2014/main" id="{ABFDE083-100D-D09E-C60A-E4E9490FE3DF}"/>
              </a:ext>
            </a:extLst>
          </p:cNvPr>
          <p:cNvSpPr/>
          <p:nvPr/>
        </p:nvSpPr>
        <p:spPr>
          <a:xfrm>
            <a:off x="7689011" y="2884961"/>
            <a:ext cx="940737" cy="279747"/>
          </a:xfrm>
          <a:prstGeom prst="roundRect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manufacturing</a:t>
            </a:r>
          </a:p>
        </p:txBody>
      </p:sp>
      <p:sp>
        <p:nvSpPr>
          <p:cNvPr id="84" name="Rechteck: abgerundete Ecken 21">
            <a:extLst>
              <a:ext uri="{FF2B5EF4-FFF2-40B4-BE49-F238E27FC236}">
                <a16:creationId xmlns:a16="http://schemas.microsoft.com/office/drawing/2014/main" id="{B0458746-A8AD-BA99-8A17-7C88D6E2AF9A}"/>
              </a:ext>
            </a:extLst>
          </p:cNvPr>
          <p:cNvSpPr/>
          <p:nvPr/>
        </p:nvSpPr>
        <p:spPr>
          <a:xfrm>
            <a:off x="6282392" y="2075826"/>
            <a:ext cx="940737" cy="27974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ysClr val="window" lastClr="FFFFFF"/>
                </a:solidFill>
                <a:latin typeface="Arial"/>
              </a:rPr>
              <a:t>interpreted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5" name="Rectangle: Rounded Corners 226">
            <a:extLst>
              <a:ext uri="{FF2B5EF4-FFF2-40B4-BE49-F238E27FC236}">
                <a16:creationId xmlns:a16="http://schemas.microsoft.com/office/drawing/2014/main" id="{758D94EF-A051-15E6-724F-EABA3AB9847F}"/>
              </a:ext>
            </a:extLst>
          </p:cNvPr>
          <p:cNvSpPr/>
          <p:nvPr/>
        </p:nvSpPr>
        <p:spPr>
          <a:xfrm>
            <a:off x="3584922" y="1297383"/>
            <a:ext cx="2503398" cy="2056416"/>
          </a:xfrm>
          <a:prstGeom prst="roundRect">
            <a:avLst>
              <a:gd name="adj" fmla="val 5857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pic>
        <p:nvPicPr>
          <p:cNvPr id="86" name="Picture 20" descr="PLC Model based on IEC 61131-3 - 4.2.3 Information modelling in OPC UA">
            <a:extLst>
              <a:ext uri="{FF2B5EF4-FFF2-40B4-BE49-F238E27FC236}">
                <a16:creationId xmlns:a16="http://schemas.microsoft.com/office/drawing/2014/main" id="{66690889-DE04-BF58-D749-45240E7E5470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920" y="1812392"/>
            <a:ext cx="1253097" cy="93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hteck: abgerundete Ecken 21">
            <a:extLst>
              <a:ext uri="{FF2B5EF4-FFF2-40B4-BE49-F238E27FC236}">
                <a16:creationId xmlns:a16="http://schemas.microsoft.com/office/drawing/2014/main" id="{732EC9A5-C853-74C3-AEFE-5D0B8F78BD3F}"/>
              </a:ext>
            </a:extLst>
          </p:cNvPr>
          <p:cNvSpPr/>
          <p:nvPr/>
        </p:nvSpPr>
        <p:spPr>
          <a:xfrm>
            <a:off x="3626471" y="1736719"/>
            <a:ext cx="940737" cy="279747"/>
          </a:xfrm>
          <a:prstGeom prst="roundRect">
            <a:avLst/>
          </a:prstGeom>
          <a:solidFill>
            <a:srgbClr val="00549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informal</a:t>
            </a:r>
          </a:p>
        </p:txBody>
      </p:sp>
      <p:sp>
        <p:nvSpPr>
          <p:cNvPr id="88" name="Textfeld 50">
            <a:extLst>
              <a:ext uri="{FF2B5EF4-FFF2-40B4-BE49-F238E27FC236}">
                <a16:creationId xmlns:a16="http://schemas.microsoft.com/office/drawing/2014/main" id="{73E9FD11-C1C1-6E6C-751B-B432A770881D}"/>
              </a:ext>
            </a:extLst>
          </p:cNvPr>
          <p:cNvSpPr txBox="1"/>
          <p:nvPr/>
        </p:nvSpPr>
        <p:spPr>
          <a:xfrm>
            <a:off x="4463221" y="3062409"/>
            <a:ext cx="701392" cy="252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i="1" dirty="0">
                <a:latin typeface="Arial" panose="020B0604020202020204" pitchFamily="34" charset="0"/>
                <a:cs typeface="Arial" panose="020B0604020202020204" pitchFamily="34" charset="0"/>
              </a:rPr>
              <a:t>OPC UA</a:t>
            </a:r>
          </a:p>
        </p:txBody>
      </p:sp>
      <p:sp>
        <p:nvSpPr>
          <p:cNvPr id="89" name="Rechteck: abgerundete Ecken 20">
            <a:extLst>
              <a:ext uri="{FF2B5EF4-FFF2-40B4-BE49-F238E27FC236}">
                <a16:creationId xmlns:a16="http://schemas.microsoft.com/office/drawing/2014/main" id="{C1A1F83F-7568-3645-B8B4-D06B9EF22770}"/>
              </a:ext>
            </a:extLst>
          </p:cNvPr>
          <p:cNvSpPr/>
          <p:nvPr/>
        </p:nvSpPr>
        <p:spPr>
          <a:xfrm>
            <a:off x="3626471" y="1404491"/>
            <a:ext cx="940737" cy="279747"/>
          </a:xfrm>
          <a:prstGeom prst="roundRect">
            <a:avLst/>
          </a:prstGeom>
          <a:solidFill>
            <a:srgbClr val="339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ysClr val="window" lastClr="FFFFFF"/>
                </a:solidFill>
                <a:latin typeface="Arial"/>
              </a:rPr>
              <a:t>n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</a:rPr>
              <a:t>on extensible</a:t>
            </a:r>
          </a:p>
        </p:txBody>
      </p:sp>
      <p:sp>
        <p:nvSpPr>
          <p:cNvPr id="90" name="Rechteck: abgerundete Ecken 13">
            <a:extLst>
              <a:ext uri="{FF2B5EF4-FFF2-40B4-BE49-F238E27FC236}">
                <a16:creationId xmlns:a16="http://schemas.microsoft.com/office/drawing/2014/main" id="{2B1184C7-05EC-EB41-FA67-C17EBBB2EFB1}"/>
              </a:ext>
            </a:extLst>
          </p:cNvPr>
          <p:cNvSpPr/>
          <p:nvPr/>
        </p:nvSpPr>
        <p:spPr>
          <a:xfrm>
            <a:off x="3622124" y="2420230"/>
            <a:ext cx="940737" cy="279747"/>
          </a:xfrm>
          <a:prstGeom prst="roundRect">
            <a:avLst/>
          </a:prstGeom>
          <a:solidFill>
            <a:srgbClr val="0061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model</a:t>
            </a:r>
          </a:p>
        </p:txBody>
      </p:sp>
      <p:sp>
        <p:nvSpPr>
          <p:cNvPr id="91" name="Rechteck: abgerundete Ecken 19">
            <a:extLst>
              <a:ext uri="{FF2B5EF4-FFF2-40B4-BE49-F238E27FC236}">
                <a16:creationId xmlns:a16="http://schemas.microsoft.com/office/drawing/2014/main" id="{35E105D6-4FD5-8CA5-6864-F286329DA788}"/>
              </a:ext>
            </a:extLst>
          </p:cNvPr>
          <p:cNvSpPr/>
          <p:nvPr/>
        </p:nvSpPr>
        <p:spPr>
          <a:xfrm>
            <a:off x="3627724" y="2763938"/>
            <a:ext cx="940737" cy="279747"/>
          </a:xfrm>
          <a:prstGeom prst="roundRect">
            <a:avLst/>
          </a:prstGeom>
          <a:solidFill>
            <a:srgbClr val="F6A8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communication</a:t>
            </a:r>
          </a:p>
        </p:txBody>
      </p:sp>
      <p:sp>
        <p:nvSpPr>
          <p:cNvPr id="92" name="Rechteck: abgerundete Ecken 22">
            <a:extLst>
              <a:ext uri="{FF2B5EF4-FFF2-40B4-BE49-F238E27FC236}">
                <a16:creationId xmlns:a16="http://schemas.microsoft.com/office/drawing/2014/main" id="{69BF27C9-B7C5-5DC8-550C-852BC3BBBFA9}"/>
              </a:ext>
            </a:extLst>
          </p:cNvPr>
          <p:cNvSpPr/>
          <p:nvPr/>
        </p:nvSpPr>
        <p:spPr>
          <a:xfrm>
            <a:off x="5102862" y="1404491"/>
            <a:ext cx="940737" cy="279747"/>
          </a:xfrm>
          <a:prstGeom prst="roundRect">
            <a:avLst/>
          </a:prstGeom>
          <a:solidFill>
            <a:srgbClr val="0098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textual,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graphical</a:t>
            </a:r>
          </a:p>
        </p:txBody>
      </p:sp>
      <p:sp>
        <p:nvSpPr>
          <p:cNvPr id="93" name="Rechteck: abgerundete Ecken 25">
            <a:extLst>
              <a:ext uri="{FF2B5EF4-FFF2-40B4-BE49-F238E27FC236}">
                <a16:creationId xmlns:a16="http://schemas.microsoft.com/office/drawing/2014/main" id="{C360582D-153E-D7B4-5135-EB6C93439384}"/>
              </a:ext>
            </a:extLst>
          </p:cNvPr>
          <p:cNvSpPr/>
          <p:nvPr/>
        </p:nvSpPr>
        <p:spPr>
          <a:xfrm>
            <a:off x="5098626" y="1736719"/>
            <a:ext cx="940737" cy="279747"/>
          </a:xfrm>
          <a:prstGeom prst="roundRect">
            <a:avLst/>
          </a:prstGeom>
          <a:solidFill>
            <a:srgbClr val="CC071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descriptive</a:t>
            </a:r>
          </a:p>
        </p:txBody>
      </p:sp>
      <p:sp>
        <p:nvSpPr>
          <p:cNvPr id="94" name="Rechteck: abgerundete Ecken 26">
            <a:extLst>
              <a:ext uri="{FF2B5EF4-FFF2-40B4-BE49-F238E27FC236}">
                <a16:creationId xmlns:a16="http://schemas.microsoft.com/office/drawing/2014/main" id="{39C3FDB5-5B0A-A496-D3A0-0CFEF60D4C45}"/>
              </a:ext>
            </a:extLst>
          </p:cNvPr>
          <p:cNvSpPr/>
          <p:nvPr/>
        </p:nvSpPr>
        <p:spPr>
          <a:xfrm>
            <a:off x="5098626" y="2075826"/>
            <a:ext cx="940737" cy="279747"/>
          </a:xfrm>
          <a:prstGeom prst="roundRect">
            <a:avLst/>
          </a:prstGeom>
          <a:solidFill>
            <a:srgbClr val="4C216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interaction</a:t>
            </a:r>
          </a:p>
        </p:txBody>
      </p:sp>
      <p:sp>
        <p:nvSpPr>
          <p:cNvPr id="95" name="Rechteck: abgerundete Ecken 18">
            <a:extLst>
              <a:ext uri="{FF2B5EF4-FFF2-40B4-BE49-F238E27FC236}">
                <a16:creationId xmlns:a16="http://schemas.microsoft.com/office/drawing/2014/main" id="{EF31642C-7A2E-6308-4EB3-5C920D2D1C46}"/>
              </a:ext>
            </a:extLst>
          </p:cNvPr>
          <p:cNvSpPr/>
          <p:nvPr/>
        </p:nvSpPr>
        <p:spPr>
          <a:xfrm>
            <a:off x="5096436" y="2763938"/>
            <a:ext cx="940737" cy="279747"/>
          </a:xfrm>
          <a:prstGeom prst="roundRect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manufacturing</a:t>
            </a:r>
          </a:p>
        </p:txBody>
      </p:sp>
      <p:sp>
        <p:nvSpPr>
          <p:cNvPr id="96" name="Rechteck: abgerundete Ecken 23">
            <a:extLst>
              <a:ext uri="{FF2B5EF4-FFF2-40B4-BE49-F238E27FC236}">
                <a16:creationId xmlns:a16="http://schemas.microsoft.com/office/drawing/2014/main" id="{569E4F02-60C9-0BD5-5FB6-E51A7240144C}"/>
              </a:ext>
            </a:extLst>
          </p:cNvPr>
          <p:cNvSpPr/>
          <p:nvPr/>
        </p:nvSpPr>
        <p:spPr>
          <a:xfrm>
            <a:off x="5096436" y="2420230"/>
            <a:ext cx="940737" cy="279747"/>
          </a:xfrm>
          <a:prstGeom prst="roundRect">
            <a:avLst/>
          </a:prstGeom>
          <a:solidFill>
            <a:srgbClr val="FF6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PSM</a:t>
            </a:r>
          </a:p>
        </p:txBody>
      </p:sp>
      <p:sp>
        <p:nvSpPr>
          <p:cNvPr id="97" name="Rechteck: abgerundete Ecken 21">
            <a:extLst>
              <a:ext uri="{FF2B5EF4-FFF2-40B4-BE49-F238E27FC236}">
                <a16:creationId xmlns:a16="http://schemas.microsoft.com/office/drawing/2014/main" id="{2F98828A-DFA6-3EE3-C9E7-91482672D071}"/>
              </a:ext>
            </a:extLst>
          </p:cNvPr>
          <p:cNvSpPr/>
          <p:nvPr/>
        </p:nvSpPr>
        <p:spPr>
          <a:xfrm>
            <a:off x="3626471" y="2075826"/>
            <a:ext cx="940737" cy="27974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ysClr val="window" lastClr="FFFFFF"/>
                </a:solidFill>
                <a:latin typeface="Arial"/>
              </a:rPr>
              <a:t>interpreted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8" name="Rectangle: Rounded Corners 231">
            <a:extLst>
              <a:ext uri="{FF2B5EF4-FFF2-40B4-BE49-F238E27FC236}">
                <a16:creationId xmlns:a16="http://schemas.microsoft.com/office/drawing/2014/main" id="{6FFCD2C4-EBEC-48FC-2488-8E34E546C914}"/>
              </a:ext>
            </a:extLst>
          </p:cNvPr>
          <p:cNvSpPr/>
          <p:nvPr/>
        </p:nvSpPr>
        <p:spPr>
          <a:xfrm>
            <a:off x="3584921" y="3416464"/>
            <a:ext cx="2502962" cy="2084727"/>
          </a:xfrm>
          <a:prstGeom prst="roundRect">
            <a:avLst>
              <a:gd name="adj" fmla="val 5857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pic>
        <p:nvPicPr>
          <p:cNvPr id="99" name="Picture 10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D6EE049-90B0-1751-F639-2FD5E9DBB8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9" t="28161" r="46243" b="3043"/>
          <a:stretch>
            <a:fillRect/>
          </a:stretch>
        </p:blipFill>
        <p:spPr>
          <a:xfrm>
            <a:off x="4266915" y="3780813"/>
            <a:ext cx="1067709" cy="1105172"/>
          </a:xfrm>
          <a:prstGeom prst="rect">
            <a:avLst/>
          </a:prstGeom>
        </p:spPr>
      </p:pic>
      <p:sp>
        <p:nvSpPr>
          <p:cNvPr id="100" name="Textfeld 45">
            <a:extLst>
              <a:ext uri="{FF2B5EF4-FFF2-40B4-BE49-F238E27FC236}">
                <a16:creationId xmlns:a16="http://schemas.microsoft.com/office/drawing/2014/main" id="{E6779962-BCB6-1297-C826-F283655266AA}"/>
              </a:ext>
            </a:extLst>
          </p:cNvPr>
          <p:cNvSpPr txBox="1"/>
          <p:nvPr/>
        </p:nvSpPr>
        <p:spPr>
          <a:xfrm>
            <a:off x="4234059" y="5228127"/>
            <a:ext cx="1088303" cy="252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i="1" dirty="0">
                <a:latin typeface="Arial" panose="020B0604020202020204" pitchFamily="34" charset="0"/>
                <a:cs typeface="Arial" panose="020B0604020202020204" pitchFamily="34" charset="0"/>
              </a:rPr>
              <a:t>3D </a:t>
            </a:r>
            <a:r>
              <a:rPr lang="de-DE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de-DE" sz="1100" i="1" dirty="0">
                <a:latin typeface="Arial" panose="020B0604020202020204" pitchFamily="34" charset="0"/>
                <a:cs typeface="Arial" panose="020B0604020202020204" pitchFamily="34" charset="0"/>
              </a:rPr>
              <a:t>/CAD</a:t>
            </a:r>
          </a:p>
        </p:txBody>
      </p:sp>
      <p:sp>
        <p:nvSpPr>
          <p:cNvPr id="101" name="Rechteck: abgerundete Ecken 13">
            <a:extLst>
              <a:ext uri="{FF2B5EF4-FFF2-40B4-BE49-F238E27FC236}">
                <a16:creationId xmlns:a16="http://schemas.microsoft.com/office/drawing/2014/main" id="{97DC4DC0-7F6D-ED78-614C-1F1BABCB78FA}"/>
              </a:ext>
            </a:extLst>
          </p:cNvPr>
          <p:cNvSpPr/>
          <p:nvPr/>
        </p:nvSpPr>
        <p:spPr>
          <a:xfrm>
            <a:off x="3629518" y="4520646"/>
            <a:ext cx="940737" cy="279747"/>
          </a:xfrm>
          <a:prstGeom prst="roundRect">
            <a:avLst/>
          </a:prstGeom>
          <a:solidFill>
            <a:srgbClr val="0061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discrete behavior</a:t>
            </a:r>
          </a:p>
        </p:txBody>
      </p:sp>
      <p:sp>
        <p:nvSpPr>
          <p:cNvPr id="102" name="Rechteck: abgerundete Ecken 18">
            <a:extLst>
              <a:ext uri="{FF2B5EF4-FFF2-40B4-BE49-F238E27FC236}">
                <a16:creationId xmlns:a16="http://schemas.microsoft.com/office/drawing/2014/main" id="{458BE7FE-4DF9-2418-9740-A3DD437B6B79}"/>
              </a:ext>
            </a:extLst>
          </p:cNvPr>
          <p:cNvSpPr/>
          <p:nvPr/>
        </p:nvSpPr>
        <p:spPr>
          <a:xfrm>
            <a:off x="5015065" y="4893565"/>
            <a:ext cx="940737" cy="279747"/>
          </a:xfrm>
          <a:prstGeom prst="roundRect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manufacturing</a:t>
            </a:r>
          </a:p>
        </p:txBody>
      </p:sp>
      <p:sp>
        <p:nvSpPr>
          <p:cNvPr id="103" name="Rechteck: abgerundete Ecken 20">
            <a:extLst>
              <a:ext uri="{FF2B5EF4-FFF2-40B4-BE49-F238E27FC236}">
                <a16:creationId xmlns:a16="http://schemas.microsoft.com/office/drawing/2014/main" id="{A77036DE-91A5-4BCB-385B-D0A003FDD783}"/>
              </a:ext>
            </a:extLst>
          </p:cNvPr>
          <p:cNvSpPr/>
          <p:nvPr/>
        </p:nvSpPr>
        <p:spPr>
          <a:xfrm>
            <a:off x="3624608" y="3499653"/>
            <a:ext cx="940737" cy="279747"/>
          </a:xfrm>
          <a:prstGeom prst="roundRect">
            <a:avLst/>
          </a:prstGeom>
          <a:solidFill>
            <a:srgbClr val="339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non extensible</a:t>
            </a:r>
          </a:p>
        </p:txBody>
      </p:sp>
      <p:sp>
        <p:nvSpPr>
          <p:cNvPr id="104" name="Rechteck: abgerundete Ecken 22">
            <a:extLst>
              <a:ext uri="{FF2B5EF4-FFF2-40B4-BE49-F238E27FC236}">
                <a16:creationId xmlns:a16="http://schemas.microsoft.com/office/drawing/2014/main" id="{808305A8-0A79-7A06-0A75-5FD6D1C2A6E4}"/>
              </a:ext>
            </a:extLst>
          </p:cNvPr>
          <p:cNvSpPr/>
          <p:nvPr/>
        </p:nvSpPr>
        <p:spPr>
          <a:xfrm>
            <a:off x="5015065" y="3499653"/>
            <a:ext cx="940737" cy="279747"/>
          </a:xfrm>
          <a:prstGeom prst="roundRect">
            <a:avLst/>
          </a:prstGeom>
          <a:solidFill>
            <a:srgbClr val="0098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graphical</a:t>
            </a:r>
          </a:p>
        </p:txBody>
      </p:sp>
      <p:sp>
        <p:nvSpPr>
          <p:cNvPr id="105" name="Rechteck: abgerundete Ecken 25">
            <a:extLst>
              <a:ext uri="{FF2B5EF4-FFF2-40B4-BE49-F238E27FC236}">
                <a16:creationId xmlns:a16="http://schemas.microsoft.com/office/drawing/2014/main" id="{5AF5CBB6-E433-AA33-6DFC-742C286E57CE}"/>
              </a:ext>
            </a:extLst>
          </p:cNvPr>
          <p:cNvSpPr/>
          <p:nvPr/>
        </p:nvSpPr>
        <p:spPr>
          <a:xfrm>
            <a:off x="5015065" y="3821279"/>
            <a:ext cx="940737" cy="279747"/>
          </a:xfrm>
          <a:prstGeom prst="roundRect">
            <a:avLst/>
          </a:prstGeom>
          <a:solidFill>
            <a:srgbClr val="CC071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descriptive</a:t>
            </a:r>
          </a:p>
        </p:txBody>
      </p:sp>
      <p:sp>
        <p:nvSpPr>
          <p:cNvPr id="106" name="Rechteck: abgerundete Ecken 28">
            <a:extLst>
              <a:ext uri="{FF2B5EF4-FFF2-40B4-BE49-F238E27FC236}">
                <a16:creationId xmlns:a16="http://schemas.microsoft.com/office/drawing/2014/main" id="{39D4B2E4-8345-8288-2EBD-36D81C9969DF}"/>
              </a:ext>
            </a:extLst>
          </p:cNvPr>
          <p:cNvSpPr/>
          <p:nvPr/>
        </p:nvSpPr>
        <p:spPr>
          <a:xfrm>
            <a:off x="5015065" y="4170140"/>
            <a:ext cx="940737" cy="279747"/>
          </a:xfrm>
          <a:prstGeom prst="roundRect">
            <a:avLst/>
          </a:prstGeom>
          <a:solidFill>
            <a:srgbClr val="4C216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hardware</a:t>
            </a:r>
          </a:p>
        </p:txBody>
      </p:sp>
      <p:sp>
        <p:nvSpPr>
          <p:cNvPr id="107" name="Rechteck: abgerundete Ecken 21">
            <a:extLst>
              <a:ext uri="{FF2B5EF4-FFF2-40B4-BE49-F238E27FC236}">
                <a16:creationId xmlns:a16="http://schemas.microsoft.com/office/drawing/2014/main" id="{B27D621F-6F8C-DA34-FC7C-E2ACA473C5D7}"/>
              </a:ext>
            </a:extLst>
          </p:cNvPr>
          <p:cNvSpPr/>
          <p:nvPr/>
        </p:nvSpPr>
        <p:spPr>
          <a:xfrm>
            <a:off x="3624608" y="3821279"/>
            <a:ext cx="940737" cy="279747"/>
          </a:xfrm>
          <a:prstGeom prst="roundRect">
            <a:avLst/>
          </a:prstGeom>
          <a:solidFill>
            <a:srgbClr val="00549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ysClr val="window" lastClr="FFFFFF"/>
                </a:solidFill>
                <a:latin typeface="Arial"/>
              </a:rPr>
              <a:t>informal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8" name="Rechteck: abgerundete Ecken 19">
            <a:extLst>
              <a:ext uri="{FF2B5EF4-FFF2-40B4-BE49-F238E27FC236}">
                <a16:creationId xmlns:a16="http://schemas.microsoft.com/office/drawing/2014/main" id="{81BF87A4-AD62-4866-CAEC-9C15DB4D17F1}"/>
              </a:ext>
            </a:extLst>
          </p:cNvPr>
          <p:cNvSpPr/>
          <p:nvPr/>
        </p:nvSpPr>
        <p:spPr>
          <a:xfrm>
            <a:off x="3629518" y="4893565"/>
            <a:ext cx="940737" cy="279747"/>
          </a:xfrm>
          <a:prstGeom prst="roundRect">
            <a:avLst/>
          </a:prstGeom>
          <a:solidFill>
            <a:srgbClr val="F6A8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simulation</a:t>
            </a:r>
          </a:p>
        </p:txBody>
      </p:sp>
      <p:sp>
        <p:nvSpPr>
          <p:cNvPr id="109" name="Rechteck: abgerundete Ecken 23">
            <a:extLst>
              <a:ext uri="{FF2B5EF4-FFF2-40B4-BE49-F238E27FC236}">
                <a16:creationId xmlns:a16="http://schemas.microsoft.com/office/drawing/2014/main" id="{52FEF1D3-85B6-0353-F4B0-4FD89CDA76C0}"/>
              </a:ext>
            </a:extLst>
          </p:cNvPr>
          <p:cNvSpPr/>
          <p:nvPr/>
        </p:nvSpPr>
        <p:spPr>
          <a:xfrm>
            <a:off x="5015065" y="4520646"/>
            <a:ext cx="940737" cy="279747"/>
          </a:xfrm>
          <a:prstGeom prst="roundRect">
            <a:avLst/>
          </a:prstGeom>
          <a:solidFill>
            <a:srgbClr val="FF6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PSM</a:t>
            </a:r>
          </a:p>
        </p:txBody>
      </p:sp>
      <p:sp>
        <p:nvSpPr>
          <p:cNvPr id="110" name="Rechteck: abgerundete Ecken 21">
            <a:extLst>
              <a:ext uri="{FF2B5EF4-FFF2-40B4-BE49-F238E27FC236}">
                <a16:creationId xmlns:a16="http://schemas.microsoft.com/office/drawing/2014/main" id="{A44A995E-45C8-6958-9FAF-787A30CB9AF1}"/>
              </a:ext>
            </a:extLst>
          </p:cNvPr>
          <p:cNvSpPr/>
          <p:nvPr/>
        </p:nvSpPr>
        <p:spPr>
          <a:xfrm>
            <a:off x="3637861" y="4170140"/>
            <a:ext cx="940737" cy="27974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ysClr val="window" lastClr="FFFFFF"/>
                </a:solidFill>
                <a:latin typeface="Arial"/>
              </a:rPr>
              <a:t>interpreted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1" name="Rectangle: Rounded Corners 230">
            <a:extLst>
              <a:ext uri="{FF2B5EF4-FFF2-40B4-BE49-F238E27FC236}">
                <a16:creationId xmlns:a16="http://schemas.microsoft.com/office/drawing/2014/main" id="{5B7F8B46-7DB8-4FB2-DE99-1F586F8E6D95}"/>
              </a:ext>
            </a:extLst>
          </p:cNvPr>
          <p:cNvSpPr/>
          <p:nvPr/>
        </p:nvSpPr>
        <p:spPr>
          <a:xfrm>
            <a:off x="6199373" y="3419582"/>
            <a:ext cx="2503398" cy="2059278"/>
          </a:xfrm>
          <a:prstGeom prst="roundRect">
            <a:avLst>
              <a:gd name="adj" fmla="val 5857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12" name="Textfeld 53">
            <a:extLst>
              <a:ext uri="{FF2B5EF4-FFF2-40B4-BE49-F238E27FC236}">
                <a16:creationId xmlns:a16="http://schemas.microsoft.com/office/drawing/2014/main" id="{DBE6AD17-2B98-B548-31DE-3FADCF3E49DF}"/>
              </a:ext>
            </a:extLst>
          </p:cNvPr>
          <p:cNvSpPr txBox="1"/>
          <p:nvPr/>
        </p:nvSpPr>
        <p:spPr>
          <a:xfrm>
            <a:off x="6789939" y="5228127"/>
            <a:ext cx="1325092" cy="252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i="1" dirty="0">
                <a:latin typeface="Arial" panose="020B0604020202020204" pitchFamily="34" charset="0"/>
                <a:cs typeface="Arial" panose="020B0604020202020204" pitchFamily="34" charset="0"/>
              </a:rPr>
              <a:t>Digital Shadow CD</a:t>
            </a:r>
          </a:p>
        </p:txBody>
      </p:sp>
      <p:pic>
        <p:nvPicPr>
          <p:cNvPr id="113" name="Graphic 190" descr="Network diagram outline">
            <a:extLst>
              <a:ext uri="{FF2B5EF4-FFF2-40B4-BE49-F238E27FC236}">
                <a16:creationId xmlns:a16="http://schemas.microsoft.com/office/drawing/2014/main" id="{86ABD9F1-11A6-69EE-D289-A4B234A6E1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7209337" y="4034722"/>
            <a:ext cx="527556" cy="527556"/>
          </a:xfrm>
          <a:prstGeom prst="rect">
            <a:avLst/>
          </a:prstGeom>
        </p:spPr>
      </p:pic>
      <p:sp>
        <p:nvSpPr>
          <p:cNvPr id="114" name="Rechteck: abgerundete Ecken 13">
            <a:extLst>
              <a:ext uri="{FF2B5EF4-FFF2-40B4-BE49-F238E27FC236}">
                <a16:creationId xmlns:a16="http://schemas.microsoft.com/office/drawing/2014/main" id="{140DA8FA-FB8C-8E48-A9B0-9DC76FABE892}"/>
              </a:ext>
            </a:extLst>
          </p:cNvPr>
          <p:cNvSpPr/>
          <p:nvPr/>
        </p:nvSpPr>
        <p:spPr>
          <a:xfrm>
            <a:off x="6298479" y="4520646"/>
            <a:ext cx="940737" cy="279747"/>
          </a:xfrm>
          <a:prstGeom prst="roundRect">
            <a:avLst/>
          </a:prstGeom>
          <a:solidFill>
            <a:srgbClr val="0061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model</a:t>
            </a:r>
          </a:p>
        </p:txBody>
      </p:sp>
      <p:sp>
        <p:nvSpPr>
          <p:cNvPr id="115" name="Rechteck: abgerundete Ecken 18">
            <a:extLst>
              <a:ext uri="{FF2B5EF4-FFF2-40B4-BE49-F238E27FC236}">
                <a16:creationId xmlns:a16="http://schemas.microsoft.com/office/drawing/2014/main" id="{BA2F4E42-4178-599C-63E2-FF9CF3592043}"/>
              </a:ext>
            </a:extLst>
          </p:cNvPr>
          <p:cNvSpPr/>
          <p:nvPr/>
        </p:nvSpPr>
        <p:spPr>
          <a:xfrm>
            <a:off x="7690377" y="4893565"/>
            <a:ext cx="940737" cy="279747"/>
          </a:xfrm>
          <a:prstGeom prst="roundRect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manufacturing</a:t>
            </a:r>
          </a:p>
        </p:txBody>
      </p:sp>
      <p:sp>
        <p:nvSpPr>
          <p:cNvPr id="116" name="Rechteck: abgerundete Ecken 20">
            <a:extLst>
              <a:ext uri="{FF2B5EF4-FFF2-40B4-BE49-F238E27FC236}">
                <a16:creationId xmlns:a16="http://schemas.microsoft.com/office/drawing/2014/main" id="{F439AEA0-C129-B10B-E54F-FC95191AACC7}"/>
              </a:ext>
            </a:extLst>
          </p:cNvPr>
          <p:cNvSpPr/>
          <p:nvPr/>
        </p:nvSpPr>
        <p:spPr>
          <a:xfrm>
            <a:off x="6293570" y="3499653"/>
            <a:ext cx="940737" cy="279747"/>
          </a:xfrm>
          <a:prstGeom prst="roundRect">
            <a:avLst/>
          </a:prstGeom>
          <a:solidFill>
            <a:srgbClr val="339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extensible</a:t>
            </a:r>
          </a:p>
        </p:txBody>
      </p:sp>
      <p:sp>
        <p:nvSpPr>
          <p:cNvPr id="117" name="Rechteck: abgerundete Ecken 22">
            <a:extLst>
              <a:ext uri="{FF2B5EF4-FFF2-40B4-BE49-F238E27FC236}">
                <a16:creationId xmlns:a16="http://schemas.microsoft.com/office/drawing/2014/main" id="{F36767DF-5A2D-8B28-9D3F-482CDDF2B664}"/>
              </a:ext>
            </a:extLst>
          </p:cNvPr>
          <p:cNvSpPr/>
          <p:nvPr/>
        </p:nvSpPr>
        <p:spPr>
          <a:xfrm>
            <a:off x="7690377" y="3499653"/>
            <a:ext cx="940737" cy="279747"/>
          </a:xfrm>
          <a:prstGeom prst="roundRect">
            <a:avLst/>
          </a:prstGeom>
          <a:solidFill>
            <a:srgbClr val="0098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textual</a:t>
            </a:r>
          </a:p>
        </p:txBody>
      </p:sp>
      <p:sp>
        <p:nvSpPr>
          <p:cNvPr id="118" name="Rechteck: abgerundete Ecken 25">
            <a:extLst>
              <a:ext uri="{FF2B5EF4-FFF2-40B4-BE49-F238E27FC236}">
                <a16:creationId xmlns:a16="http://schemas.microsoft.com/office/drawing/2014/main" id="{60A9C1DA-C957-E7BA-9B7B-2CCC38F2A24E}"/>
              </a:ext>
            </a:extLst>
          </p:cNvPr>
          <p:cNvSpPr/>
          <p:nvPr/>
        </p:nvSpPr>
        <p:spPr>
          <a:xfrm>
            <a:off x="7690377" y="3821279"/>
            <a:ext cx="940737" cy="279747"/>
          </a:xfrm>
          <a:prstGeom prst="roundRect">
            <a:avLst/>
          </a:prstGeom>
          <a:solidFill>
            <a:srgbClr val="CC071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prescriptive</a:t>
            </a:r>
          </a:p>
        </p:txBody>
      </p:sp>
      <p:sp>
        <p:nvSpPr>
          <p:cNvPr id="119" name="Rechteck: abgerundete Ecken 28">
            <a:extLst>
              <a:ext uri="{FF2B5EF4-FFF2-40B4-BE49-F238E27FC236}">
                <a16:creationId xmlns:a16="http://schemas.microsoft.com/office/drawing/2014/main" id="{7DB62241-881A-3F4F-B8CF-234116FF93D5}"/>
              </a:ext>
            </a:extLst>
          </p:cNvPr>
          <p:cNvSpPr/>
          <p:nvPr/>
        </p:nvSpPr>
        <p:spPr>
          <a:xfrm>
            <a:off x="7690377" y="4170140"/>
            <a:ext cx="940737" cy="279747"/>
          </a:xfrm>
          <a:prstGeom prst="roundRect">
            <a:avLst/>
          </a:prstGeom>
          <a:solidFill>
            <a:srgbClr val="4C216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software</a:t>
            </a:r>
          </a:p>
        </p:txBody>
      </p:sp>
      <p:sp>
        <p:nvSpPr>
          <p:cNvPr id="120" name="Rechteck: abgerundete Ecken 21">
            <a:extLst>
              <a:ext uri="{FF2B5EF4-FFF2-40B4-BE49-F238E27FC236}">
                <a16:creationId xmlns:a16="http://schemas.microsoft.com/office/drawing/2014/main" id="{E297926C-E439-D8DC-18C8-E70D20D4F7E6}"/>
              </a:ext>
            </a:extLst>
          </p:cNvPr>
          <p:cNvSpPr/>
          <p:nvPr/>
        </p:nvSpPr>
        <p:spPr>
          <a:xfrm>
            <a:off x="6293570" y="3821279"/>
            <a:ext cx="940737" cy="279747"/>
          </a:xfrm>
          <a:prstGeom prst="roundRect">
            <a:avLst/>
          </a:prstGeom>
          <a:solidFill>
            <a:srgbClr val="00549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sz="900" dirty="0">
                <a:solidFill>
                  <a:sysClr val="window" lastClr="FFFFFF"/>
                </a:solidFill>
                <a:latin typeface="Arial"/>
              </a:rPr>
              <a:t>defined syntax &amp; semantics</a:t>
            </a:r>
          </a:p>
        </p:txBody>
      </p:sp>
      <p:sp>
        <p:nvSpPr>
          <p:cNvPr id="121" name="Rechteck: abgerundete Ecken 19">
            <a:extLst>
              <a:ext uri="{FF2B5EF4-FFF2-40B4-BE49-F238E27FC236}">
                <a16:creationId xmlns:a16="http://schemas.microsoft.com/office/drawing/2014/main" id="{1234DF71-B2EC-6B7C-83CE-24109D1CA9DF}"/>
              </a:ext>
            </a:extLst>
          </p:cNvPr>
          <p:cNvSpPr/>
          <p:nvPr/>
        </p:nvSpPr>
        <p:spPr>
          <a:xfrm>
            <a:off x="6298479" y="4893565"/>
            <a:ext cx="940737" cy="279747"/>
          </a:xfrm>
          <a:prstGeom prst="roundRect">
            <a:avLst/>
          </a:prstGeom>
          <a:solidFill>
            <a:srgbClr val="F6A8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ysClr val="windowText" lastClr="000000"/>
                </a:solidFill>
                <a:latin typeface="Arial"/>
              </a:rPr>
              <a:t>coupling, tools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2" name="Rechteck: abgerundete Ecken 23">
            <a:extLst>
              <a:ext uri="{FF2B5EF4-FFF2-40B4-BE49-F238E27FC236}">
                <a16:creationId xmlns:a16="http://schemas.microsoft.com/office/drawing/2014/main" id="{DBC54A34-43F1-5420-6F1B-12515729D402}"/>
              </a:ext>
            </a:extLst>
          </p:cNvPr>
          <p:cNvSpPr/>
          <p:nvPr/>
        </p:nvSpPr>
        <p:spPr>
          <a:xfrm>
            <a:off x="7690377" y="4520646"/>
            <a:ext cx="940737" cy="279747"/>
          </a:xfrm>
          <a:prstGeom prst="roundRect">
            <a:avLst/>
          </a:prstGeom>
          <a:solidFill>
            <a:srgbClr val="FF6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PIM</a:t>
            </a:r>
          </a:p>
        </p:txBody>
      </p:sp>
      <p:sp>
        <p:nvSpPr>
          <p:cNvPr id="123" name="Rechteck: abgerundete Ecken 21">
            <a:extLst>
              <a:ext uri="{FF2B5EF4-FFF2-40B4-BE49-F238E27FC236}">
                <a16:creationId xmlns:a16="http://schemas.microsoft.com/office/drawing/2014/main" id="{8E77D844-8561-DC33-1770-659C19C544A3}"/>
              </a:ext>
            </a:extLst>
          </p:cNvPr>
          <p:cNvSpPr/>
          <p:nvPr/>
        </p:nvSpPr>
        <p:spPr>
          <a:xfrm>
            <a:off x="6306823" y="4170140"/>
            <a:ext cx="940737" cy="27974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ysClr val="window" lastClr="FFFFFF"/>
                </a:solidFill>
                <a:latin typeface="Arial"/>
              </a:rPr>
              <a:t>transformed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124" name="Group 1">
            <a:extLst>
              <a:ext uri="{FF2B5EF4-FFF2-40B4-BE49-F238E27FC236}">
                <a16:creationId xmlns:a16="http://schemas.microsoft.com/office/drawing/2014/main" id="{81857B1B-F00A-FCF0-7495-0D06B36DB4F1}"/>
              </a:ext>
            </a:extLst>
          </p:cNvPr>
          <p:cNvGrpSpPr/>
          <p:nvPr/>
        </p:nvGrpSpPr>
        <p:grpSpPr>
          <a:xfrm>
            <a:off x="8864657" y="1158288"/>
            <a:ext cx="2503399" cy="2180110"/>
            <a:chOff x="12883764" y="2984015"/>
            <a:chExt cx="2503399" cy="2180110"/>
          </a:xfrm>
        </p:grpSpPr>
        <p:sp>
          <p:nvSpPr>
            <p:cNvPr id="125" name="Rechteck: abgerundete Ecken 13">
              <a:extLst>
                <a:ext uri="{FF2B5EF4-FFF2-40B4-BE49-F238E27FC236}">
                  <a16:creationId xmlns:a16="http://schemas.microsoft.com/office/drawing/2014/main" id="{6A00A7D2-C67B-7793-2F90-D86C2BCC153E}"/>
                </a:ext>
              </a:extLst>
            </p:cNvPr>
            <p:cNvSpPr/>
            <p:nvPr/>
          </p:nvSpPr>
          <p:spPr>
            <a:xfrm>
              <a:off x="12992391" y="4401403"/>
              <a:ext cx="288593" cy="279747"/>
            </a:xfrm>
            <a:prstGeom prst="roundRect">
              <a:avLst/>
            </a:prstGeom>
            <a:solidFill>
              <a:srgbClr val="00616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6" name="Rechteck: abgerundete Ecken 18">
              <a:extLst>
                <a:ext uri="{FF2B5EF4-FFF2-40B4-BE49-F238E27FC236}">
                  <a16:creationId xmlns:a16="http://schemas.microsoft.com/office/drawing/2014/main" id="{A1DF0E4E-23F1-F4E0-0C0B-AB4C29C1135D}"/>
                </a:ext>
              </a:extLst>
            </p:cNvPr>
            <p:cNvSpPr/>
            <p:nvPr/>
          </p:nvSpPr>
          <p:spPr>
            <a:xfrm>
              <a:off x="14048574" y="4417622"/>
              <a:ext cx="288593" cy="279747"/>
            </a:xfrm>
            <a:prstGeom prst="roundRect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7" name="Rechteck: abgerundete Ecken 20">
              <a:extLst>
                <a:ext uri="{FF2B5EF4-FFF2-40B4-BE49-F238E27FC236}">
                  <a16:creationId xmlns:a16="http://schemas.microsoft.com/office/drawing/2014/main" id="{4322505D-0CC0-3107-57FB-4DC713A5E968}"/>
                </a:ext>
              </a:extLst>
            </p:cNvPr>
            <p:cNvSpPr/>
            <p:nvPr/>
          </p:nvSpPr>
          <p:spPr>
            <a:xfrm>
              <a:off x="12992391" y="3181579"/>
              <a:ext cx="288593" cy="279747"/>
            </a:xfrm>
            <a:prstGeom prst="roundRect">
              <a:avLst/>
            </a:prstGeom>
            <a:solidFill>
              <a:srgbClr val="33993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8" name="Rechteck: abgerundete Ecken 22">
              <a:extLst>
                <a:ext uri="{FF2B5EF4-FFF2-40B4-BE49-F238E27FC236}">
                  <a16:creationId xmlns:a16="http://schemas.microsoft.com/office/drawing/2014/main" id="{14E5EFCB-F06D-0491-D445-5C6B9040DDD5}"/>
                </a:ext>
              </a:extLst>
            </p:cNvPr>
            <p:cNvSpPr/>
            <p:nvPr/>
          </p:nvSpPr>
          <p:spPr>
            <a:xfrm>
              <a:off x="14048574" y="3190463"/>
              <a:ext cx="288593" cy="279747"/>
            </a:xfrm>
            <a:prstGeom prst="roundRect">
              <a:avLst/>
            </a:prstGeom>
            <a:solidFill>
              <a:srgbClr val="0098A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9" name="Rechteck: abgerundete Ecken 25">
              <a:extLst>
                <a:ext uri="{FF2B5EF4-FFF2-40B4-BE49-F238E27FC236}">
                  <a16:creationId xmlns:a16="http://schemas.microsoft.com/office/drawing/2014/main" id="{EA3F9BAF-6D4D-1AE2-05FA-B3754953EFBC}"/>
                </a:ext>
              </a:extLst>
            </p:cNvPr>
            <p:cNvSpPr/>
            <p:nvPr/>
          </p:nvSpPr>
          <p:spPr>
            <a:xfrm>
              <a:off x="14048574" y="3599516"/>
              <a:ext cx="288593" cy="279747"/>
            </a:xfrm>
            <a:prstGeom prst="roundRect">
              <a:avLst/>
            </a:prstGeom>
            <a:solidFill>
              <a:srgbClr val="CC071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0" name="Rechteck: abgerundete Ecken 28">
              <a:extLst>
                <a:ext uri="{FF2B5EF4-FFF2-40B4-BE49-F238E27FC236}">
                  <a16:creationId xmlns:a16="http://schemas.microsoft.com/office/drawing/2014/main" id="{39B17B11-F8FA-2F01-C086-7203F2645A15}"/>
                </a:ext>
              </a:extLst>
            </p:cNvPr>
            <p:cNvSpPr/>
            <p:nvPr/>
          </p:nvSpPr>
          <p:spPr>
            <a:xfrm>
              <a:off x="12992391" y="4808012"/>
              <a:ext cx="288593" cy="279747"/>
            </a:xfrm>
            <a:prstGeom prst="roundRect">
              <a:avLst/>
            </a:prstGeom>
            <a:solidFill>
              <a:srgbClr val="4C216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1" name="Rechteck: abgerundete Ecken 21">
              <a:extLst>
                <a:ext uri="{FF2B5EF4-FFF2-40B4-BE49-F238E27FC236}">
                  <a16:creationId xmlns:a16="http://schemas.microsoft.com/office/drawing/2014/main" id="{1102B382-7D2F-DDDA-0807-E1574754D779}"/>
                </a:ext>
              </a:extLst>
            </p:cNvPr>
            <p:cNvSpPr/>
            <p:nvPr/>
          </p:nvSpPr>
          <p:spPr>
            <a:xfrm>
              <a:off x="12992391" y="3588187"/>
              <a:ext cx="288593" cy="279747"/>
            </a:xfrm>
            <a:prstGeom prst="roundRect">
              <a:avLst/>
            </a:prstGeom>
            <a:solidFill>
              <a:srgbClr val="00549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2" name="Rechteck: abgerundete Ecken 19">
              <a:extLst>
                <a:ext uri="{FF2B5EF4-FFF2-40B4-BE49-F238E27FC236}">
                  <a16:creationId xmlns:a16="http://schemas.microsoft.com/office/drawing/2014/main" id="{1B6C3FE5-4C0B-1ED7-0922-95F10D1B4574}"/>
                </a:ext>
              </a:extLst>
            </p:cNvPr>
            <p:cNvSpPr/>
            <p:nvPr/>
          </p:nvSpPr>
          <p:spPr>
            <a:xfrm>
              <a:off x="14048574" y="4008569"/>
              <a:ext cx="288593" cy="279747"/>
            </a:xfrm>
            <a:prstGeom prst="roundRect">
              <a:avLst/>
            </a:prstGeom>
            <a:solidFill>
              <a:srgbClr val="F6A8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3" name="Rechteck: abgerundete Ecken 23">
              <a:extLst>
                <a:ext uri="{FF2B5EF4-FFF2-40B4-BE49-F238E27FC236}">
                  <a16:creationId xmlns:a16="http://schemas.microsoft.com/office/drawing/2014/main" id="{671E628D-2F00-D03E-D554-6DAEA12C3067}"/>
                </a:ext>
              </a:extLst>
            </p:cNvPr>
            <p:cNvSpPr/>
            <p:nvPr/>
          </p:nvSpPr>
          <p:spPr>
            <a:xfrm>
              <a:off x="14048574" y="4826676"/>
              <a:ext cx="288593" cy="279747"/>
            </a:xfrm>
            <a:prstGeom prst="roundRect">
              <a:avLst/>
            </a:prstGeom>
            <a:solidFill>
              <a:srgbClr val="FF66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4" name="Rechteck: abgerundete Ecken 21">
              <a:extLst>
                <a:ext uri="{FF2B5EF4-FFF2-40B4-BE49-F238E27FC236}">
                  <a16:creationId xmlns:a16="http://schemas.microsoft.com/office/drawing/2014/main" id="{8AE57647-2521-4C5D-2355-B4D32C3694B9}"/>
                </a:ext>
              </a:extLst>
            </p:cNvPr>
            <p:cNvSpPr/>
            <p:nvPr/>
          </p:nvSpPr>
          <p:spPr>
            <a:xfrm>
              <a:off x="12992391" y="3994795"/>
              <a:ext cx="288593" cy="279747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5" name="TextBox 251">
              <a:extLst>
                <a:ext uri="{FF2B5EF4-FFF2-40B4-BE49-F238E27FC236}">
                  <a16:creationId xmlns:a16="http://schemas.microsoft.com/office/drawing/2014/main" id="{2714CC3E-6F6B-6EC5-0849-EC4B95975A4B}"/>
                </a:ext>
              </a:extLst>
            </p:cNvPr>
            <p:cNvSpPr txBox="1"/>
            <p:nvPr/>
          </p:nvSpPr>
          <p:spPr>
            <a:xfrm>
              <a:off x="13266951" y="3211770"/>
              <a:ext cx="78433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extensibility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TextBox 252">
              <a:extLst>
                <a:ext uri="{FF2B5EF4-FFF2-40B4-BE49-F238E27FC236}">
                  <a16:creationId xmlns:a16="http://schemas.microsoft.com/office/drawing/2014/main" id="{919B88BE-EECB-34F5-ED8A-04999056AC3E}"/>
                </a:ext>
              </a:extLst>
            </p:cNvPr>
            <p:cNvSpPr txBox="1"/>
            <p:nvPr/>
          </p:nvSpPr>
          <p:spPr>
            <a:xfrm>
              <a:off x="13266950" y="3622718"/>
              <a:ext cx="6852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formality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TextBox 253">
              <a:extLst>
                <a:ext uri="{FF2B5EF4-FFF2-40B4-BE49-F238E27FC236}">
                  <a16:creationId xmlns:a16="http://schemas.microsoft.com/office/drawing/2014/main" id="{DD99AEFC-6F3B-574E-4C00-F98EBF81B897}"/>
                </a:ext>
              </a:extLst>
            </p:cNvPr>
            <p:cNvSpPr txBox="1"/>
            <p:nvPr/>
          </p:nvSpPr>
          <p:spPr>
            <a:xfrm>
              <a:off x="13265081" y="4403442"/>
              <a:ext cx="811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TextBox 254">
              <a:extLst>
                <a:ext uri="{FF2B5EF4-FFF2-40B4-BE49-F238E27FC236}">
                  <a16:creationId xmlns:a16="http://schemas.microsoft.com/office/drawing/2014/main" id="{2D63A563-00B4-269B-787B-C2B6CC7B899F}"/>
                </a:ext>
              </a:extLst>
            </p:cNvPr>
            <p:cNvSpPr txBox="1"/>
            <p:nvPr/>
          </p:nvSpPr>
          <p:spPr>
            <a:xfrm>
              <a:off x="13263409" y="4007469"/>
              <a:ext cx="8115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executability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TextBox 255">
              <a:extLst>
                <a:ext uri="{FF2B5EF4-FFF2-40B4-BE49-F238E27FC236}">
                  <a16:creationId xmlns:a16="http://schemas.microsoft.com/office/drawing/2014/main" id="{AADDD0BE-CA6F-6391-7D13-2633EAA12380}"/>
                </a:ext>
              </a:extLst>
            </p:cNvPr>
            <p:cNvSpPr txBox="1"/>
            <p:nvPr/>
          </p:nvSpPr>
          <p:spPr>
            <a:xfrm>
              <a:off x="14323670" y="3951251"/>
              <a:ext cx="935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aspect of </a:t>
              </a:r>
            </a:p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DT/AS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TextBox 256">
              <a:extLst>
                <a:ext uri="{FF2B5EF4-FFF2-40B4-BE49-F238E27FC236}">
                  <a16:creationId xmlns:a16="http://schemas.microsoft.com/office/drawing/2014/main" id="{ADD0C191-2CB0-3E6E-977A-2C57AF6CBAA3}"/>
                </a:ext>
              </a:extLst>
            </p:cNvPr>
            <p:cNvSpPr txBox="1"/>
            <p:nvPr/>
          </p:nvSpPr>
          <p:spPr>
            <a:xfrm>
              <a:off x="14332932" y="3221189"/>
              <a:ext cx="93516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notation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TextBox 257">
              <a:extLst>
                <a:ext uri="{FF2B5EF4-FFF2-40B4-BE49-F238E27FC236}">
                  <a16:creationId xmlns:a16="http://schemas.microsoft.com/office/drawing/2014/main" id="{C5FB686E-76AD-5C3B-E11C-69A3A697CB8F}"/>
                </a:ext>
              </a:extLst>
            </p:cNvPr>
            <p:cNvSpPr txBox="1"/>
            <p:nvPr/>
          </p:nvSpPr>
          <p:spPr>
            <a:xfrm>
              <a:off x="14327853" y="3595960"/>
              <a:ext cx="79022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purpose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TextBox 258">
              <a:extLst>
                <a:ext uri="{FF2B5EF4-FFF2-40B4-BE49-F238E27FC236}">
                  <a16:creationId xmlns:a16="http://schemas.microsoft.com/office/drawing/2014/main" id="{AA59A8B4-C792-C1B9-9B05-F95D7BD1E422}"/>
                </a:ext>
              </a:extLst>
            </p:cNvPr>
            <p:cNvSpPr txBox="1"/>
            <p:nvPr/>
          </p:nvSpPr>
          <p:spPr>
            <a:xfrm>
              <a:off x="13273006" y="4750766"/>
              <a:ext cx="737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modeled </a:t>
              </a:r>
            </a:p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subject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TextBox 259">
              <a:extLst>
                <a:ext uri="{FF2B5EF4-FFF2-40B4-BE49-F238E27FC236}">
                  <a16:creationId xmlns:a16="http://schemas.microsoft.com/office/drawing/2014/main" id="{F32A502E-3F66-02F8-454C-226880FC5F7F}"/>
                </a:ext>
              </a:extLst>
            </p:cNvPr>
            <p:cNvSpPr txBox="1"/>
            <p:nvPr/>
          </p:nvSpPr>
          <p:spPr>
            <a:xfrm>
              <a:off x="14384778" y="4754953"/>
              <a:ext cx="851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level of </a:t>
              </a:r>
            </a:p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abstraction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TextBox 260">
              <a:extLst>
                <a:ext uri="{FF2B5EF4-FFF2-40B4-BE49-F238E27FC236}">
                  <a16:creationId xmlns:a16="http://schemas.microsoft.com/office/drawing/2014/main" id="{31E61622-97F6-16C7-BA8F-D48630DA4C68}"/>
                </a:ext>
              </a:extLst>
            </p:cNvPr>
            <p:cNvSpPr txBox="1"/>
            <p:nvPr/>
          </p:nvSpPr>
          <p:spPr>
            <a:xfrm>
              <a:off x="14349462" y="4416671"/>
              <a:ext cx="10113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domain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Rectangle: Rounded Corners 262">
              <a:extLst>
                <a:ext uri="{FF2B5EF4-FFF2-40B4-BE49-F238E27FC236}">
                  <a16:creationId xmlns:a16="http://schemas.microsoft.com/office/drawing/2014/main" id="{6636E2A8-4EB8-E8A8-C7AB-A09ABF31D8F8}"/>
                </a:ext>
              </a:extLst>
            </p:cNvPr>
            <p:cNvSpPr/>
            <p:nvPr/>
          </p:nvSpPr>
          <p:spPr>
            <a:xfrm>
              <a:off x="12883764" y="3135839"/>
              <a:ext cx="2503399" cy="2028286"/>
            </a:xfrm>
            <a:prstGeom prst="roundRect">
              <a:avLst>
                <a:gd name="adj" fmla="val 5359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6" name="TextBox 263">
              <a:extLst>
                <a:ext uri="{FF2B5EF4-FFF2-40B4-BE49-F238E27FC236}">
                  <a16:creationId xmlns:a16="http://schemas.microsoft.com/office/drawing/2014/main" id="{0B74AA8F-BAEE-75DE-75F0-5905FA1506DE}"/>
                </a:ext>
              </a:extLst>
            </p:cNvPr>
            <p:cNvSpPr txBox="1"/>
            <p:nvPr/>
          </p:nvSpPr>
          <p:spPr>
            <a:xfrm>
              <a:off x="14561109" y="2984015"/>
              <a:ext cx="733899" cy="2525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Legend</a:t>
              </a:r>
            </a:p>
          </p:txBody>
        </p:sp>
      </p:grpSp>
      <p:grpSp>
        <p:nvGrpSpPr>
          <p:cNvPr id="147" name="Group 5">
            <a:extLst>
              <a:ext uri="{FF2B5EF4-FFF2-40B4-BE49-F238E27FC236}">
                <a16:creationId xmlns:a16="http://schemas.microsoft.com/office/drawing/2014/main" id="{D56D2012-C51A-C7B7-C94D-E6CED6BE9125}"/>
              </a:ext>
            </a:extLst>
          </p:cNvPr>
          <p:cNvGrpSpPr/>
          <p:nvPr/>
        </p:nvGrpSpPr>
        <p:grpSpPr>
          <a:xfrm>
            <a:off x="1083191" y="1383255"/>
            <a:ext cx="2334687" cy="2028287"/>
            <a:chOff x="-3499683" y="5751548"/>
            <a:chExt cx="2891009" cy="2511597"/>
          </a:xfrm>
        </p:grpSpPr>
        <p:pic>
          <p:nvPicPr>
            <p:cNvPr id="148" name="Picture 4" descr="A machine in a factory&#10;&#10;AI-generated content may be incorrect.">
              <a:extLst>
                <a:ext uri="{FF2B5EF4-FFF2-40B4-BE49-F238E27FC236}">
                  <a16:creationId xmlns:a16="http://schemas.microsoft.com/office/drawing/2014/main" id="{29EB2CD2-9908-BD65-2C01-438B6F28C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499683" y="5751548"/>
              <a:ext cx="2891009" cy="2168257"/>
            </a:xfrm>
            <a:prstGeom prst="rect">
              <a:avLst/>
            </a:prstGeom>
          </p:spPr>
        </p:pic>
        <p:sp>
          <p:nvSpPr>
            <p:cNvPr id="149" name="Textfeld 45">
              <a:extLst>
                <a:ext uri="{FF2B5EF4-FFF2-40B4-BE49-F238E27FC236}">
                  <a16:creationId xmlns:a16="http://schemas.microsoft.com/office/drawing/2014/main" id="{42B829AC-5C60-7459-3D3A-13A18B32CC66}"/>
                </a:ext>
              </a:extLst>
            </p:cNvPr>
            <p:cNvSpPr txBox="1"/>
            <p:nvPr/>
          </p:nvSpPr>
          <p:spPr>
            <a:xfrm>
              <a:off x="-2661661" y="7939197"/>
              <a:ext cx="1344226" cy="323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Actual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6671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7C930-53E7-1AE9-747E-6AE7BA8EE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AB726B7-757A-9C4C-8C6F-F3C669C5C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Backup: DT Lifecycle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6FFB35E-3B6B-6921-1EB5-C44396A4548A}"/>
              </a:ext>
            </a:extLst>
          </p:cNvPr>
          <p:cNvGrpSpPr/>
          <p:nvPr/>
        </p:nvGrpSpPr>
        <p:grpSpPr>
          <a:xfrm>
            <a:off x="6723429" y="3528271"/>
            <a:ext cx="3044753" cy="2837226"/>
            <a:chOff x="4998146" y="4995970"/>
            <a:chExt cx="3044753" cy="2837226"/>
          </a:xfrm>
        </p:grpSpPr>
        <p:sp>
          <p:nvSpPr>
            <p:cNvPr id="130" name="Ellipse 305">
              <a:extLst>
                <a:ext uri="{FF2B5EF4-FFF2-40B4-BE49-F238E27FC236}">
                  <a16:creationId xmlns:a16="http://schemas.microsoft.com/office/drawing/2014/main" id="{93654FAA-9E1E-F8D2-15CB-1058DCE190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0018" y="5419599"/>
              <a:ext cx="2141996" cy="199588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5" name="Pfeil: Chevron 323">
              <a:extLst>
                <a:ext uri="{FF2B5EF4-FFF2-40B4-BE49-F238E27FC236}">
                  <a16:creationId xmlns:a16="http://schemas.microsoft.com/office/drawing/2014/main" id="{BE9DFA84-35BC-B220-7A01-A37260B65181}"/>
                </a:ext>
              </a:extLst>
            </p:cNvPr>
            <p:cNvSpPr/>
            <p:nvPr/>
          </p:nvSpPr>
          <p:spPr>
            <a:xfrm rot="7725544">
              <a:off x="5361582" y="5446549"/>
              <a:ext cx="252191" cy="462775"/>
            </a:xfrm>
            <a:prstGeom prst="chevron">
              <a:avLst>
                <a:gd name="adj" fmla="val 66459"/>
              </a:avLst>
            </a:prstGeom>
            <a:solidFill>
              <a:schemeClr val="bg1"/>
            </a:solidFill>
            <a:ln w="9525">
              <a:noFill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6" name="Pfeil: Chevron 324">
              <a:extLst>
                <a:ext uri="{FF2B5EF4-FFF2-40B4-BE49-F238E27FC236}">
                  <a16:creationId xmlns:a16="http://schemas.microsoft.com/office/drawing/2014/main" id="{ABFE6C3F-F586-AB24-4474-03C9BAEC5852}"/>
                </a:ext>
              </a:extLst>
            </p:cNvPr>
            <p:cNvSpPr/>
            <p:nvPr/>
          </p:nvSpPr>
          <p:spPr>
            <a:xfrm rot="6363499">
              <a:off x="5103438" y="5956726"/>
              <a:ext cx="252191" cy="462775"/>
            </a:xfrm>
            <a:prstGeom prst="chevron">
              <a:avLst>
                <a:gd name="adj" fmla="val 66459"/>
              </a:avLst>
            </a:prstGeom>
            <a:solidFill>
              <a:schemeClr val="bg1"/>
            </a:solidFill>
            <a:ln w="9525">
              <a:noFill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7" name="Pfeil: Chevron 325">
              <a:extLst>
                <a:ext uri="{FF2B5EF4-FFF2-40B4-BE49-F238E27FC236}">
                  <a16:creationId xmlns:a16="http://schemas.microsoft.com/office/drawing/2014/main" id="{3C70872D-FD72-837C-CB42-7DCEF080ECC2}"/>
                </a:ext>
              </a:extLst>
            </p:cNvPr>
            <p:cNvSpPr/>
            <p:nvPr/>
          </p:nvSpPr>
          <p:spPr>
            <a:xfrm rot="4473296">
              <a:off x="5139207" y="6518406"/>
              <a:ext cx="252191" cy="462775"/>
            </a:xfrm>
            <a:prstGeom prst="chevron">
              <a:avLst>
                <a:gd name="adj" fmla="val 66459"/>
              </a:avLst>
            </a:prstGeom>
            <a:solidFill>
              <a:schemeClr val="bg1"/>
            </a:solidFill>
            <a:ln w="9525">
              <a:noFill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8" name="Pfeil: Chevron 326">
              <a:extLst>
                <a:ext uri="{FF2B5EF4-FFF2-40B4-BE49-F238E27FC236}">
                  <a16:creationId xmlns:a16="http://schemas.microsoft.com/office/drawing/2014/main" id="{DEEA58A1-7BD1-C138-A06C-2E0ACE145BE6}"/>
                </a:ext>
              </a:extLst>
            </p:cNvPr>
            <p:cNvSpPr/>
            <p:nvPr/>
          </p:nvSpPr>
          <p:spPr>
            <a:xfrm rot="3017199">
              <a:off x="5458438" y="7036801"/>
              <a:ext cx="252191" cy="462775"/>
            </a:xfrm>
            <a:prstGeom prst="chevron">
              <a:avLst>
                <a:gd name="adj" fmla="val 66459"/>
              </a:avLst>
            </a:prstGeom>
            <a:solidFill>
              <a:schemeClr val="bg1"/>
            </a:solidFill>
            <a:ln w="9525">
              <a:noFill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9" name="Pfeil: Chevron 327">
              <a:extLst>
                <a:ext uri="{FF2B5EF4-FFF2-40B4-BE49-F238E27FC236}">
                  <a16:creationId xmlns:a16="http://schemas.microsoft.com/office/drawing/2014/main" id="{9C1B8C49-1648-C9A9-9E42-14E7F1AFBF31}"/>
                </a:ext>
              </a:extLst>
            </p:cNvPr>
            <p:cNvSpPr/>
            <p:nvPr/>
          </p:nvSpPr>
          <p:spPr>
            <a:xfrm rot="1635538">
              <a:off x="5944091" y="7351990"/>
              <a:ext cx="270653" cy="431207"/>
            </a:xfrm>
            <a:prstGeom prst="chevron">
              <a:avLst>
                <a:gd name="adj" fmla="val 66459"/>
              </a:avLst>
            </a:prstGeom>
            <a:solidFill>
              <a:schemeClr val="bg1"/>
            </a:solidFill>
            <a:ln w="9525">
              <a:noFill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0" name="Pfeil: Chevron 328">
              <a:extLst>
                <a:ext uri="{FF2B5EF4-FFF2-40B4-BE49-F238E27FC236}">
                  <a16:creationId xmlns:a16="http://schemas.microsoft.com/office/drawing/2014/main" id="{5516BC54-56BE-2D55-2C9B-8415BFA3AB65}"/>
                </a:ext>
              </a:extLst>
            </p:cNvPr>
            <p:cNvSpPr/>
            <p:nvPr/>
          </p:nvSpPr>
          <p:spPr>
            <a:xfrm rot="21303537">
              <a:off x="6568143" y="7401989"/>
              <a:ext cx="270653" cy="431207"/>
            </a:xfrm>
            <a:prstGeom prst="chevron">
              <a:avLst>
                <a:gd name="adj" fmla="val 66459"/>
              </a:avLst>
            </a:prstGeom>
            <a:solidFill>
              <a:schemeClr val="bg1"/>
            </a:solidFill>
            <a:ln w="9525">
              <a:noFill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1" name="Pfeil: Chevron 329">
              <a:extLst>
                <a:ext uri="{FF2B5EF4-FFF2-40B4-BE49-F238E27FC236}">
                  <a16:creationId xmlns:a16="http://schemas.microsoft.com/office/drawing/2014/main" id="{3F8572AA-9195-385E-1068-025FE37020C7}"/>
                </a:ext>
              </a:extLst>
            </p:cNvPr>
            <p:cNvSpPr/>
            <p:nvPr/>
          </p:nvSpPr>
          <p:spPr>
            <a:xfrm rot="19791761">
              <a:off x="7136651" y="7185157"/>
              <a:ext cx="270653" cy="444347"/>
            </a:xfrm>
            <a:prstGeom prst="chevron">
              <a:avLst>
                <a:gd name="adj" fmla="val 66459"/>
              </a:avLst>
            </a:prstGeom>
            <a:solidFill>
              <a:schemeClr val="bg1"/>
            </a:solidFill>
            <a:ln w="9525">
              <a:noFill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2" name="Pfeil: Chevron 330">
              <a:extLst>
                <a:ext uri="{FF2B5EF4-FFF2-40B4-BE49-F238E27FC236}">
                  <a16:creationId xmlns:a16="http://schemas.microsoft.com/office/drawing/2014/main" id="{632FE252-B74C-8F9F-65F4-733A8599E462}"/>
                </a:ext>
              </a:extLst>
            </p:cNvPr>
            <p:cNvSpPr/>
            <p:nvPr/>
          </p:nvSpPr>
          <p:spPr>
            <a:xfrm rot="18261966">
              <a:off x="7543059" y="6751510"/>
              <a:ext cx="252191" cy="462775"/>
            </a:xfrm>
            <a:prstGeom prst="chevron">
              <a:avLst>
                <a:gd name="adj" fmla="val 66459"/>
              </a:avLst>
            </a:prstGeom>
            <a:solidFill>
              <a:schemeClr val="bg1"/>
            </a:solidFill>
            <a:ln w="9525">
              <a:noFill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3" name="Pfeil: Chevron 331">
              <a:extLst>
                <a:ext uri="{FF2B5EF4-FFF2-40B4-BE49-F238E27FC236}">
                  <a16:creationId xmlns:a16="http://schemas.microsoft.com/office/drawing/2014/main" id="{58FFA4D0-D5BA-05D4-1843-2F65A64BC896}"/>
                </a:ext>
              </a:extLst>
            </p:cNvPr>
            <p:cNvSpPr/>
            <p:nvPr/>
          </p:nvSpPr>
          <p:spPr>
            <a:xfrm rot="16414581">
              <a:off x="7685416" y="6174801"/>
              <a:ext cx="252191" cy="462775"/>
            </a:xfrm>
            <a:prstGeom prst="chevron">
              <a:avLst>
                <a:gd name="adj" fmla="val 66459"/>
              </a:avLst>
            </a:prstGeom>
            <a:solidFill>
              <a:schemeClr val="bg1"/>
            </a:solidFill>
            <a:ln w="9525">
              <a:noFill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4" name="Pfeil: Chevron 332">
              <a:extLst>
                <a:ext uri="{FF2B5EF4-FFF2-40B4-BE49-F238E27FC236}">
                  <a16:creationId xmlns:a16="http://schemas.microsoft.com/office/drawing/2014/main" id="{75432EF2-1F55-54C5-22F3-7FEBBBF109E1}"/>
                </a:ext>
              </a:extLst>
            </p:cNvPr>
            <p:cNvSpPr/>
            <p:nvPr/>
          </p:nvSpPr>
          <p:spPr>
            <a:xfrm rot="14675240">
              <a:off x="7521555" y="5595777"/>
              <a:ext cx="252191" cy="462775"/>
            </a:xfrm>
            <a:prstGeom prst="chevron">
              <a:avLst>
                <a:gd name="adj" fmla="val 66459"/>
              </a:avLst>
            </a:prstGeom>
            <a:solidFill>
              <a:schemeClr val="bg1"/>
            </a:solidFill>
            <a:ln w="9525">
              <a:noFill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5" name="Pfeil: Chevron 335">
              <a:extLst>
                <a:ext uri="{FF2B5EF4-FFF2-40B4-BE49-F238E27FC236}">
                  <a16:creationId xmlns:a16="http://schemas.microsoft.com/office/drawing/2014/main" id="{30464844-3ECC-036F-1643-28B6C6BFC764}"/>
                </a:ext>
              </a:extLst>
            </p:cNvPr>
            <p:cNvSpPr/>
            <p:nvPr/>
          </p:nvSpPr>
          <p:spPr>
            <a:xfrm rot="13225327">
              <a:off x="7095527" y="5185634"/>
              <a:ext cx="270653" cy="431207"/>
            </a:xfrm>
            <a:prstGeom prst="chevron">
              <a:avLst>
                <a:gd name="adj" fmla="val 66459"/>
              </a:avLst>
            </a:prstGeom>
            <a:solidFill>
              <a:schemeClr val="bg1"/>
            </a:solidFill>
            <a:ln w="9525">
              <a:noFill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6" name="Pfeil: Chevron 336">
              <a:extLst>
                <a:ext uri="{FF2B5EF4-FFF2-40B4-BE49-F238E27FC236}">
                  <a16:creationId xmlns:a16="http://schemas.microsoft.com/office/drawing/2014/main" id="{36C135D7-3910-39CE-954D-FCE76FEF74E4}"/>
                </a:ext>
              </a:extLst>
            </p:cNvPr>
            <p:cNvSpPr/>
            <p:nvPr/>
          </p:nvSpPr>
          <p:spPr>
            <a:xfrm rot="11346366">
              <a:off x="6509760" y="4995970"/>
              <a:ext cx="270653" cy="431207"/>
            </a:xfrm>
            <a:prstGeom prst="chevron">
              <a:avLst>
                <a:gd name="adj" fmla="val 66459"/>
              </a:avLst>
            </a:prstGeom>
            <a:solidFill>
              <a:schemeClr val="bg1"/>
            </a:solidFill>
            <a:ln w="9525">
              <a:noFill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27" name="Pfeil: Chevron 337">
              <a:extLst>
                <a:ext uri="{FF2B5EF4-FFF2-40B4-BE49-F238E27FC236}">
                  <a16:creationId xmlns:a16="http://schemas.microsoft.com/office/drawing/2014/main" id="{9EA5388B-275A-B917-EEAB-953872C44493}"/>
                </a:ext>
              </a:extLst>
            </p:cNvPr>
            <p:cNvSpPr/>
            <p:nvPr/>
          </p:nvSpPr>
          <p:spPr>
            <a:xfrm rot="9112546">
              <a:off x="5850243" y="5109561"/>
              <a:ext cx="270653" cy="431207"/>
            </a:xfrm>
            <a:prstGeom prst="chevron">
              <a:avLst>
                <a:gd name="adj" fmla="val 66459"/>
              </a:avLst>
            </a:prstGeom>
            <a:solidFill>
              <a:schemeClr val="bg1"/>
            </a:solidFill>
            <a:ln w="9525">
              <a:noFill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FA4C3CD-3200-5478-3AA3-299D80921C0C}"/>
              </a:ext>
            </a:extLst>
          </p:cNvPr>
          <p:cNvGrpSpPr/>
          <p:nvPr/>
        </p:nvGrpSpPr>
        <p:grpSpPr>
          <a:xfrm>
            <a:off x="2150025" y="1739741"/>
            <a:ext cx="7075817" cy="3286261"/>
            <a:chOff x="2680210" y="199176"/>
            <a:chExt cx="7075817" cy="3286261"/>
          </a:xfrm>
        </p:grpSpPr>
        <p:sp>
          <p:nvSpPr>
            <p:cNvPr id="7" name="Ellipse 389">
              <a:extLst>
                <a:ext uri="{FF2B5EF4-FFF2-40B4-BE49-F238E27FC236}">
                  <a16:creationId xmlns:a16="http://schemas.microsoft.com/office/drawing/2014/main" id="{9070263B-67ED-7B73-8C5C-1919384D6E1E}"/>
                </a:ext>
              </a:extLst>
            </p:cNvPr>
            <p:cNvSpPr/>
            <p:nvPr/>
          </p:nvSpPr>
          <p:spPr>
            <a:xfrm rot="17633042">
              <a:off x="3627451" y="2097892"/>
              <a:ext cx="353803" cy="1185776"/>
            </a:xfrm>
            <a:prstGeom prst="ellipse">
              <a:avLst/>
            </a:prstGeom>
            <a:noFill/>
            <a:ln w="47625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1242291-7A37-6690-2400-A08553478A5C}"/>
                </a:ext>
              </a:extLst>
            </p:cNvPr>
            <p:cNvSpPr/>
            <p:nvPr/>
          </p:nvSpPr>
          <p:spPr>
            <a:xfrm rot="2495044">
              <a:off x="6037145" y="409920"/>
              <a:ext cx="499726" cy="2422236"/>
            </a:xfrm>
            <a:prstGeom prst="rect">
              <a:avLst/>
            </a:prstGeom>
            <a:solidFill>
              <a:srgbClr val="7F7F7F"/>
            </a:solidFill>
            <a:ln w="9525">
              <a:noFill/>
              <a:headEnd type="none" w="med" len="med"/>
              <a:tailEnd type="arrow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Pfeil: gebogen 31">
              <a:extLst>
                <a:ext uri="{FF2B5EF4-FFF2-40B4-BE49-F238E27FC236}">
                  <a16:creationId xmlns:a16="http://schemas.microsoft.com/office/drawing/2014/main" id="{BADD6731-7030-76AF-A19B-B1159E89FA4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827778" y="199176"/>
              <a:ext cx="3456101" cy="2811831"/>
            </a:xfrm>
            <a:prstGeom prst="circularArrow">
              <a:avLst>
                <a:gd name="adj1" fmla="val 22944"/>
                <a:gd name="adj2" fmla="val 9140"/>
                <a:gd name="adj3" fmla="val 8106716"/>
                <a:gd name="adj4" fmla="val 12973558"/>
                <a:gd name="adj5" fmla="val 8422"/>
              </a:avLst>
            </a:prstGeom>
            <a:solidFill>
              <a:schemeClr val="bg1">
                <a:lumMod val="50000"/>
              </a:schemeClr>
            </a:solidFill>
            <a:ln w="9525">
              <a:noFill/>
              <a:headEnd type="none" w="med" len="med"/>
              <a:tailEnd type="arrow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Pfeil: gebogen 339">
              <a:extLst>
                <a:ext uri="{FF2B5EF4-FFF2-40B4-BE49-F238E27FC236}">
                  <a16:creationId xmlns:a16="http://schemas.microsoft.com/office/drawing/2014/main" id="{0AC1440E-C875-86CF-E150-92C6EC430995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6299926" y="205057"/>
              <a:ext cx="3456101" cy="2811831"/>
            </a:xfrm>
            <a:prstGeom prst="circularArrow">
              <a:avLst>
                <a:gd name="adj1" fmla="val 22944"/>
                <a:gd name="adj2" fmla="val 202138"/>
                <a:gd name="adj3" fmla="val 8106716"/>
                <a:gd name="adj4" fmla="val 12973558"/>
                <a:gd name="adj5" fmla="val 8553"/>
              </a:avLst>
            </a:prstGeom>
            <a:solidFill>
              <a:srgbClr val="00549F"/>
            </a:solidFill>
            <a:ln w="9525">
              <a:noFill/>
              <a:headEnd type="none" w="med" len="med"/>
              <a:tailEnd type="arrow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01758AA-B5BA-E4A2-64D8-FA91A8238919}"/>
                </a:ext>
              </a:extLst>
            </p:cNvPr>
            <p:cNvSpPr/>
            <p:nvPr/>
          </p:nvSpPr>
          <p:spPr>
            <a:xfrm rot="8450471">
              <a:off x="6040109" y="593245"/>
              <a:ext cx="490089" cy="2034727"/>
            </a:xfrm>
            <a:prstGeom prst="rect">
              <a:avLst/>
            </a:prstGeom>
            <a:solidFill>
              <a:srgbClr val="00549F"/>
            </a:solidFill>
            <a:ln w="9525">
              <a:noFill/>
              <a:headEnd type="none" w="med" len="med"/>
              <a:tailEnd type="arrow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tangle 795">
              <a:extLst>
                <a:ext uri="{FF2B5EF4-FFF2-40B4-BE49-F238E27FC236}">
                  <a16:creationId xmlns:a16="http://schemas.microsoft.com/office/drawing/2014/main" id="{634DFCCC-EFDE-7B54-19EC-A1C26C9B3AF5}"/>
                </a:ext>
              </a:extLst>
            </p:cNvPr>
            <p:cNvSpPr/>
            <p:nvPr/>
          </p:nvSpPr>
          <p:spPr>
            <a:xfrm>
              <a:off x="7282533" y="1705217"/>
              <a:ext cx="1536303" cy="6595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b="1" i="1" dirty="0">
                  <a:solidFill>
                    <a:schemeClr val="bg2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Digital Twin</a:t>
              </a:r>
            </a:p>
            <a:p>
              <a:pPr algn="ctr"/>
              <a:r>
                <a:rPr lang="de-DE" sz="2000" b="1" i="1" dirty="0">
                  <a:solidFill>
                    <a:schemeClr val="bg2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Operation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8D37022-7857-2845-EC94-6DAEDEFAE0B8}"/>
                </a:ext>
              </a:extLst>
            </p:cNvPr>
            <p:cNvSpPr txBox="1"/>
            <p:nvPr/>
          </p:nvSpPr>
          <p:spPr>
            <a:xfrm>
              <a:off x="4083159" y="2553636"/>
              <a:ext cx="9012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>
                  <a:solidFill>
                    <a:schemeClr val="bg1"/>
                  </a:solidFill>
                  <a:latin typeface="+mn-lt"/>
                </a:rPr>
                <a:t>Design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396CD3BD-D266-32AF-23CE-C8E4AE5F9C74}"/>
                </a:ext>
              </a:extLst>
            </p:cNvPr>
            <p:cNvSpPr txBox="1"/>
            <p:nvPr/>
          </p:nvSpPr>
          <p:spPr>
            <a:xfrm rot="3948359">
              <a:off x="2855219" y="1866213"/>
              <a:ext cx="7296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 err="1">
                  <a:solidFill>
                    <a:schemeClr val="bg1"/>
                  </a:solidFill>
                  <a:latin typeface="+mn-lt"/>
                </a:rPr>
                <a:t>Build</a:t>
              </a:r>
              <a:endParaRPr lang="de-DE" sz="2000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531F061F-C180-BC36-CFE0-39509CDA64DF}"/>
                </a:ext>
              </a:extLst>
            </p:cNvPr>
            <p:cNvSpPr txBox="1"/>
            <p:nvPr/>
          </p:nvSpPr>
          <p:spPr>
            <a:xfrm rot="18053293">
              <a:off x="2946981" y="848580"/>
              <a:ext cx="606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>
                  <a:solidFill>
                    <a:schemeClr val="bg1"/>
                  </a:solidFill>
                  <a:latin typeface="+mn-lt"/>
                </a:rPr>
                <a:t>Test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6A54FE9-9DEE-AE21-091B-340EAD0740D5}"/>
                </a:ext>
              </a:extLst>
            </p:cNvPr>
            <p:cNvSpPr txBox="1"/>
            <p:nvPr/>
          </p:nvSpPr>
          <p:spPr>
            <a:xfrm>
              <a:off x="4052378" y="249842"/>
              <a:ext cx="10064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>
                  <a:solidFill>
                    <a:schemeClr val="bg1"/>
                  </a:solidFill>
                  <a:latin typeface="+mn-lt"/>
                </a:rPr>
                <a:t>Release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851DC6F2-7099-6E76-9329-383608BA5049}"/>
                </a:ext>
              </a:extLst>
            </p:cNvPr>
            <p:cNvSpPr txBox="1"/>
            <p:nvPr/>
          </p:nvSpPr>
          <p:spPr>
            <a:xfrm>
              <a:off x="7553369" y="2544582"/>
              <a:ext cx="1019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>
                  <a:solidFill>
                    <a:schemeClr val="bg1"/>
                  </a:solidFill>
                  <a:latin typeface="+mn-lt"/>
                </a:rPr>
                <a:t>Analyse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B0750CED-3A6E-C6BF-5CD0-D38526C68267}"/>
                </a:ext>
              </a:extLst>
            </p:cNvPr>
            <p:cNvSpPr txBox="1"/>
            <p:nvPr/>
          </p:nvSpPr>
          <p:spPr>
            <a:xfrm>
              <a:off x="7690947" y="241231"/>
              <a:ext cx="647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>
                  <a:solidFill>
                    <a:schemeClr val="bg1"/>
                  </a:solidFill>
                  <a:latin typeface="+mn-lt"/>
                </a:rPr>
                <a:t>Plan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CD635FD5-ABEA-0A01-BCB1-A102675C4214}"/>
                </a:ext>
              </a:extLst>
            </p:cNvPr>
            <p:cNvSpPr txBox="1"/>
            <p:nvPr/>
          </p:nvSpPr>
          <p:spPr>
            <a:xfrm rot="16200000">
              <a:off x="9081196" y="1417828"/>
              <a:ext cx="742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 err="1">
                  <a:solidFill>
                    <a:schemeClr val="bg1"/>
                  </a:solidFill>
                  <a:latin typeface="+mn-lt"/>
                </a:rPr>
                <a:t>Steer</a:t>
              </a:r>
              <a:endParaRPr lang="de-DE" sz="2000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2CB55D73-7CC7-697B-39F4-063FE77B7EDD}"/>
                </a:ext>
              </a:extLst>
            </p:cNvPr>
            <p:cNvSpPr txBox="1"/>
            <p:nvPr/>
          </p:nvSpPr>
          <p:spPr>
            <a:xfrm rot="2995759">
              <a:off x="5848691" y="1426917"/>
              <a:ext cx="935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>
                  <a:solidFill>
                    <a:schemeClr val="bg1"/>
                  </a:solidFill>
                  <a:latin typeface="+mn-lt"/>
                </a:rPr>
                <a:t>Deploy</a:t>
              </a:r>
            </a:p>
          </p:txBody>
        </p:sp>
        <p:sp>
          <p:nvSpPr>
            <p:cNvPr id="25" name="Halber Rahmen 24">
              <a:extLst>
                <a:ext uri="{FF2B5EF4-FFF2-40B4-BE49-F238E27FC236}">
                  <a16:creationId xmlns:a16="http://schemas.microsoft.com/office/drawing/2014/main" id="{30DF5EBF-2763-844B-5A99-AE29B1DF083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7721379" y="3346263"/>
              <a:ext cx="100633" cy="108000"/>
            </a:xfrm>
            <a:prstGeom prst="halfFrame">
              <a:avLst>
                <a:gd name="adj1" fmla="val 23411"/>
                <a:gd name="adj2" fmla="val 22443"/>
              </a:avLst>
            </a:prstGeom>
            <a:solidFill>
              <a:schemeClr val="bg1"/>
            </a:solidFill>
            <a:ln w="9525">
              <a:noFill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Halber Rahmen 26">
              <a:extLst>
                <a:ext uri="{FF2B5EF4-FFF2-40B4-BE49-F238E27FC236}">
                  <a16:creationId xmlns:a16="http://schemas.microsoft.com/office/drawing/2014/main" id="{89A4577A-24BB-5DD1-58C5-0B8187896C7A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7963289" y="3166550"/>
              <a:ext cx="100633" cy="108000"/>
            </a:xfrm>
            <a:prstGeom prst="halfFrame">
              <a:avLst>
                <a:gd name="adj1" fmla="val 23411"/>
                <a:gd name="adj2" fmla="val 22443"/>
              </a:avLst>
            </a:prstGeom>
            <a:solidFill>
              <a:schemeClr val="bg1"/>
            </a:solidFill>
            <a:ln w="9525">
              <a:noFill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8" name="Halber Rahmen 27">
              <a:extLst>
                <a:ext uri="{FF2B5EF4-FFF2-40B4-BE49-F238E27FC236}">
                  <a16:creationId xmlns:a16="http://schemas.microsoft.com/office/drawing/2014/main" id="{89031275-E9F4-EA8E-A7DB-A9B69A778CAB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7604644" y="3092968"/>
              <a:ext cx="100633" cy="108000"/>
            </a:xfrm>
            <a:prstGeom prst="halfFrame">
              <a:avLst>
                <a:gd name="adj1" fmla="val 23411"/>
                <a:gd name="adj2" fmla="val 22443"/>
              </a:avLst>
            </a:prstGeom>
            <a:solidFill>
              <a:schemeClr val="bg1"/>
            </a:solidFill>
            <a:ln w="9525">
              <a:noFill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9" name="Halber Rahmen 28">
              <a:extLst>
                <a:ext uri="{FF2B5EF4-FFF2-40B4-BE49-F238E27FC236}">
                  <a16:creationId xmlns:a16="http://schemas.microsoft.com/office/drawing/2014/main" id="{3454DF7F-1FB4-E00F-53DC-24DAE42DBA95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8168227" y="3381121"/>
              <a:ext cx="100633" cy="108000"/>
            </a:xfrm>
            <a:prstGeom prst="halfFrame">
              <a:avLst>
                <a:gd name="adj1" fmla="val 23411"/>
                <a:gd name="adj2" fmla="val 22443"/>
              </a:avLst>
            </a:prstGeom>
            <a:solidFill>
              <a:schemeClr val="bg1"/>
            </a:solidFill>
            <a:ln w="9525">
              <a:noFill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0" name="Halber Rahmen 29">
              <a:extLst>
                <a:ext uri="{FF2B5EF4-FFF2-40B4-BE49-F238E27FC236}">
                  <a16:creationId xmlns:a16="http://schemas.microsoft.com/office/drawing/2014/main" id="{3EAFDDA6-671B-46B1-C2FF-5DC570E21BB5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8349198" y="3161673"/>
              <a:ext cx="100633" cy="108000"/>
            </a:xfrm>
            <a:prstGeom prst="halfFrame">
              <a:avLst>
                <a:gd name="adj1" fmla="val 23411"/>
                <a:gd name="adj2" fmla="val 22443"/>
              </a:avLst>
            </a:prstGeom>
            <a:solidFill>
              <a:schemeClr val="bg1"/>
            </a:solidFill>
            <a:ln w="9525">
              <a:noFill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1" name="Halber Rahmen 30">
              <a:extLst>
                <a:ext uri="{FF2B5EF4-FFF2-40B4-BE49-F238E27FC236}">
                  <a16:creationId xmlns:a16="http://schemas.microsoft.com/office/drawing/2014/main" id="{0CC735AB-570E-1EDC-EA4D-E3079ED43EBD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8572959" y="3299380"/>
              <a:ext cx="100633" cy="108000"/>
            </a:xfrm>
            <a:prstGeom prst="halfFrame">
              <a:avLst>
                <a:gd name="adj1" fmla="val 23411"/>
                <a:gd name="adj2" fmla="val 22443"/>
              </a:avLst>
            </a:prstGeom>
            <a:solidFill>
              <a:schemeClr val="bg1"/>
            </a:solidFill>
            <a:ln w="9525">
              <a:noFill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2" name="Halber Rahmen 31">
              <a:extLst>
                <a:ext uri="{FF2B5EF4-FFF2-40B4-BE49-F238E27FC236}">
                  <a16:creationId xmlns:a16="http://schemas.microsoft.com/office/drawing/2014/main" id="{F945207E-BFFE-3A11-9A88-D34753E9FAFA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8691489" y="3071056"/>
              <a:ext cx="100633" cy="108000"/>
            </a:xfrm>
            <a:prstGeom prst="halfFrame">
              <a:avLst>
                <a:gd name="adj1" fmla="val 23411"/>
                <a:gd name="adj2" fmla="val 22443"/>
              </a:avLst>
            </a:prstGeom>
            <a:solidFill>
              <a:schemeClr val="bg1"/>
            </a:solidFill>
            <a:ln w="9525">
              <a:noFill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4" name="Pfeil: Chevron 390">
              <a:extLst>
                <a:ext uri="{FF2B5EF4-FFF2-40B4-BE49-F238E27FC236}">
                  <a16:creationId xmlns:a16="http://schemas.microsoft.com/office/drawing/2014/main" id="{BCD8647F-5A58-8AE1-2BAC-51FC7C22DE32}"/>
                </a:ext>
              </a:extLst>
            </p:cNvPr>
            <p:cNvSpPr/>
            <p:nvPr/>
          </p:nvSpPr>
          <p:spPr>
            <a:xfrm rot="12911544">
              <a:off x="3460093" y="2168989"/>
              <a:ext cx="361856" cy="771955"/>
            </a:xfrm>
            <a:prstGeom prst="chevron">
              <a:avLst>
                <a:gd name="adj" fmla="val 66459"/>
              </a:avLst>
            </a:prstGeom>
            <a:solidFill>
              <a:schemeClr val="bg1"/>
            </a:solidFill>
            <a:ln w="9525">
              <a:noFill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5" name="Pfeil: Chevron 391">
              <a:extLst>
                <a:ext uri="{FF2B5EF4-FFF2-40B4-BE49-F238E27FC236}">
                  <a16:creationId xmlns:a16="http://schemas.microsoft.com/office/drawing/2014/main" id="{E100CF1B-9F2C-5E61-4678-EC101707EE2C}"/>
                </a:ext>
              </a:extLst>
            </p:cNvPr>
            <p:cNvSpPr/>
            <p:nvPr/>
          </p:nvSpPr>
          <p:spPr>
            <a:xfrm rot="16200000">
              <a:off x="2925860" y="1177021"/>
              <a:ext cx="337171" cy="828471"/>
            </a:xfrm>
            <a:prstGeom prst="chevron">
              <a:avLst>
                <a:gd name="adj" fmla="val 66459"/>
              </a:avLst>
            </a:prstGeom>
            <a:solidFill>
              <a:schemeClr val="bg1"/>
            </a:solidFill>
            <a:ln w="9525">
              <a:noFill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6" name="Pfeil: Chevron 392">
              <a:extLst>
                <a:ext uri="{FF2B5EF4-FFF2-40B4-BE49-F238E27FC236}">
                  <a16:creationId xmlns:a16="http://schemas.microsoft.com/office/drawing/2014/main" id="{F4E38A31-336B-97A3-23D1-2DE34E0FA9C3}"/>
                </a:ext>
              </a:extLst>
            </p:cNvPr>
            <p:cNvSpPr/>
            <p:nvPr/>
          </p:nvSpPr>
          <p:spPr>
            <a:xfrm rot="19247269">
              <a:off x="3485151" y="301687"/>
              <a:ext cx="361856" cy="771955"/>
            </a:xfrm>
            <a:prstGeom prst="chevron">
              <a:avLst>
                <a:gd name="adj" fmla="val 66459"/>
              </a:avLst>
            </a:prstGeom>
            <a:solidFill>
              <a:schemeClr val="bg1"/>
            </a:solidFill>
            <a:ln w="9525">
              <a:noFill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7" name="Pfeil: Chevron 406">
              <a:extLst>
                <a:ext uri="{FF2B5EF4-FFF2-40B4-BE49-F238E27FC236}">
                  <a16:creationId xmlns:a16="http://schemas.microsoft.com/office/drawing/2014/main" id="{BCB80776-C40E-6475-C44B-64153120C3F9}"/>
                </a:ext>
              </a:extLst>
            </p:cNvPr>
            <p:cNvSpPr/>
            <p:nvPr/>
          </p:nvSpPr>
          <p:spPr>
            <a:xfrm rot="2797982">
              <a:off x="5466561" y="363582"/>
              <a:ext cx="333585" cy="828471"/>
            </a:xfrm>
            <a:prstGeom prst="chevron">
              <a:avLst>
                <a:gd name="adj" fmla="val 58488"/>
              </a:avLst>
            </a:prstGeom>
            <a:solidFill>
              <a:schemeClr val="bg1"/>
            </a:solidFill>
            <a:ln w="9525">
              <a:noFill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8" name="Pfeil: Chevron 407">
              <a:extLst>
                <a:ext uri="{FF2B5EF4-FFF2-40B4-BE49-F238E27FC236}">
                  <a16:creationId xmlns:a16="http://schemas.microsoft.com/office/drawing/2014/main" id="{9FA8D09E-AB82-9E39-C2C4-6876B80FC0E8}"/>
                </a:ext>
              </a:extLst>
            </p:cNvPr>
            <p:cNvSpPr/>
            <p:nvPr/>
          </p:nvSpPr>
          <p:spPr>
            <a:xfrm rot="7906633">
              <a:off x="6911081" y="319874"/>
              <a:ext cx="337171" cy="828471"/>
            </a:xfrm>
            <a:prstGeom prst="chevron">
              <a:avLst>
                <a:gd name="adj" fmla="val 66459"/>
              </a:avLst>
            </a:prstGeom>
            <a:solidFill>
              <a:schemeClr val="bg1"/>
            </a:solidFill>
            <a:ln w="9525">
              <a:noFill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9" name="Pfeil: Chevron 408">
              <a:extLst>
                <a:ext uri="{FF2B5EF4-FFF2-40B4-BE49-F238E27FC236}">
                  <a16:creationId xmlns:a16="http://schemas.microsoft.com/office/drawing/2014/main" id="{E547CE76-7646-C44A-A5CB-2858031812C0}"/>
                </a:ext>
              </a:extLst>
            </p:cNvPr>
            <p:cNvSpPr/>
            <p:nvPr/>
          </p:nvSpPr>
          <p:spPr>
            <a:xfrm rot="8152395">
              <a:off x="5329471" y="2123780"/>
              <a:ext cx="361856" cy="771955"/>
            </a:xfrm>
            <a:prstGeom prst="chevron">
              <a:avLst>
                <a:gd name="adj" fmla="val 66459"/>
              </a:avLst>
            </a:prstGeom>
            <a:solidFill>
              <a:schemeClr val="bg1"/>
            </a:solidFill>
            <a:ln w="9525">
              <a:noFill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0" name="Pfeil: Chevron 409">
              <a:extLst>
                <a:ext uri="{FF2B5EF4-FFF2-40B4-BE49-F238E27FC236}">
                  <a16:creationId xmlns:a16="http://schemas.microsoft.com/office/drawing/2014/main" id="{35B09799-C9F9-C486-291D-0D0A5E4DA3E1}"/>
                </a:ext>
              </a:extLst>
            </p:cNvPr>
            <p:cNvSpPr/>
            <p:nvPr/>
          </p:nvSpPr>
          <p:spPr>
            <a:xfrm rot="2754517">
              <a:off x="6771412" y="1940690"/>
              <a:ext cx="337171" cy="828471"/>
            </a:xfrm>
            <a:prstGeom prst="chevron">
              <a:avLst>
                <a:gd name="adj" fmla="val 55033"/>
              </a:avLst>
            </a:prstGeom>
            <a:solidFill>
              <a:schemeClr val="bg1"/>
            </a:solidFill>
            <a:ln w="9525">
              <a:noFill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1" name="Pfeil: Chevron 410">
              <a:extLst>
                <a:ext uri="{FF2B5EF4-FFF2-40B4-BE49-F238E27FC236}">
                  <a16:creationId xmlns:a16="http://schemas.microsoft.com/office/drawing/2014/main" id="{50F94F11-9A3F-A007-F409-A5379EA41116}"/>
                </a:ext>
              </a:extLst>
            </p:cNvPr>
            <p:cNvSpPr/>
            <p:nvPr/>
          </p:nvSpPr>
          <p:spPr>
            <a:xfrm rot="19310913">
              <a:off x="8948563" y="2004869"/>
              <a:ext cx="361856" cy="771955"/>
            </a:xfrm>
            <a:prstGeom prst="chevron">
              <a:avLst>
                <a:gd name="adj" fmla="val 66459"/>
              </a:avLst>
            </a:prstGeom>
            <a:solidFill>
              <a:schemeClr val="bg1"/>
            </a:solidFill>
            <a:ln w="9525">
              <a:noFill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2" name="Pfeil: Chevron 411">
              <a:extLst>
                <a:ext uri="{FF2B5EF4-FFF2-40B4-BE49-F238E27FC236}">
                  <a16:creationId xmlns:a16="http://schemas.microsoft.com/office/drawing/2014/main" id="{BCDA3096-5391-E9EF-54D6-AB99985C8DBC}"/>
                </a:ext>
              </a:extLst>
            </p:cNvPr>
            <p:cNvSpPr/>
            <p:nvPr/>
          </p:nvSpPr>
          <p:spPr>
            <a:xfrm rot="12841985">
              <a:off x="8839463" y="382501"/>
              <a:ext cx="361856" cy="771955"/>
            </a:xfrm>
            <a:prstGeom prst="chevron">
              <a:avLst>
                <a:gd name="adj" fmla="val 66459"/>
              </a:avLst>
            </a:prstGeom>
            <a:solidFill>
              <a:schemeClr val="bg1"/>
            </a:solidFill>
            <a:ln w="9525">
              <a:noFill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03554FC8-1075-8293-19B6-4BBB24BB21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2026" y="1070944"/>
              <a:ext cx="857315" cy="670884"/>
              <a:chOff x="4167032" y="2896306"/>
              <a:chExt cx="824809" cy="692702"/>
            </a:xfrm>
          </p:grpSpPr>
          <p:sp>
            <p:nvSpPr>
              <p:cNvPr id="74" name="Freihandform 114">
                <a:extLst>
                  <a:ext uri="{FF2B5EF4-FFF2-40B4-BE49-F238E27FC236}">
                    <a16:creationId xmlns:a16="http://schemas.microsoft.com/office/drawing/2014/main" id="{CEE06169-39F9-DD7C-25EE-4BEB93352EEA}"/>
                  </a:ext>
                </a:extLst>
              </p:cNvPr>
              <p:cNvSpPr/>
              <p:nvPr/>
            </p:nvSpPr>
            <p:spPr bwMode="auto">
              <a:xfrm>
                <a:off x="4167032" y="2896306"/>
                <a:ext cx="528322" cy="531002"/>
              </a:xfrm>
              <a:custGeom>
                <a:avLst/>
                <a:gdLst>
                  <a:gd name="connsiteX0" fmla="*/ 382776 w 895299"/>
                  <a:gd name="connsiteY0" fmla="*/ 0 h 948847"/>
                  <a:gd name="connsiteX1" fmla="*/ 512523 w 895299"/>
                  <a:gd name="connsiteY1" fmla="*/ 0 h 948847"/>
                  <a:gd name="connsiteX2" fmla="*/ 544960 w 895299"/>
                  <a:gd name="connsiteY2" fmla="*/ 32437 h 948847"/>
                  <a:gd name="connsiteX3" fmla="*/ 544960 w 895299"/>
                  <a:gd name="connsiteY3" fmla="*/ 115302 h 948847"/>
                  <a:gd name="connsiteX4" fmla="*/ 593051 w 895299"/>
                  <a:gd name="connsiteY4" fmla="*/ 130230 h 948847"/>
                  <a:gd name="connsiteX5" fmla="*/ 656504 w 895299"/>
                  <a:gd name="connsiteY5" fmla="*/ 164671 h 948847"/>
                  <a:gd name="connsiteX6" fmla="*/ 711271 w 895299"/>
                  <a:gd name="connsiteY6" fmla="*/ 209858 h 948847"/>
                  <a:gd name="connsiteX7" fmla="*/ 781766 w 895299"/>
                  <a:gd name="connsiteY7" fmla="*/ 169157 h 948847"/>
                  <a:gd name="connsiteX8" fmla="*/ 826076 w 895299"/>
                  <a:gd name="connsiteY8" fmla="*/ 181030 h 948847"/>
                  <a:gd name="connsiteX9" fmla="*/ 890949 w 895299"/>
                  <a:gd name="connsiteY9" fmla="*/ 293394 h 948847"/>
                  <a:gd name="connsiteX10" fmla="*/ 879076 w 895299"/>
                  <a:gd name="connsiteY10" fmla="*/ 337704 h 948847"/>
                  <a:gd name="connsiteX11" fmla="*/ 807386 w 895299"/>
                  <a:gd name="connsiteY11" fmla="*/ 379094 h 948847"/>
                  <a:gd name="connsiteX12" fmla="*/ 813609 w 895299"/>
                  <a:gd name="connsiteY12" fmla="*/ 399141 h 948847"/>
                  <a:gd name="connsiteX13" fmla="*/ 821198 w 895299"/>
                  <a:gd name="connsiteY13" fmla="*/ 474423 h 948847"/>
                  <a:gd name="connsiteX14" fmla="*/ 813609 w 895299"/>
                  <a:gd name="connsiteY14" fmla="*/ 549707 h 948847"/>
                  <a:gd name="connsiteX15" fmla="*/ 807385 w 895299"/>
                  <a:gd name="connsiteY15" fmla="*/ 569753 h 948847"/>
                  <a:gd name="connsiteX16" fmla="*/ 879076 w 895299"/>
                  <a:gd name="connsiteY16" fmla="*/ 611144 h 948847"/>
                  <a:gd name="connsiteX17" fmla="*/ 890949 w 895299"/>
                  <a:gd name="connsiteY17" fmla="*/ 655453 h 948847"/>
                  <a:gd name="connsiteX18" fmla="*/ 826076 w 895299"/>
                  <a:gd name="connsiteY18" fmla="*/ 767818 h 948847"/>
                  <a:gd name="connsiteX19" fmla="*/ 781765 w 895299"/>
                  <a:gd name="connsiteY19" fmla="*/ 779690 h 948847"/>
                  <a:gd name="connsiteX20" fmla="*/ 711270 w 895299"/>
                  <a:gd name="connsiteY20" fmla="*/ 738989 h 948847"/>
                  <a:gd name="connsiteX21" fmla="*/ 656504 w 895299"/>
                  <a:gd name="connsiteY21" fmla="*/ 784176 h 948847"/>
                  <a:gd name="connsiteX22" fmla="*/ 593051 w 895299"/>
                  <a:gd name="connsiteY22" fmla="*/ 818617 h 948847"/>
                  <a:gd name="connsiteX23" fmla="*/ 544960 w 895299"/>
                  <a:gd name="connsiteY23" fmla="*/ 833545 h 948847"/>
                  <a:gd name="connsiteX24" fmla="*/ 544960 w 895299"/>
                  <a:gd name="connsiteY24" fmla="*/ 916410 h 948847"/>
                  <a:gd name="connsiteX25" fmla="*/ 512523 w 895299"/>
                  <a:gd name="connsiteY25" fmla="*/ 948847 h 948847"/>
                  <a:gd name="connsiteX26" fmla="*/ 382777 w 895299"/>
                  <a:gd name="connsiteY26" fmla="*/ 948847 h 948847"/>
                  <a:gd name="connsiteX27" fmla="*/ 350339 w 895299"/>
                  <a:gd name="connsiteY27" fmla="*/ 916410 h 948847"/>
                  <a:gd name="connsiteX28" fmla="*/ 350339 w 895299"/>
                  <a:gd name="connsiteY28" fmla="*/ 833546 h 948847"/>
                  <a:gd name="connsiteX29" fmla="*/ 302247 w 895299"/>
                  <a:gd name="connsiteY29" fmla="*/ 818617 h 948847"/>
                  <a:gd name="connsiteX30" fmla="*/ 238795 w 895299"/>
                  <a:gd name="connsiteY30" fmla="*/ 784176 h 948847"/>
                  <a:gd name="connsiteX31" fmla="*/ 184029 w 895299"/>
                  <a:gd name="connsiteY31" fmla="*/ 738990 h 948847"/>
                  <a:gd name="connsiteX32" fmla="*/ 113533 w 895299"/>
                  <a:gd name="connsiteY32" fmla="*/ 779690 h 948847"/>
                  <a:gd name="connsiteX33" fmla="*/ 69224 w 895299"/>
                  <a:gd name="connsiteY33" fmla="*/ 767818 h 948847"/>
                  <a:gd name="connsiteX34" fmla="*/ 4350 w 895299"/>
                  <a:gd name="connsiteY34" fmla="*/ 655453 h 948847"/>
                  <a:gd name="connsiteX35" fmla="*/ 16223 w 895299"/>
                  <a:gd name="connsiteY35" fmla="*/ 611144 h 948847"/>
                  <a:gd name="connsiteX36" fmla="*/ 87912 w 895299"/>
                  <a:gd name="connsiteY36" fmla="*/ 569754 h 948847"/>
                  <a:gd name="connsiteX37" fmla="*/ 81689 w 895299"/>
                  <a:gd name="connsiteY37" fmla="*/ 549706 h 948847"/>
                  <a:gd name="connsiteX38" fmla="*/ 74100 w 895299"/>
                  <a:gd name="connsiteY38" fmla="*/ 474423 h 948847"/>
                  <a:gd name="connsiteX39" fmla="*/ 81689 w 895299"/>
                  <a:gd name="connsiteY39" fmla="*/ 399140 h 948847"/>
                  <a:gd name="connsiteX40" fmla="*/ 87913 w 895299"/>
                  <a:gd name="connsiteY40" fmla="*/ 379094 h 948847"/>
                  <a:gd name="connsiteX41" fmla="*/ 16223 w 895299"/>
                  <a:gd name="connsiteY41" fmla="*/ 337704 h 948847"/>
                  <a:gd name="connsiteX42" fmla="*/ 4351 w 895299"/>
                  <a:gd name="connsiteY42" fmla="*/ 293394 h 948847"/>
                  <a:gd name="connsiteX43" fmla="*/ 69224 w 895299"/>
                  <a:gd name="connsiteY43" fmla="*/ 181030 h 948847"/>
                  <a:gd name="connsiteX44" fmla="*/ 113534 w 895299"/>
                  <a:gd name="connsiteY44" fmla="*/ 169157 h 948847"/>
                  <a:gd name="connsiteX45" fmla="*/ 184028 w 895299"/>
                  <a:gd name="connsiteY45" fmla="*/ 209857 h 948847"/>
                  <a:gd name="connsiteX46" fmla="*/ 238794 w 895299"/>
                  <a:gd name="connsiteY46" fmla="*/ 164671 h 948847"/>
                  <a:gd name="connsiteX47" fmla="*/ 302247 w 895299"/>
                  <a:gd name="connsiteY47" fmla="*/ 130230 h 948847"/>
                  <a:gd name="connsiteX48" fmla="*/ 350339 w 895299"/>
                  <a:gd name="connsiteY48" fmla="*/ 115301 h 948847"/>
                  <a:gd name="connsiteX49" fmla="*/ 350339 w 895299"/>
                  <a:gd name="connsiteY49" fmla="*/ 32438 h 948847"/>
                  <a:gd name="connsiteX50" fmla="*/ 382776 w 895299"/>
                  <a:gd name="connsiteY50" fmla="*/ 0 h 948847"/>
                  <a:gd name="connsiteX51" fmla="*/ 447650 w 895299"/>
                  <a:gd name="connsiteY51" fmla="*/ 272222 h 948847"/>
                  <a:gd name="connsiteX52" fmla="*/ 245448 w 895299"/>
                  <a:gd name="connsiteY52" fmla="*/ 474424 h 948847"/>
                  <a:gd name="connsiteX53" fmla="*/ 447650 w 895299"/>
                  <a:gd name="connsiteY53" fmla="*/ 676626 h 948847"/>
                  <a:gd name="connsiteX54" fmla="*/ 649852 w 895299"/>
                  <a:gd name="connsiteY54" fmla="*/ 474424 h 948847"/>
                  <a:gd name="connsiteX55" fmla="*/ 447650 w 895299"/>
                  <a:gd name="connsiteY55" fmla="*/ 272222 h 948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895299" h="948847" extrusionOk="0">
                    <a:moveTo>
                      <a:pt x="382776" y="0"/>
                    </a:moveTo>
                    <a:lnTo>
                      <a:pt x="512523" y="0"/>
                    </a:lnTo>
                    <a:cubicBezTo>
                      <a:pt x="530437" y="0"/>
                      <a:pt x="544960" y="14523"/>
                      <a:pt x="544960" y="32437"/>
                    </a:cubicBezTo>
                    <a:lnTo>
                      <a:pt x="544960" y="115302"/>
                    </a:lnTo>
                    <a:lnTo>
                      <a:pt x="593051" y="130230"/>
                    </a:lnTo>
                    <a:cubicBezTo>
                      <a:pt x="615396" y="139681"/>
                      <a:pt x="636631" y="151245"/>
                      <a:pt x="656504" y="164671"/>
                    </a:cubicBezTo>
                    <a:lnTo>
                      <a:pt x="711271" y="209858"/>
                    </a:lnTo>
                    <a:lnTo>
                      <a:pt x="781766" y="169157"/>
                    </a:lnTo>
                    <a:cubicBezTo>
                      <a:pt x="797280" y="160200"/>
                      <a:pt x="817119" y="165516"/>
                      <a:pt x="826076" y="181030"/>
                    </a:cubicBezTo>
                    <a:lnTo>
                      <a:pt x="890949" y="293394"/>
                    </a:lnTo>
                    <a:cubicBezTo>
                      <a:pt x="899906" y="308908"/>
                      <a:pt x="894590" y="328747"/>
                      <a:pt x="879076" y="337704"/>
                    </a:cubicBezTo>
                    <a:lnTo>
                      <a:pt x="807386" y="379094"/>
                    </a:lnTo>
                    <a:lnTo>
                      <a:pt x="813609" y="399141"/>
                    </a:lnTo>
                    <a:cubicBezTo>
                      <a:pt x="818585" y="423457"/>
                      <a:pt x="821198" y="448635"/>
                      <a:pt x="821198" y="474423"/>
                    </a:cubicBezTo>
                    <a:cubicBezTo>
                      <a:pt x="821198" y="500211"/>
                      <a:pt x="818585" y="525390"/>
                      <a:pt x="813609" y="549707"/>
                    </a:cubicBezTo>
                    <a:lnTo>
                      <a:pt x="807385" y="569753"/>
                    </a:lnTo>
                    <a:lnTo>
                      <a:pt x="879076" y="611144"/>
                    </a:lnTo>
                    <a:cubicBezTo>
                      <a:pt x="894590" y="620101"/>
                      <a:pt x="899906" y="639939"/>
                      <a:pt x="890949" y="655453"/>
                    </a:cubicBezTo>
                    <a:lnTo>
                      <a:pt x="826076" y="767818"/>
                    </a:lnTo>
                    <a:cubicBezTo>
                      <a:pt x="817119" y="783332"/>
                      <a:pt x="797279" y="788647"/>
                      <a:pt x="781765" y="779690"/>
                    </a:cubicBezTo>
                    <a:lnTo>
                      <a:pt x="711270" y="738989"/>
                    </a:lnTo>
                    <a:lnTo>
                      <a:pt x="656504" y="784176"/>
                    </a:lnTo>
                    <a:cubicBezTo>
                      <a:pt x="636631" y="797601"/>
                      <a:pt x="615396" y="809166"/>
                      <a:pt x="593051" y="818617"/>
                    </a:cubicBezTo>
                    <a:lnTo>
                      <a:pt x="544960" y="833545"/>
                    </a:lnTo>
                    <a:lnTo>
                      <a:pt x="544960" y="916410"/>
                    </a:lnTo>
                    <a:cubicBezTo>
                      <a:pt x="544960" y="934324"/>
                      <a:pt x="530437" y="948847"/>
                      <a:pt x="512523" y="948847"/>
                    </a:cubicBezTo>
                    <a:lnTo>
                      <a:pt x="382777" y="948847"/>
                    </a:lnTo>
                    <a:cubicBezTo>
                      <a:pt x="364863" y="948847"/>
                      <a:pt x="350339" y="934324"/>
                      <a:pt x="350339" y="916410"/>
                    </a:cubicBezTo>
                    <a:lnTo>
                      <a:pt x="350339" y="833546"/>
                    </a:lnTo>
                    <a:lnTo>
                      <a:pt x="302247" y="818617"/>
                    </a:lnTo>
                    <a:cubicBezTo>
                      <a:pt x="279902" y="809166"/>
                      <a:pt x="258667" y="797602"/>
                      <a:pt x="238795" y="784176"/>
                    </a:cubicBezTo>
                    <a:lnTo>
                      <a:pt x="184029" y="738990"/>
                    </a:lnTo>
                    <a:lnTo>
                      <a:pt x="113533" y="779690"/>
                    </a:lnTo>
                    <a:cubicBezTo>
                      <a:pt x="98019" y="788647"/>
                      <a:pt x="78181" y="783332"/>
                      <a:pt x="69224" y="767818"/>
                    </a:cubicBezTo>
                    <a:lnTo>
                      <a:pt x="4350" y="655453"/>
                    </a:lnTo>
                    <a:cubicBezTo>
                      <a:pt x="-4607" y="639939"/>
                      <a:pt x="709" y="620101"/>
                      <a:pt x="16223" y="611144"/>
                    </a:cubicBezTo>
                    <a:lnTo>
                      <a:pt x="87912" y="569754"/>
                    </a:lnTo>
                    <a:lnTo>
                      <a:pt x="81689" y="549706"/>
                    </a:lnTo>
                    <a:cubicBezTo>
                      <a:pt x="76714" y="525389"/>
                      <a:pt x="74100" y="500211"/>
                      <a:pt x="74100" y="474423"/>
                    </a:cubicBezTo>
                    <a:cubicBezTo>
                      <a:pt x="74100" y="448635"/>
                      <a:pt x="76714" y="423457"/>
                      <a:pt x="81689" y="399140"/>
                    </a:cubicBezTo>
                    <a:lnTo>
                      <a:pt x="87913" y="379094"/>
                    </a:lnTo>
                    <a:lnTo>
                      <a:pt x="16223" y="337704"/>
                    </a:lnTo>
                    <a:cubicBezTo>
                      <a:pt x="709" y="328747"/>
                      <a:pt x="-4606" y="308908"/>
                      <a:pt x="4351" y="293394"/>
                    </a:cubicBezTo>
                    <a:lnTo>
                      <a:pt x="69224" y="181030"/>
                    </a:lnTo>
                    <a:cubicBezTo>
                      <a:pt x="78181" y="165516"/>
                      <a:pt x="98020" y="160200"/>
                      <a:pt x="113534" y="169157"/>
                    </a:cubicBezTo>
                    <a:lnTo>
                      <a:pt x="184028" y="209857"/>
                    </a:lnTo>
                    <a:lnTo>
                      <a:pt x="238794" y="164671"/>
                    </a:lnTo>
                    <a:cubicBezTo>
                      <a:pt x="258668" y="151244"/>
                      <a:pt x="279902" y="139681"/>
                      <a:pt x="302247" y="130230"/>
                    </a:cubicBezTo>
                    <a:lnTo>
                      <a:pt x="350339" y="115301"/>
                    </a:lnTo>
                    <a:lnTo>
                      <a:pt x="350339" y="32438"/>
                    </a:lnTo>
                    <a:cubicBezTo>
                      <a:pt x="350339" y="14524"/>
                      <a:pt x="364862" y="0"/>
                      <a:pt x="382776" y="0"/>
                    </a:cubicBezTo>
                    <a:close/>
                    <a:moveTo>
                      <a:pt x="447650" y="272222"/>
                    </a:moveTo>
                    <a:cubicBezTo>
                      <a:pt x="335977" y="272222"/>
                      <a:pt x="245448" y="362751"/>
                      <a:pt x="245448" y="474424"/>
                    </a:cubicBezTo>
                    <a:cubicBezTo>
                      <a:pt x="245448" y="586097"/>
                      <a:pt x="335977" y="676626"/>
                      <a:pt x="447650" y="676626"/>
                    </a:cubicBezTo>
                    <a:cubicBezTo>
                      <a:pt x="559323" y="676626"/>
                      <a:pt x="649852" y="586097"/>
                      <a:pt x="649852" y="474424"/>
                    </a:cubicBezTo>
                    <a:cubicBezTo>
                      <a:pt x="649852" y="362751"/>
                      <a:pt x="559323" y="272222"/>
                      <a:pt x="447650" y="272222"/>
                    </a:cubicBezTo>
                    <a:close/>
                  </a:path>
                </a:pathLst>
              </a:custGeom>
              <a:solidFill>
                <a:srgbClr val="0067A6"/>
              </a:solidFill>
              <a:ln w="28575">
                <a:noFill/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de-DE" sz="768"/>
              </a:p>
            </p:txBody>
          </p:sp>
          <p:sp>
            <p:nvSpPr>
              <p:cNvPr id="75" name="Freihandform 86">
                <a:extLst>
                  <a:ext uri="{FF2B5EF4-FFF2-40B4-BE49-F238E27FC236}">
                    <a16:creationId xmlns:a16="http://schemas.microsoft.com/office/drawing/2014/main" id="{7821DF74-7DA1-B6B2-1D76-C3980DB38222}"/>
                  </a:ext>
                </a:extLst>
              </p:cNvPr>
              <p:cNvSpPr/>
              <p:nvPr/>
            </p:nvSpPr>
            <p:spPr bwMode="auto">
              <a:xfrm rot="20971540">
                <a:off x="4598547" y="3307087"/>
                <a:ext cx="264835" cy="281921"/>
              </a:xfrm>
              <a:custGeom>
                <a:avLst/>
                <a:gdLst>
                  <a:gd name="connsiteX0" fmla="*/ 382776 w 895299"/>
                  <a:gd name="connsiteY0" fmla="*/ 0 h 948847"/>
                  <a:gd name="connsiteX1" fmla="*/ 512523 w 895299"/>
                  <a:gd name="connsiteY1" fmla="*/ 0 h 948847"/>
                  <a:gd name="connsiteX2" fmla="*/ 544960 w 895299"/>
                  <a:gd name="connsiteY2" fmla="*/ 32437 h 948847"/>
                  <a:gd name="connsiteX3" fmla="*/ 544960 w 895299"/>
                  <a:gd name="connsiteY3" fmla="*/ 115302 h 948847"/>
                  <a:gd name="connsiteX4" fmla="*/ 593051 w 895299"/>
                  <a:gd name="connsiteY4" fmla="*/ 130230 h 948847"/>
                  <a:gd name="connsiteX5" fmla="*/ 656504 w 895299"/>
                  <a:gd name="connsiteY5" fmla="*/ 164671 h 948847"/>
                  <a:gd name="connsiteX6" fmla="*/ 711271 w 895299"/>
                  <a:gd name="connsiteY6" fmla="*/ 209858 h 948847"/>
                  <a:gd name="connsiteX7" fmla="*/ 781766 w 895299"/>
                  <a:gd name="connsiteY7" fmla="*/ 169157 h 948847"/>
                  <a:gd name="connsiteX8" fmla="*/ 826076 w 895299"/>
                  <a:gd name="connsiteY8" fmla="*/ 181030 h 948847"/>
                  <a:gd name="connsiteX9" fmla="*/ 890949 w 895299"/>
                  <a:gd name="connsiteY9" fmla="*/ 293394 h 948847"/>
                  <a:gd name="connsiteX10" fmla="*/ 879076 w 895299"/>
                  <a:gd name="connsiteY10" fmla="*/ 337704 h 948847"/>
                  <a:gd name="connsiteX11" fmla="*/ 807386 w 895299"/>
                  <a:gd name="connsiteY11" fmla="*/ 379094 h 948847"/>
                  <a:gd name="connsiteX12" fmla="*/ 813609 w 895299"/>
                  <a:gd name="connsiteY12" fmla="*/ 399141 h 948847"/>
                  <a:gd name="connsiteX13" fmla="*/ 821198 w 895299"/>
                  <a:gd name="connsiteY13" fmla="*/ 474423 h 948847"/>
                  <a:gd name="connsiteX14" fmla="*/ 813609 w 895299"/>
                  <a:gd name="connsiteY14" fmla="*/ 549707 h 948847"/>
                  <a:gd name="connsiteX15" fmla="*/ 807385 w 895299"/>
                  <a:gd name="connsiteY15" fmla="*/ 569753 h 948847"/>
                  <a:gd name="connsiteX16" fmla="*/ 879076 w 895299"/>
                  <a:gd name="connsiteY16" fmla="*/ 611144 h 948847"/>
                  <a:gd name="connsiteX17" fmla="*/ 890949 w 895299"/>
                  <a:gd name="connsiteY17" fmla="*/ 655453 h 948847"/>
                  <a:gd name="connsiteX18" fmla="*/ 826076 w 895299"/>
                  <a:gd name="connsiteY18" fmla="*/ 767818 h 948847"/>
                  <a:gd name="connsiteX19" fmla="*/ 781765 w 895299"/>
                  <a:gd name="connsiteY19" fmla="*/ 779690 h 948847"/>
                  <a:gd name="connsiteX20" fmla="*/ 711270 w 895299"/>
                  <a:gd name="connsiteY20" fmla="*/ 738989 h 948847"/>
                  <a:gd name="connsiteX21" fmla="*/ 656504 w 895299"/>
                  <a:gd name="connsiteY21" fmla="*/ 784176 h 948847"/>
                  <a:gd name="connsiteX22" fmla="*/ 593051 w 895299"/>
                  <a:gd name="connsiteY22" fmla="*/ 818617 h 948847"/>
                  <a:gd name="connsiteX23" fmla="*/ 544960 w 895299"/>
                  <a:gd name="connsiteY23" fmla="*/ 833545 h 948847"/>
                  <a:gd name="connsiteX24" fmla="*/ 544960 w 895299"/>
                  <a:gd name="connsiteY24" fmla="*/ 916410 h 948847"/>
                  <a:gd name="connsiteX25" fmla="*/ 512523 w 895299"/>
                  <a:gd name="connsiteY25" fmla="*/ 948847 h 948847"/>
                  <a:gd name="connsiteX26" fmla="*/ 382777 w 895299"/>
                  <a:gd name="connsiteY26" fmla="*/ 948847 h 948847"/>
                  <a:gd name="connsiteX27" fmla="*/ 350339 w 895299"/>
                  <a:gd name="connsiteY27" fmla="*/ 916410 h 948847"/>
                  <a:gd name="connsiteX28" fmla="*/ 350339 w 895299"/>
                  <a:gd name="connsiteY28" fmla="*/ 833546 h 948847"/>
                  <a:gd name="connsiteX29" fmla="*/ 302247 w 895299"/>
                  <a:gd name="connsiteY29" fmla="*/ 818617 h 948847"/>
                  <a:gd name="connsiteX30" fmla="*/ 238795 w 895299"/>
                  <a:gd name="connsiteY30" fmla="*/ 784176 h 948847"/>
                  <a:gd name="connsiteX31" fmla="*/ 184029 w 895299"/>
                  <a:gd name="connsiteY31" fmla="*/ 738990 h 948847"/>
                  <a:gd name="connsiteX32" fmla="*/ 113533 w 895299"/>
                  <a:gd name="connsiteY32" fmla="*/ 779690 h 948847"/>
                  <a:gd name="connsiteX33" fmla="*/ 69224 w 895299"/>
                  <a:gd name="connsiteY33" fmla="*/ 767818 h 948847"/>
                  <a:gd name="connsiteX34" fmla="*/ 4350 w 895299"/>
                  <a:gd name="connsiteY34" fmla="*/ 655453 h 948847"/>
                  <a:gd name="connsiteX35" fmla="*/ 16223 w 895299"/>
                  <a:gd name="connsiteY35" fmla="*/ 611144 h 948847"/>
                  <a:gd name="connsiteX36" fmla="*/ 87912 w 895299"/>
                  <a:gd name="connsiteY36" fmla="*/ 569754 h 948847"/>
                  <a:gd name="connsiteX37" fmla="*/ 81689 w 895299"/>
                  <a:gd name="connsiteY37" fmla="*/ 549706 h 948847"/>
                  <a:gd name="connsiteX38" fmla="*/ 74100 w 895299"/>
                  <a:gd name="connsiteY38" fmla="*/ 474423 h 948847"/>
                  <a:gd name="connsiteX39" fmla="*/ 81689 w 895299"/>
                  <a:gd name="connsiteY39" fmla="*/ 399140 h 948847"/>
                  <a:gd name="connsiteX40" fmla="*/ 87913 w 895299"/>
                  <a:gd name="connsiteY40" fmla="*/ 379094 h 948847"/>
                  <a:gd name="connsiteX41" fmla="*/ 16223 w 895299"/>
                  <a:gd name="connsiteY41" fmla="*/ 337704 h 948847"/>
                  <a:gd name="connsiteX42" fmla="*/ 4351 w 895299"/>
                  <a:gd name="connsiteY42" fmla="*/ 293394 h 948847"/>
                  <a:gd name="connsiteX43" fmla="*/ 69224 w 895299"/>
                  <a:gd name="connsiteY43" fmla="*/ 181030 h 948847"/>
                  <a:gd name="connsiteX44" fmla="*/ 113534 w 895299"/>
                  <a:gd name="connsiteY44" fmla="*/ 169157 h 948847"/>
                  <a:gd name="connsiteX45" fmla="*/ 184028 w 895299"/>
                  <a:gd name="connsiteY45" fmla="*/ 209857 h 948847"/>
                  <a:gd name="connsiteX46" fmla="*/ 238794 w 895299"/>
                  <a:gd name="connsiteY46" fmla="*/ 164671 h 948847"/>
                  <a:gd name="connsiteX47" fmla="*/ 302247 w 895299"/>
                  <a:gd name="connsiteY47" fmla="*/ 130230 h 948847"/>
                  <a:gd name="connsiteX48" fmla="*/ 350339 w 895299"/>
                  <a:gd name="connsiteY48" fmla="*/ 115301 h 948847"/>
                  <a:gd name="connsiteX49" fmla="*/ 350339 w 895299"/>
                  <a:gd name="connsiteY49" fmla="*/ 32438 h 948847"/>
                  <a:gd name="connsiteX50" fmla="*/ 382776 w 895299"/>
                  <a:gd name="connsiteY50" fmla="*/ 0 h 948847"/>
                  <a:gd name="connsiteX51" fmla="*/ 447650 w 895299"/>
                  <a:gd name="connsiteY51" fmla="*/ 272222 h 948847"/>
                  <a:gd name="connsiteX52" fmla="*/ 245448 w 895299"/>
                  <a:gd name="connsiteY52" fmla="*/ 474424 h 948847"/>
                  <a:gd name="connsiteX53" fmla="*/ 447650 w 895299"/>
                  <a:gd name="connsiteY53" fmla="*/ 676626 h 948847"/>
                  <a:gd name="connsiteX54" fmla="*/ 649852 w 895299"/>
                  <a:gd name="connsiteY54" fmla="*/ 474424 h 948847"/>
                  <a:gd name="connsiteX55" fmla="*/ 447650 w 895299"/>
                  <a:gd name="connsiteY55" fmla="*/ 272222 h 948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895299" h="948847" extrusionOk="0">
                    <a:moveTo>
                      <a:pt x="382776" y="0"/>
                    </a:moveTo>
                    <a:lnTo>
                      <a:pt x="512523" y="0"/>
                    </a:lnTo>
                    <a:cubicBezTo>
                      <a:pt x="530437" y="0"/>
                      <a:pt x="544960" y="14523"/>
                      <a:pt x="544960" y="32437"/>
                    </a:cubicBezTo>
                    <a:lnTo>
                      <a:pt x="544960" y="115302"/>
                    </a:lnTo>
                    <a:lnTo>
                      <a:pt x="593051" y="130230"/>
                    </a:lnTo>
                    <a:cubicBezTo>
                      <a:pt x="615396" y="139681"/>
                      <a:pt x="636631" y="151245"/>
                      <a:pt x="656504" y="164671"/>
                    </a:cubicBezTo>
                    <a:lnTo>
                      <a:pt x="711271" y="209858"/>
                    </a:lnTo>
                    <a:lnTo>
                      <a:pt x="781766" y="169157"/>
                    </a:lnTo>
                    <a:cubicBezTo>
                      <a:pt x="797280" y="160200"/>
                      <a:pt x="817119" y="165516"/>
                      <a:pt x="826076" y="181030"/>
                    </a:cubicBezTo>
                    <a:lnTo>
                      <a:pt x="890949" y="293394"/>
                    </a:lnTo>
                    <a:cubicBezTo>
                      <a:pt x="899906" y="308908"/>
                      <a:pt x="894590" y="328747"/>
                      <a:pt x="879076" y="337704"/>
                    </a:cubicBezTo>
                    <a:lnTo>
                      <a:pt x="807386" y="379094"/>
                    </a:lnTo>
                    <a:lnTo>
                      <a:pt x="813609" y="399141"/>
                    </a:lnTo>
                    <a:cubicBezTo>
                      <a:pt x="818585" y="423457"/>
                      <a:pt x="821198" y="448635"/>
                      <a:pt x="821198" y="474423"/>
                    </a:cubicBezTo>
                    <a:cubicBezTo>
                      <a:pt x="821198" y="500211"/>
                      <a:pt x="818585" y="525390"/>
                      <a:pt x="813609" y="549707"/>
                    </a:cubicBezTo>
                    <a:lnTo>
                      <a:pt x="807385" y="569753"/>
                    </a:lnTo>
                    <a:lnTo>
                      <a:pt x="879076" y="611144"/>
                    </a:lnTo>
                    <a:cubicBezTo>
                      <a:pt x="894590" y="620101"/>
                      <a:pt x="899906" y="639939"/>
                      <a:pt x="890949" y="655453"/>
                    </a:cubicBezTo>
                    <a:lnTo>
                      <a:pt x="826076" y="767818"/>
                    </a:lnTo>
                    <a:cubicBezTo>
                      <a:pt x="817119" y="783332"/>
                      <a:pt x="797279" y="788647"/>
                      <a:pt x="781765" y="779690"/>
                    </a:cubicBezTo>
                    <a:lnTo>
                      <a:pt x="711270" y="738989"/>
                    </a:lnTo>
                    <a:lnTo>
                      <a:pt x="656504" y="784176"/>
                    </a:lnTo>
                    <a:cubicBezTo>
                      <a:pt x="636631" y="797601"/>
                      <a:pt x="615396" y="809166"/>
                      <a:pt x="593051" y="818617"/>
                    </a:cubicBezTo>
                    <a:lnTo>
                      <a:pt x="544960" y="833545"/>
                    </a:lnTo>
                    <a:lnTo>
                      <a:pt x="544960" y="916410"/>
                    </a:lnTo>
                    <a:cubicBezTo>
                      <a:pt x="544960" y="934324"/>
                      <a:pt x="530437" y="948847"/>
                      <a:pt x="512523" y="948847"/>
                    </a:cubicBezTo>
                    <a:lnTo>
                      <a:pt x="382777" y="948847"/>
                    </a:lnTo>
                    <a:cubicBezTo>
                      <a:pt x="364863" y="948847"/>
                      <a:pt x="350339" y="934324"/>
                      <a:pt x="350339" y="916410"/>
                    </a:cubicBezTo>
                    <a:lnTo>
                      <a:pt x="350339" y="833546"/>
                    </a:lnTo>
                    <a:lnTo>
                      <a:pt x="302247" y="818617"/>
                    </a:lnTo>
                    <a:cubicBezTo>
                      <a:pt x="279902" y="809166"/>
                      <a:pt x="258667" y="797602"/>
                      <a:pt x="238795" y="784176"/>
                    </a:cubicBezTo>
                    <a:lnTo>
                      <a:pt x="184029" y="738990"/>
                    </a:lnTo>
                    <a:lnTo>
                      <a:pt x="113533" y="779690"/>
                    </a:lnTo>
                    <a:cubicBezTo>
                      <a:pt x="98019" y="788647"/>
                      <a:pt x="78181" y="783332"/>
                      <a:pt x="69224" y="767818"/>
                    </a:cubicBezTo>
                    <a:lnTo>
                      <a:pt x="4350" y="655453"/>
                    </a:lnTo>
                    <a:cubicBezTo>
                      <a:pt x="-4607" y="639939"/>
                      <a:pt x="709" y="620101"/>
                      <a:pt x="16223" y="611144"/>
                    </a:cubicBezTo>
                    <a:lnTo>
                      <a:pt x="87912" y="569754"/>
                    </a:lnTo>
                    <a:lnTo>
                      <a:pt x="81689" y="549706"/>
                    </a:lnTo>
                    <a:cubicBezTo>
                      <a:pt x="76714" y="525389"/>
                      <a:pt x="74100" y="500211"/>
                      <a:pt x="74100" y="474423"/>
                    </a:cubicBezTo>
                    <a:cubicBezTo>
                      <a:pt x="74100" y="448635"/>
                      <a:pt x="76714" y="423457"/>
                      <a:pt x="81689" y="399140"/>
                    </a:cubicBezTo>
                    <a:lnTo>
                      <a:pt x="87913" y="379094"/>
                    </a:lnTo>
                    <a:lnTo>
                      <a:pt x="16223" y="337704"/>
                    </a:lnTo>
                    <a:cubicBezTo>
                      <a:pt x="709" y="328747"/>
                      <a:pt x="-4606" y="308908"/>
                      <a:pt x="4351" y="293394"/>
                    </a:cubicBezTo>
                    <a:lnTo>
                      <a:pt x="69224" y="181030"/>
                    </a:lnTo>
                    <a:cubicBezTo>
                      <a:pt x="78181" y="165516"/>
                      <a:pt x="98020" y="160200"/>
                      <a:pt x="113534" y="169157"/>
                    </a:cubicBezTo>
                    <a:lnTo>
                      <a:pt x="184028" y="209857"/>
                    </a:lnTo>
                    <a:lnTo>
                      <a:pt x="238794" y="164671"/>
                    </a:lnTo>
                    <a:cubicBezTo>
                      <a:pt x="258668" y="151244"/>
                      <a:pt x="279902" y="139681"/>
                      <a:pt x="302247" y="130230"/>
                    </a:cubicBezTo>
                    <a:lnTo>
                      <a:pt x="350339" y="115301"/>
                    </a:lnTo>
                    <a:lnTo>
                      <a:pt x="350339" y="32438"/>
                    </a:lnTo>
                    <a:cubicBezTo>
                      <a:pt x="350339" y="14524"/>
                      <a:pt x="364862" y="0"/>
                      <a:pt x="382776" y="0"/>
                    </a:cubicBezTo>
                    <a:close/>
                    <a:moveTo>
                      <a:pt x="447650" y="272222"/>
                    </a:moveTo>
                    <a:cubicBezTo>
                      <a:pt x="335977" y="272222"/>
                      <a:pt x="245448" y="362751"/>
                      <a:pt x="245448" y="474424"/>
                    </a:cubicBezTo>
                    <a:cubicBezTo>
                      <a:pt x="245448" y="586097"/>
                      <a:pt x="335977" y="676626"/>
                      <a:pt x="447650" y="676626"/>
                    </a:cubicBezTo>
                    <a:cubicBezTo>
                      <a:pt x="559323" y="676626"/>
                      <a:pt x="649852" y="586097"/>
                      <a:pt x="649852" y="474424"/>
                    </a:cubicBezTo>
                    <a:cubicBezTo>
                      <a:pt x="649852" y="362751"/>
                      <a:pt x="559323" y="272222"/>
                      <a:pt x="447650" y="272222"/>
                    </a:cubicBezTo>
                    <a:close/>
                  </a:path>
                </a:pathLst>
              </a:custGeom>
              <a:solidFill>
                <a:srgbClr val="0067A6"/>
              </a:solidFill>
              <a:ln w="28575">
                <a:noFill/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de-DE" sz="768"/>
              </a:p>
            </p:txBody>
          </p:sp>
          <p:sp>
            <p:nvSpPr>
              <p:cNvPr id="76" name="Freihandform 88">
                <a:extLst>
                  <a:ext uri="{FF2B5EF4-FFF2-40B4-BE49-F238E27FC236}">
                    <a16:creationId xmlns:a16="http://schemas.microsoft.com/office/drawing/2014/main" id="{C9EFB210-F872-41EB-2C65-7BE4EFB2C64F}"/>
                  </a:ext>
                </a:extLst>
              </p:cNvPr>
              <p:cNvSpPr/>
              <p:nvPr/>
            </p:nvSpPr>
            <p:spPr bwMode="auto">
              <a:xfrm rot="1275678">
                <a:off x="4675353" y="3000173"/>
                <a:ext cx="316488" cy="336906"/>
              </a:xfrm>
              <a:custGeom>
                <a:avLst/>
                <a:gdLst>
                  <a:gd name="connsiteX0" fmla="*/ 382776 w 895299"/>
                  <a:gd name="connsiteY0" fmla="*/ 0 h 948847"/>
                  <a:gd name="connsiteX1" fmla="*/ 512523 w 895299"/>
                  <a:gd name="connsiteY1" fmla="*/ 0 h 948847"/>
                  <a:gd name="connsiteX2" fmla="*/ 544960 w 895299"/>
                  <a:gd name="connsiteY2" fmla="*/ 32437 h 948847"/>
                  <a:gd name="connsiteX3" fmla="*/ 544960 w 895299"/>
                  <a:gd name="connsiteY3" fmla="*/ 115302 h 948847"/>
                  <a:gd name="connsiteX4" fmla="*/ 593051 w 895299"/>
                  <a:gd name="connsiteY4" fmla="*/ 130230 h 948847"/>
                  <a:gd name="connsiteX5" fmla="*/ 656504 w 895299"/>
                  <a:gd name="connsiteY5" fmla="*/ 164671 h 948847"/>
                  <a:gd name="connsiteX6" fmla="*/ 711271 w 895299"/>
                  <a:gd name="connsiteY6" fmla="*/ 209858 h 948847"/>
                  <a:gd name="connsiteX7" fmla="*/ 781766 w 895299"/>
                  <a:gd name="connsiteY7" fmla="*/ 169157 h 948847"/>
                  <a:gd name="connsiteX8" fmla="*/ 826076 w 895299"/>
                  <a:gd name="connsiteY8" fmla="*/ 181030 h 948847"/>
                  <a:gd name="connsiteX9" fmla="*/ 890949 w 895299"/>
                  <a:gd name="connsiteY9" fmla="*/ 293394 h 948847"/>
                  <a:gd name="connsiteX10" fmla="*/ 879076 w 895299"/>
                  <a:gd name="connsiteY10" fmla="*/ 337704 h 948847"/>
                  <a:gd name="connsiteX11" fmla="*/ 807386 w 895299"/>
                  <a:gd name="connsiteY11" fmla="*/ 379094 h 948847"/>
                  <a:gd name="connsiteX12" fmla="*/ 813609 w 895299"/>
                  <a:gd name="connsiteY12" fmla="*/ 399141 h 948847"/>
                  <a:gd name="connsiteX13" fmla="*/ 821198 w 895299"/>
                  <a:gd name="connsiteY13" fmla="*/ 474423 h 948847"/>
                  <a:gd name="connsiteX14" fmla="*/ 813609 w 895299"/>
                  <a:gd name="connsiteY14" fmla="*/ 549707 h 948847"/>
                  <a:gd name="connsiteX15" fmla="*/ 807385 w 895299"/>
                  <a:gd name="connsiteY15" fmla="*/ 569753 h 948847"/>
                  <a:gd name="connsiteX16" fmla="*/ 879076 w 895299"/>
                  <a:gd name="connsiteY16" fmla="*/ 611144 h 948847"/>
                  <a:gd name="connsiteX17" fmla="*/ 890949 w 895299"/>
                  <a:gd name="connsiteY17" fmla="*/ 655453 h 948847"/>
                  <a:gd name="connsiteX18" fmla="*/ 826076 w 895299"/>
                  <a:gd name="connsiteY18" fmla="*/ 767818 h 948847"/>
                  <a:gd name="connsiteX19" fmla="*/ 781765 w 895299"/>
                  <a:gd name="connsiteY19" fmla="*/ 779690 h 948847"/>
                  <a:gd name="connsiteX20" fmla="*/ 711270 w 895299"/>
                  <a:gd name="connsiteY20" fmla="*/ 738989 h 948847"/>
                  <a:gd name="connsiteX21" fmla="*/ 656504 w 895299"/>
                  <a:gd name="connsiteY21" fmla="*/ 784176 h 948847"/>
                  <a:gd name="connsiteX22" fmla="*/ 593051 w 895299"/>
                  <a:gd name="connsiteY22" fmla="*/ 818617 h 948847"/>
                  <a:gd name="connsiteX23" fmla="*/ 544960 w 895299"/>
                  <a:gd name="connsiteY23" fmla="*/ 833545 h 948847"/>
                  <a:gd name="connsiteX24" fmla="*/ 544960 w 895299"/>
                  <a:gd name="connsiteY24" fmla="*/ 916410 h 948847"/>
                  <a:gd name="connsiteX25" fmla="*/ 512523 w 895299"/>
                  <a:gd name="connsiteY25" fmla="*/ 948847 h 948847"/>
                  <a:gd name="connsiteX26" fmla="*/ 382777 w 895299"/>
                  <a:gd name="connsiteY26" fmla="*/ 948847 h 948847"/>
                  <a:gd name="connsiteX27" fmla="*/ 350339 w 895299"/>
                  <a:gd name="connsiteY27" fmla="*/ 916410 h 948847"/>
                  <a:gd name="connsiteX28" fmla="*/ 350339 w 895299"/>
                  <a:gd name="connsiteY28" fmla="*/ 833546 h 948847"/>
                  <a:gd name="connsiteX29" fmla="*/ 302247 w 895299"/>
                  <a:gd name="connsiteY29" fmla="*/ 818617 h 948847"/>
                  <a:gd name="connsiteX30" fmla="*/ 238795 w 895299"/>
                  <a:gd name="connsiteY30" fmla="*/ 784176 h 948847"/>
                  <a:gd name="connsiteX31" fmla="*/ 184029 w 895299"/>
                  <a:gd name="connsiteY31" fmla="*/ 738990 h 948847"/>
                  <a:gd name="connsiteX32" fmla="*/ 113533 w 895299"/>
                  <a:gd name="connsiteY32" fmla="*/ 779690 h 948847"/>
                  <a:gd name="connsiteX33" fmla="*/ 69224 w 895299"/>
                  <a:gd name="connsiteY33" fmla="*/ 767818 h 948847"/>
                  <a:gd name="connsiteX34" fmla="*/ 4350 w 895299"/>
                  <a:gd name="connsiteY34" fmla="*/ 655453 h 948847"/>
                  <a:gd name="connsiteX35" fmla="*/ 16223 w 895299"/>
                  <a:gd name="connsiteY35" fmla="*/ 611144 h 948847"/>
                  <a:gd name="connsiteX36" fmla="*/ 87912 w 895299"/>
                  <a:gd name="connsiteY36" fmla="*/ 569754 h 948847"/>
                  <a:gd name="connsiteX37" fmla="*/ 81689 w 895299"/>
                  <a:gd name="connsiteY37" fmla="*/ 549706 h 948847"/>
                  <a:gd name="connsiteX38" fmla="*/ 74100 w 895299"/>
                  <a:gd name="connsiteY38" fmla="*/ 474423 h 948847"/>
                  <a:gd name="connsiteX39" fmla="*/ 81689 w 895299"/>
                  <a:gd name="connsiteY39" fmla="*/ 399140 h 948847"/>
                  <a:gd name="connsiteX40" fmla="*/ 87913 w 895299"/>
                  <a:gd name="connsiteY40" fmla="*/ 379094 h 948847"/>
                  <a:gd name="connsiteX41" fmla="*/ 16223 w 895299"/>
                  <a:gd name="connsiteY41" fmla="*/ 337704 h 948847"/>
                  <a:gd name="connsiteX42" fmla="*/ 4351 w 895299"/>
                  <a:gd name="connsiteY42" fmla="*/ 293394 h 948847"/>
                  <a:gd name="connsiteX43" fmla="*/ 69224 w 895299"/>
                  <a:gd name="connsiteY43" fmla="*/ 181030 h 948847"/>
                  <a:gd name="connsiteX44" fmla="*/ 113534 w 895299"/>
                  <a:gd name="connsiteY44" fmla="*/ 169157 h 948847"/>
                  <a:gd name="connsiteX45" fmla="*/ 184028 w 895299"/>
                  <a:gd name="connsiteY45" fmla="*/ 209857 h 948847"/>
                  <a:gd name="connsiteX46" fmla="*/ 238794 w 895299"/>
                  <a:gd name="connsiteY46" fmla="*/ 164671 h 948847"/>
                  <a:gd name="connsiteX47" fmla="*/ 302247 w 895299"/>
                  <a:gd name="connsiteY47" fmla="*/ 130230 h 948847"/>
                  <a:gd name="connsiteX48" fmla="*/ 350339 w 895299"/>
                  <a:gd name="connsiteY48" fmla="*/ 115301 h 948847"/>
                  <a:gd name="connsiteX49" fmla="*/ 350339 w 895299"/>
                  <a:gd name="connsiteY49" fmla="*/ 32438 h 948847"/>
                  <a:gd name="connsiteX50" fmla="*/ 382776 w 895299"/>
                  <a:gd name="connsiteY50" fmla="*/ 0 h 948847"/>
                  <a:gd name="connsiteX51" fmla="*/ 447650 w 895299"/>
                  <a:gd name="connsiteY51" fmla="*/ 272222 h 948847"/>
                  <a:gd name="connsiteX52" fmla="*/ 245448 w 895299"/>
                  <a:gd name="connsiteY52" fmla="*/ 474424 h 948847"/>
                  <a:gd name="connsiteX53" fmla="*/ 447650 w 895299"/>
                  <a:gd name="connsiteY53" fmla="*/ 676626 h 948847"/>
                  <a:gd name="connsiteX54" fmla="*/ 649852 w 895299"/>
                  <a:gd name="connsiteY54" fmla="*/ 474424 h 948847"/>
                  <a:gd name="connsiteX55" fmla="*/ 447650 w 895299"/>
                  <a:gd name="connsiteY55" fmla="*/ 272222 h 948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895299" h="948847" extrusionOk="0">
                    <a:moveTo>
                      <a:pt x="382776" y="0"/>
                    </a:moveTo>
                    <a:lnTo>
                      <a:pt x="512523" y="0"/>
                    </a:lnTo>
                    <a:cubicBezTo>
                      <a:pt x="530437" y="0"/>
                      <a:pt x="544960" y="14523"/>
                      <a:pt x="544960" y="32437"/>
                    </a:cubicBezTo>
                    <a:lnTo>
                      <a:pt x="544960" y="115302"/>
                    </a:lnTo>
                    <a:lnTo>
                      <a:pt x="593051" y="130230"/>
                    </a:lnTo>
                    <a:cubicBezTo>
                      <a:pt x="615396" y="139681"/>
                      <a:pt x="636631" y="151245"/>
                      <a:pt x="656504" y="164671"/>
                    </a:cubicBezTo>
                    <a:lnTo>
                      <a:pt x="711271" y="209858"/>
                    </a:lnTo>
                    <a:lnTo>
                      <a:pt x="781766" y="169157"/>
                    </a:lnTo>
                    <a:cubicBezTo>
                      <a:pt x="797280" y="160200"/>
                      <a:pt x="817119" y="165516"/>
                      <a:pt x="826076" y="181030"/>
                    </a:cubicBezTo>
                    <a:lnTo>
                      <a:pt x="890949" y="293394"/>
                    </a:lnTo>
                    <a:cubicBezTo>
                      <a:pt x="899906" y="308908"/>
                      <a:pt x="894590" y="328747"/>
                      <a:pt x="879076" y="337704"/>
                    </a:cubicBezTo>
                    <a:lnTo>
                      <a:pt x="807386" y="379094"/>
                    </a:lnTo>
                    <a:lnTo>
                      <a:pt x="813609" y="399141"/>
                    </a:lnTo>
                    <a:cubicBezTo>
                      <a:pt x="818585" y="423457"/>
                      <a:pt x="821198" y="448635"/>
                      <a:pt x="821198" y="474423"/>
                    </a:cubicBezTo>
                    <a:cubicBezTo>
                      <a:pt x="821198" y="500211"/>
                      <a:pt x="818585" y="525390"/>
                      <a:pt x="813609" y="549707"/>
                    </a:cubicBezTo>
                    <a:lnTo>
                      <a:pt x="807385" y="569753"/>
                    </a:lnTo>
                    <a:lnTo>
                      <a:pt x="879076" y="611144"/>
                    </a:lnTo>
                    <a:cubicBezTo>
                      <a:pt x="894590" y="620101"/>
                      <a:pt x="899906" y="639939"/>
                      <a:pt x="890949" y="655453"/>
                    </a:cubicBezTo>
                    <a:lnTo>
                      <a:pt x="826076" y="767818"/>
                    </a:lnTo>
                    <a:cubicBezTo>
                      <a:pt x="817119" y="783332"/>
                      <a:pt x="797279" y="788647"/>
                      <a:pt x="781765" y="779690"/>
                    </a:cubicBezTo>
                    <a:lnTo>
                      <a:pt x="711270" y="738989"/>
                    </a:lnTo>
                    <a:lnTo>
                      <a:pt x="656504" y="784176"/>
                    </a:lnTo>
                    <a:cubicBezTo>
                      <a:pt x="636631" y="797601"/>
                      <a:pt x="615396" y="809166"/>
                      <a:pt x="593051" y="818617"/>
                    </a:cubicBezTo>
                    <a:lnTo>
                      <a:pt x="544960" y="833545"/>
                    </a:lnTo>
                    <a:lnTo>
                      <a:pt x="544960" y="916410"/>
                    </a:lnTo>
                    <a:cubicBezTo>
                      <a:pt x="544960" y="934324"/>
                      <a:pt x="530437" y="948847"/>
                      <a:pt x="512523" y="948847"/>
                    </a:cubicBezTo>
                    <a:lnTo>
                      <a:pt x="382777" y="948847"/>
                    </a:lnTo>
                    <a:cubicBezTo>
                      <a:pt x="364863" y="948847"/>
                      <a:pt x="350339" y="934324"/>
                      <a:pt x="350339" y="916410"/>
                    </a:cubicBezTo>
                    <a:lnTo>
                      <a:pt x="350339" y="833546"/>
                    </a:lnTo>
                    <a:lnTo>
                      <a:pt x="302247" y="818617"/>
                    </a:lnTo>
                    <a:cubicBezTo>
                      <a:pt x="279902" y="809166"/>
                      <a:pt x="258667" y="797602"/>
                      <a:pt x="238795" y="784176"/>
                    </a:cubicBezTo>
                    <a:lnTo>
                      <a:pt x="184029" y="738990"/>
                    </a:lnTo>
                    <a:lnTo>
                      <a:pt x="113533" y="779690"/>
                    </a:lnTo>
                    <a:cubicBezTo>
                      <a:pt x="98019" y="788647"/>
                      <a:pt x="78181" y="783332"/>
                      <a:pt x="69224" y="767818"/>
                    </a:cubicBezTo>
                    <a:lnTo>
                      <a:pt x="4350" y="655453"/>
                    </a:lnTo>
                    <a:cubicBezTo>
                      <a:pt x="-4607" y="639939"/>
                      <a:pt x="709" y="620101"/>
                      <a:pt x="16223" y="611144"/>
                    </a:cubicBezTo>
                    <a:lnTo>
                      <a:pt x="87912" y="569754"/>
                    </a:lnTo>
                    <a:lnTo>
                      <a:pt x="81689" y="549706"/>
                    </a:lnTo>
                    <a:cubicBezTo>
                      <a:pt x="76714" y="525389"/>
                      <a:pt x="74100" y="500211"/>
                      <a:pt x="74100" y="474423"/>
                    </a:cubicBezTo>
                    <a:cubicBezTo>
                      <a:pt x="74100" y="448635"/>
                      <a:pt x="76714" y="423457"/>
                      <a:pt x="81689" y="399140"/>
                    </a:cubicBezTo>
                    <a:lnTo>
                      <a:pt x="87913" y="379094"/>
                    </a:lnTo>
                    <a:lnTo>
                      <a:pt x="16223" y="337704"/>
                    </a:lnTo>
                    <a:cubicBezTo>
                      <a:pt x="709" y="328747"/>
                      <a:pt x="-4606" y="308908"/>
                      <a:pt x="4351" y="293394"/>
                    </a:cubicBezTo>
                    <a:lnTo>
                      <a:pt x="69224" y="181030"/>
                    </a:lnTo>
                    <a:cubicBezTo>
                      <a:pt x="78181" y="165516"/>
                      <a:pt x="98020" y="160200"/>
                      <a:pt x="113534" y="169157"/>
                    </a:cubicBezTo>
                    <a:lnTo>
                      <a:pt x="184028" y="209857"/>
                    </a:lnTo>
                    <a:lnTo>
                      <a:pt x="238794" y="164671"/>
                    </a:lnTo>
                    <a:cubicBezTo>
                      <a:pt x="258668" y="151244"/>
                      <a:pt x="279902" y="139681"/>
                      <a:pt x="302247" y="130230"/>
                    </a:cubicBezTo>
                    <a:lnTo>
                      <a:pt x="350339" y="115301"/>
                    </a:lnTo>
                    <a:lnTo>
                      <a:pt x="350339" y="32438"/>
                    </a:lnTo>
                    <a:cubicBezTo>
                      <a:pt x="350339" y="14524"/>
                      <a:pt x="364862" y="0"/>
                      <a:pt x="382776" y="0"/>
                    </a:cubicBezTo>
                    <a:close/>
                    <a:moveTo>
                      <a:pt x="447650" y="272222"/>
                    </a:moveTo>
                    <a:cubicBezTo>
                      <a:pt x="335977" y="272222"/>
                      <a:pt x="245448" y="362751"/>
                      <a:pt x="245448" y="474424"/>
                    </a:cubicBezTo>
                    <a:cubicBezTo>
                      <a:pt x="245448" y="586097"/>
                      <a:pt x="335977" y="676626"/>
                      <a:pt x="447650" y="676626"/>
                    </a:cubicBezTo>
                    <a:cubicBezTo>
                      <a:pt x="559323" y="676626"/>
                      <a:pt x="649852" y="586097"/>
                      <a:pt x="649852" y="474424"/>
                    </a:cubicBezTo>
                    <a:cubicBezTo>
                      <a:pt x="649852" y="362751"/>
                      <a:pt x="559323" y="272222"/>
                      <a:pt x="447650" y="272222"/>
                    </a:cubicBezTo>
                    <a:close/>
                  </a:path>
                </a:pathLst>
              </a:custGeom>
              <a:solidFill>
                <a:srgbClr val="0067A6"/>
              </a:solidFill>
              <a:ln w="28575">
                <a:noFill/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de-DE" sz="768"/>
              </a:p>
            </p:txBody>
          </p:sp>
        </p:grp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010D7655-C005-795D-42B6-F0071B743262}"/>
                </a:ext>
              </a:extLst>
            </p:cNvPr>
            <p:cNvGrpSpPr/>
            <p:nvPr/>
          </p:nvGrpSpPr>
          <p:grpSpPr>
            <a:xfrm>
              <a:off x="4270091" y="1027416"/>
              <a:ext cx="612978" cy="719703"/>
              <a:chOff x="-161316" y="4925026"/>
              <a:chExt cx="612978" cy="772393"/>
            </a:xfrm>
          </p:grpSpPr>
          <p:grpSp>
            <p:nvGrpSpPr>
              <p:cNvPr id="49" name="Gruppieren 48">
                <a:extLst>
                  <a:ext uri="{FF2B5EF4-FFF2-40B4-BE49-F238E27FC236}">
                    <a16:creationId xmlns:a16="http://schemas.microsoft.com/office/drawing/2014/main" id="{9C6629F2-2F36-FA01-E436-37EBABC6EAEB}"/>
                  </a:ext>
                </a:extLst>
              </p:cNvPr>
              <p:cNvGrpSpPr/>
              <p:nvPr/>
            </p:nvGrpSpPr>
            <p:grpSpPr>
              <a:xfrm>
                <a:off x="-70608" y="4925026"/>
                <a:ext cx="434911" cy="560628"/>
                <a:chOff x="569264" y="5330102"/>
                <a:chExt cx="434911" cy="560628"/>
              </a:xfrm>
            </p:grpSpPr>
            <p:sp>
              <p:nvSpPr>
                <p:cNvPr id="64" name="AutoShape 40">
                  <a:extLst>
                    <a:ext uri="{FF2B5EF4-FFF2-40B4-BE49-F238E27FC236}">
                      <a16:creationId xmlns:a16="http://schemas.microsoft.com/office/drawing/2014/main" id="{98A6CCB0-EE2C-967B-42A8-E4065BAC6A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569264" y="5330102"/>
                  <a:ext cx="434911" cy="560628"/>
                </a:xfrm>
                <a:prstGeom prst="foldedCorner">
                  <a:avLst>
                    <a:gd name="adj" fmla="val 26825"/>
                  </a:avLst>
                </a:prstGeom>
                <a:gradFill flip="none" rotWithShape="1">
                  <a:gsLst>
                    <a:gs pos="20000">
                      <a:srgbClr val="F5F8FB">
                        <a:lumMod val="0"/>
                        <a:lumOff val="100000"/>
                      </a:srgbClr>
                    </a:gs>
                    <a:gs pos="100000">
                      <a:srgbClr val="F5F8FB">
                        <a:lumMod val="46000"/>
                        <a:lumOff val="54000"/>
                      </a:srgbClr>
                    </a:gs>
                    <a:gs pos="74000">
                      <a:srgbClr val="F5F8FB">
                        <a:lumMod val="96000"/>
                      </a:srgbClr>
                    </a:gs>
                  </a:gsLst>
                  <a:lin ang="2700000" scaled="1"/>
                  <a:tileRect/>
                </a:gradFill>
                <a:ln w="12700" cap="rnd">
                  <a:gradFill flip="none" rotWithShape="1">
                    <a:gsLst>
                      <a:gs pos="0">
                        <a:schemeClr val="bg1">
                          <a:lumMod val="50000"/>
                        </a:schemeClr>
                      </a:gs>
                      <a:gs pos="62000">
                        <a:srgbClr val="00549F"/>
                      </a:gs>
                      <a:gs pos="83000">
                        <a:srgbClr val="00549F"/>
                      </a:gs>
                      <a:gs pos="100000">
                        <a:schemeClr val="tx1"/>
                      </a:gs>
                    </a:gsLst>
                    <a:lin ang="2700000" scaled="1"/>
                    <a:tileRect/>
                  </a:gradFill>
                  <a:round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 defTabSz="701958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altLang="de-DE" sz="1535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65" name="Rechteck 64">
                  <a:extLst>
                    <a:ext uri="{FF2B5EF4-FFF2-40B4-BE49-F238E27FC236}">
                      <a16:creationId xmlns:a16="http://schemas.microsoft.com/office/drawing/2014/main" id="{D53F8630-7D8F-DB9C-7BBA-3B24988F9637}"/>
                    </a:ext>
                  </a:extLst>
                </p:cNvPr>
                <p:cNvSpPr/>
                <p:nvPr/>
              </p:nvSpPr>
              <p:spPr>
                <a:xfrm>
                  <a:off x="725964" y="5452091"/>
                  <a:ext cx="138454" cy="6705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6BA5"/>
                  </a:solidFill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7" b="1" dirty="0">
                      <a:cs typeface="Arial" panose="020B0604020202020204" pitchFamily="34" charset="0"/>
                    </a:rPr>
                    <a:t>▪▪▪</a:t>
                  </a:r>
                  <a:endParaRPr lang="en-US" sz="230" b="1" dirty="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Rechteck 65">
                  <a:extLst>
                    <a:ext uri="{FF2B5EF4-FFF2-40B4-BE49-F238E27FC236}">
                      <a16:creationId xmlns:a16="http://schemas.microsoft.com/office/drawing/2014/main" id="{3EBDF096-5CD0-D3F8-513D-4162F26C3091}"/>
                    </a:ext>
                  </a:extLst>
                </p:cNvPr>
                <p:cNvSpPr/>
                <p:nvPr/>
              </p:nvSpPr>
              <p:spPr>
                <a:xfrm>
                  <a:off x="832937" y="5601934"/>
                  <a:ext cx="138454" cy="6705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6BA5"/>
                  </a:solidFill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7" b="1" dirty="0">
                      <a:cs typeface="Arial" panose="020B0604020202020204" pitchFamily="34" charset="0"/>
                    </a:rPr>
                    <a:t>▪▪▪</a:t>
                  </a:r>
                  <a:endParaRPr lang="en-US" sz="230" b="1" dirty="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" name="Rechteck 66">
                  <a:extLst>
                    <a:ext uri="{FF2B5EF4-FFF2-40B4-BE49-F238E27FC236}">
                      <a16:creationId xmlns:a16="http://schemas.microsoft.com/office/drawing/2014/main" id="{D7BE8233-FA3F-1AF0-4B4E-668E909C9358}"/>
                    </a:ext>
                  </a:extLst>
                </p:cNvPr>
                <p:cNvSpPr/>
                <p:nvPr/>
              </p:nvSpPr>
              <p:spPr>
                <a:xfrm>
                  <a:off x="605022" y="5601932"/>
                  <a:ext cx="138454" cy="670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6BA5"/>
                  </a:solidFill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7" b="1" dirty="0">
                      <a:cs typeface="Arial" panose="020B0604020202020204" pitchFamily="34" charset="0"/>
                    </a:rPr>
                    <a:t>▪▪▪</a:t>
                  </a:r>
                </a:p>
              </p:txBody>
            </p:sp>
            <p:cxnSp>
              <p:nvCxnSpPr>
                <p:cNvPr id="68" name="Gerader Verbinder 151">
                  <a:extLst>
                    <a:ext uri="{FF2B5EF4-FFF2-40B4-BE49-F238E27FC236}">
                      <a16:creationId xmlns:a16="http://schemas.microsoft.com/office/drawing/2014/main" id="{D7D8730A-E113-5BF4-D834-138B46311D79}"/>
                    </a:ext>
                  </a:extLst>
                </p:cNvPr>
                <p:cNvCxnSpPr>
                  <a:cxnSpLocks/>
                  <a:stCxn id="65" idx="2"/>
                  <a:endCxn id="67" idx="0"/>
                </p:cNvCxnSpPr>
                <p:nvPr/>
              </p:nvCxnSpPr>
              <p:spPr>
                <a:xfrm flipH="1">
                  <a:off x="674249" y="5519150"/>
                  <a:ext cx="120942" cy="82782"/>
                </a:xfrm>
                <a:prstGeom prst="line">
                  <a:avLst/>
                </a:prstGeom>
                <a:ln w="12700">
                  <a:solidFill>
                    <a:srgbClr val="006BA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Gerader Verbinder 152">
                  <a:extLst>
                    <a:ext uri="{FF2B5EF4-FFF2-40B4-BE49-F238E27FC236}">
                      <a16:creationId xmlns:a16="http://schemas.microsoft.com/office/drawing/2014/main" id="{4942F04C-38BA-B851-8C7C-D74A5DA7F8BA}"/>
                    </a:ext>
                  </a:extLst>
                </p:cNvPr>
                <p:cNvCxnSpPr>
                  <a:cxnSpLocks/>
                  <a:stCxn id="65" idx="2"/>
                  <a:endCxn id="66" idx="0"/>
                </p:cNvCxnSpPr>
                <p:nvPr/>
              </p:nvCxnSpPr>
              <p:spPr>
                <a:xfrm>
                  <a:off x="795191" y="5519150"/>
                  <a:ext cx="106973" cy="82784"/>
                </a:xfrm>
                <a:prstGeom prst="line">
                  <a:avLst/>
                </a:prstGeom>
                <a:ln w="12700">
                  <a:solidFill>
                    <a:srgbClr val="006BA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Rechteck 69">
                  <a:extLst>
                    <a:ext uri="{FF2B5EF4-FFF2-40B4-BE49-F238E27FC236}">
                      <a16:creationId xmlns:a16="http://schemas.microsoft.com/office/drawing/2014/main" id="{EC660DBA-435A-2A52-0D3E-F859908472E1}"/>
                    </a:ext>
                  </a:extLst>
                </p:cNvPr>
                <p:cNvSpPr/>
                <p:nvPr/>
              </p:nvSpPr>
              <p:spPr>
                <a:xfrm>
                  <a:off x="605022" y="5751773"/>
                  <a:ext cx="138454" cy="670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6BA5"/>
                  </a:solidFill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7" b="1" dirty="0">
                      <a:cs typeface="Arial" panose="020B0604020202020204" pitchFamily="34" charset="0"/>
                    </a:rPr>
                    <a:t>▪▪▪</a:t>
                  </a:r>
                </a:p>
              </p:txBody>
            </p:sp>
            <p:cxnSp>
              <p:nvCxnSpPr>
                <p:cNvPr id="71" name="Gerader Verbinder 154">
                  <a:extLst>
                    <a:ext uri="{FF2B5EF4-FFF2-40B4-BE49-F238E27FC236}">
                      <a16:creationId xmlns:a16="http://schemas.microsoft.com/office/drawing/2014/main" id="{8BE4D8AA-BEC2-9B1E-1C69-AFAC99A4BCC9}"/>
                    </a:ext>
                  </a:extLst>
                </p:cNvPr>
                <p:cNvCxnSpPr>
                  <a:cxnSpLocks/>
                  <a:stCxn id="67" idx="2"/>
                  <a:endCxn id="70" idx="0"/>
                </p:cNvCxnSpPr>
                <p:nvPr/>
              </p:nvCxnSpPr>
              <p:spPr>
                <a:xfrm>
                  <a:off x="674249" y="5668992"/>
                  <a:ext cx="0" cy="82781"/>
                </a:xfrm>
                <a:prstGeom prst="line">
                  <a:avLst/>
                </a:prstGeom>
                <a:ln w="12700">
                  <a:solidFill>
                    <a:srgbClr val="006BA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Rechteck 71">
                  <a:extLst>
                    <a:ext uri="{FF2B5EF4-FFF2-40B4-BE49-F238E27FC236}">
                      <a16:creationId xmlns:a16="http://schemas.microsoft.com/office/drawing/2014/main" id="{8BF93DD4-46AA-8530-E172-C94E0D9060D6}"/>
                    </a:ext>
                  </a:extLst>
                </p:cNvPr>
                <p:cNvSpPr/>
                <p:nvPr/>
              </p:nvSpPr>
              <p:spPr>
                <a:xfrm>
                  <a:off x="832937" y="5751773"/>
                  <a:ext cx="138454" cy="670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6BA5"/>
                  </a:solidFill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7" b="1" dirty="0">
                      <a:cs typeface="Arial" panose="020B0604020202020204" pitchFamily="34" charset="0"/>
                    </a:rPr>
                    <a:t>▪▪▪</a:t>
                  </a:r>
                </a:p>
              </p:txBody>
            </p:sp>
            <p:cxnSp>
              <p:nvCxnSpPr>
                <p:cNvPr id="73" name="Gerader Verbinder 156">
                  <a:extLst>
                    <a:ext uri="{FF2B5EF4-FFF2-40B4-BE49-F238E27FC236}">
                      <a16:creationId xmlns:a16="http://schemas.microsoft.com/office/drawing/2014/main" id="{708FF211-447F-E4DF-026E-225441884FAE}"/>
                    </a:ext>
                  </a:extLst>
                </p:cNvPr>
                <p:cNvCxnSpPr>
                  <a:cxnSpLocks/>
                  <a:stCxn id="66" idx="2"/>
                  <a:endCxn id="72" idx="0"/>
                </p:cNvCxnSpPr>
                <p:nvPr/>
              </p:nvCxnSpPr>
              <p:spPr>
                <a:xfrm>
                  <a:off x="902164" y="5668992"/>
                  <a:ext cx="0" cy="82781"/>
                </a:xfrm>
                <a:prstGeom prst="line">
                  <a:avLst/>
                </a:prstGeom>
                <a:ln w="12700">
                  <a:solidFill>
                    <a:srgbClr val="006BA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uppieren 49">
                <a:extLst>
                  <a:ext uri="{FF2B5EF4-FFF2-40B4-BE49-F238E27FC236}">
                    <a16:creationId xmlns:a16="http://schemas.microsoft.com/office/drawing/2014/main" id="{51A71B4F-7FAB-F87D-18D1-FE5E1B4FAB55}"/>
                  </a:ext>
                </a:extLst>
              </p:cNvPr>
              <p:cNvGrpSpPr/>
              <p:nvPr/>
            </p:nvGrpSpPr>
            <p:grpSpPr>
              <a:xfrm>
                <a:off x="-161316" y="5003704"/>
                <a:ext cx="434911" cy="560628"/>
                <a:chOff x="569264" y="5330102"/>
                <a:chExt cx="434911" cy="560628"/>
              </a:xfrm>
            </p:grpSpPr>
            <p:sp>
              <p:nvSpPr>
                <p:cNvPr id="54" name="AutoShape 40">
                  <a:extLst>
                    <a:ext uri="{FF2B5EF4-FFF2-40B4-BE49-F238E27FC236}">
                      <a16:creationId xmlns:a16="http://schemas.microsoft.com/office/drawing/2014/main" id="{D68AE743-64A4-30F6-77E1-6F4F28FCCA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569264" y="5330102"/>
                  <a:ext cx="434911" cy="560628"/>
                </a:xfrm>
                <a:prstGeom prst="foldedCorner">
                  <a:avLst>
                    <a:gd name="adj" fmla="val 26825"/>
                  </a:avLst>
                </a:prstGeom>
                <a:gradFill flip="none" rotWithShape="1">
                  <a:gsLst>
                    <a:gs pos="20000">
                      <a:srgbClr val="F5F8FB">
                        <a:lumMod val="0"/>
                        <a:lumOff val="100000"/>
                      </a:srgbClr>
                    </a:gs>
                    <a:gs pos="100000">
                      <a:srgbClr val="F5F8FB">
                        <a:lumMod val="46000"/>
                        <a:lumOff val="54000"/>
                      </a:srgbClr>
                    </a:gs>
                    <a:gs pos="74000">
                      <a:srgbClr val="F5F8FB">
                        <a:lumMod val="96000"/>
                      </a:srgbClr>
                    </a:gs>
                  </a:gsLst>
                  <a:lin ang="2700000" scaled="1"/>
                  <a:tileRect/>
                </a:gradFill>
                <a:ln w="12700" cap="rnd">
                  <a:gradFill flip="none" rotWithShape="1">
                    <a:gsLst>
                      <a:gs pos="0">
                        <a:schemeClr val="bg1">
                          <a:lumMod val="50000"/>
                        </a:schemeClr>
                      </a:gs>
                      <a:gs pos="62000">
                        <a:srgbClr val="00549F"/>
                      </a:gs>
                      <a:gs pos="83000">
                        <a:srgbClr val="00549F"/>
                      </a:gs>
                      <a:gs pos="100000">
                        <a:schemeClr val="tx1"/>
                      </a:gs>
                    </a:gsLst>
                    <a:lin ang="2700000" scaled="1"/>
                    <a:tileRect/>
                  </a:gradFill>
                  <a:round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 defTabSz="701958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altLang="de-DE" sz="1535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5" name="Rechteck 54">
                  <a:extLst>
                    <a:ext uri="{FF2B5EF4-FFF2-40B4-BE49-F238E27FC236}">
                      <a16:creationId xmlns:a16="http://schemas.microsoft.com/office/drawing/2014/main" id="{5420743A-A313-A930-5274-EC9E30DDB54E}"/>
                    </a:ext>
                  </a:extLst>
                </p:cNvPr>
                <p:cNvSpPr/>
                <p:nvPr/>
              </p:nvSpPr>
              <p:spPr>
                <a:xfrm>
                  <a:off x="725964" y="5452091"/>
                  <a:ext cx="138454" cy="6705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6BA5"/>
                  </a:solidFill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7" b="1" dirty="0">
                      <a:cs typeface="Arial" panose="020B0604020202020204" pitchFamily="34" charset="0"/>
                    </a:rPr>
                    <a:t>▪▪▪</a:t>
                  </a:r>
                  <a:endParaRPr lang="en-US" sz="230" b="1" dirty="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Rechteck 55">
                  <a:extLst>
                    <a:ext uri="{FF2B5EF4-FFF2-40B4-BE49-F238E27FC236}">
                      <a16:creationId xmlns:a16="http://schemas.microsoft.com/office/drawing/2014/main" id="{4C23CBF0-DDA9-89C2-3A78-9196E5D1D22A}"/>
                    </a:ext>
                  </a:extLst>
                </p:cNvPr>
                <p:cNvSpPr/>
                <p:nvPr/>
              </p:nvSpPr>
              <p:spPr>
                <a:xfrm>
                  <a:off x="832937" y="5601934"/>
                  <a:ext cx="138454" cy="6705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6BA5"/>
                  </a:solidFill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7" b="1" dirty="0">
                      <a:cs typeface="Arial" panose="020B0604020202020204" pitchFamily="34" charset="0"/>
                    </a:rPr>
                    <a:t>▪▪▪</a:t>
                  </a:r>
                  <a:endParaRPr lang="en-US" sz="230" b="1" dirty="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Rechteck 56">
                  <a:extLst>
                    <a:ext uri="{FF2B5EF4-FFF2-40B4-BE49-F238E27FC236}">
                      <a16:creationId xmlns:a16="http://schemas.microsoft.com/office/drawing/2014/main" id="{78751FE7-ED47-289E-AC30-47102FC6BE39}"/>
                    </a:ext>
                  </a:extLst>
                </p:cNvPr>
                <p:cNvSpPr/>
                <p:nvPr/>
              </p:nvSpPr>
              <p:spPr>
                <a:xfrm>
                  <a:off x="605022" y="5601932"/>
                  <a:ext cx="138454" cy="670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6BA5"/>
                  </a:solidFill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7" b="1" dirty="0">
                      <a:cs typeface="Arial" panose="020B0604020202020204" pitchFamily="34" charset="0"/>
                    </a:rPr>
                    <a:t>▪▪▪</a:t>
                  </a:r>
                </a:p>
              </p:txBody>
            </p:sp>
            <p:cxnSp>
              <p:nvCxnSpPr>
                <p:cNvPr id="58" name="Gerader Verbinder 92">
                  <a:extLst>
                    <a:ext uri="{FF2B5EF4-FFF2-40B4-BE49-F238E27FC236}">
                      <a16:creationId xmlns:a16="http://schemas.microsoft.com/office/drawing/2014/main" id="{C6E6867E-20CD-A0E3-167F-2F1A8C6C385E}"/>
                    </a:ext>
                  </a:extLst>
                </p:cNvPr>
                <p:cNvCxnSpPr>
                  <a:cxnSpLocks/>
                  <a:stCxn id="55" idx="2"/>
                  <a:endCxn id="57" idx="0"/>
                </p:cNvCxnSpPr>
                <p:nvPr/>
              </p:nvCxnSpPr>
              <p:spPr>
                <a:xfrm flipH="1">
                  <a:off x="674249" y="5519150"/>
                  <a:ext cx="120942" cy="82782"/>
                </a:xfrm>
                <a:prstGeom prst="line">
                  <a:avLst/>
                </a:prstGeom>
                <a:ln w="12700">
                  <a:solidFill>
                    <a:srgbClr val="006BA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93">
                  <a:extLst>
                    <a:ext uri="{FF2B5EF4-FFF2-40B4-BE49-F238E27FC236}">
                      <a16:creationId xmlns:a16="http://schemas.microsoft.com/office/drawing/2014/main" id="{B3B74C38-427F-2063-A1E4-913A6AD23D2E}"/>
                    </a:ext>
                  </a:extLst>
                </p:cNvPr>
                <p:cNvCxnSpPr>
                  <a:cxnSpLocks/>
                  <a:stCxn id="55" idx="2"/>
                  <a:endCxn id="56" idx="0"/>
                </p:cNvCxnSpPr>
                <p:nvPr/>
              </p:nvCxnSpPr>
              <p:spPr>
                <a:xfrm>
                  <a:off x="795191" y="5519150"/>
                  <a:ext cx="106973" cy="82784"/>
                </a:xfrm>
                <a:prstGeom prst="line">
                  <a:avLst/>
                </a:prstGeom>
                <a:ln w="12700">
                  <a:solidFill>
                    <a:srgbClr val="006BA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hteck 59">
                  <a:extLst>
                    <a:ext uri="{FF2B5EF4-FFF2-40B4-BE49-F238E27FC236}">
                      <a16:creationId xmlns:a16="http://schemas.microsoft.com/office/drawing/2014/main" id="{49F2BC69-7552-1F87-0F00-DF3633CE59AF}"/>
                    </a:ext>
                  </a:extLst>
                </p:cNvPr>
                <p:cNvSpPr/>
                <p:nvPr/>
              </p:nvSpPr>
              <p:spPr>
                <a:xfrm>
                  <a:off x="605022" y="5751773"/>
                  <a:ext cx="138454" cy="670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6BA5"/>
                  </a:solidFill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7" b="1" dirty="0">
                      <a:cs typeface="Arial" panose="020B0604020202020204" pitchFamily="34" charset="0"/>
                    </a:rPr>
                    <a:t>▪▪▪</a:t>
                  </a:r>
                </a:p>
              </p:txBody>
            </p:sp>
            <p:cxnSp>
              <p:nvCxnSpPr>
                <p:cNvPr id="61" name="Gerader Verbinder 114">
                  <a:extLst>
                    <a:ext uri="{FF2B5EF4-FFF2-40B4-BE49-F238E27FC236}">
                      <a16:creationId xmlns:a16="http://schemas.microsoft.com/office/drawing/2014/main" id="{CB040A66-CC55-57A7-D592-A1B7070A07D0}"/>
                    </a:ext>
                  </a:extLst>
                </p:cNvPr>
                <p:cNvCxnSpPr>
                  <a:cxnSpLocks/>
                  <a:stCxn id="57" idx="2"/>
                  <a:endCxn id="60" idx="0"/>
                </p:cNvCxnSpPr>
                <p:nvPr/>
              </p:nvCxnSpPr>
              <p:spPr>
                <a:xfrm>
                  <a:off x="674249" y="5668992"/>
                  <a:ext cx="0" cy="82781"/>
                </a:xfrm>
                <a:prstGeom prst="line">
                  <a:avLst/>
                </a:prstGeom>
                <a:ln w="12700">
                  <a:solidFill>
                    <a:srgbClr val="006BA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hteck 61">
                  <a:extLst>
                    <a:ext uri="{FF2B5EF4-FFF2-40B4-BE49-F238E27FC236}">
                      <a16:creationId xmlns:a16="http://schemas.microsoft.com/office/drawing/2014/main" id="{ACFCD1D1-21E3-2E43-612F-401DC3FAFCA5}"/>
                    </a:ext>
                  </a:extLst>
                </p:cNvPr>
                <p:cNvSpPr/>
                <p:nvPr/>
              </p:nvSpPr>
              <p:spPr>
                <a:xfrm>
                  <a:off x="832937" y="5751773"/>
                  <a:ext cx="138454" cy="670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6BA5"/>
                  </a:solidFill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7" b="1" dirty="0">
                      <a:cs typeface="Arial" panose="020B0604020202020204" pitchFamily="34" charset="0"/>
                    </a:rPr>
                    <a:t>▪▪▪</a:t>
                  </a:r>
                </a:p>
              </p:txBody>
            </p:sp>
            <p:cxnSp>
              <p:nvCxnSpPr>
                <p:cNvPr id="63" name="Gerader Verbinder 118">
                  <a:extLst>
                    <a:ext uri="{FF2B5EF4-FFF2-40B4-BE49-F238E27FC236}">
                      <a16:creationId xmlns:a16="http://schemas.microsoft.com/office/drawing/2014/main" id="{5939F40D-8D04-DF5B-E5A0-D264980272AB}"/>
                    </a:ext>
                  </a:extLst>
                </p:cNvPr>
                <p:cNvCxnSpPr>
                  <a:cxnSpLocks/>
                  <a:stCxn id="56" idx="2"/>
                  <a:endCxn id="62" idx="0"/>
                </p:cNvCxnSpPr>
                <p:nvPr/>
              </p:nvCxnSpPr>
              <p:spPr>
                <a:xfrm>
                  <a:off x="902164" y="5668992"/>
                  <a:ext cx="0" cy="82781"/>
                </a:xfrm>
                <a:prstGeom prst="line">
                  <a:avLst/>
                </a:prstGeom>
                <a:ln w="12700">
                  <a:solidFill>
                    <a:srgbClr val="006BA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uppieren 50">
                <a:extLst>
                  <a:ext uri="{FF2B5EF4-FFF2-40B4-BE49-F238E27FC236}">
                    <a16:creationId xmlns:a16="http://schemas.microsoft.com/office/drawing/2014/main" id="{D2A2C8E7-37BB-D238-F7C3-DA1FE90D21B2}"/>
                  </a:ext>
                </a:extLst>
              </p:cNvPr>
              <p:cNvGrpSpPr/>
              <p:nvPr/>
            </p:nvGrpSpPr>
            <p:grpSpPr>
              <a:xfrm>
                <a:off x="46065" y="5289764"/>
                <a:ext cx="405597" cy="407655"/>
                <a:chOff x="-736097" y="5369551"/>
                <a:chExt cx="405597" cy="407655"/>
              </a:xfrm>
            </p:grpSpPr>
            <p:sp>
              <p:nvSpPr>
                <p:cNvPr id="52" name="Ellipse 11">
                  <a:extLst>
                    <a:ext uri="{FF2B5EF4-FFF2-40B4-BE49-F238E27FC236}">
                      <a16:creationId xmlns:a16="http://schemas.microsoft.com/office/drawing/2014/main" id="{5409DEE5-A040-DF94-F6FA-46FB4F0B90BA}"/>
                    </a:ext>
                  </a:extLst>
                </p:cNvPr>
                <p:cNvSpPr/>
                <p:nvPr/>
              </p:nvSpPr>
              <p:spPr>
                <a:xfrm>
                  <a:off x="-622405" y="5476352"/>
                  <a:ext cx="190137" cy="18436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3" name="Freihandform 114">
                  <a:extLst>
                    <a:ext uri="{FF2B5EF4-FFF2-40B4-BE49-F238E27FC236}">
                      <a16:creationId xmlns:a16="http://schemas.microsoft.com/office/drawing/2014/main" id="{E6B9443E-1277-8B2F-1486-B6B2BF2721BA}"/>
                    </a:ext>
                  </a:extLst>
                </p:cNvPr>
                <p:cNvSpPr/>
                <p:nvPr/>
              </p:nvSpPr>
              <p:spPr bwMode="auto">
                <a:xfrm>
                  <a:off x="-736097" y="5369551"/>
                  <a:ext cx="405597" cy="407655"/>
                </a:xfrm>
                <a:custGeom>
                  <a:avLst/>
                  <a:gdLst>
                    <a:gd name="connsiteX0" fmla="*/ 382776 w 895299"/>
                    <a:gd name="connsiteY0" fmla="*/ 0 h 948847"/>
                    <a:gd name="connsiteX1" fmla="*/ 512523 w 895299"/>
                    <a:gd name="connsiteY1" fmla="*/ 0 h 948847"/>
                    <a:gd name="connsiteX2" fmla="*/ 544960 w 895299"/>
                    <a:gd name="connsiteY2" fmla="*/ 32437 h 948847"/>
                    <a:gd name="connsiteX3" fmla="*/ 544960 w 895299"/>
                    <a:gd name="connsiteY3" fmla="*/ 115302 h 948847"/>
                    <a:gd name="connsiteX4" fmla="*/ 593051 w 895299"/>
                    <a:gd name="connsiteY4" fmla="*/ 130230 h 948847"/>
                    <a:gd name="connsiteX5" fmla="*/ 656504 w 895299"/>
                    <a:gd name="connsiteY5" fmla="*/ 164671 h 948847"/>
                    <a:gd name="connsiteX6" fmla="*/ 711271 w 895299"/>
                    <a:gd name="connsiteY6" fmla="*/ 209858 h 948847"/>
                    <a:gd name="connsiteX7" fmla="*/ 781766 w 895299"/>
                    <a:gd name="connsiteY7" fmla="*/ 169157 h 948847"/>
                    <a:gd name="connsiteX8" fmla="*/ 826076 w 895299"/>
                    <a:gd name="connsiteY8" fmla="*/ 181030 h 948847"/>
                    <a:gd name="connsiteX9" fmla="*/ 890949 w 895299"/>
                    <a:gd name="connsiteY9" fmla="*/ 293394 h 948847"/>
                    <a:gd name="connsiteX10" fmla="*/ 879076 w 895299"/>
                    <a:gd name="connsiteY10" fmla="*/ 337704 h 948847"/>
                    <a:gd name="connsiteX11" fmla="*/ 807386 w 895299"/>
                    <a:gd name="connsiteY11" fmla="*/ 379094 h 948847"/>
                    <a:gd name="connsiteX12" fmla="*/ 813609 w 895299"/>
                    <a:gd name="connsiteY12" fmla="*/ 399141 h 948847"/>
                    <a:gd name="connsiteX13" fmla="*/ 821198 w 895299"/>
                    <a:gd name="connsiteY13" fmla="*/ 474423 h 948847"/>
                    <a:gd name="connsiteX14" fmla="*/ 813609 w 895299"/>
                    <a:gd name="connsiteY14" fmla="*/ 549707 h 948847"/>
                    <a:gd name="connsiteX15" fmla="*/ 807385 w 895299"/>
                    <a:gd name="connsiteY15" fmla="*/ 569753 h 948847"/>
                    <a:gd name="connsiteX16" fmla="*/ 879076 w 895299"/>
                    <a:gd name="connsiteY16" fmla="*/ 611144 h 948847"/>
                    <a:gd name="connsiteX17" fmla="*/ 890949 w 895299"/>
                    <a:gd name="connsiteY17" fmla="*/ 655453 h 948847"/>
                    <a:gd name="connsiteX18" fmla="*/ 826076 w 895299"/>
                    <a:gd name="connsiteY18" fmla="*/ 767818 h 948847"/>
                    <a:gd name="connsiteX19" fmla="*/ 781765 w 895299"/>
                    <a:gd name="connsiteY19" fmla="*/ 779690 h 948847"/>
                    <a:gd name="connsiteX20" fmla="*/ 711270 w 895299"/>
                    <a:gd name="connsiteY20" fmla="*/ 738989 h 948847"/>
                    <a:gd name="connsiteX21" fmla="*/ 656504 w 895299"/>
                    <a:gd name="connsiteY21" fmla="*/ 784176 h 948847"/>
                    <a:gd name="connsiteX22" fmla="*/ 593051 w 895299"/>
                    <a:gd name="connsiteY22" fmla="*/ 818617 h 948847"/>
                    <a:gd name="connsiteX23" fmla="*/ 544960 w 895299"/>
                    <a:gd name="connsiteY23" fmla="*/ 833545 h 948847"/>
                    <a:gd name="connsiteX24" fmla="*/ 544960 w 895299"/>
                    <a:gd name="connsiteY24" fmla="*/ 916410 h 948847"/>
                    <a:gd name="connsiteX25" fmla="*/ 512523 w 895299"/>
                    <a:gd name="connsiteY25" fmla="*/ 948847 h 948847"/>
                    <a:gd name="connsiteX26" fmla="*/ 382777 w 895299"/>
                    <a:gd name="connsiteY26" fmla="*/ 948847 h 948847"/>
                    <a:gd name="connsiteX27" fmla="*/ 350339 w 895299"/>
                    <a:gd name="connsiteY27" fmla="*/ 916410 h 948847"/>
                    <a:gd name="connsiteX28" fmla="*/ 350339 w 895299"/>
                    <a:gd name="connsiteY28" fmla="*/ 833546 h 948847"/>
                    <a:gd name="connsiteX29" fmla="*/ 302247 w 895299"/>
                    <a:gd name="connsiteY29" fmla="*/ 818617 h 948847"/>
                    <a:gd name="connsiteX30" fmla="*/ 238795 w 895299"/>
                    <a:gd name="connsiteY30" fmla="*/ 784176 h 948847"/>
                    <a:gd name="connsiteX31" fmla="*/ 184029 w 895299"/>
                    <a:gd name="connsiteY31" fmla="*/ 738990 h 948847"/>
                    <a:gd name="connsiteX32" fmla="*/ 113533 w 895299"/>
                    <a:gd name="connsiteY32" fmla="*/ 779690 h 948847"/>
                    <a:gd name="connsiteX33" fmla="*/ 69224 w 895299"/>
                    <a:gd name="connsiteY33" fmla="*/ 767818 h 948847"/>
                    <a:gd name="connsiteX34" fmla="*/ 4350 w 895299"/>
                    <a:gd name="connsiteY34" fmla="*/ 655453 h 948847"/>
                    <a:gd name="connsiteX35" fmla="*/ 16223 w 895299"/>
                    <a:gd name="connsiteY35" fmla="*/ 611144 h 948847"/>
                    <a:gd name="connsiteX36" fmla="*/ 87912 w 895299"/>
                    <a:gd name="connsiteY36" fmla="*/ 569754 h 948847"/>
                    <a:gd name="connsiteX37" fmla="*/ 81689 w 895299"/>
                    <a:gd name="connsiteY37" fmla="*/ 549706 h 948847"/>
                    <a:gd name="connsiteX38" fmla="*/ 74100 w 895299"/>
                    <a:gd name="connsiteY38" fmla="*/ 474423 h 948847"/>
                    <a:gd name="connsiteX39" fmla="*/ 81689 w 895299"/>
                    <a:gd name="connsiteY39" fmla="*/ 399140 h 948847"/>
                    <a:gd name="connsiteX40" fmla="*/ 87913 w 895299"/>
                    <a:gd name="connsiteY40" fmla="*/ 379094 h 948847"/>
                    <a:gd name="connsiteX41" fmla="*/ 16223 w 895299"/>
                    <a:gd name="connsiteY41" fmla="*/ 337704 h 948847"/>
                    <a:gd name="connsiteX42" fmla="*/ 4351 w 895299"/>
                    <a:gd name="connsiteY42" fmla="*/ 293394 h 948847"/>
                    <a:gd name="connsiteX43" fmla="*/ 69224 w 895299"/>
                    <a:gd name="connsiteY43" fmla="*/ 181030 h 948847"/>
                    <a:gd name="connsiteX44" fmla="*/ 113534 w 895299"/>
                    <a:gd name="connsiteY44" fmla="*/ 169157 h 948847"/>
                    <a:gd name="connsiteX45" fmla="*/ 184028 w 895299"/>
                    <a:gd name="connsiteY45" fmla="*/ 209857 h 948847"/>
                    <a:gd name="connsiteX46" fmla="*/ 238794 w 895299"/>
                    <a:gd name="connsiteY46" fmla="*/ 164671 h 948847"/>
                    <a:gd name="connsiteX47" fmla="*/ 302247 w 895299"/>
                    <a:gd name="connsiteY47" fmla="*/ 130230 h 948847"/>
                    <a:gd name="connsiteX48" fmla="*/ 350339 w 895299"/>
                    <a:gd name="connsiteY48" fmla="*/ 115301 h 948847"/>
                    <a:gd name="connsiteX49" fmla="*/ 350339 w 895299"/>
                    <a:gd name="connsiteY49" fmla="*/ 32438 h 948847"/>
                    <a:gd name="connsiteX50" fmla="*/ 382776 w 895299"/>
                    <a:gd name="connsiteY50" fmla="*/ 0 h 948847"/>
                    <a:gd name="connsiteX51" fmla="*/ 447650 w 895299"/>
                    <a:gd name="connsiteY51" fmla="*/ 272222 h 948847"/>
                    <a:gd name="connsiteX52" fmla="*/ 245448 w 895299"/>
                    <a:gd name="connsiteY52" fmla="*/ 474424 h 948847"/>
                    <a:gd name="connsiteX53" fmla="*/ 447650 w 895299"/>
                    <a:gd name="connsiteY53" fmla="*/ 676626 h 948847"/>
                    <a:gd name="connsiteX54" fmla="*/ 649852 w 895299"/>
                    <a:gd name="connsiteY54" fmla="*/ 474424 h 948847"/>
                    <a:gd name="connsiteX55" fmla="*/ 447650 w 895299"/>
                    <a:gd name="connsiteY55" fmla="*/ 272222 h 948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</a:cxnLst>
                  <a:rect l="l" t="t" r="r" b="b"/>
                  <a:pathLst>
                    <a:path w="895299" h="948847" extrusionOk="0">
                      <a:moveTo>
                        <a:pt x="382776" y="0"/>
                      </a:moveTo>
                      <a:lnTo>
                        <a:pt x="512523" y="0"/>
                      </a:lnTo>
                      <a:cubicBezTo>
                        <a:pt x="530437" y="0"/>
                        <a:pt x="544960" y="14523"/>
                        <a:pt x="544960" y="32437"/>
                      </a:cubicBezTo>
                      <a:lnTo>
                        <a:pt x="544960" y="115302"/>
                      </a:lnTo>
                      <a:lnTo>
                        <a:pt x="593051" y="130230"/>
                      </a:lnTo>
                      <a:cubicBezTo>
                        <a:pt x="615396" y="139681"/>
                        <a:pt x="636631" y="151245"/>
                        <a:pt x="656504" y="164671"/>
                      </a:cubicBezTo>
                      <a:lnTo>
                        <a:pt x="711271" y="209858"/>
                      </a:lnTo>
                      <a:lnTo>
                        <a:pt x="781766" y="169157"/>
                      </a:lnTo>
                      <a:cubicBezTo>
                        <a:pt x="797280" y="160200"/>
                        <a:pt x="817119" y="165516"/>
                        <a:pt x="826076" y="181030"/>
                      </a:cubicBezTo>
                      <a:lnTo>
                        <a:pt x="890949" y="293394"/>
                      </a:lnTo>
                      <a:cubicBezTo>
                        <a:pt x="899906" y="308908"/>
                        <a:pt x="894590" y="328747"/>
                        <a:pt x="879076" y="337704"/>
                      </a:cubicBezTo>
                      <a:lnTo>
                        <a:pt x="807386" y="379094"/>
                      </a:lnTo>
                      <a:lnTo>
                        <a:pt x="813609" y="399141"/>
                      </a:lnTo>
                      <a:cubicBezTo>
                        <a:pt x="818585" y="423457"/>
                        <a:pt x="821198" y="448635"/>
                        <a:pt x="821198" y="474423"/>
                      </a:cubicBezTo>
                      <a:cubicBezTo>
                        <a:pt x="821198" y="500211"/>
                        <a:pt x="818585" y="525390"/>
                        <a:pt x="813609" y="549707"/>
                      </a:cubicBezTo>
                      <a:lnTo>
                        <a:pt x="807385" y="569753"/>
                      </a:lnTo>
                      <a:lnTo>
                        <a:pt x="879076" y="611144"/>
                      </a:lnTo>
                      <a:cubicBezTo>
                        <a:pt x="894590" y="620101"/>
                        <a:pt x="899906" y="639939"/>
                        <a:pt x="890949" y="655453"/>
                      </a:cubicBezTo>
                      <a:lnTo>
                        <a:pt x="826076" y="767818"/>
                      </a:lnTo>
                      <a:cubicBezTo>
                        <a:pt x="817119" y="783332"/>
                        <a:pt x="797279" y="788647"/>
                        <a:pt x="781765" y="779690"/>
                      </a:cubicBezTo>
                      <a:lnTo>
                        <a:pt x="711270" y="738989"/>
                      </a:lnTo>
                      <a:lnTo>
                        <a:pt x="656504" y="784176"/>
                      </a:lnTo>
                      <a:cubicBezTo>
                        <a:pt x="636631" y="797601"/>
                        <a:pt x="615396" y="809166"/>
                        <a:pt x="593051" y="818617"/>
                      </a:cubicBezTo>
                      <a:lnTo>
                        <a:pt x="544960" y="833545"/>
                      </a:lnTo>
                      <a:lnTo>
                        <a:pt x="544960" y="916410"/>
                      </a:lnTo>
                      <a:cubicBezTo>
                        <a:pt x="544960" y="934324"/>
                        <a:pt x="530437" y="948847"/>
                        <a:pt x="512523" y="948847"/>
                      </a:cubicBezTo>
                      <a:lnTo>
                        <a:pt x="382777" y="948847"/>
                      </a:lnTo>
                      <a:cubicBezTo>
                        <a:pt x="364863" y="948847"/>
                        <a:pt x="350339" y="934324"/>
                        <a:pt x="350339" y="916410"/>
                      </a:cubicBezTo>
                      <a:lnTo>
                        <a:pt x="350339" y="833546"/>
                      </a:lnTo>
                      <a:lnTo>
                        <a:pt x="302247" y="818617"/>
                      </a:lnTo>
                      <a:cubicBezTo>
                        <a:pt x="279902" y="809166"/>
                        <a:pt x="258667" y="797602"/>
                        <a:pt x="238795" y="784176"/>
                      </a:cubicBezTo>
                      <a:lnTo>
                        <a:pt x="184029" y="738990"/>
                      </a:lnTo>
                      <a:lnTo>
                        <a:pt x="113533" y="779690"/>
                      </a:lnTo>
                      <a:cubicBezTo>
                        <a:pt x="98019" y="788647"/>
                        <a:pt x="78181" y="783332"/>
                        <a:pt x="69224" y="767818"/>
                      </a:cubicBezTo>
                      <a:lnTo>
                        <a:pt x="4350" y="655453"/>
                      </a:lnTo>
                      <a:cubicBezTo>
                        <a:pt x="-4607" y="639939"/>
                        <a:pt x="709" y="620101"/>
                        <a:pt x="16223" y="611144"/>
                      </a:cubicBezTo>
                      <a:lnTo>
                        <a:pt x="87912" y="569754"/>
                      </a:lnTo>
                      <a:lnTo>
                        <a:pt x="81689" y="549706"/>
                      </a:lnTo>
                      <a:cubicBezTo>
                        <a:pt x="76714" y="525389"/>
                        <a:pt x="74100" y="500211"/>
                        <a:pt x="74100" y="474423"/>
                      </a:cubicBezTo>
                      <a:cubicBezTo>
                        <a:pt x="74100" y="448635"/>
                        <a:pt x="76714" y="423457"/>
                        <a:pt x="81689" y="399140"/>
                      </a:cubicBezTo>
                      <a:lnTo>
                        <a:pt x="87913" y="379094"/>
                      </a:lnTo>
                      <a:lnTo>
                        <a:pt x="16223" y="337704"/>
                      </a:lnTo>
                      <a:cubicBezTo>
                        <a:pt x="709" y="328747"/>
                        <a:pt x="-4606" y="308908"/>
                        <a:pt x="4351" y="293394"/>
                      </a:cubicBezTo>
                      <a:lnTo>
                        <a:pt x="69224" y="181030"/>
                      </a:lnTo>
                      <a:cubicBezTo>
                        <a:pt x="78181" y="165516"/>
                        <a:pt x="98020" y="160200"/>
                        <a:pt x="113534" y="169157"/>
                      </a:cubicBezTo>
                      <a:lnTo>
                        <a:pt x="184028" y="209857"/>
                      </a:lnTo>
                      <a:lnTo>
                        <a:pt x="238794" y="164671"/>
                      </a:lnTo>
                      <a:cubicBezTo>
                        <a:pt x="258668" y="151244"/>
                        <a:pt x="279902" y="139681"/>
                        <a:pt x="302247" y="130230"/>
                      </a:cubicBezTo>
                      <a:lnTo>
                        <a:pt x="350339" y="115301"/>
                      </a:lnTo>
                      <a:lnTo>
                        <a:pt x="350339" y="32438"/>
                      </a:lnTo>
                      <a:cubicBezTo>
                        <a:pt x="350339" y="14524"/>
                        <a:pt x="364862" y="0"/>
                        <a:pt x="382776" y="0"/>
                      </a:cubicBezTo>
                      <a:close/>
                      <a:moveTo>
                        <a:pt x="447650" y="272222"/>
                      </a:moveTo>
                      <a:cubicBezTo>
                        <a:pt x="335977" y="272222"/>
                        <a:pt x="245448" y="362751"/>
                        <a:pt x="245448" y="474424"/>
                      </a:cubicBezTo>
                      <a:cubicBezTo>
                        <a:pt x="245448" y="586097"/>
                        <a:pt x="335977" y="676626"/>
                        <a:pt x="447650" y="676626"/>
                      </a:cubicBezTo>
                      <a:cubicBezTo>
                        <a:pt x="559323" y="676626"/>
                        <a:pt x="649852" y="586097"/>
                        <a:pt x="649852" y="474424"/>
                      </a:cubicBezTo>
                      <a:cubicBezTo>
                        <a:pt x="649852" y="362751"/>
                        <a:pt x="559323" y="272222"/>
                        <a:pt x="447650" y="272222"/>
                      </a:cubicBezTo>
                      <a:close/>
                    </a:path>
                  </a:pathLst>
                </a:custGeom>
                <a:solidFill>
                  <a:srgbClr val="898989"/>
                </a:solidFill>
                <a:ln w="12700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de-DE" sz="768"/>
                </a:p>
              </p:txBody>
            </p:sp>
          </p:grpSp>
        </p:grpSp>
        <p:sp>
          <p:nvSpPr>
            <p:cNvPr id="46" name="Rectangle 795">
              <a:extLst>
                <a:ext uri="{FF2B5EF4-FFF2-40B4-BE49-F238E27FC236}">
                  <a16:creationId xmlns:a16="http://schemas.microsoft.com/office/drawing/2014/main" id="{6AB46A23-F9A0-6D51-FD57-F8FCDBAE45EA}"/>
                </a:ext>
              </a:extLst>
            </p:cNvPr>
            <p:cNvSpPr/>
            <p:nvPr/>
          </p:nvSpPr>
          <p:spPr>
            <a:xfrm>
              <a:off x="3742764" y="1705217"/>
              <a:ext cx="1632827" cy="6595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b="1" i="1" dirty="0">
                  <a:solidFill>
                    <a:schemeClr val="bg2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Digital Twin 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16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3B13AFF-0787-FB22-3A45-BA4F94735B2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4001" y="1236273"/>
            <a:ext cx="5123664" cy="4385455"/>
          </a:xfrm>
        </p:spPr>
        <p:txBody>
          <a:bodyPr/>
          <a:lstStyle/>
          <a:p>
            <a:r>
              <a:rPr lang="de-DE"/>
              <a:t>When building a cyber-physical system and accompanying Digital Twin, many modeling languages can be used</a:t>
            </a:r>
          </a:p>
          <a:p>
            <a:endParaRPr lang="de-DE"/>
          </a:p>
          <a:p>
            <a:r>
              <a:rPr lang="de-DE"/>
              <a:t>(At least) two kinds of model reuse arrise</a:t>
            </a:r>
          </a:p>
          <a:p>
            <a:pPr lvl="1"/>
            <a:r>
              <a:rPr lang="de-DE"/>
              <a:t>Models of the Actual System reused for the Digital Twin</a:t>
            </a:r>
          </a:p>
          <a:p>
            <a:pPr lvl="1"/>
            <a:r>
              <a:rPr lang="de-DE"/>
              <a:t>Reuse of models in a later life cycle phases of the AS or DT</a:t>
            </a:r>
          </a:p>
          <a:p>
            <a:endParaRPr lang="de-DE"/>
          </a:p>
          <a:p>
            <a:r>
              <a:rPr lang="de-DE"/>
              <a:t>This paper investigates:</a:t>
            </a:r>
          </a:p>
          <a:p>
            <a:pPr lvl="1"/>
            <a:r>
              <a:rPr lang="de-DE"/>
              <a:t>What properties do models for DT Engineering in manufacturing have and</a:t>
            </a:r>
          </a:p>
          <a:p>
            <a:pPr lvl="1"/>
            <a:r>
              <a:rPr lang="de-DE"/>
              <a:t>how do these properties change with reuse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C65B4CC-9985-19E7-AECC-5C0B6BD8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Introduction</a:t>
            </a:r>
          </a:p>
        </p:txBody>
      </p:sp>
      <p:sp>
        <p:nvSpPr>
          <p:cNvPr id="5" name="AutoShape 40">
            <a:extLst>
              <a:ext uri="{FF2B5EF4-FFF2-40B4-BE49-F238E27FC236}">
                <a16:creationId xmlns:a16="http://schemas.microsoft.com/office/drawing/2014/main" id="{CC3C2905-FC84-97D0-C674-819A6C1F222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39343" y="1173012"/>
            <a:ext cx="842403" cy="762180"/>
          </a:xfrm>
          <a:prstGeom prst="foldedCorner">
            <a:avLst>
              <a:gd name="adj" fmla="val 1736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marL="0" marR="0" lvl="0" indent="0" algn="l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OCL</a:t>
            </a:r>
          </a:p>
        </p:txBody>
      </p:sp>
      <p:sp>
        <p:nvSpPr>
          <p:cNvPr id="6" name="AutoShape 40">
            <a:extLst>
              <a:ext uri="{FF2B5EF4-FFF2-40B4-BE49-F238E27FC236}">
                <a16:creationId xmlns:a16="http://schemas.microsoft.com/office/drawing/2014/main" id="{1BACAA41-327B-DECB-F20E-7F05EFB1223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476082" y="1239148"/>
            <a:ext cx="842403" cy="762180"/>
          </a:xfrm>
          <a:prstGeom prst="foldedCorner">
            <a:avLst>
              <a:gd name="adj" fmla="val 1736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marL="0" marR="0" lvl="0" indent="0" algn="l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OCL</a:t>
            </a:r>
          </a:p>
        </p:txBody>
      </p:sp>
      <p:sp>
        <p:nvSpPr>
          <p:cNvPr id="7" name="AutoShape 40">
            <a:extLst>
              <a:ext uri="{FF2B5EF4-FFF2-40B4-BE49-F238E27FC236}">
                <a16:creationId xmlns:a16="http://schemas.microsoft.com/office/drawing/2014/main" id="{DCED722E-9CF5-9A0B-1F26-A5A391E49D9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850455" y="1173012"/>
            <a:ext cx="1062483" cy="762180"/>
          </a:xfrm>
          <a:prstGeom prst="foldedCorner">
            <a:avLst>
              <a:gd name="adj" fmla="val 1736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marL="0" marR="0" lvl="0" indent="0" algn="l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OCL</a:t>
            </a:r>
          </a:p>
        </p:txBody>
      </p:sp>
      <p:sp>
        <p:nvSpPr>
          <p:cNvPr id="8" name="AutoShape 40">
            <a:extLst>
              <a:ext uri="{FF2B5EF4-FFF2-40B4-BE49-F238E27FC236}">
                <a16:creationId xmlns:a16="http://schemas.microsoft.com/office/drawing/2014/main" id="{BD44F936-D318-D4DA-D9E0-757FECA3581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787194" y="1239148"/>
            <a:ext cx="1062483" cy="762180"/>
          </a:xfrm>
          <a:prstGeom prst="foldedCorner">
            <a:avLst>
              <a:gd name="adj" fmla="val 1736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marL="0" marR="0" lvl="0" indent="0" algn="l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SysMLv2</a:t>
            </a:r>
          </a:p>
        </p:txBody>
      </p:sp>
      <p:sp>
        <p:nvSpPr>
          <p:cNvPr id="9" name="AutoShape 40">
            <a:extLst>
              <a:ext uri="{FF2B5EF4-FFF2-40B4-BE49-F238E27FC236}">
                <a16:creationId xmlns:a16="http://schemas.microsoft.com/office/drawing/2014/main" id="{08F29853-2137-CBEE-54E0-AD7908C26C0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318386" y="1170137"/>
            <a:ext cx="1062483" cy="762180"/>
          </a:xfrm>
          <a:prstGeom prst="foldedCorner">
            <a:avLst>
              <a:gd name="adj" fmla="val 1736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marL="0" marR="0" lvl="0" indent="0" algn="l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OCL</a:t>
            </a:r>
          </a:p>
        </p:txBody>
      </p:sp>
      <p:sp>
        <p:nvSpPr>
          <p:cNvPr id="10" name="AutoShape 40">
            <a:extLst>
              <a:ext uri="{FF2B5EF4-FFF2-40B4-BE49-F238E27FC236}">
                <a16:creationId xmlns:a16="http://schemas.microsoft.com/office/drawing/2014/main" id="{F6EB76D4-B74A-7624-4636-687B0F3B6DD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255125" y="1236273"/>
            <a:ext cx="1062483" cy="762180"/>
          </a:xfrm>
          <a:prstGeom prst="foldedCorner">
            <a:avLst>
              <a:gd name="adj" fmla="val 1736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marL="0" marR="0" lvl="0" indent="0" algn="l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</a:t>
            </a:r>
          </a:p>
        </p:txBody>
      </p:sp>
      <p:sp>
        <p:nvSpPr>
          <p:cNvPr id="11" name="AutoShape 40">
            <a:extLst>
              <a:ext uri="{FF2B5EF4-FFF2-40B4-BE49-F238E27FC236}">
                <a16:creationId xmlns:a16="http://schemas.microsoft.com/office/drawing/2014/main" id="{232BB724-651E-7681-D937-B4AE0D17C4B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0786317" y="1170137"/>
            <a:ext cx="1062483" cy="762180"/>
          </a:xfrm>
          <a:prstGeom prst="foldedCorner">
            <a:avLst>
              <a:gd name="adj" fmla="val 1736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marL="0" marR="0" lvl="0" indent="0" algn="l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OCL</a:t>
            </a:r>
          </a:p>
        </p:txBody>
      </p:sp>
      <p:sp>
        <p:nvSpPr>
          <p:cNvPr id="12" name="AutoShape 40">
            <a:extLst>
              <a:ext uri="{FF2B5EF4-FFF2-40B4-BE49-F238E27FC236}">
                <a16:creationId xmlns:a16="http://schemas.microsoft.com/office/drawing/2014/main" id="{1145E5C9-5D5E-129C-46D9-09A37DF2BCE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0723056" y="1236273"/>
            <a:ext cx="1062483" cy="762180"/>
          </a:xfrm>
          <a:prstGeom prst="foldedCorner">
            <a:avLst>
              <a:gd name="adj" fmla="val 1736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marL="0" marR="0" lvl="0" indent="0" algn="l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1600" dirty="0">
                <a:solidFill>
                  <a:srgbClr val="000000"/>
                </a:solidFill>
                <a:latin typeface="Arial"/>
                <a:ea typeface="+mn-ea"/>
              </a:rPr>
              <a:t>...</a:t>
            </a:r>
            <a:endParaRPr kumimoji="0" lang="en-US" altLang="de-DE" sz="1600" b="0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Plus 12">
            <a:extLst>
              <a:ext uri="{FF2B5EF4-FFF2-40B4-BE49-F238E27FC236}">
                <a16:creationId xmlns:a16="http://schemas.microsoft.com/office/drawing/2014/main" id="{46D0FFD3-0CFC-93E3-A149-EEB56BCB9DAF}"/>
              </a:ext>
            </a:extLst>
          </p:cNvPr>
          <p:cNvSpPr/>
          <p:nvPr/>
        </p:nvSpPr>
        <p:spPr>
          <a:xfrm>
            <a:off x="7456514" y="1483653"/>
            <a:ext cx="267419" cy="267419"/>
          </a:xfrm>
          <a:prstGeom prst="mathPlus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" name="Plus 13">
            <a:extLst>
              <a:ext uri="{FF2B5EF4-FFF2-40B4-BE49-F238E27FC236}">
                <a16:creationId xmlns:a16="http://schemas.microsoft.com/office/drawing/2014/main" id="{7FDF9C53-E08F-E0B7-B0BA-1FD2C642BE63}"/>
              </a:ext>
            </a:extLst>
          </p:cNvPr>
          <p:cNvSpPr/>
          <p:nvPr/>
        </p:nvSpPr>
        <p:spPr>
          <a:xfrm>
            <a:off x="8950322" y="1512318"/>
            <a:ext cx="267419" cy="267419"/>
          </a:xfrm>
          <a:prstGeom prst="mathPlus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5" name="Plus 14">
            <a:extLst>
              <a:ext uri="{FF2B5EF4-FFF2-40B4-BE49-F238E27FC236}">
                <a16:creationId xmlns:a16="http://schemas.microsoft.com/office/drawing/2014/main" id="{0E6218F1-6216-4BCC-D14C-B3790B3DEB10}"/>
              </a:ext>
            </a:extLst>
          </p:cNvPr>
          <p:cNvSpPr/>
          <p:nvPr/>
        </p:nvSpPr>
        <p:spPr>
          <a:xfrm>
            <a:off x="10418253" y="1554013"/>
            <a:ext cx="267419" cy="267419"/>
          </a:xfrm>
          <a:prstGeom prst="mathPlus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B25744E-D0E5-4AFA-A16E-35FAE79C0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265" y="3634436"/>
            <a:ext cx="2434962" cy="1987292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0CC47E4C-92BD-F1F2-799A-4F807AF6F470}"/>
              </a:ext>
            </a:extLst>
          </p:cNvPr>
          <p:cNvSpPr txBox="1"/>
          <p:nvPr/>
        </p:nvSpPr>
        <p:spPr>
          <a:xfrm>
            <a:off x="6615095" y="3223564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Actual System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6095556-D740-0DA9-96DA-554BE05BDD08}"/>
              </a:ext>
            </a:extLst>
          </p:cNvPr>
          <p:cNvSpPr txBox="1"/>
          <p:nvPr/>
        </p:nvSpPr>
        <p:spPr>
          <a:xfrm>
            <a:off x="10111512" y="3169155"/>
            <a:ext cx="136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Digital </a:t>
            </a:r>
            <a:r>
              <a:rPr lang="de-DE" dirty="0" err="1"/>
              <a:t>Twin</a:t>
            </a:r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61C39CE-D6EA-6374-CF37-F32475BAA090}"/>
              </a:ext>
            </a:extLst>
          </p:cNvPr>
          <p:cNvSpPr/>
          <p:nvPr/>
        </p:nvSpPr>
        <p:spPr>
          <a:xfrm>
            <a:off x="6164265" y="3096883"/>
            <a:ext cx="2557041" cy="2639683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9263465-A695-FAF9-4016-39352D8CD7E5}"/>
              </a:ext>
            </a:extLst>
          </p:cNvPr>
          <p:cNvSpPr/>
          <p:nvPr/>
        </p:nvSpPr>
        <p:spPr>
          <a:xfrm>
            <a:off x="9507796" y="3096882"/>
            <a:ext cx="2557041" cy="2639683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AE20DC4F-97F1-48BB-04CA-C4C26585C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5802" y="3982846"/>
            <a:ext cx="2341028" cy="1290472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B5DD64E-DF25-AA34-C7AC-006DE60C77E8}"/>
              </a:ext>
            </a:extLst>
          </p:cNvPr>
          <p:cNvCxnSpPr/>
          <p:nvPr/>
        </p:nvCxnSpPr>
        <p:spPr>
          <a:xfrm>
            <a:off x="8721306" y="4416723"/>
            <a:ext cx="786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FF0D6E0C-C14A-1463-329C-5B68AB18C902}"/>
              </a:ext>
            </a:extLst>
          </p:cNvPr>
          <p:cNvCxnSpPr/>
          <p:nvPr/>
        </p:nvCxnSpPr>
        <p:spPr>
          <a:xfrm flipH="1">
            <a:off x="8721306" y="4671214"/>
            <a:ext cx="786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eschweifte Klammer rechts 23">
            <a:extLst>
              <a:ext uri="{FF2B5EF4-FFF2-40B4-BE49-F238E27FC236}">
                <a16:creationId xmlns:a16="http://schemas.microsoft.com/office/drawing/2014/main" id="{C077D8F4-B744-F33E-94FD-DBB18559FA44}"/>
              </a:ext>
            </a:extLst>
          </p:cNvPr>
          <p:cNvSpPr/>
          <p:nvPr/>
        </p:nvSpPr>
        <p:spPr>
          <a:xfrm rot="16200000" flipH="1">
            <a:off x="9104324" y="-665699"/>
            <a:ext cx="133799" cy="55712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ECA190D-6DF7-DF82-8D70-30BFD0863845}"/>
              </a:ext>
            </a:extLst>
          </p:cNvPr>
          <p:cNvCxnSpPr/>
          <p:nvPr/>
        </p:nvCxnSpPr>
        <p:spPr>
          <a:xfrm flipH="1">
            <a:off x="7539488" y="2329132"/>
            <a:ext cx="940278" cy="66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13228AEB-BAD5-3E56-46E1-CE50428FA7CA}"/>
              </a:ext>
            </a:extLst>
          </p:cNvPr>
          <p:cNvCxnSpPr/>
          <p:nvPr/>
        </p:nvCxnSpPr>
        <p:spPr>
          <a:xfrm>
            <a:off x="9911751" y="2329132"/>
            <a:ext cx="773921" cy="66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88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959B3E0-7664-3A05-592F-0A35A1C69C8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4001" y="1236272"/>
            <a:ext cx="5054680" cy="4385455"/>
          </a:xfrm>
        </p:spPr>
        <p:txBody>
          <a:bodyPr/>
          <a:lstStyle/>
          <a:p>
            <a:r>
              <a:rPr lang="de-DE"/>
              <a:t>Faceted classification:</a:t>
            </a:r>
          </a:p>
          <a:p>
            <a:pPr lvl="1"/>
            <a:r>
              <a:rPr lang="de-DE"/>
              <a:t>Each model or modeling technique is classified along multiple facets</a:t>
            </a:r>
          </a:p>
          <a:p>
            <a:pPr lvl="1"/>
            <a:r>
              <a:rPr lang="de-DE"/>
              <a:t>Multiple foci of one facet can be applied to one model</a:t>
            </a:r>
          </a:p>
          <a:p>
            <a:pPr lvl="1"/>
            <a:endParaRPr lang="de-DE"/>
          </a:p>
          <a:p>
            <a:pPr marL="0" indent="0">
              <a:buNone/>
            </a:pPr>
            <a:r>
              <a:rPr lang="de-DE"/>
              <a:t>Example:</a:t>
            </a:r>
          </a:p>
          <a:p>
            <a:r>
              <a:rPr lang="de-DE" i="1"/>
              <a:t>Exclusive Foci: Purpose</a:t>
            </a:r>
          </a:p>
          <a:p>
            <a:pPr lvl="1"/>
            <a:r>
              <a:rPr lang="de-DE" i="1"/>
              <a:t>Descriptive models</a:t>
            </a:r>
            <a:endParaRPr lang="de-DE"/>
          </a:p>
          <a:p>
            <a:pPr lvl="1"/>
            <a:r>
              <a:rPr lang="de-DE" i="1"/>
              <a:t>Predictive models</a:t>
            </a:r>
            <a:endParaRPr lang="de-DE"/>
          </a:p>
          <a:p>
            <a:pPr lvl="1"/>
            <a:r>
              <a:rPr lang="de-DE" i="1"/>
              <a:t>Prescriptive models</a:t>
            </a:r>
          </a:p>
          <a:p>
            <a:pPr marL="0" indent="0">
              <a:buNone/>
            </a:pPr>
            <a:endParaRPr lang="de-DE"/>
          </a:p>
          <a:p>
            <a:r>
              <a:rPr lang="de-DE" i="1"/>
              <a:t>Multiple Foci: Modeled subject</a:t>
            </a:r>
          </a:p>
          <a:p>
            <a:pPr lvl="1"/>
            <a:r>
              <a:rPr lang="de-DE" i="1"/>
              <a:t>Software</a:t>
            </a:r>
            <a:endParaRPr lang="de-DE"/>
          </a:p>
          <a:p>
            <a:pPr lvl="1"/>
            <a:r>
              <a:rPr lang="de-DE" i="1"/>
              <a:t>Hardware</a:t>
            </a:r>
            <a:endParaRPr lang="de-DE"/>
          </a:p>
          <a:p>
            <a:pPr lvl="1"/>
            <a:r>
              <a:rPr lang="de-DE" i="1"/>
              <a:t>Interaction between AS and DT</a:t>
            </a:r>
          </a:p>
          <a:p>
            <a:pPr lvl="1"/>
            <a:r>
              <a:rPr lang="de-DE" i="1"/>
              <a:t>Interaction with the environment</a:t>
            </a: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/>
              <a:t>	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EF29237-D559-BE20-697D-369F9A95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Faceted Classification System</a:t>
            </a:r>
          </a:p>
        </p:txBody>
      </p:sp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5FAC3EFA-3C48-DEBA-5106-8FB4B2684BBE}"/>
              </a:ext>
            </a:extLst>
          </p:cNvPr>
          <p:cNvSpPr txBox="1">
            <a:spLocks/>
          </p:cNvSpPr>
          <p:nvPr/>
        </p:nvSpPr>
        <p:spPr>
          <a:xfrm>
            <a:off x="6319284" y="1236271"/>
            <a:ext cx="5626663" cy="4385455"/>
          </a:xfrm>
          <a:prstGeom prst="rect">
            <a:avLst/>
          </a:prstGeom>
        </p:spPr>
        <p:txBody>
          <a:bodyPr wrap="square" lIns="0" tIns="0" rIns="0" bIns="0"/>
          <a:lstStyle>
            <a:lvl1pPr marL="216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2000" indent="-216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4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64770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/>
              <a:t>Identified Facets</a:t>
            </a:r>
            <a:r>
              <a:rPr lang="de-DE" i="1"/>
              <a:t>:</a:t>
            </a:r>
          </a:p>
          <a:p>
            <a:r>
              <a:rPr lang="de-DE" i="1"/>
              <a:t>Purpose</a:t>
            </a:r>
          </a:p>
          <a:p>
            <a:r>
              <a:rPr lang="de-DE" i="1"/>
              <a:t>Modeled subject</a:t>
            </a:r>
          </a:p>
          <a:p>
            <a:r>
              <a:rPr lang="de-DE" i="1"/>
              <a:t>Life cycle phase (next slide)</a:t>
            </a:r>
          </a:p>
          <a:p>
            <a:endParaRPr lang="de-DE" i="1"/>
          </a:p>
          <a:p>
            <a:r>
              <a:rPr lang="de-DE" i="1">
                <a:solidFill>
                  <a:schemeClr val="bg1">
                    <a:lumMod val="50000"/>
                  </a:schemeClr>
                </a:solidFill>
              </a:rPr>
              <a:t>Type</a:t>
            </a:r>
            <a:endParaRPr lang="de-DE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i="1">
                <a:solidFill>
                  <a:schemeClr val="bg1">
                    <a:lumMod val="50000"/>
                  </a:schemeClr>
                </a:solidFill>
              </a:rPr>
              <a:t>Executability</a:t>
            </a:r>
            <a:r>
              <a:rPr lang="de-DE">
                <a:solidFill>
                  <a:schemeClr val="bg1">
                    <a:lumMod val="50000"/>
                  </a:schemeClr>
                </a:solidFill>
              </a:rPr>
              <a:t> </a:t>
            </a:r>
          </a:p>
          <a:p>
            <a:r>
              <a:rPr lang="de-DE" i="1">
                <a:solidFill>
                  <a:schemeClr val="bg1">
                    <a:lumMod val="50000"/>
                  </a:schemeClr>
                </a:solidFill>
              </a:rPr>
              <a:t>Notation</a:t>
            </a:r>
            <a:r>
              <a:rPr lang="de-DE">
                <a:solidFill>
                  <a:schemeClr val="bg1">
                    <a:lumMod val="50000"/>
                  </a:schemeClr>
                </a:solidFill>
              </a:rPr>
              <a:t> </a:t>
            </a:r>
          </a:p>
          <a:p>
            <a:r>
              <a:rPr lang="de-DE" i="1">
                <a:solidFill>
                  <a:schemeClr val="bg1">
                    <a:lumMod val="50000"/>
                  </a:schemeClr>
                </a:solidFill>
              </a:rPr>
              <a:t>Level of abstraction</a:t>
            </a:r>
            <a:r>
              <a:rPr lang="de-DE">
                <a:solidFill>
                  <a:schemeClr val="bg1">
                    <a:lumMod val="50000"/>
                  </a:schemeClr>
                </a:solidFill>
              </a:rPr>
              <a:t> </a:t>
            </a:r>
          </a:p>
          <a:p>
            <a:r>
              <a:rPr lang="de-DE" i="1">
                <a:solidFill>
                  <a:schemeClr val="bg1">
                    <a:lumMod val="50000"/>
                  </a:schemeClr>
                </a:solidFill>
              </a:rPr>
              <a:t>Functional aspect</a:t>
            </a:r>
            <a:r>
              <a:rPr lang="de-DE">
                <a:solidFill>
                  <a:schemeClr val="bg1">
                    <a:lumMod val="50000"/>
                  </a:schemeClr>
                </a:solidFill>
              </a:rPr>
              <a:t> </a:t>
            </a:r>
          </a:p>
          <a:p>
            <a:r>
              <a:rPr lang="de-DE" i="1">
                <a:solidFill>
                  <a:schemeClr val="bg1">
                    <a:lumMod val="50000"/>
                  </a:schemeClr>
                </a:solidFill>
              </a:rPr>
              <a:t>Domain</a:t>
            </a:r>
            <a:r>
              <a:rPr lang="de-DE">
                <a:solidFill>
                  <a:schemeClr val="bg1">
                    <a:lumMod val="50000"/>
                  </a:schemeClr>
                </a:solidFill>
              </a:rPr>
              <a:t> </a:t>
            </a:r>
          </a:p>
          <a:p>
            <a:r>
              <a:rPr lang="de-DE" i="1">
                <a:solidFill>
                  <a:schemeClr val="bg1">
                    <a:lumMod val="50000"/>
                  </a:schemeClr>
                </a:solidFill>
              </a:rPr>
              <a:t>Extensibility</a:t>
            </a:r>
            <a:endParaRPr lang="de-DE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i="1">
                <a:solidFill>
                  <a:schemeClr val="bg1">
                    <a:lumMod val="50000"/>
                  </a:schemeClr>
                </a:solidFill>
              </a:rPr>
              <a:t>Formality</a:t>
            </a:r>
            <a:endParaRPr lang="de-DE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36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A02A12F8-40DC-F3E1-485B-1F1D8F99A2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0740917"/>
              </p:ext>
            </p:extLst>
          </p:nvPr>
        </p:nvGraphicFramePr>
        <p:xfrm>
          <a:off x="4359349" y="4242229"/>
          <a:ext cx="7689573" cy="1795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DB8FCD5-0491-C7FD-FD2A-8D83CA2AC4F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4000" y="1236273"/>
            <a:ext cx="3975349" cy="4154434"/>
          </a:xfrm>
        </p:spPr>
        <p:txBody>
          <a:bodyPr/>
          <a:lstStyle/>
          <a:p>
            <a:pPr lvl="1"/>
            <a:endParaRPr lang="de-DE" i="1"/>
          </a:p>
          <a:p>
            <a:r>
              <a:rPr lang="de-DE"/>
              <a:t>Lifecycle phase</a:t>
            </a:r>
          </a:p>
          <a:p>
            <a:pPr lvl="1"/>
            <a:r>
              <a:rPr lang="de-DE"/>
              <a:t>Actual System</a:t>
            </a:r>
          </a:p>
          <a:p>
            <a:pPr lvl="2"/>
            <a:r>
              <a:rPr lang="de-DE" i="1"/>
              <a:t>(1) AS Design</a:t>
            </a:r>
          </a:p>
          <a:p>
            <a:pPr lvl="2"/>
            <a:r>
              <a:rPr lang="de-DE" i="1"/>
              <a:t>(2) AS Construction</a:t>
            </a:r>
            <a:endParaRPr lang="de-DE"/>
          </a:p>
          <a:p>
            <a:pPr lvl="2"/>
            <a:r>
              <a:rPr lang="de-DE" i="1"/>
              <a:t>(3) AS Operation</a:t>
            </a:r>
          </a:p>
          <a:p>
            <a:pPr lvl="2"/>
            <a:r>
              <a:rPr lang="de-DE" i="1"/>
              <a:t>(4) AS End-of-life</a:t>
            </a:r>
          </a:p>
          <a:p>
            <a:pPr lvl="2"/>
            <a:endParaRPr lang="de-DE"/>
          </a:p>
          <a:p>
            <a:pPr lvl="1"/>
            <a:r>
              <a:rPr lang="de-DE"/>
              <a:t>Digital Twin</a:t>
            </a:r>
          </a:p>
          <a:p>
            <a:pPr lvl="2"/>
            <a:r>
              <a:rPr lang="de-DE" i="1"/>
              <a:t>(1) DT Requirement analysis</a:t>
            </a:r>
          </a:p>
          <a:p>
            <a:pPr lvl="2"/>
            <a:r>
              <a:rPr lang="de-DE" i="1"/>
              <a:t>(2) DT</a:t>
            </a:r>
            <a:r>
              <a:rPr lang="de-DE"/>
              <a:t> </a:t>
            </a:r>
            <a:r>
              <a:rPr lang="de-DE" i="1"/>
              <a:t>Design</a:t>
            </a:r>
          </a:p>
          <a:p>
            <a:pPr lvl="2"/>
            <a:r>
              <a:rPr lang="de-DE" i="1"/>
              <a:t>(3) DT Construction</a:t>
            </a:r>
          </a:p>
          <a:p>
            <a:pPr lvl="2"/>
            <a:r>
              <a:rPr lang="de-DE" i="1"/>
              <a:t>(4) DT Test</a:t>
            </a:r>
          </a:p>
          <a:p>
            <a:pPr lvl="2"/>
            <a:r>
              <a:rPr lang="de-DE" i="1"/>
              <a:t>(5) DT Release</a:t>
            </a:r>
          </a:p>
          <a:p>
            <a:pPr lvl="2"/>
            <a:r>
              <a:rPr lang="de-DE" i="1"/>
              <a:t>(6) DT Operation</a:t>
            </a:r>
            <a:endParaRPr lang="de-DE"/>
          </a:p>
          <a:p>
            <a:endParaRPr lang="de-DE"/>
          </a:p>
          <a:p>
            <a:pPr lvl="1"/>
            <a:endParaRPr lang="de-DE"/>
          </a:p>
          <a:p>
            <a:pPr marL="648000" lvl="3" indent="0">
              <a:buNone/>
            </a:pP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2B63282-C78A-2D13-605A-7986D691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Detail: Life cycle phases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AD662F6B-A3B7-FBED-153D-56138B6595C6}"/>
              </a:ext>
            </a:extLst>
          </p:cNvPr>
          <p:cNvSpPr txBox="1">
            <a:spLocks/>
          </p:cNvSpPr>
          <p:nvPr/>
        </p:nvSpPr>
        <p:spPr>
          <a:xfrm>
            <a:off x="4374283" y="4352258"/>
            <a:ext cx="5054680" cy="383807"/>
          </a:xfrm>
          <a:prstGeom prst="rect">
            <a:avLst/>
          </a:prstGeom>
        </p:spPr>
        <p:txBody>
          <a:bodyPr wrap="square" lIns="0" tIns="0" rIns="0" bIns="0"/>
          <a:lstStyle>
            <a:lvl1pPr marL="216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2000" indent="-216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4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64770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/>
              <a:t>Actual System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392C78E-4DCA-924A-DD9C-72644192584D}"/>
              </a:ext>
            </a:extLst>
          </p:cNvPr>
          <p:cNvGrpSpPr/>
          <p:nvPr/>
        </p:nvGrpSpPr>
        <p:grpSpPr>
          <a:xfrm>
            <a:off x="4528017" y="1236273"/>
            <a:ext cx="6928249" cy="3286261"/>
            <a:chOff x="2827778" y="199176"/>
            <a:chExt cx="6928249" cy="3286261"/>
          </a:xfrm>
        </p:grpSpPr>
        <p:sp>
          <p:nvSpPr>
            <p:cNvPr id="14" name="Ellipse 389">
              <a:extLst>
                <a:ext uri="{FF2B5EF4-FFF2-40B4-BE49-F238E27FC236}">
                  <a16:creationId xmlns:a16="http://schemas.microsoft.com/office/drawing/2014/main" id="{70E93BE1-DE2A-4CE3-9370-8468F5657025}"/>
                </a:ext>
              </a:extLst>
            </p:cNvPr>
            <p:cNvSpPr/>
            <p:nvPr/>
          </p:nvSpPr>
          <p:spPr>
            <a:xfrm rot="17633042">
              <a:off x="3627451" y="2097892"/>
              <a:ext cx="353803" cy="1185776"/>
            </a:xfrm>
            <a:prstGeom prst="ellipse">
              <a:avLst/>
            </a:prstGeom>
            <a:noFill/>
            <a:ln w="47625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68044DC-E358-3AA0-CF6B-E2B6F3540C5B}"/>
                </a:ext>
              </a:extLst>
            </p:cNvPr>
            <p:cNvSpPr/>
            <p:nvPr/>
          </p:nvSpPr>
          <p:spPr>
            <a:xfrm rot="2495044">
              <a:off x="6037145" y="409920"/>
              <a:ext cx="499726" cy="2422236"/>
            </a:xfrm>
            <a:prstGeom prst="rect">
              <a:avLst/>
            </a:prstGeom>
            <a:solidFill>
              <a:srgbClr val="7F7F7F"/>
            </a:solidFill>
            <a:ln w="9525">
              <a:noFill/>
              <a:headEnd type="none" w="med" len="med"/>
              <a:tailEnd type="arrow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Pfeil: gebogen 31">
              <a:extLst>
                <a:ext uri="{FF2B5EF4-FFF2-40B4-BE49-F238E27FC236}">
                  <a16:creationId xmlns:a16="http://schemas.microsoft.com/office/drawing/2014/main" id="{D6BD02D3-03CD-00DD-3CC4-46BA8F190CF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827778" y="199176"/>
              <a:ext cx="3456101" cy="2811831"/>
            </a:xfrm>
            <a:prstGeom prst="circularArrow">
              <a:avLst>
                <a:gd name="adj1" fmla="val 22944"/>
                <a:gd name="adj2" fmla="val 9140"/>
                <a:gd name="adj3" fmla="val 8106716"/>
                <a:gd name="adj4" fmla="val 13147899"/>
                <a:gd name="adj5" fmla="val 8422"/>
              </a:avLst>
            </a:prstGeom>
            <a:solidFill>
              <a:schemeClr val="bg1">
                <a:lumMod val="50000"/>
              </a:schemeClr>
            </a:solidFill>
            <a:ln w="9525">
              <a:noFill/>
              <a:headEnd type="none" w="med" len="med"/>
              <a:tailEnd type="arrow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7" name="Pfeil: gebogen 339">
              <a:extLst>
                <a:ext uri="{FF2B5EF4-FFF2-40B4-BE49-F238E27FC236}">
                  <a16:creationId xmlns:a16="http://schemas.microsoft.com/office/drawing/2014/main" id="{7676843A-5434-9EF9-0DF0-F03E18C12D37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6299926" y="205057"/>
              <a:ext cx="3456101" cy="2811831"/>
            </a:xfrm>
            <a:prstGeom prst="circularArrow">
              <a:avLst>
                <a:gd name="adj1" fmla="val 22944"/>
                <a:gd name="adj2" fmla="val 202138"/>
                <a:gd name="adj3" fmla="val 8106716"/>
                <a:gd name="adj4" fmla="val 12973558"/>
                <a:gd name="adj5" fmla="val 8553"/>
              </a:avLst>
            </a:prstGeom>
            <a:solidFill>
              <a:srgbClr val="00549F"/>
            </a:solidFill>
            <a:ln w="9525">
              <a:noFill/>
              <a:headEnd type="none" w="med" len="med"/>
              <a:tailEnd type="arrow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A91335F-8EC4-EBE2-221E-75141FB46977}"/>
                </a:ext>
              </a:extLst>
            </p:cNvPr>
            <p:cNvSpPr/>
            <p:nvPr/>
          </p:nvSpPr>
          <p:spPr>
            <a:xfrm rot="8450471">
              <a:off x="6040109" y="593245"/>
              <a:ext cx="490089" cy="2034727"/>
            </a:xfrm>
            <a:prstGeom prst="rect">
              <a:avLst/>
            </a:prstGeom>
            <a:solidFill>
              <a:srgbClr val="00549F"/>
            </a:solidFill>
            <a:ln w="9525">
              <a:noFill/>
              <a:headEnd type="none" w="med" len="med"/>
              <a:tailEnd type="arrow" w="med" len="med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tangle 795">
              <a:extLst>
                <a:ext uri="{FF2B5EF4-FFF2-40B4-BE49-F238E27FC236}">
                  <a16:creationId xmlns:a16="http://schemas.microsoft.com/office/drawing/2014/main" id="{0C3CBB0A-9FA0-88FF-F294-5DDE986D1E23}"/>
                </a:ext>
              </a:extLst>
            </p:cNvPr>
            <p:cNvSpPr/>
            <p:nvPr/>
          </p:nvSpPr>
          <p:spPr>
            <a:xfrm>
              <a:off x="7282533" y="1705217"/>
              <a:ext cx="1536303" cy="6595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b="1" i="1" dirty="0">
                  <a:solidFill>
                    <a:schemeClr val="bg2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Digital Twin</a:t>
              </a:r>
            </a:p>
            <a:p>
              <a:pPr algn="ctr"/>
              <a:r>
                <a:rPr lang="de-DE" sz="2000" b="1" i="1" dirty="0">
                  <a:solidFill>
                    <a:schemeClr val="bg2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Operation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B755A1B7-0AC6-057B-5DB4-19E1638F25C2}"/>
                </a:ext>
              </a:extLst>
            </p:cNvPr>
            <p:cNvSpPr txBox="1"/>
            <p:nvPr/>
          </p:nvSpPr>
          <p:spPr>
            <a:xfrm>
              <a:off x="4083159" y="2553636"/>
              <a:ext cx="9012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>
                  <a:solidFill>
                    <a:schemeClr val="bg1"/>
                  </a:solidFill>
                  <a:latin typeface="+mn-lt"/>
                </a:rPr>
                <a:t>Design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B344CBA5-F805-41BD-49CF-03819A9954C4}"/>
                </a:ext>
              </a:extLst>
            </p:cNvPr>
            <p:cNvSpPr txBox="1"/>
            <p:nvPr/>
          </p:nvSpPr>
          <p:spPr>
            <a:xfrm rot="16200000">
              <a:off x="2576082" y="1436211"/>
              <a:ext cx="10681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 err="1">
                  <a:solidFill>
                    <a:schemeClr val="bg1"/>
                  </a:solidFill>
                  <a:latin typeface="+mn-lt"/>
                </a:rPr>
                <a:t>Constr.</a:t>
              </a:r>
              <a:endParaRPr lang="de-DE" sz="2000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B4142556-25C1-B713-5418-6CDB65DB20B5}"/>
                </a:ext>
              </a:extLst>
            </p:cNvPr>
            <p:cNvSpPr txBox="1"/>
            <p:nvPr/>
          </p:nvSpPr>
          <p:spPr>
            <a:xfrm>
              <a:off x="4106199" y="253510"/>
              <a:ext cx="606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>
                  <a:solidFill>
                    <a:schemeClr val="bg1"/>
                  </a:solidFill>
                  <a:latin typeface="+mn-lt"/>
                </a:rPr>
                <a:t>Test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25AF2D57-46EA-75D5-DA9D-E2AE334D29AC}"/>
                </a:ext>
              </a:extLst>
            </p:cNvPr>
            <p:cNvSpPr txBox="1"/>
            <p:nvPr/>
          </p:nvSpPr>
          <p:spPr>
            <a:xfrm rot="3015929">
              <a:off x="5739677" y="1359176"/>
              <a:ext cx="10064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>
                  <a:solidFill>
                    <a:schemeClr val="bg1"/>
                  </a:solidFill>
                  <a:latin typeface="+mn-lt"/>
                </a:rPr>
                <a:t>Release</a:t>
              </a:r>
            </a:p>
          </p:txBody>
        </p:sp>
        <p:sp>
          <p:nvSpPr>
            <p:cNvPr id="28" name="Halber Rahmen 27">
              <a:extLst>
                <a:ext uri="{FF2B5EF4-FFF2-40B4-BE49-F238E27FC236}">
                  <a16:creationId xmlns:a16="http://schemas.microsoft.com/office/drawing/2014/main" id="{110118AB-02E3-C4FE-251C-B594024706D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7721379" y="3346263"/>
              <a:ext cx="100633" cy="108000"/>
            </a:xfrm>
            <a:prstGeom prst="halfFrame">
              <a:avLst>
                <a:gd name="adj1" fmla="val 23411"/>
                <a:gd name="adj2" fmla="val 22443"/>
              </a:avLst>
            </a:prstGeom>
            <a:solidFill>
              <a:schemeClr val="bg1"/>
            </a:solidFill>
            <a:ln w="9525">
              <a:noFill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9" name="Halber Rahmen 28">
              <a:extLst>
                <a:ext uri="{FF2B5EF4-FFF2-40B4-BE49-F238E27FC236}">
                  <a16:creationId xmlns:a16="http://schemas.microsoft.com/office/drawing/2014/main" id="{603CA051-470D-09FB-8C5C-DA91816AADAA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7963289" y="3166550"/>
              <a:ext cx="100633" cy="108000"/>
            </a:xfrm>
            <a:prstGeom prst="halfFrame">
              <a:avLst>
                <a:gd name="adj1" fmla="val 23411"/>
                <a:gd name="adj2" fmla="val 22443"/>
              </a:avLst>
            </a:prstGeom>
            <a:solidFill>
              <a:schemeClr val="bg1"/>
            </a:solidFill>
            <a:ln w="9525">
              <a:noFill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0" name="Halber Rahmen 29">
              <a:extLst>
                <a:ext uri="{FF2B5EF4-FFF2-40B4-BE49-F238E27FC236}">
                  <a16:creationId xmlns:a16="http://schemas.microsoft.com/office/drawing/2014/main" id="{E7D8F5F2-C67E-E741-B02E-5A4CBB54A907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7604644" y="3092968"/>
              <a:ext cx="100633" cy="108000"/>
            </a:xfrm>
            <a:prstGeom prst="halfFrame">
              <a:avLst>
                <a:gd name="adj1" fmla="val 23411"/>
                <a:gd name="adj2" fmla="val 22443"/>
              </a:avLst>
            </a:prstGeom>
            <a:solidFill>
              <a:schemeClr val="bg1"/>
            </a:solidFill>
            <a:ln w="9525">
              <a:noFill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1" name="Halber Rahmen 30">
              <a:extLst>
                <a:ext uri="{FF2B5EF4-FFF2-40B4-BE49-F238E27FC236}">
                  <a16:creationId xmlns:a16="http://schemas.microsoft.com/office/drawing/2014/main" id="{B1635E57-B057-86E6-896A-8B6490E6DC9D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8168227" y="3381121"/>
              <a:ext cx="100633" cy="108000"/>
            </a:xfrm>
            <a:prstGeom prst="halfFrame">
              <a:avLst>
                <a:gd name="adj1" fmla="val 23411"/>
                <a:gd name="adj2" fmla="val 22443"/>
              </a:avLst>
            </a:prstGeom>
            <a:solidFill>
              <a:schemeClr val="bg1"/>
            </a:solidFill>
            <a:ln w="9525">
              <a:noFill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2" name="Halber Rahmen 31">
              <a:extLst>
                <a:ext uri="{FF2B5EF4-FFF2-40B4-BE49-F238E27FC236}">
                  <a16:creationId xmlns:a16="http://schemas.microsoft.com/office/drawing/2014/main" id="{44AAD4EB-0367-19D6-3F68-AB0398BB870E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8349198" y="3161673"/>
              <a:ext cx="100633" cy="108000"/>
            </a:xfrm>
            <a:prstGeom prst="halfFrame">
              <a:avLst>
                <a:gd name="adj1" fmla="val 23411"/>
                <a:gd name="adj2" fmla="val 22443"/>
              </a:avLst>
            </a:prstGeom>
            <a:solidFill>
              <a:schemeClr val="bg1"/>
            </a:solidFill>
            <a:ln w="9525">
              <a:noFill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3" name="Halber Rahmen 32">
              <a:extLst>
                <a:ext uri="{FF2B5EF4-FFF2-40B4-BE49-F238E27FC236}">
                  <a16:creationId xmlns:a16="http://schemas.microsoft.com/office/drawing/2014/main" id="{43EFD17F-827D-1653-C0AE-4AB0D9F20789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8572959" y="3299380"/>
              <a:ext cx="100633" cy="108000"/>
            </a:xfrm>
            <a:prstGeom prst="halfFrame">
              <a:avLst>
                <a:gd name="adj1" fmla="val 23411"/>
                <a:gd name="adj2" fmla="val 22443"/>
              </a:avLst>
            </a:prstGeom>
            <a:solidFill>
              <a:schemeClr val="bg1"/>
            </a:solidFill>
            <a:ln w="9525">
              <a:noFill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4" name="Halber Rahmen 33">
              <a:extLst>
                <a:ext uri="{FF2B5EF4-FFF2-40B4-BE49-F238E27FC236}">
                  <a16:creationId xmlns:a16="http://schemas.microsoft.com/office/drawing/2014/main" id="{E84AD23A-DF9E-6773-948F-EEE61B51850E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8691489" y="3071056"/>
              <a:ext cx="100633" cy="108000"/>
            </a:xfrm>
            <a:prstGeom prst="halfFrame">
              <a:avLst>
                <a:gd name="adj1" fmla="val 23411"/>
                <a:gd name="adj2" fmla="val 22443"/>
              </a:avLst>
            </a:prstGeom>
            <a:solidFill>
              <a:schemeClr val="bg1"/>
            </a:solidFill>
            <a:ln w="9525">
              <a:noFill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5" name="Pfeil: Chevron 390">
              <a:extLst>
                <a:ext uri="{FF2B5EF4-FFF2-40B4-BE49-F238E27FC236}">
                  <a16:creationId xmlns:a16="http://schemas.microsoft.com/office/drawing/2014/main" id="{0D5E158D-F7FB-B836-4FD3-563834583E40}"/>
                </a:ext>
              </a:extLst>
            </p:cNvPr>
            <p:cNvSpPr/>
            <p:nvPr/>
          </p:nvSpPr>
          <p:spPr>
            <a:xfrm rot="12911544">
              <a:off x="3460093" y="2168989"/>
              <a:ext cx="361856" cy="771955"/>
            </a:xfrm>
            <a:prstGeom prst="chevron">
              <a:avLst>
                <a:gd name="adj" fmla="val 66459"/>
              </a:avLst>
            </a:prstGeom>
            <a:solidFill>
              <a:schemeClr val="bg1"/>
            </a:solidFill>
            <a:ln w="9525">
              <a:noFill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6" name="Pfeil: Chevron 391">
              <a:extLst>
                <a:ext uri="{FF2B5EF4-FFF2-40B4-BE49-F238E27FC236}">
                  <a16:creationId xmlns:a16="http://schemas.microsoft.com/office/drawing/2014/main" id="{6907F2DE-65FC-FAD3-85D4-699B9D0D3801}"/>
                </a:ext>
              </a:extLst>
            </p:cNvPr>
            <p:cNvSpPr/>
            <p:nvPr/>
          </p:nvSpPr>
          <p:spPr>
            <a:xfrm rot="17336597">
              <a:off x="3161809" y="501119"/>
              <a:ext cx="337171" cy="828471"/>
            </a:xfrm>
            <a:prstGeom prst="chevron">
              <a:avLst>
                <a:gd name="adj" fmla="val 66459"/>
              </a:avLst>
            </a:prstGeom>
            <a:solidFill>
              <a:schemeClr val="bg1"/>
            </a:solidFill>
            <a:ln w="9525">
              <a:noFill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8" name="Pfeil: Chevron 406">
              <a:extLst>
                <a:ext uri="{FF2B5EF4-FFF2-40B4-BE49-F238E27FC236}">
                  <a16:creationId xmlns:a16="http://schemas.microsoft.com/office/drawing/2014/main" id="{F677911C-574C-9957-F92E-7D3F2D678112}"/>
                </a:ext>
              </a:extLst>
            </p:cNvPr>
            <p:cNvSpPr/>
            <p:nvPr/>
          </p:nvSpPr>
          <p:spPr>
            <a:xfrm rot="2797982">
              <a:off x="5466561" y="363582"/>
              <a:ext cx="333585" cy="828471"/>
            </a:xfrm>
            <a:prstGeom prst="chevron">
              <a:avLst>
                <a:gd name="adj" fmla="val 58488"/>
              </a:avLst>
            </a:prstGeom>
            <a:solidFill>
              <a:schemeClr val="bg1"/>
            </a:solidFill>
            <a:ln w="9525">
              <a:noFill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9" name="Pfeil: Chevron 407">
              <a:extLst>
                <a:ext uri="{FF2B5EF4-FFF2-40B4-BE49-F238E27FC236}">
                  <a16:creationId xmlns:a16="http://schemas.microsoft.com/office/drawing/2014/main" id="{68A492EF-4D1E-DD46-F500-69C9E6CF66B3}"/>
                </a:ext>
              </a:extLst>
            </p:cNvPr>
            <p:cNvSpPr/>
            <p:nvPr/>
          </p:nvSpPr>
          <p:spPr>
            <a:xfrm rot="7906633">
              <a:off x="6911081" y="319874"/>
              <a:ext cx="337171" cy="828471"/>
            </a:xfrm>
            <a:prstGeom prst="chevron">
              <a:avLst>
                <a:gd name="adj" fmla="val 66459"/>
              </a:avLst>
            </a:prstGeom>
            <a:solidFill>
              <a:schemeClr val="bg1"/>
            </a:solidFill>
            <a:ln w="9525">
              <a:noFill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0" name="Pfeil: Chevron 408">
              <a:extLst>
                <a:ext uri="{FF2B5EF4-FFF2-40B4-BE49-F238E27FC236}">
                  <a16:creationId xmlns:a16="http://schemas.microsoft.com/office/drawing/2014/main" id="{0E054560-9443-814B-FA0D-4D0EBED04CA0}"/>
                </a:ext>
              </a:extLst>
            </p:cNvPr>
            <p:cNvSpPr/>
            <p:nvPr/>
          </p:nvSpPr>
          <p:spPr>
            <a:xfrm rot="8152395">
              <a:off x="5329471" y="2123780"/>
              <a:ext cx="361856" cy="771955"/>
            </a:xfrm>
            <a:prstGeom prst="chevron">
              <a:avLst>
                <a:gd name="adj" fmla="val 66459"/>
              </a:avLst>
            </a:prstGeom>
            <a:solidFill>
              <a:schemeClr val="bg1"/>
            </a:solidFill>
            <a:ln w="9525">
              <a:noFill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1" name="Pfeil: Chevron 409">
              <a:extLst>
                <a:ext uri="{FF2B5EF4-FFF2-40B4-BE49-F238E27FC236}">
                  <a16:creationId xmlns:a16="http://schemas.microsoft.com/office/drawing/2014/main" id="{52CF44C7-D3CD-6C2C-0892-45D416FDA4BD}"/>
                </a:ext>
              </a:extLst>
            </p:cNvPr>
            <p:cNvSpPr/>
            <p:nvPr/>
          </p:nvSpPr>
          <p:spPr>
            <a:xfrm rot="2754517">
              <a:off x="6771412" y="1940690"/>
              <a:ext cx="337171" cy="828471"/>
            </a:xfrm>
            <a:prstGeom prst="chevron">
              <a:avLst>
                <a:gd name="adj" fmla="val 55033"/>
              </a:avLst>
            </a:prstGeom>
            <a:solidFill>
              <a:schemeClr val="bg1"/>
            </a:solidFill>
            <a:ln w="9525">
              <a:noFill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6A367572-BCE3-21D1-F4C7-E750F901CF0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2026" y="1070944"/>
              <a:ext cx="857315" cy="670884"/>
              <a:chOff x="4167032" y="2896306"/>
              <a:chExt cx="824809" cy="692702"/>
            </a:xfrm>
          </p:grpSpPr>
          <p:sp>
            <p:nvSpPr>
              <p:cNvPr id="72" name="Freihandform 114">
                <a:extLst>
                  <a:ext uri="{FF2B5EF4-FFF2-40B4-BE49-F238E27FC236}">
                    <a16:creationId xmlns:a16="http://schemas.microsoft.com/office/drawing/2014/main" id="{3316E985-9CF1-B573-755B-1BCF30A70D29}"/>
                  </a:ext>
                </a:extLst>
              </p:cNvPr>
              <p:cNvSpPr/>
              <p:nvPr/>
            </p:nvSpPr>
            <p:spPr bwMode="auto">
              <a:xfrm>
                <a:off x="4167032" y="2896306"/>
                <a:ext cx="528322" cy="531002"/>
              </a:xfrm>
              <a:custGeom>
                <a:avLst/>
                <a:gdLst>
                  <a:gd name="connsiteX0" fmla="*/ 382776 w 895299"/>
                  <a:gd name="connsiteY0" fmla="*/ 0 h 948847"/>
                  <a:gd name="connsiteX1" fmla="*/ 512523 w 895299"/>
                  <a:gd name="connsiteY1" fmla="*/ 0 h 948847"/>
                  <a:gd name="connsiteX2" fmla="*/ 544960 w 895299"/>
                  <a:gd name="connsiteY2" fmla="*/ 32437 h 948847"/>
                  <a:gd name="connsiteX3" fmla="*/ 544960 w 895299"/>
                  <a:gd name="connsiteY3" fmla="*/ 115302 h 948847"/>
                  <a:gd name="connsiteX4" fmla="*/ 593051 w 895299"/>
                  <a:gd name="connsiteY4" fmla="*/ 130230 h 948847"/>
                  <a:gd name="connsiteX5" fmla="*/ 656504 w 895299"/>
                  <a:gd name="connsiteY5" fmla="*/ 164671 h 948847"/>
                  <a:gd name="connsiteX6" fmla="*/ 711271 w 895299"/>
                  <a:gd name="connsiteY6" fmla="*/ 209858 h 948847"/>
                  <a:gd name="connsiteX7" fmla="*/ 781766 w 895299"/>
                  <a:gd name="connsiteY7" fmla="*/ 169157 h 948847"/>
                  <a:gd name="connsiteX8" fmla="*/ 826076 w 895299"/>
                  <a:gd name="connsiteY8" fmla="*/ 181030 h 948847"/>
                  <a:gd name="connsiteX9" fmla="*/ 890949 w 895299"/>
                  <a:gd name="connsiteY9" fmla="*/ 293394 h 948847"/>
                  <a:gd name="connsiteX10" fmla="*/ 879076 w 895299"/>
                  <a:gd name="connsiteY10" fmla="*/ 337704 h 948847"/>
                  <a:gd name="connsiteX11" fmla="*/ 807386 w 895299"/>
                  <a:gd name="connsiteY11" fmla="*/ 379094 h 948847"/>
                  <a:gd name="connsiteX12" fmla="*/ 813609 w 895299"/>
                  <a:gd name="connsiteY12" fmla="*/ 399141 h 948847"/>
                  <a:gd name="connsiteX13" fmla="*/ 821198 w 895299"/>
                  <a:gd name="connsiteY13" fmla="*/ 474423 h 948847"/>
                  <a:gd name="connsiteX14" fmla="*/ 813609 w 895299"/>
                  <a:gd name="connsiteY14" fmla="*/ 549707 h 948847"/>
                  <a:gd name="connsiteX15" fmla="*/ 807385 w 895299"/>
                  <a:gd name="connsiteY15" fmla="*/ 569753 h 948847"/>
                  <a:gd name="connsiteX16" fmla="*/ 879076 w 895299"/>
                  <a:gd name="connsiteY16" fmla="*/ 611144 h 948847"/>
                  <a:gd name="connsiteX17" fmla="*/ 890949 w 895299"/>
                  <a:gd name="connsiteY17" fmla="*/ 655453 h 948847"/>
                  <a:gd name="connsiteX18" fmla="*/ 826076 w 895299"/>
                  <a:gd name="connsiteY18" fmla="*/ 767818 h 948847"/>
                  <a:gd name="connsiteX19" fmla="*/ 781765 w 895299"/>
                  <a:gd name="connsiteY19" fmla="*/ 779690 h 948847"/>
                  <a:gd name="connsiteX20" fmla="*/ 711270 w 895299"/>
                  <a:gd name="connsiteY20" fmla="*/ 738989 h 948847"/>
                  <a:gd name="connsiteX21" fmla="*/ 656504 w 895299"/>
                  <a:gd name="connsiteY21" fmla="*/ 784176 h 948847"/>
                  <a:gd name="connsiteX22" fmla="*/ 593051 w 895299"/>
                  <a:gd name="connsiteY22" fmla="*/ 818617 h 948847"/>
                  <a:gd name="connsiteX23" fmla="*/ 544960 w 895299"/>
                  <a:gd name="connsiteY23" fmla="*/ 833545 h 948847"/>
                  <a:gd name="connsiteX24" fmla="*/ 544960 w 895299"/>
                  <a:gd name="connsiteY24" fmla="*/ 916410 h 948847"/>
                  <a:gd name="connsiteX25" fmla="*/ 512523 w 895299"/>
                  <a:gd name="connsiteY25" fmla="*/ 948847 h 948847"/>
                  <a:gd name="connsiteX26" fmla="*/ 382777 w 895299"/>
                  <a:gd name="connsiteY26" fmla="*/ 948847 h 948847"/>
                  <a:gd name="connsiteX27" fmla="*/ 350339 w 895299"/>
                  <a:gd name="connsiteY27" fmla="*/ 916410 h 948847"/>
                  <a:gd name="connsiteX28" fmla="*/ 350339 w 895299"/>
                  <a:gd name="connsiteY28" fmla="*/ 833546 h 948847"/>
                  <a:gd name="connsiteX29" fmla="*/ 302247 w 895299"/>
                  <a:gd name="connsiteY29" fmla="*/ 818617 h 948847"/>
                  <a:gd name="connsiteX30" fmla="*/ 238795 w 895299"/>
                  <a:gd name="connsiteY30" fmla="*/ 784176 h 948847"/>
                  <a:gd name="connsiteX31" fmla="*/ 184029 w 895299"/>
                  <a:gd name="connsiteY31" fmla="*/ 738990 h 948847"/>
                  <a:gd name="connsiteX32" fmla="*/ 113533 w 895299"/>
                  <a:gd name="connsiteY32" fmla="*/ 779690 h 948847"/>
                  <a:gd name="connsiteX33" fmla="*/ 69224 w 895299"/>
                  <a:gd name="connsiteY33" fmla="*/ 767818 h 948847"/>
                  <a:gd name="connsiteX34" fmla="*/ 4350 w 895299"/>
                  <a:gd name="connsiteY34" fmla="*/ 655453 h 948847"/>
                  <a:gd name="connsiteX35" fmla="*/ 16223 w 895299"/>
                  <a:gd name="connsiteY35" fmla="*/ 611144 h 948847"/>
                  <a:gd name="connsiteX36" fmla="*/ 87912 w 895299"/>
                  <a:gd name="connsiteY36" fmla="*/ 569754 h 948847"/>
                  <a:gd name="connsiteX37" fmla="*/ 81689 w 895299"/>
                  <a:gd name="connsiteY37" fmla="*/ 549706 h 948847"/>
                  <a:gd name="connsiteX38" fmla="*/ 74100 w 895299"/>
                  <a:gd name="connsiteY38" fmla="*/ 474423 h 948847"/>
                  <a:gd name="connsiteX39" fmla="*/ 81689 w 895299"/>
                  <a:gd name="connsiteY39" fmla="*/ 399140 h 948847"/>
                  <a:gd name="connsiteX40" fmla="*/ 87913 w 895299"/>
                  <a:gd name="connsiteY40" fmla="*/ 379094 h 948847"/>
                  <a:gd name="connsiteX41" fmla="*/ 16223 w 895299"/>
                  <a:gd name="connsiteY41" fmla="*/ 337704 h 948847"/>
                  <a:gd name="connsiteX42" fmla="*/ 4351 w 895299"/>
                  <a:gd name="connsiteY42" fmla="*/ 293394 h 948847"/>
                  <a:gd name="connsiteX43" fmla="*/ 69224 w 895299"/>
                  <a:gd name="connsiteY43" fmla="*/ 181030 h 948847"/>
                  <a:gd name="connsiteX44" fmla="*/ 113534 w 895299"/>
                  <a:gd name="connsiteY44" fmla="*/ 169157 h 948847"/>
                  <a:gd name="connsiteX45" fmla="*/ 184028 w 895299"/>
                  <a:gd name="connsiteY45" fmla="*/ 209857 h 948847"/>
                  <a:gd name="connsiteX46" fmla="*/ 238794 w 895299"/>
                  <a:gd name="connsiteY46" fmla="*/ 164671 h 948847"/>
                  <a:gd name="connsiteX47" fmla="*/ 302247 w 895299"/>
                  <a:gd name="connsiteY47" fmla="*/ 130230 h 948847"/>
                  <a:gd name="connsiteX48" fmla="*/ 350339 w 895299"/>
                  <a:gd name="connsiteY48" fmla="*/ 115301 h 948847"/>
                  <a:gd name="connsiteX49" fmla="*/ 350339 w 895299"/>
                  <a:gd name="connsiteY49" fmla="*/ 32438 h 948847"/>
                  <a:gd name="connsiteX50" fmla="*/ 382776 w 895299"/>
                  <a:gd name="connsiteY50" fmla="*/ 0 h 948847"/>
                  <a:gd name="connsiteX51" fmla="*/ 447650 w 895299"/>
                  <a:gd name="connsiteY51" fmla="*/ 272222 h 948847"/>
                  <a:gd name="connsiteX52" fmla="*/ 245448 w 895299"/>
                  <a:gd name="connsiteY52" fmla="*/ 474424 h 948847"/>
                  <a:gd name="connsiteX53" fmla="*/ 447650 w 895299"/>
                  <a:gd name="connsiteY53" fmla="*/ 676626 h 948847"/>
                  <a:gd name="connsiteX54" fmla="*/ 649852 w 895299"/>
                  <a:gd name="connsiteY54" fmla="*/ 474424 h 948847"/>
                  <a:gd name="connsiteX55" fmla="*/ 447650 w 895299"/>
                  <a:gd name="connsiteY55" fmla="*/ 272222 h 948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895299" h="948847" extrusionOk="0">
                    <a:moveTo>
                      <a:pt x="382776" y="0"/>
                    </a:moveTo>
                    <a:lnTo>
                      <a:pt x="512523" y="0"/>
                    </a:lnTo>
                    <a:cubicBezTo>
                      <a:pt x="530437" y="0"/>
                      <a:pt x="544960" y="14523"/>
                      <a:pt x="544960" y="32437"/>
                    </a:cubicBezTo>
                    <a:lnTo>
                      <a:pt x="544960" y="115302"/>
                    </a:lnTo>
                    <a:lnTo>
                      <a:pt x="593051" y="130230"/>
                    </a:lnTo>
                    <a:cubicBezTo>
                      <a:pt x="615396" y="139681"/>
                      <a:pt x="636631" y="151245"/>
                      <a:pt x="656504" y="164671"/>
                    </a:cubicBezTo>
                    <a:lnTo>
                      <a:pt x="711271" y="209858"/>
                    </a:lnTo>
                    <a:lnTo>
                      <a:pt x="781766" y="169157"/>
                    </a:lnTo>
                    <a:cubicBezTo>
                      <a:pt x="797280" y="160200"/>
                      <a:pt x="817119" y="165516"/>
                      <a:pt x="826076" y="181030"/>
                    </a:cubicBezTo>
                    <a:lnTo>
                      <a:pt x="890949" y="293394"/>
                    </a:lnTo>
                    <a:cubicBezTo>
                      <a:pt x="899906" y="308908"/>
                      <a:pt x="894590" y="328747"/>
                      <a:pt x="879076" y="337704"/>
                    </a:cubicBezTo>
                    <a:lnTo>
                      <a:pt x="807386" y="379094"/>
                    </a:lnTo>
                    <a:lnTo>
                      <a:pt x="813609" y="399141"/>
                    </a:lnTo>
                    <a:cubicBezTo>
                      <a:pt x="818585" y="423457"/>
                      <a:pt x="821198" y="448635"/>
                      <a:pt x="821198" y="474423"/>
                    </a:cubicBezTo>
                    <a:cubicBezTo>
                      <a:pt x="821198" y="500211"/>
                      <a:pt x="818585" y="525390"/>
                      <a:pt x="813609" y="549707"/>
                    </a:cubicBezTo>
                    <a:lnTo>
                      <a:pt x="807385" y="569753"/>
                    </a:lnTo>
                    <a:lnTo>
                      <a:pt x="879076" y="611144"/>
                    </a:lnTo>
                    <a:cubicBezTo>
                      <a:pt x="894590" y="620101"/>
                      <a:pt x="899906" y="639939"/>
                      <a:pt x="890949" y="655453"/>
                    </a:cubicBezTo>
                    <a:lnTo>
                      <a:pt x="826076" y="767818"/>
                    </a:lnTo>
                    <a:cubicBezTo>
                      <a:pt x="817119" y="783332"/>
                      <a:pt x="797279" y="788647"/>
                      <a:pt x="781765" y="779690"/>
                    </a:cubicBezTo>
                    <a:lnTo>
                      <a:pt x="711270" y="738989"/>
                    </a:lnTo>
                    <a:lnTo>
                      <a:pt x="656504" y="784176"/>
                    </a:lnTo>
                    <a:cubicBezTo>
                      <a:pt x="636631" y="797601"/>
                      <a:pt x="615396" y="809166"/>
                      <a:pt x="593051" y="818617"/>
                    </a:cubicBezTo>
                    <a:lnTo>
                      <a:pt x="544960" y="833545"/>
                    </a:lnTo>
                    <a:lnTo>
                      <a:pt x="544960" y="916410"/>
                    </a:lnTo>
                    <a:cubicBezTo>
                      <a:pt x="544960" y="934324"/>
                      <a:pt x="530437" y="948847"/>
                      <a:pt x="512523" y="948847"/>
                    </a:cubicBezTo>
                    <a:lnTo>
                      <a:pt x="382777" y="948847"/>
                    </a:lnTo>
                    <a:cubicBezTo>
                      <a:pt x="364863" y="948847"/>
                      <a:pt x="350339" y="934324"/>
                      <a:pt x="350339" y="916410"/>
                    </a:cubicBezTo>
                    <a:lnTo>
                      <a:pt x="350339" y="833546"/>
                    </a:lnTo>
                    <a:lnTo>
                      <a:pt x="302247" y="818617"/>
                    </a:lnTo>
                    <a:cubicBezTo>
                      <a:pt x="279902" y="809166"/>
                      <a:pt x="258667" y="797602"/>
                      <a:pt x="238795" y="784176"/>
                    </a:cubicBezTo>
                    <a:lnTo>
                      <a:pt x="184029" y="738990"/>
                    </a:lnTo>
                    <a:lnTo>
                      <a:pt x="113533" y="779690"/>
                    </a:lnTo>
                    <a:cubicBezTo>
                      <a:pt x="98019" y="788647"/>
                      <a:pt x="78181" y="783332"/>
                      <a:pt x="69224" y="767818"/>
                    </a:cubicBezTo>
                    <a:lnTo>
                      <a:pt x="4350" y="655453"/>
                    </a:lnTo>
                    <a:cubicBezTo>
                      <a:pt x="-4607" y="639939"/>
                      <a:pt x="709" y="620101"/>
                      <a:pt x="16223" y="611144"/>
                    </a:cubicBezTo>
                    <a:lnTo>
                      <a:pt x="87912" y="569754"/>
                    </a:lnTo>
                    <a:lnTo>
                      <a:pt x="81689" y="549706"/>
                    </a:lnTo>
                    <a:cubicBezTo>
                      <a:pt x="76714" y="525389"/>
                      <a:pt x="74100" y="500211"/>
                      <a:pt x="74100" y="474423"/>
                    </a:cubicBezTo>
                    <a:cubicBezTo>
                      <a:pt x="74100" y="448635"/>
                      <a:pt x="76714" y="423457"/>
                      <a:pt x="81689" y="399140"/>
                    </a:cubicBezTo>
                    <a:lnTo>
                      <a:pt x="87913" y="379094"/>
                    </a:lnTo>
                    <a:lnTo>
                      <a:pt x="16223" y="337704"/>
                    </a:lnTo>
                    <a:cubicBezTo>
                      <a:pt x="709" y="328747"/>
                      <a:pt x="-4606" y="308908"/>
                      <a:pt x="4351" y="293394"/>
                    </a:cubicBezTo>
                    <a:lnTo>
                      <a:pt x="69224" y="181030"/>
                    </a:lnTo>
                    <a:cubicBezTo>
                      <a:pt x="78181" y="165516"/>
                      <a:pt x="98020" y="160200"/>
                      <a:pt x="113534" y="169157"/>
                    </a:cubicBezTo>
                    <a:lnTo>
                      <a:pt x="184028" y="209857"/>
                    </a:lnTo>
                    <a:lnTo>
                      <a:pt x="238794" y="164671"/>
                    </a:lnTo>
                    <a:cubicBezTo>
                      <a:pt x="258668" y="151244"/>
                      <a:pt x="279902" y="139681"/>
                      <a:pt x="302247" y="130230"/>
                    </a:cubicBezTo>
                    <a:lnTo>
                      <a:pt x="350339" y="115301"/>
                    </a:lnTo>
                    <a:lnTo>
                      <a:pt x="350339" y="32438"/>
                    </a:lnTo>
                    <a:cubicBezTo>
                      <a:pt x="350339" y="14524"/>
                      <a:pt x="364862" y="0"/>
                      <a:pt x="382776" y="0"/>
                    </a:cubicBezTo>
                    <a:close/>
                    <a:moveTo>
                      <a:pt x="447650" y="272222"/>
                    </a:moveTo>
                    <a:cubicBezTo>
                      <a:pt x="335977" y="272222"/>
                      <a:pt x="245448" y="362751"/>
                      <a:pt x="245448" y="474424"/>
                    </a:cubicBezTo>
                    <a:cubicBezTo>
                      <a:pt x="245448" y="586097"/>
                      <a:pt x="335977" y="676626"/>
                      <a:pt x="447650" y="676626"/>
                    </a:cubicBezTo>
                    <a:cubicBezTo>
                      <a:pt x="559323" y="676626"/>
                      <a:pt x="649852" y="586097"/>
                      <a:pt x="649852" y="474424"/>
                    </a:cubicBezTo>
                    <a:cubicBezTo>
                      <a:pt x="649852" y="362751"/>
                      <a:pt x="559323" y="272222"/>
                      <a:pt x="447650" y="272222"/>
                    </a:cubicBezTo>
                    <a:close/>
                  </a:path>
                </a:pathLst>
              </a:custGeom>
              <a:solidFill>
                <a:srgbClr val="0067A6"/>
              </a:solidFill>
              <a:ln w="28575">
                <a:noFill/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de-DE" sz="768"/>
              </a:p>
            </p:txBody>
          </p:sp>
          <p:sp>
            <p:nvSpPr>
              <p:cNvPr id="73" name="Freihandform 86">
                <a:extLst>
                  <a:ext uri="{FF2B5EF4-FFF2-40B4-BE49-F238E27FC236}">
                    <a16:creationId xmlns:a16="http://schemas.microsoft.com/office/drawing/2014/main" id="{A72CCB32-AFE0-E4C3-165C-E5946D03B337}"/>
                  </a:ext>
                </a:extLst>
              </p:cNvPr>
              <p:cNvSpPr/>
              <p:nvPr/>
            </p:nvSpPr>
            <p:spPr bwMode="auto">
              <a:xfrm rot="20971540">
                <a:off x="4598547" y="3307087"/>
                <a:ext cx="264835" cy="281921"/>
              </a:xfrm>
              <a:custGeom>
                <a:avLst/>
                <a:gdLst>
                  <a:gd name="connsiteX0" fmla="*/ 382776 w 895299"/>
                  <a:gd name="connsiteY0" fmla="*/ 0 h 948847"/>
                  <a:gd name="connsiteX1" fmla="*/ 512523 w 895299"/>
                  <a:gd name="connsiteY1" fmla="*/ 0 h 948847"/>
                  <a:gd name="connsiteX2" fmla="*/ 544960 w 895299"/>
                  <a:gd name="connsiteY2" fmla="*/ 32437 h 948847"/>
                  <a:gd name="connsiteX3" fmla="*/ 544960 w 895299"/>
                  <a:gd name="connsiteY3" fmla="*/ 115302 h 948847"/>
                  <a:gd name="connsiteX4" fmla="*/ 593051 w 895299"/>
                  <a:gd name="connsiteY4" fmla="*/ 130230 h 948847"/>
                  <a:gd name="connsiteX5" fmla="*/ 656504 w 895299"/>
                  <a:gd name="connsiteY5" fmla="*/ 164671 h 948847"/>
                  <a:gd name="connsiteX6" fmla="*/ 711271 w 895299"/>
                  <a:gd name="connsiteY6" fmla="*/ 209858 h 948847"/>
                  <a:gd name="connsiteX7" fmla="*/ 781766 w 895299"/>
                  <a:gd name="connsiteY7" fmla="*/ 169157 h 948847"/>
                  <a:gd name="connsiteX8" fmla="*/ 826076 w 895299"/>
                  <a:gd name="connsiteY8" fmla="*/ 181030 h 948847"/>
                  <a:gd name="connsiteX9" fmla="*/ 890949 w 895299"/>
                  <a:gd name="connsiteY9" fmla="*/ 293394 h 948847"/>
                  <a:gd name="connsiteX10" fmla="*/ 879076 w 895299"/>
                  <a:gd name="connsiteY10" fmla="*/ 337704 h 948847"/>
                  <a:gd name="connsiteX11" fmla="*/ 807386 w 895299"/>
                  <a:gd name="connsiteY11" fmla="*/ 379094 h 948847"/>
                  <a:gd name="connsiteX12" fmla="*/ 813609 w 895299"/>
                  <a:gd name="connsiteY12" fmla="*/ 399141 h 948847"/>
                  <a:gd name="connsiteX13" fmla="*/ 821198 w 895299"/>
                  <a:gd name="connsiteY13" fmla="*/ 474423 h 948847"/>
                  <a:gd name="connsiteX14" fmla="*/ 813609 w 895299"/>
                  <a:gd name="connsiteY14" fmla="*/ 549707 h 948847"/>
                  <a:gd name="connsiteX15" fmla="*/ 807385 w 895299"/>
                  <a:gd name="connsiteY15" fmla="*/ 569753 h 948847"/>
                  <a:gd name="connsiteX16" fmla="*/ 879076 w 895299"/>
                  <a:gd name="connsiteY16" fmla="*/ 611144 h 948847"/>
                  <a:gd name="connsiteX17" fmla="*/ 890949 w 895299"/>
                  <a:gd name="connsiteY17" fmla="*/ 655453 h 948847"/>
                  <a:gd name="connsiteX18" fmla="*/ 826076 w 895299"/>
                  <a:gd name="connsiteY18" fmla="*/ 767818 h 948847"/>
                  <a:gd name="connsiteX19" fmla="*/ 781765 w 895299"/>
                  <a:gd name="connsiteY19" fmla="*/ 779690 h 948847"/>
                  <a:gd name="connsiteX20" fmla="*/ 711270 w 895299"/>
                  <a:gd name="connsiteY20" fmla="*/ 738989 h 948847"/>
                  <a:gd name="connsiteX21" fmla="*/ 656504 w 895299"/>
                  <a:gd name="connsiteY21" fmla="*/ 784176 h 948847"/>
                  <a:gd name="connsiteX22" fmla="*/ 593051 w 895299"/>
                  <a:gd name="connsiteY22" fmla="*/ 818617 h 948847"/>
                  <a:gd name="connsiteX23" fmla="*/ 544960 w 895299"/>
                  <a:gd name="connsiteY23" fmla="*/ 833545 h 948847"/>
                  <a:gd name="connsiteX24" fmla="*/ 544960 w 895299"/>
                  <a:gd name="connsiteY24" fmla="*/ 916410 h 948847"/>
                  <a:gd name="connsiteX25" fmla="*/ 512523 w 895299"/>
                  <a:gd name="connsiteY25" fmla="*/ 948847 h 948847"/>
                  <a:gd name="connsiteX26" fmla="*/ 382777 w 895299"/>
                  <a:gd name="connsiteY26" fmla="*/ 948847 h 948847"/>
                  <a:gd name="connsiteX27" fmla="*/ 350339 w 895299"/>
                  <a:gd name="connsiteY27" fmla="*/ 916410 h 948847"/>
                  <a:gd name="connsiteX28" fmla="*/ 350339 w 895299"/>
                  <a:gd name="connsiteY28" fmla="*/ 833546 h 948847"/>
                  <a:gd name="connsiteX29" fmla="*/ 302247 w 895299"/>
                  <a:gd name="connsiteY29" fmla="*/ 818617 h 948847"/>
                  <a:gd name="connsiteX30" fmla="*/ 238795 w 895299"/>
                  <a:gd name="connsiteY30" fmla="*/ 784176 h 948847"/>
                  <a:gd name="connsiteX31" fmla="*/ 184029 w 895299"/>
                  <a:gd name="connsiteY31" fmla="*/ 738990 h 948847"/>
                  <a:gd name="connsiteX32" fmla="*/ 113533 w 895299"/>
                  <a:gd name="connsiteY32" fmla="*/ 779690 h 948847"/>
                  <a:gd name="connsiteX33" fmla="*/ 69224 w 895299"/>
                  <a:gd name="connsiteY33" fmla="*/ 767818 h 948847"/>
                  <a:gd name="connsiteX34" fmla="*/ 4350 w 895299"/>
                  <a:gd name="connsiteY34" fmla="*/ 655453 h 948847"/>
                  <a:gd name="connsiteX35" fmla="*/ 16223 w 895299"/>
                  <a:gd name="connsiteY35" fmla="*/ 611144 h 948847"/>
                  <a:gd name="connsiteX36" fmla="*/ 87912 w 895299"/>
                  <a:gd name="connsiteY36" fmla="*/ 569754 h 948847"/>
                  <a:gd name="connsiteX37" fmla="*/ 81689 w 895299"/>
                  <a:gd name="connsiteY37" fmla="*/ 549706 h 948847"/>
                  <a:gd name="connsiteX38" fmla="*/ 74100 w 895299"/>
                  <a:gd name="connsiteY38" fmla="*/ 474423 h 948847"/>
                  <a:gd name="connsiteX39" fmla="*/ 81689 w 895299"/>
                  <a:gd name="connsiteY39" fmla="*/ 399140 h 948847"/>
                  <a:gd name="connsiteX40" fmla="*/ 87913 w 895299"/>
                  <a:gd name="connsiteY40" fmla="*/ 379094 h 948847"/>
                  <a:gd name="connsiteX41" fmla="*/ 16223 w 895299"/>
                  <a:gd name="connsiteY41" fmla="*/ 337704 h 948847"/>
                  <a:gd name="connsiteX42" fmla="*/ 4351 w 895299"/>
                  <a:gd name="connsiteY42" fmla="*/ 293394 h 948847"/>
                  <a:gd name="connsiteX43" fmla="*/ 69224 w 895299"/>
                  <a:gd name="connsiteY43" fmla="*/ 181030 h 948847"/>
                  <a:gd name="connsiteX44" fmla="*/ 113534 w 895299"/>
                  <a:gd name="connsiteY44" fmla="*/ 169157 h 948847"/>
                  <a:gd name="connsiteX45" fmla="*/ 184028 w 895299"/>
                  <a:gd name="connsiteY45" fmla="*/ 209857 h 948847"/>
                  <a:gd name="connsiteX46" fmla="*/ 238794 w 895299"/>
                  <a:gd name="connsiteY46" fmla="*/ 164671 h 948847"/>
                  <a:gd name="connsiteX47" fmla="*/ 302247 w 895299"/>
                  <a:gd name="connsiteY47" fmla="*/ 130230 h 948847"/>
                  <a:gd name="connsiteX48" fmla="*/ 350339 w 895299"/>
                  <a:gd name="connsiteY48" fmla="*/ 115301 h 948847"/>
                  <a:gd name="connsiteX49" fmla="*/ 350339 w 895299"/>
                  <a:gd name="connsiteY49" fmla="*/ 32438 h 948847"/>
                  <a:gd name="connsiteX50" fmla="*/ 382776 w 895299"/>
                  <a:gd name="connsiteY50" fmla="*/ 0 h 948847"/>
                  <a:gd name="connsiteX51" fmla="*/ 447650 w 895299"/>
                  <a:gd name="connsiteY51" fmla="*/ 272222 h 948847"/>
                  <a:gd name="connsiteX52" fmla="*/ 245448 w 895299"/>
                  <a:gd name="connsiteY52" fmla="*/ 474424 h 948847"/>
                  <a:gd name="connsiteX53" fmla="*/ 447650 w 895299"/>
                  <a:gd name="connsiteY53" fmla="*/ 676626 h 948847"/>
                  <a:gd name="connsiteX54" fmla="*/ 649852 w 895299"/>
                  <a:gd name="connsiteY54" fmla="*/ 474424 h 948847"/>
                  <a:gd name="connsiteX55" fmla="*/ 447650 w 895299"/>
                  <a:gd name="connsiteY55" fmla="*/ 272222 h 948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895299" h="948847" extrusionOk="0">
                    <a:moveTo>
                      <a:pt x="382776" y="0"/>
                    </a:moveTo>
                    <a:lnTo>
                      <a:pt x="512523" y="0"/>
                    </a:lnTo>
                    <a:cubicBezTo>
                      <a:pt x="530437" y="0"/>
                      <a:pt x="544960" y="14523"/>
                      <a:pt x="544960" y="32437"/>
                    </a:cubicBezTo>
                    <a:lnTo>
                      <a:pt x="544960" y="115302"/>
                    </a:lnTo>
                    <a:lnTo>
                      <a:pt x="593051" y="130230"/>
                    </a:lnTo>
                    <a:cubicBezTo>
                      <a:pt x="615396" y="139681"/>
                      <a:pt x="636631" y="151245"/>
                      <a:pt x="656504" y="164671"/>
                    </a:cubicBezTo>
                    <a:lnTo>
                      <a:pt x="711271" y="209858"/>
                    </a:lnTo>
                    <a:lnTo>
                      <a:pt x="781766" y="169157"/>
                    </a:lnTo>
                    <a:cubicBezTo>
                      <a:pt x="797280" y="160200"/>
                      <a:pt x="817119" y="165516"/>
                      <a:pt x="826076" y="181030"/>
                    </a:cubicBezTo>
                    <a:lnTo>
                      <a:pt x="890949" y="293394"/>
                    </a:lnTo>
                    <a:cubicBezTo>
                      <a:pt x="899906" y="308908"/>
                      <a:pt x="894590" y="328747"/>
                      <a:pt x="879076" y="337704"/>
                    </a:cubicBezTo>
                    <a:lnTo>
                      <a:pt x="807386" y="379094"/>
                    </a:lnTo>
                    <a:lnTo>
                      <a:pt x="813609" y="399141"/>
                    </a:lnTo>
                    <a:cubicBezTo>
                      <a:pt x="818585" y="423457"/>
                      <a:pt x="821198" y="448635"/>
                      <a:pt x="821198" y="474423"/>
                    </a:cubicBezTo>
                    <a:cubicBezTo>
                      <a:pt x="821198" y="500211"/>
                      <a:pt x="818585" y="525390"/>
                      <a:pt x="813609" y="549707"/>
                    </a:cubicBezTo>
                    <a:lnTo>
                      <a:pt x="807385" y="569753"/>
                    </a:lnTo>
                    <a:lnTo>
                      <a:pt x="879076" y="611144"/>
                    </a:lnTo>
                    <a:cubicBezTo>
                      <a:pt x="894590" y="620101"/>
                      <a:pt x="899906" y="639939"/>
                      <a:pt x="890949" y="655453"/>
                    </a:cubicBezTo>
                    <a:lnTo>
                      <a:pt x="826076" y="767818"/>
                    </a:lnTo>
                    <a:cubicBezTo>
                      <a:pt x="817119" y="783332"/>
                      <a:pt x="797279" y="788647"/>
                      <a:pt x="781765" y="779690"/>
                    </a:cubicBezTo>
                    <a:lnTo>
                      <a:pt x="711270" y="738989"/>
                    </a:lnTo>
                    <a:lnTo>
                      <a:pt x="656504" y="784176"/>
                    </a:lnTo>
                    <a:cubicBezTo>
                      <a:pt x="636631" y="797601"/>
                      <a:pt x="615396" y="809166"/>
                      <a:pt x="593051" y="818617"/>
                    </a:cubicBezTo>
                    <a:lnTo>
                      <a:pt x="544960" y="833545"/>
                    </a:lnTo>
                    <a:lnTo>
                      <a:pt x="544960" y="916410"/>
                    </a:lnTo>
                    <a:cubicBezTo>
                      <a:pt x="544960" y="934324"/>
                      <a:pt x="530437" y="948847"/>
                      <a:pt x="512523" y="948847"/>
                    </a:cubicBezTo>
                    <a:lnTo>
                      <a:pt x="382777" y="948847"/>
                    </a:lnTo>
                    <a:cubicBezTo>
                      <a:pt x="364863" y="948847"/>
                      <a:pt x="350339" y="934324"/>
                      <a:pt x="350339" y="916410"/>
                    </a:cubicBezTo>
                    <a:lnTo>
                      <a:pt x="350339" y="833546"/>
                    </a:lnTo>
                    <a:lnTo>
                      <a:pt x="302247" y="818617"/>
                    </a:lnTo>
                    <a:cubicBezTo>
                      <a:pt x="279902" y="809166"/>
                      <a:pt x="258667" y="797602"/>
                      <a:pt x="238795" y="784176"/>
                    </a:cubicBezTo>
                    <a:lnTo>
                      <a:pt x="184029" y="738990"/>
                    </a:lnTo>
                    <a:lnTo>
                      <a:pt x="113533" y="779690"/>
                    </a:lnTo>
                    <a:cubicBezTo>
                      <a:pt x="98019" y="788647"/>
                      <a:pt x="78181" y="783332"/>
                      <a:pt x="69224" y="767818"/>
                    </a:cubicBezTo>
                    <a:lnTo>
                      <a:pt x="4350" y="655453"/>
                    </a:lnTo>
                    <a:cubicBezTo>
                      <a:pt x="-4607" y="639939"/>
                      <a:pt x="709" y="620101"/>
                      <a:pt x="16223" y="611144"/>
                    </a:cubicBezTo>
                    <a:lnTo>
                      <a:pt x="87912" y="569754"/>
                    </a:lnTo>
                    <a:lnTo>
                      <a:pt x="81689" y="549706"/>
                    </a:lnTo>
                    <a:cubicBezTo>
                      <a:pt x="76714" y="525389"/>
                      <a:pt x="74100" y="500211"/>
                      <a:pt x="74100" y="474423"/>
                    </a:cubicBezTo>
                    <a:cubicBezTo>
                      <a:pt x="74100" y="448635"/>
                      <a:pt x="76714" y="423457"/>
                      <a:pt x="81689" y="399140"/>
                    </a:cubicBezTo>
                    <a:lnTo>
                      <a:pt x="87913" y="379094"/>
                    </a:lnTo>
                    <a:lnTo>
                      <a:pt x="16223" y="337704"/>
                    </a:lnTo>
                    <a:cubicBezTo>
                      <a:pt x="709" y="328747"/>
                      <a:pt x="-4606" y="308908"/>
                      <a:pt x="4351" y="293394"/>
                    </a:cubicBezTo>
                    <a:lnTo>
                      <a:pt x="69224" y="181030"/>
                    </a:lnTo>
                    <a:cubicBezTo>
                      <a:pt x="78181" y="165516"/>
                      <a:pt x="98020" y="160200"/>
                      <a:pt x="113534" y="169157"/>
                    </a:cubicBezTo>
                    <a:lnTo>
                      <a:pt x="184028" y="209857"/>
                    </a:lnTo>
                    <a:lnTo>
                      <a:pt x="238794" y="164671"/>
                    </a:lnTo>
                    <a:cubicBezTo>
                      <a:pt x="258668" y="151244"/>
                      <a:pt x="279902" y="139681"/>
                      <a:pt x="302247" y="130230"/>
                    </a:cubicBezTo>
                    <a:lnTo>
                      <a:pt x="350339" y="115301"/>
                    </a:lnTo>
                    <a:lnTo>
                      <a:pt x="350339" y="32438"/>
                    </a:lnTo>
                    <a:cubicBezTo>
                      <a:pt x="350339" y="14524"/>
                      <a:pt x="364862" y="0"/>
                      <a:pt x="382776" y="0"/>
                    </a:cubicBezTo>
                    <a:close/>
                    <a:moveTo>
                      <a:pt x="447650" y="272222"/>
                    </a:moveTo>
                    <a:cubicBezTo>
                      <a:pt x="335977" y="272222"/>
                      <a:pt x="245448" y="362751"/>
                      <a:pt x="245448" y="474424"/>
                    </a:cubicBezTo>
                    <a:cubicBezTo>
                      <a:pt x="245448" y="586097"/>
                      <a:pt x="335977" y="676626"/>
                      <a:pt x="447650" y="676626"/>
                    </a:cubicBezTo>
                    <a:cubicBezTo>
                      <a:pt x="559323" y="676626"/>
                      <a:pt x="649852" y="586097"/>
                      <a:pt x="649852" y="474424"/>
                    </a:cubicBezTo>
                    <a:cubicBezTo>
                      <a:pt x="649852" y="362751"/>
                      <a:pt x="559323" y="272222"/>
                      <a:pt x="447650" y="272222"/>
                    </a:cubicBezTo>
                    <a:close/>
                  </a:path>
                </a:pathLst>
              </a:custGeom>
              <a:solidFill>
                <a:srgbClr val="0067A6"/>
              </a:solidFill>
              <a:ln w="28575">
                <a:noFill/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de-DE" sz="768"/>
              </a:p>
            </p:txBody>
          </p:sp>
          <p:sp>
            <p:nvSpPr>
              <p:cNvPr id="74" name="Freihandform 88">
                <a:extLst>
                  <a:ext uri="{FF2B5EF4-FFF2-40B4-BE49-F238E27FC236}">
                    <a16:creationId xmlns:a16="http://schemas.microsoft.com/office/drawing/2014/main" id="{7BCC7C2B-FD64-1A99-25AC-5AFB5817D690}"/>
                  </a:ext>
                </a:extLst>
              </p:cNvPr>
              <p:cNvSpPr/>
              <p:nvPr/>
            </p:nvSpPr>
            <p:spPr bwMode="auto">
              <a:xfrm rot="1275678">
                <a:off x="4675353" y="3000173"/>
                <a:ext cx="316488" cy="336906"/>
              </a:xfrm>
              <a:custGeom>
                <a:avLst/>
                <a:gdLst>
                  <a:gd name="connsiteX0" fmla="*/ 382776 w 895299"/>
                  <a:gd name="connsiteY0" fmla="*/ 0 h 948847"/>
                  <a:gd name="connsiteX1" fmla="*/ 512523 w 895299"/>
                  <a:gd name="connsiteY1" fmla="*/ 0 h 948847"/>
                  <a:gd name="connsiteX2" fmla="*/ 544960 w 895299"/>
                  <a:gd name="connsiteY2" fmla="*/ 32437 h 948847"/>
                  <a:gd name="connsiteX3" fmla="*/ 544960 w 895299"/>
                  <a:gd name="connsiteY3" fmla="*/ 115302 h 948847"/>
                  <a:gd name="connsiteX4" fmla="*/ 593051 w 895299"/>
                  <a:gd name="connsiteY4" fmla="*/ 130230 h 948847"/>
                  <a:gd name="connsiteX5" fmla="*/ 656504 w 895299"/>
                  <a:gd name="connsiteY5" fmla="*/ 164671 h 948847"/>
                  <a:gd name="connsiteX6" fmla="*/ 711271 w 895299"/>
                  <a:gd name="connsiteY6" fmla="*/ 209858 h 948847"/>
                  <a:gd name="connsiteX7" fmla="*/ 781766 w 895299"/>
                  <a:gd name="connsiteY7" fmla="*/ 169157 h 948847"/>
                  <a:gd name="connsiteX8" fmla="*/ 826076 w 895299"/>
                  <a:gd name="connsiteY8" fmla="*/ 181030 h 948847"/>
                  <a:gd name="connsiteX9" fmla="*/ 890949 w 895299"/>
                  <a:gd name="connsiteY9" fmla="*/ 293394 h 948847"/>
                  <a:gd name="connsiteX10" fmla="*/ 879076 w 895299"/>
                  <a:gd name="connsiteY10" fmla="*/ 337704 h 948847"/>
                  <a:gd name="connsiteX11" fmla="*/ 807386 w 895299"/>
                  <a:gd name="connsiteY11" fmla="*/ 379094 h 948847"/>
                  <a:gd name="connsiteX12" fmla="*/ 813609 w 895299"/>
                  <a:gd name="connsiteY12" fmla="*/ 399141 h 948847"/>
                  <a:gd name="connsiteX13" fmla="*/ 821198 w 895299"/>
                  <a:gd name="connsiteY13" fmla="*/ 474423 h 948847"/>
                  <a:gd name="connsiteX14" fmla="*/ 813609 w 895299"/>
                  <a:gd name="connsiteY14" fmla="*/ 549707 h 948847"/>
                  <a:gd name="connsiteX15" fmla="*/ 807385 w 895299"/>
                  <a:gd name="connsiteY15" fmla="*/ 569753 h 948847"/>
                  <a:gd name="connsiteX16" fmla="*/ 879076 w 895299"/>
                  <a:gd name="connsiteY16" fmla="*/ 611144 h 948847"/>
                  <a:gd name="connsiteX17" fmla="*/ 890949 w 895299"/>
                  <a:gd name="connsiteY17" fmla="*/ 655453 h 948847"/>
                  <a:gd name="connsiteX18" fmla="*/ 826076 w 895299"/>
                  <a:gd name="connsiteY18" fmla="*/ 767818 h 948847"/>
                  <a:gd name="connsiteX19" fmla="*/ 781765 w 895299"/>
                  <a:gd name="connsiteY19" fmla="*/ 779690 h 948847"/>
                  <a:gd name="connsiteX20" fmla="*/ 711270 w 895299"/>
                  <a:gd name="connsiteY20" fmla="*/ 738989 h 948847"/>
                  <a:gd name="connsiteX21" fmla="*/ 656504 w 895299"/>
                  <a:gd name="connsiteY21" fmla="*/ 784176 h 948847"/>
                  <a:gd name="connsiteX22" fmla="*/ 593051 w 895299"/>
                  <a:gd name="connsiteY22" fmla="*/ 818617 h 948847"/>
                  <a:gd name="connsiteX23" fmla="*/ 544960 w 895299"/>
                  <a:gd name="connsiteY23" fmla="*/ 833545 h 948847"/>
                  <a:gd name="connsiteX24" fmla="*/ 544960 w 895299"/>
                  <a:gd name="connsiteY24" fmla="*/ 916410 h 948847"/>
                  <a:gd name="connsiteX25" fmla="*/ 512523 w 895299"/>
                  <a:gd name="connsiteY25" fmla="*/ 948847 h 948847"/>
                  <a:gd name="connsiteX26" fmla="*/ 382777 w 895299"/>
                  <a:gd name="connsiteY26" fmla="*/ 948847 h 948847"/>
                  <a:gd name="connsiteX27" fmla="*/ 350339 w 895299"/>
                  <a:gd name="connsiteY27" fmla="*/ 916410 h 948847"/>
                  <a:gd name="connsiteX28" fmla="*/ 350339 w 895299"/>
                  <a:gd name="connsiteY28" fmla="*/ 833546 h 948847"/>
                  <a:gd name="connsiteX29" fmla="*/ 302247 w 895299"/>
                  <a:gd name="connsiteY29" fmla="*/ 818617 h 948847"/>
                  <a:gd name="connsiteX30" fmla="*/ 238795 w 895299"/>
                  <a:gd name="connsiteY30" fmla="*/ 784176 h 948847"/>
                  <a:gd name="connsiteX31" fmla="*/ 184029 w 895299"/>
                  <a:gd name="connsiteY31" fmla="*/ 738990 h 948847"/>
                  <a:gd name="connsiteX32" fmla="*/ 113533 w 895299"/>
                  <a:gd name="connsiteY32" fmla="*/ 779690 h 948847"/>
                  <a:gd name="connsiteX33" fmla="*/ 69224 w 895299"/>
                  <a:gd name="connsiteY33" fmla="*/ 767818 h 948847"/>
                  <a:gd name="connsiteX34" fmla="*/ 4350 w 895299"/>
                  <a:gd name="connsiteY34" fmla="*/ 655453 h 948847"/>
                  <a:gd name="connsiteX35" fmla="*/ 16223 w 895299"/>
                  <a:gd name="connsiteY35" fmla="*/ 611144 h 948847"/>
                  <a:gd name="connsiteX36" fmla="*/ 87912 w 895299"/>
                  <a:gd name="connsiteY36" fmla="*/ 569754 h 948847"/>
                  <a:gd name="connsiteX37" fmla="*/ 81689 w 895299"/>
                  <a:gd name="connsiteY37" fmla="*/ 549706 h 948847"/>
                  <a:gd name="connsiteX38" fmla="*/ 74100 w 895299"/>
                  <a:gd name="connsiteY38" fmla="*/ 474423 h 948847"/>
                  <a:gd name="connsiteX39" fmla="*/ 81689 w 895299"/>
                  <a:gd name="connsiteY39" fmla="*/ 399140 h 948847"/>
                  <a:gd name="connsiteX40" fmla="*/ 87913 w 895299"/>
                  <a:gd name="connsiteY40" fmla="*/ 379094 h 948847"/>
                  <a:gd name="connsiteX41" fmla="*/ 16223 w 895299"/>
                  <a:gd name="connsiteY41" fmla="*/ 337704 h 948847"/>
                  <a:gd name="connsiteX42" fmla="*/ 4351 w 895299"/>
                  <a:gd name="connsiteY42" fmla="*/ 293394 h 948847"/>
                  <a:gd name="connsiteX43" fmla="*/ 69224 w 895299"/>
                  <a:gd name="connsiteY43" fmla="*/ 181030 h 948847"/>
                  <a:gd name="connsiteX44" fmla="*/ 113534 w 895299"/>
                  <a:gd name="connsiteY44" fmla="*/ 169157 h 948847"/>
                  <a:gd name="connsiteX45" fmla="*/ 184028 w 895299"/>
                  <a:gd name="connsiteY45" fmla="*/ 209857 h 948847"/>
                  <a:gd name="connsiteX46" fmla="*/ 238794 w 895299"/>
                  <a:gd name="connsiteY46" fmla="*/ 164671 h 948847"/>
                  <a:gd name="connsiteX47" fmla="*/ 302247 w 895299"/>
                  <a:gd name="connsiteY47" fmla="*/ 130230 h 948847"/>
                  <a:gd name="connsiteX48" fmla="*/ 350339 w 895299"/>
                  <a:gd name="connsiteY48" fmla="*/ 115301 h 948847"/>
                  <a:gd name="connsiteX49" fmla="*/ 350339 w 895299"/>
                  <a:gd name="connsiteY49" fmla="*/ 32438 h 948847"/>
                  <a:gd name="connsiteX50" fmla="*/ 382776 w 895299"/>
                  <a:gd name="connsiteY50" fmla="*/ 0 h 948847"/>
                  <a:gd name="connsiteX51" fmla="*/ 447650 w 895299"/>
                  <a:gd name="connsiteY51" fmla="*/ 272222 h 948847"/>
                  <a:gd name="connsiteX52" fmla="*/ 245448 w 895299"/>
                  <a:gd name="connsiteY52" fmla="*/ 474424 h 948847"/>
                  <a:gd name="connsiteX53" fmla="*/ 447650 w 895299"/>
                  <a:gd name="connsiteY53" fmla="*/ 676626 h 948847"/>
                  <a:gd name="connsiteX54" fmla="*/ 649852 w 895299"/>
                  <a:gd name="connsiteY54" fmla="*/ 474424 h 948847"/>
                  <a:gd name="connsiteX55" fmla="*/ 447650 w 895299"/>
                  <a:gd name="connsiteY55" fmla="*/ 272222 h 948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895299" h="948847" extrusionOk="0">
                    <a:moveTo>
                      <a:pt x="382776" y="0"/>
                    </a:moveTo>
                    <a:lnTo>
                      <a:pt x="512523" y="0"/>
                    </a:lnTo>
                    <a:cubicBezTo>
                      <a:pt x="530437" y="0"/>
                      <a:pt x="544960" y="14523"/>
                      <a:pt x="544960" y="32437"/>
                    </a:cubicBezTo>
                    <a:lnTo>
                      <a:pt x="544960" y="115302"/>
                    </a:lnTo>
                    <a:lnTo>
                      <a:pt x="593051" y="130230"/>
                    </a:lnTo>
                    <a:cubicBezTo>
                      <a:pt x="615396" y="139681"/>
                      <a:pt x="636631" y="151245"/>
                      <a:pt x="656504" y="164671"/>
                    </a:cubicBezTo>
                    <a:lnTo>
                      <a:pt x="711271" y="209858"/>
                    </a:lnTo>
                    <a:lnTo>
                      <a:pt x="781766" y="169157"/>
                    </a:lnTo>
                    <a:cubicBezTo>
                      <a:pt x="797280" y="160200"/>
                      <a:pt x="817119" y="165516"/>
                      <a:pt x="826076" y="181030"/>
                    </a:cubicBezTo>
                    <a:lnTo>
                      <a:pt x="890949" y="293394"/>
                    </a:lnTo>
                    <a:cubicBezTo>
                      <a:pt x="899906" y="308908"/>
                      <a:pt x="894590" y="328747"/>
                      <a:pt x="879076" y="337704"/>
                    </a:cubicBezTo>
                    <a:lnTo>
                      <a:pt x="807386" y="379094"/>
                    </a:lnTo>
                    <a:lnTo>
                      <a:pt x="813609" y="399141"/>
                    </a:lnTo>
                    <a:cubicBezTo>
                      <a:pt x="818585" y="423457"/>
                      <a:pt x="821198" y="448635"/>
                      <a:pt x="821198" y="474423"/>
                    </a:cubicBezTo>
                    <a:cubicBezTo>
                      <a:pt x="821198" y="500211"/>
                      <a:pt x="818585" y="525390"/>
                      <a:pt x="813609" y="549707"/>
                    </a:cubicBezTo>
                    <a:lnTo>
                      <a:pt x="807385" y="569753"/>
                    </a:lnTo>
                    <a:lnTo>
                      <a:pt x="879076" y="611144"/>
                    </a:lnTo>
                    <a:cubicBezTo>
                      <a:pt x="894590" y="620101"/>
                      <a:pt x="899906" y="639939"/>
                      <a:pt x="890949" y="655453"/>
                    </a:cubicBezTo>
                    <a:lnTo>
                      <a:pt x="826076" y="767818"/>
                    </a:lnTo>
                    <a:cubicBezTo>
                      <a:pt x="817119" y="783332"/>
                      <a:pt x="797279" y="788647"/>
                      <a:pt x="781765" y="779690"/>
                    </a:cubicBezTo>
                    <a:lnTo>
                      <a:pt x="711270" y="738989"/>
                    </a:lnTo>
                    <a:lnTo>
                      <a:pt x="656504" y="784176"/>
                    </a:lnTo>
                    <a:cubicBezTo>
                      <a:pt x="636631" y="797601"/>
                      <a:pt x="615396" y="809166"/>
                      <a:pt x="593051" y="818617"/>
                    </a:cubicBezTo>
                    <a:lnTo>
                      <a:pt x="544960" y="833545"/>
                    </a:lnTo>
                    <a:lnTo>
                      <a:pt x="544960" y="916410"/>
                    </a:lnTo>
                    <a:cubicBezTo>
                      <a:pt x="544960" y="934324"/>
                      <a:pt x="530437" y="948847"/>
                      <a:pt x="512523" y="948847"/>
                    </a:cubicBezTo>
                    <a:lnTo>
                      <a:pt x="382777" y="948847"/>
                    </a:lnTo>
                    <a:cubicBezTo>
                      <a:pt x="364863" y="948847"/>
                      <a:pt x="350339" y="934324"/>
                      <a:pt x="350339" y="916410"/>
                    </a:cubicBezTo>
                    <a:lnTo>
                      <a:pt x="350339" y="833546"/>
                    </a:lnTo>
                    <a:lnTo>
                      <a:pt x="302247" y="818617"/>
                    </a:lnTo>
                    <a:cubicBezTo>
                      <a:pt x="279902" y="809166"/>
                      <a:pt x="258667" y="797602"/>
                      <a:pt x="238795" y="784176"/>
                    </a:cubicBezTo>
                    <a:lnTo>
                      <a:pt x="184029" y="738990"/>
                    </a:lnTo>
                    <a:lnTo>
                      <a:pt x="113533" y="779690"/>
                    </a:lnTo>
                    <a:cubicBezTo>
                      <a:pt x="98019" y="788647"/>
                      <a:pt x="78181" y="783332"/>
                      <a:pt x="69224" y="767818"/>
                    </a:cubicBezTo>
                    <a:lnTo>
                      <a:pt x="4350" y="655453"/>
                    </a:lnTo>
                    <a:cubicBezTo>
                      <a:pt x="-4607" y="639939"/>
                      <a:pt x="709" y="620101"/>
                      <a:pt x="16223" y="611144"/>
                    </a:cubicBezTo>
                    <a:lnTo>
                      <a:pt x="87912" y="569754"/>
                    </a:lnTo>
                    <a:lnTo>
                      <a:pt x="81689" y="549706"/>
                    </a:lnTo>
                    <a:cubicBezTo>
                      <a:pt x="76714" y="525389"/>
                      <a:pt x="74100" y="500211"/>
                      <a:pt x="74100" y="474423"/>
                    </a:cubicBezTo>
                    <a:cubicBezTo>
                      <a:pt x="74100" y="448635"/>
                      <a:pt x="76714" y="423457"/>
                      <a:pt x="81689" y="399140"/>
                    </a:cubicBezTo>
                    <a:lnTo>
                      <a:pt x="87913" y="379094"/>
                    </a:lnTo>
                    <a:lnTo>
                      <a:pt x="16223" y="337704"/>
                    </a:lnTo>
                    <a:cubicBezTo>
                      <a:pt x="709" y="328747"/>
                      <a:pt x="-4606" y="308908"/>
                      <a:pt x="4351" y="293394"/>
                    </a:cubicBezTo>
                    <a:lnTo>
                      <a:pt x="69224" y="181030"/>
                    </a:lnTo>
                    <a:cubicBezTo>
                      <a:pt x="78181" y="165516"/>
                      <a:pt x="98020" y="160200"/>
                      <a:pt x="113534" y="169157"/>
                    </a:cubicBezTo>
                    <a:lnTo>
                      <a:pt x="184028" y="209857"/>
                    </a:lnTo>
                    <a:lnTo>
                      <a:pt x="238794" y="164671"/>
                    </a:lnTo>
                    <a:cubicBezTo>
                      <a:pt x="258668" y="151244"/>
                      <a:pt x="279902" y="139681"/>
                      <a:pt x="302247" y="130230"/>
                    </a:cubicBezTo>
                    <a:lnTo>
                      <a:pt x="350339" y="115301"/>
                    </a:lnTo>
                    <a:lnTo>
                      <a:pt x="350339" y="32438"/>
                    </a:lnTo>
                    <a:cubicBezTo>
                      <a:pt x="350339" y="14524"/>
                      <a:pt x="364862" y="0"/>
                      <a:pt x="382776" y="0"/>
                    </a:cubicBezTo>
                    <a:close/>
                    <a:moveTo>
                      <a:pt x="447650" y="272222"/>
                    </a:moveTo>
                    <a:cubicBezTo>
                      <a:pt x="335977" y="272222"/>
                      <a:pt x="245448" y="362751"/>
                      <a:pt x="245448" y="474424"/>
                    </a:cubicBezTo>
                    <a:cubicBezTo>
                      <a:pt x="245448" y="586097"/>
                      <a:pt x="335977" y="676626"/>
                      <a:pt x="447650" y="676626"/>
                    </a:cubicBezTo>
                    <a:cubicBezTo>
                      <a:pt x="559323" y="676626"/>
                      <a:pt x="649852" y="586097"/>
                      <a:pt x="649852" y="474424"/>
                    </a:cubicBezTo>
                    <a:cubicBezTo>
                      <a:pt x="649852" y="362751"/>
                      <a:pt x="559323" y="272222"/>
                      <a:pt x="447650" y="272222"/>
                    </a:cubicBezTo>
                    <a:close/>
                  </a:path>
                </a:pathLst>
              </a:custGeom>
              <a:solidFill>
                <a:srgbClr val="0067A6"/>
              </a:solidFill>
              <a:ln w="28575">
                <a:noFill/>
                <a:prstDash val="soli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de-DE" sz="768"/>
              </a:p>
            </p:txBody>
          </p:sp>
        </p:grp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6A74A9F8-E2CB-8996-343E-A1CF2FCE1372}"/>
                </a:ext>
              </a:extLst>
            </p:cNvPr>
            <p:cNvGrpSpPr/>
            <p:nvPr/>
          </p:nvGrpSpPr>
          <p:grpSpPr>
            <a:xfrm>
              <a:off x="4270091" y="1027416"/>
              <a:ext cx="612978" cy="719703"/>
              <a:chOff x="-161316" y="4925026"/>
              <a:chExt cx="612978" cy="772393"/>
            </a:xfrm>
          </p:grpSpPr>
          <p:grpSp>
            <p:nvGrpSpPr>
              <p:cNvPr id="47" name="Gruppieren 46">
                <a:extLst>
                  <a:ext uri="{FF2B5EF4-FFF2-40B4-BE49-F238E27FC236}">
                    <a16:creationId xmlns:a16="http://schemas.microsoft.com/office/drawing/2014/main" id="{5D16413F-7B02-A54D-30D8-C3799C22B149}"/>
                  </a:ext>
                </a:extLst>
              </p:cNvPr>
              <p:cNvGrpSpPr/>
              <p:nvPr/>
            </p:nvGrpSpPr>
            <p:grpSpPr>
              <a:xfrm>
                <a:off x="-70608" y="4925026"/>
                <a:ext cx="434911" cy="560628"/>
                <a:chOff x="569264" y="5330102"/>
                <a:chExt cx="434911" cy="560628"/>
              </a:xfrm>
            </p:grpSpPr>
            <p:sp>
              <p:nvSpPr>
                <p:cNvPr id="62" name="AutoShape 40">
                  <a:extLst>
                    <a:ext uri="{FF2B5EF4-FFF2-40B4-BE49-F238E27FC236}">
                      <a16:creationId xmlns:a16="http://schemas.microsoft.com/office/drawing/2014/main" id="{06708579-4917-1A56-8B4C-58DBB64DD7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569264" y="5330102"/>
                  <a:ext cx="434911" cy="560628"/>
                </a:xfrm>
                <a:prstGeom prst="foldedCorner">
                  <a:avLst>
                    <a:gd name="adj" fmla="val 26825"/>
                  </a:avLst>
                </a:prstGeom>
                <a:gradFill flip="none" rotWithShape="1">
                  <a:gsLst>
                    <a:gs pos="20000">
                      <a:srgbClr val="F5F8FB">
                        <a:lumMod val="0"/>
                        <a:lumOff val="100000"/>
                      </a:srgbClr>
                    </a:gs>
                    <a:gs pos="100000">
                      <a:srgbClr val="F5F8FB">
                        <a:lumMod val="46000"/>
                        <a:lumOff val="54000"/>
                      </a:srgbClr>
                    </a:gs>
                    <a:gs pos="74000">
                      <a:srgbClr val="F5F8FB">
                        <a:lumMod val="96000"/>
                      </a:srgbClr>
                    </a:gs>
                  </a:gsLst>
                  <a:lin ang="2700000" scaled="1"/>
                  <a:tileRect/>
                </a:gradFill>
                <a:ln w="12700" cap="rnd">
                  <a:gradFill flip="none" rotWithShape="1">
                    <a:gsLst>
                      <a:gs pos="0">
                        <a:schemeClr val="bg1">
                          <a:lumMod val="50000"/>
                        </a:schemeClr>
                      </a:gs>
                      <a:gs pos="62000">
                        <a:srgbClr val="00549F"/>
                      </a:gs>
                      <a:gs pos="83000">
                        <a:srgbClr val="00549F"/>
                      </a:gs>
                      <a:gs pos="100000">
                        <a:schemeClr val="tx1"/>
                      </a:gs>
                    </a:gsLst>
                    <a:lin ang="2700000" scaled="1"/>
                    <a:tileRect/>
                  </a:gradFill>
                  <a:round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 defTabSz="701958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altLang="de-DE" sz="1535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63" name="Rechteck 62">
                  <a:extLst>
                    <a:ext uri="{FF2B5EF4-FFF2-40B4-BE49-F238E27FC236}">
                      <a16:creationId xmlns:a16="http://schemas.microsoft.com/office/drawing/2014/main" id="{31BF6096-DFC0-F553-58D7-CF5E4C195F78}"/>
                    </a:ext>
                  </a:extLst>
                </p:cNvPr>
                <p:cNvSpPr/>
                <p:nvPr/>
              </p:nvSpPr>
              <p:spPr>
                <a:xfrm>
                  <a:off x="725964" y="5452091"/>
                  <a:ext cx="138454" cy="6705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6BA5"/>
                  </a:solidFill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7" b="1" dirty="0">
                      <a:cs typeface="Arial" panose="020B0604020202020204" pitchFamily="34" charset="0"/>
                    </a:rPr>
                    <a:t>▪▪▪</a:t>
                  </a:r>
                  <a:endParaRPr lang="en-US" sz="230" b="1" dirty="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Rechteck 63">
                  <a:extLst>
                    <a:ext uri="{FF2B5EF4-FFF2-40B4-BE49-F238E27FC236}">
                      <a16:creationId xmlns:a16="http://schemas.microsoft.com/office/drawing/2014/main" id="{E2A5741F-6E4E-D779-9745-D43F98E778C1}"/>
                    </a:ext>
                  </a:extLst>
                </p:cNvPr>
                <p:cNvSpPr/>
                <p:nvPr/>
              </p:nvSpPr>
              <p:spPr>
                <a:xfrm>
                  <a:off x="832937" y="5601934"/>
                  <a:ext cx="138454" cy="6705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6BA5"/>
                  </a:solidFill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7" b="1" dirty="0">
                      <a:cs typeface="Arial" panose="020B0604020202020204" pitchFamily="34" charset="0"/>
                    </a:rPr>
                    <a:t>▪▪▪</a:t>
                  </a:r>
                  <a:endParaRPr lang="en-US" sz="230" b="1" dirty="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Rechteck 64">
                  <a:extLst>
                    <a:ext uri="{FF2B5EF4-FFF2-40B4-BE49-F238E27FC236}">
                      <a16:creationId xmlns:a16="http://schemas.microsoft.com/office/drawing/2014/main" id="{B40DB032-8FA6-0B0E-C957-6EEBB519FB75}"/>
                    </a:ext>
                  </a:extLst>
                </p:cNvPr>
                <p:cNvSpPr/>
                <p:nvPr/>
              </p:nvSpPr>
              <p:spPr>
                <a:xfrm>
                  <a:off x="605022" y="5601932"/>
                  <a:ext cx="138454" cy="670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6BA5"/>
                  </a:solidFill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7" b="1" dirty="0">
                      <a:cs typeface="Arial" panose="020B0604020202020204" pitchFamily="34" charset="0"/>
                    </a:rPr>
                    <a:t>▪▪▪</a:t>
                  </a:r>
                </a:p>
              </p:txBody>
            </p:sp>
            <p:cxnSp>
              <p:nvCxnSpPr>
                <p:cNvPr id="66" name="Gerader Verbinder 151">
                  <a:extLst>
                    <a:ext uri="{FF2B5EF4-FFF2-40B4-BE49-F238E27FC236}">
                      <a16:creationId xmlns:a16="http://schemas.microsoft.com/office/drawing/2014/main" id="{40E0633A-3290-B50C-8B64-BC036A937CA2}"/>
                    </a:ext>
                  </a:extLst>
                </p:cNvPr>
                <p:cNvCxnSpPr>
                  <a:cxnSpLocks/>
                  <a:stCxn id="63" idx="2"/>
                  <a:endCxn id="65" idx="0"/>
                </p:cNvCxnSpPr>
                <p:nvPr/>
              </p:nvCxnSpPr>
              <p:spPr>
                <a:xfrm flipH="1">
                  <a:off x="674249" y="5519150"/>
                  <a:ext cx="120942" cy="82782"/>
                </a:xfrm>
                <a:prstGeom prst="line">
                  <a:avLst/>
                </a:prstGeom>
                <a:ln w="12700">
                  <a:solidFill>
                    <a:srgbClr val="006BA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Gerader Verbinder 152">
                  <a:extLst>
                    <a:ext uri="{FF2B5EF4-FFF2-40B4-BE49-F238E27FC236}">
                      <a16:creationId xmlns:a16="http://schemas.microsoft.com/office/drawing/2014/main" id="{58734095-F300-2C0D-F4DB-3AAF9B7DDBC7}"/>
                    </a:ext>
                  </a:extLst>
                </p:cNvPr>
                <p:cNvCxnSpPr>
                  <a:cxnSpLocks/>
                  <a:stCxn id="63" idx="2"/>
                  <a:endCxn id="64" idx="0"/>
                </p:cNvCxnSpPr>
                <p:nvPr/>
              </p:nvCxnSpPr>
              <p:spPr>
                <a:xfrm>
                  <a:off x="795191" y="5519150"/>
                  <a:ext cx="106973" cy="82784"/>
                </a:xfrm>
                <a:prstGeom prst="line">
                  <a:avLst/>
                </a:prstGeom>
                <a:ln w="12700">
                  <a:solidFill>
                    <a:srgbClr val="006BA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Rechteck 67">
                  <a:extLst>
                    <a:ext uri="{FF2B5EF4-FFF2-40B4-BE49-F238E27FC236}">
                      <a16:creationId xmlns:a16="http://schemas.microsoft.com/office/drawing/2014/main" id="{0C06B31B-9B0D-76BA-5331-D408ED93F9F6}"/>
                    </a:ext>
                  </a:extLst>
                </p:cNvPr>
                <p:cNvSpPr/>
                <p:nvPr/>
              </p:nvSpPr>
              <p:spPr>
                <a:xfrm>
                  <a:off x="605022" y="5751773"/>
                  <a:ext cx="138454" cy="670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6BA5"/>
                  </a:solidFill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7" b="1" dirty="0">
                      <a:cs typeface="Arial" panose="020B0604020202020204" pitchFamily="34" charset="0"/>
                    </a:rPr>
                    <a:t>▪▪▪</a:t>
                  </a:r>
                </a:p>
              </p:txBody>
            </p:sp>
            <p:cxnSp>
              <p:nvCxnSpPr>
                <p:cNvPr id="69" name="Gerader Verbinder 154">
                  <a:extLst>
                    <a:ext uri="{FF2B5EF4-FFF2-40B4-BE49-F238E27FC236}">
                      <a16:creationId xmlns:a16="http://schemas.microsoft.com/office/drawing/2014/main" id="{53CD9680-84C9-9BE9-1E02-975A230F1D73}"/>
                    </a:ext>
                  </a:extLst>
                </p:cNvPr>
                <p:cNvCxnSpPr>
                  <a:cxnSpLocks/>
                  <a:stCxn id="65" idx="2"/>
                  <a:endCxn id="68" idx="0"/>
                </p:cNvCxnSpPr>
                <p:nvPr/>
              </p:nvCxnSpPr>
              <p:spPr>
                <a:xfrm>
                  <a:off x="674249" y="5668992"/>
                  <a:ext cx="0" cy="82781"/>
                </a:xfrm>
                <a:prstGeom prst="line">
                  <a:avLst/>
                </a:prstGeom>
                <a:ln w="12700">
                  <a:solidFill>
                    <a:srgbClr val="006BA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Rechteck 69">
                  <a:extLst>
                    <a:ext uri="{FF2B5EF4-FFF2-40B4-BE49-F238E27FC236}">
                      <a16:creationId xmlns:a16="http://schemas.microsoft.com/office/drawing/2014/main" id="{74837155-29D0-6B64-53D7-FFA6CD8A3180}"/>
                    </a:ext>
                  </a:extLst>
                </p:cNvPr>
                <p:cNvSpPr/>
                <p:nvPr/>
              </p:nvSpPr>
              <p:spPr>
                <a:xfrm>
                  <a:off x="832937" y="5751773"/>
                  <a:ext cx="138454" cy="670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6BA5"/>
                  </a:solidFill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7" b="1" dirty="0">
                      <a:cs typeface="Arial" panose="020B0604020202020204" pitchFamily="34" charset="0"/>
                    </a:rPr>
                    <a:t>▪▪▪</a:t>
                  </a:r>
                </a:p>
              </p:txBody>
            </p:sp>
            <p:cxnSp>
              <p:nvCxnSpPr>
                <p:cNvPr id="71" name="Gerader Verbinder 156">
                  <a:extLst>
                    <a:ext uri="{FF2B5EF4-FFF2-40B4-BE49-F238E27FC236}">
                      <a16:creationId xmlns:a16="http://schemas.microsoft.com/office/drawing/2014/main" id="{F32CD7FF-0545-0935-D4A9-B02AEA970BD1}"/>
                    </a:ext>
                  </a:extLst>
                </p:cNvPr>
                <p:cNvCxnSpPr>
                  <a:cxnSpLocks/>
                  <a:stCxn id="64" idx="2"/>
                  <a:endCxn id="70" idx="0"/>
                </p:cNvCxnSpPr>
                <p:nvPr/>
              </p:nvCxnSpPr>
              <p:spPr>
                <a:xfrm>
                  <a:off x="902164" y="5668992"/>
                  <a:ext cx="0" cy="82781"/>
                </a:xfrm>
                <a:prstGeom prst="line">
                  <a:avLst/>
                </a:prstGeom>
                <a:ln w="12700">
                  <a:solidFill>
                    <a:srgbClr val="006BA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uppieren 47">
                <a:extLst>
                  <a:ext uri="{FF2B5EF4-FFF2-40B4-BE49-F238E27FC236}">
                    <a16:creationId xmlns:a16="http://schemas.microsoft.com/office/drawing/2014/main" id="{8FA524F8-9E34-5B17-A944-B91D48BA98A2}"/>
                  </a:ext>
                </a:extLst>
              </p:cNvPr>
              <p:cNvGrpSpPr/>
              <p:nvPr/>
            </p:nvGrpSpPr>
            <p:grpSpPr>
              <a:xfrm>
                <a:off x="-161316" y="5003704"/>
                <a:ext cx="434911" cy="560628"/>
                <a:chOff x="569264" y="5330102"/>
                <a:chExt cx="434911" cy="560628"/>
              </a:xfrm>
            </p:grpSpPr>
            <p:sp>
              <p:nvSpPr>
                <p:cNvPr id="52" name="AutoShape 40">
                  <a:extLst>
                    <a:ext uri="{FF2B5EF4-FFF2-40B4-BE49-F238E27FC236}">
                      <a16:creationId xmlns:a16="http://schemas.microsoft.com/office/drawing/2014/main" id="{0C2DA44A-993A-F13D-6174-3C0EE304B4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569264" y="5330102"/>
                  <a:ext cx="434911" cy="560628"/>
                </a:xfrm>
                <a:prstGeom prst="foldedCorner">
                  <a:avLst>
                    <a:gd name="adj" fmla="val 26825"/>
                  </a:avLst>
                </a:prstGeom>
                <a:gradFill flip="none" rotWithShape="1">
                  <a:gsLst>
                    <a:gs pos="20000">
                      <a:srgbClr val="F5F8FB">
                        <a:lumMod val="0"/>
                        <a:lumOff val="100000"/>
                      </a:srgbClr>
                    </a:gs>
                    <a:gs pos="100000">
                      <a:srgbClr val="F5F8FB">
                        <a:lumMod val="46000"/>
                        <a:lumOff val="54000"/>
                      </a:srgbClr>
                    </a:gs>
                    <a:gs pos="74000">
                      <a:srgbClr val="F5F8FB">
                        <a:lumMod val="96000"/>
                      </a:srgbClr>
                    </a:gs>
                  </a:gsLst>
                  <a:lin ang="2700000" scaled="1"/>
                  <a:tileRect/>
                </a:gradFill>
                <a:ln w="12700" cap="rnd">
                  <a:gradFill flip="none" rotWithShape="1">
                    <a:gsLst>
                      <a:gs pos="0">
                        <a:schemeClr val="bg1">
                          <a:lumMod val="50000"/>
                        </a:schemeClr>
                      </a:gs>
                      <a:gs pos="62000">
                        <a:srgbClr val="00549F"/>
                      </a:gs>
                      <a:gs pos="83000">
                        <a:srgbClr val="00549F"/>
                      </a:gs>
                      <a:gs pos="100000">
                        <a:schemeClr val="tx1"/>
                      </a:gs>
                    </a:gsLst>
                    <a:lin ang="2700000" scaled="1"/>
                    <a:tileRect/>
                  </a:gradFill>
                  <a:round/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 defTabSz="701958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altLang="de-DE" sz="1535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3" name="Rechteck 52">
                  <a:extLst>
                    <a:ext uri="{FF2B5EF4-FFF2-40B4-BE49-F238E27FC236}">
                      <a16:creationId xmlns:a16="http://schemas.microsoft.com/office/drawing/2014/main" id="{C9DDD830-D5C2-5B3F-329F-BFF7F18F33EF}"/>
                    </a:ext>
                  </a:extLst>
                </p:cNvPr>
                <p:cNvSpPr/>
                <p:nvPr/>
              </p:nvSpPr>
              <p:spPr>
                <a:xfrm>
                  <a:off x="725964" y="5452091"/>
                  <a:ext cx="138454" cy="6705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6BA5"/>
                  </a:solidFill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7" b="1" dirty="0">
                      <a:cs typeface="Arial" panose="020B0604020202020204" pitchFamily="34" charset="0"/>
                    </a:rPr>
                    <a:t>▪▪▪</a:t>
                  </a:r>
                  <a:endParaRPr lang="en-US" sz="230" b="1" dirty="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" name="Rechteck 53">
                  <a:extLst>
                    <a:ext uri="{FF2B5EF4-FFF2-40B4-BE49-F238E27FC236}">
                      <a16:creationId xmlns:a16="http://schemas.microsoft.com/office/drawing/2014/main" id="{C7806C6F-6A13-B760-67F9-29645631D5E9}"/>
                    </a:ext>
                  </a:extLst>
                </p:cNvPr>
                <p:cNvSpPr/>
                <p:nvPr/>
              </p:nvSpPr>
              <p:spPr>
                <a:xfrm>
                  <a:off x="832937" y="5601934"/>
                  <a:ext cx="138454" cy="6705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6BA5"/>
                  </a:solidFill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7" b="1" dirty="0">
                      <a:cs typeface="Arial" panose="020B0604020202020204" pitchFamily="34" charset="0"/>
                    </a:rPr>
                    <a:t>▪▪▪</a:t>
                  </a:r>
                  <a:endParaRPr lang="en-US" sz="230" b="1" dirty="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Rechteck 54">
                  <a:extLst>
                    <a:ext uri="{FF2B5EF4-FFF2-40B4-BE49-F238E27FC236}">
                      <a16:creationId xmlns:a16="http://schemas.microsoft.com/office/drawing/2014/main" id="{4B9B057E-6099-50C3-3DFF-69D6F319ED3C}"/>
                    </a:ext>
                  </a:extLst>
                </p:cNvPr>
                <p:cNvSpPr/>
                <p:nvPr/>
              </p:nvSpPr>
              <p:spPr>
                <a:xfrm>
                  <a:off x="605022" y="5601932"/>
                  <a:ext cx="138454" cy="670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6BA5"/>
                  </a:solidFill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7" b="1" dirty="0">
                      <a:cs typeface="Arial" panose="020B0604020202020204" pitchFamily="34" charset="0"/>
                    </a:rPr>
                    <a:t>▪▪▪</a:t>
                  </a:r>
                </a:p>
              </p:txBody>
            </p:sp>
            <p:cxnSp>
              <p:nvCxnSpPr>
                <p:cNvPr id="56" name="Gerader Verbinder 92">
                  <a:extLst>
                    <a:ext uri="{FF2B5EF4-FFF2-40B4-BE49-F238E27FC236}">
                      <a16:creationId xmlns:a16="http://schemas.microsoft.com/office/drawing/2014/main" id="{A7D8144F-31C3-82C6-4A83-D46005337C1D}"/>
                    </a:ext>
                  </a:extLst>
                </p:cNvPr>
                <p:cNvCxnSpPr>
                  <a:cxnSpLocks/>
                  <a:stCxn id="53" idx="2"/>
                  <a:endCxn id="55" idx="0"/>
                </p:cNvCxnSpPr>
                <p:nvPr/>
              </p:nvCxnSpPr>
              <p:spPr>
                <a:xfrm flipH="1">
                  <a:off x="674249" y="5519150"/>
                  <a:ext cx="120942" cy="82782"/>
                </a:xfrm>
                <a:prstGeom prst="line">
                  <a:avLst/>
                </a:prstGeom>
                <a:ln w="12700">
                  <a:solidFill>
                    <a:srgbClr val="006BA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93">
                  <a:extLst>
                    <a:ext uri="{FF2B5EF4-FFF2-40B4-BE49-F238E27FC236}">
                      <a16:creationId xmlns:a16="http://schemas.microsoft.com/office/drawing/2014/main" id="{5C89437C-8943-F5AD-2274-DEF231737FB6}"/>
                    </a:ext>
                  </a:extLst>
                </p:cNvPr>
                <p:cNvCxnSpPr>
                  <a:cxnSpLocks/>
                  <a:stCxn id="53" idx="2"/>
                  <a:endCxn id="54" idx="0"/>
                </p:cNvCxnSpPr>
                <p:nvPr/>
              </p:nvCxnSpPr>
              <p:spPr>
                <a:xfrm>
                  <a:off x="795191" y="5519150"/>
                  <a:ext cx="106973" cy="82784"/>
                </a:xfrm>
                <a:prstGeom prst="line">
                  <a:avLst/>
                </a:prstGeom>
                <a:ln w="12700">
                  <a:solidFill>
                    <a:srgbClr val="006BA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Rechteck 57">
                  <a:extLst>
                    <a:ext uri="{FF2B5EF4-FFF2-40B4-BE49-F238E27FC236}">
                      <a16:creationId xmlns:a16="http://schemas.microsoft.com/office/drawing/2014/main" id="{D076EE98-EDB2-B1B9-E7B9-5B56930B5D19}"/>
                    </a:ext>
                  </a:extLst>
                </p:cNvPr>
                <p:cNvSpPr/>
                <p:nvPr/>
              </p:nvSpPr>
              <p:spPr>
                <a:xfrm>
                  <a:off x="605022" y="5751773"/>
                  <a:ext cx="138454" cy="670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6BA5"/>
                  </a:solidFill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7" b="1" dirty="0">
                      <a:cs typeface="Arial" panose="020B0604020202020204" pitchFamily="34" charset="0"/>
                    </a:rPr>
                    <a:t>▪▪▪</a:t>
                  </a:r>
                </a:p>
              </p:txBody>
            </p:sp>
            <p:cxnSp>
              <p:nvCxnSpPr>
                <p:cNvPr id="59" name="Gerader Verbinder 114">
                  <a:extLst>
                    <a:ext uri="{FF2B5EF4-FFF2-40B4-BE49-F238E27FC236}">
                      <a16:creationId xmlns:a16="http://schemas.microsoft.com/office/drawing/2014/main" id="{A83544D9-9A2A-37BB-BC2A-B3715FFD511F}"/>
                    </a:ext>
                  </a:extLst>
                </p:cNvPr>
                <p:cNvCxnSpPr>
                  <a:cxnSpLocks/>
                  <a:stCxn id="55" idx="2"/>
                  <a:endCxn id="58" idx="0"/>
                </p:cNvCxnSpPr>
                <p:nvPr/>
              </p:nvCxnSpPr>
              <p:spPr>
                <a:xfrm>
                  <a:off x="674249" y="5668992"/>
                  <a:ext cx="0" cy="82781"/>
                </a:xfrm>
                <a:prstGeom prst="line">
                  <a:avLst/>
                </a:prstGeom>
                <a:ln w="12700">
                  <a:solidFill>
                    <a:srgbClr val="006BA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hteck 59">
                  <a:extLst>
                    <a:ext uri="{FF2B5EF4-FFF2-40B4-BE49-F238E27FC236}">
                      <a16:creationId xmlns:a16="http://schemas.microsoft.com/office/drawing/2014/main" id="{8F859495-83FD-92E5-6547-F2FD773A4BE4}"/>
                    </a:ext>
                  </a:extLst>
                </p:cNvPr>
                <p:cNvSpPr/>
                <p:nvPr/>
              </p:nvSpPr>
              <p:spPr>
                <a:xfrm>
                  <a:off x="832937" y="5751773"/>
                  <a:ext cx="138454" cy="670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6BA5"/>
                  </a:solidFill>
                  <a:round/>
                  <a:headEnd type="none" w="med" len="med"/>
                  <a:tailEnd type="arrow" w="med" len="med"/>
                </a:ln>
                <a:effectLst/>
              </p:spPr>
              <p:txBody>
                <a:bodyPr lIns="0" tIns="0" rIns="0" bIns="0" rtlCol="0" anchor="ctr" anchorCtr="0"/>
                <a:lstStyle/>
                <a:p>
                  <a:pPr algn="ctr"/>
                  <a:r>
                    <a:rPr lang="en-US" sz="307" b="1" dirty="0">
                      <a:cs typeface="Arial" panose="020B0604020202020204" pitchFamily="34" charset="0"/>
                    </a:rPr>
                    <a:t>▪▪▪</a:t>
                  </a:r>
                </a:p>
              </p:txBody>
            </p:sp>
            <p:cxnSp>
              <p:nvCxnSpPr>
                <p:cNvPr id="61" name="Gerader Verbinder 118">
                  <a:extLst>
                    <a:ext uri="{FF2B5EF4-FFF2-40B4-BE49-F238E27FC236}">
                      <a16:creationId xmlns:a16="http://schemas.microsoft.com/office/drawing/2014/main" id="{D1928138-C4CA-4BF5-7C77-C6D0ADA13D06}"/>
                    </a:ext>
                  </a:extLst>
                </p:cNvPr>
                <p:cNvCxnSpPr>
                  <a:cxnSpLocks/>
                  <a:stCxn id="54" idx="2"/>
                  <a:endCxn id="60" idx="0"/>
                </p:cNvCxnSpPr>
                <p:nvPr/>
              </p:nvCxnSpPr>
              <p:spPr>
                <a:xfrm>
                  <a:off x="902164" y="5668992"/>
                  <a:ext cx="0" cy="82781"/>
                </a:xfrm>
                <a:prstGeom prst="line">
                  <a:avLst/>
                </a:prstGeom>
                <a:ln w="12700">
                  <a:solidFill>
                    <a:srgbClr val="006BA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uppieren 48">
                <a:extLst>
                  <a:ext uri="{FF2B5EF4-FFF2-40B4-BE49-F238E27FC236}">
                    <a16:creationId xmlns:a16="http://schemas.microsoft.com/office/drawing/2014/main" id="{469EB4B8-49CA-4036-F5A6-2138F1178FCD}"/>
                  </a:ext>
                </a:extLst>
              </p:cNvPr>
              <p:cNvGrpSpPr/>
              <p:nvPr/>
            </p:nvGrpSpPr>
            <p:grpSpPr>
              <a:xfrm>
                <a:off x="46065" y="5289764"/>
                <a:ext cx="405597" cy="407655"/>
                <a:chOff x="-736097" y="5369551"/>
                <a:chExt cx="405597" cy="407655"/>
              </a:xfrm>
            </p:grpSpPr>
            <p:sp>
              <p:nvSpPr>
                <p:cNvPr id="50" name="Ellipse 11">
                  <a:extLst>
                    <a:ext uri="{FF2B5EF4-FFF2-40B4-BE49-F238E27FC236}">
                      <a16:creationId xmlns:a16="http://schemas.microsoft.com/office/drawing/2014/main" id="{4A50D9C1-53C7-72CD-41F1-EAD135FE4C85}"/>
                    </a:ext>
                  </a:extLst>
                </p:cNvPr>
                <p:cNvSpPr/>
                <p:nvPr/>
              </p:nvSpPr>
              <p:spPr>
                <a:xfrm>
                  <a:off x="-622405" y="5476352"/>
                  <a:ext cx="190137" cy="184369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headEnd type="none" w="med" len="med"/>
                  <a:tailEnd type="arrow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1" name="Freihandform 114">
                  <a:extLst>
                    <a:ext uri="{FF2B5EF4-FFF2-40B4-BE49-F238E27FC236}">
                      <a16:creationId xmlns:a16="http://schemas.microsoft.com/office/drawing/2014/main" id="{C5155B83-2B0A-0F1D-EC1E-3EA7278C7663}"/>
                    </a:ext>
                  </a:extLst>
                </p:cNvPr>
                <p:cNvSpPr/>
                <p:nvPr/>
              </p:nvSpPr>
              <p:spPr bwMode="auto">
                <a:xfrm>
                  <a:off x="-736097" y="5369551"/>
                  <a:ext cx="405597" cy="407655"/>
                </a:xfrm>
                <a:custGeom>
                  <a:avLst/>
                  <a:gdLst>
                    <a:gd name="connsiteX0" fmla="*/ 382776 w 895299"/>
                    <a:gd name="connsiteY0" fmla="*/ 0 h 948847"/>
                    <a:gd name="connsiteX1" fmla="*/ 512523 w 895299"/>
                    <a:gd name="connsiteY1" fmla="*/ 0 h 948847"/>
                    <a:gd name="connsiteX2" fmla="*/ 544960 w 895299"/>
                    <a:gd name="connsiteY2" fmla="*/ 32437 h 948847"/>
                    <a:gd name="connsiteX3" fmla="*/ 544960 w 895299"/>
                    <a:gd name="connsiteY3" fmla="*/ 115302 h 948847"/>
                    <a:gd name="connsiteX4" fmla="*/ 593051 w 895299"/>
                    <a:gd name="connsiteY4" fmla="*/ 130230 h 948847"/>
                    <a:gd name="connsiteX5" fmla="*/ 656504 w 895299"/>
                    <a:gd name="connsiteY5" fmla="*/ 164671 h 948847"/>
                    <a:gd name="connsiteX6" fmla="*/ 711271 w 895299"/>
                    <a:gd name="connsiteY6" fmla="*/ 209858 h 948847"/>
                    <a:gd name="connsiteX7" fmla="*/ 781766 w 895299"/>
                    <a:gd name="connsiteY7" fmla="*/ 169157 h 948847"/>
                    <a:gd name="connsiteX8" fmla="*/ 826076 w 895299"/>
                    <a:gd name="connsiteY8" fmla="*/ 181030 h 948847"/>
                    <a:gd name="connsiteX9" fmla="*/ 890949 w 895299"/>
                    <a:gd name="connsiteY9" fmla="*/ 293394 h 948847"/>
                    <a:gd name="connsiteX10" fmla="*/ 879076 w 895299"/>
                    <a:gd name="connsiteY10" fmla="*/ 337704 h 948847"/>
                    <a:gd name="connsiteX11" fmla="*/ 807386 w 895299"/>
                    <a:gd name="connsiteY11" fmla="*/ 379094 h 948847"/>
                    <a:gd name="connsiteX12" fmla="*/ 813609 w 895299"/>
                    <a:gd name="connsiteY12" fmla="*/ 399141 h 948847"/>
                    <a:gd name="connsiteX13" fmla="*/ 821198 w 895299"/>
                    <a:gd name="connsiteY13" fmla="*/ 474423 h 948847"/>
                    <a:gd name="connsiteX14" fmla="*/ 813609 w 895299"/>
                    <a:gd name="connsiteY14" fmla="*/ 549707 h 948847"/>
                    <a:gd name="connsiteX15" fmla="*/ 807385 w 895299"/>
                    <a:gd name="connsiteY15" fmla="*/ 569753 h 948847"/>
                    <a:gd name="connsiteX16" fmla="*/ 879076 w 895299"/>
                    <a:gd name="connsiteY16" fmla="*/ 611144 h 948847"/>
                    <a:gd name="connsiteX17" fmla="*/ 890949 w 895299"/>
                    <a:gd name="connsiteY17" fmla="*/ 655453 h 948847"/>
                    <a:gd name="connsiteX18" fmla="*/ 826076 w 895299"/>
                    <a:gd name="connsiteY18" fmla="*/ 767818 h 948847"/>
                    <a:gd name="connsiteX19" fmla="*/ 781765 w 895299"/>
                    <a:gd name="connsiteY19" fmla="*/ 779690 h 948847"/>
                    <a:gd name="connsiteX20" fmla="*/ 711270 w 895299"/>
                    <a:gd name="connsiteY20" fmla="*/ 738989 h 948847"/>
                    <a:gd name="connsiteX21" fmla="*/ 656504 w 895299"/>
                    <a:gd name="connsiteY21" fmla="*/ 784176 h 948847"/>
                    <a:gd name="connsiteX22" fmla="*/ 593051 w 895299"/>
                    <a:gd name="connsiteY22" fmla="*/ 818617 h 948847"/>
                    <a:gd name="connsiteX23" fmla="*/ 544960 w 895299"/>
                    <a:gd name="connsiteY23" fmla="*/ 833545 h 948847"/>
                    <a:gd name="connsiteX24" fmla="*/ 544960 w 895299"/>
                    <a:gd name="connsiteY24" fmla="*/ 916410 h 948847"/>
                    <a:gd name="connsiteX25" fmla="*/ 512523 w 895299"/>
                    <a:gd name="connsiteY25" fmla="*/ 948847 h 948847"/>
                    <a:gd name="connsiteX26" fmla="*/ 382777 w 895299"/>
                    <a:gd name="connsiteY26" fmla="*/ 948847 h 948847"/>
                    <a:gd name="connsiteX27" fmla="*/ 350339 w 895299"/>
                    <a:gd name="connsiteY27" fmla="*/ 916410 h 948847"/>
                    <a:gd name="connsiteX28" fmla="*/ 350339 w 895299"/>
                    <a:gd name="connsiteY28" fmla="*/ 833546 h 948847"/>
                    <a:gd name="connsiteX29" fmla="*/ 302247 w 895299"/>
                    <a:gd name="connsiteY29" fmla="*/ 818617 h 948847"/>
                    <a:gd name="connsiteX30" fmla="*/ 238795 w 895299"/>
                    <a:gd name="connsiteY30" fmla="*/ 784176 h 948847"/>
                    <a:gd name="connsiteX31" fmla="*/ 184029 w 895299"/>
                    <a:gd name="connsiteY31" fmla="*/ 738990 h 948847"/>
                    <a:gd name="connsiteX32" fmla="*/ 113533 w 895299"/>
                    <a:gd name="connsiteY32" fmla="*/ 779690 h 948847"/>
                    <a:gd name="connsiteX33" fmla="*/ 69224 w 895299"/>
                    <a:gd name="connsiteY33" fmla="*/ 767818 h 948847"/>
                    <a:gd name="connsiteX34" fmla="*/ 4350 w 895299"/>
                    <a:gd name="connsiteY34" fmla="*/ 655453 h 948847"/>
                    <a:gd name="connsiteX35" fmla="*/ 16223 w 895299"/>
                    <a:gd name="connsiteY35" fmla="*/ 611144 h 948847"/>
                    <a:gd name="connsiteX36" fmla="*/ 87912 w 895299"/>
                    <a:gd name="connsiteY36" fmla="*/ 569754 h 948847"/>
                    <a:gd name="connsiteX37" fmla="*/ 81689 w 895299"/>
                    <a:gd name="connsiteY37" fmla="*/ 549706 h 948847"/>
                    <a:gd name="connsiteX38" fmla="*/ 74100 w 895299"/>
                    <a:gd name="connsiteY38" fmla="*/ 474423 h 948847"/>
                    <a:gd name="connsiteX39" fmla="*/ 81689 w 895299"/>
                    <a:gd name="connsiteY39" fmla="*/ 399140 h 948847"/>
                    <a:gd name="connsiteX40" fmla="*/ 87913 w 895299"/>
                    <a:gd name="connsiteY40" fmla="*/ 379094 h 948847"/>
                    <a:gd name="connsiteX41" fmla="*/ 16223 w 895299"/>
                    <a:gd name="connsiteY41" fmla="*/ 337704 h 948847"/>
                    <a:gd name="connsiteX42" fmla="*/ 4351 w 895299"/>
                    <a:gd name="connsiteY42" fmla="*/ 293394 h 948847"/>
                    <a:gd name="connsiteX43" fmla="*/ 69224 w 895299"/>
                    <a:gd name="connsiteY43" fmla="*/ 181030 h 948847"/>
                    <a:gd name="connsiteX44" fmla="*/ 113534 w 895299"/>
                    <a:gd name="connsiteY44" fmla="*/ 169157 h 948847"/>
                    <a:gd name="connsiteX45" fmla="*/ 184028 w 895299"/>
                    <a:gd name="connsiteY45" fmla="*/ 209857 h 948847"/>
                    <a:gd name="connsiteX46" fmla="*/ 238794 w 895299"/>
                    <a:gd name="connsiteY46" fmla="*/ 164671 h 948847"/>
                    <a:gd name="connsiteX47" fmla="*/ 302247 w 895299"/>
                    <a:gd name="connsiteY47" fmla="*/ 130230 h 948847"/>
                    <a:gd name="connsiteX48" fmla="*/ 350339 w 895299"/>
                    <a:gd name="connsiteY48" fmla="*/ 115301 h 948847"/>
                    <a:gd name="connsiteX49" fmla="*/ 350339 w 895299"/>
                    <a:gd name="connsiteY49" fmla="*/ 32438 h 948847"/>
                    <a:gd name="connsiteX50" fmla="*/ 382776 w 895299"/>
                    <a:gd name="connsiteY50" fmla="*/ 0 h 948847"/>
                    <a:gd name="connsiteX51" fmla="*/ 447650 w 895299"/>
                    <a:gd name="connsiteY51" fmla="*/ 272222 h 948847"/>
                    <a:gd name="connsiteX52" fmla="*/ 245448 w 895299"/>
                    <a:gd name="connsiteY52" fmla="*/ 474424 h 948847"/>
                    <a:gd name="connsiteX53" fmla="*/ 447650 w 895299"/>
                    <a:gd name="connsiteY53" fmla="*/ 676626 h 948847"/>
                    <a:gd name="connsiteX54" fmla="*/ 649852 w 895299"/>
                    <a:gd name="connsiteY54" fmla="*/ 474424 h 948847"/>
                    <a:gd name="connsiteX55" fmla="*/ 447650 w 895299"/>
                    <a:gd name="connsiteY55" fmla="*/ 272222 h 948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</a:cxnLst>
                  <a:rect l="l" t="t" r="r" b="b"/>
                  <a:pathLst>
                    <a:path w="895299" h="948847" extrusionOk="0">
                      <a:moveTo>
                        <a:pt x="382776" y="0"/>
                      </a:moveTo>
                      <a:lnTo>
                        <a:pt x="512523" y="0"/>
                      </a:lnTo>
                      <a:cubicBezTo>
                        <a:pt x="530437" y="0"/>
                        <a:pt x="544960" y="14523"/>
                        <a:pt x="544960" y="32437"/>
                      </a:cubicBezTo>
                      <a:lnTo>
                        <a:pt x="544960" y="115302"/>
                      </a:lnTo>
                      <a:lnTo>
                        <a:pt x="593051" y="130230"/>
                      </a:lnTo>
                      <a:cubicBezTo>
                        <a:pt x="615396" y="139681"/>
                        <a:pt x="636631" y="151245"/>
                        <a:pt x="656504" y="164671"/>
                      </a:cubicBezTo>
                      <a:lnTo>
                        <a:pt x="711271" y="209858"/>
                      </a:lnTo>
                      <a:lnTo>
                        <a:pt x="781766" y="169157"/>
                      </a:lnTo>
                      <a:cubicBezTo>
                        <a:pt x="797280" y="160200"/>
                        <a:pt x="817119" y="165516"/>
                        <a:pt x="826076" y="181030"/>
                      </a:cubicBezTo>
                      <a:lnTo>
                        <a:pt x="890949" y="293394"/>
                      </a:lnTo>
                      <a:cubicBezTo>
                        <a:pt x="899906" y="308908"/>
                        <a:pt x="894590" y="328747"/>
                        <a:pt x="879076" y="337704"/>
                      </a:cubicBezTo>
                      <a:lnTo>
                        <a:pt x="807386" y="379094"/>
                      </a:lnTo>
                      <a:lnTo>
                        <a:pt x="813609" y="399141"/>
                      </a:lnTo>
                      <a:cubicBezTo>
                        <a:pt x="818585" y="423457"/>
                        <a:pt x="821198" y="448635"/>
                        <a:pt x="821198" y="474423"/>
                      </a:cubicBezTo>
                      <a:cubicBezTo>
                        <a:pt x="821198" y="500211"/>
                        <a:pt x="818585" y="525390"/>
                        <a:pt x="813609" y="549707"/>
                      </a:cubicBezTo>
                      <a:lnTo>
                        <a:pt x="807385" y="569753"/>
                      </a:lnTo>
                      <a:lnTo>
                        <a:pt x="879076" y="611144"/>
                      </a:lnTo>
                      <a:cubicBezTo>
                        <a:pt x="894590" y="620101"/>
                        <a:pt x="899906" y="639939"/>
                        <a:pt x="890949" y="655453"/>
                      </a:cubicBezTo>
                      <a:lnTo>
                        <a:pt x="826076" y="767818"/>
                      </a:lnTo>
                      <a:cubicBezTo>
                        <a:pt x="817119" y="783332"/>
                        <a:pt x="797279" y="788647"/>
                        <a:pt x="781765" y="779690"/>
                      </a:cubicBezTo>
                      <a:lnTo>
                        <a:pt x="711270" y="738989"/>
                      </a:lnTo>
                      <a:lnTo>
                        <a:pt x="656504" y="784176"/>
                      </a:lnTo>
                      <a:cubicBezTo>
                        <a:pt x="636631" y="797601"/>
                        <a:pt x="615396" y="809166"/>
                        <a:pt x="593051" y="818617"/>
                      </a:cubicBezTo>
                      <a:lnTo>
                        <a:pt x="544960" y="833545"/>
                      </a:lnTo>
                      <a:lnTo>
                        <a:pt x="544960" y="916410"/>
                      </a:lnTo>
                      <a:cubicBezTo>
                        <a:pt x="544960" y="934324"/>
                        <a:pt x="530437" y="948847"/>
                        <a:pt x="512523" y="948847"/>
                      </a:cubicBezTo>
                      <a:lnTo>
                        <a:pt x="382777" y="948847"/>
                      </a:lnTo>
                      <a:cubicBezTo>
                        <a:pt x="364863" y="948847"/>
                        <a:pt x="350339" y="934324"/>
                        <a:pt x="350339" y="916410"/>
                      </a:cubicBezTo>
                      <a:lnTo>
                        <a:pt x="350339" y="833546"/>
                      </a:lnTo>
                      <a:lnTo>
                        <a:pt x="302247" y="818617"/>
                      </a:lnTo>
                      <a:cubicBezTo>
                        <a:pt x="279902" y="809166"/>
                        <a:pt x="258667" y="797602"/>
                        <a:pt x="238795" y="784176"/>
                      </a:cubicBezTo>
                      <a:lnTo>
                        <a:pt x="184029" y="738990"/>
                      </a:lnTo>
                      <a:lnTo>
                        <a:pt x="113533" y="779690"/>
                      </a:lnTo>
                      <a:cubicBezTo>
                        <a:pt x="98019" y="788647"/>
                        <a:pt x="78181" y="783332"/>
                        <a:pt x="69224" y="767818"/>
                      </a:cubicBezTo>
                      <a:lnTo>
                        <a:pt x="4350" y="655453"/>
                      </a:lnTo>
                      <a:cubicBezTo>
                        <a:pt x="-4607" y="639939"/>
                        <a:pt x="709" y="620101"/>
                        <a:pt x="16223" y="611144"/>
                      </a:cubicBezTo>
                      <a:lnTo>
                        <a:pt x="87912" y="569754"/>
                      </a:lnTo>
                      <a:lnTo>
                        <a:pt x="81689" y="549706"/>
                      </a:lnTo>
                      <a:cubicBezTo>
                        <a:pt x="76714" y="525389"/>
                        <a:pt x="74100" y="500211"/>
                        <a:pt x="74100" y="474423"/>
                      </a:cubicBezTo>
                      <a:cubicBezTo>
                        <a:pt x="74100" y="448635"/>
                        <a:pt x="76714" y="423457"/>
                        <a:pt x="81689" y="399140"/>
                      </a:cubicBezTo>
                      <a:lnTo>
                        <a:pt x="87913" y="379094"/>
                      </a:lnTo>
                      <a:lnTo>
                        <a:pt x="16223" y="337704"/>
                      </a:lnTo>
                      <a:cubicBezTo>
                        <a:pt x="709" y="328747"/>
                        <a:pt x="-4606" y="308908"/>
                        <a:pt x="4351" y="293394"/>
                      </a:cubicBezTo>
                      <a:lnTo>
                        <a:pt x="69224" y="181030"/>
                      </a:lnTo>
                      <a:cubicBezTo>
                        <a:pt x="78181" y="165516"/>
                        <a:pt x="98020" y="160200"/>
                        <a:pt x="113534" y="169157"/>
                      </a:cubicBezTo>
                      <a:lnTo>
                        <a:pt x="184028" y="209857"/>
                      </a:lnTo>
                      <a:lnTo>
                        <a:pt x="238794" y="164671"/>
                      </a:lnTo>
                      <a:cubicBezTo>
                        <a:pt x="258668" y="151244"/>
                        <a:pt x="279902" y="139681"/>
                        <a:pt x="302247" y="130230"/>
                      </a:cubicBezTo>
                      <a:lnTo>
                        <a:pt x="350339" y="115301"/>
                      </a:lnTo>
                      <a:lnTo>
                        <a:pt x="350339" y="32438"/>
                      </a:lnTo>
                      <a:cubicBezTo>
                        <a:pt x="350339" y="14524"/>
                        <a:pt x="364862" y="0"/>
                        <a:pt x="382776" y="0"/>
                      </a:cubicBezTo>
                      <a:close/>
                      <a:moveTo>
                        <a:pt x="447650" y="272222"/>
                      </a:moveTo>
                      <a:cubicBezTo>
                        <a:pt x="335977" y="272222"/>
                        <a:pt x="245448" y="362751"/>
                        <a:pt x="245448" y="474424"/>
                      </a:cubicBezTo>
                      <a:cubicBezTo>
                        <a:pt x="245448" y="586097"/>
                        <a:pt x="335977" y="676626"/>
                        <a:pt x="447650" y="676626"/>
                      </a:cubicBezTo>
                      <a:cubicBezTo>
                        <a:pt x="559323" y="676626"/>
                        <a:pt x="649852" y="586097"/>
                        <a:pt x="649852" y="474424"/>
                      </a:cubicBezTo>
                      <a:cubicBezTo>
                        <a:pt x="649852" y="362751"/>
                        <a:pt x="559323" y="272222"/>
                        <a:pt x="447650" y="272222"/>
                      </a:cubicBezTo>
                      <a:close/>
                    </a:path>
                  </a:pathLst>
                </a:custGeom>
                <a:solidFill>
                  <a:srgbClr val="898989"/>
                </a:solidFill>
                <a:ln w="12700">
                  <a:solidFill>
                    <a:schemeClr val="bg1"/>
                  </a:solidFill>
                  <a:prstDash val="solid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de-DE" sz="768"/>
                </a:p>
              </p:txBody>
            </p:sp>
          </p:grpSp>
        </p:grpSp>
        <p:sp>
          <p:nvSpPr>
            <p:cNvPr id="46" name="Rectangle 795">
              <a:extLst>
                <a:ext uri="{FF2B5EF4-FFF2-40B4-BE49-F238E27FC236}">
                  <a16:creationId xmlns:a16="http://schemas.microsoft.com/office/drawing/2014/main" id="{8C81AFDC-C47E-6AD4-06B7-9B96462F27AC}"/>
                </a:ext>
              </a:extLst>
            </p:cNvPr>
            <p:cNvSpPr/>
            <p:nvPr/>
          </p:nvSpPr>
          <p:spPr>
            <a:xfrm>
              <a:off x="3742764" y="1705217"/>
              <a:ext cx="1632827" cy="6595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sz="2000" b="1" i="1" dirty="0">
                  <a:solidFill>
                    <a:schemeClr val="bg2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Digital Twin Development</a:t>
              </a:r>
            </a:p>
          </p:txBody>
        </p:sp>
      </p:grpSp>
      <p:sp>
        <p:nvSpPr>
          <p:cNvPr id="75" name="Textfeld 74">
            <a:extLst>
              <a:ext uri="{FF2B5EF4-FFF2-40B4-BE49-F238E27FC236}">
                <a16:creationId xmlns:a16="http://schemas.microsoft.com/office/drawing/2014/main" id="{85825D1D-9898-25A9-0E97-1EB590BF3CB4}"/>
              </a:ext>
            </a:extLst>
          </p:cNvPr>
          <p:cNvSpPr txBox="1"/>
          <p:nvPr/>
        </p:nvSpPr>
        <p:spPr>
          <a:xfrm rot="18672615">
            <a:off x="7993168" y="1994304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+mn-lt"/>
              </a:rPr>
              <a:t>Req.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00D664DD-51A5-B28B-201F-DF06B965FF3C}"/>
              </a:ext>
            </a:extLst>
          </p:cNvPr>
          <p:cNvSpPr txBox="1"/>
          <p:nvPr/>
        </p:nvSpPr>
        <p:spPr>
          <a:xfrm>
            <a:off x="9252924" y="3590733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+mn-lt"/>
              </a:rPr>
              <a:t>Operate</a:t>
            </a:r>
          </a:p>
        </p:txBody>
      </p:sp>
    </p:spTree>
    <p:extLst>
      <p:ext uri="{BB962C8B-B14F-4D97-AF65-F5344CB8AC3E}">
        <p14:creationId xmlns:p14="http://schemas.microsoft.com/office/powerpoint/2010/main" val="187822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C7703-2CB5-3897-993C-7DBFA2C6C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5DB19E0C-674E-CC41-7278-26EF39BF74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4001" y="1236272"/>
            <a:ext cx="5054680" cy="4385455"/>
          </a:xfrm>
        </p:spPr>
        <p:txBody>
          <a:bodyPr/>
          <a:lstStyle/>
          <a:p>
            <a:r>
              <a:rPr lang="de-DE"/>
              <a:t>Reuse of models in between AS and DT can change foci of some facets</a:t>
            </a:r>
          </a:p>
          <a:p>
            <a:endParaRPr lang="de-DE"/>
          </a:p>
          <a:p>
            <a:r>
              <a:rPr lang="de-DE"/>
              <a:t>A Class diagram used during </a:t>
            </a:r>
            <a:r>
              <a:rPr lang="de-DE" b="1"/>
              <a:t>AS Design </a:t>
            </a:r>
            <a:r>
              <a:rPr lang="de-DE"/>
              <a:t>is </a:t>
            </a:r>
            <a:r>
              <a:rPr lang="de-DE" b="1"/>
              <a:t>descriptive</a:t>
            </a:r>
            <a:r>
              <a:rPr lang="de-DE"/>
              <a:t> of the domain</a:t>
            </a:r>
          </a:p>
          <a:p>
            <a:endParaRPr lang="de-DE" b="1"/>
          </a:p>
          <a:p>
            <a:r>
              <a:rPr lang="de-DE"/>
              <a:t>Through evolution it can be reused to describe the schema for a Digital Shadow, becoming </a:t>
            </a:r>
            <a:r>
              <a:rPr lang="de-DE" b="1"/>
              <a:t>prescriptive</a:t>
            </a:r>
            <a:r>
              <a:rPr lang="de-DE"/>
              <a:t> during </a:t>
            </a:r>
            <a:r>
              <a:rPr lang="de-DE" b="1"/>
              <a:t>DT Operation</a:t>
            </a:r>
          </a:p>
          <a:p>
            <a:pPr marL="0" indent="0">
              <a:buNone/>
            </a:pPr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637B6D-DC02-4809-06FC-636CA9D6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Fischertechnik Production Line: Model reuse between AS and DT</a:t>
            </a:r>
          </a:p>
        </p:txBody>
      </p:sp>
      <p:pic>
        <p:nvPicPr>
          <p:cNvPr id="8" name="Grafik 7" descr="Ein Bild, das Spielzeug, Im Haus, Maschine, Wand enthält.&#10;&#10;KI-generierte Inhalte können fehlerhaft sein.">
            <a:extLst>
              <a:ext uri="{FF2B5EF4-FFF2-40B4-BE49-F238E27FC236}">
                <a16:creationId xmlns:a16="http://schemas.microsoft.com/office/drawing/2014/main" id="{52A10C9D-C3C5-179A-2909-49100678A3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295" y="1084403"/>
            <a:ext cx="2490995" cy="1868247"/>
          </a:xfrm>
          <a:prstGeom prst="rect">
            <a:avLst/>
          </a:prstGeom>
        </p:spPr>
      </p:pic>
      <p:sp>
        <p:nvSpPr>
          <p:cNvPr id="9" name="Textfeld 45">
            <a:extLst>
              <a:ext uri="{FF2B5EF4-FFF2-40B4-BE49-F238E27FC236}">
                <a16:creationId xmlns:a16="http://schemas.microsoft.com/office/drawing/2014/main" id="{D0326D27-2522-0CC5-2D99-F0506AE296E8}"/>
              </a:ext>
            </a:extLst>
          </p:cNvPr>
          <p:cNvSpPr txBox="1"/>
          <p:nvPr/>
        </p:nvSpPr>
        <p:spPr>
          <a:xfrm>
            <a:off x="10097371" y="2954015"/>
            <a:ext cx="1085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i="1" dirty="0">
                <a:latin typeface="Arial" panose="020B0604020202020204" pitchFamily="34" charset="0"/>
                <a:cs typeface="Arial" panose="020B0604020202020204" pitchFamily="34" charset="0"/>
              </a:rPr>
              <a:t>Actual System</a:t>
            </a:r>
          </a:p>
        </p:txBody>
      </p:sp>
      <p:sp>
        <p:nvSpPr>
          <p:cNvPr id="10" name="Rechteck: abgerundete Ecken 13">
            <a:extLst>
              <a:ext uri="{FF2B5EF4-FFF2-40B4-BE49-F238E27FC236}">
                <a16:creationId xmlns:a16="http://schemas.microsoft.com/office/drawing/2014/main" id="{B9770FCF-8B53-86C5-1D54-C9872F729B91}"/>
              </a:ext>
            </a:extLst>
          </p:cNvPr>
          <p:cNvSpPr/>
          <p:nvPr/>
        </p:nvSpPr>
        <p:spPr>
          <a:xfrm>
            <a:off x="9516518" y="4714356"/>
            <a:ext cx="288593" cy="279747"/>
          </a:xfrm>
          <a:prstGeom prst="roundRect">
            <a:avLst/>
          </a:prstGeom>
          <a:solidFill>
            <a:srgbClr val="0061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hteck: abgerundete Ecken 18">
            <a:extLst>
              <a:ext uri="{FF2B5EF4-FFF2-40B4-BE49-F238E27FC236}">
                <a16:creationId xmlns:a16="http://schemas.microsoft.com/office/drawing/2014/main" id="{5F4D0FB6-6D96-3453-3903-8E89C69D7801}"/>
              </a:ext>
            </a:extLst>
          </p:cNvPr>
          <p:cNvSpPr/>
          <p:nvPr/>
        </p:nvSpPr>
        <p:spPr>
          <a:xfrm>
            <a:off x="10572701" y="4730575"/>
            <a:ext cx="288593" cy="279747"/>
          </a:xfrm>
          <a:prstGeom prst="roundRect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Rechteck: abgerundete Ecken 20">
            <a:extLst>
              <a:ext uri="{FF2B5EF4-FFF2-40B4-BE49-F238E27FC236}">
                <a16:creationId xmlns:a16="http://schemas.microsoft.com/office/drawing/2014/main" id="{405BB91E-60EF-1059-8845-25D659A2E6FD}"/>
              </a:ext>
            </a:extLst>
          </p:cNvPr>
          <p:cNvSpPr/>
          <p:nvPr/>
        </p:nvSpPr>
        <p:spPr>
          <a:xfrm>
            <a:off x="9516518" y="3494532"/>
            <a:ext cx="288593" cy="279747"/>
          </a:xfrm>
          <a:prstGeom prst="roundRect">
            <a:avLst/>
          </a:prstGeom>
          <a:solidFill>
            <a:srgbClr val="339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hteck: abgerundete Ecken 22">
            <a:extLst>
              <a:ext uri="{FF2B5EF4-FFF2-40B4-BE49-F238E27FC236}">
                <a16:creationId xmlns:a16="http://schemas.microsoft.com/office/drawing/2014/main" id="{C31D1CD1-C0F3-D6BF-0412-8A36E58142B3}"/>
              </a:ext>
            </a:extLst>
          </p:cNvPr>
          <p:cNvSpPr/>
          <p:nvPr/>
        </p:nvSpPr>
        <p:spPr>
          <a:xfrm>
            <a:off x="10572701" y="3503416"/>
            <a:ext cx="288593" cy="279747"/>
          </a:xfrm>
          <a:prstGeom prst="roundRect">
            <a:avLst/>
          </a:prstGeom>
          <a:solidFill>
            <a:srgbClr val="0098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hteck: abgerundete Ecken 25">
            <a:extLst>
              <a:ext uri="{FF2B5EF4-FFF2-40B4-BE49-F238E27FC236}">
                <a16:creationId xmlns:a16="http://schemas.microsoft.com/office/drawing/2014/main" id="{553F0BD3-B484-88E5-339B-D1D5806A5214}"/>
              </a:ext>
            </a:extLst>
          </p:cNvPr>
          <p:cNvSpPr/>
          <p:nvPr/>
        </p:nvSpPr>
        <p:spPr>
          <a:xfrm>
            <a:off x="10572701" y="3912469"/>
            <a:ext cx="288593" cy="279747"/>
          </a:xfrm>
          <a:prstGeom prst="roundRect">
            <a:avLst/>
          </a:prstGeom>
          <a:solidFill>
            <a:srgbClr val="CC071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Rechteck: abgerundete Ecken 28">
            <a:extLst>
              <a:ext uri="{FF2B5EF4-FFF2-40B4-BE49-F238E27FC236}">
                <a16:creationId xmlns:a16="http://schemas.microsoft.com/office/drawing/2014/main" id="{B2DB8E75-F18E-46DF-F179-938320621635}"/>
              </a:ext>
            </a:extLst>
          </p:cNvPr>
          <p:cNvSpPr/>
          <p:nvPr/>
        </p:nvSpPr>
        <p:spPr>
          <a:xfrm>
            <a:off x="9516518" y="5120965"/>
            <a:ext cx="288593" cy="279747"/>
          </a:xfrm>
          <a:prstGeom prst="roundRect">
            <a:avLst/>
          </a:prstGeom>
          <a:solidFill>
            <a:srgbClr val="4C216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echteck: abgerundete Ecken 21">
            <a:extLst>
              <a:ext uri="{FF2B5EF4-FFF2-40B4-BE49-F238E27FC236}">
                <a16:creationId xmlns:a16="http://schemas.microsoft.com/office/drawing/2014/main" id="{43DDB55B-4BAA-2B81-1D60-3A269E7653D7}"/>
              </a:ext>
            </a:extLst>
          </p:cNvPr>
          <p:cNvSpPr/>
          <p:nvPr/>
        </p:nvSpPr>
        <p:spPr>
          <a:xfrm>
            <a:off x="9516518" y="3901140"/>
            <a:ext cx="288593" cy="279747"/>
          </a:xfrm>
          <a:prstGeom prst="roundRect">
            <a:avLst/>
          </a:prstGeom>
          <a:solidFill>
            <a:srgbClr val="00549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Rechteck: abgerundete Ecken 19">
            <a:extLst>
              <a:ext uri="{FF2B5EF4-FFF2-40B4-BE49-F238E27FC236}">
                <a16:creationId xmlns:a16="http://schemas.microsoft.com/office/drawing/2014/main" id="{C2100067-43E4-D03D-3066-5089F429508F}"/>
              </a:ext>
            </a:extLst>
          </p:cNvPr>
          <p:cNvSpPr/>
          <p:nvPr/>
        </p:nvSpPr>
        <p:spPr>
          <a:xfrm>
            <a:off x="10572701" y="4321522"/>
            <a:ext cx="288593" cy="279747"/>
          </a:xfrm>
          <a:prstGeom prst="roundRect">
            <a:avLst/>
          </a:prstGeom>
          <a:solidFill>
            <a:srgbClr val="F6A8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Rechteck: abgerundete Ecken 23">
            <a:extLst>
              <a:ext uri="{FF2B5EF4-FFF2-40B4-BE49-F238E27FC236}">
                <a16:creationId xmlns:a16="http://schemas.microsoft.com/office/drawing/2014/main" id="{A35CB178-A605-1370-5472-8F68737D914E}"/>
              </a:ext>
            </a:extLst>
          </p:cNvPr>
          <p:cNvSpPr/>
          <p:nvPr/>
        </p:nvSpPr>
        <p:spPr>
          <a:xfrm>
            <a:off x="10572701" y="5139629"/>
            <a:ext cx="288593" cy="279747"/>
          </a:xfrm>
          <a:prstGeom prst="roundRect">
            <a:avLst/>
          </a:prstGeom>
          <a:solidFill>
            <a:srgbClr val="FF6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Rechteck: abgerundete Ecken 21">
            <a:extLst>
              <a:ext uri="{FF2B5EF4-FFF2-40B4-BE49-F238E27FC236}">
                <a16:creationId xmlns:a16="http://schemas.microsoft.com/office/drawing/2014/main" id="{8241EF3B-4090-2BC6-0A31-D9C273F3DF4F}"/>
              </a:ext>
            </a:extLst>
          </p:cNvPr>
          <p:cNvSpPr/>
          <p:nvPr/>
        </p:nvSpPr>
        <p:spPr>
          <a:xfrm>
            <a:off x="9516518" y="4307748"/>
            <a:ext cx="288593" cy="27974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extBox 24">
            <a:extLst>
              <a:ext uri="{FF2B5EF4-FFF2-40B4-BE49-F238E27FC236}">
                <a16:creationId xmlns:a16="http://schemas.microsoft.com/office/drawing/2014/main" id="{8960397E-DB70-D50F-A079-9C24E021A5E4}"/>
              </a:ext>
            </a:extLst>
          </p:cNvPr>
          <p:cNvSpPr txBox="1"/>
          <p:nvPr/>
        </p:nvSpPr>
        <p:spPr>
          <a:xfrm>
            <a:off x="9791078" y="3524723"/>
            <a:ext cx="784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extensibility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453DE15A-8CCE-2E75-D13F-680C91E01B14}"/>
              </a:ext>
            </a:extLst>
          </p:cNvPr>
          <p:cNvSpPr txBox="1"/>
          <p:nvPr/>
        </p:nvSpPr>
        <p:spPr>
          <a:xfrm>
            <a:off x="9791077" y="3935671"/>
            <a:ext cx="6852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formality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6">
            <a:extLst>
              <a:ext uri="{FF2B5EF4-FFF2-40B4-BE49-F238E27FC236}">
                <a16:creationId xmlns:a16="http://schemas.microsoft.com/office/drawing/2014/main" id="{BA1967C3-4D9E-82E5-3952-7B2164CDD86A}"/>
              </a:ext>
            </a:extLst>
          </p:cNvPr>
          <p:cNvSpPr txBox="1"/>
          <p:nvPr/>
        </p:nvSpPr>
        <p:spPr>
          <a:xfrm>
            <a:off x="9789208" y="4716395"/>
            <a:ext cx="811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7">
            <a:extLst>
              <a:ext uri="{FF2B5EF4-FFF2-40B4-BE49-F238E27FC236}">
                <a16:creationId xmlns:a16="http://schemas.microsoft.com/office/drawing/2014/main" id="{EE683D00-AA2E-3E5B-C9D1-DB5E0F8AB07E}"/>
              </a:ext>
            </a:extLst>
          </p:cNvPr>
          <p:cNvSpPr txBox="1"/>
          <p:nvPr/>
        </p:nvSpPr>
        <p:spPr>
          <a:xfrm>
            <a:off x="9787536" y="4320422"/>
            <a:ext cx="811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executability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7E0E2301-AB9B-7B95-9A75-43D6F59334B1}"/>
              </a:ext>
            </a:extLst>
          </p:cNvPr>
          <p:cNvSpPr txBox="1"/>
          <p:nvPr/>
        </p:nvSpPr>
        <p:spPr>
          <a:xfrm>
            <a:off x="10847797" y="4264204"/>
            <a:ext cx="93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aspect of 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DT/AS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9">
            <a:extLst>
              <a:ext uri="{FF2B5EF4-FFF2-40B4-BE49-F238E27FC236}">
                <a16:creationId xmlns:a16="http://schemas.microsoft.com/office/drawing/2014/main" id="{7D77F424-B126-CB7A-4554-D11C4D1CD1DF}"/>
              </a:ext>
            </a:extLst>
          </p:cNvPr>
          <p:cNvSpPr txBox="1"/>
          <p:nvPr/>
        </p:nvSpPr>
        <p:spPr>
          <a:xfrm>
            <a:off x="10857059" y="3534142"/>
            <a:ext cx="9351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notation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30">
            <a:extLst>
              <a:ext uri="{FF2B5EF4-FFF2-40B4-BE49-F238E27FC236}">
                <a16:creationId xmlns:a16="http://schemas.microsoft.com/office/drawing/2014/main" id="{79B860ED-52DB-88B3-8B40-494590F87529}"/>
              </a:ext>
            </a:extLst>
          </p:cNvPr>
          <p:cNvSpPr txBox="1"/>
          <p:nvPr/>
        </p:nvSpPr>
        <p:spPr>
          <a:xfrm>
            <a:off x="10851980" y="3908913"/>
            <a:ext cx="7902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31">
            <a:extLst>
              <a:ext uri="{FF2B5EF4-FFF2-40B4-BE49-F238E27FC236}">
                <a16:creationId xmlns:a16="http://schemas.microsoft.com/office/drawing/2014/main" id="{AA999930-C5DE-4D67-1D4C-F5B662D2AC9B}"/>
              </a:ext>
            </a:extLst>
          </p:cNvPr>
          <p:cNvSpPr txBox="1"/>
          <p:nvPr/>
        </p:nvSpPr>
        <p:spPr>
          <a:xfrm>
            <a:off x="9797133" y="5063719"/>
            <a:ext cx="73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modeled 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32">
            <a:extLst>
              <a:ext uri="{FF2B5EF4-FFF2-40B4-BE49-F238E27FC236}">
                <a16:creationId xmlns:a16="http://schemas.microsoft.com/office/drawing/2014/main" id="{512A8CDE-CA3D-412C-A1C5-4D2051A42B60}"/>
              </a:ext>
            </a:extLst>
          </p:cNvPr>
          <p:cNvSpPr txBox="1"/>
          <p:nvPr/>
        </p:nvSpPr>
        <p:spPr>
          <a:xfrm>
            <a:off x="10908905" y="5067906"/>
            <a:ext cx="85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level of 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abstraction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33">
            <a:extLst>
              <a:ext uri="{FF2B5EF4-FFF2-40B4-BE49-F238E27FC236}">
                <a16:creationId xmlns:a16="http://schemas.microsoft.com/office/drawing/2014/main" id="{949A785B-7FFE-A1CC-1746-2D2878B25F1D}"/>
              </a:ext>
            </a:extLst>
          </p:cNvPr>
          <p:cNvSpPr txBox="1"/>
          <p:nvPr/>
        </p:nvSpPr>
        <p:spPr>
          <a:xfrm>
            <a:off x="10873589" y="4729624"/>
            <a:ext cx="1011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34">
            <a:extLst>
              <a:ext uri="{FF2B5EF4-FFF2-40B4-BE49-F238E27FC236}">
                <a16:creationId xmlns:a16="http://schemas.microsoft.com/office/drawing/2014/main" id="{DBE55CF2-34AC-C651-1FBD-A3FA756B9041}"/>
              </a:ext>
            </a:extLst>
          </p:cNvPr>
          <p:cNvSpPr/>
          <p:nvPr/>
        </p:nvSpPr>
        <p:spPr>
          <a:xfrm>
            <a:off x="9407892" y="3429000"/>
            <a:ext cx="2503398" cy="2043561"/>
          </a:xfrm>
          <a:prstGeom prst="roundRect">
            <a:avLst>
              <a:gd name="adj" fmla="val 535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1" name="TextBox 35">
            <a:extLst>
              <a:ext uri="{FF2B5EF4-FFF2-40B4-BE49-F238E27FC236}">
                <a16:creationId xmlns:a16="http://schemas.microsoft.com/office/drawing/2014/main" id="{2FE80769-E3A4-E84E-A3FE-963F61C7500D}"/>
              </a:ext>
            </a:extLst>
          </p:cNvPr>
          <p:cNvSpPr txBox="1"/>
          <p:nvPr/>
        </p:nvSpPr>
        <p:spPr>
          <a:xfrm>
            <a:off x="11034966" y="3292998"/>
            <a:ext cx="733899" cy="252575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</a:p>
        </p:txBody>
      </p:sp>
      <p:sp>
        <p:nvSpPr>
          <p:cNvPr id="32" name="Rectangle: Rounded Corners 226">
            <a:extLst>
              <a:ext uri="{FF2B5EF4-FFF2-40B4-BE49-F238E27FC236}">
                <a16:creationId xmlns:a16="http://schemas.microsoft.com/office/drawing/2014/main" id="{2675779D-6081-E7CE-7AF7-F1B6EDC9E58D}"/>
              </a:ext>
            </a:extLst>
          </p:cNvPr>
          <p:cNvSpPr/>
          <p:nvPr/>
        </p:nvSpPr>
        <p:spPr>
          <a:xfrm>
            <a:off x="6073820" y="3387029"/>
            <a:ext cx="2503398" cy="2039619"/>
          </a:xfrm>
          <a:prstGeom prst="roundRect">
            <a:avLst>
              <a:gd name="adj" fmla="val 5857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3" name="Textfeld 50">
            <a:extLst>
              <a:ext uri="{FF2B5EF4-FFF2-40B4-BE49-F238E27FC236}">
                <a16:creationId xmlns:a16="http://schemas.microsoft.com/office/drawing/2014/main" id="{7F8548AB-2CC1-C880-AE70-260FDDC149F6}"/>
              </a:ext>
            </a:extLst>
          </p:cNvPr>
          <p:cNvSpPr txBox="1"/>
          <p:nvPr/>
        </p:nvSpPr>
        <p:spPr>
          <a:xfrm>
            <a:off x="6335247" y="5181689"/>
            <a:ext cx="1935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i="1" dirty="0">
                <a:latin typeface="Arial" panose="020B0604020202020204" pitchFamily="34" charset="0"/>
                <a:cs typeface="Arial" panose="020B0604020202020204" pitchFamily="34" charset="0"/>
              </a:rPr>
              <a:t>Actual System CD4Analysis</a:t>
            </a:r>
          </a:p>
        </p:txBody>
      </p:sp>
      <p:pic>
        <p:nvPicPr>
          <p:cNvPr id="3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A626FE5-9342-D3AA-78F9-03B6C0F270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232" y="1783889"/>
            <a:ext cx="2170573" cy="79861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5" name="Rechteck: abgerundete Ecken 21">
            <a:extLst>
              <a:ext uri="{FF2B5EF4-FFF2-40B4-BE49-F238E27FC236}">
                <a16:creationId xmlns:a16="http://schemas.microsoft.com/office/drawing/2014/main" id="{05C44124-1031-EF1E-9615-856F394972CB}"/>
              </a:ext>
            </a:extLst>
          </p:cNvPr>
          <p:cNvSpPr/>
          <p:nvPr/>
        </p:nvSpPr>
        <p:spPr>
          <a:xfrm>
            <a:off x="6116460" y="3802259"/>
            <a:ext cx="940737" cy="279747"/>
          </a:xfrm>
          <a:prstGeom prst="roundRect">
            <a:avLst/>
          </a:prstGeom>
          <a:solidFill>
            <a:srgbClr val="00549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defined semantics</a:t>
            </a:r>
          </a:p>
        </p:txBody>
      </p:sp>
      <p:sp>
        <p:nvSpPr>
          <p:cNvPr id="36" name="Rechteck: abgerundete Ecken 20">
            <a:extLst>
              <a:ext uri="{FF2B5EF4-FFF2-40B4-BE49-F238E27FC236}">
                <a16:creationId xmlns:a16="http://schemas.microsoft.com/office/drawing/2014/main" id="{A0F39A5B-A8CB-9627-CFAB-B4E1AD6A9E4F}"/>
              </a:ext>
            </a:extLst>
          </p:cNvPr>
          <p:cNvSpPr/>
          <p:nvPr/>
        </p:nvSpPr>
        <p:spPr>
          <a:xfrm>
            <a:off x="6115369" y="3494137"/>
            <a:ext cx="940737" cy="279747"/>
          </a:xfrm>
          <a:prstGeom prst="roundRect">
            <a:avLst/>
          </a:prstGeom>
          <a:solidFill>
            <a:srgbClr val="33993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</a:rPr>
              <a:t>extensible</a:t>
            </a:r>
          </a:p>
        </p:txBody>
      </p:sp>
      <p:sp>
        <p:nvSpPr>
          <p:cNvPr id="37" name="Rechteck: abgerundete Ecken 13">
            <a:extLst>
              <a:ext uri="{FF2B5EF4-FFF2-40B4-BE49-F238E27FC236}">
                <a16:creationId xmlns:a16="http://schemas.microsoft.com/office/drawing/2014/main" id="{B412EFBC-5E47-C91A-8273-759242871E2A}"/>
              </a:ext>
            </a:extLst>
          </p:cNvPr>
          <p:cNvSpPr/>
          <p:nvPr/>
        </p:nvSpPr>
        <p:spPr>
          <a:xfrm>
            <a:off x="6105507" y="4415886"/>
            <a:ext cx="940737" cy="279747"/>
          </a:xfrm>
          <a:prstGeom prst="roundRect">
            <a:avLst/>
          </a:prstGeom>
          <a:solidFill>
            <a:srgbClr val="0061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model</a:t>
            </a:r>
          </a:p>
        </p:txBody>
      </p:sp>
      <p:sp>
        <p:nvSpPr>
          <p:cNvPr id="38" name="Rechteck: abgerundete Ecken 19">
            <a:extLst>
              <a:ext uri="{FF2B5EF4-FFF2-40B4-BE49-F238E27FC236}">
                <a16:creationId xmlns:a16="http://schemas.microsoft.com/office/drawing/2014/main" id="{DC02F700-E958-D3E3-E51D-4C45757AE315}"/>
              </a:ext>
            </a:extLst>
          </p:cNvPr>
          <p:cNvSpPr/>
          <p:nvPr/>
        </p:nvSpPr>
        <p:spPr>
          <a:xfrm>
            <a:off x="6116460" y="4727593"/>
            <a:ext cx="1289766" cy="423177"/>
          </a:xfrm>
          <a:prstGeom prst="roundRect">
            <a:avLst/>
          </a:prstGeom>
          <a:solidFill>
            <a:srgbClr val="F6A8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" rIns="36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ysClr val="windowText" lastClr="000000"/>
                </a:solidFill>
                <a:latin typeface="Arial"/>
              </a:rPr>
              <a:t>coupling,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ysClr val="windowText" lastClr="000000"/>
                </a:solidFill>
                <a:latin typeface="Arial"/>
              </a:rPr>
              <a:t>d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igital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representation,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ysClr val="windowText" lastClr="000000"/>
                </a:solidFill>
                <a:latin typeface="Arial"/>
              </a:rPr>
              <a:t>tools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Rechteck: abgerundete Ecken 22">
            <a:extLst>
              <a:ext uri="{FF2B5EF4-FFF2-40B4-BE49-F238E27FC236}">
                <a16:creationId xmlns:a16="http://schemas.microsoft.com/office/drawing/2014/main" id="{74780252-9DDF-1169-7D30-F32EC498AACE}"/>
              </a:ext>
            </a:extLst>
          </p:cNvPr>
          <p:cNvSpPr/>
          <p:nvPr/>
        </p:nvSpPr>
        <p:spPr>
          <a:xfrm>
            <a:off x="7591760" y="3494137"/>
            <a:ext cx="940737" cy="279747"/>
          </a:xfrm>
          <a:prstGeom prst="roundRect">
            <a:avLst/>
          </a:prstGeom>
          <a:solidFill>
            <a:srgbClr val="0098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textual</a:t>
            </a:r>
          </a:p>
        </p:txBody>
      </p:sp>
      <p:sp>
        <p:nvSpPr>
          <p:cNvPr id="40" name="Rechteck: abgerundete Ecken 25">
            <a:extLst>
              <a:ext uri="{FF2B5EF4-FFF2-40B4-BE49-F238E27FC236}">
                <a16:creationId xmlns:a16="http://schemas.microsoft.com/office/drawing/2014/main" id="{F0BE5C2E-9BFC-9C1E-8256-AD0248D916C4}"/>
              </a:ext>
            </a:extLst>
          </p:cNvPr>
          <p:cNvSpPr/>
          <p:nvPr/>
        </p:nvSpPr>
        <p:spPr>
          <a:xfrm>
            <a:off x="7587524" y="3802259"/>
            <a:ext cx="940737" cy="279747"/>
          </a:xfrm>
          <a:prstGeom prst="roundRect">
            <a:avLst/>
          </a:prstGeom>
          <a:solidFill>
            <a:srgbClr val="CC071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descriptive</a:t>
            </a:r>
          </a:p>
        </p:txBody>
      </p:sp>
      <p:sp>
        <p:nvSpPr>
          <p:cNvPr id="41" name="Rechteck: abgerundete Ecken 26">
            <a:extLst>
              <a:ext uri="{FF2B5EF4-FFF2-40B4-BE49-F238E27FC236}">
                <a16:creationId xmlns:a16="http://schemas.microsoft.com/office/drawing/2014/main" id="{59F63A5B-124A-33AB-716F-CAE9373A2335}"/>
              </a:ext>
            </a:extLst>
          </p:cNvPr>
          <p:cNvSpPr/>
          <p:nvPr/>
        </p:nvSpPr>
        <p:spPr>
          <a:xfrm>
            <a:off x="7587524" y="4110354"/>
            <a:ext cx="940737" cy="430131"/>
          </a:xfrm>
          <a:prstGeom prst="roundRect">
            <a:avLst/>
          </a:prstGeom>
          <a:solidFill>
            <a:srgbClr val="4C216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hardware, software, env. interaction</a:t>
            </a:r>
          </a:p>
        </p:txBody>
      </p:sp>
      <p:sp>
        <p:nvSpPr>
          <p:cNvPr id="42" name="Rechteck: abgerundete Ecken 18">
            <a:extLst>
              <a:ext uri="{FF2B5EF4-FFF2-40B4-BE49-F238E27FC236}">
                <a16:creationId xmlns:a16="http://schemas.microsoft.com/office/drawing/2014/main" id="{82DF363B-94A5-D381-C842-897E2575B064}"/>
              </a:ext>
            </a:extLst>
          </p:cNvPr>
          <p:cNvSpPr/>
          <p:nvPr/>
        </p:nvSpPr>
        <p:spPr>
          <a:xfrm>
            <a:off x="7591757" y="4863474"/>
            <a:ext cx="940737" cy="279747"/>
          </a:xfrm>
          <a:prstGeom prst="roundRect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manufacturing</a:t>
            </a:r>
          </a:p>
        </p:txBody>
      </p:sp>
      <p:sp>
        <p:nvSpPr>
          <p:cNvPr id="43" name="Rechteck: abgerundete Ecken 23">
            <a:extLst>
              <a:ext uri="{FF2B5EF4-FFF2-40B4-BE49-F238E27FC236}">
                <a16:creationId xmlns:a16="http://schemas.microsoft.com/office/drawing/2014/main" id="{C0D2D8B5-4BA8-BF1E-241E-5198381CD768}"/>
              </a:ext>
            </a:extLst>
          </p:cNvPr>
          <p:cNvSpPr/>
          <p:nvPr/>
        </p:nvSpPr>
        <p:spPr>
          <a:xfrm>
            <a:off x="7587524" y="4558260"/>
            <a:ext cx="940737" cy="279747"/>
          </a:xfrm>
          <a:prstGeom prst="roundRect">
            <a:avLst/>
          </a:prstGeom>
          <a:solidFill>
            <a:srgbClr val="FF6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ysClr val="window" lastClr="FFFFFF"/>
                </a:solidFill>
                <a:latin typeface="Arial"/>
              </a:rPr>
              <a:t>CIM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Rechteck: abgerundete Ecken 21">
            <a:extLst>
              <a:ext uri="{FF2B5EF4-FFF2-40B4-BE49-F238E27FC236}">
                <a16:creationId xmlns:a16="http://schemas.microsoft.com/office/drawing/2014/main" id="{BE658DC5-37D3-67DD-BEB9-2B3A97181FEE}"/>
              </a:ext>
            </a:extLst>
          </p:cNvPr>
          <p:cNvSpPr/>
          <p:nvPr/>
        </p:nvSpPr>
        <p:spPr>
          <a:xfrm>
            <a:off x="6109740" y="4110354"/>
            <a:ext cx="940737" cy="279747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</a:rPr>
              <a:t>transformed</a:t>
            </a:r>
          </a:p>
        </p:txBody>
      </p:sp>
      <p:cxnSp>
        <p:nvCxnSpPr>
          <p:cNvPr id="72" name="Gerade Verbindung 71">
            <a:extLst>
              <a:ext uri="{FF2B5EF4-FFF2-40B4-BE49-F238E27FC236}">
                <a16:creationId xmlns:a16="http://schemas.microsoft.com/office/drawing/2014/main" id="{80C23A6E-11E5-D746-B38A-6B2C60DD6023}"/>
              </a:ext>
            </a:extLst>
          </p:cNvPr>
          <p:cNvCxnSpPr>
            <a:cxnSpLocks/>
          </p:cNvCxnSpPr>
          <p:nvPr/>
        </p:nvCxnSpPr>
        <p:spPr>
          <a:xfrm>
            <a:off x="9058281" y="952531"/>
            <a:ext cx="0" cy="4933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72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44262F-314C-D7FD-5B5B-223D60A05C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4000" y="1236273"/>
            <a:ext cx="11483975" cy="4693472"/>
          </a:xfrm>
        </p:spPr>
        <p:txBody>
          <a:bodyPr/>
          <a:lstStyle/>
          <a:p>
            <a:r>
              <a:rPr lang="de-DE"/>
              <a:t>What is the classification good for:</a:t>
            </a:r>
          </a:p>
          <a:p>
            <a:pPr lvl="1"/>
            <a:r>
              <a:rPr lang="de-DE"/>
              <a:t>Identify overlap in used modeling languages</a:t>
            </a:r>
          </a:p>
          <a:p>
            <a:pPr lvl="1"/>
            <a:r>
              <a:rPr lang="de-DE"/>
              <a:t>Identify missing modeling languages</a:t>
            </a:r>
          </a:p>
          <a:p>
            <a:pPr lvl="1"/>
            <a:r>
              <a:rPr lang="de-DE"/>
              <a:t>Identify reuse of existing models</a:t>
            </a:r>
          </a:p>
          <a:p>
            <a:endParaRPr lang="de-DE"/>
          </a:p>
          <a:p>
            <a:r>
              <a:rPr lang="de-DE"/>
              <a:t>Limitations</a:t>
            </a:r>
          </a:p>
          <a:p>
            <a:pPr lvl="1"/>
            <a:r>
              <a:rPr lang="de-DE"/>
              <a:t>We are not domain experts in manufactoring</a:t>
            </a:r>
          </a:p>
          <a:p>
            <a:pPr lvl="1"/>
            <a:r>
              <a:rPr lang="de-DE"/>
              <a:t>This is an inital proposal for a classification, a full literature review is needed for an exhaustive list of relevant facets</a:t>
            </a:r>
          </a:p>
          <a:p>
            <a:pPr marL="0" indent="0">
              <a:buNone/>
            </a:pPr>
            <a:endParaRPr lang="de-DE"/>
          </a:p>
          <a:p>
            <a:r>
              <a:rPr lang="de-DE"/>
              <a:t>See the paper for:</a:t>
            </a:r>
          </a:p>
          <a:p>
            <a:pPr lvl="1"/>
            <a:r>
              <a:rPr lang="de-DE"/>
              <a:t>A full description of the facets and foci</a:t>
            </a:r>
          </a:p>
          <a:p>
            <a:pPr lvl="1"/>
            <a:r>
              <a:rPr lang="de-DE"/>
              <a:t>the application of the classicication to two case studies</a:t>
            </a:r>
          </a:p>
          <a:p>
            <a:pPr lvl="2"/>
            <a:r>
              <a:rPr lang="de-DE"/>
              <a:t>Fischertechnik Production Line</a:t>
            </a:r>
          </a:p>
          <a:p>
            <a:pPr lvl="2"/>
            <a:r>
              <a:rPr lang="de-DE"/>
              <a:t>5-Axis Milling machine</a:t>
            </a:r>
          </a:p>
          <a:p>
            <a:pPr lvl="1"/>
            <a:r>
              <a:rPr lang="de-DE"/>
              <a:t>More details on changing foci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E57B524-F777-76F7-1454-2A881174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Discussion + Limitations</a:t>
            </a:r>
          </a:p>
        </p:txBody>
      </p:sp>
    </p:spTree>
    <p:extLst>
      <p:ext uri="{BB962C8B-B14F-4D97-AF65-F5344CB8AC3E}">
        <p14:creationId xmlns:p14="http://schemas.microsoft.com/office/powerpoint/2010/main" val="212846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80CA3A6-610F-4891-BEC8-A1403ACC52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3976" y="1022173"/>
            <a:ext cx="5315076" cy="4813653"/>
          </a:xfrm>
        </p:spPr>
        <p:txBody>
          <a:bodyPr/>
          <a:lstStyle/>
          <a:p>
            <a:r>
              <a:rPr lang="de-DE"/>
              <a:t>Introduction(from abstract):</a:t>
            </a:r>
          </a:p>
          <a:p>
            <a:pPr lvl="1"/>
            <a:r>
              <a:rPr lang="de-DE"/>
              <a:t>Research gap: What kinds of model are useful in DT Engineering along the lifecycle</a:t>
            </a:r>
          </a:p>
          <a:p>
            <a:pPr lvl="1"/>
            <a:r>
              <a:rPr lang="de-DE"/>
              <a:t>Solution approach: (initial) faceted classification to label models in dt engineering (manufactoring)</a:t>
            </a:r>
          </a:p>
          <a:p>
            <a:pPr lvl="1"/>
            <a:r>
              <a:rPr lang="de-DE"/>
              <a:t>Evaluation: Applied classification to two manufacturing dts</a:t>
            </a:r>
          </a:p>
          <a:p>
            <a:pPr lvl="1"/>
            <a:endParaRPr lang="de-DE"/>
          </a:p>
          <a:p>
            <a:r>
              <a:rPr lang="de-DE"/>
              <a:t>Classification</a:t>
            </a:r>
          </a:p>
          <a:p>
            <a:pPr lvl="1"/>
            <a:r>
              <a:rPr lang="de-DE"/>
              <a:t>Why use facetts</a:t>
            </a:r>
          </a:p>
          <a:p>
            <a:pPr lvl="1"/>
            <a:r>
              <a:rPr lang="de-DE"/>
              <a:t>What did we include</a:t>
            </a:r>
          </a:p>
          <a:p>
            <a:pPr lvl="2"/>
            <a:r>
              <a:rPr lang="de-DE"/>
              <a:t>Keep short, since only 10 minutes</a:t>
            </a:r>
          </a:p>
          <a:p>
            <a:endParaRPr lang="de-DE"/>
          </a:p>
          <a:p>
            <a:r>
              <a:rPr lang="de-DE"/>
              <a:t>Evaluation on Fischertechnik</a:t>
            </a:r>
          </a:p>
          <a:p>
            <a:pPr lvl="1"/>
            <a:r>
              <a:rPr lang="de-DE"/>
              <a:t>Show that it works: figure with Fischertechnik facets</a:t>
            </a:r>
          </a:p>
          <a:p>
            <a:pPr lvl="1"/>
            <a:r>
              <a:rPr lang="de-DE"/>
              <a:t>Show reader, that this is usefull</a:t>
            </a:r>
          </a:p>
          <a:p>
            <a:pPr lvl="2"/>
            <a:r>
              <a:rPr lang="de-DE"/>
              <a:t>Reader has role DT developer</a:t>
            </a:r>
          </a:p>
          <a:p>
            <a:pPr lvl="2"/>
            <a:r>
              <a:rPr lang="de-DE"/>
              <a:t>Emphasis on reuse of models in other phases</a:t>
            </a:r>
          </a:p>
          <a:p>
            <a:pPr lvl="2"/>
            <a:r>
              <a:rPr lang="de-DE"/>
              <a:t>Categories/Facets -&gt; find new modeling languages</a:t>
            </a:r>
          </a:p>
          <a:p>
            <a:endParaRPr lang="de-DE"/>
          </a:p>
          <a:p>
            <a:endParaRPr lang="de-DE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5D4DAFC-9515-42DB-8509-9110B315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Sketch story: S</a:t>
            </a:r>
            <a:r>
              <a:rPr lang="de-DE"/>
              <a:t>hort presentations of all papers (10 minutes per paper, including questions)</a:t>
            </a:r>
            <a:endParaRPr lang="de-DE" dirty="0"/>
          </a:p>
        </p:txBody>
      </p:sp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5BC3AEDF-667A-7F2B-211F-2593536676C7}"/>
              </a:ext>
            </a:extLst>
          </p:cNvPr>
          <p:cNvSpPr txBox="1">
            <a:spLocks/>
          </p:cNvSpPr>
          <p:nvPr/>
        </p:nvSpPr>
        <p:spPr>
          <a:xfrm>
            <a:off x="6126000" y="1022173"/>
            <a:ext cx="5315076" cy="4813653"/>
          </a:xfrm>
          <a:prstGeom prst="rect">
            <a:avLst/>
          </a:prstGeom>
        </p:spPr>
        <p:txBody>
          <a:bodyPr wrap="square" lIns="0" tIns="0" rIns="0" bIns="0"/>
          <a:lstStyle>
            <a:lvl1pPr marL="216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2000" indent="-216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4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64770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Limitations</a:t>
            </a:r>
          </a:p>
          <a:p>
            <a:pPr lvl="1"/>
            <a:r>
              <a:rPr lang="de-DE"/>
              <a:t>No comprehensive literature review</a:t>
            </a:r>
          </a:p>
          <a:p>
            <a:pPr lvl="1"/>
            <a:r>
              <a:rPr lang="de-DE"/>
              <a:t>We are not domain experts</a:t>
            </a:r>
          </a:p>
          <a:p>
            <a:pPr lvl="1"/>
            <a:endParaRPr lang="de-DE"/>
          </a:p>
          <a:p>
            <a:r>
              <a:rPr lang="de-DE"/>
              <a:t>Backup slides</a:t>
            </a:r>
          </a:p>
          <a:p>
            <a:pPr lvl="1"/>
            <a:r>
              <a:rPr lang="de-DE" dirty="0"/>
              <a:t>[x] Full classification</a:t>
            </a:r>
          </a:p>
          <a:p>
            <a:pPr lvl="1"/>
            <a:r>
              <a:rPr lang="de-DE" dirty="0"/>
              <a:t>[x] Classification applied to 5 axis, Fischertechnik</a:t>
            </a:r>
          </a:p>
          <a:p>
            <a:pPr lvl="1"/>
            <a:r>
              <a:rPr lang="de-DE" dirty="0"/>
              <a:t>[] References</a:t>
            </a:r>
          </a:p>
          <a:p>
            <a:pPr lvl="2"/>
            <a:r>
              <a:rPr lang="de-DE" dirty="0"/>
              <a:t>Are in paper, not needed here</a:t>
            </a:r>
          </a:p>
        </p:txBody>
      </p:sp>
    </p:spTree>
    <p:extLst>
      <p:ext uri="{BB962C8B-B14F-4D97-AF65-F5344CB8AC3E}">
        <p14:creationId xmlns:p14="http://schemas.microsoft.com/office/powerpoint/2010/main" val="373026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929BA6A-42D3-DC12-ABC0-A8D0D422C07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4001" y="1236273"/>
            <a:ext cx="4517608" cy="4643532"/>
          </a:xfrm>
        </p:spPr>
        <p:txBody>
          <a:bodyPr/>
          <a:lstStyle/>
          <a:p>
            <a:r>
              <a:rPr lang="de-DE" i="1"/>
              <a:t>Purpose</a:t>
            </a:r>
          </a:p>
          <a:p>
            <a:pPr lvl="1"/>
            <a:r>
              <a:rPr lang="de-DE" i="1"/>
              <a:t>Descriptive models</a:t>
            </a:r>
            <a:endParaRPr lang="de-DE"/>
          </a:p>
          <a:p>
            <a:pPr lvl="1"/>
            <a:r>
              <a:rPr lang="de-DE" i="1"/>
              <a:t>Predictive models</a:t>
            </a:r>
            <a:endParaRPr lang="de-DE"/>
          </a:p>
          <a:p>
            <a:pPr lvl="1"/>
            <a:r>
              <a:rPr lang="de-DE" i="1"/>
              <a:t>Prescriptive models</a:t>
            </a:r>
          </a:p>
          <a:p>
            <a:pPr lvl="1"/>
            <a:endParaRPr lang="de-DE"/>
          </a:p>
          <a:p>
            <a:r>
              <a:rPr lang="de-DE" i="1"/>
              <a:t>Type</a:t>
            </a:r>
          </a:p>
          <a:p>
            <a:pPr lvl="1"/>
            <a:r>
              <a:rPr lang="de-DE" i="1"/>
              <a:t>Structure</a:t>
            </a:r>
            <a:endParaRPr lang="de-DE"/>
          </a:p>
          <a:p>
            <a:pPr lvl="2"/>
            <a:r>
              <a:rPr lang="de-DE" i="1"/>
              <a:t>Architecture model</a:t>
            </a:r>
            <a:endParaRPr lang="de-DE"/>
          </a:p>
          <a:p>
            <a:pPr lvl="2"/>
            <a:r>
              <a:rPr lang="de-DE" i="1"/>
              <a:t>Data model</a:t>
            </a:r>
            <a:endParaRPr lang="de-DE"/>
          </a:p>
          <a:p>
            <a:pPr lvl="2"/>
            <a:r>
              <a:rPr lang="de-DE" i="1"/>
              <a:t>Ontology model</a:t>
            </a:r>
          </a:p>
          <a:p>
            <a:pPr lvl="2"/>
            <a:endParaRPr lang="de-DE" i="1"/>
          </a:p>
          <a:p>
            <a:pPr lvl="1"/>
            <a:r>
              <a:rPr lang="de-DE" i="1"/>
              <a:t>Behavior</a:t>
            </a:r>
            <a:endParaRPr lang="de-DE"/>
          </a:p>
          <a:p>
            <a:pPr lvl="2"/>
            <a:r>
              <a:rPr lang="de-DE" i="1"/>
              <a:t>Discrete</a:t>
            </a:r>
            <a:endParaRPr lang="de-DE"/>
          </a:p>
          <a:p>
            <a:pPr lvl="2"/>
            <a:r>
              <a:rPr lang="de-DE" i="1"/>
              <a:t>Continuous</a:t>
            </a:r>
          </a:p>
          <a:p>
            <a:pPr lvl="2"/>
            <a:endParaRPr lang="de-DE"/>
          </a:p>
          <a:p>
            <a:r>
              <a:rPr lang="de-DE" i="1"/>
              <a:t>Executability</a:t>
            </a:r>
          </a:p>
          <a:p>
            <a:pPr lvl="1"/>
            <a:r>
              <a:rPr lang="de-DE" i="1"/>
              <a:t>Not executable</a:t>
            </a:r>
            <a:endParaRPr lang="de-DE"/>
          </a:p>
          <a:p>
            <a:pPr lvl="1"/>
            <a:r>
              <a:rPr lang="de-DE" i="1"/>
              <a:t>Interpreted</a:t>
            </a:r>
            <a:endParaRPr lang="de-DE"/>
          </a:p>
          <a:p>
            <a:pPr lvl="1"/>
            <a:r>
              <a:rPr lang="de-DE" i="1"/>
              <a:t>Transformed</a:t>
            </a:r>
            <a:endParaRPr lang="de-DE"/>
          </a:p>
          <a:p>
            <a:pPr lvl="1"/>
            <a:endParaRPr lang="de-DE" i="1"/>
          </a:p>
          <a:p>
            <a:pPr lvl="1"/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2C3F187-5E11-D650-594E-3069527A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Backup/Discussion: All Foci/Facets</a:t>
            </a:r>
          </a:p>
        </p:txBody>
      </p:sp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CEA8A03E-1A15-17BA-00A9-93408D718105}"/>
              </a:ext>
            </a:extLst>
          </p:cNvPr>
          <p:cNvSpPr txBox="1">
            <a:spLocks/>
          </p:cNvSpPr>
          <p:nvPr/>
        </p:nvSpPr>
        <p:spPr>
          <a:xfrm>
            <a:off x="6096000" y="1365311"/>
            <a:ext cx="5304419" cy="4514494"/>
          </a:xfrm>
          <a:prstGeom prst="rect">
            <a:avLst/>
          </a:prstGeom>
        </p:spPr>
        <p:txBody>
          <a:bodyPr wrap="square" lIns="0" tIns="0" rIns="0" bIns="0"/>
          <a:lstStyle>
            <a:lvl1pPr marL="216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2000" indent="-216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4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64770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i="1"/>
              <a:t>Notation</a:t>
            </a:r>
          </a:p>
          <a:p>
            <a:pPr lvl="1"/>
            <a:r>
              <a:rPr lang="de-DE" i="1"/>
              <a:t>Textual</a:t>
            </a:r>
            <a:endParaRPr lang="de-DE"/>
          </a:p>
          <a:p>
            <a:pPr lvl="1"/>
            <a:r>
              <a:rPr lang="de-DE" i="1"/>
              <a:t>Graphical</a:t>
            </a:r>
            <a:endParaRPr lang="de-DE"/>
          </a:p>
          <a:p>
            <a:pPr lvl="1"/>
            <a:r>
              <a:rPr lang="de-DE" i="1"/>
              <a:t>Projectional</a:t>
            </a:r>
            <a:endParaRPr lang="de-DE"/>
          </a:p>
          <a:p>
            <a:pPr lvl="1"/>
            <a:endParaRPr lang="de-DE"/>
          </a:p>
          <a:p>
            <a:r>
              <a:rPr lang="de-DE" i="1"/>
              <a:t>Modeled subject</a:t>
            </a:r>
          </a:p>
          <a:p>
            <a:pPr lvl="1"/>
            <a:r>
              <a:rPr lang="de-DE" i="1"/>
              <a:t>Software</a:t>
            </a:r>
            <a:endParaRPr lang="de-DE"/>
          </a:p>
          <a:p>
            <a:pPr lvl="1"/>
            <a:r>
              <a:rPr lang="de-DE" i="1"/>
              <a:t>Hardware</a:t>
            </a:r>
            <a:endParaRPr lang="de-DE"/>
          </a:p>
          <a:p>
            <a:pPr lvl="1"/>
            <a:r>
              <a:rPr lang="de-DE" i="1"/>
              <a:t>Interaction between AS and DT</a:t>
            </a:r>
          </a:p>
          <a:p>
            <a:pPr lvl="1"/>
            <a:r>
              <a:rPr lang="de-DE" i="1"/>
              <a:t>Interaction with the environment</a:t>
            </a:r>
            <a:endParaRPr lang="de-DE"/>
          </a:p>
          <a:p>
            <a:pPr lvl="1"/>
            <a:endParaRPr lang="de-DE"/>
          </a:p>
          <a:p>
            <a:r>
              <a:rPr lang="de-DE" i="1"/>
              <a:t>Level of abstraction</a:t>
            </a:r>
          </a:p>
          <a:p>
            <a:pPr lvl="1"/>
            <a:r>
              <a:rPr lang="de-DE" i="1"/>
              <a:t>Computation-independent model</a:t>
            </a:r>
            <a:endParaRPr lang="de-DE"/>
          </a:p>
          <a:p>
            <a:pPr lvl="1"/>
            <a:r>
              <a:rPr lang="de-DE" i="1"/>
              <a:t>Platform-independent model</a:t>
            </a:r>
            <a:endParaRPr lang="de-DE"/>
          </a:p>
          <a:p>
            <a:pPr lvl="1"/>
            <a:r>
              <a:rPr lang="de-DE" i="1"/>
              <a:t>Platform-specific model</a:t>
            </a:r>
            <a:endParaRPr lang="de-DE"/>
          </a:p>
          <a:p>
            <a:pPr lvl="1"/>
            <a:endParaRPr lang="de-DE"/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972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AB21855-0D50-029D-88C1-2E45488AA30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4000" y="1236273"/>
            <a:ext cx="5712000" cy="4385455"/>
          </a:xfrm>
        </p:spPr>
        <p:txBody>
          <a:bodyPr/>
          <a:lstStyle/>
          <a:p>
            <a:r>
              <a:rPr lang="de-DE" i="1"/>
              <a:t>Functional aspect</a:t>
            </a:r>
          </a:p>
          <a:p>
            <a:pPr lvl="1"/>
            <a:r>
              <a:rPr lang="de-DE" i="1"/>
              <a:t>Digital Coupling</a:t>
            </a:r>
            <a:endParaRPr lang="de-DE"/>
          </a:p>
          <a:p>
            <a:pPr lvl="2"/>
            <a:r>
              <a:rPr lang="de-DE" i="1"/>
              <a:t>AS state</a:t>
            </a:r>
            <a:endParaRPr lang="de-DE"/>
          </a:p>
          <a:p>
            <a:pPr lvl="2"/>
            <a:r>
              <a:rPr lang="de-DE" i="1"/>
              <a:t>Communication</a:t>
            </a:r>
            <a:endParaRPr lang="de-DE"/>
          </a:p>
          <a:p>
            <a:pPr lvl="2"/>
            <a:r>
              <a:rPr lang="de-DE" i="1"/>
              <a:t>State data handling</a:t>
            </a:r>
            <a:endParaRPr lang="de-DE"/>
          </a:p>
          <a:p>
            <a:pPr lvl="2"/>
            <a:r>
              <a:rPr lang="de-DE" i="1"/>
              <a:t>Twinning</a:t>
            </a:r>
            <a:endParaRPr lang="de-DE"/>
          </a:p>
          <a:p>
            <a:pPr lvl="2"/>
            <a:r>
              <a:rPr lang="de-DE" i="1"/>
              <a:t>Protocols</a:t>
            </a:r>
          </a:p>
          <a:p>
            <a:pPr lvl="2"/>
            <a:endParaRPr lang="de-DE" i="1"/>
          </a:p>
          <a:p>
            <a:pPr lvl="1"/>
            <a:r>
              <a:rPr lang="de-DE" i="1"/>
              <a:t>Digital Representation</a:t>
            </a:r>
            <a:endParaRPr lang="de-DE"/>
          </a:p>
          <a:p>
            <a:pPr lvl="2"/>
            <a:r>
              <a:rPr lang="de-DE" i="1"/>
              <a:t>Data model</a:t>
            </a:r>
            <a:endParaRPr lang="de-DE"/>
          </a:p>
          <a:p>
            <a:pPr lvl="2"/>
            <a:r>
              <a:rPr lang="de-DE" i="1"/>
              <a:t>Operational data storage</a:t>
            </a:r>
            <a:endParaRPr lang="de-DE"/>
          </a:p>
          <a:p>
            <a:pPr lvl="2"/>
            <a:r>
              <a:rPr lang="de-DE" i="1"/>
              <a:t>Master &amp; reference data</a:t>
            </a:r>
            <a:endParaRPr lang="de-DE"/>
          </a:p>
          <a:p>
            <a:pPr lvl="2"/>
            <a:r>
              <a:rPr lang="de-DE" i="1"/>
              <a:t>Physical entity models</a:t>
            </a:r>
            <a:endParaRPr lang="de-DE"/>
          </a:p>
          <a:p>
            <a:pPr lvl="2"/>
            <a:r>
              <a:rPr lang="de-DE" i="1"/>
              <a:t>Temporal</a:t>
            </a:r>
          </a:p>
          <a:p>
            <a:pPr lvl="2"/>
            <a:endParaRPr lang="de-DE"/>
          </a:p>
          <a:p>
            <a:pPr lvl="1"/>
            <a:r>
              <a:rPr lang="de-DE" i="1"/>
              <a:t>Tools</a:t>
            </a:r>
            <a:endParaRPr lang="de-DE"/>
          </a:p>
          <a:p>
            <a:pPr lvl="2"/>
            <a:r>
              <a:rPr lang="de-DE" i="1"/>
              <a:t>Analysis</a:t>
            </a:r>
            <a:endParaRPr lang="de-DE"/>
          </a:p>
          <a:p>
            <a:pPr lvl="2"/>
            <a:r>
              <a:rPr lang="de-DE" i="1"/>
              <a:t>Simulation</a:t>
            </a:r>
            <a:endParaRPr lang="de-DE"/>
          </a:p>
          <a:p>
            <a:pPr lvl="2"/>
            <a:r>
              <a:rPr lang="de-DE" i="1"/>
              <a:t>Presentation</a:t>
            </a:r>
            <a:endParaRPr lang="de-DE"/>
          </a:p>
          <a:p>
            <a:pPr lvl="1"/>
            <a:endParaRPr lang="de-DE" i="1"/>
          </a:p>
          <a:p>
            <a:pPr lvl="2"/>
            <a:endParaRPr lang="de-DE"/>
          </a:p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95B4334-5A39-DB6B-F300-1E9C4871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Backup/Discussion: All Foci/Facets</a:t>
            </a:r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AFB54B7E-CEE8-8153-3EDF-0BCEAE2472D0}"/>
              </a:ext>
            </a:extLst>
          </p:cNvPr>
          <p:cNvSpPr txBox="1">
            <a:spLocks/>
          </p:cNvSpPr>
          <p:nvPr/>
        </p:nvSpPr>
        <p:spPr>
          <a:xfrm>
            <a:off x="6480000" y="1236272"/>
            <a:ext cx="5712000" cy="4385455"/>
          </a:xfrm>
          <a:prstGeom prst="rect">
            <a:avLst/>
          </a:prstGeom>
        </p:spPr>
        <p:txBody>
          <a:bodyPr wrap="square" lIns="0" tIns="0" rIns="0" bIns="0"/>
          <a:lstStyle>
            <a:lvl1pPr marL="216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5900" algn="l"/>
              </a:tabLs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2000" indent="-2160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4000" indent="-2160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64770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i="1"/>
              <a:t>Functional aspect(cont.)</a:t>
            </a:r>
          </a:p>
          <a:p>
            <a:pPr lvl="1"/>
            <a:r>
              <a:rPr lang="de-DE" i="1">
                <a:ea typeface="ＭＳ Ｐゴシック" charset="0"/>
              </a:rPr>
              <a:t>Functional output </a:t>
            </a:r>
          </a:p>
          <a:p>
            <a:pPr lvl="2"/>
            <a:r>
              <a:rPr lang="de-DE" i="1"/>
              <a:t>Digital twin output</a:t>
            </a:r>
            <a:r>
              <a:rPr lang="de-DE"/>
              <a:t> </a:t>
            </a:r>
          </a:p>
          <a:p>
            <a:pPr lvl="2"/>
            <a:r>
              <a:rPr lang="de-DE" i="1"/>
              <a:t>Configuration &amp; control</a:t>
            </a:r>
            <a:endParaRPr lang="de-DE"/>
          </a:p>
          <a:p>
            <a:pPr lvl="2"/>
            <a:r>
              <a:rPr lang="de-DE" i="1"/>
              <a:t>User interface</a:t>
            </a:r>
            <a:endParaRPr lang="de-DE"/>
          </a:p>
          <a:p>
            <a:endParaRPr lang="de-DE"/>
          </a:p>
          <a:p>
            <a:r>
              <a:rPr lang="de-DE" i="1"/>
              <a:t>Domain</a:t>
            </a:r>
          </a:p>
          <a:p>
            <a:pPr lvl="1"/>
            <a:r>
              <a:rPr lang="de-DE" i="1"/>
              <a:t>mechanics</a:t>
            </a:r>
          </a:p>
          <a:p>
            <a:pPr lvl="1"/>
            <a:r>
              <a:rPr lang="de-DE" i="1"/>
              <a:t>electricity</a:t>
            </a:r>
          </a:p>
          <a:p>
            <a:pPr lvl="1"/>
            <a:r>
              <a:rPr lang="de-DE" i="1"/>
              <a:t>civil engineering</a:t>
            </a:r>
            <a:endParaRPr lang="de-DE"/>
          </a:p>
          <a:p>
            <a:pPr lvl="1"/>
            <a:r>
              <a:rPr lang="de-DE" i="1"/>
              <a:t>chemistry</a:t>
            </a:r>
          </a:p>
          <a:p>
            <a:pPr lvl="1"/>
            <a:r>
              <a:rPr lang="de-DE" i="1"/>
              <a:t>hydraulics</a:t>
            </a:r>
          </a:p>
          <a:p>
            <a:pPr lvl="1"/>
            <a:r>
              <a:rPr lang="de-DE" i="1"/>
              <a:t>kinematics</a:t>
            </a:r>
            <a:endParaRPr lang="de-DE"/>
          </a:p>
          <a:p>
            <a:pPr lvl="1"/>
            <a:r>
              <a:rPr lang="de-DE" i="1"/>
              <a:t>material science</a:t>
            </a:r>
          </a:p>
          <a:p>
            <a:pPr lvl="1"/>
            <a:r>
              <a:rPr lang="de-DE" i="1"/>
              <a:t>...</a:t>
            </a:r>
            <a:endParaRPr lang="de-DE"/>
          </a:p>
          <a:p>
            <a:pPr lvl="1"/>
            <a:endParaRPr lang="de-DE" i="1"/>
          </a:p>
          <a:p>
            <a:pPr lvl="2"/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53509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SE">
  <a:themeElements>
    <a:clrScheme name="Druckmodus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FFFFFF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itir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339933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Anzeige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C0C0C0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Druck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FFFFFF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</a:extraClrSchemeLst>
  <a:extLst>
    <a:ext uri="{05A4C25C-085E-4340-85A3-A5531E510DB2}">
      <thm15:themeFamily xmlns:thm15="http://schemas.microsoft.com/office/thememl/2012/main" name="03.SE-Vorlage.v20" id="{5D6E8471-1F85-D146-944F-C05A74FBEAA3}" vid="{B38EC100-6518-CD4B-9259-9B56E74E3E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DesignSE</Template>
  <TotalTime>0</TotalTime>
  <Words>1151</Words>
  <Application>Microsoft Macintosh PowerPoint</Application>
  <PresentationFormat>Breitbild</PresentationFormat>
  <Paragraphs>474</Paragraphs>
  <Slides>13</Slides>
  <Notes>7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ＭＳ Ｐゴシック</vt:lpstr>
      <vt:lpstr>Arial</vt:lpstr>
      <vt:lpstr>Calibri</vt:lpstr>
      <vt:lpstr>Symbol</vt:lpstr>
      <vt:lpstr>Wingdings</vt:lpstr>
      <vt:lpstr>DesignSE</vt:lpstr>
      <vt:lpstr>Digital Twins in Manufacturing and the Use of Models</vt:lpstr>
      <vt:lpstr>Introduction</vt:lpstr>
      <vt:lpstr>Faceted Classification System</vt:lpstr>
      <vt:lpstr>Detail: Life cycle phases</vt:lpstr>
      <vt:lpstr>Fischertechnik Production Line: Model reuse between AS and DT</vt:lpstr>
      <vt:lpstr>Discussion + Limitations</vt:lpstr>
      <vt:lpstr>Sketch story: Short presentations of all papers (10 minutes per paper, including questions)</vt:lpstr>
      <vt:lpstr>Backup/Discussion: All Foci/Facets</vt:lpstr>
      <vt:lpstr>Backup/Discussion: All Foci/Facets</vt:lpstr>
      <vt:lpstr>Backup/Discussion: All Foci/Facets</vt:lpstr>
      <vt:lpstr>Backup: Full Fischertechnik DT Classification</vt:lpstr>
      <vt:lpstr>Backup: Full 5-Axis DT Classification</vt:lpstr>
      <vt:lpstr>Backup: DT Lifecycle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 Hellwig</dc:creator>
  <cp:lastModifiedBy>Alexander Hellwig</cp:lastModifiedBy>
  <cp:revision>90</cp:revision>
  <cp:lastPrinted>2019-08-05T09:20:27Z</cp:lastPrinted>
  <dcterms:created xsi:type="dcterms:W3CDTF">2025-10-19T13:18:29Z</dcterms:created>
  <dcterms:modified xsi:type="dcterms:W3CDTF">2025-10-22T13:17:37Z</dcterms:modified>
</cp:coreProperties>
</file>