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JP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59" r:id="rId4"/>
    <p:sldId id="267" r:id="rId5"/>
    <p:sldId id="264" r:id="rId6"/>
    <p:sldId id="269" r:id="rId7"/>
    <p:sldId id="265" r:id="rId8"/>
    <p:sldId id="284" r:id="rId9"/>
    <p:sldId id="270" r:id="rId10"/>
    <p:sldId id="272" r:id="rId11"/>
    <p:sldId id="266" r:id="rId12"/>
    <p:sldId id="274" r:id="rId13"/>
    <p:sldId id="279" r:id="rId14"/>
    <p:sldId id="275" r:id="rId15"/>
    <p:sldId id="283" r:id="rId16"/>
    <p:sldId id="263" r:id="rId17"/>
    <p:sldId id="276" r:id="rId18"/>
    <p:sldId id="277" r:id="rId19"/>
    <p:sldId id="280"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 王" initials="朱" lastIdx="1" clrIdx="0">
    <p:extLst>
      <p:ext uri="{19B8F6BF-5375-455C-9EA6-DF929625EA0E}">
        <p15:presenceInfo xmlns:p15="http://schemas.microsoft.com/office/powerpoint/2012/main" userId="57ad02b738bce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626" autoAdjust="0"/>
  </p:normalViewPr>
  <p:slideViewPr>
    <p:cSldViewPr snapToGrid="0">
      <p:cViewPr>
        <p:scale>
          <a:sx n="66" d="100"/>
          <a:sy n="66" d="100"/>
        </p:scale>
        <p:origin x="714" y="-9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diths\Desktop\&#22269;&#38469;&#20250;&#35758;&#20132;&#27969;\&#23545;&#27604;&#25968;&#25454;.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diths\Desktop\&#22269;&#38469;&#20250;&#35758;&#20132;&#27969;\&#23545;&#27604;&#25968;&#25454;.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'_curve_cmpr-1'!$C$1</c:f>
              <c:strCache>
                <c:ptCount val="1"/>
                <c:pt idx="0">
                  <c:v>makespan1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'_curve_cmpr-1'!$C$2:$C$16</c:f>
              <c:numCache>
                <c:formatCode>General</c:formatCode>
                <c:ptCount val="15"/>
                <c:pt idx="0">
                  <c:v>22.606999999999999</c:v>
                </c:pt>
                <c:pt idx="1">
                  <c:v>57.686</c:v>
                </c:pt>
                <c:pt idx="2">
                  <c:v>70.313000000000002</c:v>
                </c:pt>
                <c:pt idx="3">
                  <c:v>92.018000000000001</c:v>
                </c:pt>
                <c:pt idx="4">
                  <c:v>106.066</c:v>
                </c:pt>
                <c:pt idx="5">
                  <c:v>127.505</c:v>
                </c:pt>
                <c:pt idx="6">
                  <c:v>140.63800000000001</c:v>
                </c:pt>
                <c:pt idx="7">
                  <c:v>163.029</c:v>
                </c:pt>
                <c:pt idx="8">
                  <c:v>175.05199999999999</c:v>
                </c:pt>
                <c:pt idx="9">
                  <c:v>197.55799999999999</c:v>
                </c:pt>
                <c:pt idx="10">
                  <c:v>210.13300000000001</c:v>
                </c:pt>
                <c:pt idx="11">
                  <c:v>231.85599999999999</c:v>
                </c:pt>
                <c:pt idx="12">
                  <c:v>245.63900000000001</c:v>
                </c:pt>
                <c:pt idx="13">
                  <c:v>266.62599999999998</c:v>
                </c:pt>
                <c:pt idx="14">
                  <c:v>280.88799999999998</c:v>
                </c:pt>
              </c:numCache>
            </c:numRef>
          </c:val>
          <c:smooth val="0"/>
          <c:extLst>
            <c:ext xmlns:c16="http://schemas.microsoft.com/office/drawing/2014/chart" uri="{C3380CC4-5D6E-409C-BE32-E72D297353CC}">
              <c16:uniqueId val="{00000000-CE7C-4644-B824-66477F2100F0}"/>
            </c:ext>
          </c:extLst>
        </c:ser>
        <c:ser>
          <c:idx val="1"/>
          <c:order val="1"/>
          <c:tx>
            <c:strRef>
              <c:f>'_curve_cmpr-1'!$D$1</c:f>
              <c:strCache>
                <c:ptCount val="1"/>
                <c:pt idx="0">
                  <c:v>makespan2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'_curve_cmpr-1'!$D$2:$D$16</c:f>
              <c:numCache>
                <c:formatCode>General</c:formatCode>
                <c:ptCount val="15"/>
                <c:pt idx="0">
                  <c:v>25.295999999999999</c:v>
                </c:pt>
                <c:pt idx="1">
                  <c:v>61.343000000000004</c:v>
                </c:pt>
                <c:pt idx="2">
                  <c:v>75.585999999999999</c:v>
                </c:pt>
                <c:pt idx="3">
                  <c:v>98.198999999999998</c:v>
                </c:pt>
                <c:pt idx="4">
                  <c:v>112.267</c:v>
                </c:pt>
                <c:pt idx="5">
                  <c:v>134.30199999999999</c:v>
                </c:pt>
                <c:pt idx="6">
                  <c:v>148.571</c:v>
                </c:pt>
                <c:pt idx="7">
                  <c:v>170.73699999999999</c:v>
                </c:pt>
                <c:pt idx="8">
                  <c:v>185.57</c:v>
                </c:pt>
                <c:pt idx="9">
                  <c:v>207.18199999999999</c:v>
                </c:pt>
                <c:pt idx="10">
                  <c:v>222.017</c:v>
                </c:pt>
                <c:pt idx="11">
                  <c:v>243.57300000000001</c:v>
                </c:pt>
                <c:pt idx="12">
                  <c:v>258.33999999999997</c:v>
                </c:pt>
                <c:pt idx="13">
                  <c:v>280.72199999999998</c:v>
                </c:pt>
                <c:pt idx="14">
                  <c:v>293.77300000000002</c:v>
                </c:pt>
              </c:numCache>
            </c:numRef>
          </c:val>
          <c:smooth val="0"/>
          <c:extLst>
            <c:ext xmlns:c16="http://schemas.microsoft.com/office/drawing/2014/chart" uri="{C3380CC4-5D6E-409C-BE32-E72D297353CC}">
              <c16:uniqueId val="{00000001-CE7C-4644-B824-66477F2100F0}"/>
            </c:ext>
          </c:extLst>
        </c:ser>
        <c:dLbls>
          <c:showLegendKey val="0"/>
          <c:showVal val="0"/>
          <c:showCatName val="0"/>
          <c:showSerName val="0"/>
          <c:showPercent val="0"/>
          <c:showBubbleSize val="0"/>
        </c:dLbls>
        <c:marker val="1"/>
        <c:smooth val="0"/>
        <c:axId val="417699080"/>
        <c:axId val="417699408"/>
      </c:lineChart>
      <c:catAx>
        <c:axId val="4176990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7699408"/>
        <c:crosses val="autoZero"/>
        <c:auto val="1"/>
        <c:lblAlgn val="ctr"/>
        <c:lblOffset val="100"/>
        <c:noMultiLvlLbl val="0"/>
      </c:catAx>
      <c:valAx>
        <c:axId val="41769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7699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'_curve_cmpr-1'!$G$1</c:f>
              <c:strCache>
                <c:ptCount val="1"/>
                <c:pt idx="0">
                  <c:v>cost1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'_curve_cmpr-1'!$G$2:$G$16</c:f>
              <c:numCache>
                <c:formatCode>General</c:formatCode>
                <c:ptCount val="15"/>
                <c:pt idx="0">
                  <c:v>1.3089999999999999</c:v>
                </c:pt>
                <c:pt idx="1">
                  <c:v>3.5339999999999998</c:v>
                </c:pt>
                <c:pt idx="2">
                  <c:v>4.4180000000000001</c:v>
                </c:pt>
                <c:pt idx="3">
                  <c:v>5.7229999999999999</c:v>
                </c:pt>
                <c:pt idx="4">
                  <c:v>6.6470000000000002</c:v>
                </c:pt>
                <c:pt idx="5">
                  <c:v>7.9740000000000002</c:v>
                </c:pt>
                <c:pt idx="6">
                  <c:v>8.843</c:v>
                </c:pt>
                <c:pt idx="7">
                  <c:v>10.151</c:v>
                </c:pt>
                <c:pt idx="8">
                  <c:v>11.061</c:v>
                </c:pt>
                <c:pt idx="9">
                  <c:v>12.419</c:v>
                </c:pt>
                <c:pt idx="10">
                  <c:v>13.247</c:v>
                </c:pt>
                <c:pt idx="11">
                  <c:v>14.616</c:v>
                </c:pt>
                <c:pt idx="12">
                  <c:v>15.489000000000001</c:v>
                </c:pt>
                <c:pt idx="13">
                  <c:v>16.795999999999999</c:v>
                </c:pt>
                <c:pt idx="14">
                  <c:v>17.78</c:v>
                </c:pt>
              </c:numCache>
            </c:numRef>
          </c:val>
          <c:smooth val="0"/>
          <c:extLst>
            <c:ext xmlns:c16="http://schemas.microsoft.com/office/drawing/2014/chart" uri="{C3380CC4-5D6E-409C-BE32-E72D297353CC}">
              <c16:uniqueId val="{00000000-824A-4861-8202-21531E3CE62D}"/>
            </c:ext>
          </c:extLst>
        </c:ser>
        <c:ser>
          <c:idx val="1"/>
          <c:order val="1"/>
          <c:tx>
            <c:strRef>
              <c:f>'_curve_cmpr-1'!$H$1</c:f>
              <c:strCache>
                <c:ptCount val="1"/>
                <c:pt idx="0">
                  <c:v>cost2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'_curve_cmpr-1'!$H$2:$H$16</c:f>
              <c:numCache>
                <c:formatCode>General</c:formatCode>
                <c:ptCount val="15"/>
                <c:pt idx="0">
                  <c:v>1.3879999999999999</c:v>
                </c:pt>
                <c:pt idx="1">
                  <c:v>3.6789999999999998</c:v>
                </c:pt>
                <c:pt idx="2">
                  <c:v>4.6429999999999998</c:v>
                </c:pt>
                <c:pt idx="3">
                  <c:v>6.06</c:v>
                </c:pt>
                <c:pt idx="4">
                  <c:v>6.9889999999999999</c:v>
                </c:pt>
                <c:pt idx="5">
                  <c:v>8.375</c:v>
                </c:pt>
                <c:pt idx="6">
                  <c:v>9.3140000000000001</c:v>
                </c:pt>
                <c:pt idx="7">
                  <c:v>10.728999999999999</c:v>
                </c:pt>
                <c:pt idx="8">
                  <c:v>11.657999999999999</c:v>
                </c:pt>
                <c:pt idx="9">
                  <c:v>13.074999999999999</c:v>
                </c:pt>
                <c:pt idx="10">
                  <c:v>13.98</c:v>
                </c:pt>
                <c:pt idx="11">
                  <c:v>15.358000000000001</c:v>
                </c:pt>
                <c:pt idx="12">
                  <c:v>16.295999999999999</c:v>
                </c:pt>
                <c:pt idx="13">
                  <c:v>17.699000000000002</c:v>
                </c:pt>
                <c:pt idx="14">
                  <c:v>18.643999999999998</c:v>
                </c:pt>
              </c:numCache>
            </c:numRef>
          </c:val>
          <c:smooth val="0"/>
          <c:extLst>
            <c:ext xmlns:c16="http://schemas.microsoft.com/office/drawing/2014/chart" uri="{C3380CC4-5D6E-409C-BE32-E72D297353CC}">
              <c16:uniqueId val="{00000001-824A-4861-8202-21531E3CE62D}"/>
            </c:ext>
          </c:extLst>
        </c:ser>
        <c:dLbls>
          <c:showLegendKey val="0"/>
          <c:showVal val="0"/>
          <c:showCatName val="0"/>
          <c:showSerName val="0"/>
          <c:showPercent val="0"/>
          <c:showBubbleSize val="0"/>
        </c:dLbls>
        <c:marker val="1"/>
        <c:smooth val="0"/>
        <c:axId val="369391256"/>
        <c:axId val="369385024"/>
      </c:lineChart>
      <c:catAx>
        <c:axId val="3693912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9385024"/>
        <c:crosses val="autoZero"/>
        <c:auto val="1"/>
        <c:lblAlgn val="ctr"/>
        <c:lblOffset val="100"/>
        <c:noMultiLvlLbl val="0"/>
      </c:catAx>
      <c:valAx>
        <c:axId val="36938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9391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28A0C5-DD76-4097-9656-A039ABF8B48A}" type="datetimeFigureOut">
              <a:rPr lang="zh-CN" altLang="en-US" smtClean="0"/>
              <a:t>2018/6/27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326821-02B9-43D7-9282-7338B268C938}" type="slidenum">
              <a:rPr lang="zh-CN" altLang="en-US" smtClean="0"/>
              <a:t>‹#›</a:t>
            </a:fld>
            <a:endParaRPr lang="zh-CN" altLang="en-US"/>
          </a:p>
        </p:txBody>
      </p:sp>
    </p:spTree>
    <p:extLst>
      <p:ext uri="{BB962C8B-B14F-4D97-AF65-F5344CB8AC3E}">
        <p14:creationId xmlns:p14="http://schemas.microsoft.com/office/powerpoint/2010/main" val="283161831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8-06-12T03:20:42.196"/>
    </inkml:context>
    <inkml:brush xml:id="br0">
      <inkml:brushProperty name="width" value="0.15875" units="cm"/>
      <inkml:brushProperty name="height" value="0.15875" units="cm"/>
      <inkml:brushProperty name="color" value="#ED1C24"/>
      <inkml:brushProperty name="fitToCurve" value="1"/>
    </inkml:brush>
  </inkml:definitions>
  <inkml:traceGroup>
    <inkml:annotationXML>
      <emma:emma xmlns:emma="http://www.w3.org/2003/04/emma" version="1.0">
        <emma:interpretation id="{3E283665-F7AE-4295-83AA-D2B4E7F9E2F8}" emma:medium="tactile" emma:mode="ink">
          <msink:context xmlns:msink="http://schemas.microsoft.com/ink/2010/main" type="writingRegion" rotatedBoundingBox="17705,14492 22000,14492 22000,16935 17705,16935"/>
        </emma:interpretation>
      </emma:emma>
    </inkml:annotationXML>
    <inkml:traceGroup>
      <inkml:annotationXML>
        <emma:emma xmlns:emma="http://www.w3.org/2003/04/emma" version="1.0">
          <emma:interpretation id="{08B76ADB-CB4D-4D2C-BB56-6AA86564DE6D}" emma:medium="tactile" emma:mode="ink">
            <msink:context xmlns:msink="http://schemas.microsoft.com/ink/2010/main" type="paragraph" rotatedBoundingBox="17705,14492 22000,14492 22000,16935 17705,16935" alignmentLevel="1"/>
          </emma:interpretation>
        </emma:emma>
      </inkml:annotationXML>
      <inkml:traceGroup>
        <inkml:annotationXML>
          <emma:emma xmlns:emma="http://www.w3.org/2003/04/emma" version="1.0">
            <emma:interpretation id="{10B2E4A5-F38D-4539-B7B3-173BDF138A85}" emma:medium="tactile" emma:mode="ink">
              <msink:context xmlns:msink="http://schemas.microsoft.com/ink/2010/main" type="line" rotatedBoundingBox="17705,14492 22000,14492 22000,16935 17705,16935"/>
            </emma:interpretation>
          </emma:emma>
        </inkml:annotationXML>
        <inkml:traceGroup>
          <inkml:annotationXML>
            <emma:emma xmlns:emma="http://www.w3.org/2003/04/emma" version="1.0">
              <emma:interpretation id="{383BC629-64BB-45A8-9800-9521A4696D7D}" emma:medium="tactile" emma:mode="ink">
                <msink:context xmlns:msink="http://schemas.microsoft.com/ink/2010/main" type="inkWord" rotatedBoundingBox="17705,14492 20282,14492 20282,16935 17705,16935"/>
              </emma:interpretation>
              <emma:one-of disjunction-type="recognition" id="oneOf0">
                <emma:interpretation id="interp0" emma:lang="" emma:confidence="1">
                  <emma:literal/>
                </emma:interpretation>
              </emma:one-of>
            </emma:emma>
          </inkml:annotationXML>
          <inkml:trace contextRef="#ctx0" brushRef="#br0">0 0 0,'0'38'265,"0"-1"-202,0 0-48,0 1 17,0-1-32,0 0 15,0 1 48,0-1-32,0 0-31,0 1 16,0 74 109,0-75-47,0 38 15,0-38 95,0 38-63,0-38-47,0 1-47,0-1 110,0 0-125,0 1 77,0-1 204,0 0-234,0 1-48,0-1-15,0 0 32,0 1 30,0-1-46,0 0 77,0 1-93,0-1 32</inkml:trace>
          <inkml:trace contextRef="#ctx0" brushRef="#br0" timeOffset="8761.0195">-1009 2428 0,'-37'0'31,"74"0"16,38 0-47,37 0 16,0 0 0,-75 0-16,1 0 15,-1 0-15,0 0 110,1 0-95,36 0 1,-36 0-1,-1 0-15,0 0 16,1 0 15,-1 0-31,0 0 141,1 0-125,-1 0 15,0 0 125,1 0 78,-1 0 48,1 0-126,-1 0-140,0 0-16,1 0 250</inkml:trace>
          <inkml:trace contextRef="#ctx0" brushRef="#br0" timeOffset="11384.3727">560 2428 0,'75'0'47,"37"0"-32,0 0-15,-38 0 16,38 0-16,-37 0 16,-38 0-16,1 0 15,37 0-15,-1 0 110,-36 0-48,-1 0 32,0 0-94,1 0 16,-1 0 140</inkml:trace>
        </inkml:traceGroup>
        <inkml:traceGroup>
          <inkml:annotationXML>
            <emma:emma xmlns:emma="http://www.w3.org/2003/04/emma" version="1.0">
              <emma:interpretation id="{F69EDF76-CA02-4993-AE7D-C2749C1FCF83}" emma:medium="tactile" emma:mode="ink">
                <msink:context xmlns:msink="http://schemas.microsoft.com/ink/2010/main" type="inkWord" rotatedBoundingBox="20768,16920 22000,16920 22000,16935 20768,16935"/>
              </emma:interpretation>
              <emma:one-of disjunction-type="recognition" id="oneOf1">
                <emma:interpretation id="interp1" emma:lang="" emma:confidence="0">
                  <emma:literal>一</emma:literal>
                </emma:interpretation>
                <emma:interpretation id="interp2" emma:lang="" emma:confidence="0">
                  <emma:literal>―</emma:literal>
                </emma:interpretation>
                <emma:interpretation id="interp3" emma:lang="" emma:confidence="0">
                  <emma:literal>ㄧ</emma:literal>
                </emma:interpretation>
                <emma:interpretation id="interp4" emma:lang="" emma:confidence="0">
                  <emma:literal>-</emma:literal>
                </emma:interpretation>
                <emma:interpretation id="interp5" emma:lang="" emma:confidence="0">
                  <emma:literal>_</emma:literal>
                </emma:interpretation>
              </emma:one-of>
            </emma:emma>
          </inkml:annotationXML>
          <inkml:trace contextRef="#ctx0" brushRef="#br0" timeOffset="15152.6603">2017 2428 0,'37'0'219,"0"0"-173,1 0-14,-1 0-32,0 0 47,1 0-16,-1 0-16,0 0 1,1 0 62,-1 0-62,0 0-1,1 0 1,-1 0 78,1 0-79,-1 0 1,0 0-16,1 0 16,-1 0-16,0 0 15,1 0 1,-1 0-16,0 0 16,1 0 124,-1 0 110,0 0-109,1 0-110,36 0-31,-36 0 31,-1 0-31,1 0 110,-1 0-1,0 0 360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94DB1-3CE9-4FC6-BF69-275A7ED42FB6}"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E8B7B-AF01-48BB-B98C-20B14F93C1AD}" type="slidenum">
              <a:rPr lang="zh-CN" altLang="en-US" smtClean="0"/>
              <a:t>‹#›</a:t>
            </a:fld>
            <a:endParaRPr lang="zh-CN" altLang="en-US"/>
          </a:p>
        </p:txBody>
      </p:sp>
    </p:spTree>
    <p:extLst>
      <p:ext uri="{BB962C8B-B14F-4D97-AF65-F5344CB8AC3E}">
        <p14:creationId xmlns:p14="http://schemas.microsoft.com/office/powerpoint/2010/main" val="3130608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Good</a:t>
            </a:r>
            <a:r>
              <a:rPr lang="en-US" altLang="zh-CN" baseline="0" dirty="0" smtClean="0"/>
              <a:t> afternoon, ladies and gentleman! Thank you all coming to listen to my presentation. Due to the administrative processing of VISA application, I cannot arrive at Seattle, USA in time. Thus, I prepared an audio embedded PPT for you. </a:t>
            </a:r>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smtClean="0"/>
              <a:t>Today, I will present our paper entitled “a multi-stage dynamic game-theoretic approach for multi-workflow scheduling on heterogeneous virtual machine from multiple infrastructure-as-a-service clouds” for you.</a:t>
            </a:r>
            <a:endParaRPr lang="zh-CN" altLang="en-US"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3024108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optimization objectives can be seen as players in the multi-stage dynamic game model, and the players are usually assumed to be fully rational. </a:t>
            </a:r>
          </a:p>
          <a:p>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game equilibrium solutions can be obtained as the optimal results. It is assumed that players take actions sequentially and the choice of the former player has an effect on the selection of the latter because the latter can observe the action of the former. The condition upon which the later makes a choice is denoted as </a:t>
            </a:r>
            <a:r>
              <a:rPr lang="en-US" altLang="zh-CN" sz="1200" b="0" i="1" u="none" strike="noStrike" kern="1200" baseline="0" dirty="0" smtClean="0">
                <a:solidFill>
                  <a:schemeClr val="tx1"/>
                </a:solidFill>
                <a:latin typeface="+mn-lt"/>
                <a:ea typeface="+mn-ea"/>
                <a:cs typeface="+mn-cs"/>
              </a:rPr>
              <a:t>hl</a:t>
            </a:r>
            <a:r>
              <a:rPr lang="en-US" altLang="zh-CN" sz="1200" b="0" i="0" u="none" strike="noStrike" kern="1200" baseline="0" dirty="0" smtClean="0">
                <a:solidFill>
                  <a:schemeClr val="tx1"/>
                </a:solidFill>
                <a:latin typeface="+mn-lt"/>
                <a:ea typeface="+mn-ea"/>
                <a:cs typeface="+mn-cs"/>
              </a:rPr>
              <a:t>. The utility functions of the first/second/third player correspond to make-span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1 = </a:t>
            </a:r>
            <a:r>
              <a:rPr lang="en-US" altLang="zh-CN" sz="1200" b="0" i="1" u="none" strike="noStrike" kern="1200" baseline="0" dirty="0" smtClean="0">
                <a:solidFill>
                  <a:schemeClr val="tx1"/>
                </a:solidFill>
                <a:latin typeface="+mn-lt"/>
                <a:ea typeface="+mn-ea"/>
                <a:cs typeface="+mn-cs"/>
              </a:rPr>
              <a:t>f</a:t>
            </a:r>
            <a:r>
              <a:rPr lang="en-US" altLang="zh-CN" sz="1200" b="0" i="0" u="none" strike="noStrike" kern="1200" baseline="0" dirty="0" smtClean="0">
                <a:solidFill>
                  <a:schemeClr val="tx1"/>
                </a:solidFill>
                <a:latin typeface="+mn-lt"/>
                <a:ea typeface="+mn-ea"/>
                <a:cs typeface="+mn-cs"/>
              </a:rPr>
              <a:t>1), the utility function of the second player is the second objective function which corresponds to, fairness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2 = </a:t>
            </a:r>
            <a:r>
              <a:rPr lang="en-US" altLang="zh-CN" sz="1200" b="0" i="1" u="none" strike="noStrike" kern="1200" baseline="0" dirty="0" smtClean="0">
                <a:solidFill>
                  <a:schemeClr val="tx1"/>
                </a:solidFill>
                <a:latin typeface="+mn-lt"/>
                <a:ea typeface="+mn-ea"/>
                <a:cs typeface="+mn-cs"/>
              </a:rPr>
              <a:t>f</a:t>
            </a:r>
            <a:r>
              <a:rPr lang="en-US" altLang="zh-CN" sz="1200" b="0" i="0" u="none" strike="noStrike" kern="1200" baseline="0" dirty="0" smtClean="0">
                <a:solidFill>
                  <a:schemeClr val="tx1"/>
                </a:solidFill>
                <a:latin typeface="+mn-lt"/>
                <a:ea typeface="+mn-ea"/>
                <a:cs typeface="+mn-cs"/>
              </a:rPr>
              <a:t>2), and the total cost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3 = </a:t>
            </a:r>
            <a:r>
              <a:rPr lang="en-US" altLang="zh-CN" sz="1200" b="0" i="1" u="none" strike="noStrike" kern="1200" baseline="0" dirty="0" smtClean="0">
                <a:solidFill>
                  <a:schemeClr val="tx1"/>
                </a:solidFill>
                <a:latin typeface="+mn-lt"/>
                <a:ea typeface="+mn-ea"/>
                <a:cs typeface="+mn-cs"/>
              </a:rPr>
              <a:t>f</a:t>
            </a:r>
            <a:r>
              <a:rPr lang="en-US" altLang="zh-CN" sz="1200" b="0" i="0" u="none" strike="noStrike" kern="1200" baseline="0" dirty="0" smtClean="0">
                <a:solidFill>
                  <a:schemeClr val="tx1"/>
                </a:solidFill>
                <a:latin typeface="+mn-lt"/>
                <a:ea typeface="+mn-ea"/>
                <a:cs typeface="+mn-cs"/>
              </a:rPr>
              <a:t>3), respectively. Consequently, the multi-stage dynamic game formulation for the problem can be described as Eq.(8). And the approximate equilibriums can be defined as Eq.(9)</a:t>
            </a:r>
            <a:endParaRPr kumimoji="1" lang="zh-CN" altLang="en-US"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1101359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According to earlier discussions, each sequential game is represented by a game tree with game length of </a:t>
            </a:r>
            <a:r>
              <a:rPr lang="en-US" altLang="zh-CN" sz="1200" b="0" i="1" u="none" strike="noStrike" kern="1200" baseline="0" dirty="0" smtClean="0">
                <a:solidFill>
                  <a:schemeClr val="tx1"/>
                </a:solidFill>
                <a:latin typeface="+mn-lt"/>
                <a:ea typeface="+mn-ea"/>
                <a:cs typeface="+mn-cs"/>
              </a:rPr>
              <a:t>L </a:t>
            </a:r>
            <a:r>
              <a:rPr lang="en-US" altLang="zh-CN" sz="1200" b="0" i="0" u="none" strike="noStrike" kern="1200" baseline="0" dirty="0" smtClean="0">
                <a:solidFill>
                  <a:schemeClr val="tx1"/>
                </a:solidFill>
                <a:latin typeface="+mn-lt"/>
                <a:ea typeface="+mn-ea"/>
                <a:cs typeface="+mn-cs"/>
              </a:rPr>
              <a:t>+ 1, shown as Fig. 3. To determine the optimal behaviors of players, we employ the sub-game perfectness in the finite multistage game with perfect information. A multi-stage dynamic game with perfect information may have multiple Nash equilibriums some of which are with no credible threats or promises. </a:t>
            </a:r>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4237758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sub-game perfect Nash equilibrium (SPNE) is those able to pass credibility tests. The SPNE solution can be found through a standard procedure  by the backward induction method. However, the standard procedure requires a traverse through the game tree and unfortunately such tree for the multi-VM multi-workflow problem is extremely large. We therefore consider approximate equilibrium solutions with reduced complexity. </a:t>
            </a:r>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37573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paper, we introduce a multi-stage dynamic game-theoretic (MDGT) algorithm, </a:t>
                </a:r>
                <a:r>
                  <a:rPr lang="en-US" altLang="zh-CN" sz="1200" b="1" i="0" u="none" strike="noStrike" kern="1200" baseline="0" dirty="0" smtClean="0">
                    <a:solidFill>
                      <a:schemeClr val="tx1"/>
                    </a:solidFill>
                    <a:latin typeface="+mn-lt"/>
                    <a:ea typeface="+mn-ea"/>
                    <a:cs typeface="+mn-cs"/>
                  </a:rPr>
                  <a:t>Algorithm 1</a:t>
                </a:r>
                <a:r>
                  <a:rPr lang="en-US" altLang="zh-CN" sz="1200" b="0" i="0" u="none" strike="noStrike" kern="1200" baseline="0" dirty="0" smtClean="0">
                    <a:solidFill>
                      <a:schemeClr val="tx1"/>
                    </a:solidFill>
                    <a:latin typeface="+mn-lt"/>
                    <a:ea typeface="+mn-ea"/>
                    <a:cs typeface="+mn-cs"/>
                  </a:rPr>
                  <a:t>, to obtain the approximate equilibrium solutions. In this algorithm, during each stage </a:t>
                </a:r>
                <a:r>
                  <a:rPr lang="en-US" altLang="zh-CN" sz="1200" b="0" i="1" u="none" strike="noStrike" kern="1200" baseline="0" dirty="0" smtClean="0">
                    <a:solidFill>
                      <a:schemeClr val="tx1"/>
                    </a:solidFill>
                    <a:latin typeface="+mn-lt"/>
                    <a:ea typeface="+mn-ea"/>
                    <a:cs typeface="+mn-cs"/>
                  </a:rPr>
                  <a:t>l </a:t>
                </a:r>
                <a:r>
                  <a:rPr lang="en-US" altLang="zh-CN" sz="1200" b="0" i="0" u="none" strike="noStrike" kern="1200" baseline="0" dirty="0" smtClean="0">
                    <a:solidFill>
                      <a:schemeClr val="tx1"/>
                    </a:solidFill>
                    <a:latin typeface="+mn-lt"/>
                    <a:ea typeface="+mn-ea"/>
                    <a:cs typeface="+mn-cs"/>
                  </a:rPr>
                  <a:t>of the implementation of the workflow planning, a dynamic-game theory-based real-time scheduling method is triggered so that the tasks can be assigned to the most suitable VMs based on the real-time cloud environment. The aim of the scheduling layer is to map optional tasks to the most appropriate VMs. The algorithm repeatedly handles each stage until all tasks are scheduled and the major steps within each stage are as follows: </a:t>
                </a:r>
              </a:p>
              <a:p>
                <a:endParaRPr kumimoji="1" lang="en-US" altLang="zh-CN" sz="1200" b="0" i="0" u="none" strike="noStrike" kern="1200" baseline="0" dirty="0" smtClean="0">
                  <a:solidFill>
                    <a:schemeClr val="tx1"/>
                  </a:solidFill>
                  <a:latin typeface="+mn-lt"/>
                  <a:ea typeface="+mn-ea"/>
                  <a:cs typeface="+mn-cs"/>
                </a:endParaRPr>
              </a:p>
              <a:p>
                <a:r>
                  <a:rPr kumimoji="1" lang="en-US" altLang="zh-CN" sz="1200" b="0" i="0" u="none" strike="noStrike" kern="1200" baseline="0" dirty="0" smtClean="0">
                    <a:solidFill>
                      <a:schemeClr val="tx1"/>
                    </a:solidFill>
                    <a:latin typeface="+mn-lt"/>
                    <a:ea typeface="+mn-ea"/>
                    <a:cs typeface="+mn-cs"/>
                  </a:rPr>
                  <a:t>Step 1: </a:t>
                </a:r>
                <a:r>
                  <a:rPr kumimoji="1" lang="en-US" altLang="zh-CN" sz="1200" b="0" i="0" u="none" strike="noStrike" kern="1200" baseline="0" dirty="0" err="1" smtClean="0">
                    <a:solidFill>
                      <a:schemeClr val="tx1"/>
                    </a:solidFill>
                    <a:latin typeface="+mn-lt"/>
                    <a:ea typeface="+mn-ea"/>
                    <a:cs typeface="+mn-cs"/>
                  </a:rPr>
                  <a:t>ppt</a:t>
                </a:r>
                <a:r>
                  <a:rPr kumimoji="1" lang="zh-CN" altLang="en-US" sz="1200" b="0" i="0" u="none" strike="noStrike" kern="1200" baseline="0" dirty="0" smtClean="0">
                    <a:solidFill>
                      <a:schemeClr val="tx1"/>
                    </a:solidFill>
                    <a:latin typeface="+mn-lt"/>
                    <a:ea typeface="+mn-ea"/>
                    <a:cs typeface="+mn-cs"/>
                  </a:rPr>
                  <a:t>上</a:t>
                </a:r>
                <a:endParaRPr kumimoji="1" lang="en-US" altLang="zh-CN" sz="1200" b="0" i="0" u="none" strike="noStrike" kern="1200" baseline="0" dirty="0" smtClean="0">
                  <a:solidFill>
                    <a:schemeClr val="tx1"/>
                  </a:solidFill>
                  <a:latin typeface="+mn-lt"/>
                  <a:ea typeface="+mn-ea"/>
                  <a:cs typeface="+mn-cs"/>
                </a:endParaRPr>
              </a:p>
              <a:p>
                <a:r>
                  <a:rPr kumimoji="1" lang="en-US" altLang="zh-CN" sz="1200" b="0" i="0" u="none" strike="noStrike" kern="1200" baseline="0" dirty="0" smtClean="0">
                    <a:solidFill>
                      <a:schemeClr val="tx1"/>
                    </a:solidFill>
                    <a:latin typeface="+mn-lt"/>
                    <a:ea typeface="+mn-ea"/>
                    <a:cs typeface="+mn-cs"/>
                  </a:rPr>
                  <a:t>Step 2: </a:t>
                </a:r>
                <a:r>
                  <a:rPr kumimoji="1" lang="zh-CN" altLang="en-US" sz="1200" b="0" i="0" u="none" strike="noStrike" kern="1200" baseline="0" dirty="0" smtClean="0">
                    <a:solidFill>
                      <a:schemeClr val="tx1"/>
                    </a:solidFill>
                    <a:latin typeface="+mn-lt"/>
                    <a:ea typeface="+mn-ea"/>
                    <a:cs typeface="+mn-cs"/>
                  </a:rPr>
                  <a:t>同上</a:t>
                </a:r>
                <a:endParaRPr kumimoji="1"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baseline="0" dirty="0" smtClean="0">
                    <a:solidFill>
                      <a:schemeClr val="tx1"/>
                    </a:solidFill>
                    <a:latin typeface="+mn-lt"/>
                    <a:ea typeface="+mn-ea"/>
                    <a:cs typeface="+mn-cs"/>
                  </a:rPr>
                  <a:t>Step 3:</a:t>
                </a:r>
                <a:r>
                  <a:rPr kumimoji="1" lang="zh-CN" altLang="en-US" sz="1200" b="0" i="0" u="none" strike="noStrike" kern="1200" baseline="0" dirty="0" smtClean="0">
                    <a:solidFill>
                      <a:schemeClr val="tx1"/>
                    </a:solidFill>
                    <a:latin typeface="+mn-lt"/>
                    <a:ea typeface="+mn-ea"/>
                    <a:cs typeface="+mn-cs"/>
                  </a:rPr>
                  <a:t>同上</a:t>
                </a:r>
                <a:endParaRPr kumimoji="1"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baseline="0" dirty="0" smtClean="0">
                    <a:solidFill>
                      <a:schemeClr val="tx1"/>
                    </a:solidFill>
                    <a:latin typeface="+mn-lt"/>
                    <a:ea typeface="+mn-ea"/>
                    <a:cs typeface="+mn-cs"/>
                  </a:rPr>
                  <a:t>Step 4:</a:t>
                </a:r>
                <a:r>
                  <a:rPr kumimoji="1" lang="zh-CN" altLang="en-US" sz="1200" b="0" i="0" u="none" strike="noStrike" kern="1200" baseline="0" dirty="0" smtClean="0">
                    <a:solidFill>
                      <a:schemeClr val="tx1"/>
                    </a:solidFill>
                    <a:latin typeface="+mn-lt"/>
                    <a:ea typeface="+mn-ea"/>
                    <a:cs typeface="+mn-cs"/>
                  </a:rPr>
                  <a:t>同上</a:t>
                </a:r>
                <a:endParaRPr kumimoji="1" lang="en-US" altLang="zh-CN" sz="1200" b="0" i="0" u="none" strike="noStrike" kern="1200" baseline="0" dirty="0" smtClean="0">
                  <a:solidFill>
                    <a:schemeClr val="tx1"/>
                  </a:solidFill>
                  <a:latin typeface="+mn-lt"/>
                  <a:ea typeface="+mn-ea"/>
                  <a:cs typeface="+mn-cs"/>
                </a:endParaRPr>
              </a:p>
              <a:p>
                <a:endParaRPr kumimoji="1" lang="en-US" altLang="zh-CN" sz="1200" b="0" i="0" u="none" strike="noStrike" kern="1200" baseline="0" dirty="0" smtClean="0">
                  <a:solidFill>
                    <a:schemeClr val="tx1"/>
                  </a:solidFill>
                  <a:latin typeface="+mn-lt"/>
                  <a:ea typeface="+mn-ea"/>
                  <a:cs typeface="+mn-cs"/>
                </a:endParaRPr>
              </a:p>
              <a:p>
                <a:endParaRPr kumimoji="1" lang="en-US" altLang="zh-CN" sz="1200" b="0" i="0" u="none" strike="noStrike" kern="1200" baseline="0" dirty="0" smtClean="0">
                  <a:solidFill>
                    <a:schemeClr val="tx1"/>
                  </a:solidFill>
                  <a:latin typeface="+mn-lt"/>
                  <a:ea typeface="+mn-ea"/>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smtClean="0"/>
                  <a:t>当以下</a:t>
                </a:r>
                <a:r>
                  <a:rPr kumimoji="1" lang="en-US" altLang="zh-CN" dirty="0" smtClean="0"/>
                  <a:t>5</a:t>
                </a:r>
                <a:r>
                  <a:rPr kumimoji="1" lang="zh-CN" altLang="en-US" dirty="0" smtClean="0"/>
                  <a:t>种情况出现时，系统的状态会发生转换。第一种情况是新任务的到达。</a:t>
                </a:r>
                <a:r>
                  <a:rPr lang="zh-CN" altLang="zh-CN" sz="1200" kern="1200" dirty="0" smtClean="0">
                    <a:solidFill>
                      <a:schemeClr val="tx1"/>
                    </a:solidFill>
                    <a:effectLst/>
                    <a:latin typeface="+mn-lt"/>
                    <a:ea typeface="+mn-ea"/>
                    <a:cs typeface="+mn-cs"/>
                  </a:rPr>
                  <a:t>任务的输入流是一个泊松流，速率为</a:t>
                </a:r>
                <a:r>
                  <a:rPr lang="zh-CN" altLang="en-US" sz="1200" i="0" kern="1200" smtClean="0">
                    <a:solidFill>
                      <a:schemeClr val="tx1"/>
                    </a:solidFill>
                    <a:effectLst/>
                    <a:latin typeface="Cambria Math" charset="0"/>
                    <a:ea typeface="Cambria Math" charset="0"/>
                    <a:cs typeface="Cambria Math" charset="0"/>
                  </a:rPr>
                  <a:t>𝜆</a:t>
                </a:r>
                <a:r>
                  <a:rPr kumimoji="1" lang="zh-CN" altLang="en-US" dirty="0" smtClean="0"/>
                  <a:t>。新任务首先进入等待队列。如果此时等待队列为空，则新任务直接由某个为完全加载的物理机执行。这里的</a:t>
                </a:r>
                <a:r>
                  <a:rPr kumimoji="1" lang="en-US" altLang="zh-CN" dirty="0" smtClean="0"/>
                  <a:t>Vi&lt;n</a:t>
                </a:r>
                <a:r>
                  <a:rPr kumimoji="1" lang="zh-CN" altLang="en-US" dirty="0" smtClean="0"/>
                  <a:t>并且</a:t>
                </a:r>
                <a:r>
                  <a:rPr kumimoji="1" lang="en-US" altLang="zh-CN" dirty="0" smtClean="0"/>
                  <a:t>Si=1</a:t>
                </a:r>
                <a:r>
                  <a:rPr kumimoji="1" lang="zh-CN" altLang="en-US" dirty="0" smtClean="0"/>
                  <a:t>是判断系统中是否存在活动的并且没有完全加载的物理机。如果有则由该物理机执行，</a:t>
                </a:r>
                <a:r>
                  <a:rPr kumimoji="1" lang="en-US" altLang="zh-CN" dirty="0" smtClean="0"/>
                  <a:t>Vi</a:t>
                </a:r>
                <a:r>
                  <a:rPr kumimoji="1" lang="zh-CN" altLang="en-US" dirty="0" smtClean="0"/>
                  <a:t>加</a:t>
                </a:r>
                <a:r>
                  <a:rPr kumimoji="1" lang="en-US" altLang="zh-CN" dirty="0" smtClean="0"/>
                  <a:t>1</a:t>
                </a:r>
                <a:r>
                  <a:rPr kumimoji="1" lang="zh-CN" altLang="en-US" dirty="0" smtClean="0"/>
                  <a:t>。否则的话进入等待队列。</a:t>
                </a:r>
                <a:endParaRPr kumimoji="1" lang="en-US" altLang="zh-CN" dirty="0" smtClean="0"/>
              </a:p>
              <a:p>
                <a:r>
                  <a:rPr kumimoji="1" lang="zh-CN" altLang="en-US" dirty="0" smtClean="0"/>
                  <a:t>第二种情况是物理机执行完虚拟机。执行的速率为</a:t>
                </a:r>
                <a:r>
                  <a:rPr kumimoji="1" lang="zh-CN" altLang="en-US" i="0" smtClean="0">
                    <a:latin typeface="Cambria Math" charset="0"/>
                    <a:ea typeface="Cambria Math" charset="0"/>
                    <a:cs typeface="Cambria Math" charset="0"/>
                  </a:rPr>
                  <a:t>𝜇</a:t>
                </a:r>
                <a:r>
                  <a:rPr kumimoji="1" lang="zh-CN" altLang="en-US" dirty="0" smtClean="0"/>
                  <a:t>。</a:t>
                </a:r>
                <a:endParaRPr kumimoji="1" lang="zh-CN" altLang="en-US" dirty="0"/>
              </a:p>
            </p:txBody>
          </p:sp>
        </mc:Fallback>
      </mc:AlternateContent>
      <p:sp>
        <p:nvSpPr>
          <p:cNvPr id="4" name="幻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3319472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Particularly, I</a:t>
            </a:r>
            <a:r>
              <a:rPr kumimoji="1" lang="en-US" altLang="zh-CN" baseline="0" dirty="0" smtClean="0"/>
              <a:t> will present the way to calculate the pure Nash strategies at each stage. Firstly, we calculate the currently minimum make-span, cost and maximum fairness in terms of workload, respectively. The assignment of each player at each stage provides a sum, such as make-span is 42.808, cost is 2.68 and the workload is 18.</a:t>
            </a:r>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8283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Then, save the</a:t>
            </a:r>
            <a:r>
              <a:rPr kumimoji="1" lang="en-US" altLang="zh-CN" baseline="0" dirty="0" smtClean="0"/>
              <a:t> </a:t>
            </a:r>
            <a:r>
              <a:rPr kumimoji="1" lang="en-US" altLang="zh-CN" dirty="0" smtClean="0"/>
              <a:t>strategies of players and</a:t>
            </a:r>
            <a:r>
              <a:rPr kumimoji="1" lang="en-US" altLang="zh-CN" baseline="0" dirty="0" smtClean="0"/>
              <a:t> calculate its pure Nash equilibrium solution. A clear calculating process example of one equilibrium by logit in extensive game is shown as above picture. And after each stage, we will instantly deploy our assignments for virtual machines.  </a:t>
            </a:r>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685861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section, we conduct extensive case study based on 5 well-known scientific workflow templates and real-world third-party commercial clouds, i.e., Amazon EC2, </a:t>
            </a:r>
            <a:r>
              <a:rPr lang="en-US" altLang="zh-CN" sz="1200" b="0" i="0" u="none" strike="noStrike" kern="1200" baseline="0" dirty="0" err="1" smtClean="0">
                <a:solidFill>
                  <a:schemeClr val="tx1"/>
                </a:solidFill>
                <a:latin typeface="+mn-lt"/>
                <a:ea typeface="+mn-ea"/>
                <a:cs typeface="+mn-cs"/>
              </a:rPr>
              <a:t>Tencent</a:t>
            </a:r>
            <a:r>
              <a:rPr lang="en-US" altLang="zh-CN" sz="1200" b="0" i="0" u="none" strike="noStrike" kern="1200" baseline="0" dirty="0" smtClean="0">
                <a:solidFill>
                  <a:schemeClr val="tx1"/>
                </a:solidFill>
                <a:latin typeface="+mn-lt"/>
                <a:ea typeface="+mn-ea"/>
                <a:cs typeface="+mn-cs"/>
              </a:rPr>
              <a:t>, and Ali Clouds. Every task in all workflows implements a </a:t>
            </a:r>
            <a:r>
              <a:rPr lang="en-US" altLang="zh-CN" sz="1200" b="0" i="0" u="none" strike="noStrike" kern="1200" baseline="0" dirty="0" err="1" smtClean="0">
                <a:solidFill>
                  <a:schemeClr val="tx1"/>
                </a:solidFill>
                <a:latin typeface="+mn-lt"/>
                <a:ea typeface="+mn-ea"/>
                <a:cs typeface="+mn-cs"/>
              </a:rPr>
              <a:t>GaussCLegendre</a:t>
            </a:r>
            <a:r>
              <a:rPr lang="en-US" altLang="zh-CN" sz="1200" b="0" i="0" u="none" strike="noStrike" kern="1200" baseline="0" dirty="0" smtClean="0">
                <a:solidFill>
                  <a:schemeClr val="tx1"/>
                </a:solidFill>
                <a:latin typeface="+mn-lt"/>
                <a:ea typeface="+mn-ea"/>
                <a:cs typeface="+mn-cs"/>
              </a:rPr>
              <a:t> calculation procedure with 8M of digits through executing the Super-Pi program on VMs. We create heterogeneous VMs on these clouds and expose them to the scheduling algorithms.</a:t>
            </a:r>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16</a:t>
            </a:fld>
            <a:endParaRPr lang="zh-CN" altLang="en-US"/>
          </a:p>
        </p:txBody>
      </p:sp>
    </p:spTree>
    <p:extLst>
      <p:ext uri="{BB962C8B-B14F-4D97-AF65-F5344CB8AC3E}">
        <p14:creationId xmlns:p14="http://schemas.microsoft.com/office/powerpoint/2010/main" val="3067752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Table 2 shows the price-per-unit-time of such VMs with different resource configurations. A resulting scheduling scheme generated by our proposed method is shown in right figure. In this case study, the make-span is 22.211, the cost of provider 1 is 2.987, provider 2 is 2.701, and provider 3 is 4.835, and the system fairness is approximately 0.96.</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17</a:t>
            </a:fld>
            <a:endParaRPr lang="zh-CN" altLang="en-US"/>
          </a:p>
        </p:txBody>
      </p:sp>
    </p:spTree>
    <p:extLst>
      <p:ext uri="{BB962C8B-B14F-4D97-AF65-F5344CB8AC3E}">
        <p14:creationId xmlns:p14="http://schemas.microsoft.com/office/powerpoint/2010/main" val="1141667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Further more, we compare our proposed method with a traditional non-game-theoretic algorithm proposed in [25]. Note that: (1) we notice several other game-theoretic scheduling algorithms, e.g., [22,23,26], but find out that they are intended for different problems and based on different architectural configurations and resource constraints. We are therefore unable to compare them with our proposed method, (2) other non-game-theoretic methods can be found in, e.g., [5,27]. However, our tests show that their performance is actually very close to that of the baseline one, (3) we are pretty aware of the fact that meta-heuristic algorithms, e.g., PSO and GA-based ones, could well be promising options. However, we do not implement them and compare them with our proposed method because we consider scientific applications to be time-critical and meta-heuristic algorithms are with high time complexity.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Tables 3 and 4 present the comparisons of make-span and cost, respectively. As the total number of tasks from five workflows increases, the number of game stage increases. And our proposed MDGT method performs better than the baseline method.</a:t>
            </a:r>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1189142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Fig. 6, we show the comparisons of fairness indexes with different IaaS cloud service providers. The curves represents that our method outperforms the baseline method. Similarly, the results in Fig. 7 show that the MDGT method performs better than baseline method on the average fairness.</a:t>
            </a:r>
          </a:p>
          <a:p>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19</a:t>
            </a:fld>
            <a:endParaRPr lang="zh-CN" altLang="en-US"/>
          </a:p>
        </p:txBody>
      </p:sp>
    </p:spTree>
    <p:extLst>
      <p:ext uri="{BB962C8B-B14F-4D97-AF65-F5344CB8AC3E}">
        <p14:creationId xmlns:p14="http://schemas.microsoft.com/office/powerpoint/2010/main" val="3988596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this</a:t>
            </a:r>
            <a:r>
              <a:rPr kumimoji="1" lang="en-US" altLang="zh-CN" baseline="0" dirty="0" smtClean="0"/>
              <a:t> presentation, five main parts are included, which are, the introduction, related work, model &amp; formulation, the Multi-stage Dynamic Game-Theoretic (MDGT) method and case study.</a:t>
            </a:r>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3913137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sum up,  we studied multi-objective multi-workflow scheduling problem over heterogeneous VMs created on multi-Clouds platforms and introduce a multi-stage dynamic game-theoretic (MDGT) scheduling approach. The proposed method is featured by approximation algorithm for identifying equilibrium solutions aiming at optimizing both workflow make-span, system fairness and the total cost. In addition, we conduct extensive experiments based on various well-kwon scientific workflow templates and real-world third-party commercial IaaS clouds. Experimental results demonstrate that our approach outperforms traditional baseline ones.</a:t>
                </a:r>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smtClean="0"/>
                  <a:t>当以下</a:t>
                </a:r>
                <a:r>
                  <a:rPr kumimoji="1" lang="en-US" altLang="zh-CN" dirty="0" smtClean="0"/>
                  <a:t>5</a:t>
                </a:r>
                <a:r>
                  <a:rPr kumimoji="1" lang="zh-CN" altLang="en-US" dirty="0" smtClean="0"/>
                  <a:t>种情况出现时，系统的状态会发生转换。第一种情况是新任务的到达。</a:t>
                </a:r>
                <a:r>
                  <a:rPr lang="zh-CN" altLang="zh-CN" sz="1200" kern="1200" dirty="0" smtClean="0">
                    <a:solidFill>
                      <a:schemeClr val="tx1"/>
                    </a:solidFill>
                    <a:effectLst/>
                    <a:latin typeface="+mn-lt"/>
                    <a:ea typeface="+mn-ea"/>
                    <a:cs typeface="+mn-cs"/>
                  </a:rPr>
                  <a:t>任务的输入流是一个泊松流，速率为</a:t>
                </a:r>
                <a:r>
                  <a:rPr lang="zh-CN" altLang="en-US" sz="1200" i="0" kern="1200" smtClean="0">
                    <a:solidFill>
                      <a:schemeClr val="tx1"/>
                    </a:solidFill>
                    <a:effectLst/>
                    <a:latin typeface="Cambria Math" charset="0"/>
                    <a:ea typeface="Cambria Math" charset="0"/>
                    <a:cs typeface="Cambria Math" charset="0"/>
                  </a:rPr>
                  <a:t>𝜆</a:t>
                </a:r>
                <a:r>
                  <a:rPr kumimoji="1" lang="zh-CN" altLang="en-US" dirty="0" smtClean="0"/>
                  <a:t>。新任务首先进入等待队列。如果此时等待队列为空，则新任务直接由某个为完全加载的物理机执行。这里的</a:t>
                </a:r>
                <a:r>
                  <a:rPr kumimoji="1" lang="en-US" altLang="zh-CN" dirty="0" smtClean="0"/>
                  <a:t>Vi&lt;n</a:t>
                </a:r>
                <a:r>
                  <a:rPr kumimoji="1" lang="zh-CN" altLang="en-US" dirty="0" smtClean="0"/>
                  <a:t>并且</a:t>
                </a:r>
                <a:r>
                  <a:rPr kumimoji="1" lang="en-US" altLang="zh-CN" dirty="0" smtClean="0"/>
                  <a:t>Si=1</a:t>
                </a:r>
                <a:r>
                  <a:rPr kumimoji="1" lang="zh-CN" altLang="en-US" dirty="0" smtClean="0"/>
                  <a:t>是判断系统中是否存在活动的并且没有完全加载的物理机。如果有则由该物理机执行，</a:t>
                </a:r>
                <a:r>
                  <a:rPr kumimoji="1" lang="en-US" altLang="zh-CN" dirty="0" smtClean="0"/>
                  <a:t>Vi</a:t>
                </a:r>
                <a:r>
                  <a:rPr kumimoji="1" lang="zh-CN" altLang="en-US" dirty="0" smtClean="0"/>
                  <a:t>加</a:t>
                </a:r>
                <a:r>
                  <a:rPr kumimoji="1" lang="en-US" altLang="zh-CN" dirty="0" smtClean="0"/>
                  <a:t>1</a:t>
                </a:r>
                <a:r>
                  <a:rPr kumimoji="1" lang="zh-CN" altLang="en-US" dirty="0" smtClean="0"/>
                  <a:t>。否则的话进入等待队列。</a:t>
                </a:r>
                <a:endParaRPr kumimoji="1" lang="en-US" altLang="zh-CN" dirty="0" smtClean="0"/>
              </a:p>
              <a:p>
                <a:r>
                  <a:rPr kumimoji="1" lang="zh-CN" altLang="en-US" dirty="0" smtClean="0"/>
                  <a:t>第二种情况是物理机执行完虚拟机。执行的速率为</a:t>
                </a:r>
                <a:r>
                  <a:rPr kumimoji="1" lang="zh-CN" altLang="en-US" i="0" smtClean="0">
                    <a:latin typeface="Cambria Math" charset="0"/>
                    <a:ea typeface="Cambria Math" charset="0"/>
                    <a:cs typeface="Cambria Math" charset="0"/>
                  </a:rPr>
                  <a:t>𝜇</a:t>
                </a:r>
                <a:r>
                  <a:rPr kumimoji="1" lang="zh-CN" altLang="en-US" dirty="0" smtClean="0"/>
                  <a:t>。</a:t>
                </a:r>
                <a:endParaRPr kumimoji="1" lang="zh-CN" altLang="en-US" dirty="0"/>
              </a:p>
            </p:txBody>
          </p:sp>
        </mc:Fallback>
      </mc:AlternateContent>
      <p:sp>
        <p:nvSpPr>
          <p:cNvPr id="4" name="幻灯片编号占位符 3"/>
          <p:cNvSpPr>
            <a:spLocks noGrp="1"/>
          </p:cNvSpPr>
          <p:nvPr>
            <p:ph type="sldNum" sz="quarter" idx="10"/>
          </p:nvPr>
        </p:nvSpPr>
        <p:spPr/>
        <p:txBody>
          <a:bodyPr/>
          <a:lstStyle/>
          <a:p>
            <a:fld id="{51101410-6C15-4D5A-8C58-45F0BF97249F}" type="slidenum">
              <a:rPr lang="zh-CN" altLang="en-US" smtClean="0"/>
              <a:t>20</a:t>
            </a:fld>
            <a:endParaRPr lang="zh-CN" altLang="en-US"/>
          </a:p>
        </p:txBody>
      </p:sp>
    </p:spTree>
    <p:extLst>
      <p:ext uri="{BB962C8B-B14F-4D97-AF65-F5344CB8AC3E}">
        <p14:creationId xmlns:p14="http://schemas.microsoft.com/office/powerpoint/2010/main" val="33128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Recently, various scientific fields employ workflows to analyze large amounts of data and to perform complex simulations and experiments efficiently. A process in such scientific applications can be modeled as a workflow by dividing it into smaller and simpler tasks. These tasks can then be distributed to multiple computing resources. They usually present graphical interfaces to combine different technologies along with efficient methods for using them, and thus increase the efficiency of scientists. They are usually represented as directed graphs with their nodes representing discrete computational components and the edges representing connections along which data and results can communicate among components. They have different types and usually their execution needs computing platforms with different </a:t>
            </a:r>
            <a:r>
              <a:rPr lang="en-US" altLang="zh-CN" sz="1200" b="0" i="0" u="none" strike="noStrike" kern="1200" baseline="0" dirty="0" err="1" smtClean="0">
                <a:solidFill>
                  <a:schemeClr val="tx1"/>
                </a:solidFill>
                <a:latin typeface="+mn-lt"/>
                <a:ea typeface="+mn-ea"/>
                <a:cs typeface="+mn-cs"/>
              </a:rPr>
              <a:t>QoS</a:t>
            </a:r>
            <a:r>
              <a:rPr lang="en-US" altLang="zh-CN" sz="1200" b="0" i="0" u="none" strike="noStrike" kern="1200" baseline="0" dirty="0" smtClean="0">
                <a:solidFill>
                  <a:schemeClr val="tx1"/>
                </a:solidFill>
                <a:latin typeface="+mn-lt"/>
                <a:ea typeface="+mn-ea"/>
                <a:cs typeface="+mn-cs"/>
              </a:rPr>
              <a:t> requirements, e.g. most completion time,</a:t>
            </a:r>
          </a:p>
          <a:p>
            <a:r>
              <a:rPr lang="en-US" altLang="zh-CN" sz="1200" b="0" i="0" u="none" strike="noStrike" kern="1200" baseline="0" dirty="0" smtClean="0">
                <a:solidFill>
                  <a:schemeClr val="tx1"/>
                </a:solidFill>
                <a:latin typeface="+mn-lt"/>
                <a:ea typeface="+mn-ea"/>
                <a:cs typeface="+mn-cs"/>
              </a:rPr>
              <a:t>load balancing, economics.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 the other hand, cloud computing is recognized as a promising solution and paradigm for providing a flexible, on-demand computing infrastructure over the Internet for large-scale scientific-workflow-based applications.</a:t>
            </a:r>
            <a:endParaRPr lang="en-US" altLang="zh-CN" b="1" dirty="0" smtClean="0">
              <a:latin typeface="Times New Roman" panose="02020603050405020304" pitchFamily="18" charset="0"/>
              <a:cs typeface="Times New Roman" panose="02020603050405020304" pitchFamily="18" charset="0"/>
            </a:endParaRPr>
          </a:p>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269150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smtClean="0">
              <a:latin typeface="Times New Roman" panose="02020603050405020304" pitchFamily="18" charset="0"/>
              <a:cs typeface="Times New Roman" panose="02020603050405020304" pitchFamily="18" charset="0"/>
            </a:endParaRPr>
          </a:p>
          <a:p>
            <a:r>
              <a:rPr lang="en-US" altLang="zh-CN" sz="1200" b="0" i="0" u="none" strike="noStrike" kern="1200" baseline="0" dirty="0" smtClean="0">
                <a:solidFill>
                  <a:schemeClr val="tx1"/>
                </a:solidFill>
                <a:latin typeface="+mn-lt"/>
                <a:ea typeface="+mn-ea"/>
                <a:cs typeface="+mn-cs"/>
              </a:rPr>
              <a:t>One of the most challenging NP-complete problems that researchers try to address is how to schedule large-scale scientific applications to distributed and heterogeneous computational nodes, e.g., IaaS clouds, such that quantitative objective functions such as process make-span are optimized, and certain execution constraints such as communication cost and storage requirements are considered and fulfilled. From the end-users perspective, a low make-span is always preferred, whereas from the systems perspective system-level efficiency and fairness are often considered as a good motivation such that the scientific applications and tasks are supposed to be fairly distributed among computational resources in order to avoid hot spots and performance bottle-necks. However, a careful investigation into related work shows that only a few schemes are able to deal with both perspectives, such as optimizing user objectives (e.g., make-span) while fulfilling other constraints, and providing a good fair workload distribution among physical computational resources of clouds.</a:t>
            </a:r>
            <a:endParaRPr lang="zh-CN" altLang="en-US"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sz="1200" b="0" i="0" u="none" strike="noStrike" kern="1200" baseline="0" dirty="0" smtClean="0">
                <a:solidFill>
                  <a:schemeClr val="tx1"/>
                </a:solidFill>
                <a:latin typeface="+mn-lt"/>
                <a:ea typeface="+mn-ea"/>
                <a:cs typeface="+mn-cs"/>
              </a:rPr>
              <a:t>The primary aim of the paper is therefore to propose a multi-objective scheduling method to address the real-time workflow scheduling problem on multiple IaaS cloud. Specifically, we consider a multi-objective optimization workflow scheduling approach based on dynamic game-theoretic model. It aims at reducing workflow make-spans, reducing cost, and maximizing system fairness in terms of workload distribution among heterogeneous VMs.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We conduct extensive case studies as well based on various well-known scientific workflow templates and heterogeneous VMs created on real-world third-party commercial IaaS clouds, i.e., Amazon, </a:t>
            </a:r>
            <a:r>
              <a:rPr lang="en-US" altLang="zh-CN" sz="1200" b="0" i="0" u="none" strike="noStrike" kern="1200" baseline="0" dirty="0" err="1" smtClean="0">
                <a:solidFill>
                  <a:schemeClr val="tx1"/>
                </a:solidFill>
                <a:latin typeface="+mn-lt"/>
                <a:ea typeface="+mn-ea"/>
                <a:cs typeface="+mn-cs"/>
              </a:rPr>
              <a:t>Tencent</a:t>
            </a:r>
            <a:r>
              <a:rPr lang="en-US" altLang="zh-CN" sz="1200" b="0" i="0" u="none" strike="noStrike" kern="1200" baseline="0" dirty="0" smtClean="0">
                <a:solidFill>
                  <a:schemeClr val="tx1"/>
                </a:solidFill>
                <a:latin typeface="+mn-lt"/>
                <a:ea typeface="+mn-ea"/>
                <a:cs typeface="+mn-cs"/>
              </a:rPr>
              <a:t>, and Ali clouds. Experimental results clearly suggest that our proposed approach outperforms traditional ones by achieving lower workflow make-spans, lower cost, and better system fairness. </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159754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Along with rapidly growing data and computational requirements of large-scale workflow applications, scheduling multiple workflows in distributed systems has become an important and challenging research topic. In this section, we briefly cover a part of the important or relevant related work.</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246724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optimization model for workflow (single or multiple) scheduling aim at finding tradeoffs among multiple quantitative objectives, e.g., make-span, cost, reliability, energy consumption, security, or load balancing. Some traditional algorithms, evolution algorithms and </a:t>
            </a:r>
            <a:r>
              <a:rPr lang="en-US" altLang="zh-CN" sz="1200" kern="1200" baseline="0" dirty="0" err="1" smtClean="0">
                <a:solidFill>
                  <a:schemeClr val="tx1"/>
                </a:solidFill>
                <a:effectLst/>
                <a:latin typeface="+mn-lt"/>
                <a:ea typeface="+mn-ea"/>
                <a:cs typeface="+mn-cs"/>
              </a:rPr>
              <a:t>pareto</a:t>
            </a:r>
            <a:r>
              <a:rPr lang="en-US" altLang="zh-CN" sz="1200" kern="1200" baseline="0" dirty="0" smtClean="0">
                <a:solidFill>
                  <a:schemeClr val="tx1"/>
                </a:solidFill>
                <a:effectLst/>
                <a:latin typeface="+mn-lt"/>
                <a:ea typeface="+mn-ea"/>
                <a:cs typeface="+mn-cs"/>
              </a:rPr>
              <a:t>-optimal-based methods </a:t>
            </a:r>
            <a:r>
              <a:rPr lang="en-US" altLang="zh-CN" sz="1200" kern="1200" dirty="0" smtClean="0">
                <a:solidFill>
                  <a:schemeClr val="tx1"/>
                </a:solidFill>
                <a:effectLst/>
                <a:latin typeface="+mn-lt"/>
                <a:ea typeface="+mn-ea"/>
                <a:cs typeface="+mn-cs"/>
              </a:rPr>
              <a:t>are proposed to solve</a:t>
            </a:r>
            <a:r>
              <a:rPr lang="en-US" altLang="zh-CN" sz="1200" kern="1200" baseline="0" dirty="0" smtClean="0">
                <a:solidFill>
                  <a:schemeClr val="tx1"/>
                </a:solidFill>
                <a:effectLst/>
                <a:latin typeface="+mn-lt"/>
                <a:ea typeface="+mn-ea"/>
                <a:cs typeface="+mn-cs"/>
              </a:rPr>
              <a:t> the problem. Such as …</a:t>
            </a:r>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PPT</a:t>
            </a:r>
            <a:r>
              <a:rPr lang="zh-CN" altLang="en-US" sz="1200" kern="1200" baseline="0" dirty="0" smtClean="0">
                <a:solidFill>
                  <a:schemeClr val="tx1"/>
                </a:solidFill>
                <a:effectLst/>
                <a:latin typeface="+mn-lt"/>
                <a:ea typeface="+mn-ea"/>
                <a:cs typeface="+mn-cs"/>
              </a:rPr>
              <a:t>上）</a:t>
            </a:r>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Recently, g</a:t>
            </a:r>
            <a:r>
              <a:rPr lang="en-US" altLang="zh-CN" sz="1200" kern="1200" dirty="0" smtClean="0">
                <a:solidFill>
                  <a:schemeClr val="tx1"/>
                </a:solidFill>
                <a:effectLst/>
                <a:latin typeface="+mn-lt"/>
                <a:ea typeface="+mn-ea"/>
                <a:cs typeface="+mn-cs"/>
              </a:rPr>
              <a:t>ame theory models and methodologies are widely applied to the multi-constraint process scheduling on cloud social, economic and resource scheduling problems. </a:t>
            </a:r>
            <a:r>
              <a:rPr lang="en-US" altLang="zh-CN" sz="1200" b="0" i="0" u="none" strike="noStrike" kern="1200" baseline="0" dirty="0" smtClean="0">
                <a:solidFill>
                  <a:schemeClr val="tx1"/>
                </a:solidFill>
                <a:latin typeface="+mn-lt"/>
                <a:ea typeface="+mn-ea"/>
                <a:cs typeface="+mn-cs"/>
              </a:rPr>
              <a:t>Some researchers applied the game-theoretic-based scheduling for workflow. Such as …</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PPT</a:t>
            </a:r>
            <a:r>
              <a:rPr lang="zh-CN" altLang="en-US" sz="1200" b="0" i="0" u="none" strike="noStrike" kern="1200" baseline="0" dirty="0" smtClean="0">
                <a:solidFill>
                  <a:schemeClr val="tx1"/>
                </a:solidFill>
                <a:latin typeface="+mn-lt"/>
                <a:ea typeface="+mn-ea"/>
                <a:cs typeface="+mn-cs"/>
              </a:rPr>
              <a:t>上）</a:t>
            </a:r>
            <a:endParaRPr kumimoji="1" lang="en-US" altLang="zh-CN"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0" i="0" u="none" strike="noStrike" kern="1200" baseline="0" dirty="0" smtClean="0">
                <a:solidFill>
                  <a:schemeClr val="tx1"/>
                </a:solidFill>
                <a:latin typeface="+mn-lt"/>
                <a:ea typeface="+mn-ea"/>
                <a:cs typeface="+mn-cs"/>
              </a:rPr>
              <a:t>In this paper, the multi-stage dynamic game theory is applied to deal with the conflicts and competition among multiple optimization objectives for the multi-workflow scheduling problem. </a:t>
            </a:r>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6</a:t>
            </a:fld>
            <a:endParaRPr lang="zh-CN" altLang="en-US"/>
          </a:p>
        </p:txBody>
      </p:sp>
    </p:spTree>
    <p:extLst>
      <p:ext uri="{BB962C8B-B14F-4D97-AF65-F5344CB8AC3E}">
        <p14:creationId xmlns:p14="http://schemas.microsoft.com/office/powerpoint/2010/main" val="428825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section, we first present the problem description and formulation of multi-objective workflow scheduling over heterogeneous cloud VMs. Then, we propose a finite multi-stage game model to reconcile multiple objectives and introduce a dynamic game-theoretic-based algorithm to reduce make-span, optimize system fairness and reduce the total cost.</a:t>
            </a:r>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508326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study, we consider that scientific computational processes can be described by multiple workflows, which are supposed to be scheduled into heterogeneous VMs created over multiple IaaS CSPs. Each workflow can be represented by a directed acyclic graph (DAG). </a:t>
            </a:r>
          </a:p>
          <a:p>
            <a:endParaRPr kumimoji="1" lang="en-US" altLang="zh-CN" sz="1200" kern="1200" dirty="0" smtClean="0">
              <a:solidFill>
                <a:schemeClr val="tx1"/>
              </a:solidFill>
              <a:effectLst/>
              <a:latin typeface="+mn-lt"/>
              <a:ea typeface="+mn-ea"/>
              <a:cs typeface="+mn-cs"/>
            </a:endParaRPr>
          </a:p>
          <a:p>
            <a:r>
              <a:rPr kumimoji="1" lang="en-US" altLang="zh-CN" sz="1200" kern="1200" dirty="0" smtClean="0">
                <a:solidFill>
                  <a:schemeClr val="tx1"/>
                </a:solidFill>
                <a:effectLst/>
                <a:latin typeface="+mn-lt"/>
                <a:ea typeface="+mn-ea"/>
                <a:cs typeface="+mn-cs"/>
              </a:rPr>
              <a:t>When multiple</a:t>
            </a:r>
            <a:r>
              <a:rPr kumimoji="1" lang="en-US" altLang="zh-CN" sz="1200" kern="1200" baseline="0" dirty="0" smtClean="0">
                <a:solidFill>
                  <a:schemeClr val="tx1"/>
                </a:solidFill>
                <a:effectLst/>
                <a:latin typeface="+mn-lt"/>
                <a:ea typeface="+mn-ea"/>
                <a:cs typeface="+mn-cs"/>
              </a:rPr>
              <a:t> workflows are ready for execution, we first partition …</a:t>
            </a:r>
            <a:r>
              <a:rPr kumimoji="1" lang="zh-CN" altLang="en-US" sz="1200" kern="1200" baseline="0" dirty="0" smtClean="0">
                <a:solidFill>
                  <a:schemeClr val="tx1"/>
                </a:solidFill>
                <a:effectLst/>
                <a:latin typeface="+mn-lt"/>
                <a:ea typeface="+mn-ea"/>
                <a:cs typeface="+mn-cs"/>
              </a:rPr>
              <a:t>（</a:t>
            </a:r>
            <a:r>
              <a:rPr kumimoji="1" lang="en-US" altLang="zh-CN" sz="1200" kern="1200" baseline="0" dirty="0" smtClean="0">
                <a:solidFill>
                  <a:schemeClr val="tx1"/>
                </a:solidFill>
                <a:effectLst/>
                <a:latin typeface="+mn-lt"/>
                <a:ea typeface="+mn-ea"/>
                <a:cs typeface="+mn-cs"/>
              </a:rPr>
              <a:t>PPT</a:t>
            </a:r>
            <a:r>
              <a:rPr kumimoji="1" lang="zh-CN" altLang="en-US" sz="1200" kern="1200" baseline="0" dirty="0" smtClean="0">
                <a:solidFill>
                  <a:schemeClr val="tx1"/>
                </a:solidFill>
                <a:effectLst/>
                <a:latin typeface="+mn-lt"/>
                <a:ea typeface="+mn-ea"/>
                <a:cs typeface="+mn-cs"/>
              </a:rPr>
              <a:t>上）</a:t>
            </a:r>
            <a:endParaRPr kumimoji="1"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4013265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lang="en-US" altLang="zh-CN" sz="1200" kern="1200" dirty="0" smtClean="0">
                <a:solidFill>
                  <a:schemeClr val="tx1"/>
                </a:solidFill>
                <a:effectLst/>
                <a:latin typeface="+mn-lt"/>
                <a:ea typeface="+mn-ea"/>
                <a:cs typeface="+mn-cs"/>
              </a:rPr>
              <a:t>Note that reducing make-span, i.e., the time required to execute all workflows, usually contradicts with cost reduction and thus we consider game-theoretic approaches to reconcile such conflicting optimization aims.</a:t>
            </a:r>
            <a:endParaRPr kumimoji="1" lang="en-US" altLang="zh-CN" dirty="0" smtClean="0"/>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a:t>
            </a:r>
            <a:r>
              <a:rPr lang="en-US" altLang="zh-CN" sz="1200" b="1" i="0" u="none" strike="noStrike" kern="1200" baseline="0" dirty="0" smtClean="0">
                <a:solidFill>
                  <a:schemeClr val="tx1"/>
                </a:solidFill>
                <a:latin typeface="+mn-lt"/>
                <a:ea typeface="+mn-ea"/>
                <a:cs typeface="+mn-cs"/>
              </a:rPr>
              <a:t>following hypotheses </a:t>
            </a:r>
            <a:r>
              <a:rPr lang="en-US" altLang="zh-CN" sz="1200" b="0" i="0" u="none" strike="noStrike" kern="1200" baseline="0" dirty="0" smtClean="0">
                <a:solidFill>
                  <a:schemeClr val="tx1"/>
                </a:solidFill>
                <a:latin typeface="+mn-lt"/>
                <a:ea typeface="+mn-ea"/>
                <a:cs typeface="+mn-cs"/>
              </a:rPr>
              <a:t>are stipulated to facilitate the development of the game-theoretic-based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Based on the above hypotheses, we can </a:t>
            </a:r>
            <a:r>
              <a:rPr lang="en-US" altLang="zh-CN" sz="1200" b="1" i="0" u="none" strike="noStrike" kern="1200" baseline="0" dirty="0" smtClean="0">
                <a:solidFill>
                  <a:schemeClr val="tx1"/>
                </a:solidFill>
                <a:latin typeface="+mn-lt"/>
                <a:ea typeface="+mn-ea"/>
                <a:cs typeface="+mn-cs"/>
              </a:rPr>
              <a:t>formulate the problem </a:t>
            </a:r>
            <a:r>
              <a:rPr lang="en-US" altLang="zh-CN" sz="1200" b="0" i="0" u="none" strike="noStrike" kern="1200" baseline="0" dirty="0" smtClean="0">
                <a:solidFill>
                  <a:schemeClr val="tx1"/>
                </a:solidFill>
                <a:latin typeface="+mn-lt"/>
                <a:ea typeface="+mn-ea"/>
                <a:cs typeface="+mn-cs"/>
              </a:rPr>
              <a:t>into a multi-stage dynamic game-theoretic model. </a:t>
            </a:r>
          </a:p>
          <a:p>
            <a:endParaRPr kumimoji="1" lang="en-US" altLang="zh-CN" sz="1200" b="0" i="0" u="none" strike="noStrike" kern="1200" baseline="0" dirty="0" smtClean="0">
              <a:solidFill>
                <a:schemeClr val="tx1"/>
              </a:solidFill>
              <a:latin typeface="+mn-lt"/>
              <a:ea typeface="+mn-ea"/>
              <a:cs typeface="+mn-cs"/>
            </a:endParaRPr>
          </a:p>
          <a:p>
            <a:r>
              <a:rPr kumimoji="1" lang="en-US" altLang="zh-CN" sz="1200" b="0" i="0" u="none" strike="noStrike" kern="1200" baseline="0" dirty="0" smtClean="0">
                <a:solidFill>
                  <a:schemeClr val="tx1"/>
                </a:solidFill>
                <a:latin typeface="+mn-lt"/>
                <a:ea typeface="+mn-ea"/>
                <a:cs typeface="+mn-cs"/>
              </a:rPr>
              <a:t>F1 is to reduce the most completion time, that is, the make-span.</a:t>
            </a:r>
          </a:p>
          <a:p>
            <a:r>
              <a:rPr kumimoji="1" lang="en-US" altLang="zh-CN" sz="1200" b="0" i="0" u="none" strike="noStrike" kern="1200" baseline="0" dirty="0" smtClean="0">
                <a:solidFill>
                  <a:schemeClr val="tx1"/>
                </a:solidFill>
                <a:latin typeface="+mn-lt"/>
                <a:ea typeface="+mn-ea"/>
                <a:cs typeface="+mn-cs"/>
              </a:rPr>
              <a:t>F2 is to maximize the system fairness in terms of workload distribution among heterogeneous cloud virtual machines.</a:t>
            </a:r>
          </a:p>
          <a:p>
            <a:r>
              <a:rPr kumimoji="1" lang="en-US" altLang="zh-CN" sz="1200" b="0" i="0" u="none" strike="noStrike" kern="1200" baseline="0" dirty="0" smtClean="0">
                <a:solidFill>
                  <a:schemeClr val="tx1"/>
                </a:solidFill>
                <a:latin typeface="+mn-lt"/>
                <a:ea typeface="+mn-ea"/>
                <a:cs typeface="+mn-cs"/>
              </a:rPr>
              <a:t>F3 is to minimize the total cost.</a:t>
            </a:r>
          </a:p>
          <a:p>
            <a:endParaRPr kumimoji="1" lang="en-US" altLang="zh-CN" dirty="0" smtClean="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149445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387BE95-4AF8-4AFB-B4CF-62E690BA3F76}" type="datetime1">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34425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B5347D-EB04-480A-9C9F-6CF916B5F37E}" type="datetime1">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381261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554A00-5FC7-462E-9D7E-E418B8DD549F}" type="datetime1">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242819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C1894-B85F-41E8-A85B-AD0C4D52CB8E}" type="datetime1">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123234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34959E-BA71-436B-A121-CABC9B845AED}" type="datetime1">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156825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5D058C-46F2-4240-B096-7059D6E52ACA}" type="datetime1">
              <a:rPr lang="zh-CN" altLang="en-US" smtClean="0"/>
              <a:t>2018/6/27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193814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518B53-09B2-4836-BF42-4447FC1A3847}" type="datetime1">
              <a:rPr lang="zh-CN" altLang="en-US" smtClean="0"/>
              <a:t>2018/6/27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169346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3E12C34-B0C3-4FEA-BF35-7BDFE46F4DB1}" type="datetime1">
              <a:rPr lang="zh-CN" altLang="en-US" smtClean="0"/>
              <a:t>2018/6/27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40021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6C458C-943E-444E-AD84-A5C5D3B5470F}" type="datetime1">
              <a:rPr lang="zh-CN" altLang="en-US" smtClean="0"/>
              <a:t>2018/6/27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346073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1E1135E-D7BB-49E4-9807-F1F2ED127C83}" type="datetime1">
              <a:rPr lang="zh-CN" altLang="en-US" smtClean="0"/>
              <a:t>2018/6/27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76510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8A8954-FF83-4CD2-AB41-9F19AF3CF3FE}" type="datetime1">
              <a:rPr lang="zh-CN" altLang="en-US" smtClean="0"/>
              <a:t>2018/6/27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249644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461CE-2D56-4349-A1A8-59C055A20325}" type="datetime1">
              <a:rPr lang="zh-CN" altLang="en-US" smtClean="0"/>
              <a:t>2018/6/27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2B8E0-98E8-4D3D-A922-8CBEF67F79B2}" type="slidenum">
              <a:rPr lang="zh-CN" altLang="en-US" smtClean="0"/>
              <a:t>‹#›</a:t>
            </a:fld>
            <a:endParaRPr lang="zh-CN" altLang="en-US"/>
          </a:p>
        </p:txBody>
      </p:sp>
    </p:spTree>
    <p:extLst>
      <p:ext uri="{BB962C8B-B14F-4D97-AF65-F5344CB8AC3E}">
        <p14:creationId xmlns:p14="http://schemas.microsoft.com/office/powerpoint/2010/main" val="77083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7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0.em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7.emf"/><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0.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5.xml"/><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tiff"/><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tif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24612" y="3443996"/>
            <a:ext cx="9576000"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38059" y="3380973"/>
            <a:ext cx="9576000"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8927" y="1296697"/>
            <a:ext cx="10650071" cy="2062103"/>
          </a:xfrm>
          <a:prstGeom prst="rect">
            <a:avLst/>
          </a:prstGeom>
        </p:spPr>
        <p:txBody>
          <a:bodyPr wrap="square">
            <a:spAutoFit/>
          </a:bodyPr>
          <a:lstStyle/>
          <a:p>
            <a:pPr algn="ctr"/>
            <a:r>
              <a:rPr kumimoji="1" lang="en-US" altLang="zh-CN" sz="3200" b="1" dirty="0" smtClean="0">
                <a:solidFill>
                  <a:srgbClr val="157E9F"/>
                </a:solidFill>
                <a:latin typeface="方正清刻本悦宋简体" panose="02000000000000000000" pitchFamily="2" charset="-122"/>
                <a:ea typeface="方正清刻本悦宋简体" panose="02000000000000000000" pitchFamily="2" charset="-122"/>
              </a:rPr>
              <a:t>A Multi-stage Dynamic Game-Theoretic Approach for Multi-Workflow Scheduling on </a:t>
            </a:r>
          </a:p>
          <a:p>
            <a:pPr algn="ctr"/>
            <a:r>
              <a:rPr kumimoji="1" lang="en-US" altLang="zh-CN" sz="3200" b="1" dirty="0" smtClean="0">
                <a:solidFill>
                  <a:srgbClr val="157E9F"/>
                </a:solidFill>
                <a:latin typeface="方正清刻本悦宋简体" panose="02000000000000000000" pitchFamily="2" charset="-122"/>
                <a:ea typeface="方正清刻本悦宋简体" panose="02000000000000000000" pitchFamily="2" charset="-122"/>
              </a:rPr>
              <a:t>Heterogeneous Virtual Machines from Multiple </a:t>
            </a:r>
          </a:p>
          <a:p>
            <a:pPr algn="ctr"/>
            <a:r>
              <a:rPr kumimoji="1" lang="en-US" altLang="zh-CN" sz="3200" b="1" dirty="0" smtClean="0">
                <a:solidFill>
                  <a:srgbClr val="157E9F"/>
                </a:solidFill>
                <a:latin typeface="方正清刻本悦宋简体" panose="02000000000000000000" pitchFamily="2" charset="-122"/>
                <a:ea typeface="方正清刻本悦宋简体" panose="02000000000000000000" pitchFamily="2" charset="-122"/>
              </a:rPr>
              <a:t>Infrastructure-as-a-Service Clouds</a:t>
            </a:r>
            <a:endParaRPr kumimoji="1" lang="zh-CN" altLang="en-US" sz="32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2520686" y="3757457"/>
            <a:ext cx="6983848" cy="492443"/>
          </a:xfrm>
          <a:prstGeom prst="rect">
            <a:avLst/>
          </a:prstGeom>
          <a:noFill/>
        </p:spPr>
        <p:txBody>
          <a:bodyPr wrap="square" rtlCol="0">
            <a:spAutoFit/>
          </a:bodyPr>
          <a:lstStyle/>
          <a:p>
            <a:pPr algn="ctr"/>
            <a:r>
              <a:rPr lang="en-US" altLang="zh-CN" sz="2600" b="1" dirty="0" err="1" smtClean="0">
                <a:latin typeface="Microsoft PhagsPa" panose="020B0502040204020203" pitchFamily="34" charset="0"/>
                <a:ea typeface="Adobe Gothic Std B" panose="020B0800000000000000" pitchFamily="34" charset="-128"/>
              </a:rPr>
              <a:t>Yuandou</a:t>
            </a:r>
            <a:r>
              <a:rPr lang="en-US" altLang="zh-CN" sz="2600" b="1" dirty="0" smtClean="0">
                <a:latin typeface="Microsoft PhagsPa" panose="020B0502040204020203" pitchFamily="34" charset="0"/>
                <a:ea typeface="Adobe Gothic Std B" panose="020B0800000000000000" pitchFamily="34" charset="-128"/>
              </a:rPr>
              <a:t> Wang    </a:t>
            </a:r>
            <a:r>
              <a:rPr lang="en-US" altLang="zh-CN" sz="2600" b="1" dirty="0" err="1" smtClean="0">
                <a:latin typeface="Microsoft PhagsPa" panose="020B0502040204020203" pitchFamily="34" charset="0"/>
                <a:ea typeface="Adobe Gothic Std B" panose="020B0800000000000000" pitchFamily="34" charset="-128"/>
              </a:rPr>
              <a:t>Jiajia</a:t>
            </a:r>
            <a:r>
              <a:rPr lang="en-US" altLang="zh-CN" sz="2600" b="1" dirty="0" smtClean="0">
                <a:latin typeface="Microsoft PhagsPa" panose="020B0502040204020203" pitchFamily="34" charset="0"/>
                <a:ea typeface="Adobe Gothic Std B" panose="020B0800000000000000" pitchFamily="34" charset="-128"/>
              </a:rPr>
              <a:t> Jiang    </a:t>
            </a:r>
            <a:r>
              <a:rPr lang="en-US" altLang="zh-CN" sz="2600" b="1" dirty="0" err="1" smtClean="0">
                <a:latin typeface="Microsoft PhagsPa" panose="020B0502040204020203" pitchFamily="34" charset="0"/>
                <a:ea typeface="Adobe Gothic Std B" panose="020B0800000000000000" pitchFamily="34" charset="-128"/>
              </a:rPr>
              <a:t>Yunni</a:t>
            </a:r>
            <a:r>
              <a:rPr lang="en-US" altLang="zh-CN" sz="2600" b="1" dirty="0" smtClean="0">
                <a:latin typeface="Microsoft PhagsPa" panose="020B0502040204020203" pitchFamily="34" charset="0"/>
                <a:ea typeface="Adobe Gothic Std B" panose="020B0800000000000000" pitchFamily="34" charset="-128"/>
              </a:rPr>
              <a:t> Xia   </a:t>
            </a:r>
            <a:endParaRPr lang="zh-CN" altLang="en-US" sz="2600" b="1" dirty="0">
              <a:latin typeface="Microsoft PhagsPa" panose="020B0502040204020203" pitchFamily="34" charset="0"/>
              <a:ea typeface="方正清刻本悦宋简体" panose="02000000000000000000"/>
            </a:endParaRPr>
          </a:p>
        </p:txBody>
      </p:sp>
      <p:sp>
        <p:nvSpPr>
          <p:cNvPr id="17" name="文本框 16"/>
          <p:cNvSpPr txBox="1"/>
          <p:nvPr/>
        </p:nvSpPr>
        <p:spPr>
          <a:xfrm>
            <a:off x="2690422" y="4563360"/>
            <a:ext cx="6644379" cy="400110"/>
          </a:xfrm>
          <a:prstGeom prst="rect">
            <a:avLst/>
          </a:prstGeom>
          <a:noFill/>
        </p:spPr>
        <p:txBody>
          <a:bodyPr wrap="square" rtlCol="0">
            <a:spAutoFit/>
          </a:bodyPr>
          <a:lstStyle/>
          <a:p>
            <a:pPr algn="ctr"/>
            <a:r>
              <a:rPr lang="en-US" altLang="zh-CN" sz="2000" dirty="0" smtClean="0">
                <a:latin typeface="Microsoft PhagsPa" panose="020B0502040204020203" pitchFamily="34" charset="0"/>
                <a:ea typeface="Microsoft YaHei UI Light" panose="020B0502040204020203" pitchFamily="34" charset="-122"/>
              </a:rPr>
              <a:t>College of computer science, Chongqing University, CN</a:t>
            </a:r>
            <a:endParaRPr lang="zh-CN" altLang="en-US" sz="2000" dirty="0">
              <a:latin typeface="Microsoft PhagsPa" panose="020B0502040204020203" pitchFamily="34" charset="0"/>
              <a:ea typeface="Microsoft YaHei UI Light" panose="020B0502040204020203" pitchFamily="34" charset="-122"/>
            </a:endParaRPr>
          </a:p>
        </p:txBody>
      </p:sp>
      <p:sp>
        <p:nvSpPr>
          <p:cNvPr id="18" name="文本框 17"/>
          <p:cNvSpPr txBox="1"/>
          <p:nvPr/>
        </p:nvSpPr>
        <p:spPr>
          <a:xfrm>
            <a:off x="3816763" y="5203309"/>
            <a:ext cx="4391695" cy="970009"/>
          </a:xfrm>
          <a:prstGeom prst="rect">
            <a:avLst/>
          </a:prstGeom>
          <a:noFill/>
        </p:spPr>
        <p:txBody>
          <a:bodyPr wrap="square" rtlCol="0">
            <a:spAutoFit/>
          </a:bodyPr>
          <a:lstStyle/>
          <a:p>
            <a:pPr algn="ctr">
              <a:lnSpc>
                <a:spcPct val="150000"/>
              </a:lnSpc>
            </a:pPr>
            <a:r>
              <a:rPr lang="en-US" altLang="zh-CN" sz="2000" dirty="0" smtClean="0">
                <a:latin typeface="Adobe Gothic Std B" panose="020B0800000000000000" pitchFamily="34" charset="-128"/>
                <a:ea typeface="Adobe Gothic Std B" panose="020B0800000000000000" pitchFamily="34" charset="-128"/>
              </a:rPr>
              <a:t>SCC 2018</a:t>
            </a:r>
          </a:p>
          <a:p>
            <a:pPr algn="ctr">
              <a:lnSpc>
                <a:spcPct val="150000"/>
              </a:lnSpc>
            </a:pPr>
            <a:r>
              <a:rPr lang="en-US" altLang="zh-CN" sz="2000" dirty="0" smtClean="0">
                <a:latin typeface="Adobe Gothic Std B" panose="020B0800000000000000" pitchFamily="34" charset="-128"/>
                <a:ea typeface="Adobe Gothic Std B" panose="020B0800000000000000" pitchFamily="34" charset="-128"/>
              </a:rPr>
              <a:t>June 28, 2018</a:t>
            </a:r>
            <a:endParaRPr lang="zh-CN" altLang="en-US" sz="2000" dirty="0">
              <a:latin typeface="Adobe Gothic Std B" panose="020B0800000000000000" pitchFamily="34" charset="-128"/>
              <a:ea typeface="方正清刻本悦宋简体" panose="02000000000000000000"/>
            </a:endParaRPr>
          </a:p>
        </p:txBody>
      </p:sp>
      <p:sp>
        <p:nvSpPr>
          <p:cNvPr id="40" name="矩形 39"/>
          <p:cNvSpPr/>
          <p:nvPr/>
        </p:nvSpPr>
        <p:spPr>
          <a:xfrm rot="18680220">
            <a:off x="10753968" y="-1129262"/>
            <a:ext cx="1028960" cy="3662941"/>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a:blip r:embed="rId3">
            <a:alphaModFix/>
            <a:biLevel thresh="50000"/>
            <a:extLst>
              <a:ext uri="{28A0092B-C50C-407E-A947-70E740481C1C}">
                <a14:useLocalDpi xmlns:a14="http://schemas.microsoft.com/office/drawing/2010/main" val="0"/>
              </a:ext>
            </a:extLst>
          </a:blip>
          <a:stretch>
            <a:fillRect/>
          </a:stretch>
        </p:blipFill>
        <p:spPr>
          <a:xfrm rot="2824951">
            <a:off x="10597652" y="15334"/>
            <a:ext cx="1304666" cy="1276122"/>
          </a:xfrm>
          <a:prstGeom prst="rect">
            <a:avLst/>
          </a:prstGeom>
          <a:noFill/>
          <a:ln>
            <a:noFill/>
          </a:ln>
        </p:spPr>
      </p:pic>
    </p:spTree>
    <p:extLst>
      <p:ext uri="{BB962C8B-B14F-4D97-AF65-F5344CB8AC3E}">
        <p14:creationId xmlns:p14="http://schemas.microsoft.com/office/powerpoint/2010/main" val="185233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5813843" y="285479"/>
            <a:ext cx="6049670"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4769062"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MODEL &amp; FORMULATION</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mc:AlternateContent xmlns:mc="http://schemas.openxmlformats.org/markup-compatibility/2006" xmlns:a14="http://schemas.microsoft.com/office/drawing/2010/main">
        <mc:Choice Requires="a14">
          <p:sp>
            <p:nvSpPr>
              <p:cNvPr id="14" name="矩形 13"/>
              <p:cNvSpPr/>
              <p:nvPr/>
            </p:nvSpPr>
            <p:spPr>
              <a:xfrm>
                <a:off x="668278" y="1092301"/>
                <a:ext cx="10750795" cy="5750160"/>
              </a:xfrm>
              <a:prstGeom prst="rect">
                <a:avLst/>
              </a:prstGeom>
            </p:spPr>
            <p:txBody>
              <a:bodyPr wrap="square" lIns="91436" tIns="45718" rIns="91436" bIns="45718">
                <a:spAutoFit/>
              </a:bodyPr>
              <a:lstStyle/>
              <a:p>
                <a:pPr>
                  <a:lnSpc>
                    <a:spcPct val="130000"/>
                  </a:lnSpc>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3.2 the Proposed Dynamic Model</a:t>
                </a:r>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14:m>
                  <m:oMathPara xmlns:m="http://schemas.openxmlformats.org/officeDocument/2006/math">
                    <m:oMathParaPr>
                      <m:jc m:val="center"/>
                    </m:oMathParaPr>
                    <m:oMath xmlns:m="http://schemas.openxmlformats.org/officeDocument/2006/math">
                      <m:r>
                        <m:rPr>
                          <m:sty m:val="p"/>
                        </m:rPr>
                        <a:rPr lang="en-US" altLang="zh-CN">
                          <a:latin typeface="Cambria Math" panose="02040503050406030204" pitchFamily="18" charset="0"/>
                          <a:ea typeface="Cambria Math" panose="02040503050406030204" pitchFamily="18" charset="0"/>
                        </a:rPr>
                        <m:t>G</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h</m:t>
                              </m:r>
                            </m:e>
                            <m:sup>
                              <m:r>
                                <a:rPr lang="en-US" altLang="zh-CN" i="1">
                                  <a:latin typeface="Cambria Math" panose="02040503050406030204" pitchFamily="18" charset="0"/>
                                  <a:ea typeface="Cambria Math" panose="02040503050406030204" pitchFamily="18" charset="0"/>
                                </a:rPr>
                                <m:t>𝑙</m:t>
                              </m:r>
                            </m:sup>
                          </m:sSup>
                        </m:e>
                      </m:d>
                      <m:r>
                        <a:rPr lang="en-US" altLang="zh-CN" b="0" i="0" smtClean="0">
                          <a:latin typeface="Cambria Math" panose="02040503050406030204" pitchFamily="18" charset="0"/>
                          <a:ea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a:latin typeface="Cambria Math" panose="02040503050406030204" pitchFamily="18" charset="0"/>
                                  <a:ea typeface="Cambria Math" panose="02040503050406030204" pitchFamily="18" charset="0"/>
                                </a:rPr>
                                <m:t>1</m:t>
                              </m:r>
                            </m:sub>
                          </m:sSub>
                          <m:r>
                            <a:rPr lang="en-US" altLang="zh-CN">
                              <a:latin typeface="Cambria Math" panose="02040503050406030204" pitchFamily="18" charset="0"/>
                              <a:ea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a:latin typeface="Cambria Math" panose="02040503050406030204" pitchFamily="18" charset="0"/>
                                      <a:ea typeface="Cambria Math" panose="02040503050406030204" pitchFamily="18" charset="0"/>
                                    </a:rPr>
                                    <m:t>2</m:t>
                                  </m:r>
                                </m:sub>
                              </m:sSub>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e>
                            <m:sub>
                              <m:r>
                                <a:rPr lang="en-US" altLang="zh-CN">
                                  <a:latin typeface="Cambria Math" panose="02040503050406030204" pitchFamily="18" charset="0"/>
                                  <a:ea typeface="Cambria Math" panose="02040503050406030204" pitchFamily="18" charset="0"/>
                                </a:rPr>
                                <m:t>3</m:t>
                              </m:r>
                            </m:sub>
                          </m:sSub>
                          <m:r>
                            <a:rPr lang="en-US" altLang="zh-CN">
                              <a:latin typeface="Cambria Math" panose="02040503050406030204" pitchFamily="18" charset="0"/>
                              <a:ea typeface="Cambria Math" panose="02040503050406030204" pitchFamily="18" charset="0"/>
                            </a:rPr>
                            <m:t>;</m:t>
                          </m:r>
                          <m:sSubSup>
                            <m:sSubSupPr>
                              <m:ctrlPr>
                                <a:rPr lang="zh-CN" altLang="zh-CN" i="1">
                                  <a:latin typeface="Cambria Math" panose="02040503050406030204" pitchFamily="18" charset="0"/>
                                </a:rPr>
                              </m:ctrlPr>
                            </m:sSubSupPr>
                            <m:e>
                              <m:sSubSup>
                                <m:sSubSupPr>
                                  <m:ctrlPr>
                                    <a:rPr lang="zh-CN" altLang="zh-CN" i="1">
                                      <a:latin typeface="Cambria Math" panose="02040503050406030204" pitchFamily="18" charset="0"/>
                                    </a:rPr>
                                  </m:ctrlPr>
                                </m:sSubSupPr>
                                <m:e>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𝑙</m:t>
                                  </m:r>
                                </m:sup>
                              </m:sSubSup>
                              <m:r>
                                <a:rPr lang="en-US" altLang="zh-CN">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𝑙</m:t>
                              </m:r>
                              <m:r>
                                <a:rPr lang="en-US" altLang="zh-CN">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𝐿</m:t>
                              </m:r>
                            </m:sup>
                          </m:sSubSup>
                          <m:r>
                            <a:rPr lang="en-US" altLang="zh-CN">
                              <a:latin typeface="Cambria Math" panose="02040503050406030204" pitchFamily="18" charset="0"/>
                              <a:ea typeface="Cambria Math" panose="02040503050406030204" pitchFamily="18" charset="0"/>
                            </a:rPr>
                            <m:t>, </m:t>
                          </m:r>
                          <m:sSubSup>
                            <m:sSubSupPr>
                              <m:ctrlPr>
                                <a:rPr lang="zh-CN" altLang="zh-CN" i="1">
                                  <a:latin typeface="Cambria Math" panose="02040503050406030204" pitchFamily="18" charset="0"/>
                                </a:rPr>
                              </m:ctrlPr>
                            </m:sSubSupPr>
                            <m:e>
                              <m:sSubSup>
                                <m:sSubSupPr>
                                  <m:ctrlPr>
                                    <a:rPr lang="zh-CN" altLang="zh-CN" i="1">
                                      <a:latin typeface="Cambria Math" panose="02040503050406030204" pitchFamily="18" charset="0"/>
                                    </a:rPr>
                                  </m:ctrlPr>
                                </m:sSubSupPr>
                                <m:e>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𝑙</m:t>
                                  </m:r>
                                </m:sup>
                              </m:sSubSup>
                              <m:r>
                                <a:rPr lang="en-US" altLang="zh-CN">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𝑙</m:t>
                              </m:r>
                              <m:r>
                                <a:rPr lang="en-US" altLang="zh-CN">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𝐿</m:t>
                              </m:r>
                            </m:sup>
                          </m:sSubSup>
                          <m:r>
                            <a:rPr lang="en-US" altLang="zh-CN">
                              <a:latin typeface="Cambria Math" panose="02040503050406030204" pitchFamily="18" charset="0"/>
                              <a:ea typeface="Cambria Math" panose="02040503050406030204" pitchFamily="18" charset="0"/>
                            </a:rPr>
                            <m:t>, </m:t>
                          </m:r>
                          <m:sSubSup>
                            <m:sSubSupPr>
                              <m:ctrlPr>
                                <a:rPr lang="zh-CN" altLang="zh-CN" i="1">
                                  <a:latin typeface="Cambria Math" panose="02040503050406030204" pitchFamily="18" charset="0"/>
                                </a:rPr>
                              </m:ctrlPr>
                            </m:sSubSupPr>
                            <m:e>
                              <m:sSubSup>
                                <m:sSubSupPr>
                                  <m:ctrlPr>
                                    <a:rPr lang="zh-CN" altLang="zh-CN" i="1">
                                      <a:latin typeface="Cambria Math" panose="02040503050406030204" pitchFamily="18" charset="0"/>
                                    </a:rPr>
                                  </m:ctrlPr>
                                </m:sSubSupPr>
                                <m:e>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3</m:t>
                                  </m:r>
                                </m:sub>
                                <m:sup>
                                  <m:r>
                                    <a:rPr lang="en-US" altLang="zh-CN" i="1">
                                      <a:latin typeface="Cambria Math" panose="02040503050406030204" pitchFamily="18" charset="0"/>
                                      <a:ea typeface="Cambria Math" panose="02040503050406030204" pitchFamily="18" charset="0"/>
                                    </a:rPr>
                                    <m:t>𝑙</m:t>
                                  </m:r>
                                </m:sup>
                              </m:sSubSup>
                              <m:r>
                                <a:rPr lang="en-US" altLang="zh-CN">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𝑙</m:t>
                              </m:r>
                              <m:r>
                                <a:rPr lang="en-US" altLang="zh-CN">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𝐿</m:t>
                              </m:r>
                            </m:sup>
                          </m:sSubSup>
                          <m:r>
                            <a:rPr lang="en-US" altLang="zh-CN">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𝑢</m:t>
                              </m:r>
                            </m:e>
                            <m:sub>
                              <m:r>
                                <a:rPr lang="en-US" altLang="zh-CN">
                                  <a:latin typeface="Cambria Math" panose="02040503050406030204" pitchFamily="18" charset="0"/>
                                  <a:ea typeface="Cambria Math" panose="02040503050406030204" pitchFamily="18" charset="0"/>
                                </a:rPr>
                                <m:t>1</m:t>
                              </m:r>
                            </m:sub>
                          </m:sSub>
                          <m:r>
                            <a:rPr lang="en-US" altLang="zh-CN">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𝑢</m:t>
                              </m:r>
                            </m:e>
                            <m:sub>
                              <m:r>
                                <a:rPr lang="en-US" altLang="zh-CN">
                                  <a:latin typeface="Cambria Math" panose="02040503050406030204" pitchFamily="18" charset="0"/>
                                  <a:ea typeface="Cambria Math" panose="02040503050406030204" pitchFamily="18" charset="0"/>
                                </a:rPr>
                                <m:t>2</m:t>
                              </m:r>
                            </m:sub>
                          </m:sSub>
                          <m:r>
                            <a:rPr lang="en-US" altLang="zh-CN">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𝑢</m:t>
                              </m:r>
                            </m:e>
                            <m:sub>
                              <m:r>
                                <a:rPr lang="en-US" altLang="zh-CN">
                                  <a:latin typeface="Cambria Math" panose="02040503050406030204" pitchFamily="18" charset="0"/>
                                  <a:ea typeface="Cambria Math" panose="02040503050406030204" pitchFamily="18" charset="0"/>
                                </a:rPr>
                                <m:t>3</m:t>
                              </m:r>
                            </m:sub>
                          </m:sSub>
                        </m:e>
                      </m:d>
                      <m:r>
                        <a:rPr lang="en-US" altLang="zh-CN" b="0" i="0" smtClean="0">
                          <a:latin typeface="Cambria Math" panose="02040503050406030204" pitchFamily="18" charset="0"/>
                          <a:ea typeface="Cambria Math" panose="02040503050406030204" pitchFamily="18" charset="0"/>
                        </a:rPr>
                        <m:t>          </m:t>
                      </m:r>
                      <m:d>
                        <m:dPr>
                          <m:ctrlPr>
                            <a:rPr lang="en-US" altLang="zh-CN" i="1">
                              <a:latin typeface="Cambria Math" panose="02040503050406030204" pitchFamily="18" charset="0"/>
                              <a:ea typeface="Cambria Math" panose="02040503050406030204" pitchFamily="18" charset="0"/>
                            </a:rPr>
                          </m:ctrlPr>
                        </m:dPr>
                        <m:e>
                          <m:r>
                            <a:rPr lang="en-US" altLang="zh-CN">
                              <a:latin typeface="Cambria Math" panose="02040503050406030204" pitchFamily="18" charset="0"/>
                              <a:ea typeface="Cambria Math" panose="02040503050406030204" pitchFamily="18" charset="0"/>
                            </a:rPr>
                            <m:t>8</m:t>
                          </m:r>
                        </m:e>
                      </m:d>
                    </m:oMath>
                  </m:oMathPara>
                </a14:m>
                <a:endParaRPr lang="en-US" altLang="zh-CN" dirty="0">
                  <a:latin typeface="Cambria Math" panose="02040503050406030204" pitchFamily="18" charset="0"/>
                  <a:ea typeface="Cambria Math" panose="02040503050406030204" pitchFamily="18" charset="0"/>
                </a:endParaRPr>
              </a:p>
              <a:p>
                <a:pPr>
                  <a:lnSpc>
                    <a:spcPct val="130000"/>
                  </a:lnSpc>
                </a:pPr>
                <a14:m>
                  <m:oMathPara xmlns:m="http://schemas.openxmlformats.org/officeDocument/2006/math">
                    <m:oMathParaPr>
                      <m:jc m:val="center"/>
                    </m:oMathParaPr>
                    <m:oMath xmlns:m="http://schemas.openxmlformats.org/officeDocument/2006/math">
                      <m:nary>
                        <m:naryPr>
                          <m:chr m:val="∑"/>
                          <m:limLoc m:val="undOvr"/>
                          <m:ctrlPr>
                            <a:rPr lang="zh-CN" altLang="zh-CN" i="1" smtClean="0">
                              <a:latin typeface="Cambria Math" panose="02040503050406030204" pitchFamily="18" charset="0"/>
                            </a:rPr>
                          </m:ctrlPr>
                        </m:naryPr>
                        <m:sub>
                          <m:r>
                            <a:rPr lang="en-US" altLang="zh-CN" i="1">
                              <a:latin typeface="Cambria Math" panose="02040503050406030204" pitchFamily="18" charset="0"/>
                              <a:ea typeface="Cambria Math" panose="02040503050406030204" pitchFamily="18" charset="0"/>
                            </a:rPr>
                            <m:t>𝑙</m:t>
                          </m:r>
                          <m:r>
                            <a:rPr lang="en-US" altLang="zh-CN">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𝐿</m:t>
                          </m:r>
                        </m:sup>
                        <m:e>
                          <m:sSup>
                            <m:sSupPr>
                              <m:ctrlPr>
                                <a:rPr lang="zh-CN"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𝑢</m:t>
                              </m:r>
                            </m:e>
                            <m:sup>
                              <m:r>
                                <a:rPr lang="en-US" altLang="zh-CN" i="1">
                                  <a:latin typeface="Cambria Math" panose="02040503050406030204" pitchFamily="18" charset="0"/>
                                  <a:ea typeface="Cambria Math" panose="02040503050406030204" pitchFamily="18" charset="0"/>
                                </a:rPr>
                                <m:t>𝑙</m:t>
                              </m:r>
                            </m:sup>
                          </m:sSup>
                          <m:r>
                            <a:rPr lang="en-US" altLang="zh-CN">
                              <a:latin typeface="Cambria Math" panose="02040503050406030204" pitchFamily="18" charset="0"/>
                              <a:ea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𝑙</m:t>
                              </m:r>
                            </m:sup>
                          </m:sSubSup>
                          <m:r>
                            <a:rPr lang="en-US" altLang="zh-CN">
                              <a:latin typeface="Cambria Math" panose="02040503050406030204" pitchFamily="18" charset="0"/>
                              <a:ea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𝑙</m:t>
                              </m:r>
                            </m:sup>
                          </m:sSubSup>
                          <m:r>
                            <a:rPr lang="en-US" altLang="zh-CN">
                              <a:latin typeface="Cambria Math" panose="02040503050406030204" pitchFamily="18" charset="0"/>
                              <a:ea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3</m:t>
                              </m:r>
                            </m:sub>
                            <m:sup>
                              <m:r>
                                <a:rPr lang="en-US" altLang="zh-CN" i="1">
                                  <a:latin typeface="Cambria Math" panose="02040503050406030204" pitchFamily="18" charset="0"/>
                                  <a:ea typeface="Cambria Math" panose="02040503050406030204" pitchFamily="18" charset="0"/>
                                </a:rPr>
                                <m:t>𝑙</m:t>
                              </m:r>
                            </m:sup>
                          </m:sSubSup>
                          <m:r>
                            <a:rPr lang="en-US" altLang="zh-CN">
                              <a:latin typeface="Cambria Math" panose="02040503050406030204" pitchFamily="18" charset="0"/>
                              <a:ea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h</m:t>
                              </m:r>
                            </m:e>
                            <m:sup>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a:latin typeface="Cambria Math" panose="02040503050406030204" pitchFamily="18" charset="0"/>
                                  <a:ea typeface="Cambria Math" panose="02040503050406030204" pitchFamily="18" charset="0"/>
                                </a:rPr>
                                <m:t>1</m:t>
                              </m:r>
                            </m:sup>
                          </m:sSup>
                          <m:r>
                            <a:rPr lang="en-US" altLang="zh-CN">
                              <a:latin typeface="Cambria Math" panose="02040503050406030204" pitchFamily="18" charset="0"/>
                              <a:ea typeface="Cambria Math" panose="02040503050406030204" pitchFamily="18" charset="0"/>
                            </a:rPr>
                            <m:t>)</m:t>
                          </m:r>
                        </m:e>
                      </m:nary>
                      <m:r>
                        <a:rPr lang="en-US" altLang="zh-CN">
                          <a:latin typeface="Cambria Math" panose="02040503050406030204" pitchFamily="18" charset="0"/>
                          <a:ea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ea typeface="Cambria Math" panose="02040503050406030204" pitchFamily="18" charset="0"/>
                            </a:rPr>
                            <m:t>𝑙</m:t>
                          </m:r>
                          <m:r>
                            <a:rPr lang="en-US" altLang="zh-CN">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𝐿</m:t>
                          </m:r>
                        </m:sup>
                        <m:e>
                          <m:sSup>
                            <m:sSupPr>
                              <m:ctrlPr>
                                <a:rPr lang="zh-CN"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𝑢</m:t>
                              </m:r>
                            </m:e>
                            <m:sup>
                              <m:r>
                                <a:rPr lang="en-US" altLang="zh-CN" i="1">
                                  <a:latin typeface="Cambria Math" panose="02040503050406030204" pitchFamily="18" charset="0"/>
                                  <a:ea typeface="Cambria Math" panose="02040503050406030204" pitchFamily="18" charset="0"/>
                                </a:rPr>
                                <m:t>𝑙</m:t>
                              </m:r>
                            </m:sup>
                          </m:sSup>
                          <m:d>
                            <m:dPr>
                              <m:ctrlPr>
                                <a:rPr lang="en-US" altLang="zh-CN" i="1">
                                  <a:latin typeface="Cambria Math" panose="02040503050406030204" pitchFamily="18" charset="0"/>
                                  <a:ea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r>
                                <a:rPr lang="en-US" altLang="zh-CN">
                                  <a:latin typeface="Cambria Math" panose="02040503050406030204" pitchFamily="18" charset="0"/>
                                  <a:ea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r>
                                <a:rPr lang="en-US" altLang="zh-CN">
                                  <a:latin typeface="Cambria Math" panose="02040503050406030204" pitchFamily="18" charset="0"/>
                                  <a:ea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𝑆</m:t>
                                  </m:r>
                                </m:e>
                                <m:sub>
                                  <m:r>
                                    <a:rPr lang="en-US" altLang="zh-CN">
                                      <a:latin typeface="Cambria Math" panose="02040503050406030204" pitchFamily="18" charset="0"/>
                                      <a:ea typeface="Cambria Math" panose="02040503050406030204" pitchFamily="18" charset="0"/>
                                    </a:rPr>
                                    <m:t>3</m:t>
                                  </m:r>
                                </m:sub>
                                <m:sup>
                                  <m:r>
                                    <a:rPr lang="en-US" altLang="zh-CN" i="1">
                                      <a:latin typeface="Cambria Math" panose="02040503050406030204" pitchFamily="18" charset="0"/>
                                      <a:ea typeface="Cambria Math" panose="02040503050406030204" pitchFamily="18" charset="0"/>
                                    </a:rPr>
                                    <m:t>∗</m:t>
                                  </m:r>
                                </m:sup>
                              </m:sSubSup>
                              <m:r>
                                <a:rPr lang="en-US" altLang="zh-CN">
                                  <a:latin typeface="Cambria Math" panose="02040503050406030204" pitchFamily="18" charset="0"/>
                                  <a:ea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h</m:t>
                                  </m:r>
                                </m:e>
                                <m:sup>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a:latin typeface="Cambria Math" panose="02040503050406030204" pitchFamily="18" charset="0"/>
                                      <a:ea typeface="Cambria Math" panose="02040503050406030204" pitchFamily="18" charset="0"/>
                                    </a:rPr>
                                    <m:t>1</m:t>
                                  </m:r>
                                </m:sup>
                              </m:sSup>
                            </m:e>
                          </m:d>
                        </m:e>
                      </m:nary>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9)</m:t>
                      </m:r>
                    </m:oMath>
                  </m:oMathPara>
                </a14:m>
                <a:endParaRPr lang="en-US" altLang="zh-CN" dirty="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668278" y="1092301"/>
                <a:ext cx="10750795" cy="5750160"/>
              </a:xfrm>
              <a:prstGeom prst="rect">
                <a:avLst/>
              </a:prstGeom>
              <a:blipFill>
                <a:blip r:embed="rId5"/>
                <a:stretch>
                  <a:fillRect l="-908"/>
                </a:stretch>
              </a:blipFill>
            </p:spPr>
            <p:txBody>
              <a:bodyPr/>
              <a:lstStyle/>
              <a:p>
                <a:r>
                  <a:rPr lang="zh-CN" altLang="en-US">
                    <a:noFill/>
                  </a:rPr>
                  <a:t> </a:t>
                </a:r>
              </a:p>
            </p:txBody>
          </p:sp>
        </mc:Fallback>
      </mc:AlternateContent>
      <p:pic>
        <p:nvPicPr>
          <p:cNvPr id="6" name="图片 5"/>
          <p:cNvPicPr>
            <a:picLocks noChangeAspect="1"/>
          </p:cNvPicPr>
          <p:nvPr/>
        </p:nvPicPr>
        <p:blipFill>
          <a:blip r:embed="rId6"/>
          <a:stretch>
            <a:fillRect/>
          </a:stretch>
        </p:blipFill>
        <p:spPr>
          <a:xfrm>
            <a:off x="1473200" y="1878767"/>
            <a:ext cx="8382000" cy="3139109"/>
          </a:xfrm>
          <a:prstGeom prst="rect">
            <a:avLst/>
          </a:prstGeom>
        </p:spPr>
      </p:pic>
    </p:spTree>
    <p:extLst>
      <p:ext uri="{BB962C8B-B14F-4D97-AF65-F5344CB8AC3E}">
        <p14:creationId xmlns:p14="http://schemas.microsoft.com/office/powerpoint/2010/main" val="638351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7665432" y="3264361"/>
              <a:ext cx="4278540"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THE MDGT METHOD</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55141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988489" y="285479"/>
            <a:ext cx="6875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3943708"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THE MDGT METHOD</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14" name="矩形 13"/>
          <p:cNvSpPr/>
          <p:nvPr/>
        </p:nvSpPr>
        <p:spPr>
          <a:xfrm>
            <a:off x="478623" y="1365427"/>
            <a:ext cx="5052141" cy="1052592"/>
          </a:xfrm>
          <a:prstGeom prst="rect">
            <a:avLst/>
          </a:prstGeom>
        </p:spPr>
        <p:txBody>
          <a:bodyPr wrap="square" lIns="91436" tIns="45718" rIns="91436" bIns="45718">
            <a:spAutoFit/>
          </a:bodyPr>
          <a:lstStyle/>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p:txBody>
      </p:sp>
      <p:sp>
        <p:nvSpPr>
          <p:cNvPr id="15" name="Line 41"/>
          <p:cNvSpPr>
            <a:spLocks noChangeShapeType="1"/>
          </p:cNvSpPr>
          <p:nvPr/>
        </p:nvSpPr>
        <p:spPr bwMode="auto">
          <a:xfrm>
            <a:off x="5634487"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矩形 5"/>
          <p:cNvSpPr/>
          <p:nvPr/>
        </p:nvSpPr>
        <p:spPr>
          <a:xfrm>
            <a:off x="478623" y="1888885"/>
            <a:ext cx="5152631" cy="3453253"/>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How to solve the model?</a:t>
            </a:r>
          </a:p>
          <a:p>
            <a:pPr>
              <a:lnSpc>
                <a:spcPct val="130000"/>
              </a:lnSpc>
            </a:pP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a:lnSpc>
                <a:spcPct val="130000"/>
              </a:lnSpc>
            </a:pPr>
            <a:r>
              <a:rPr lang="en-US" altLang="zh-CN" b="1" dirty="0" smtClean="0">
                <a:latin typeface="Times New Roman" panose="02020603050405020304" pitchFamily="18" charset="0"/>
                <a:cs typeface="Times New Roman" panose="02020603050405020304" pitchFamily="18" charset="0"/>
              </a:rPr>
              <a:t>Backward </a:t>
            </a:r>
            <a:r>
              <a:rPr lang="en-US" altLang="zh-CN" b="1" dirty="0">
                <a:latin typeface="Times New Roman" panose="02020603050405020304" pitchFamily="18" charset="0"/>
                <a:cs typeface="Times New Roman" panose="02020603050405020304" pitchFamily="18" charset="0"/>
              </a:rPr>
              <a:t>Induction</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b="1" dirty="0" smtClean="0">
                <a:solidFill>
                  <a:srgbClr val="FF0000"/>
                </a:solidFill>
                <a:latin typeface="Times New Roman" panose="02020603050405020304" pitchFamily="18" charset="0"/>
                <a:cs typeface="Times New Roman" panose="02020603050405020304" pitchFamily="18" charset="0"/>
              </a:rPr>
              <a:t>Nope.  </a:t>
            </a:r>
          </a:p>
          <a:p>
            <a:pPr>
              <a:lnSpc>
                <a:spcPct val="130000"/>
              </a:lnSpc>
            </a:pPr>
            <a:endParaRPr lang="en-US" altLang="zh-CN" b="1" dirty="0" smtClean="0">
              <a:solidFill>
                <a:srgbClr val="FF0000"/>
              </a:solidFill>
              <a:latin typeface="Times New Roman" panose="02020603050405020304" pitchFamily="18" charset="0"/>
              <a:cs typeface="Times New Roman" panose="02020603050405020304" pitchFamily="18" charset="0"/>
            </a:endParaRPr>
          </a:p>
          <a:p>
            <a:pPr>
              <a:lnSpc>
                <a:spcPct val="130000"/>
              </a:lnSpc>
            </a:pPr>
            <a:r>
              <a:rPr lang="en-US" altLang="zh-CN" b="1" dirty="0" smtClean="0">
                <a:solidFill>
                  <a:srgbClr val="FF0000"/>
                </a:solidFill>
                <a:latin typeface="Times New Roman" panose="02020603050405020304" pitchFamily="18" charset="0"/>
                <a:cs typeface="Times New Roman" panose="02020603050405020304" pitchFamily="18" charset="0"/>
              </a:rPr>
              <a:t>Challenging:</a:t>
            </a:r>
            <a:r>
              <a:rPr lang="en-US" altLang="zh-CN" b="1" dirty="0" smtClean="0">
                <a:latin typeface="Times New Roman" panose="02020603050405020304" pitchFamily="18" charset="0"/>
                <a:cs typeface="Times New Roman" panose="02020603050405020304" pitchFamily="18" charset="0"/>
              </a:rPr>
              <a:t>  </a:t>
            </a:r>
          </a:p>
          <a:p>
            <a:pPr marL="342900" indent="-342900">
              <a:lnSpc>
                <a:spcPct val="130000"/>
              </a:lnSpc>
              <a:buFont typeface="+mj-ea"/>
              <a:buAutoNum type="circleNumDbPlain"/>
            </a:pPr>
            <a:r>
              <a:rPr lang="en-US" altLang="zh-CN" dirty="0" smtClean="0">
                <a:latin typeface="Times New Roman" panose="02020603050405020304" pitchFamily="18" charset="0"/>
                <a:cs typeface="Times New Roman" panose="02020603050405020304" pitchFamily="18" charset="0"/>
              </a:rPr>
              <a:t>The large amount of task applications will provide a huge game tree;</a:t>
            </a:r>
          </a:p>
          <a:p>
            <a:pPr marL="342900" indent="-342900">
              <a:lnSpc>
                <a:spcPct val="130000"/>
              </a:lnSpc>
              <a:buFont typeface="+mj-ea"/>
              <a:buAutoNum type="circleNumDbPlain"/>
            </a:pPr>
            <a:r>
              <a:rPr lang="en-US" altLang="zh-CN" dirty="0" smtClean="0">
                <a:latin typeface="Times New Roman" panose="02020603050405020304" pitchFamily="18" charset="0"/>
                <a:cs typeface="Times New Roman" panose="02020603050405020304" pitchFamily="18" charset="0"/>
              </a:rPr>
              <a:t>It’s a static method. the final utilities priori to real-time assignment.</a:t>
            </a:r>
            <a:endParaRPr lang="en-US" altLang="zh-CN" b="1"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5772064" y="1879868"/>
            <a:ext cx="6288122" cy="4238544"/>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墨迹 7"/>
              <p14:cNvContentPartPr/>
              <p14:nvPr/>
            </p14:nvContentPartPr>
            <p14:xfrm>
              <a:off x="6166501" y="5203948"/>
              <a:ext cx="1546560" cy="874440"/>
            </p14:xfrm>
          </p:contentPart>
        </mc:Choice>
        <mc:Fallback xmlns="">
          <p:pic>
            <p:nvPicPr>
              <p:cNvPr id="8" name="墨迹 7"/>
              <p:cNvPicPr/>
              <p:nvPr/>
            </p:nvPicPr>
            <p:blipFill>
              <a:blip r:embed="rId7"/>
              <a:stretch>
                <a:fillRect/>
              </a:stretch>
            </p:blipFill>
            <p:spPr>
              <a:xfrm>
                <a:off x="6138061" y="5175508"/>
                <a:ext cx="1603440" cy="931320"/>
              </a:xfrm>
              <a:prstGeom prst="rect">
                <a:avLst/>
              </a:prstGeom>
            </p:spPr>
          </p:pic>
        </mc:Fallback>
      </mc:AlternateContent>
      <p:cxnSp>
        <p:nvCxnSpPr>
          <p:cNvPr id="19" name="直接箭头连接符 18"/>
          <p:cNvCxnSpPr/>
          <p:nvPr/>
        </p:nvCxnSpPr>
        <p:spPr>
          <a:xfrm flipV="1">
            <a:off x="11365285" y="4691844"/>
            <a:ext cx="0" cy="1344770"/>
          </a:xfrm>
          <a:prstGeom prst="straightConnector1">
            <a:avLst/>
          </a:prstGeom>
          <a:ln w="28575">
            <a:solidFill>
              <a:srgbClr val="C00000"/>
            </a:solidFill>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2" name="直接连接符 21"/>
          <p:cNvCxnSpPr/>
          <p:nvPr/>
        </p:nvCxnSpPr>
        <p:spPr>
          <a:xfrm flipV="1">
            <a:off x="9601648" y="3659841"/>
            <a:ext cx="268941" cy="578224"/>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6" name="直接连接符 25"/>
          <p:cNvCxnSpPr/>
          <p:nvPr/>
        </p:nvCxnSpPr>
        <p:spPr>
          <a:xfrm flipH="1" flipV="1">
            <a:off x="7358380" y="3067722"/>
            <a:ext cx="488950" cy="53526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9419590" y="2558064"/>
            <a:ext cx="1827530" cy="54327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331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861852" y="285479"/>
            <a:ext cx="70016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3817071" cy="65152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THE MDGT METHOD</a:t>
            </a: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5" name="Rectangle 4"/>
          <p:cNvSpPr>
            <a:spLocks noChangeArrowheads="1"/>
          </p:cNvSpPr>
          <p:nvPr/>
        </p:nvSpPr>
        <p:spPr bwMode="auto">
          <a:xfrm>
            <a:off x="2980997" y="45194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5897338" y="3097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2"/>
          <p:cNvSpPr>
            <a:spLocks noChangeArrowheads="1"/>
          </p:cNvSpPr>
          <p:nvPr/>
        </p:nvSpPr>
        <p:spPr bwMode="auto">
          <a:xfrm>
            <a:off x="7508557" y="49486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4267200" y="2051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10822247" y="15995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zh-CN" altLang="en-US"/>
          </a:p>
        </p:txBody>
      </p:sp>
      <p:sp>
        <p:nvSpPr>
          <p:cNvPr id="18" name="Rectangle 14"/>
          <p:cNvSpPr>
            <a:spLocks noChangeArrowheads="1"/>
          </p:cNvSpPr>
          <p:nvPr/>
        </p:nvSpPr>
        <p:spPr bwMode="auto">
          <a:xfrm>
            <a:off x="1931253" y="3613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Line 41"/>
          <p:cNvSpPr>
            <a:spLocks noChangeShapeType="1"/>
          </p:cNvSpPr>
          <p:nvPr/>
        </p:nvSpPr>
        <p:spPr bwMode="auto">
          <a:xfrm>
            <a:off x="5847351" y="1622191"/>
            <a:ext cx="0" cy="489584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8"/>
          <p:cNvSpPr>
            <a:spLocks noChangeArrowheads="1"/>
          </p:cNvSpPr>
          <p:nvPr/>
        </p:nvSpPr>
        <p:spPr bwMode="auto">
          <a:xfrm>
            <a:off x="7459000" y="2168558"/>
            <a:ext cx="141797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Rectangle 23"/>
          <p:cNvSpPr>
            <a:spLocks noChangeArrowheads="1"/>
          </p:cNvSpPr>
          <p:nvPr/>
        </p:nvSpPr>
        <p:spPr bwMode="auto">
          <a:xfrm>
            <a:off x="7403546" y="4042938"/>
            <a:ext cx="141593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556"/>
          <p:cNvSpPr>
            <a:spLocks noChangeArrowheads="1"/>
          </p:cNvSpPr>
          <p:nvPr/>
        </p:nvSpPr>
        <p:spPr bwMode="auto">
          <a:xfrm>
            <a:off x="1918045" y="3726588"/>
            <a:ext cx="1417513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7" name="图片 26"/>
          <p:cNvPicPr>
            <a:picLocks noChangeAspect="1"/>
          </p:cNvPicPr>
          <p:nvPr/>
        </p:nvPicPr>
        <p:blipFill>
          <a:blip r:embed="rId5"/>
          <a:stretch>
            <a:fillRect/>
          </a:stretch>
        </p:blipFill>
        <p:spPr>
          <a:xfrm>
            <a:off x="5925435" y="1845918"/>
            <a:ext cx="6192191" cy="4173881"/>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872455" y="1507088"/>
                <a:ext cx="4850337" cy="4277197"/>
              </a:xfrm>
              <a:prstGeom prst="rect">
                <a:avLst/>
              </a:prstGeom>
            </p:spPr>
            <p:txBody>
              <a:bodyPr wrap="square">
                <a:spAutoFit/>
              </a:bodyPr>
              <a:lstStyle/>
              <a:p>
                <a:pPr>
                  <a:lnSpc>
                    <a:spcPct val="130000"/>
                  </a:lnSpc>
                </a:pPr>
                <a:r>
                  <a:rPr lang="en-US" altLang="zh-CN" b="1" dirty="0" smtClean="0">
                    <a:latin typeface="Times New Roman" panose="02020603050405020304" pitchFamily="18" charset="0"/>
                    <a:cs typeface="Times New Roman" panose="02020603050405020304" pitchFamily="18" charset="0"/>
                  </a:rPr>
                  <a:t>Our </a:t>
                </a:r>
                <a:r>
                  <a:rPr lang="en-US" altLang="zh-CN" b="1" dirty="0">
                    <a:latin typeface="Times New Roman" panose="02020603050405020304" pitchFamily="18" charset="0"/>
                    <a:cs typeface="Times New Roman" panose="02020603050405020304" pitchFamily="18" charset="0"/>
                  </a:rPr>
                  <a:t>proposed </a:t>
                </a:r>
                <a:r>
                  <a:rPr lang="en-US" altLang="zh-CN" b="1" dirty="0" smtClean="0">
                    <a:latin typeface="Times New Roman" panose="02020603050405020304" pitchFamily="18" charset="0"/>
                    <a:cs typeface="Times New Roman" panose="02020603050405020304" pitchFamily="18" charset="0"/>
                  </a:rPr>
                  <a:t>method</a:t>
                </a:r>
              </a:p>
              <a:p>
                <a:pPr>
                  <a:lnSpc>
                    <a:spcPct val="130000"/>
                  </a:lnSpc>
                </a:pPr>
                <a:r>
                  <a:rPr lang="en-US" altLang="zh-CN" b="1" dirty="0" smtClean="0">
                    <a:latin typeface="Times New Roman" panose="02020603050405020304" pitchFamily="18" charset="0"/>
                    <a:cs typeface="Times New Roman" panose="02020603050405020304" pitchFamily="18" charset="0"/>
                  </a:rPr>
                  <a:t>Steps:</a:t>
                </a:r>
                <a:endParaRPr lang="en-US" altLang="zh-CN" b="1" dirty="0">
                  <a:latin typeface="Times New Roman" panose="02020603050405020304" pitchFamily="18" charset="0"/>
                  <a:cs typeface="Times New Roman" panose="02020603050405020304" pitchFamily="18" charset="0"/>
                </a:endParaRPr>
              </a:p>
              <a:p>
                <a:pPr marL="342900" indent="-342900">
                  <a:lnSpc>
                    <a:spcPct val="130000"/>
                  </a:lnSpc>
                  <a:buFont typeface="+mj-ea"/>
                  <a:buAutoNum type="circleNumDbPlain"/>
                </a:pPr>
                <a:r>
                  <a:rPr lang="en-US" altLang="zh-CN" dirty="0" smtClean="0">
                    <a:latin typeface="Times New Roman" panose="02020603050405020304" pitchFamily="18" charset="0"/>
                    <a:cs typeface="Times New Roman" panose="02020603050405020304" pitchFamily="18" charset="0"/>
                  </a:rPr>
                  <a:t>Create a task pool with multi-phase tasks from multiple workflows to put </a:t>
                </a:r>
                <a14:m>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𝑜𝑝𝑡𝑖𝑜𝑛</m:t>
                        </m:r>
                      </m:sub>
                      <m:sup>
                        <m:r>
                          <a:rPr lang="en-US" altLang="zh-CN" b="0" i="1" smtClean="0">
                            <a:latin typeface="Cambria Math" panose="02040503050406030204" pitchFamily="18" charset="0"/>
                            <a:cs typeface="Times New Roman" panose="02020603050405020304" pitchFamily="18" charset="0"/>
                          </a:rPr>
                          <m:t>𝑙</m:t>
                        </m:r>
                      </m:sup>
                    </m:sSubSup>
                  </m:oMath>
                </a14:m>
                <a:r>
                  <a:rPr lang="en-US" altLang="zh-CN" dirty="0" smtClean="0">
                    <a:latin typeface="Times New Roman" panose="02020603050405020304" pitchFamily="18" charset="0"/>
                    <a:cs typeface="Times New Roman" panose="02020603050405020304" pitchFamily="18" charset="0"/>
                  </a:rPr>
                  <a:t> into it;</a:t>
                </a:r>
              </a:p>
              <a:p>
                <a:pPr marL="342900" indent="-342900">
                  <a:lnSpc>
                    <a:spcPct val="130000"/>
                  </a:lnSpc>
                  <a:buFont typeface="+mj-ea"/>
                  <a:buAutoNum type="circleNumDbPlain"/>
                </a:pPr>
                <a:r>
                  <a:rPr lang="en-US" altLang="zh-CN" dirty="0" smtClean="0">
                    <a:latin typeface="Times New Roman" panose="02020603050405020304" pitchFamily="18" charset="0"/>
                    <a:cs typeface="Times New Roman" panose="02020603050405020304" pitchFamily="18" charset="0"/>
                  </a:rPr>
                  <a:t>Assign </a:t>
                </a:r>
                <a14:m>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𝑉𝑀</m:t>
                        </m:r>
                      </m:e>
                      <m:sub>
                        <m:r>
                          <a:rPr lang="en-US" altLang="zh-CN" b="0" i="1" smtClean="0">
                            <a:latin typeface="Cambria Math" panose="02040503050406030204" pitchFamily="18" charset="0"/>
                            <a:cs typeface="Times New Roman" panose="02020603050405020304" pitchFamily="18" charset="0"/>
                          </a:rPr>
                          <m:t>𝑖𝑑𝑙𝑒</m:t>
                        </m:r>
                      </m:sub>
                      <m:sup>
                        <m:r>
                          <a:rPr lang="en-US" altLang="zh-CN" b="0" i="1" smtClean="0">
                            <a:latin typeface="Cambria Math" panose="02040503050406030204" pitchFamily="18" charset="0"/>
                            <a:cs typeface="Times New Roman" panose="02020603050405020304" pitchFamily="18" charset="0"/>
                          </a:rPr>
                          <m:t>𝑙</m:t>
                        </m:r>
                      </m:sup>
                    </m:sSubSup>
                  </m:oMath>
                </a14:m>
                <a:r>
                  <a:rPr lang="en-US" altLang="zh-CN" dirty="0" smtClean="0">
                    <a:latin typeface="Times New Roman" panose="02020603050405020304" pitchFamily="18" charset="0"/>
                    <a:cs typeface="Times New Roman" panose="02020603050405020304" pitchFamily="18" charset="0"/>
                  </a:rPr>
                  <a:t> to three players (objectives) in turns ;</a:t>
                </a:r>
                <a:endParaRPr lang="en-US" altLang="zh-CN" dirty="0">
                  <a:latin typeface="Times New Roman" panose="02020603050405020304" pitchFamily="18" charset="0"/>
                  <a:cs typeface="Times New Roman" panose="02020603050405020304" pitchFamily="18" charset="0"/>
                </a:endParaRPr>
              </a:p>
              <a:p>
                <a:pPr marL="342900" indent="-342900">
                  <a:lnSpc>
                    <a:spcPct val="130000"/>
                  </a:lnSpc>
                  <a:buFont typeface="+mj-ea"/>
                  <a:buAutoNum type="circleNumDbPlain"/>
                </a:pPr>
                <a:r>
                  <a:rPr lang="en-US" altLang="zh-CN" dirty="0" smtClean="0">
                    <a:latin typeface="Times New Roman" panose="02020603050405020304" pitchFamily="18" charset="0"/>
                    <a:cs typeface="Times New Roman" panose="02020603050405020304" pitchFamily="18" charset="0"/>
                  </a:rPr>
                  <a:t>Calculate the utility functions based on  Eq.(1)-(3) using the pure Nash equilibrium under the history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h</m:t>
                        </m:r>
                      </m:e>
                      <m:sup>
                        <m:r>
                          <a:rPr lang="en-US" altLang="zh-CN" b="0" i="1" smtClean="0">
                            <a:latin typeface="Cambria Math" panose="02040503050406030204" pitchFamily="18" charset="0"/>
                            <a:cs typeface="Times New Roman" panose="02020603050405020304" pitchFamily="18" charset="0"/>
                          </a:rPr>
                          <m:t>𝑙</m:t>
                        </m:r>
                        <m:r>
                          <a:rPr lang="en-US" altLang="zh-CN" b="0" i="1" smtClean="0">
                            <a:latin typeface="Cambria Math" panose="02040503050406030204" pitchFamily="18" charset="0"/>
                            <a:cs typeface="Times New Roman" panose="02020603050405020304" pitchFamily="18" charset="0"/>
                          </a:rPr>
                          <m:t>−1</m:t>
                        </m:r>
                      </m:sup>
                    </m:sSup>
                  </m:oMath>
                </a14:m>
                <a:r>
                  <a:rPr lang="en-US" altLang="zh-CN" dirty="0" smtClean="0">
                    <a:latin typeface="Times New Roman" panose="02020603050405020304" pitchFamily="18" charset="0"/>
                    <a:cs typeface="Times New Roman" panose="02020603050405020304" pitchFamily="18" charset="0"/>
                  </a:rPr>
                  <a:t>;</a:t>
                </a:r>
              </a:p>
              <a:p>
                <a:pPr marL="342900" indent="-342900">
                  <a:lnSpc>
                    <a:spcPct val="130000"/>
                  </a:lnSpc>
                  <a:buFont typeface="+mj-ea"/>
                  <a:buAutoNum type="circleNumDbPlain"/>
                </a:pPr>
                <a:r>
                  <a:rPr lang="en-US" altLang="zh-CN" dirty="0" smtClean="0">
                    <a:latin typeface="Times New Roman" panose="02020603050405020304" pitchFamily="18" charset="0"/>
                    <a:cs typeface="Times New Roman" panose="02020603050405020304" pitchFamily="18" charset="0"/>
                  </a:rPr>
                  <a:t>Construct the finite game model and obtain the equilibrium solutions.</a:t>
                </a:r>
                <a:endParaRPr lang="en-US" altLang="zh-CN" dirty="0">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872455" y="1507088"/>
                <a:ext cx="4850337" cy="4277197"/>
              </a:xfrm>
              <a:prstGeom prst="rect">
                <a:avLst/>
              </a:prstGeom>
              <a:blipFill>
                <a:blip r:embed="rId6"/>
                <a:stretch>
                  <a:fillRect l="-1005" r="-1759"/>
                </a:stretch>
              </a:blipFill>
            </p:spPr>
            <p:txBody>
              <a:bodyPr/>
              <a:lstStyle/>
              <a:p>
                <a:r>
                  <a:rPr lang="zh-CN" altLang="en-US">
                    <a:noFill/>
                  </a:rPr>
                  <a:t> </a:t>
                </a:r>
              </a:p>
            </p:txBody>
          </p:sp>
        </mc:Fallback>
      </mc:AlternateContent>
      <p:cxnSp>
        <p:nvCxnSpPr>
          <p:cNvPr id="14" name="直接连接符 13"/>
          <p:cNvCxnSpPr/>
          <p:nvPr/>
        </p:nvCxnSpPr>
        <p:spPr>
          <a:xfrm flipH="1">
            <a:off x="7459001" y="2491740"/>
            <a:ext cx="2020279" cy="4648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42780" y="3017520"/>
            <a:ext cx="419100" cy="5029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7665720" y="3581400"/>
            <a:ext cx="304800" cy="6019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75120" y="5113020"/>
            <a:ext cx="0" cy="47244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11917234" y="2394918"/>
            <a:ext cx="446" cy="1320582"/>
          </a:xfrm>
          <a:prstGeom prst="straightConnector1">
            <a:avLst/>
          </a:prstGeom>
          <a:ln w="28575">
            <a:solidFill>
              <a:srgbClr val="C00000"/>
            </a:solidFill>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5650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988490" y="285479"/>
            <a:ext cx="6875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3943708"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THE MDGT METHOD</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3" name="Rectangle 2"/>
          <p:cNvSpPr>
            <a:spLocks noChangeArrowheads="1"/>
          </p:cNvSpPr>
          <p:nvPr/>
        </p:nvSpPr>
        <p:spPr bwMode="auto">
          <a:xfrm>
            <a:off x="6431806" y="136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64599" y="1063802"/>
            <a:ext cx="6841595" cy="524567"/>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At each stage : calculate the utilities</a:t>
            </a:r>
          </a:p>
        </p:txBody>
      </p:sp>
      <p:sp>
        <p:nvSpPr>
          <p:cNvPr id="10" name="Rectangle 95"/>
          <p:cNvSpPr>
            <a:spLocks noChangeArrowheads="1"/>
          </p:cNvSpPr>
          <p:nvPr/>
        </p:nvSpPr>
        <p:spPr bwMode="auto">
          <a:xfrm>
            <a:off x="6387751"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675273" y="2024550"/>
                <a:ext cx="6949018" cy="20820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.446</m:t>
                                                  </m:r>
                                                </m:e>
                                              </m:mr>
                                              <m:mr>
                                                <m:e>
                                                  <m:r>
                                                    <m:rPr>
                                                      <m:nor/>
                                                    </m:rPr>
                                                    <a:rPr lang="en-US" altLang="zh-CN" b="0" i="0" smtClean="0">
                                                      <a:latin typeface="Cambria Math" panose="02040503050406030204" pitchFamily="18" charset="0"/>
                                                    </a:rPr>
                                                    <m:t>6.51</m:t>
                                                  </m:r>
                                                  <m:r>
                                                    <a:rPr lang="zh-CN" altLang="en-US" i="1" dirty="0" smtClean="0">
                                                      <a:latin typeface="Cambria Math" panose="02040503050406030204" pitchFamily="18" charset="0"/>
                                                    </a:rPr>
                                                    <m:t> </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.854</m:t>
                                                  </m:r>
                                                </m:e>
                                              </m:mr>
                                              <m:mr>
                                                <m:e>
                                                  <m:r>
                                                    <a:rPr lang="en-US" altLang="zh-CN" b="0" i="1" smtClean="0">
                                                      <a:latin typeface="Cambria Math" panose="02040503050406030204" pitchFamily="18" charset="0"/>
                                                    </a:rPr>
                                                    <m:t>4.79</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.604</m:t>
                                                  </m:r>
                                                </m:e>
                                              </m:mr>
                                              <m:mr>
                                                <m:e>
                                                  <m:r>
                                                    <a:rPr lang="en-US" altLang="zh-CN" b="0" i="1" smtClean="0">
                                                      <a:latin typeface="Cambria Math" panose="02040503050406030204" pitchFamily="18" charset="0"/>
                                                    </a:rPr>
                                                    <m:t>5.412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.383</m:t>
                                                  </m:r>
                                                </m:e>
                                              </m:mr>
                                              <m:mr>
                                                <m:e>
                                                  <m:r>
                                                    <a:rPr lang="en-US" altLang="zh-CN" b="0" i="1" smtClean="0">
                                                      <a:latin typeface="Cambria Math" panose="02040503050406030204" pitchFamily="18" charset="0"/>
                                                    </a:rPr>
                                                    <m:t>4.776</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nor/>
                                                    </m:rPr>
                                                    <a:rPr lang="en-US" altLang="zh-CN" b="1" i="0" smtClean="0">
                                                      <a:solidFill>
                                                        <a:srgbClr val="FF0000"/>
                                                      </a:solidFill>
                                                      <a:latin typeface="Cambria Math" panose="02040503050406030204" pitchFamily="18" charset="0"/>
                                                    </a:rPr>
                                                    <m:t>4.982</m:t>
                                                  </m:r>
                                                  <m:r>
                                                    <a:rPr lang="zh-CN" altLang="en-US" i="1" dirty="0" smtClean="0">
                                                      <a:latin typeface="Cambria Math" panose="02040503050406030204" pitchFamily="18" charset="0"/>
                                                    </a:rPr>
                                                    <m:t> </m:t>
                                                  </m:r>
                                                </m:e>
                                              </m:mr>
                                              <m:mr>
                                                <m:e>
                                                  <m:r>
                                                    <a:rPr lang="en-US" altLang="zh-CN" b="0" i="1" smtClean="0">
                                                      <a:latin typeface="Cambria Math" panose="02040503050406030204" pitchFamily="18" charset="0"/>
                                                    </a:rPr>
                                                    <m:t>7.8</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.717</m:t>
                                                  </m:r>
                                                </m:e>
                                              </m:mr>
                                              <m:mr>
                                                <m:e>
                                                  <m:r>
                                                    <a:rPr lang="en-US" altLang="zh-CN" b="0" i="1" smtClean="0">
                                                      <a:latin typeface="Cambria Math" panose="02040503050406030204" pitchFamily="18" charset="0"/>
                                                    </a:rPr>
                                                    <m:t>8.346</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5</m:t>
                                                  </m:r>
                                                  <m:r>
                                                    <a:rPr lang="en-US" altLang="zh-CN" b="0" i="1" smtClean="0">
                                                      <a:latin typeface="Cambria Math" panose="02040503050406030204" pitchFamily="18" charset="0"/>
                                                    </a:rPr>
                                                    <m:t>.725</m:t>
                                                  </m:r>
                                                </m:e>
                                              </m:mr>
                                              <m:mr>
                                                <m:e>
                                                  <m:r>
                                                    <a:rPr lang="en-US" altLang="zh-CN" b="0" i="1" smtClean="0">
                                                      <a:latin typeface="Cambria Math" panose="02040503050406030204" pitchFamily="18" charset="0"/>
                                                    </a:rPr>
                                                    <m:t>8.268</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.994</m:t>
                                                  </m:r>
                                                </m:e>
                                              </m:mr>
                                              <m:mr>
                                                <m:e>
                                                  <m:r>
                                                    <a:rPr lang="en-US" altLang="zh-CN" b="0" i="1" smtClean="0">
                                                      <a:latin typeface="Cambria Math" panose="02040503050406030204" pitchFamily="18" charset="0"/>
                                                    </a:rPr>
                                                    <m:t>8.052</m:t>
                                                  </m:r>
                                                </m:e>
                                              </m:mr>
                                            </m:m>
                                          </m:e>
                                        </m:mr>
                                      </m:m>
                                    </m:e>
                                  </m:mr>
                                </m:m>
                              </m:e>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.01</m:t>
                                                  </m:r>
                                                </m:e>
                                              </m:mr>
                                              <m:mr>
                                                <m:e>
                                                  <m:r>
                                                    <a:rPr lang="en-US" altLang="zh-CN" b="1" i="1" smtClean="0">
                                                      <a:solidFill>
                                                        <a:srgbClr val="FF0000"/>
                                                      </a:solidFill>
                                                      <a:latin typeface="Cambria Math" panose="02040503050406030204" pitchFamily="18" charset="0"/>
                                                    </a:rPr>
                                                    <m:t>𝟒</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𝟗𝟕𝟓</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.684</m:t>
                                                  </m:r>
                                                </m:e>
                                              </m:mr>
                                              <m:mr>
                                                <m:e>
                                                  <m:r>
                                                    <a:rPr lang="en-US" altLang="zh-CN" b="0" i="1" smtClean="0">
                                                      <a:latin typeface="Cambria Math" panose="02040503050406030204" pitchFamily="18" charset="0"/>
                                                    </a:rPr>
                                                    <m:t>5.542</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1" i="1" smtClean="0">
                                                      <a:solidFill>
                                                        <a:srgbClr val="FF0000"/>
                                                      </a:solidFill>
                                                      <a:latin typeface="Cambria Math" panose="02040503050406030204" pitchFamily="18" charset="0"/>
                                                    </a:rPr>
                                                    <m:t>𝟔</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𝟏𝟐𝟔</m:t>
                                                  </m:r>
                                                </m:e>
                                              </m:mr>
                                              <m:mr>
                                                <m:e>
                                                  <m:r>
                                                    <a:rPr lang="en-US" altLang="zh-CN" b="0" i="1" smtClean="0">
                                                      <a:latin typeface="Cambria Math" panose="02040503050406030204" pitchFamily="18" charset="0"/>
                                                    </a:rPr>
                                                    <m:t>6.536</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8</m:t>
                                                  </m:r>
                                                  <m:r>
                                                    <a:rPr lang="en-US" altLang="zh-CN" b="0" i="1" smtClean="0">
                                                      <a:latin typeface="Cambria Math" panose="02040503050406030204" pitchFamily="18" charset="0"/>
                                                    </a:rPr>
                                                    <m:t>.506</m:t>
                                                  </m:r>
                                                </m:e>
                                              </m:mr>
                                              <m:mr>
                                                <m:e>
                                                  <m:r>
                                                    <a:rPr lang="en-US" altLang="zh-CN" b="0" i="1" smtClean="0">
                                                      <a:latin typeface="Cambria Math" panose="02040503050406030204" pitchFamily="18" charset="0"/>
                                                    </a:rPr>
                                                    <m:t>5.998</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5</m:t>
                                                  </m:r>
                                                  <m:r>
                                                    <a:rPr lang="en-US" altLang="zh-CN" b="0" i="1" smtClean="0">
                                                      <a:latin typeface="Cambria Math" panose="02040503050406030204" pitchFamily="18" charset="0"/>
                                                    </a:rPr>
                                                    <m:t>.309</m:t>
                                                  </m:r>
                                                </m:e>
                                              </m:mr>
                                              <m:mr>
                                                <m:e>
                                                  <m:r>
                                                    <a:rPr lang="en-US" altLang="zh-CN" b="0" i="1" smtClean="0">
                                                      <a:latin typeface="Cambria Math" panose="02040503050406030204" pitchFamily="18" charset="0"/>
                                                    </a:rPr>
                                                    <m:t>6.144</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.837</m:t>
                                                  </m:r>
                                                </m:e>
                                              </m:mr>
                                              <m:mr>
                                                <m:e>
                                                  <m:r>
                                                    <a:rPr lang="en-US" altLang="zh-CN" b="1" i="1" smtClean="0">
                                                      <a:solidFill>
                                                        <a:srgbClr val="FF0000"/>
                                                      </a:solidFill>
                                                      <a:latin typeface="Cambria Math" panose="02040503050406030204" pitchFamily="18" charset="0"/>
                                                    </a:rPr>
                                                    <m:t>𝟓</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𝟗𝟗𝟖</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.924</m:t>
                                                  </m:r>
                                                </m:e>
                                              </m:mr>
                                              <m:mr>
                                                <m:e>
                                                  <m:r>
                                                    <a:rPr lang="en-US" altLang="zh-CN" b="0" i="1" smtClean="0">
                                                      <a:latin typeface="Cambria Math" panose="02040503050406030204" pitchFamily="18" charset="0"/>
                                                    </a:rPr>
                                                    <m:t>7.336</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5</m:t>
                                                  </m:r>
                                                  <m:r>
                                                    <a:rPr lang="en-US" altLang="zh-CN" b="0" i="1" smtClean="0">
                                                      <a:latin typeface="Cambria Math" panose="02040503050406030204" pitchFamily="18" charset="0"/>
                                                    </a:rPr>
                                                    <m:t>.132</m:t>
                                                  </m:r>
                                                </m:e>
                                              </m:mr>
                                              <m:mr>
                                                <m:e>
                                                  <m:r>
                                                    <a:rPr lang="en-US" altLang="zh-CN" b="0" i="1" smtClean="0">
                                                      <a:latin typeface="Cambria Math" panose="02040503050406030204" pitchFamily="18" charset="0"/>
                                                    </a:rPr>
                                                    <m:t>8.548</m:t>
                                                  </m:r>
                                                </m:e>
                                              </m:mr>
                                            </m:m>
                                          </m:e>
                                        </m:mr>
                                      </m:m>
                                    </m:e>
                                  </m:mr>
                                </m:m>
                              </m:e>
                            </m:mr>
                            <m:m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.201</m:t>
                                                  </m:r>
                                                </m:e>
                                              </m:mr>
                                              <m:mr>
                                                <m:e>
                                                  <m:r>
                                                    <a:rPr lang="en-US" altLang="zh-CN" b="0" i="1" smtClean="0">
                                                      <a:latin typeface="Cambria Math" panose="02040503050406030204" pitchFamily="18" charset="0"/>
                                                    </a:rPr>
                                                    <m:t>5.282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1" i="1" smtClean="0">
                                                      <a:solidFill>
                                                        <a:srgbClr val="FF0000"/>
                                                      </a:solidFill>
                                                      <a:latin typeface="Cambria Math" panose="02040503050406030204" pitchFamily="18" charset="0"/>
                                                    </a:rPr>
                                                    <m:t>𝟓</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𝟑𝟔𝟐</m:t>
                                                  </m:r>
                                                </m:e>
                                              </m:mr>
                                              <m:mr>
                                                <m:e>
                                                  <m:r>
                                                    <a:rPr lang="en-US" altLang="zh-CN" b="0" i="1" smtClean="0">
                                                      <a:latin typeface="Cambria Math" panose="02040503050406030204" pitchFamily="18" charset="0"/>
                                                    </a:rPr>
                                                    <m:t>5.533</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.28</m:t>
                                                  </m:r>
                                                </m:e>
                                              </m:mr>
                                              <m:mr>
                                                <m:e>
                                                  <m:r>
                                                    <a:rPr lang="en-US" altLang="zh-CN" b="0" i="1" smtClean="0">
                                                      <a:latin typeface="Cambria Math" panose="02040503050406030204" pitchFamily="18" charset="0"/>
                                                    </a:rPr>
                                                    <m:t>4.249</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5</m:t>
                                                  </m:r>
                                                  <m:r>
                                                    <a:rPr lang="en-US" altLang="zh-CN" b="0" i="1" smtClean="0">
                                                      <a:latin typeface="Cambria Math" panose="02040503050406030204" pitchFamily="18" charset="0"/>
                                                    </a:rPr>
                                                    <m:t>.507</m:t>
                                                  </m:r>
                                                </m:e>
                                              </m:mr>
                                              <m:mr>
                                                <m:e>
                                                  <m:r>
                                                    <a:rPr lang="en-US" altLang="zh-CN" b="0" i="1" smtClean="0">
                                                      <a:latin typeface="Cambria Math" panose="02040503050406030204" pitchFamily="18" charset="0"/>
                                                    </a:rPr>
                                                    <m:t>5.96</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.805</m:t>
                                                  </m:r>
                                                </m:e>
                                              </m:mr>
                                              <m:mr>
                                                <m:e>
                                                  <m:r>
                                                    <a:rPr lang="en-US" altLang="zh-CN" b="0" i="1" smtClean="0">
                                                      <a:latin typeface="Cambria Math" panose="02040503050406030204" pitchFamily="18" charset="0"/>
                                                    </a:rPr>
                                                    <m:t>5.631</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.55</m:t>
                                                  </m:r>
                                                </m:e>
                                              </m:mr>
                                              <m:mr>
                                                <m:e>
                                                  <m:r>
                                                    <a:rPr lang="en-US" altLang="zh-CN" b="0" i="1" smtClean="0">
                                                      <a:latin typeface="Cambria Math" panose="02040503050406030204" pitchFamily="18" charset="0"/>
                                                    </a:rPr>
                                                    <m:t>5.261</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1" i="1" smtClean="0">
                                                      <a:solidFill>
                                                        <a:srgbClr val="FF0000"/>
                                                      </a:solidFill>
                                                      <a:latin typeface="Cambria Math" panose="02040503050406030204" pitchFamily="18" charset="0"/>
                                                    </a:rPr>
                                                    <m:t>𝟔</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𝟒𝟏𝟏</m:t>
                                                  </m:r>
                                                </m:e>
                                              </m:mr>
                                              <m:mr>
                                                <m:e>
                                                  <m:r>
                                                    <a:rPr lang="en-US" altLang="zh-CN" b="0" i="1" smtClean="0">
                                                      <a:latin typeface="Cambria Math" panose="02040503050406030204" pitchFamily="18" charset="0"/>
                                                    </a:rPr>
                                                    <m:t>5.16</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8</m:t>
                                                  </m:r>
                                                  <m:r>
                                                    <a:rPr lang="en-US" altLang="zh-CN" b="0" i="1" smtClean="0">
                                                      <a:latin typeface="Cambria Math" panose="02040503050406030204" pitchFamily="18" charset="0"/>
                                                    </a:rPr>
                                                    <m:t>.009</m:t>
                                                  </m:r>
                                                </m:e>
                                              </m:mr>
                                              <m:mr>
                                                <m:e>
                                                  <m:r>
                                                    <a:rPr lang="en-US" altLang="zh-CN" b="1" i="1" smtClean="0">
                                                      <a:solidFill>
                                                        <a:srgbClr val="FF0000"/>
                                                      </a:solidFill>
                                                      <a:latin typeface="Cambria Math" panose="02040503050406030204" pitchFamily="18" charset="0"/>
                                                    </a:rPr>
                                                    <m:t>𝟒</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𝟒𝟒𝟖</m:t>
                                                  </m:r>
                                                </m:e>
                                              </m:mr>
                                            </m:m>
                                          </m:e>
                                        </m:mr>
                                      </m:m>
                                    </m:e>
                                  </m:mr>
                                </m:m>
                              </m:e>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.759</m:t>
                                                  </m:r>
                                                </m:e>
                                              </m:mr>
                                              <m:mr>
                                                <m:e>
                                                  <m:r>
                                                    <a:rPr lang="en-US" altLang="zh-CN" b="0" i="1" smtClean="0">
                                                      <a:latin typeface="Cambria Math" panose="02040503050406030204" pitchFamily="18" charset="0"/>
                                                    </a:rPr>
                                                    <m:t>5.657</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5</m:t>
                                                  </m:r>
                                                  <m:r>
                                                    <a:rPr lang="en-US" altLang="zh-CN" b="0" i="1" smtClean="0">
                                                      <a:latin typeface="Cambria Math" panose="02040503050406030204" pitchFamily="18" charset="0"/>
                                                    </a:rPr>
                                                    <m:t>.954</m:t>
                                                  </m:r>
                                                </m:e>
                                              </m:mr>
                                              <m:mr>
                                                <m:e>
                                                  <m:r>
                                                    <a:rPr lang="en-US" altLang="zh-CN" b="0" i="1" smtClean="0">
                                                      <a:latin typeface="Cambria Math" panose="02040503050406030204" pitchFamily="18" charset="0"/>
                                                    </a:rPr>
                                                    <m:t>5.567</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5</m:t>
                                                  </m:r>
                                                  <m:r>
                                                    <a:rPr lang="en-US" altLang="zh-CN" i="1">
                                                      <a:latin typeface="Cambria Math" panose="02040503050406030204" pitchFamily="18" charset="0"/>
                                                    </a:rPr>
                                                    <m:t>.262</m:t>
                                                  </m:r>
                                                </m:e>
                                              </m:mr>
                                              <m:mr>
                                                <m:e>
                                                  <m:r>
                                                    <a:rPr lang="en-US" altLang="zh-CN" i="1">
                                                      <a:latin typeface="Cambria Math" panose="02040503050406030204" pitchFamily="18" charset="0"/>
                                                    </a:rPr>
                                                    <m:t>4.714</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.219</m:t>
                                                  </m:r>
                                                </m:e>
                                              </m:mr>
                                              <m:mr>
                                                <m:e>
                                                  <m:r>
                                                    <a:rPr lang="en-US" altLang="zh-CN" b="1" i="1" smtClean="0">
                                                      <a:solidFill>
                                                        <a:srgbClr val="FF0000"/>
                                                      </a:solidFill>
                                                      <a:latin typeface="Cambria Math" panose="02040503050406030204" pitchFamily="18" charset="0"/>
                                                    </a:rPr>
                                                    <m:t>𝟒</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𝟓𝟎𝟔</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.079</m:t>
                                                  </m:r>
                                                </m:e>
                                              </m:mr>
                                              <m:mr>
                                                <m:e>
                                                  <m:r>
                                                    <a:rPr lang="en-US" altLang="zh-CN" b="0" i="1" smtClean="0">
                                                      <a:latin typeface="Cambria Math" panose="02040503050406030204" pitchFamily="18" charset="0"/>
                                                    </a:rPr>
                                                    <m:t>5.209</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.822</m:t>
                                                  </m:r>
                                                </m:e>
                                              </m:mr>
                                              <m:mr>
                                                <m:e>
                                                  <m:r>
                                                    <a:rPr lang="en-US" altLang="zh-CN" b="0" i="1" smtClean="0">
                                                      <a:latin typeface="Cambria Math" panose="02040503050406030204" pitchFamily="18" charset="0"/>
                                                    </a:rPr>
                                                    <m:t>6.163</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7</m:t>
                                                  </m:r>
                                                  <m:r>
                                                    <a:rPr lang="en-US" altLang="zh-CN" b="0" i="1" smtClean="0">
                                                      <a:latin typeface="Cambria Math" panose="02040503050406030204" pitchFamily="18" charset="0"/>
                                                    </a:rPr>
                                                    <m:t>.183</m:t>
                                                  </m:r>
                                                </m:e>
                                              </m:mr>
                                              <m:mr>
                                                <m:e>
                                                  <m:r>
                                                    <a:rPr lang="en-US" altLang="zh-CN" b="0" i="1" smtClean="0">
                                                      <a:latin typeface="Cambria Math" panose="02040503050406030204" pitchFamily="18" charset="0"/>
                                                    </a:rPr>
                                                    <m:t>6.122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6</m:t>
                                                  </m:r>
                                                  <m:r>
                                                    <a:rPr lang="en-US" altLang="zh-CN" b="0" i="1" smtClean="0">
                                                      <a:latin typeface="Cambria Math" panose="02040503050406030204" pitchFamily="18" charset="0"/>
                                                    </a:rPr>
                                                    <m:t>.924</m:t>
                                                  </m:r>
                                                </m:e>
                                              </m:mr>
                                              <m:mr>
                                                <m:e>
                                                  <m:r>
                                                    <a:rPr lang="en-US" altLang="zh-CN" b="0" i="1" smtClean="0">
                                                      <a:latin typeface="Cambria Math" panose="02040503050406030204" pitchFamily="18" charset="0"/>
                                                    </a:rPr>
                                                    <m:t>4.904</m:t>
                                                  </m:r>
                                                </m:e>
                                              </m:mr>
                                            </m:m>
                                          </m:e>
                                        </m:mr>
                                      </m:m>
                                    </m:e>
                                  </m:mr>
                                </m:m>
                              </m:e>
                            </m:mr>
                          </m:m>
                          <m:r>
                            <a:rPr lang="zh-CN" altLang="en-US" dirty="0">
                              <a:latin typeface="Cambria Math" panose="02040503050406030204" pitchFamily="18" charset="0"/>
                            </a:rPr>
                            <m:t> </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75273" y="2024550"/>
                <a:ext cx="6949018" cy="2082045"/>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p:cNvSpPr txBox="1"/>
          <p:nvPr/>
        </p:nvSpPr>
        <p:spPr>
          <a:xfrm rot="10800000">
            <a:off x="213607" y="2612564"/>
            <a:ext cx="461665" cy="770708"/>
          </a:xfrm>
          <a:prstGeom prst="rect">
            <a:avLst/>
          </a:prstGeom>
          <a:noFill/>
        </p:spPr>
        <p:txBody>
          <a:bodyPr vert="eaVert" wrap="square" rtlCol="0">
            <a:spAutoFit/>
          </a:bodyPr>
          <a:lstStyle/>
          <a:p>
            <a:r>
              <a:rPr lang="en-US" altLang="zh-CN" b="1" dirty="0" smtClean="0"/>
              <a:t>VMs</a:t>
            </a:r>
            <a:endParaRPr lang="zh-CN" altLang="en-US" b="1" dirty="0"/>
          </a:p>
        </p:txBody>
      </p:sp>
      <p:sp>
        <p:nvSpPr>
          <p:cNvPr id="14" name="文本框 13"/>
          <p:cNvSpPr txBox="1"/>
          <p:nvPr/>
        </p:nvSpPr>
        <p:spPr>
          <a:xfrm>
            <a:off x="1933303" y="1578683"/>
            <a:ext cx="3905794" cy="367352"/>
          </a:xfrm>
          <a:prstGeom prst="rect">
            <a:avLst/>
          </a:prstGeom>
          <a:noFill/>
        </p:spPr>
        <p:txBody>
          <a:bodyPr wrap="square" rtlCol="0">
            <a:spAutoFit/>
          </a:bodyPr>
          <a:lstStyle/>
          <a:p>
            <a:r>
              <a:rPr lang="en-US" altLang="zh-CN" b="1" dirty="0" smtClean="0"/>
              <a:t>Tasks</a:t>
            </a:r>
            <a:endParaRPr lang="zh-CN" altLang="en-US" b="1" dirty="0"/>
          </a:p>
        </p:txBody>
      </p:sp>
      <mc:AlternateContent xmlns:mc="http://schemas.openxmlformats.org/markup-compatibility/2006" xmlns:a14="http://schemas.microsoft.com/office/drawing/2010/main">
        <mc:Choice Requires="a14">
          <p:sp>
            <p:nvSpPr>
              <p:cNvPr id="29" name="矩形 28"/>
              <p:cNvSpPr/>
              <p:nvPr/>
            </p:nvSpPr>
            <p:spPr>
              <a:xfrm>
                <a:off x="644134" y="4703727"/>
                <a:ext cx="6988201" cy="2077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0.188</m:t>
                                                  </m:r>
                                                </m:e>
                                              </m:mr>
                                              <m:mr>
                                                <m:e>
                                                  <m:r>
                                                    <m:rPr>
                                                      <m:nor/>
                                                    </m:rPr>
                                                    <a:rPr lang="en-US" altLang="zh-CN">
                                                      <a:latin typeface="Cambria Math" panose="02040503050406030204" pitchFamily="18" charset="0"/>
                                                    </a:rPr>
                                                    <m:t>0.297</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0.191</m:t>
                                                  </m:r>
                                                </m:e>
                                              </m:mr>
                                              <m:mr>
                                                <m:e>
                                                  <m:r>
                                                    <a:rPr lang="en-US" altLang="zh-CN">
                                                      <a:latin typeface="Cambria Math" panose="02040503050406030204" pitchFamily="18" charset="0"/>
                                                    </a:rPr>
                                                    <m:t>0.271</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𝟎</m:t>
                                                  </m:r>
                                                  <m:r>
                                                    <a:rPr lang="en-US" altLang="zh-CN">
                                                      <a:latin typeface="Cambria Math" panose="02040503050406030204" pitchFamily="18" charset="0"/>
                                                    </a:rPr>
                                                    <m:t>.</m:t>
                                                  </m:r>
                                                  <m:r>
                                                    <a:rPr lang="en-US" altLang="zh-CN">
                                                      <a:latin typeface="Cambria Math" panose="02040503050406030204" pitchFamily="18" charset="0"/>
                                                    </a:rPr>
                                                    <m:t>𝟏𝟑𝟕</m:t>
                                                  </m:r>
                                                </m:e>
                                              </m:mr>
                                              <m:mr>
                                                <m:e>
                                                  <m:r>
                                                    <a:rPr lang="en-US" altLang="zh-CN">
                                                      <a:latin typeface="Cambria Math" panose="02040503050406030204" pitchFamily="18" charset="0"/>
                                                    </a:rPr>
                                                    <m:t>0.273</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.195</m:t>
                                                  </m:r>
                                                </m:e>
                                              </m:mr>
                                              <m:mr>
                                                <m:e>
                                                  <m:r>
                                                    <a:rPr lang="en-US" altLang="zh-CN">
                                                      <a:latin typeface="Cambria Math" panose="02040503050406030204" pitchFamily="18" charset="0"/>
                                                    </a:rPr>
                                                    <m:t>0.312</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nor/>
                                                    </m:rPr>
                                                    <a:rPr lang="en-US" altLang="zh-CN">
                                                      <a:latin typeface="Cambria Math" panose="02040503050406030204" pitchFamily="18" charset="0"/>
                                                    </a:rPr>
                                                    <m:t>0.441</m:t>
                                                  </m:r>
                                                  <m:r>
                                                    <a:rPr lang="zh-CN" altLang="en-US" dirty="0">
                                                      <a:latin typeface="Cambria Math" panose="02040503050406030204" pitchFamily="18" charset="0"/>
                                                    </a:rPr>
                                                    <m:t> </m:t>
                                                  </m:r>
                                                </m:e>
                                              </m:mr>
                                              <m:mr>
                                                <m:e>
                                                  <m:r>
                                                    <a:rPr lang="en-US" altLang="zh-CN" b="1" i="1">
                                                      <a:latin typeface="Cambria Math" panose="02040503050406030204" pitchFamily="18" charset="0"/>
                                                    </a:rPr>
                                                    <m:t>𝟎</m:t>
                                                  </m:r>
                                                  <m:r>
                                                    <a:rPr lang="en-US" altLang="zh-CN" b="1">
                                                      <a:latin typeface="Cambria Math" panose="02040503050406030204" pitchFamily="18" charset="0"/>
                                                    </a:rPr>
                                                    <m:t>.</m:t>
                                                  </m:r>
                                                  <m:r>
                                                    <a:rPr lang="en-US" altLang="zh-CN" b="1" i="1">
                                                      <a:latin typeface="Cambria Math" panose="02040503050406030204" pitchFamily="18" charset="0"/>
                                                    </a:rPr>
                                                    <m:t>𝟏𝟖𝟗</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.424</m:t>
                                                  </m:r>
                                                </m:e>
                                              </m:mr>
                                              <m:mr>
                                                <m:e>
                                                  <m:r>
                                                    <a:rPr lang="en-US" altLang="zh-CN">
                                                      <a:latin typeface="Cambria Math" panose="02040503050406030204" pitchFamily="18" charset="0"/>
                                                    </a:rPr>
                                                    <m:t>0.150</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0.467</m:t>
                                                  </m:r>
                                                </m:e>
                                              </m:mr>
                                              <m:mr>
                                                <m:e>
                                                  <m:r>
                                                    <a:rPr lang="en-US" altLang="zh-CN">
                                                      <a:latin typeface="Cambria Math" panose="02040503050406030204" pitchFamily="18" charset="0"/>
                                                    </a:rPr>
                                                    <m:t>0.148</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0.392</m:t>
                                                  </m:r>
                                                </m:e>
                                              </m:mr>
                                              <m:mr>
                                                <m:e>
                                                  <m:r>
                                                    <a:rPr lang="en-US" altLang="zh-CN">
                                                      <a:latin typeface="Cambria Math" panose="02040503050406030204" pitchFamily="18" charset="0"/>
                                                    </a:rPr>
                                                    <m:t>0.157</m:t>
                                                  </m:r>
                                                </m:e>
                                              </m:mr>
                                            </m:m>
                                          </m:e>
                                        </m:mr>
                                      </m:m>
                                    </m:e>
                                  </m:mr>
                                </m:m>
                              </m:e>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0.134</m:t>
                                                  </m:r>
                                                </m:e>
                                              </m:mr>
                                              <m:mr>
                                                <m:e>
                                                  <m:r>
                                                    <a:rPr lang="en-US" altLang="zh-CN">
                                                      <a:latin typeface="Cambria Math" panose="02040503050406030204" pitchFamily="18" charset="0"/>
                                                    </a:rPr>
                                                    <m:t>𝟎</m:t>
                                                  </m:r>
                                                  <m:r>
                                                    <a:rPr lang="en-US" altLang="zh-CN">
                                                      <a:latin typeface="Cambria Math" panose="02040503050406030204" pitchFamily="18" charset="0"/>
                                                    </a:rPr>
                                                    <m:t>.</m:t>
                                                  </m:r>
                                                  <m:r>
                                                    <a:rPr lang="en-US" altLang="zh-CN">
                                                      <a:latin typeface="Cambria Math" panose="02040503050406030204" pitchFamily="18" charset="0"/>
                                                    </a:rPr>
                                                    <m:t>𝟐𝟐𝟔</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0.168</m:t>
                                                  </m:r>
                                                </m:e>
                                              </m:mr>
                                              <m:mr>
                                                <m:e>
                                                  <m:r>
                                                    <a:rPr lang="en-US" altLang="zh-CN">
                                                      <a:latin typeface="Cambria Math" panose="02040503050406030204" pitchFamily="18" charset="0"/>
                                                    </a:rPr>
                                                    <m:t>0.262</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.147 </m:t>
                                                  </m:r>
                                                </m:e>
                                              </m:mr>
                                              <m:mr>
                                                <m:e>
                                                  <m:r>
                                                    <a:rPr lang="en-US" altLang="zh-CN">
                                                      <a:latin typeface="Cambria Math" panose="02040503050406030204" pitchFamily="18" charset="0"/>
                                                    </a:rPr>
                                                    <m:t>0.288</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0.168</m:t>
                                                  </m:r>
                                                </m:e>
                                              </m:mr>
                                              <m:mr>
                                                <m:e>
                                                  <m:r>
                                                    <a:rPr lang="en-US" altLang="zh-CN" b="0" i="1">
                                                      <a:latin typeface="Cambria Math" panose="02040503050406030204" pitchFamily="18" charset="0"/>
                                                    </a:rPr>
                                                    <m:t>0</m:t>
                                                  </m:r>
                                                  <m:r>
                                                    <a:rPr lang="en-US" altLang="zh-CN" b="0">
                                                      <a:latin typeface="Cambria Math" panose="02040503050406030204" pitchFamily="18" charset="0"/>
                                                    </a:rPr>
                                                    <m:t>.</m:t>
                                                  </m:r>
                                                  <m:r>
                                                    <a:rPr lang="en-US" altLang="zh-CN" b="0" i="1">
                                                      <a:latin typeface="Cambria Math" panose="02040503050406030204" pitchFamily="18" charset="0"/>
                                                    </a:rPr>
                                                    <m:t>269</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.400</m:t>
                                                  </m:r>
                                                </m:e>
                                              </m:mr>
                                              <m:mr>
                                                <m:e>
                                                  <m:r>
                                                    <a:rPr lang="en-US" altLang="zh-CN">
                                                      <a:latin typeface="Cambria Math" panose="02040503050406030204" pitchFamily="18" charset="0"/>
                                                    </a:rPr>
                                                    <m:t>0.165</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.516</m:t>
                                                  </m:r>
                                                </m:e>
                                              </m:mr>
                                              <m:mr>
                                                <m:e>
                                                  <m:r>
                                                    <a:rPr lang="en-US" altLang="zh-CN" b="0" i="1">
                                                      <a:latin typeface="Cambria Math" panose="02040503050406030204" pitchFamily="18" charset="0"/>
                                                    </a:rPr>
                                                    <m:t>0</m:t>
                                                  </m:r>
                                                  <m:r>
                                                    <a:rPr lang="en-US" altLang="zh-CN" b="0">
                                                      <a:latin typeface="Cambria Math" panose="02040503050406030204" pitchFamily="18" charset="0"/>
                                                    </a:rPr>
                                                    <m:t>.</m:t>
                                                  </m:r>
                                                  <m:r>
                                                    <a:rPr lang="en-US" altLang="zh-CN" b="0" i="1">
                                                      <a:latin typeface="Cambria Math" panose="02040503050406030204" pitchFamily="18" charset="0"/>
                                                    </a:rPr>
                                                    <m:t>164</m:t>
                                                  </m:r>
                                                  <m:r>
                                                    <a:rPr lang="en-US" altLang="zh-CN" b="0">
                                                      <a:latin typeface="Cambria Math" panose="02040503050406030204" pitchFamily="18" charset="0"/>
                                                    </a:rPr>
                                                    <m:t> </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1" i="1">
                                                      <a:latin typeface="Cambria Math" panose="02040503050406030204" pitchFamily="18" charset="0"/>
                                                    </a:rPr>
                                                    <m:t>𝟎</m:t>
                                                  </m:r>
                                                  <m:r>
                                                    <a:rPr lang="en-US" altLang="zh-CN" b="1">
                                                      <a:latin typeface="Cambria Math" panose="02040503050406030204" pitchFamily="18" charset="0"/>
                                                    </a:rPr>
                                                    <m:t>.</m:t>
                                                  </m:r>
                                                  <m:r>
                                                    <a:rPr lang="en-US" altLang="zh-CN" b="1" i="1">
                                                      <a:latin typeface="Cambria Math" panose="02040503050406030204" pitchFamily="18" charset="0"/>
                                                    </a:rPr>
                                                    <m:t>𝟑𝟔𝟐</m:t>
                                                  </m:r>
                                                </m:e>
                                              </m:mr>
                                              <m:mr>
                                                <m:e>
                                                  <m:r>
                                                    <a:rPr lang="en-US" altLang="zh-CN">
                                                      <a:latin typeface="Cambria Math" panose="02040503050406030204" pitchFamily="18" charset="0"/>
                                                    </a:rPr>
                                                    <m:t>0.150</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.437</m:t>
                                                  </m:r>
                                                </m:e>
                                              </m:mr>
                                              <m:mr>
                                                <m:e>
                                                  <m:r>
                                                    <a:rPr lang="en-US" altLang="zh-CN">
                                                      <a:latin typeface="Cambria Math" panose="02040503050406030204" pitchFamily="18" charset="0"/>
                                                    </a:rPr>
                                                    <m:t>0.205</m:t>
                                                  </m:r>
                                                </m:e>
                                              </m:mr>
                                            </m:m>
                                          </m:e>
                                        </m:mr>
                                      </m:m>
                                    </m:e>
                                  </m:mr>
                                </m:m>
                              </m:e>
                            </m:mr>
                            <m:m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0.351</m:t>
                                                  </m:r>
                                                </m:e>
                                              </m:mr>
                                              <m:mr>
                                                <m:e>
                                                  <m:r>
                                                    <a:rPr lang="en-US" altLang="zh-CN">
                                                      <a:latin typeface="Cambria Math" panose="02040503050406030204" pitchFamily="18" charset="0"/>
                                                    </a:rPr>
                                                    <m:t>0.431</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𝟎</m:t>
                                                  </m:r>
                                                  <m:r>
                                                    <a:rPr lang="en-US" altLang="zh-CN">
                                                      <a:latin typeface="Cambria Math" panose="02040503050406030204" pitchFamily="18" charset="0"/>
                                                    </a:rPr>
                                                    <m:t>.</m:t>
                                                  </m:r>
                                                  <m:r>
                                                    <a:rPr lang="en-US" altLang="zh-CN">
                                                      <a:latin typeface="Cambria Math" panose="02040503050406030204" pitchFamily="18" charset="0"/>
                                                    </a:rPr>
                                                    <m:t>𝟐𝟖𝟎</m:t>
                                                  </m:r>
                                                  <m:r>
                                                    <a:rPr lang="en-US" altLang="zh-CN">
                                                      <a:latin typeface="Cambria Math" panose="02040503050406030204" pitchFamily="18" charset="0"/>
                                                    </a:rPr>
                                                    <m:t> </m:t>
                                                  </m:r>
                                                </m:e>
                                              </m:mr>
                                              <m:mr>
                                                <m:e>
                                                  <m:r>
                                                    <a:rPr lang="en-US" altLang="zh-CN">
                                                      <a:latin typeface="Cambria Math" panose="02040503050406030204" pitchFamily="18" charset="0"/>
                                                    </a:rPr>
                                                    <m:t>0.421</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.303</m:t>
                                                  </m:r>
                                                </m:e>
                                              </m:mr>
                                              <m:mr>
                                                <m:e>
                                                  <m:r>
                                                    <a:rPr lang="en-US" altLang="zh-CN">
                                                      <a:latin typeface="Cambria Math" panose="02040503050406030204" pitchFamily="18" charset="0"/>
                                                    </a:rPr>
                                                    <m:t>0.450</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0.294</m:t>
                                                  </m:r>
                                                </m:e>
                                              </m:mr>
                                              <m:mr>
                                                <m:e>
                                                  <m:r>
                                                    <a:rPr lang="en-US" altLang="zh-CN">
                                                      <a:latin typeface="Cambria Math" panose="02040503050406030204" pitchFamily="18" charset="0"/>
                                                    </a:rPr>
                                                    <m:t>0.416</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0.627</m:t>
                                                  </m:r>
                                                </m:e>
                                              </m:mr>
                                              <m:mr>
                                                <m:e>
                                                  <m:r>
                                                    <a:rPr lang="en-US" altLang="zh-CN">
                                                      <a:latin typeface="Cambria Math" panose="02040503050406030204" pitchFamily="18" charset="0"/>
                                                    </a:rPr>
                                                    <m:t>0.756</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0.589</m:t>
                                                  </m:r>
                                                </m:e>
                                              </m:mr>
                                              <m:mr>
                                                <m:e>
                                                  <m:r>
                                                    <a:rPr lang="en-US" altLang="zh-CN">
                                                      <a:latin typeface="Cambria Math" panose="02040503050406030204" pitchFamily="18" charset="0"/>
                                                    </a:rPr>
                                                    <m:t>0.817</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.843</m:t>
                                                  </m:r>
                                                </m:e>
                                              </m:mr>
                                              <m:mr>
                                                <m:e>
                                                  <m:r>
                                                    <a:rPr lang="en-US" altLang="zh-CN">
                                                      <a:latin typeface="Cambria Math" panose="02040503050406030204" pitchFamily="18" charset="0"/>
                                                    </a:rPr>
                                                    <m:t>0.700</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1" i="1">
                                                      <a:latin typeface="Cambria Math" panose="02040503050406030204" pitchFamily="18" charset="0"/>
                                                    </a:rPr>
                                                    <m:t>𝟎</m:t>
                                                  </m:r>
                                                  <m:r>
                                                    <a:rPr lang="en-US" altLang="zh-CN" b="1">
                                                      <a:latin typeface="Cambria Math" panose="02040503050406030204" pitchFamily="18" charset="0"/>
                                                    </a:rPr>
                                                    <m:t>.</m:t>
                                                  </m:r>
                                                  <m:r>
                                                    <a:rPr lang="en-US" altLang="zh-CN" b="1" i="1">
                                                      <a:latin typeface="Cambria Math" panose="02040503050406030204" pitchFamily="18" charset="0"/>
                                                    </a:rPr>
                                                    <m:t>𝟓𝟔𝟓</m:t>
                                                  </m:r>
                                                </m:e>
                                              </m:mr>
                                              <m:mr>
                                                <m:e>
                                                  <m:r>
                                                    <a:rPr lang="en-US" altLang="zh-CN" b="0" i="1">
                                                      <a:latin typeface="Cambria Math" panose="02040503050406030204" pitchFamily="18" charset="0"/>
                                                    </a:rPr>
                                                    <m:t>0</m:t>
                                                  </m:r>
                                                  <m:r>
                                                    <a:rPr lang="en-US" altLang="zh-CN" b="0">
                                                      <a:latin typeface="Cambria Math" panose="02040503050406030204" pitchFamily="18" charset="0"/>
                                                    </a:rPr>
                                                    <m:t>.</m:t>
                                                  </m:r>
                                                  <m:r>
                                                    <a:rPr lang="en-US" altLang="zh-CN" b="0" i="1">
                                                      <a:latin typeface="Cambria Math" panose="02040503050406030204" pitchFamily="18" charset="0"/>
                                                    </a:rPr>
                                                    <m:t>750</m:t>
                                                  </m:r>
                                                  <m:r>
                                                    <a:rPr lang="en-US" altLang="zh-CN" b="0">
                                                      <a:latin typeface="Cambria Math" panose="02040503050406030204" pitchFamily="18" charset="0"/>
                                                    </a:rPr>
                                                    <m:t> </m:t>
                                                  </m:r>
                                                </m:e>
                                              </m:mr>
                                            </m:m>
                                          </m:e>
                                        </m:mr>
                                      </m:m>
                                    </m:e>
                                  </m:mr>
                                </m:m>
                              </m:e>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.331</m:t>
                                                  </m:r>
                                                </m:e>
                                              </m:mr>
                                              <m:mr>
                                                <m:e>
                                                  <m:r>
                                                    <a:rPr lang="en-US" altLang="zh-CN">
                                                      <a:latin typeface="Cambria Math" panose="02040503050406030204" pitchFamily="18" charset="0"/>
                                                    </a:rPr>
                                                    <m:t>0.400</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.336</m:t>
                                                  </m:r>
                                                </m:e>
                                              </m:mr>
                                              <m:mr>
                                                <m:e>
                                                  <m:r>
                                                    <a:rPr lang="en-US" altLang="zh-CN" b="1" i="1">
                                                      <a:latin typeface="Cambria Math" panose="02040503050406030204" pitchFamily="18" charset="0"/>
                                                    </a:rPr>
                                                    <m:t>𝟎</m:t>
                                                  </m:r>
                                                  <m:r>
                                                    <a:rPr lang="en-US" altLang="zh-CN" b="1">
                                                      <a:latin typeface="Cambria Math" panose="02040503050406030204" pitchFamily="18" charset="0"/>
                                                    </a:rPr>
                                                    <m:t>.</m:t>
                                                  </m:r>
                                                  <m:r>
                                                    <a:rPr lang="en-US" altLang="zh-CN" b="1" i="1">
                                                      <a:latin typeface="Cambria Math" panose="02040503050406030204" pitchFamily="18" charset="0"/>
                                                    </a:rPr>
                                                    <m:t>𝟑𝟒𝟓</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0.259</m:t>
                                                  </m:r>
                                                </m:e>
                                              </m:mr>
                                              <m:mr>
                                                <m:e>
                                                  <m:r>
                                                    <a:rPr lang="en-US" altLang="zh-CN" b="0" i="1">
                                                      <a:latin typeface="Cambria Math" panose="02040503050406030204" pitchFamily="18" charset="0"/>
                                                    </a:rPr>
                                                    <m:t>0</m:t>
                                                  </m:r>
                                                  <m:r>
                                                    <a:rPr lang="en-US" altLang="zh-CN" b="0">
                                                      <a:latin typeface="Cambria Math" panose="02040503050406030204" pitchFamily="18" charset="0"/>
                                                    </a:rPr>
                                                    <m:t>.</m:t>
                                                  </m:r>
                                                  <m:r>
                                                    <a:rPr lang="en-US" altLang="zh-CN" b="0" i="1">
                                                      <a:latin typeface="Cambria Math" panose="02040503050406030204" pitchFamily="18" charset="0"/>
                                                    </a:rPr>
                                                    <m:t>434</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.353</m:t>
                                                  </m:r>
                                                </m:e>
                                              </m:mr>
                                              <m:mr>
                                                <m:e>
                                                  <m:r>
                                                    <a:rPr lang="en-US" altLang="zh-CN">
                                                      <a:latin typeface="Cambria Math" panose="02040503050406030204" pitchFamily="18" charset="0"/>
                                                    </a:rPr>
                                                    <m:t>0.449 </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a:latin typeface="Cambria Math" panose="02040503050406030204" pitchFamily="18" charset="0"/>
                                                    </a:rPr>
                                                    <m:t>0</m:t>
                                                  </m:r>
                                                  <m:r>
                                                    <a:rPr lang="en-US" altLang="zh-CN" b="0">
                                                      <a:latin typeface="Cambria Math" panose="02040503050406030204" pitchFamily="18" charset="0"/>
                                                    </a:rPr>
                                                    <m:t>.</m:t>
                                                  </m:r>
                                                  <m:r>
                                                    <a:rPr lang="en-US" altLang="zh-CN" b="0" i="1">
                                                      <a:latin typeface="Cambria Math" panose="02040503050406030204" pitchFamily="18" charset="0"/>
                                                    </a:rPr>
                                                    <m:t>703</m:t>
                                                  </m:r>
                                                </m:e>
                                              </m:mr>
                                              <m:mr>
                                                <m:e>
                                                  <m:r>
                                                    <a:rPr lang="en-US" altLang="zh-CN">
                                                      <a:latin typeface="Cambria Math" panose="02040503050406030204" pitchFamily="18" charset="0"/>
                                                    </a:rPr>
                                                    <m:t>0.799</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.654</m:t>
                                                  </m:r>
                                                </m:e>
                                              </m:mr>
                                              <m:mr>
                                                <m:e>
                                                  <m:r>
                                                    <a:rPr lang="en-US" altLang="zh-CN">
                                                      <a:latin typeface="Cambria Math" panose="02040503050406030204" pitchFamily="18" charset="0"/>
                                                    </a:rPr>
                                                    <m:t>0.750</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a:latin typeface="Cambria Math" panose="02040503050406030204" pitchFamily="18" charset="0"/>
                                                    </a:rPr>
                                                    <m:t>0</m:t>
                                                  </m:r>
                                                  <m:r>
                                                    <a:rPr lang="en-US" altLang="zh-CN">
                                                      <a:latin typeface="Cambria Math" panose="02040503050406030204" pitchFamily="18" charset="0"/>
                                                    </a:rPr>
                                                    <m:t>.575</m:t>
                                                  </m:r>
                                                </m:e>
                                              </m:mr>
                                              <m:mr>
                                                <m:e>
                                                  <m:r>
                                                    <a:rPr lang="en-US" altLang="zh-CN">
                                                      <a:latin typeface="Cambria Math" panose="02040503050406030204" pitchFamily="18" charset="0"/>
                                                    </a:rPr>
                                                    <m:t>0.708</m:t>
                                                  </m:r>
                                                </m:e>
                                              </m:mr>
                                            </m:m>
                                          </m:e>
                                          <m:e>
                                            <m:m>
                                              <m:mPr>
                                                <m:mcs>
                                                  <m:mc>
                                                    <m:mcPr>
                                                      <m:count m:val="1"/>
                                                      <m:mcJc m:val="center"/>
                                                    </m:mcPr>
                                                  </m:mc>
                                                </m:mcs>
                                                <m:ctrlPr>
                                                  <a:rPr lang="en-US" altLang="zh-CN" i="1">
                                                    <a:latin typeface="Cambria Math" panose="02040503050406030204" pitchFamily="18" charset="0"/>
                                                  </a:rPr>
                                                </m:ctrlPr>
                                              </m:mPr>
                                              <m:mr>
                                                <m:e>
                                                  <m:r>
                                                    <a:rPr lang="en-US" altLang="zh-CN">
                                                      <a:latin typeface="Cambria Math" panose="02040503050406030204" pitchFamily="18" charset="0"/>
                                                    </a:rPr>
                                                    <m:t>0.672</m:t>
                                                  </m:r>
                                                </m:e>
                                              </m:mr>
                                              <m:mr>
                                                <m:e>
                                                  <m:r>
                                                    <a:rPr lang="en-US" altLang="zh-CN" b="1" i="1">
                                                      <a:latin typeface="Cambria Math" panose="02040503050406030204" pitchFamily="18" charset="0"/>
                                                    </a:rPr>
                                                    <m:t>𝟎</m:t>
                                                  </m:r>
                                                  <m:r>
                                                    <a:rPr lang="en-US" altLang="zh-CN" b="1">
                                                      <a:latin typeface="Cambria Math" panose="02040503050406030204" pitchFamily="18" charset="0"/>
                                                    </a:rPr>
                                                    <m:t>.</m:t>
                                                  </m:r>
                                                  <m:r>
                                                    <a:rPr lang="en-US" altLang="zh-CN" b="1" i="1">
                                                      <a:latin typeface="Cambria Math" panose="02040503050406030204" pitchFamily="18" charset="0"/>
                                                    </a:rPr>
                                                    <m:t>𝟓𝟖𝟎</m:t>
                                                  </m:r>
                                                </m:e>
                                              </m:mr>
                                            </m:m>
                                          </m:e>
                                        </m:mr>
                                      </m:m>
                                    </m:e>
                                  </m:mr>
                                </m:m>
                              </m:e>
                            </m:mr>
                          </m:m>
                          <m:r>
                            <a:rPr lang="zh-CN" altLang="en-US" dirty="0">
                              <a:latin typeface="Cambria Math" panose="02040503050406030204" pitchFamily="18" charset="0"/>
                            </a:rPr>
                            <m:t> </m:t>
                          </m:r>
                        </m:e>
                      </m:d>
                    </m:oMath>
                  </m:oMathPara>
                </a14:m>
                <a:endParaRPr lang="zh-CN" altLang="en-US" dirty="0">
                  <a:latin typeface="Cambria Math" panose="02040503050406030204" pitchFamily="18" charset="0"/>
                </a:endParaRPr>
              </a:p>
            </p:txBody>
          </p:sp>
        </mc:Choice>
        <mc:Fallback xmlns="">
          <p:sp>
            <p:nvSpPr>
              <p:cNvPr id="29" name="矩形 28"/>
              <p:cNvSpPr>
                <a:spLocks noRot="1" noChangeAspect="1" noMove="1" noResize="1" noEditPoints="1" noAdjustHandles="1" noChangeArrowheads="1" noChangeShapeType="1" noTextEdit="1"/>
              </p:cNvSpPr>
              <p:nvPr/>
            </p:nvSpPr>
            <p:spPr>
              <a:xfrm>
                <a:off x="644134" y="4703727"/>
                <a:ext cx="6988201" cy="2077685"/>
              </a:xfrm>
              <a:prstGeom prst="rect">
                <a:avLst/>
              </a:prstGeom>
              <a:blipFill>
                <a:blip r:embed="rId6"/>
                <a:stretch>
                  <a:fillRect/>
                </a:stretch>
              </a:blipFill>
            </p:spPr>
            <p:txBody>
              <a:bodyPr/>
              <a:lstStyle/>
              <a:p>
                <a:r>
                  <a:rPr lang="zh-CN" altLang="en-US">
                    <a:noFill/>
                  </a:rPr>
                  <a:t> </a:t>
                </a:r>
              </a:p>
            </p:txBody>
          </p:sp>
        </mc:Fallback>
      </mc:AlternateContent>
      <p:sp>
        <p:nvSpPr>
          <p:cNvPr id="30" name="文本框 29"/>
          <p:cNvSpPr txBox="1"/>
          <p:nvPr/>
        </p:nvSpPr>
        <p:spPr>
          <a:xfrm rot="10800000">
            <a:off x="213607" y="5357216"/>
            <a:ext cx="461665" cy="770708"/>
          </a:xfrm>
          <a:prstGeom prst="rect">
            <a:avLst/>
          </a:prstGeom>
          <a:noFill/>
        </p:spPr>
        <p:txBody>
          <a:bodyPr vert="eaVert" wrap="square" rtlCol="0">
            <a:spAutoFit/>
          </a:bodyPr>
          <a:lstStyle/>
          <a:p>
            <a:r>
              <a:rPr lang="en-US" altLang="zh-CN" b="1" dirty="0" smtClean="0"/>
              <a:t>VMs</a:t>
            </a:r>
            <a:endParaRPr lang="zh-CN" altLang="en-US" b="1" dirty="0"/>
          </a:p>
        </p:txBody>
      </p:sp>
      <p:sp>
        <p:nvSpPr>
          <p:cNvPr id="31" name="文本框 30"/>
          <p:cNvSpPr txBox="1"/>
          <p:nvPr/>
        </p:nvSpPr>
        <p:spPr>
          <a:xfrm>
            <a:off x="1933303" y="4342385"/>
            <a:ext cx="3905794" cy="367352"/>
          </a:xfrm>
          <a:prstGeom prst="rect">
            <a:avLst/>
          </a:prstGeom>
          <a:noFill/>
        </p:spPr>
        <p:txBody>
          <a:bodyPr wrap="square" rtlCol="0">
            <a:spAutoFit/>
          </a:bodyPr>
          <a:lstStyle/>
          <a:p>
            <a:r>
              <a:rPr lang="en-US" altLang="zh-CN" b="1" dirty="0" smtClean="0"/>
              <a:t>Tasks</a:t>
            </a:r>
            <a:endParaRPr lang="zh-CN" altLang="en-US" b="1" dirty="0"/>
          </a:p>
        </p:txBody>
      </p:sp>
      <p:sp>
        <p:nvSpPr>
          <p:cNvPr id="32" name="Line 41"/>
          <p:cNvSpPr>
            <a:spLocks noChangeShapeType="1"/>
          </p:cNvSpPr>
          <p:nvPr/>
        </p:nvSpPr>
        <p:spPr bwMode="auto">
          <a:xfrm>
            <a:off x="559602" y="4296297"/>
            <a:ext cx="7190301" cy="1"/>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矩形标注 3"/>
          <p:cNvSpPr/>
          <p:nvPr/>
        </p:nvSpPr>
        <p:spPr>
          <a:xfrm>
            <a:off x="7749903" y="2209574"/>
            <a:ext cx="1563914" cy="768757"/>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矩形标注 19"/>
          <p:cNvSpPr/>
          <p:nvPr/>
        </p:nvSpPr>
        <p:spPr>
          <a:xfrm>
            <a:off x="7797799" y="4922299"/>
            <a:ext cx="1563914" cy="768757"/>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7863840" y="2325189"/>
            <a:ext cx="1332411" cy="646331"/>
          </a:xfrm>
          <a:prstGeom prst="rect">
            <a:avLst/>
          </a:prstGeom>
          <a:noFill/>
        </p:spPr>
        <p:txBody>
          <a:bodyPr wrap="square" rtlCol="0">
            <a:spAutoFit/>
          </a:bodyPr>
          <a:lstStyle/>
          <a:p>
            <a:r>
              <a:rPr lang="en-US" altLang="zh-CN" dirty="0" smtClean="0"/>
              <a:t>Make-span</a:t>
            </a:r>
          </a:p>
          <a:p>
            <a:r>
              <a:rPr lang="en-US" altLang="zh-CN" dirty="0" smtClean="0"/>
              <a:t>(file, /+2/6)</a:t>
            </a:r>
            <a:endParaRPr lang="zh-CN" altLang="en-US" dirty="0"/>
          </a:p>
        </p:txBody>
      </p:sp>
      <p:sp>
        <p:nvSpPr>
          <p:cNvPr id="7" name="文本框 6"/>
          <p:cNvSpPr txBox="1"/>
          <p:nvPr/>
        </p:nvSpPr>
        <p:spPr>
          <a:xfrm>
            <a:off x="7916091" y="5003074"/>
            <a:ext cx="1358537" cy="646331"/>
          </a:xfrm>
          <a:prstGeom prst="rect">
            <a:avLst/>
          </a:prstGeom>
          <a:noFill/>
        </p:spPr>
        <p:txBody>
          <a:bodyPr wrap="square" rtlCol="0">
            <a:spAutoFit/>
          </a:bodyPr>
          <a:lstStyle/>
          <a:p>
            <a:r>
              <a:rPr lang="en-US" altLang="zh-CN" dirty="0" smtClean="0"/>
              <a:t>Cost</a:t>
            </a:r>
          </a:p>
          <a:p>
            <a:r>
              <a:rPr lang="en-US" altLang="zh-CN" dirty="0" smtClean="0"/>
              <a:t>(</a:t>
            </a:r>
            <a:r>
              <a:rPr lang="en-US" altLang="zh-CN" dirty="0"/>
              <a:t>file, /+2/6</a:t>
            </a:r>
            <a:r>
              <a:rPr lang="en-US" altLang="zh-CN" dirty="0" smtClean="0"/>
              <a:t>)</a:t>
            </a:r>
            <a:endParaRPr lang="zh-CN" altLang="en-US" dirty="0"/>
          </a:p>
        </p:txBody>
      </p:sp>
    </p:spTree>
    <p:extLst>
      <p:ext uri="{BB962C8B-B14F-4D97-AF65-F5344CB8AC3E}">
        <p14:creationId xmlns:p14="http://schemas.microsoft.com/office/powerpoint/2010/main" val="1825890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988490" y="285479"/>
            <a:ext cx="6875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dirty="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3943708"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THE MDGT METHOD</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4" cstate="print">
            <a:alphaModFix/>
            <a:biLevel thresh="25000"/>
            <a:extLst>
              <a:ext uri="{BEBA8EAE-BF5A-486C-A8C5-ECC9F3942E4B}">
                <a14:imgProps xmlns:a14="http://schemas.microsoft.com/office/drawing/2010/main">
                  <a14:imgLayer r:embed="rId5">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3" name="Rectangle 2"/>
          <p:cNvSpPr>
            <a:spLocks noChangeArrowheads="1"/>
          </p:cNvSpPr>
          <p:nvPr/>
        </p:nvSpPr>
        <p:spPr bwMode="auto">
          <a:xfrm>
            <a:off x="6431806" y="136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64599" y="1063802"/>
            <a:ext cx="6841595" cy="572464"/>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Calculate the utilities using pure Nash equilibrium</a:t>
            </a:r>
          </a:p>
        </p:txBody>
      </p:sp>
      <p:sp>
        <p:nvSpPr>
          <p:cNvPr id="10" name="Rectangle 95"/>
          <p:cNvSpPr>
            <a:spLocks noChangeArrowheads="1"/>
          </p:cNvSpPr>
          <p:nvPr/>
        </p:nvSpPr>
        <p:spPr bwMode="auto">
          <a:xfrm>
            <a:off x="6387751"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nvPr>
        </p:nvGraphicFramePr>
        <p:xfrm>
          <a:off x="7645051" y="1205800"/>
          <a:ext cx="4008977" cy="5556301"/>
        </p:xfrm>
        <a:graphic>
          <a:graphicData uri="http://schemas.openxmlformats.org/presentationml/2006/ole">
            <mc:AlternateContent xmlns:mc="http://schemas.openxmlformats.org/markup-compatibility/2006">
              <mc:Choice xmlns:v="urn:schemas-microsoft-com:vml" Requires="v">
                <p:oleObj spid="_x0000_s3304" name="Formula" r:id="rId6" imgW="3210560" imgH="5059680" progId="Equation.Ribbit">
                  <p:embed/>
                </p:oleObj>
              </mc:Choice>
              <mc:Fallback>
                <p:oleObj name="Formula" r:id="rId6" imgW="3210560" imgH="5059680" progId="Equation.Ribbit">
                  <p:embed/>
                  <p:pic>
                    <p:nvPicPr>
                      <p:cNvPr id="11"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051" y="1205800"/>
                        <a:ext cx="4008977" cy="5556301"/>
                      </a:xfrm>
                      <a:prstGeom prst="rect">
                        <a:avLst/>
                      </a:prstGeom>
                      <a:solidFill>
                        <a:schemeClr val="tx1"/>
                      </a:solidFill>
                    </p:spPr>
                  </p:pic>
                </p:oleObj>
              </mc:Fallback>
            </mc:AlternateContent>
          </a:graphicData>
        </a:graphic>
      </p:graphicFrame>
      <mc:AlternateContent xmlns:mc="http://schemas.openxmlformats.org/markup-compatibility/2006" xmlns:a14="http://schemas.microsoft.com/office/drawing/2010/main">
        <mc:Choice Requires="a14">
          <p:sp>
            <p:nvSpPr>
              <p:cNvPr id="12" name="矩形 11"/>
              <p:cNvSpPr/>
              <p:nvPr/>
            </p:nvSpPr>
            <p:spPr>
              <a:xfrm>
                <a:off x="675273" y="2076802"/>
                <a:ext cx="3153106" cy="2072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5</m:t>
                                                  </m:r>
                                                </m:e>
                                              </m:mr>
                                              <m:mr>
                                                <m:e>
                                                  <m:r>
                                                    <m:rPr>
                                                      <m:nor/>
                                                    </m:rPr>
                                                    <a:rPr lang="en-US" altLang="zh-CN" b="0" i="0" smtClean="0">
                                                      <a:latin typeface="Cambria Math" panose="02040503050406030204" pitchFamily="18" charset="0"/>
                                                    </a:rPr>
                                                    <m:t>5</m:t>
                                                  </m:r>
                                                  <m:r>
                                                    <a:rPr lang="zh-CN" altLang="en-US" i="1" dirty="0" smtClean="0">
                                                      <a:latin typeface="Cambria Math" panose="02040503050406030204" pitchFamily="18" charset="0"/>
                                                    </a:rPr>
                                                    <m:t> </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6</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6</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6</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nor/>
                                                    </m:rPr>
                                                    <a:rPr lang="en-US" altLang="zh-CN" b="0" i="0" smtClean="0">
                                                      <a:latin typeface="Cambria Math" panose="02040503050406030204" pitchFamily="18" charset="0"/>
                                                    </a:rPr>
                                                    <m:t>2</m:t>
                                                  </m:r>
                                                  <m:r>
                                                    <a:rPr lang="zh-CN" altLang="en-US" i="1" dirty="0" smtClean="0">
                                                      <a:latin typeface="Cambria Math" panose="02040503050406030204" pitchFamily="18" charset="0"/>
                                                    </a:rPr>
                                                    <m:t> </m:t>
                                                  </m:r>
                                                </m:e>
                                              </m:mr>
                                              <m:mr>
                                                <m:e>
                                                  <m:r>
                                                    <a:rPr lang="en-US" altLang="zh-CN" b="0" i="1" smtClean="0">
                                                      <a:latin typeface="Cambria Math" panose="02040503050406030204" pitchFamily="18" charset="0"/>
                                                    </a:rPr>
                                                    <m:t>4</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2</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4</m:t>
                                                  </m:r>
                                                </m:e>
                                              </m:mr>
                                            </m:m>
                                          </m:e>
                                          <m:e>
                                            <m:m>
                                              <m:mPr>
                                                <m:mcs>
                                                  <m:mc>
                                                    <m:mcPr>
                                                      <m:count m:val="1"/>
                                                      <m:mcJc m:val="center"/>
                                                    </m:mcPr>
                                                  </m:mc>
                                                </m:mcs>
                                                <m:ctrlPr>
                                                  <a:rPr lang="en-US" altLang="zh-CN" i="1">
                                                    <a:latin typeface="Cambria Math" panose="02040503050406030204" pitchFamily="18" charset="0"/>
                                                  </a:rPr>
                                                </m:ctrlPr>
                                              </m:mPr>
                                              <m:mr>
                                                <m:e>
                                                  <m:r>
                                                    <a:rPr lang="en-US" altLang="zh-CN" b="1" i="1" smtClean="0">
                                                      <a:solidFill>
                                                        <a:srgbClr val="FF0000"/>
                                                      </a:solidFill>
                                                      <a:latin typeface="Cambria Math" panose="02040503050406030204" pitchFamily="18" charset="0"/>
                                                    </a:rPr>
                                                    <m:t>𝟐</m:t>
                                                  </m:r>
                                                </m:e>
                                              </m:mr>
                                              <m:mr>
                                                <m:e>
                                                  <m:r>
                                                    <a:rPr lang="en-US" altLang="zh-CN" b="0" i="1" smtClean="0">
                                                      <a:latin typeface="Cambria Math" panose="02040503050406030204" pitchFamily="18" charset="0"/>
                                                    </a:rPr>
                                                    <m:t>4</m:t>
                                                  </m:r>
                                                </m:e>
                                              </m:mr>
                                            </m:m>
                                          </m:e>
                                        </m:mr>
                                      </m:m>
                                    </m:e>
                                  </m:mr>
                                </m:m>
                              </m:e>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5</m:t>
                                                  </m:r>
                                                </m:e>
                                              </m:mr>
                                              <m:mr>
                                                <m:e>
                                                  <m:r>
                                                    <a:rPr lang="en-US" altLang="zh-CN" b="1" i="1" smtClean="0">
                                                      <a:solidFill>
                                                        <a:srgbClr val="FF0000"/>
                                                      </a:solidFill>
                                                      <a:latin typeface="Cambria Math" panose="02040503050406030204" pitchFamily="18" charset="0"/>
                                                    </a:rPr>
                                                    <m:t>𝟒</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6</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1" i="1" smtClean="0">
                                                      <a:solidFill>
                                                        <a:srgbClr val="FF0000"/>
                                                      </a:solidFill>
                                                      <a:latin typeface="Cambria Math" panose="02040503050406030204" pitchFamily="18" charset="0"/>
                                                    </a:rPr>
                                                    <m:t>𝟐</m:t>
                                                  </m:r>
                                                </m:e>
                                              </m:mr>
                                              <m:mr>
                                                <m:e>
                                                  <m:r>
                                                    <a:rPr lang="en-US" altLang="zh-CN" b="0" i="1" smtClean="0">
                                                      <a:latin typeface="Cambria Math" panose="02040503050406030204" pitchFamily="18" charset="0"/>
                                                    </a:rPr>
                                                    <m:t>2</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4</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5</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3</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5</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1" i="1" smtClean="0">
                                                      <a:solidFill>
                                                        <a:srgbClr val="FF0000"/>
                                                      </a:solidFill>
                                                      <a:latin typeface="Cambria Math" panose="02040503050406030204" pitchFamily="18" charset="0"/>
                                                    </a:rPr>
                                                    <m:t>𝟐</m:t>
                                                  </m:r>
                                                </m:e>
                                              </m:mr>
                                            </m:m>
                                          </m:e>
                                        </m:mr>
                                      </m:m>
                                    </m:e>
                                  </m:mr>
                                </m:m>
                              </m:e>
                            </m:mr>
                            <m:m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2</m:t>
                                                  </m:r>
                                                </m:e>
                                              </m:mr>
                                              <m:mr>
                                                <m:e>
                                                  <m:r>
                                                    <a:rPr lang="en-US" altLang="zh-CN" b="1" i="1" smtClean="0">
                                                      <a:solidFill>
                                                        <a:srgbClr val="FF0000"/>
                                                      </a:solidFill>
                                                      <a:latin typeface="Cambria Math" panose="02040503050406030204" pitchFamily="18" charset="0"/>
                                                    </a:rPr>
                                                    <m:t>𝟐</m:t>
                                                  </m:r>
                                                </m:e>
                                              </m:mr>
                                            </m:m>
                                          </m:e>
                                          <m:e>
                                            <m:m>
                                              <m:mPr>
                                                <m:mcs>
                                                  <m:mc>
                                                    <m:mcPr>
                                                      <m:count m:val="1"/>
                                                      <m:mcJc m:val="center"/>
                                                    </m:mcPr>
                                                  </m:mc>
                                                </m:mcs>
                                                <m:ctrlPr>
                                                  <a:rPr lang="en-US" altLang="zh-CN" i="1">
                                                    <a:latin typeface="Cambria Math" panose="02040503050406030204" pitchFamily="18" charset="0"/>
                                                  </a:rPr>
                                                </m:ctrlPr>
                                              </m:mPr>
                                              <m:mr>
                                                <m:e>
                                                  <m:r>
                                                    <a:rPr lang="en-US" altLang="zh-CN" b="1" i="1" smtClean="0">
                                                      <a:solidFill>
                                                        <a:srgbClr val="FF0000"/>
                                                      </a:solidFill>
                                                      <a:latin typeface="Cambria Math" panose="02040503050406030204" pitchFamily="18" charset="0"/>
                                                    </a:rPr>
                                                    <m:t>𝟐</m:t>
                                                  </m:r>
                                                </m:e>
                                              </m:mr>
                                              <m:mr>
                                                <m:e>
                                                  <m:r>
                                                    <a:rPr lang="en-US" altLang="zh-CN" b="0" i="1" smtClean="0">
                                                      <a:latin typeface="Cambria Math" panose="02040503050406030204" pitchFamily="18" charset="0"/>
                                                    </a:rPr>
                                                    <m:t>5</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5</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3</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4</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2</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1" i="1" smtClean="0">
                                                      <a:solidFill>
                                                        <a:srgbClr val="FF0000"/>
                                                      </a:solidFill>
                                                      <a:latin typeface="Cambria Math" panose="02040503050406030204" pitchFamily="18" charset="0"/>
                                                    </a:rPr>
                                                    <m:t>𝟐</m:t>
                                                  </m:r>
                                                </m:e>
                                              </m:mr>
                                              <m:mr>
                                                <m:e>
                                                  <m:r>
                                                    <a:rPr lang="en-US" altLang="zh-CN" b="0" i="1" smtClean="0">
                                                      <a:latin typeface="Cambria Math" panose="02040503050406030204" pitchFamily="18" charset="0"/>
                                                    </a:rPr>
                                                    <m:t>5</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5</m:t>
                                                  </m:r>
                                                </m:e>
                                              </m:mr>
                                            </m:m>
                                          </m:e>
                                        </m:mr>
                                      </m:m>
                                    </m:e>
                                  </m:mr>
                                </m:m>
                              </m:e>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4</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5</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6</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6</m:t>
                                                  </m:r>
                                                </m:e>
                                              </m:mr>
                                            </m:m>
                                          </m:e>
                                        </m:mr>
                                      </m:m>
                                    </m:e>
                                  </m:mr>
                                  <m:m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4</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mr>
                                              <m:mr>
                                                <m:e>
                                                  <m:r>
                                                    <a:rPr lang="en-US" altLang="zh-CN" b="1" i="1" smtClean="0">
                                                      <a:solidFill>
                                                        <a:srgbClr val="FF0000"/>
                                                      </a:solidFill>
                                                      <a:latin typeface="Cambria Math" panose="02040503050406030204" pitchFamily="18" charset="0"/>
                                                    </a:rPr>
                                                    <m:t>𝟐</m:t>
                                                  </m:r>
                                                </m:e>
                                              </m:mr>
                                            </m:m>
                                          </m:e>
                                        </m:mr>
                                      </m:m>
                                    </m:e>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5</m:t>
                                                  </m:r>
                                                </m:e>
                                              </m:mr>
                                            </m:m>
                                          </m:e>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3</m:t>
                                                  </m:r>
                                                </m:e>
                                              </m:mr>
                                            </m:m>
                                          </m:e>
                                        </m:mr>
                                      </m:m>
                                    </m:e>
                                  </m:mr>
                                </m:m>
                              </m:e>
                            </m:mr>
                          </m:m>
                          <m:r>
                            <a:rPr lang="zh-CN" altLang="en-US" dirty="0">
                              <a:latin typeface="Cambria Math" panose="02040503050406030204" pitchFamily="18" charset="0"/>
                            </a:rPr>
                            <m:t> </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75273" y="2076802"/>
                <a:ext cx="3153106" cy="2072747"/>
              </a:xfrm>
              <a:prstGeom prst="rect">
                <a:avLst/>
              </a:prstGeom>
              <a:blipFill>
                <a:blip r:embed="rId8"/>
                <a:stretch>
                  <a:fillRect/>
                </a:stretch>
              </a:blipFill>
            </p:spPr>
            <p:txBody>
              <a:bodyPr/>
              <a:lstStyle/>
              <a:p>
                <a:r>
                  <a:rPr lang="zh-CN" altLang="en-US">
                    <a:noFill/>
                  </a:rPr>
                  <a:t> </a:t>
                </a:r>
              </a:p>
            </p:txBody>
          </p:sp>
        </mc:Fallback>
      </mc:AlternateContent>
      <p:sp>
        <p:nvSpPr>
          <p:cNvPr id="13" name="文本框 12"/>
          <p:cNvSpPr txBox="1"/>
          <p:nvPr/>
        </p:nvSpPr>
        <p:spPr>
          <a:xfrm rot="10800000">
            <a:off x="213607" y="2664816"/>
            <a:ext cx="461665" cy="770708"/>
          </a:xfrm>
          <a:prstGeom prst="rect">
            <a:avLst/>
          </a:prstGeom>
          <a:noFill/>
        </p:spPr>
        <p:txBody>
          <a:bodyPr vert="eaVert" wrap="square" rtlCol="0">
            <a:spAutoFit/>
          </a:bodyPr>
          <a:lstStyle/>
          <a:p>
            <a:r>
              <a:rPr lang="en-US" altLang="zh-CN" b="1" dirty="0" smtClean="0"/>
              <a:t>VMs</a:t>
            </a:r>
            <a:endParaRPr lang="zh-CN" altLang="en-US" b="1" dirty="0"/>
          </a:p>
        </p:txBody>
      </p:sp>
      <p:sp>
        <p:nvSpPr>
          <p:cNvPr id="14" name="文本框 13"/>
          <p:cNvSpPr txBox="1"/>
          <p:nvPr/>
        </p:nvSpPr>
        <p:spPr>
          <a:xfrm>
            <a:off x="1933303" y="1630935"/>
            <a:ext cx="3905794" cy="367352"/>
          </a:xfrm>
          <a:prstGeom prst="rect">
            <a:avLst/>
          </a:prstGeom>
          <a:noFill/>
        </p:spPr>
        <p:txBody>
          <a:bodyPr wrap="square" rtlCol="0">
            <a:spAutoFit/>
          </a:bodyPr>
          <a:lstStyle/>
          <a:p>
            <a:r>
              <a:rPr lang="en-US" altLang="zh-CN" b="1" dirty="0" smtClean="0"/>
              <a:t>Tasks</a:t>
            </a:r>
            <a:endParaRPr lang="zh-CN" altLang="en-US" b="1" dirty="0"/>
          </a:p>
        </p:txBody>
      </p:sp>
      <p:sp>
        <p:nvSpPr>
          <p:cNvPr id="17" name="矩形标注 16"/>
          <p:cNvSpPr/>
          <p:nvPr/>
        </p:nvSpPr>
        <p:spPr>
          <a:xfrm>
            <a:off x="4070419" y="1930304"/>
            <a:ext cx="1563914" cy="768757"/>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文本框 17"/>
          <p:cNvSpPr txBox="1"/>
          <p:nvPr/>
        </p:nvSpPr>
        <p:spPr>
          <a:xfrm>
            <a:off x="4188711" y="2011079"/>
            <a:ext cx="1358537" cy="646331"/>
          </a:xfrm>
          <a:prstGeom prst="rect">
            <a:avLst/>
          </a:prstGeom>
          <a:noFill/>
        </p:spPr>
        <p:txBody>
          <a:bodyPr wrap="square" rtlCol="0">
            <a:spAutoFit/>
          </a:bodyPr>
          <a:lstStyle/>
          <a:p>
            <a:r>
              <a:rPr lang="en-US" altLang="zh-CN" dirty="0" smtClean="0"/>
              <a:t>Workload</a:t>
            </a:r>
          </a:p>
          <a:p>
            <a:endParaRPr lang="zh-CN" altLang="en-US" dirty="0"/>
          </a:p>
        </p:txBody>
      </p:sp>
      <p:pic>
        <p:nvPicPr>
          <p:cNvPr id="4" name="图片 3"/>
          <p:cNvPicPr>
            <a:picLocks noChangeAspect="1"/>
          </p:cNvPicPr>
          <p:nvPr/>
        </p:nvPicPr>
        <p:blipFill>
          <a:blip r:embed="rId9"/>
          <a:stretch>
            <a:fillRect/>
          </a:stretch>
        </p:blipFill>
        <p:spPr>
          <a:xfrm>
            <a:off x="289603" y="1630935"/>
            <a:ext cx="6350089" cy="4803980"/>
          </a:xfrm>
          <a:prstGeom prst="rect">
            <a:avLst/>
          </a:prstGeom>
        </p:spPr>
      </p:pic>
    </p:spTree>
    <p:extLst>
      <p:ext uri="{BB962C8B-B14F-4D97-AF65-F5344CB8AC3E}">
        <p14:creationId xmlns:p14="http://schemas.microsoft.com/office/powerpoint/2010/main" val="3500075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8841929" y="3264361"/>
              <a:ext cx="2672522"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CASE STUDY</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51893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73578" y="285479"/>
            <a:ext cx="8189936"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2628797"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CASE STUDY</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14" name="矩形 13"/>
          <p:cNvSpPr/>
          <p:nvPr/>
        </p:nvSpPr>
        <p:spPr>
          <a:xfrm>
            <a:off x="478623" y="1365427"/>
            <a:ext cx="5052141" cy="1052592"/>
          </a:xfrm>
          <a:prstGeom prst="rect">
            <a:avLst/>
          </a:prstGeom>
        </p:spPr>
        <p:txBody>
          <a:bodyPr wrap="square" lIns="91436" tIns="45718" rIns="91436" bIns="45718">
            <a:spAutoFit/>
          </a:bodyPr>
          <a:lstStyle/>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p:txBody>
      </p:sp>
      <p:sp>
        <p:nvSpPr>
          <p:cNvPr id="3" name="Rectangle 2"/>
          <p:cNvSpPr>
            <a:spLocks noChangeArrowheads="1"/>
          </p:cNvSpPr>
          <p:nvPr/>
        </p:nvSpPr>
        <p:spPr bwMode="auto">
          <a:xfrm>
            <a:off x="6431806" y="136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descr="D:\研究生论文\图表\zips\Figure4.tiff"/>
          <p:cNvPicPr/>
          <p:nvPr/>
        </p:nvPicPr>
        <p:blipFill>
          <a:blip r:embed="rId5">
            <a:extLst>
              <a:ext uri="{28A0092B-C50C-407E-A947-70E740481C1C}">
                <a14:useLocalDpi xmlns:a14="http://schemas.microsoft.com/office/drawing/2010/main" val="0"/>
              </a:ext>
            </a:extLst>
          </a:blip>
          <a:srcRect/>
          <a:stretch>
            <a:fillRect/>
          </a:stretch>
        </p:blipFill>
        <p:spPr bwMode="auto">
          <a:xfrm>
            <a:off x="664147" y="1240161"/>
            <a:ext cx="3921300" cy="2269521"/>
          </a:xfrm>
          <a:prstGeom prst="rect">
            <a:avLst/>
          </a:prstGeom>
          <a:noFill/>
          <a:ln>
            <a:noFill/>
          </a:ln>
        </p:spPr>
      </p:pic>
      <p:pic>
        <p:nvPicPr>
          <p:cNvPr id="9" name="图片 8"/>
          <p:cNvPicPr>
            <a:picLocks noChangeAspect="1"/>
          </p:cNvPicPr>
          <p:nvPr/>
        </p:nvPicPr>
        <p:blipFill>
          <a:blip r:embed="rId6"/>
          <a:stretch>
            <a:fillRect/>
          </a:stretch>
        </p:blipFill>
        <p:spPr>
          <a:xfrm>
            <a:off x="664147" y="4025900"/>
            <a:ext cx="3921300" cy="2680104"/>
          </a:xfrm>
          <a:prstGeom prst="rect">
            <a:avLst/>
          </a:prstGeom>
        </p:spPr>
      </p:pic>
      <p:pic>
        <p:nvPicPr>
          <p:cNvPr id="21" name="图片 20"/>
          <p:cNvPicPr>
            <a:picLocks noChangeAspect="1"/>
          </p:cNvPicPr>
          <p:nvPr/>
        </p:nvPicPr>
        <p:blipFill>
          <a:blip r:embed="rId7"/>
          <a:stretch>
            <a:fillRect/>
          </a:stretch>
        </p:blipFill>
        <p:spPr>
          <a:xfrm>
            <a:off x="6092121" y="1679497"/>
            <a:ext cx="5974317" cy="4614801"/>
          </a:xfrm>
          <a:prstGeom prst="rect">
            <a:avLst/>
          </a:prstGeom>
        </p:spPr>
      </p:pic>
      <p:sp>
        <p:nvSpPr>
          <p:cNvPr id="22" name="Line 41"/>
          <p:cNvSpPr>
            <a:spLocks noChangeShapeType="1"/>
          </p:cNvSpPr>
          <p:nvPr/>
        </p:nvSpPr>
        <p:spPr bwMode="auto">
          <a:xfrm>
            <a:off x="5634487"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39380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73578" y="285479"/>
            <a:ext cx="8189936"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2628797"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CASE STUDY</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14" name="矩形 13"/>
          <p:cNvSpPr/>
          <p:nvPr/>
        </p:nvSpPr>
        <p:spPr>
          <a:xfrm>
            <a:off x="478623" y="1365427"/>
            <a:ext cx="5052141" cy="1052592"/>
          </a:xfrm>
          <a:prstGeom prst="rect">
            <a:avLst/>
          </a:prstGeom>
        </p:spPr>
        <p:txBody>
          <a:bodyPr wrap="square" lIns="91436" tIns="45718" rIns="91436" bIns="45718">
            <a:spAutoFit/>
          </a:bodyPr>
          <a:lstStyle/>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p:txBody>
      </p:sp>
      <p:sp>
        <p:nvSpPr>
          <p:cNvPr id="15" name="Line 41"/>
          <p:cNvSpPr>
            <a:spLocks noChangeShapeType="1"/>
          </p:cNvSpPr>
          <p:nvPr/>
        </p:nvSpPr>
        <p:spPr bwMode="auto">
          <a:xfrm>
            <a:off x="5634487"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2"/>
          <p:cNvSpPr>
            <a:spLocks noChangeArrowheads="1"/>
          </p:cNvSpPr>
          <p:nvPr/>
        </p:nvSpPr>
        <p:spPr bwMode="auto">
          <a:xfrm>
            <a:off x="6431806" y="136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78623" y="1342785"/>
            <a:ext cx="5152631" cy="524567"/>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Make-span</a:t>
            </a:r>
          </a:p>
        </p:txBody>
      </p:sp>
      <p:pic>
        <p:nvPicPr>
          <p:cNvPr id="7" name="图片 6"/>
          <p:cNvPicPr>
            <a:picLocks noChangeAspect="1"/>
          </p:cNvPicPr>
          <p:nvPr/>
        </p:nvPicPr>
        <p:blipFill>
          <a:blip r:embed="rId5"/>
          <a:stretch>
            <a:fillRect/>
          </a:stretch>
        </p:blipFill>
        <p:spPr>
          <a:xfrm>
            <a:off x="352628" y="1903400"/>
            <a:ext cx="4486275" cy="4514850"/>
          </a:xfrm>
          <a:prstGeom prst="rect">
            <a:avLst/>
          </a:prstGeom>
        </p:spPr>
      </p:pic>
      <p:sp>
        <p:nvSpPr>
          <p:cNvPr id="18" name="矩形 17"/>
          <p:cNvSpPr/>
          <p:nvPr/>
        </p:nvSpPr>
        <p:spPr>
          <a:xfrm>
            <a:off x="6155525" y="1414541"/>
            <a:ext cx="4412112" cy="524567"/>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Cost</a:t>
            </a:r>
          </a:p>
        </p:txBody>
      </p:sp>
      <p:pic>
        <p:nvPicPr>
          <p:cNvPr id="19" name="图片 18"/>
          <p:cNvPicPr>
            <a:picLocks noChangeAspect="1"/>
          </p:cNvPicPr>
          <p:nvPr/>
        </p:nvPicPr>
        <p:blipFill>
          <a:blip r:embed="rId6"/>
          <a:stretch>
            <a:fillRect/>
          </a:stretch>
        </p:blipFill>
        <p:spPr>
          <a:xfrm>
            <a:off x="6024212" y="1899519"/>
            <a:ext cx="4543425" cy="4552950"/>
          </a:xfrm>
          <a:prstGeom prst="rect">
            <a:avLst/>
          </a:prstGeom>
        </p:spPr>
      </p:pic>
      <p:graphicFrame>
        <p:nvGraphicFramePr>
          <p:cNvPr id="17" name="图表 16"/>
          <p:cNvGraphicFramePr>
            <a:graphicFrameLocks/>
          </p:cNvGraphicFramePr>
          <p:nvPr>
            <p:extLst>
              <p:ext uri="{D42A27DB-BD31-4B8C-83A1-F6EECF244321}">
                <p14:modId xmlns:p14="http://schemas.microsoft.com/office/powerpoint/2010/main" val="1310489155"/>
              </p:ext>
            </p:extLst>
          </p:nvPr>
        </p:nvGraphicFramePr>
        <p:xfrm>
          <a:off x="42181" y="2896777"/>
          <a:ext cx="4581939" cy="39181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图表 19"/>
          <p:cNvGraphicFramePr>
            <a:graphicFrameLocks/>
          </p:cNvGraphicFramePr>
          <p:nvPr>
            <p:extLst>
              <p:ext uri="{D42A27DB-BD31-4B8C-83A1-F6EECF244321}">
                <p14:modId xmlns:p14="http://schemas.microsoft.com/office/powerpoint/2010/main" val="36888401"/>
              </p:ext>
            </p:extLst>
          </p:nvPr>
        </p:nvGraphicFramePr>
        <p:xfrm>
          <a:off x="5809429" y="3240949"/>
          <a:ext cx="4572000" cy="35739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846110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2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73578" y="285479"/>
            <a:ext cx="8189936"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2628797"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CASE STUDY</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14" name="矩形 13"/>
          <p:cNvSpPr/>
          <p:nvPr/>
        </p:nvSpPr>
        <p:spPr>
          <a:xfrm>
            <a:off x="478623" y="1374952"/>
            <a:ext cx="5052141" cy="1052592"/>
          </a:xfrm>
          <a:prstGeom prst="rect">
            <a:avLst/>
          </a:prstGeom>
        </p:spPr>
        <p:txBody>
          <a:bodyPr wrap="square" lIns="91436" tIns="45718" rIns="91436" bIns="45718">
            <a:spAutoFit/>
          </a:bodyPr>
          <a:lstStyle/>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p:txBody>
      </p:sp>
      <p:sp>
        <p:nvSpPr>
          <p:cNvPr id="15" name="Line 41"/>
          <p:cNvSpPr>
            <a:spLocks noChangeShapeType="1"/>
          </p:cNvSpPr>
          <p:nvPr/>
        </p:nvSpPr>
        <p:spPr bwMode="auto">
          <a:xfrm>
            <a:off x="6064791"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2"/>
          <p:cNvSpPr>
            <a:spLocks noChangeArrowheads="1"/>
          </p:cNvSpPr>
          <p:nvPr/>
        </p:nvSpPr>
        <p:spPr bwMode="auto">
          <a:xfrm>
            <a:off x="6431806" y="136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78623" y="1342785"/>
            <a:ext cx="5152631" cy="524567"/>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Fairness </a:t>
            </a:r>
          </a:p>
        </p:txBody>
      </p:sp>
      <p:pic>
        <p:nvPicPr>
          <p:cNvPr id="5" name="图片 4"/>
          <p:cNvPicPr>
            <a:picLocks noChangeAspect="1"/>
          </p:cNvPicPr>
          <p:nvPr/>
        </p:nvPicPr>
        <p:blipFill>
          <a:blip r:embed="rId5"/>
          <a:stretch>
            <a:fillRect/>
          </a:stretch>
        </p:blipFill>
        <p:spPr>
          <a:xfrm>
            <a:off x="388843" y="2054225"/>
            <a:ext cx="5429250" cy="3276600"/>
          </a:xfrm>
          <a:prstGeom prst="rect">
            <a:avLst/>
          </a:prstGeom>
        </p:spPr>
      </p:pic>
      <p:pic>
        <p:nvPicPr>
          <p:cNvPr id="7" name="图片 6"/>
          <p:cNvPicPr>
            <a:picLocks noChangeAspect="1"/>
          </p:cNvPicPr>
          <p:nvPr/>
        </p:nvPicPr>
        <p:blipFill>
          <a:blip r:embed="rId6"/>
          <a:stretch>
            <a:fillRect/>
          </a:stretch>
        </p:blipFill>
        <p:spPr>
          <a:xfrm>
            <a:off x="6368862" y="2130425"/>
            <a:ext cx="5410200" cy="3181350"/>
          </a:xfrm>
          <a:prstGeom prst="rect">
            <a:avLst/>
          </a:prstGeom>
        </p:spPr>
      </p:pic>
    </p:spTree>
    <p:extLst>
      <p:ext uri="{BB962C8B-B14F-4D97-AF65-F5344CB8AC3E}">
        <p14:creationId xmlns:p14="http://schemas.microsoft.com/office/powerpoint/2010/main" val="577811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277"/>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5534311" y="1425422"/>
            <a:ext cx="2394858" cy="954107"/>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I</a:t>
            </a:r>
            <a:r>
              <a:rPr lang="en-US" altLang="zh-CN" sz="2800" b="1" dirty="0" smtClean="0">
                <a:solidFill>
                  <a:srgbClr val="157E9F"/>
                </a:solidFill>
                <a:latin typeface="方正清刻本悦宋简体" panose="02000000000000000000" pitchFamily="2" charset="-122"/>
                <a:ea typeface="方正清刻本悦宋简体" panose="02000000000000000000" pitchFamily="2" charset="-122"/>
              </a:rPr>
              <a:t>ntroduction</a:t>
            </a:r>
          </a:p>
          <a:p>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0" name="文本框 69"/>
          <p:cNvSpPr txBox="1"/>
          <p:nvPr/>
        </p:nvSpPr>
        <p:spPr>
          <a:xfrm>
            <a:off x="8814540" y="1396429"/>
            <a:ext cx="2394858" cy="954107"/>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800" b="1" dirty="0" smtClean="0">
                <a:solidFill>
                  <a:srgbClr val="157E9F"/>
                </a:solidFill>
                <a:latin typeface="方正清刻本悦宋简体" panose="02000000000000000000" pitchFamily="2" charset="-122"/>
                <a:ea typeface="方正清刻本悦宋简体" panose="02000000000000000000" pitchFamily="2" charset="-122"/>
              </a:rPr>
              <a:t>elated Work</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493383" y="3093660"/>
            <a:ext cx="2394858" cy="954107"/>
          </a:xfrm>
          <a:prstGeom prst="rect">
            <a:avLst/>
          </a:prstGeom>
          <a:noFill/>
        </p:spPr>
        <p:txBody>
          <a:bodyPr wrap="square" rtlCol="0">
            <a:spAutoFit/>
          </a:bodyPr>
          <a:lstStyle/>
          <a:p>
            <a:r>
              <a:rPr lang="en-US" altLang="zh-CN" sz="2800" b="1" dirty="0" smtClean="0">
                <a:solidFill>
                  <a:srgbClr val="157E9F"/>
                </a:solidFill>
                <a:latin typeface="方正清刻本悦宋简体" panose="02000000000000000000" pitchFamily="2" charset="-122"/>
                <a:ea typeface="方正清刻本悦宋简体" panose="02000000000000000000" pitchFamily="2" charset="-122"/>
              </a:rPr>
              <a:t>Model &amp; Formulation</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8773612" y="3093660"/>
            <a:ext cx="2394858" cy="954107"/>
          </a:xfrm>
          <a:prstGeom prst="rect">
            <a:avLst/>
          </a:prstGeom>
          <a:noFill/>
        </p:spPr>
        <p:txBody>
          <a:bodyPr wrap="square" rtlCol="0">
            <a:spAutoFit/>
          </a:bodyPr>
          <a:lstStyle/>
          <a:p>
            <a:r>
              <a:rPr lang="en-US" altLang="zh-CN" sz="2800" b="1" dirty="0" smtClean="0">
                <a:solidFill>
                  <a:srgbClr val="157E9F"/>
                </a:solidFill>
                <a:latin typeface="方正清刻本悦宋简体" panose="02000000000000000000" pitchFamily="2" charset="-122"/>
                <a:ea typeface="方正清刻本悦宋简体" panose="02000000000000000000" pitchFamily="2" charset="-122"/>
              </a:rPr>
              <a:t>The MDGT Method</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7" name="矩形 126"/>
          <p:cNvSpPr/>
          <p:nvPr/>
        </p:nvSpPr>
        <p:spPr>
          <a:xfrm>
            <a:off x="113787" y="3268397"/>
            <a:ext cx="2802370" cy="923330"/>
          </a:xfrm>
          <a:prstGeom prst="rect">
            <a:avLst/>
          </a:prstGeom>
        </p:spPr>
        <p:txBody>
          <a:bodyPr wrap="none">
            <a:spAutoFit/>
          </a:bodyPr>
          <a:lstStyle/>
          <a:p>
            <a:r>
              <a:rPr kumimoji="1" lang="en-US" altLang="zh-CN" sz="5400" b="1" dirty="0" smtClean="0">
                <a:solidFill>
                  <a:schemeClr val="bg1"/>
                </a:solidFill>
                <a:latin typeface="方正清刻本悦宋简体" panose="02000000000000000000" pitchFamily="2" charset="-122"/>
                <a:ea typeface="方正清刻本悦宋简体" panose="02000000000000000000" pitchFamily="2" charset="-122"/>
              </a:rPr>
              <a:t>content</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5486742" y="4804784"/>
            <a:ext cx="2394858" cy="523220"/>
          </a:xfrm>
          <a:prstGeom prst="rect">
            <a:avLst/>
          </a:prstGeom>
          <a:noFill/>
        </p:spPr>
        <p:txBody>
          <a:bodyPr wrap="square" rtlCol="0">
            <a:spAutoFit/>
          </a:bodyPr>
          <a:lstStyle/>
          <a:p>
            <a:r>
              <a:rPr lang="en-US" altLang="zh-CN" sz="2800" b="1" dirty="0" smtClean="0">
                <a:solidFill>
                  <a:srgbClr val="157E9F"/>
                </a:solidFill>
                <a:latin typeface="方正清刻本悦宋简体" panose="02000000000000000000" pitchFamily="2" charset="-122"/>
                <a:ea typeface="方正清刻本悦宋简体" panose="02000000000000000000" pitchFamily="2" charset="-122"/>
              </a:rPr>
              <a:t>Case Study</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9" name="文本框 128"/>
          <p:cNvSpPr txBox="1"/>
          <p:nvPr/>
        </p:nvSpPr>
        <p:spPr>
          <a:xfrm>
            <a:off x="4643884" y="153187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p>
        </p:txBody>
      </p:sp>
      <p:sp>
        <p:nvSpPr>
          <p:cNvPr id="130" name="矩形 129"/>
          <p:cNvSpPr/>
          <p:nvPr/>
        </p:nvSpPr>
        <p:spPr>
          <a:xfrm>
            <a:off x="4643884"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2504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p>
        </p:txBody>
      </p:sp>
      <p:sp>
        <p:nvSpPr>
          <p:cNvPr id="132" name="矩形 131"/>
          <p:cNvSpPr/>
          <p:nvPr/>
        </p:nvSpPr>
        <p:spPr>
          <a:xfrm>
            <a:off x="792504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03</a:t>
            </a:r>
          </a:p>
        </p:txBody>
      </p:sp>
      <p:sp>
        <p:nvSpPr>
          <p:cNvPr id="134" name="矩形 133"/>
          <p:cNvSpPr/>
          <p:nvPr/>
        </p:nvSpPr>
        <p:spPr>
          <a:xfrm>
            <a:off x="4723880" y="314177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04</a:t>
            </a:r>
          </a:p>
        </p:txBody>
      </p:sp>
      <p:sp>
        <p:nvSpPr>
          <p:cNvPr id="136" name="矩形 135"/>
          <p:cNvSpPr/>
          <p:nvPr/>
        </p:nvSpPr>
        <p:spPr>
          <a:xfrm>
            <a:off x="7916926"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62445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p>
        </p:txBody>
      </p:sp>
      <p:sp>
        <p:nvSpPr>
          <p:cNvPr id="138" name="矩形 137"/>
          <p:cNvSpPr/>
          <p:nvPr/>
        </p:nvSpPr>
        <p:spPr>
          <a:xfrm>
            <a:off x="462445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alphaModFix/>
            <a:biLevel thresh="50000"/>
            <a:extLst>
              <a:ext uri="{28A0092B-C50C-407E-A947-70E740481C1C}">
                <a14:useLocalDpi xmlns:a14="http://schemas.microsoft.com/office/drawing/2010/main" val="0"/>
              </a:ext>
            </a:extLst>
          </a:blip>
          <a:stretch>
            <a:fillRect/>
          </a:stretch>
        </p:blipFill>
        <p:spPr>
          <a:xfrm>
            <a:off x="488206" y="665882"/>
            <a:ext cx="1902993" cy="1902993"/>
          </a:xfrm>
          <a:prstGeom prst="rect">
            <a:avLst/>
          </a:prstGeom>
          <a:noFill/>
          <a:ln>
            <a:noFill/>
          </a:ln>
        </p:spPr>
      </p:pic>
    </p:spTree>
    <p:extLst>
      <p:ext uri="{BB962C8B-B14F-4D97-AF65-F5344CB8AC3E}">
        <p14:creationId xmlns:p14="http://schemas.microsoft.com/office/powerpoint/2010/main" val="80972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145163" y="28547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2011769" cy="651525"/>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SUMMARY</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5" name="Rectangle 4"/>
          <p:cNvSpPr>
            <a:spLocks noChangeArrowheads="1"/>
          </p:cNvSpPr>
          <p:nvPr/>
        </p:nvSpPr>
        <p:spPr bwMode="auto">
          <a:xfrm>
            <a:off x="2980997" y="45194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5897338" y="3097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2"/>
          <p:cNvSpPr>
            <a:spLocks noChangeArrowheads="1"/>
          </p:cNvSpPr>
          <p:nvPr/>
        </p:nvSpPr>
        <p:spPr bwMode="auto">
          <a:xfrm>
            <a:off x="7508557" y="49486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4267200" y="2051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10822247" y="15995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zh-CN" altLang="en-US"/>
          </a:p>
        </p:txBody>
      </p:sp>
      <p:sp>
        <p:nvSpPr>
          <p:cNvPr id="18" name="Rectangle 14"/>
          <p:cNvSpPr>
            <a:spLocks noChangeArrowheads="1"/>
          </p:cNvSpPr>
          <p:nvPr/>
        </p:nvSpPr>
        <p:spPr bwMode="auto">
          <a:xfrm>
            <a:off x="1931253" y="3613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7459000" y="2168558"/>
            <a:ext cx="141797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Rectangle 23"/>
          <p:cNvSpPr>
            <a:spLocks noChangeArrowheads="1"/>
          </p:cNvSpPr>
          <p:nvPr/>
        </p:nvSpPr>
        <p:spPr bwMode="auto">
          <a:xfrm>
            <a:off x="7403546" y="4042938"/>
            <a:ext cx="141593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556"/>
          <p:cNvSpPr>
            <a:spLocks noChangeArrowheads="1"/>
          </p:cNvSpPr>
          <p:nvPr/>
        </p:nvSpPr>
        <p:spPr bwMode="auto">
          <a:xfrm>
            <a:off x="1918045" y="3726588"/>
            <a:ext cx="1417513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1137608" y="1487834"/>
            <a:ext cx="8459238" cy="4524315"/>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In this paper,</a:t>
            </a:r>
          </a:p>
          <a:p>
            <a:endParaRPr lang="en-US" altLang="zh-CN" dirty="0" smtClean="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We studied </a:t>
            </a:r>
            <a:r>
              <a:rPr lang="en-US" altLang="zh-CN" b="1" dirty="0" smtClean="0">
                <a:latin typeface="Times New Roman" panose="02020603050405020304" pitchFamily="18" charset="0"/>
                <a:cs typeface="Times New Roman" panose="02020603050405020304" pitchFamily="18" charset="0"/>
              </a:rPr>
              <a:t>multi-objective multi-workflow scheduling </a:t>
            </a:r>
            <a:r>
              <a:rPr lang="en-US" altLang="zh-CN" dirty="0" smtClean="0">
                <a:latin typeface="Times New Roman" panose="02020603050405020304" pitchFamily="18" charset="0"/>
                <a:cs typeface="Times New Roman" panose="02020603050405020304" pitchFamily="18" charset="0"/>
              </a:rPr>
              <a:t>problem over heterogeneous VMs created on multi-Clouds.</a:t>
            </a:r>
          </a:p>
          <a:p>
            <a:pPr marL="342900" indent="-342900">
              <a:buFont typeface="+mj-ea"/>
              <a:buAutoNum type="circleNumDbPlain"/>
            </a:pPr>
            <a:endParaRPr lang="en-US" altLang="zh-CN" dirty="0" smtClean="0">
              <a:latin typeface="Times New Roman" panose="02020603050405020304" pitchFamily="18" charset="0"/>
              <a:cs typeface="Times New Roman" panose="02020603050405020304" pitchFamily="18" charset="0"/>
            </a:endParaRPr>
          </a:p>
          <a:p>
            <a:pPr marL="342900" indent="-342900">
              <a:buFont typeface="+mj-ea"/>
              <a:buAutoNum type="circleNumDbPlain"/>
            </a:pPr>
            <a:endParaRPr lang="en-US" altLang="zh-CN" dirty="0" smtClean="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We introduce a multi-stage dynamic game-theoretic (</a:t>
            </a:r>
            <a:r>
              <a:rPr lang="en-US" altLang="zh-CN" b="1" dirty="0">
                <a:latin typeface="Times New Roman" panose="02020603050405020304" pitchFamily="18" charset="0"/>
                <a:cs typeface="Times New Roman" panose="02020603050405020304" pitchFamily="18" charset="0"/>
              </a:rPr>
              <a:t>MDGT</a:t>
            </a:r>
            <a:r>
              <a:rPr lang="en-US" altLang="zh-CN" dirty="0">
                <a:latin typeface="Times New Roman" panose="02020603050405020304" pitchFamily="18" charset="0"/>
                <a:cs typeface="Times New Roman" panose="02020603050405020304" pitchFamily="18" charset="0"/>
              </a:rPr>
              <a:t>) scheduling </a:t>
            </a:r>
            <a:r>
              <a:rPr lang="en-US" altLang="zh-CN" dirty="0" smtClean="0">
                <a:latin typeface="Times New Roman" panose="02020603050405020304" pitchFamily="18" charset="0"/>
                <a:cs typeface="Times New Roman" panose="02020603050405020304" pitchFamily="18" charset="0"/>
              </a:rPr>
              <a:t>approach, which is featured by </a:t>
            </a:r>
            <a:r>
              <a:rPr lang="en-US" altLang="zh-CN" dirty="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ptimization among </a:t>
            </a:r>
            <a:r>
              <a:rPr lang="en-US" altLang="zh-CN" b="1" dirty="0" smtClean="0">
                <a:latin typeface="Times New Roman" panose="02020603050405020304" pitchFamily="18" charset="0"/>
                <a:cs typeface="Times New Roman" panose="02020603050405020304" pitchFamily="18" charset="0"/>
              </a:rPr>
              <a:t>make-span,</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system fairness </a:t>
            </a:r>
            <a:r>
              <a:rPr lang="en-US" altLang="zh-CN" dirty="0" smtClean="0">
                <a:latin typeface="Times New Roman" panose="02020603050405020304" pitchFamily="18" charset="0"/>
                <a:cs typeface="Times New Roman" panose="02020603050405020304" pitchFamily="18" charset="0"/>
              </a:rPr>
              <a:t>and </a:t>
            </a:r>
            <a:r>
              <a:rPr lang="en-US" altLang="zh-CN" b="1" dirty="0" smtClean="0">
                <a:latin typeface="Times New Roman" panose="02020603050405020304" pitchFamily="18" charset="0"/>
                <a:cs typeface="Times New Roman" panose="02020603050405020304" pitchFamily="18" charset="0"/>
              </a:rPr>
              <a:t>total cost</a:t>
            </a:r>
            <a:r>
              <a:rPr lang="en-US" altLang="zh-CN" dirty="0" smtClean="0">
                <a:latin typeface="Times New Roman" panose="02020603050405020304" pitchFamily="18" charset="0"/>
                <a:cs typeface="Times New Roman" panose="02020603050405020304" pitchFamily="18" charset="0"/>
              </a:rPr>
              <a:t>.</a:t>
            </a:r>
          </a:p>
          <a:p>
            <a:pPr marL="342900" indent="-342900">
              <a:buFont typeface="+mj-ea"/>
              <a:buAutoNum type="circleNumDbPlain"/>
            </a:pPr>
            <a:endParaRPr lang="en-US" altLang="zh-CN" dirty="0" smtClean="0">
              <a:latin typeface="Times New Roman" panose="02020603050405020304" pitchFamily="18" charset="0"/>
              <a:cs typeface="Times New Roman" panose="02020603050405020304" pitchFamily="18" charset="0"/>
            </a:endParaRPr>
          </a:p>
          <a:p>
            <a:pPr marL="342900" indent="-342900">
              <a:buFont typeface="+mj-ea"/>
              <a:buAutoNum type="circleNumDbPlain"/>
            </a:pPr>
            <a:endParaRPr lang="en-US" altLang="zh-CN"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We conduct extensive experiments based on well-know </a:t>
            </a:r>
            <a:r>
              <a:rPr lang="en-US" altLang="zh-CN" b="1" dirty="0" smtClean="0">
                <a:latin typeface="Times New Roman" panose="02020603050405020304" pitchFamily="18" charset="0"/>
                <a:cs typeface="Times New Roman" panose="02020603050405020304" pitchFamily="18" charset="0"/>
              </a:rPr>
              <a:t>scientific workflow</a:t>
            </a:r>
            <a:r>
              <a:rPr lang="en-US" altLang="zh-CN" dirty="0" smtClean="0">
                <a:latin typeface="Times New Roman" panose="02020603050405020304" pitchFamily="18" charset="0"/>
                <a:cs typeface="Times New Roman" panose="02020603050405020304" pitchFamily="18" charset="0"/>
              </a:rPr>
              <a:t> templates and </a:t>
            </a:r>
            <a:r>
              <a:rPr lang="en-US" altLang="zh-CN" b="1" dirty="0" smtClean="0">
                <a:latin typeface="Times New Roman" panose="02020603050405020304" pitchFamily="18" charset="0"/>
                <a:cs typeface="Times New Roman" panose="02020603050405020304" pitchFamily="18" charset="0"/>
              </a:rPr>
              <a:t>real-world third-party commercial IaaS </a:t>
            </a:r>
            <a:r>
              <a:rPr lang="en-US" altLang="zh-CN" dirty="0" smtClean="0">
                <a:latin typeface="Times New Roman" panose="02020603050405020304" pitchFamily="18" charset="0"/>
                <a:cs typeface="Times New Roman" panose="02020603050405020304" pitchFamily="18" charset="0"/>
              </a:rPr>
              <a:t>clouds. </a:t>
            </a:r>
          </a:p>
          <a:p>
            <a:pPr marL="342900" indent="-342900">
              <a:buFont typeface="+mj-ea"/>
              <a:buAutoNum type="circleNumDbPlain"/>
            </a:pPr>
            <a:endParaRPr lang="en-US" altLang="zh-CN" dirty="0">
              <a:latin typeface="Times New Roman" panose="02020603050405020304" pitchFamily="18" charset="0"/>
              <a:cs typeface="Times New Roman" panose="02020603050405020304" pitchFamily="18" charset="0"/>
            </a:endParaRPr>
          </a:p>
          <a:p>
            <a:pPr marL="342900" indent="-342900">
              <a:buFont typeface="+mj-ea"/>
              <a:buAutoNum type="circleNumDbPlain"/>
            </a:pPr>
            <a:endParaRPr lang="en-US" altLang="zh-CN" dirty="0" smtClean="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Experimental results demonstrate that our approach </a:t>
            </a:r>
            <a:r>
              <a:rPr lang="en-US" altLang="zh-CN" b="1" dirty="0" smtClean="0">
                <a:latin typeface="Times New Roman" panose="02020603050405020304" pitchFamily="18" charset="0"/>
                <a:cs typeface="Times New Roman" panose="02020603050405020304" pitchFamily="18" charset="0"/>
              </a:rPr>
              <a:t>outperforms traditional baseline</a:t>
            </a:r>
            <a:r>
              <a:rPr lang="en-US" altLang="zh-CN" dirty="0" smtClean="0">
                <a:latin typeface="Times New Roman" panose="02020603050405020304" pitchFamily="18" charset="0"/>
                <a:cs typeface="Times New Roman" panose="02020603050405020304" pitchFamily="18" charset="0"/>
              </a:rPr>
              <a:t> ones.</a:t>
            </a:r>
          </a:p>
        </p:txBody>
      </p:sp>
    </p:spTree>
    <p:extLst>
      <p:ext uri="{BB962C8B-B14F-4D97-AF65-F5344CB8AC3E}">
        <p14:creationId xmlns:p14="http://schemas.microsoft.com/office/powerpoint/2010/main" val="194662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8483466" y="3264361"/>
              <a:ext cx="3389450"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INTRODUCTION</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1537357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108360" y="285479"/>
            <a:ext cx="7755153"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dirty="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3198311" cy="651525"/>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INTRODUCTION</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29" name="矩形 28"/>
          <p:cNvSpPr/>
          <p:nvPr/>
        </p:nvSpPr>
        <p:spPr>
          <a:xfrm>
            <a:off x="584201" y="1418346"/>
            <a:ext cx="4821686" cy="5355308"/>
          </a:xfrm>
          <a:prstGeom prst="rect">
            <a:avLst/>
          </a:prstGeom>
        </p:spPr>
        <p:txBody>
          <a:bodyPr wrap="square" lIns="91436" tIns="45718" rIns="91436" bIns="45718">
            <a:spAutoFit/>
          </a:bodyPr>
          <a:lstStyle/>
          <a:p>
            <a:r>
              <a:rPr lang="en-US" altLang="zh-CN" b="1" dirty="0" smtClean="0">
                <a:latin typeface="Times New Roman" panose="02020603050405020304" pitchFamily="18" charset="0"/>
                <a:cs typeface="Times New Roman" panose="02020603050405020304" pitchFamily="18" charset="0"/>
              </a:rPr>
              <a:t>Research</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Multi-objective workflow Scheduling on Multi-Clouds with meeting various </a:t>
            </a:r>
            <a:r>
              <a:rPr lang="en-US" altLang="zh-CN" dirty="0" err="1" smtClean="0">
                <a:latin typeface="Times New Roman" panose="02020603050405020304" pitchFamily="18" charset="0"/>
                <a:cs typeface="Times New Roman" panose="02020603050405020304" pitchFamily="18" charset="0"/>
              </a:rPr>
              <a:t>QoS</a:t>
            </a:r>
            <a:r>
              <a:rPr lang="en-US" altLang="zh-CN" dirty="0" smtClean="0">
                <a:latin typeface="Times New Roman" panose="02020603050405020304" pitchFamily="18" charset="0"/>
                <a:cs typeface="Times New Roman" panose="02020603050405020304" pitchFamily="18" charset="0"/>
              </a:rPr>
              <a:t> requirements, e.g., reducing make-span, total cost and maximum system fairness.</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Challenge:</a:t>
            </a:r>
            <a:endParaRPr lang="en-US" altLang="zh-CN" b="1"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It’s one of NP-complete problem.</a:t>
            </a: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Large scale workflows have large amount of task applications.</a:t>
            </a: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Virtual machines with various cloud providers need different </a:t>
            </a:r>
            <a:r>
              <a:rPr lang="en-US" altLang="zh-CN" dirty="0" err="1" smtClean="0">
                <a:latin typeface="Times New Roman" panose="02020603050405020304" pitchFamily="18" charset="0"/>
                <a:cs typeface="Times New Roman" panose="02020603050405020304" pitchFamily="18" charset="0"/>
              </a:rPr>
              <a:t>QoS</a:t>
            </a:r>
            <a:r>
              <a:rPr lang="en-US" altLang="zh-CN" dirty="0" smtClean="0">
                <a:latin typeface="Times New Roman" panose="02020603050405020304" pitchFamily="18" charset="0"/>
                <a:cs typeface="Times New Roman" panose="02020603050405020304" pitchFamily="18" charset="0"/>
              </a:rPr>
              <a:t> requirements.</a:t>
            </a:r>
            <a:r>
              <a:rPr lang="en-US" altLang="zh-CN" dirty="0" smtClean="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marL="342900" indent="-342900">
              <a:buFont typeface="+mj-ea"/>
              <a:buAutoNum type="circleNumDbPlain"/>
            </a:pPr>
            <a:endPar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smtClean="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Why to use game theoretic-based model?</a:t>
            </a: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Some </a:t>
            </a:r>
            <a:r>
              <a:rPr lang="en-US" altLang="zh-CN" dirty="0" err="1" smtClean="0">
                <a:latin typeface="Times New Roman" panose="02020603050405020304" pitchFamily="18" charset="0"/>
                <a:cs typeface="Times New Roman" panose="02020603050405020304" pitchFamily="18" charset="0"/>
              </a:rPr>
              <a:t>QoS</a:t>
            </a:r>
            <a:r>
              <a:rPr lang="en-US" altLang="zh-CN" dirty="0" smtClean="0">
                <a:latin typeface="Times New Roman" panose="02020603050405020304" pitchFamily="18" charset="0"/>
                <a:cs typeface="Times New Roman" panose="02020603050405020304" pitchFamily="18" charset="0"/>
              </a:rPr>
              <a:t> requirements exist conflicts and confrontations, e.g., performance and cost.</a:t>
            </a:r>
          </a:p>
          <a:p>
            <a:pPr marL="342900" indent="-342900">
              <a:buFont typeface="+mj-ea"/>
              <a:buAutoNum type="circleNumDbPlain"/>
            </a:pPr>
            <a:r>
              <a:rPr lang="en-US" altLang="zh-CN" dirty="0" smtClean="0">
                <a:latin typeface="Times New Roman" panose="02020603050405020304" pitchFamily="18" charset="0"/>
                <a:cs typeface="Times New Roman" panose="02020603050405020304" pitchFamily="18" charset="0"/>
              </a:rPr>
              <a:t>To reduce the complexity of the real-time multiple workflows scheduling via multi-stage dynamic game.</a:t>
            </a:r>
            <a:endParaRPr lang="en-US" altLang="zh-CN" dirty="0" smtClean="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Line 41"/>
          <p:cNvSpPr>
            <a:spLocks noChangeShapeType="1"/>
          </p:cNvSpPr>
          <p:nvPr/>
        </p:nvSpPr>
        <p:spPr bwMode="auto">
          <a:xfrm>
            <a:off x="5405887" y="1668490"/>
            <a:ext cx="0" cy="4148882"/>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5" name="图片 14" descr="D:\研究生论文\图表\zips\Figure4.tiff"/>
          <p:cNvPicPr/>
          <p:nvPr/>
        </p:nvPicPr>
        <p:blipFill>
          <a:blip r:embed="rId5">
            <a:extLst>
              <a:ext uri="{28A0092B-C50C-407E-A947-70E740481C1C}">
                <a14:useLocalDpi xmlns:a14="http://schemas.microsoft.com/office/drawing/2010/main" val="0"/>
              </a:ext>
            </a:extLst>
          </a:blip>
          <a:srcRect/>
          <a:stretch>
            <a:fillRect/>
          </a:stretch>
        </p:blipFill>
        <p:spPr bwMode="auto">
          <a:xfrm>
            <a:off x="5914036" y="1668490"/>
            <a:ext cx="5294512" cy="4046510"/>
          </a:xfrm>
          <a:prstGeom prst="rect">
            <a:avLst/>
          </a:prstGeom>
          <a:noFill/>
          <a:ln>
            <a:noFill/>
          </a:ln>
        </p:spPr>
      </p:pic>
    </p:spTree>
    <p:extLst>
      <p:ext uri="{BB962C8B-B14F-4D97-AF65-F5344CB8AC3E}">
        <p14:creationId xmlns:p14="http://schemas.microsoft.com/office/powerpoint/2010/main" val="3645470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smtClean="0"/>
                <a:t>2</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8510012" y="3264361"/>
              <a:ext cx="3336359"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RELATED WORK</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781329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119469" y="285479"/>
            <a:ext cx="774404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dirty="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3074688"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RELATED WORK</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29" name="矩形 28"/>
          <p:cNvSpPr/>
          <p:nvPr/>
        </p:nvSpPr>
        <p:spPr>
          <a:xfrm>
            <a:off x="354272" y="1245600"/>
            <a:ext cx="5921829" cy="5124476"/>
          </a:xfrm>
          <a:prstGeom prst="rect">
            <a:avLst/>
          </a:prstGeom>
        </p:spPr>
        <p:txBody>
          <a:bodyPr wrap="square" lIns="91436" tIns="45718" rIns="91436" bIns="45718">
            <a:spAutoFit/>
          </a:bodyPr>
          <a:lstStyle/>
          <a:p>
            <a:pPr>
              <a:lnSpc>
                <a:spcPct val="150000"/>
              </a:lnSpc>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2.1 Multi-objective workflow </a:t>
            </a:r>
            <a:r>
              <a:rPr lang="en-US" altLang="zh-CN" sz="2400" dirty="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s</a:t>
            </a: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cheduling</a:t>
            </a:r>
          </a:p>
          <a:p>
            <a:pPr marL="342900" indent="-342900">
              <a:lnSpc>
                <a:spcPct val="150000"/>
              </a:lnSpc>
              <a:buFont typeface="+mj-ea"/>
              <a:buAutoNum type="circleNumDbPlain"/>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raditional algorithms</a:t>
            </a:r>
          </a:p>
          <a:p>
            <a:pPr>
              <a:lnSpc>
                <a:spcPct val="150000"/>
              </a:lnSpc>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n-US" altLang="zh-CN" sz="1600" b="1" dirty="0" smtClean="0">
                <a:latin typeface="Times New Roman" panose="02020603050405020304" pitchFamily="18" charset="0"/>
                <a:cs typeface="Times New Roman" panose="02020603050405020304" pitchFamily="18" charset="0"/>
              </a:rPr>
              <a:t>MOHEFT </a:t>
            </a:r>
            <a:r>
              <a:rPr lang="en-US" altLang="zh-CN" sz="16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Durillo</a:t>
            </a:r>
            <a:r>
              <a:rPr lang="en-US" altLang="zh-CN" sz="1600" dirty="0" smtClean="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et al. </a:t>
            </a:r>
            <a:r>
              <a:rPr lang="en-US" altLang="zh-CN" sz="1600" dirty="0" smtClean="0">
                <a:latin typeface="Times New Roman" panose="02020603050405020304" pitchFamily="18" charset="0"/>
                <a:cs typeface="Times New Roman" panose="02020603050405020304" pitchFamily="18" charset="0"/>
              </a:rPr>
              <a:t>[12]), </a:t>
            </a:r>
            <a:r>
              <a:rPr lang="en-US" altLang="zh-CN" sz="1600" b="1" dirty="0" smtClean="0">
                <a:latin typeface="Times New Roman" panose="02020603050405020304" pitchFamily="18" charset="0"/>
                <a:cs typeface="Times New Roman" panose="02020603050405020304" pitchFamily="18" charset="0"/>
              </a:rPr>
              <a:t>DVFS+PSO </a:t>
            </a:r>
            <a:r>
              <a:rPr lang="en-US" altLang="zh-CN" sz="1600" dirty="0" smtClean="0">
                <a:latin typeface="Times New Roman" panose="02020603050405020304" pitchFamily="18" charset="0"/>
                <a:cs typeface="Times New Roman" panose="02020603050405020304" pitchFamily="18" charset="0"/>
              </a:rPr>
              <a:t>(Yassa </a:t>
            </a:r>
            <a:r>
              <a:rPr lang="en-US" altLang="zh-CN" sz="1600" i="1" dirty="0" smtClean="0">
                <a:latin typeface="Times New Roman" panose="02020603050405020304" pitchFamily="18" charset="0"/>
                <a:cs typeface="Times New Roman" panose="02020603050405020304" pitchFamily="18" charset="0"/>
              </a:rPr>
              <a:t>et al. </a:t>
            </a:r>
            <a:r>
              <a:rPr lang="en-US" altLang="zh-CN" sz="1600" dirty="0" smtClean="0">
                <a:latin typeface="Times New Roman" panose="02020603050405020304" pitchFamily="18" charset="0"/>
                <a:cs typeface="Times New Roman" panose="02020603050405020304" pitchFamily="18" charset="0"/>
              </a:rPr>
              <a:t>[13])</a:t>
            </a:r>
            <a:r>
              <a:rPr lang="en-US" altLang="zh-CN" sz="1600" b="1" dirty="0" smtClean="0">
                <a:latin typeface="Times New Roman" panose="02020603050405020304" pitchFamily="18" charset="0"/>
                <a:cs typeface="Times New Roman" panose="02020603050405020304" pitchFamily="18" charset="0"/>
              </a:rPr>
              <a:t> </a:t>
            </a:r>
            <a:endParaRPr lang="zh-CN" altLang="en-US" sz="1600" dirty="0" smtClean="0">
              <a:latin typeface="Times New Roman" panose="02020603050405020304" pitchFamily="18" charset="0"/>
              <a:cs typeface="Times New Roman" panose="02020603050405020304" pitchFamily="18" charset="0"/>
            </a:endParaRPr>
          </a:p>
          <a:p>
            <a:pPr marL="342900" indent="-342900">
              <a:lnSpc>
                <a:spcPct val="150000"/>
              </a:lnSpc>
              <a:buFont typeface="+mj-ea"/>
              <a:buAutoNum type="circleNumDbPlain" startAt="2"/>
            </a:pPr>
            <a:r>
              <a:rPr lang="en-US" altLang="zh-CN" dirty="0" smtClean="0">
                <a:latin typeface="Times New Roman" panose="02020603050405020304" pitchFamily="18" charset="0"/>
                <a:cs typeface="Times New Roman" panose="02020603050405020304" pitchFamily="18" charset="0"/>
              </a:rPr>
              <a:t>Evolution algorithms</a:t>
            </a:r>
          </a:p>
          <a:p>
            <a:pPr>
              <a:lnSpc>
                <a:spcPct val="150000"/>
              </a:lnSpc>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n-US" altLang="zh-CN" sz="1600" b="1" dirty="0" smtClean="0">
                <a:latin typeface="Times New Roman" panose="02020603050405020304" pitchFamily="18" charset="0"/>
                <a:cs typeface="Times New Roman" panose="02020603050405020304" pitchFamily="18" charset="0"/>
              </a:rPr>
              <a:t>GA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Khajemohammadi</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[14]),  </a:t>
            </a:r>
            <a:r>
              <a:rPr lang="en-US" altLang="zh-CN" sz="1600" b="1" dirty="0" smtClean="0">
                <a:latin typeface="Times New Roman" panose="02020603050405020304" pitchFamily="18" charset="0"/>
                <a:cs typeface="Times New Roman" panose="02020603050405020304" pitchFamily="18" charset="0"/>
              </a:rPr>
              <a:t>EMO </a:t>
            </a:r>
            <a:r>
              <a:rPr lang="en-US" altLang="zh-CN" sz="1600" dirty="0">
                <a:latin typeface="Times New Roman" panose="02020603050405020304" pitchFamily="18" charset="0"/>
                <a:cs typeface="Times New Roman" panose="02020603050405020304" pitchFamily="18" charset="0"/>
              </a:rPr>
              <a:t>(Zhu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[15</a:t>
            </a:r>
            <a:r>
              <a:rPr lang="en-US" altLang="zh-CN" sz="1600" dirty="0" smtClean="0">
                <a:latin typeface="Times New Roman" panose="02020603050405020304" pitchFamily="18" charset="0"/>
                <a:cs typeface="Times New Roman" panose="02020603050405020304" pitchFamily="18" charset="0"/>
              </a:rPr>
              <a:t>]), </a:t>
            </a:r>
            <a:r>
              <a:rPr lang="en-US" altLang="zh-CN" sz="1600" b="1" dirty="0" smtClean="0">
                <a:latin typeface="Times New Roman" panose="02020603050405020304" pitchFamily="18" charset="0"/>
                <a:cs typeface="Times New Roman" panose="02020603050405020304" pitchFamily="18" charset="0"/>
              </a:rPr>
              <a:t>ACO </a:t>
            </a:r>
            <a:r>
              <a:rPr lang="en-US" altLang="zh-CN" sz="1600" dirty="0">
                <a:latin typeface="Times New Roman" panose="02020603050405020304" pitchFamily="18" charset="0"/>
                <a:cs typeface="Times New Roman" panose="02020603050405020304" pitchFamily="18" charset="0"/>
              </a:rPr>
              <a:t>(Chen </a:t>
            </a:r>
            <a:r>
              <a:rPr lang="en-US" altLang="zh-CN" sz="1600" i="1" dirty="0">
                <a:latin typeface="Times New Roman" panose="02020603050405020304" pitchFamily="18" charset="0"/>
                <a:cs typeface="Times New Roman" panose="02020603050405020304" pitchFamily="18" charset="0"/>
              </a:rPr>
              <a:t>et al.</a:t>
            </a:r>
            <a:r>
              <a:rPr lang="en-US" altLang="zh-CN" sz="1600" dirty="0">
                <a:latin typeface="Times New Roman" panose="02020603050405020304" pitchFamily="18" charset="0"/>
                <a:cs typeface="Times New Roman" panose="02020603050405020304" pitchFamily="18" charset="0"/>
              </a:rPr>
              <a:t> [16]), </a:t>
            </a:r>
            <a:r>
              <a:rPr lang="en-US" altLang="zh-CN" sz="1600" b="1" dirty="0" smtClean="0">
                <a:latin typeface="Times New Roman" panose="02020603050405020304" pitchFamily="18" charset="0"/>
                <a:cs typeface="Times New Roman" panose="02020603050405020304" pitchFamily="18" charset="0"/>
              </a:rPr>
              <a:t>PSM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Padmaveni</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[17])</a:t>
            </a:r>
            <a:endParaRPr lang="zh-CN" altLang="en-US" sz="1600" dirty="0">
              <a:latin typeface="Times New Roman" panose="02020603050405020304" pitchFamily="18" charset="0"/>
              <a:cs typeface="Times New Roman" panose="02020603050405020304" pitchFamily="18" charset="0"/>
            </a:endParaRPr>
          </a:p>
          <a:p>
            <a:pPr marL="342900" indent="-342900">
              <a:lnSpc>
                <a:spcPct val="150000"/>
              </a:lnSpc>
              <a:buFont typeface="+mj-ea"/>
              <a:buAutoNum type="circleNumDbPlain" startAt="3"/>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Pareto-optimal-based Methods</a:t>
            </a:r>
          </a:p>
          <a:p>
            <a:pPr>
              <a:lnSpc>
                <a:spcPct val="150000"/>
              </a:lnSpc>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smtClean="0">
                <a:latin typeface="Times New Roman" panose="02020603050405020304" pitchFamily="18" charset="0"/>
                <a:cs typeface="Times New Roman" panose="02020603050405020304" pitchFamily="18" charset="0"/>
              </a:rPr>
              <a:t>PFOA </a:t>
            </a:r>
            <a:r>
              <a:rPr lang="en-US" altLang="zh-CN" sz="1600" dirty="0">
                <a:latin typeface="Times New Roman" panose="02020603050405020304" pitchFamily="18" charset="0"/>
                <a:cs typeface="Times New Roman" panose="02020603050405020304" pitchFamily="18" charset="0"/>
              </a:rPr>
              <a:t>(Zheng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[18]), </a:t>
            </a:r>
            <a:r>
              <a:rPr lang="en-US" altLang="zh-CN" sz="1600" b="1" dirty="0">
                <a:latin typeface="Times New Roman" panose="02020603050405020304" pitchFamily="18" charset="0"/>
                <a:cs typeface="Times New Roman" panose="02020603050405020304" pitchFamily="18" charset="0"/>
              </a:rPr>
              <a:t>PF+GA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Hou</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[19]), </a:t>
            </a:r>
            <a:r>
              <a:rPr lang="en-US" altLang="zh-CN" sz="1600" b="1" dirty="0">
                <a:latin typeface="Times New Roman" panose="02020603050405020304" pitchFamily="18" charset="0"/>
                <a:cs typeface="Times New Roman" panose="02020603050405020304" pitchFamily="18" charset="0"/>
              </a:rPr>
              <a:t>BHO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Ebadifard</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[20])</a:t>
            </a:r>
            <a:endParaRPr lang="zh-CN" altLang="en-US" sz="16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2.2 Game-theoretic-based </a:t>
            </a:r>
            <a:r>
              <a:rPr lang="en-US" altLang="zh-CN" sz="2400" dirty="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s</a:t>
            </a: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cheduling</a:t>
            </a:r>
          </a:p>
          <a:p>
            <a:pPr>
              <a:lnSpc>
                <a:spcPct val="150000"/>
              </a:lnSpc>
            </a:pPr>
            <a:r>
              <a:rPr lang="en-US" altLang="zh-CN" sz="1600" b="1" dirty="0" smtClean="0">
                <a:latin typeface="Times New Roman" panose="02020603050405020304" pitchFamily="18" charset="0"/>
                <a:cs typeface="Times New Roman" panose="02020603050405020304" pitchFamily="18" charset="0"/>
              </a:rPr>
              <a:t>      BOSS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Fard</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[21]), </a:t>
            </a:r>
            <a:r>
              <a:rPr lang="en-US" altLang="zh-CN" sz="1600" b="1" dirty="0">
                <a:latin typeface="Times New Roman" panose="02020603050405020304" pitchFamily="18" charset="0"/>
                <a:cs typeface="Times New Roman" panose="02020603050405020304" pitchFamily="18" charset="0"/>
              </a:rPr>
              <a:t>GMO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Duan</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[22], </a:t>
            </a:r>
            <a:r>
              <a:rPr lang="en-US" altLang="zh-CN" sz="1600" dirty="0" err="1">
                <a:latin typeface="Times New Roman" panose="02020603050405020304" pitchFamily="18" charset="0"/>
                <a:cs typeface="Times New Roman" panose="02020603050405020304" pitchFamily="18" charset="0"/>
              </a:rPr>
              <a:t>Sujana</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 al. </a:t>
            </a:r>
            <a:r>
              <a:rPr lang="en-US" altLang="zh-CN" sz="1600" dirty="0">
                <a:latin typeface="Times New Roman" panose="02020603050405020304" pitchFamily="18" charset="0"/>
                <a:cs typeface="Times New Roman" panose="02020603050405020304" pitchFamily="18" charset="0"/>
              </a:rPr>
              <a:t>[23]).</a:t>
            </a:r>
          </a:p>
        </p:txBody>
      </p:sp>
      <p:pic>
        <p:nvPicPr>
          <p:cNvPr id="6" name="图片 5"/>
          <p:cNvPicPr>
            <a:picLocks noChangeAspect="1"/>
          </p:cNvPicPr>
          <p:nvPr/>
        </p:nvPicPr>
        <p:blipFill>
          <a:blip r:embed="rId5"/>
          <a:stretch>
            <a:fillRect/>
          </a:stretch>
        </p:blipFill>
        <p:spPr>
          <a:xfrm>
            <a:off x="6620902" y="949530"/>
            <a:ext cx="5423562" cy="5945907"/>
          </a:xfrm>
          <a:prstGeom prst="rect">
            <a:avLst/>
          </a:prstGeom>
        </p:spPr>
      </p:pic>
      <p:sp>
        <p:nvSpPr>
          <p:cNvPr id="15" name="Line 41"/>
          <p:cNvSpPr>
            <a:spLocks noChangeShapeType="1"/>
          </p:cNvSpPr>
          <p:nvPr/>
        </p:nvSpPr>
        <p:spPr bwMode="auto">
          <a:xfrm>
            <a:off x="6500217"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3584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smtClean="0"/>
                <a:t>3</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561464" y="3264361"/>
              <a:ext cx="5301640"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MODEL &amp; FORMULATION</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402941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3</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419073" y="193888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8" name="文本框 1777"/>
          <p:cNvSpPr txBox="1"/>
          <p:nvPr/>
        </p:nvSpPr>
        <p:spPr>
          <a:xfrm>
            <a:off x="2614037" y="1943551"/>
            <a:ext cx="1653163" cy="707886"/>
          </a:xfrm>
          <a:prstGeom prst="rect">
            <a:avLst/>
          </a:prstGeom>
          <a:noFill/>
        </p:spPr>
        <p:txBody>
          <a:bodyPr wrap="square" rtlCol="0">
            <a:spAutoFit/>
          </a:bodyPr>
          <a:lstStyle/>
          <a:p>
            <a:r>
              <a:rPr lang="en-US" altLang="zh-CN" sz="4000" smtClean="0">
                <a:solidFill>
                  <a:schemeClr val="bg1"/>
                </a:solidFill>
              </a:rPr>
              <a:t>6,000</a:t>
            </a:r>
            <a:endParaRPr lang="zh-CN" altLang="en-US" sz="40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p:sp>
        <p:nvSpPr>
          <p:cNvPr id="14" name="矩形 13"/>
          <p:cNvSpPr/>
          <p:nvPr/>
        </p:nvSpPr>
        <p:spPr>
          <a:xfrm>
            <a:off x="478623" y="1374952"/>
            <a:ext cx="5052141" cy="1052592"/>
          </a:xfrm>
          <a:prstGeom prst="rect">
            <a:avLst/>
          </a:prstGeom>
        </p:spPr>
        <p:txBody>
          <a:bodyPr wrap="square" lIns="91436" tIns="45718" rIns="91436" bIns="45718">
            <a:spAutoFit/>
          </a:bodyPr>
          <a:lstStyle/>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a:p>
            <a:pPr>
              <a:lnSpc>
                <a:spcPct val="130000"/>
              </a:lnSpc>
            </a:pPr>
            <a:endPar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endParaRPr>
          </a:p>
        </p:txBody>
      </p:sp>
      <p:sp>
        <p:nvSpPr>
          <p:cNvPr id="15" name="Line 41"/>
          <p:cNvSpPr>
            <a:spLocks noChangeShapeType="1"/>
          </p:cNvSpPr>
          <p:nvPr/>
        </p:nvSpPr>
        <p:spPr bwMode="auto">
          <a:xfrm>
            <a:off x="6064791"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2"/>
          <p:cNvSpPr>
            <a:spLocks noChangeArrowheads="1"/>
          </p:cNvSpPr>
          <p:nvPr/>
        </p:nvSpPr>
        <p:spPr bwMode="auto">
          <a:xfrm>
            <a:off x="6431806" y="136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78623" y="1342785"/>
            <a:ext cx="5152631" cy="524567"/>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400" dirty="0" smtClean="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Workflows  </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791" y="1603375"/>
            <a:ext cx="4724400" cy="4810125"/>
          </a:xfrm>
          <a:prstGeom prst="rect">
            <a:avLst/>
          </a:prstGeom>
        </p:spPr>
      </p:pic>
      <p:sp>
        <p:nvSpPr>
          <p:cNvPr id="20" name="矩形 19"/>
          <p:cNvSpPr/>
          <p:nvPr/>
        </p:nvSpPr>
        <p:spPr>
          <a:xfrm>
            <a:off x="5813843" y="285479"/>
            <a:ext cx="6049670"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1" name="矩形 20"/>
          <p:cNvSpPr/>
          <p:nvPr/>
        </p:nvSpPr>
        <p:spPr>
          <a:xfrm>
            <a:off x="761702" y="109554"/>
            <a:ext cx="4769062"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MODEL &amp; FORMULATION</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8" name="矩形 7"/>
              <p:cNvSpPr/>
              <p:nvPr/>
            </p:nvSpPr>
            <p:spPr>
              <a:xfrm>
                <a:off x="478623" y="2165671"/>
                <a:ext cx="5512286" cy="3416320"/>
              </a:xfrm>
              <a:prstGeom prst="rect">
                <a:avLst/>
              </a:prstGeom>
            </p:spPr>
            <p:txBody>
              <a:bodyPr wrap="square">
                <a:spAutoFit/>
              </a:bodyPr>
              <a:lstStyle/>
              <a:p>
                <a:pPr marL="342900" indent="-342900" algn="just">
                  <a:buFont typeface="+mj-ea"/>
                  <a:buAutoNum type="circleNumDbPlain"/>
                </a:pPr>
                <a:r>
                  <a:rPr lang="en-US" altLang="zh-CN" dirty="0" smtClean="0">
                    <a:latin typeface="Times New Roman" panose="02020603050405020304" pitchFamily="18" charset="0"/>
                    <a:ea typeface="Times New Roman" panose="02020603050405020304" pitchFamily="18" charset="0"/>
                  </a:rPr>
                  <a:t>Each </a:t>
                </a:r>
                <a:r>
                  <a:rPr lang="en-US" altLang="zh-CN" dirty="0">
                    <a:latin typeface="Times New Roman" panose="02020603050405020304" pitchFamily="18" charset="0"/>
                    <a:ea typeface="Times New Roman" panose="02020603050405020304" pitchFamily="18" charset="0"/>
                  </a:rPr>
                  <a:t>workflow can be represented by </a:t>
                </a:r>
                <a:r>
                  <a:rPr lang="en-US" altLang="zh-CN" b="1" dirty="0">
                    <a:latin typeface="Times New Roman" panose="02020603050405020304" pitchFamily="18" charset="0"/>
                    <a:ea typeface="Times New Roman" panose="02020603050405020304" pitchFamily="18" charset="0"/>
                  </a:rPr>
                  <a:t>a directed acyclic graph (DAG), </a:t>
                </a:r>
                <a:r>
                  <a:rPr lang="en-US" altLang="zh-CN" b="1" i="1" dirty="0">
                    <a:latin typeface="Times New Roman" panose="02020603050405020304" pitchFamily="18" charset="0"/>
                    <a:ea typeface="Times New Roman" panose="02020603050405020304" pitchFamily="18" charset="0"/>
                  </a:rPr>
                  <a:t>W = (V, E)</a:t>
                </a:r>
                <a:r>
                  <a:rPr lang="en-US" altLang="zh-CN" dirty="0">
                    <a:latin typeface="Times New Roman" panose="02020603050405020304" pitchFamily="18" charset="0"/>
                    <a:ea typeface="Times New Roman" panose="02020603050405020304" pitchFamily="18" charset="0"/>
                  </a:rPr>
                  <a:t>, where </a:t>
                </a:r>
                <a:r>
                  <a:rPr lang="en-US" altLang="zh-CN" i="1" dirty="0">
                    <a:latin typeface="Times New Roman" panose="02020603050405020304" pitchFamily="18" charset="0"/>
                    <a:ea typeface="Times New Roman" panose="02020603050405020304" pitchFamily="18" charset="0"/>
                  </a:rPr>
                  <a:t>V</a:t>
                </a:r>
                <a:r>
                  <a:rPr lang="en-US" altLang="zh-CN" dirty="0">
                    <a:latin typeface="Times New Roman" panose="02020603050405020304" pitchFamily="18" charset="0"/>
                    <a:ea typeface="Times New Roman" panose="02020603050405020304" pitchFamily="18" charset="0"/>
                  </a:rPr>
                  <a:t> is a set of </a:t>
                </a:r>
                <a:r>
                  <a:rPr lang="en-US" altLang="zh-CN" i="1" dirty="0">
                    <a:latin typeface="Times New Roman" panose="02020603050405020304" pitchFamily="18" charset="0"/>
                    <a:ea typeface="Times New Roman" panose="02020603050405020304" pitchFamily="18" charset="0"/>
                  </a:rPr>
                  <a:t>n </a:t>
                </a:r>
                <a:r>
                  <a:rPr lang="en-US" altLang="zh-CN" dirty="0">
                    <a:latin typeface="Times New Roman" panose="02020603050405020304" pitchFamily="18" charset="0"/>
                    <a:ea typeface="Times New Roman" panose="02020603050405020304" pitchFamily="18" charset="0"/>
                  </a:rPr>
                  <a:t>tasks, i.e.,</a:t>
                </a:r>
                <a14:m>
                  <m:oMath xmlns:m="http://schemas.openxmlformats.org/officeDocument/2006/math">
                    <m:d>
                      <m:dPr>
                        <m:begChr m:val="{"/>
                        <m:endChr m:val=""/>
                        <m:ctrlPr>
                          <a:rPr lang="zh-CN" altLang="zh-CN" i="1">
                            <a:latin typeface="Cambria Math" panose="02040503050406030204" pitchFamily="18" charset="0"/>
                            <a:ea typeface="Cambria Math" panose="02040503050406030204" pitchFamily="18" charset="0"/>
                          </a:rPr>
                        </m:ctrlPr>
                      </m:d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Times New Roman" panose="02020603050405020304" pitchFamily="18" charset="0"/>
                                <a:cs typeface="Times New Roman" panose="02020603050405020304" pitchFamily="18" charset="0"/>
                              </a:rPr>
                              <m:t>𝑡</m:t>
                            </m:r>
                          </m:e>
                          <m:sub>
                            <m:r>
                              <a:rPr lang="en-US" altLang="zh-CN"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altLang="zh-CN"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Times New Roman" panose="02020603050405020304" pitchFamily="18" charset="0"/>
                                <a:cs typeface="Times New Roman" panose="02020603050405020304" pitchFamily="18" charset="0"/>
                              </a:rPr>
                              <m:t>𝑡</m:t>
                            </m:r>
                          </m:e>
                          <m:sub>
                            <m:r>
                              <a:rPr lang="en-US" altLang="zh-CN"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altLang="zh-CN" i="1">
                            <a:latin typeface="Cambria Math" panose="02040503050406030204" pitchFamily="18" charset="0"/>
                            <a:ea typeface="Times New Roman" panose="02020603050405020304" pitchFamily="18" charset="0"/>
                            <a:cs typeface="Times New Roman" panose="02020603050405020304" pitchFamily="18" charset="0"/>
                          </a:rPr>
                          <m:t>,</m:t>
                        </m:r>
                      </m:e>
                    </m:d>
                    <m:r>
                      <a:rPr lang="en-US" altLang="zh-CN" i="1">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zh-CN" altLang="zh-CN" i="1">
                            <a:latin typeface="Cambria Math" panose="02040503050406030204" pitchFamily="18" charset="0"/>
                            <a:ea typeface="Cambria Math" panose="02040503050406030204" pitchFamily="18" charset="0"/>
                          </a:rPr>
                        </m:ctrlPr>
                      </m:d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Times New Roman" panose="02020603050405020304" pitchFamily="18" charset="0"/>
                                <a:cs typeface="Times New Roman" panose="02020603050405020304" pitchFamily="18" charset="0"/>
                              </a:rPr>
                              <m:t>𝑡</m:t>
                            </m:r>
                          </m:e>
                          <m:sub>
                            <m:r>
                              <a:rPr lang="en-US" altLang="zh-CN" i="1">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en-US" altLang="zh-CN"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altLang="zh-CN" i="1" dirty="0">
                    <a:latin typeface="Times New Roman" panose="02020603050405020304" pitchFamily="18" charset="0"/>
                    <a:ea typeface="Times New Roman" panose="02020603050405020304" pitchFamily="18" charset="0"/>
                  </a:rPr>
                  <a:t>E</a:t>
                </a:r>
                <a:r>
                  <a:rPr lang="en-US" altLang="zh-CN" dirty="0">
                    <a:latin typeface="Times New Roman" panose="02020603050405020304" pitchFamily="18" charset="0"/>
                    <a:ea typeface="Times New Roman" panose="02020603050405020304" pitchFamily="18" charset="0"/>
                  </a:rPr>
                  <a:t> is a set of precedence dependencies</a:t>
                </a:r>
                <a:r>
                  <a:rPr lang="en-US" altLang="zh-CN" dirty="0" smtClean="0">
                    <a:latin typeface="Times New Roman" panose="02020603050405020304" pitchFamily="18" charset="0"/>
                    <a:ea typeface="Times New Roman" panose="02020603050405020304" pitchFamily="18" charset="0"/>
                  </a:rPr>
                  <a:t>.</a:t>
                </a:r>
              </a:p>
              <a:p>
                <a:pPr marL="342900" indent="-342900" algn="just">
                  <a:buFont typeface="+mj-ea"/>
                  <a:buAutoNum type="circleNumDbPlain"/>
                </a:pPr>
                <a:endParaRPr lang="en-US" altLang="zh-CN" dirty="0" smtClean="0">
                  <a:latin typeface="Times New Roman" panose="02020603050405020304" pitchFamily="18" charset="0"/>
                  <a:ea typeface="Times New Roman" panose="02020603050405020304" pitchFamily="18" charset="0"/>
                </a:endParaRPr>
              </a:p>
              <a:p>
                <a:pPr marL="342900" indent="-342900" algn="just">
                  <a:buFont typeface="+mj-ea"/>
                  <a:buAutoNum type="circleNumDbPlain"/>
                </a:pPr>
                <a:r>
                  <a:rPr lang="en-US" altLang="zh-CN" dirty="0">
                    <a:latin typeface="Times New Roman" panose="02020603050405020304" pitchFamily="18" charset="0"/>
                    <a:ea typeface="Times New Roman" panose="02020603050405020304" pitchFamily="18" charset="0"/>
                  </a:rPr>
                  <a:t>we first </a:t>
                </a:r>
                <a:r>
                  <a:rPr lang="en-US" altLang="zh-CN" b="1" dirty="0">
                    <a:latin typeface="Times New Roman" panose="02020603050405020304" pitchFamily="18" charset="0"/>
                    <a:ea typeface="Times New Roman" panose="02020603050405020304" pitchFamily="18" charset="0"/>
                  </a:rPr>
                  <a:t>partition their tasks</a:t>
                </a:r>
                <a:r>
                  <a:rPr lang="en-US" altLang="zh-CN" dirty="0">
                    <a:latin typeface="Times New Roman" panose="02020603050405020304" pitchFamily="18" charset="0"/>
                    <a:ea typeface="Times New Roman" panose="02020603050405020304" pitchFamily="18" charset="0"/>
                  </a:rPr>
                  <a:t> into multiple phases based on their hops from the input task as shown in </a:t>
                </a:r>
                <a:r>
                  <a:rPr lang="en-US" altLang="zh-CN" dirty="0" smtClean="0">
                    <a:latin typeface="Times New Roman" panose="02020603050405020304" pitchFamily="18" charset="0"/>
                    <a:ea typeface="Times New Roman" panose="02020603050405020304" pitchFamily="18" charset="0"/>
                  </a:rPr>
                  <a:t>right figure. </a:t>
                </a:r>
                <a:r>
                  <a:rPr lang="en-US" altLang="zh-CN" dirty="0">
                    <a:latin typeface="Times New Roman" panose="02020603050405020304" pitchFamily="18" charset="0"/>
                    <a:ea typeface="Times New Roman" panose="02020603050405020304" pitchFamily="18" charset="0"/>
                  </a:rPr>
                  <a:t>After the partition, tasks are scheduled to VMs according to our proposed method and tasks at earlier phases are scheduled earlier than those at later ones.</a:t>
                </a:r>
              </a:p>
              <a:p>
                <a:pPr marL="342900" indent="-342900" algn="just">
                  <a:buFont typeface="+mj-ea"/>
                  <a:buAutoNum type="circleNumDbPlain"/>
                </a:pP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478623" y="2165671"/>
                <a:ext cx="5512286" cy="3416320"/>
              </a:xfrm>
              <a:prstGeom prst="rect">
                <a:avLst/>
              </a:prstGeom>
              <a:blipFill>
                <a:blip r:embed="rId6"/>
                <a:stretch>
                  <a:fillRect l="-553" t="-891" r="-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350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5813843" y="285479"/>
            <a:ext cx="6049670"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211962" y="28260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1702" y="109554"/>
            <a:ext cx="4769062"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MODEL &amp; FORMULATION</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8" name="图片 27"/>
          <p:cNvPicPr>
            <a:picLocks noChangeAspect="1"/>
          </p:cNvPicPr>
          <p:nvPr/>
        </p:nvPicPr>
        <p:blipFill>
          <a:blip r:embed="rId3" cstate="print">
            <a:alphaModFix/>
            <a:biLevel thresh="25000"/>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1219058" y="264461"/>
            <a:ext cx="491115" cy="491115"/>
          </a:xfrm>
          <a:prstGeom prst="rect">
            <a:avLst/>
          </a:prstGeom>
          <a:noFill/>
          <a:ln>
            <a:noFill/>
          </a:ln>
        </p:spPr>
      </p:pic>
      <mc:AlternateContent xmlns:mc="http://schemas.openxmlformats.org/markup-compatibility/2006" xmlns:a14="http://schemas.microsoft.com/office/drawing/2010/main">
        <mc:Choice Requires="a14">
          <p:sp>
            <p:nvSpPr>
              <p:cNvPr id="14" name="矩形 13"/>
              <p:cNvSpPr/>
              <p:nvPr/>
            </p:nvSpPr>
            <p:spPr>
              <a:xfrm>
                <a:off x="5783117" y="1799705"/>
                <a:ext cx="6408884" cy="4762325"/>
              </a:xfrm>
              <a:prstGeom prst="rect">
                <a:avLst/>
              </a:prstGeom>
            </p:spPr>
            <p:txBody>
              <a:bodyPr wrap="square" lIns="91436" tIns="45718" rIns="91436" bIns="45718">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Min</m:t>
                      </m:r>
                      <m:r>
                        <a:rPr lang="en-US" altLang="zh-CN" smtClean="0">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i="1">
                          <a:latin typeface="Cambria Math" panose="02040503050406030204" pitchFamily="18" charset="0"/>
                        </a:rPr>
                        <m:t>𝑀𝑎𝑘𝑒𝑠𝑝𝑎𝑛</m:t>
                      </m:r>
                      <m:r>
                        <a:rPr lang="en-US" altLang="zh-CN">
                          <a:latin typeface="Cambria Math" panose="02040503050406030204" pitchFamily="18" charset="0"/>
                        </a:rPr>
                        <m:t>=</m:t>
                      </m:r>
                      <m:r>
                        <a:rPr lang="en-US" altLang="zh-CN" i="1">
                          <a:latin typeface="Cambria Math" panose="02040503050406030204" pitchFamily="18" charset="0"/>
                        </a:rPr>
                        <m:t>𝑀𝑎𝑥</m:t>
                      </m:r>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𝑖𝑗𝑝𝑘</m:t>
                          </m:r>
                        </m:sub>
                      </m:sSub>
                      <m:r>
                        <a:rPr lang="en-US" altLang="zh-CN">
                          <a:latin typeface="Cambria Math" panose="02040503050406030204" pitchFamily="18" charset="0"/>
                        </a:rPr>
                        <m:t>                            </m:t>
                      </m:r>
                      <m:r>
                        <a:rPr lang="en-US" altLang="zh-CN" b="0" i="0">
                          <a:latin typeface="Cambria Math" panose="02040503050406030204" pitchFamily="18" charset="0"/>
                        </a:rPr>
                        <m:t>        </m:t>
                      </m:r>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a:latin typeface="Cambria Math" panose="02040503050406030204" pitchFamily="18" charset="0"/>
                        </a:rPr>
                        <m:t>(1)</m:t>
                      </m:r>
                    </m:oMath>
                  </m:oMathPara>
                </a14:m>
                <a:endParaRPr lang="zh-CN"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Max</m:t>
                      </m:r>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a:latin typeface="Cambria Math" panose="02040503050406030204" pitchFamily="18" charset="0"/>
                            </a:rPr>
                            <m:t>2</m:t>
                          </m:r>
                        </m:sub>
                      </m:sSub>
                      <m:r>
                        <a:rPr lang="en-US" altLang="zh-CN">
                          <a:latin typeface="Cambria Math" panose="02040503050406030204" pitchFamily="18" charset="0"/>
                        </a:rPr>
                        <m:t>=</m:t>
                      </m:r>
                      <m:r>
                        <a:rPr lang="en-US" altLang="zh-CN" i="1">
                          <a:latin typeface="Cambria Math" panose="02040503050406030204" pitchFamily="18" charset="0"/>
                        </a:rPr>
                        <m:t>𝐹𝑎𝑖𝑟𝑛𝑒𝑠𝑠</m:t>
                      </m:r>
                      <m:r>
                        <a:rPr lang="en-US" altLang="zh-CN">
                          <a:latin typeface="Cambria Math" panose="02040503050406030204" pitchFamily="18" charset="0"/>
                        </a:rPr>
                        <m:t> </m:t>
                      </m:r>
                      <m:r>
                        <a:rPr lang="en-US" altLang="zh-CN" i="1">
                          <a:latin typeface="Cambria Math" panose="02040503050406030204" pitchFamily="18" charset="0"/>
                        </a:rPr>
                        <m:t>𝑖𝑛𝑑𝑒𝑥</m:t>
                      </m:r>
                      <m:r>
                        <a:rPr lang="en-US" altLang="zh-CN" smtClean="0">
                          <a:latin typeface="Cambria Math" panose="02040503050406030204" pitchFamily="18" charset="0"/>
                        </a:rPr>
                        <m:t>= </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𝐾</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𝑖𝑗𝑝𝑘</m:t>
                                          </m:r>
                                        </m:sub>
                                      </m:sSub>
                                    </m:e>
                                  </m:nary>
                                </m:e>
                              </m:d>
                            </m:e>
                            <m:sup>
                              <m:r>
                                <a:rPr lang="en-US" altLang="zh-CN">
                                  <a:latin typeface="Cambria Math" panose="02040503050406030204" pitchFamily="18" charset="0"/>
                                </a:rPr>
                                <m:t>2</m:t>
                              </m:r>
                            </m:sup>
                          </m:sSup>
                        </m:num>
                        <m:den>
                          <m:r>
                            <a:rPr lang="en-US" altLang="zh-CN" i="1">
                              <a:latin typeface="Cambria Math" panose="02040503050406030204" pitchFamily="18" charset="0"/>
                            </a:rPr>
                            <m:t>𝐾</m:t>
                          </m:r>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𝐾</m:t>
                              </m:r>
                            </m:sup>
                            <m:e>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𝑖𝑗𝑝𝑘</m:t>
                                      </m:r>
                                    </m:sub>
                                  </m:sSub>
                                </m:e>
                                <m:sup>
                                  <m:r>
                                    <a:rPr lang="en-US" altLang="zh-CN">
                                      <a:latin typeface="Cambria Math" panose="02040503050406030204" pitchFamily="18" charset="0"/>
                                    </a:rPr>
                                    <m:t>2</m:t>
                                  </m:r>
                                </m:sup>
                              </m:sSup>
                            </m:e>
                          </m:nary>
                        </m:den>
                      </m:f>
                      <m:r>
                        <a:rPr lang="en-US" altLang="zh-CN">
                          <a:latin typeface="Cambria Math" panose="02040503050406030204" pitchFamily="18" charset="0"/>
                        </a:rPr>
                        <m:t>       </m:t>
                      </m:r>
                      <m:r>
                        <a:rPr lang="en-US" altLang="zh-CN" b="0" i="0">
                          <a:latin typeface="Cambria Math" panose="02040503050406030204" pitchFamily="18" charset="0"/>
                        </a:rPr>
                        <m:t>           </m:t>
                      </m:r>
                      <m:r>
                        <a:rPr lang="en-US" altLang="zh-CN">
                          <a:latin typeface="Cambria Math" panose="02040503050406030204" pitchFamily="18" charset="0"/>
                        </a:rPr>
                        <m:t>   </m:t>
                      </m:r>
                      <m:r>
                        <a:rPr lang="en-US" altLang="zh-CN" b="0" i="0">
                          <a:latin typeface="Cambria Math" panose="02040503050406030204" pitchFamily="18" charset="0"/>
                        </a:rPr>
                        <m:t>     </m:t>
                      </m:r>
                      <m:r>
                        <a:rPr lang="en-US" altLang="zh-CN">
                          <a:latin typeface="Cambria Math" panose="02040503050406030204" pitchFamily="18" charset="0"/>
                        </a:rPr>
                        <m:t> (2)</m:t>
                      </m:r>
                    </m:oMath>
                  </m:oMathPara>
                </a14:m>
                <a:endParaRPr lang="zh-CN"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m:t>
                      </m:r>
                      <m:r>
                        <m:rPr>
                          <m:sty m:val="p"/>
                        </m:rPr>
                        <a:rPr lang="en-US" altLang="zh-CN" b="0" i="0" smtClean="0">
                          <a:latin typeface="Cambria Math" panose="02040503050406030204" pitchFamily="18" charset="0"/>
                        </a:rPr>
                        <m:t>in</m:t>
                      </m:r>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a:latin typeface="Cambria Math" panose="02040503050406030204" pitchFamily="18" charset="0"/>
                            </a:rPr>
                            <m:t>3</m:t>
                          </m:r>
                        </m:sub>
                      </m:sSub>
                      <m:r>
                        <a:rPr lang="en-US" altLang="zh-CN">
                          <a:latin typeface="Cambria Math" panose="02040503050406030204" pitchFamily="18" charset="0"/>
                        </a:rPr>
                        <m:t>=</m:t>
                      </m:r>
                      <m:r>
                        <m:rPr>
                          <m:sty m:val="p"/>
                        </m:rPr>
                        <a:rPr lang="en-US" altLang="zh-CN" b="0" i="0" smtClean="0">
                          <a:latin typeface="Cambria Math" panose="02040503050406030204" pitchFamily="18" charset="0"/>
                        </a:rPr>
                        <m:t>cost</m:t>
                      </m:r>
                      <m:r>
                        <a:rPr lang="en-US" altLang="zh-CN" b="0" i="0" smtClean="0">
                          <a:latin typeface="Cambria Math" panose="02040503050406030204" pitchFamily="18" charset="0"/>
                        </a:rPr>
                        <m:t>= </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𝑝</m:t>
                          </m:r>
                          <m:r>
                            <a:rPr lang="en-US" altLang="zh-CN">
                              <a:latin typeface="Cambria Math" panose="02040503050406030204" pitchFamily="18" charset="0"/>
                            </a:rPr>
                            <m:t>=1</m:t>
                          </m:r>
                        </m:sub>
                        <m:sup>
                          <m:r>
                            <a:rPr lang="en-US" altLang="zh-CN" i="1">
                              <a:latin typeface="Cambria Math" panose="02040503050406030204" pitchFamily="18" charset="0"/>
                            </a:rPr>
                            <m:t>𝑚</m:t>
                          </m:r>
                        </m:sup>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𝑝</m:t>
                                  </m:r>
                                </m:sub>
                              </m:sSub>
                            </m:sup>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𝑛</m:t>
                                  </m:r>
                                </m:sup>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sup>
                                    <m:e>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𝑖𝑗𝑝𝑘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𝑖𝑗𝑝𝑘𝑠</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𝑝𝑘</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𝑖𝑗𝑝𝑘</m:t>
                                          </m:r>
                                          <m:r>
                                            <a:rPr lang="en-US" altLang="zh-CN">
                                              <a:latin typeface="Cambria Math" panose="02040503050406030204" pitchFamily="18" charset="0"/>
                                            </a:rPr>
                                            <m:t> </m:t>
                                          </m:r>
                                        </m:sub>
                                      </m:sSub>
                                    </m:e>
                                  </m:nary>
                                </m:e>
                              </m:nary>
                            </m:e>
                          </m:nary>
                        </m:e>
                      </m:nary>
                      <m:r>
                        <a:rPr lang="en-US" altLang="zh-CN">
                          <a:latin typeface="Cambria Math" panose="02040503050406030204" pitchFamily="18" charset="0"/>
                        </a:rPr>
                        <m:t>(3)</m:t>
                      </m:r>
                    </m:oMath>
                  </m:oMathPara>
                </a14:m>
                <a:endParaRPr lang="zh-CN" altLang="zh-CN" dirty="0"/>
              </a:p>
              <a:p>
                <a:r>
                  <a:rPr lang="en-US" altLang="zh-CN" dirty="0" smtClean="0">
                    <a:latin typeface="Times New Roman" panose="02020603050405020304" pitchFamily="18" charset="0"/>
                    <a:cs typeface="Times New Roman" panose="02020603050405020304" pitchFamily="18" charset="0"/>
                  </a:rPr>
                  <a:t>  Subject </a:t>
                </a:r>
                <a:r>
                  <a:rPr lang="en-US" altLang="zh-CN" dirty="0">
                    <a:latin typeface="Times New Roman" panose="02020603050405020304" pitchFamily="18" charset="0"/>
                    <a:cs typeface="Times New Roman" panose="02020603050405020304" pitchFamily="18" charset="0"/>
                  </a:rPr>
                  <a:t>to</a:t>
                </a:r>
                <a:r>
                  <a:rPr lang="en-US" altLang="zh-CN" dirty="0" smtClean="0">
                    <a:latin typeface="Times New Roman" panose="02020603050405020304" pitchFamily="18" charset="0"/>
                    <a:cs typeface="Times New Roman" panose="02020603050405020304" pitchFamily="18" charset="0"/>
                  </a:rPr>
                  <a:t>,</a:t>
                </a:r>
              </a:p>
              <a:p>
                <a:endParaRPr lang="zh-CN"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𝑛</m:t>
                          </m:r>
                        </m:e>
                      </m:d>
                      <m:r>
                        <a:rPr lang="en-US" altLang="zh-CN">
                          <a:latin typeface="Cambria Math" panose="02040503050406030204" pitchFamily="18" charset="0"/>
                        </a:rPr>
                        <m:t>,</m:t>
                      </m:r>
                      <m:r>
                        <a:rPr lang="en-US" altLang="zh-CN" i="1">
                          <a:latin typeface="Cambria Math" panose="02040503050406030204" pitchFamily="18" charset="0"/>
                        </a:rPr>
                        <m:t>𝑗</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1, 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e>
                      </m:d>
                      <m:r>
                        <a:rPr lang="en-US" altLang="zh-CN">
                          <a:latin typeface="Cambria Math" panose="02040503050406030204" pitchFamily="18" charset="0"/>
                        </a:rPr>
                        <m:t>, </m:t>
                      </m:r>
                      <m:r>
                        <a:rPr lang="en-US" altLang="zh-CN" i="1">
                          <a:latin typeface="Cambria Math" panose="02040503050406030204" pitchFamily="18" charset="0"/>
                        </a:rPr>
                        <m:t>𝑝</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𝑚</m:t>
                          </m:r>
                        </m:e>
                      </m:d>
                      <m:r>
                        <a:rPr lang="en-US" altLang="zh-CN">
                          <a:latin typeface="Cambria Math" panose="02040503050406030204" pitchFamily="18" charset="0"/>
                        </a:rPr>
                        <m:t>, </m:t>
                      </m:r>
                      <m:r>
                        <a:rPr lang="en-US" altLang="zh-CN" i="1">
                          <a:latin typeface="Cambria Math" panose="02040503050406030204" pitchFamily="18" charset="0"/>
                        </a:rPr>
                        <m:t>𝑘</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1, 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𝑝</m:t>
                              </m:r>
                            </m:sub>
                          </m:sSub>
                        </m:e>
                      </m:d>
                      <m:r>
                        <a:rPr lang="en-US" altLang="zh-CN">
                          <a:latin typeface="Cambria Math" panose="02040503050406030204" pitchFamily="18" charset="0"/>
                        </a:rPr>
                        <m:t>          </m:t>
                      </m:r>
                      <m:r>
                        <a:rPr lang="en-US" altLang="zh-CN" b="0" i="0" smtClean="0">
                          <a:latin typeface="Cambria Math" panose="02040503050406030204" pitchFamily="18" charset="0"/>
                        </a:rPr>
                        <m:t> </m:t>
                      </m:r>
                      <m:d>
                        <m:dPr>
                          <m:ctrlPr>
                            <a:rPr lang="zh-CN" altLang="zh-CN" i="1">
                              <a:latin typeface="Cambria Math" panose="02040503050406030204" pitchFamily="18" charset="0"/>
                            </a:rPr>
                          </m:ctrlPr>
                        </m:dPr>
                        <m:e>
                          <m:r>
                            <a:rPr lang="en-US" altLang="zh-CN">
                              <a:latin typeface="Cambria Math" panose="02040503050406030204" pitchFamily="18" charset="0"/>
                            </a:rPr>
                            <m:t>4</m:t>
                          </m:r>
                        </m:e>
                      </m:d>
                    </m:oMath>
                  </m:oMathPara>
                </a14:m>
                <a:endParaRPr lang="en-US" altLang="zh-CN" dirty="0" smtClean="0"/>
              </a:p>
              <a:p>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𝐶</m:t>
                          </m:r>
                        </m:e>
                        <m:sub>
                          <m:r>
                            <a:rPr lang="en-US" altLang="zh-CN" i="1">
                              <a:latin typeface="Cambria Math" panose="02040503050406030204" pitchFamily="18" charset="0"/>
                            </a:rPr>
                            <m:t>𝑖𝑗𝑝𝑘</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𝑗</m:t>
                              </m:r>
                              <m:r>
                                <a:rPr lang="en-US" altLang="zh-CN">
                                  <a:latin typeface="Cambria Math" panose="02040503050406030204" pitchFamily="18" charset="0"/>
                                </a:rPr>
                                <m:t>+1,</m:t>
                              </m:r>
                              <m:r>
                                <a:rPr lang="en-US" altLang="zh-CN" i="1">
                                  <a:latin typeface="Cambria Math" panose="02040503050406030204" pitchFamily="18" charset="0"/>
                                </a:rPr>
                                <m:t>𝑝</m:t>
                              </m:r>
                              <m:r>
                                <a:rPr lang="en-US" altLang="zh-CN">
                                  <a:latin typeface="Cambria Math" panose="02040503050406030204" pitchFamily="18" charset="0"/>
                                </a:rPr>
                                <m:t>,</m:t>
                              </m:r>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𝑗</m:t>
                          </m:r>
                          <m:r>
                            <a:rPr lang="en-US" altLang="zh-CN">
                              <a:latin typeface="Cambria Math" panose="02040503050406030204" pitchFamily="18" charset="0"/>
                            </a:rPr>
                            <m:t>+1,</m:t>
                          </m:r>
                          <m:r>
                            <a:rPr lang="en-US" altLang="zh-CN" i="1">
                              <a:latin typeface="Cambria Math" panose="02040503050406030204" pitchFamily="18" charset="0"/>
                            </a:rPr>
                            <m:t>𝑝</m:t>
                          </m:r>
                          <m:r>
                            <a:rPr lang="en-US" altLang="zh-CN">
                              <a:latin typeface="Cambria Math" panose="02040503050406030204" pitchFamily="18" charset="0"/>
                            </a:rPr>
                            <m:t>,</m:t>
                          </m:r>
                          <m:r>
                            <a:rPr lang="en-US" altLang="zh-CN" i="1">
                              <a:latin typeface="Cambria Math" panose="02040503050406030204" pitchFamily="18" charset="0"/>
                            </a:rPr>
                            <m:t>𝑘</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𝑗</m:t>
                          </m:r>
                          <m:r>
                            <a:rPr lang="en-US" altLang="zh-CN">
                              <a:latin typeface="Cambria Math" panose="02040503050406030204" pitchFamily="18" charset="0"/>
                            </a:rPr>
                            <m:t>+1,</m:t>
                          </m:r>
                          <m:r>
                            <a:rPr lang="en-US" altLang="zh-CN" i="1">
                              <a:latin typeface="Cambria Math" panose="02040503050406030204" pitchFamily="18" charset="0"/>
                            </a:rPr>
                            <m:t>𝑝</m:t>
                          </m:r>
                          <m:r>
                            <a:rPr lang="en-US" altLang="zh-CN">
                              <a:latin typeface="Cambria Math" panose="02040503050406030204" pitchFamily="18" charset="0"/>
                            </a:rPr>
                            <m:t>,</m:t>
                          </m:r>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𝑠</m:t>
                          </m:r>
                          <m:r>
                            <a:rPr lang="en-US" altLang="zh-CN">
                              <a:latin typeface="Cambria Math" panose="02040503050406030204" pitchFamily="18" charset="0"/>
                            </a:rPr>
                            <m:t> </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𝑖𝑗𝑝𝑘</m:t>
                          </m:r>
                        </m:sub>
                      </m:sSub>
                      <m:r>
                        <a:rPr lang="en-US" altLang="zh-CN">
                          <a:latin typeface="Cambria Math" panose="02040503050406030204" pitchFamily="18" charset="0"/>
                        </a:rPr>
                        <m:t>≥0 </m:t>
                      </m:r>
                      <m:r>
                        <a:rPr lang="en-US" altLang="zh-CN" b="0" i="0" smtClean="0">
                          <a:latin typeface="Cambria Math" panose="02040503050406030204" pitchFamily="18" charset="0"/>
                        </a:rPr>
                        <m:t>  </m:t>
                      </m:r>
                      <m:r>
                        <a:rPr lang="en-US" altLang="zh-CN">
                          <a:latin typeface="Cambria Math" panose="02040503050406030204" pitchFamily="18" charset="0"/>
                        </a:rPr>
                        <m:t>(5)</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𝑉𝑀</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𝑖𝑗</m:t>
                              </m:r>
                            </m:sub>
                          </m:sSub>
                          <m:r>
                            <a:rPr lang="en-US" altLang="zh-CN">
                              <a:latin typeface="Cambria Math" panose="02040503050406030204" pitchFamily="18" charset="0"/>
                            </a:rPr>
                            <m:t>)</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𝑖𝑗𝑝𝑘</m:t>
                              </m:r>
                            </m:sub>
                          </m:sSub>
                          <m:r>
                            <a:rPr lang="en-US" altLang="zh-CN">
                              <a:latin typeface="Cambria Math" panose="02040503050406030204" pitchFamily="18" charset="0"/>
                            </a:rPr>
                            <m:t>=1</m:t>
                          </m:r>
                        </m:e>
                      </m:nary>
                      <m:r>
                        <a:rPr lang="en-US" altLang="zh-CN">
                          <a:latin typeface="Cambria Math" panose="02040503050406030204" pitchFamily="18" charset="0"/>
                        </a:rPr>
                        <m:t> </m:t>
                      </m:r>
                      <m:r>
                        <a:rPr lang="en-US" altLang="zh-CN" smtClean="0">
                          <a:latin typeface="Cambria Math" panose="02040503050406030204" pitchFamily="18" charset="0"/>
                        </a:rPr>
                        <m:t>                                                      </m:t>
                      </m:r>
                      <m:r>
                        <a:rPr lang="en-US" altLang="zh-CN" b="0" i="0">
                          <a:latin typeface="Cambria Math" panose="02040503050406030204" pitchFamily="18" charset="0"/>
                        </a:rPr>
                        <m:t> </m:t>
                      </m:r>
                      <m:r>
                        <a:rPr lang="en-US" altLang="zh-CN">
                          <a:latin typeface="Cambria Math" panose="02040503050406030204" pitchFamily="18" charset="0"/>
                        </a:rPr>
                        <m:t> (6)</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𝑉𝑀</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𝑖𝑗</m:t>
                              </m:r>
                            </m:sub>
                          </m:sSub>
                        </m:e>
                      </m:d>
                      <m:r>
                        <a:rPr lang="en-US" altLang="zh-CN">
                          <a:latin typeface="Cambria Math" panose="02040503050406030204" pitchFamily="18" charset="0"/>
                        </a:rPr>
                        <m:t>⊂</m:t>
                      </m:r>
                      <m:r>
                        <a:rPr lang="en-US" altLang="zh-CN" i="1">
                          <a:latin typeface="Cambria Math" panose="02040503050406030204" pitchFamily="18" charset="0"/>
                        </a:rPr>
                        <m:t>𝑉𝑀</m:t>
                      </m:r>
                      <m:r>
                        <a:rPr lang="en-US" altLang="zh-CN">
                          <a:latin typeface="Cambria Math" panose="02040503050406030204" pitchFamily="18" charset="0"/>
                        </a:rPr>
                        <m:t>                                                                  (7)</m:t>
                      </m:r>
                    </m:oMath>
                  </m:oMathPara>
                </a14:m>
                <a:endParaRPr lang="zh-CN" altLang="zh-CN" dirty="0"/>
              </a:p>
              <a:p>
                <a:pPr>
                  <a:lnSpc>
                    <a:spcPct val="130000"/>
                  </a:lnSpc>
                </a:pPr>
                <a:endParaRPr lang="en-US" altLang="zh-CN" sz="1600" b="1" dirty="0">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5783117" y="1799705"/>
                <a:ext cx="6408884" cy="4762325"/>
              </a:xfrm>
              <a:prstGeom prst="rect">
                <a:avLst/>
              </a:prstGeom>
              <a:blipFill>
                <a:blip r:embed="rId5"/>
                <a:stretch>
                  <a:fillRect/>
                </a:stretch>
              </a:blipFill>
            </p:spPr>
            <p:txBody>
              <a:bodyPr/>
              <a:lstStyle/>
              <a:p>
                <a:r>
                  <a:rPr lang="zh-CN" altLang="en-US">
                    <a:noFill/>
                  </a:rPr>
                  <a:t> </a:t>
                </a:r>
              </a:p>
            </p:txBody>
          </p:sp>
        </mc:Fallback>
      </mc:AlternateContent>
      <p:sp>
        <p:nvSpPr>
          <p:cNvPr id="4" name="矩形 3"/>
          <p:cNvSpPr/>
          <p:nvPr/>
        </p:nvSpPr>
        <p:spPr>
          <a:xfrm>
            <a:off x="634007" y="1118868"/>
            <a:ext cx="3284874" cy="524567"/>
          </a:xfrm>
          <a:prstGeom prst="rect">
            <a:avLst/>
          </a:prstGeom>
        </p:spPr>
        <p:txBody>
          <a:bodyPr wrap="none">
            <a:spAutoFit/>
          </a:bodyPr>
          <a:lstStyle/>
          <a:p>
            <a:pPr>
              <a:lnSpc>
                <a:spcPct val="130000"/>
              </a:lnSpc>
            </a:pPr>
            <a:r>
              <a:rPr lang="en-US" altLang="zh-CN" sz="2400" dirty="0">
                <a:solidFill>
                  <a:schemeClr val="accent1">
                    <a:lumMod val="75000"/>
                  </a:schemeClr>
                </a:solidFill>
                <a:latin typeface="Times New Roman" panose="02020603050405020304" pitchFamily="18" charset="0"/>
                <a:ea typeface="方正清刻本悦宋简体" panose="02000000000000000000"/>
                <a:cs typeface="Times New Roman" panose="02020603050405020304" pitchFamily="18" charset="0"/>
              </a:rPr>
              <a:t>3.1 Problem Formulation</a:t>
            </a:r>
          </a:p>
        </p:txBody>
      </p:sp>
      <p:sp>
        <p:nvSpPr>
          <p:cNvPr id="12" name="矩形 11"/>
          <p:cNvSpPr/>
          <p:nvPr/>
        </p:nvSpPr>
        <p:spPr>
          <a:xfrm>
            <a:off x="872455" y="1862688"/>
            <a:ext cx="4658309" cy="4017510"/>
          </a:xfrm>
          <a:prstGeom prst="rect">
            <a:avLst/>
          </a:prstGeom>
        </p:spPr>
        <p:txBody>
          <a:bodyPr wrap="square">
            <a:spAutoFit/>
          </a:bodyPr>
          <a:lstStyle/>
          <a:p>
            <a:pPr>
              <a:lnSpc>
                <a:spcPct val="130000"/>
              </a:lnSpc>
            </a:pPr>
            <a:r>
              <a:rPr lang="en-US" altLang="zh-CN" b="1" dirty="0" smtClean="0">
                <a:latin typeface="Times New Roman" panose="02020603050405020304" pitchFamily="18" charset="0"/>
                <a:cs typeface="Times New Roman" panose="02020603050405020304" pitchFamily="18" charset="0"/>
              </a:rPr>
              <a:t>Hypotheses:</a:t>
            </a:r>
            <a:endParaRPr lang="en-US" altLang="zh-CN" b="1" dirty="0">
              <a:latin typeface="Times New Roman" panose="02020603050405020304" pitchFamily="18" charset="0"/>
              <a:cs typeface="Times New Roman" panose="02020603050405020304" pitchFamily="18" charset="0"/>
            </a:endParaRPr>
          </a:p>
          <a:p>
            <a:pPr marL="342900" indent="-342900">
              <a:lnSpc>
                <a:spcPct val="130000"/>
              </a:lnSpc>
              <a:buFont typeface="+mj-ea"/>
              <a:buAutoNum type="circleNumDbPlain"/>
            </a:pPr>
            <a:r>
              <a:rPr lang="en-US" altLang="zh-CN" dirty="0">
                <a:latin typeface="Times New Roman" panose="02020603050405020304" pitchFamily="18" charset="0"/>
                <a:cs typeface="Times New Roman" panose="02020603050405020304" pitchFamily="18" charset="0"/>
              </a:rPr>
              <a:t>VMs are created on multiple </a:t>
            </a:r>
            <a:r>
              <a:rPr lang="en-US" altLang="zh-CN" dirty="0" smtClean="0">
                <a:latin typeface="Times New Roman" panose="02020603050405020304" pitchFamily="18" charset="0"/>
                <a:cs typeface="Times New Roman" panose="02020603050405020304" pitchFamily="18" charset="0"/>
              </a:rPr>
              <a:t>CSPs;</a:t>
            </a:r>
            <a:endParaRPr lang="zh-CN" altLang="zh-CN" dirty="0">
              <a:latin typeface="Times New Roman" panose="02020603050405020304" pitchFamily="18" charset="0"/>
              <a:cs typeface="Times New Roman" panose="02020603050405020304" pitchFamily="18" charset="0"/>
            </a:endParaRPr>
          </a:p>
          <a:p>
            <a:pPr marL="342900" indent="-342900">
              <a:lnSpc>
                <a:spcPct val="130000"/>
              </a:lnSpc>
              <a:buFont typeface="+mj-ea"/>
              <a:buAutoNum type="circleNumDbPlain"/>
            </a:pPr>
            <a:r>
              <a:rPr lang="en-US" altLang="zh-CN" dirty="0">
                <a:latin typeface="Times New Roman" panose="02020603050405020304" pitchFamily="18" charset="0"/>
                <a:cs typeface="Times New Roman" panose="02020603050405020304" pitchFamily="18" charset="0"/>
              </a:rPr>
              <a:t>Each task can be executed by only one VM</a:t>
            </a:r>
            <a:r>
              <a:rPr lang="en-US" altLang="zh-CN" dirty="0" smtClean="0">
                <a:latin typeface="Times New Roman" panose="02020603050405020304" pitchFamily="18" charset="0"/>
                <a:cs typeface="Times New Roman" panose="02020603050405020304" pitchFamily="18" charset="0"/>
              </a:rPr>
              <a:t>;</a:t>
            </a:r>
          </a:p>
          <a:p>
            <a:pPr marL="342900" indent="-342900" algn="just">
              <a:lnSpc>
                <a:spcPct val="130000"/>
              </a:lnSpc>
              <a:buFont typeface="+mj-ea"/>
              <a:buAutoNum type="circleNumDbPlain"/>
            </a:pPr>
            <a:r>
              <a:rPr lang="en-US" altLang="zh-CN" dirty="0">
                <a:latin typeface="Times New Roman" panose="02020603050405020304" pitchFamily="18" charset="0"/>
                <a:cs typeface="Times New Roman" panose="02020603050405020304" pitchFamily="18" charset="0"/>
              </a:rPr>
              <a:t>The task execution duration is the interval between the task setup time and the task cutting time</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30000"/>
              </a:lnSpc>
              <a:buFont typeface="+mj-ea"/>
              <a:buAutoNum type="circleNumDbPlain"/>
            </a:pPr>
            <a:r>
              <a:rPr lang="en-US" altLang="zh-CN" dirty="0">
                <a:latin typeface="Times New Roman" panose="02020603050405020304" pitchFamily="18" charset="0"/>
                <a:cs typeface="Times New Roman" panose="02020603050405020304" pitchFamily="18" charset="0"/>
              </a:rPr>
              <a:t>The dynamic game is finite since the number of workflows and tasks are bounded. The game is thus able to end with infinitely many moves and every player has finitely available choices at every </a:t>
            </a:r>
            <a:r>
              <a:rPr lang="en-US" altLang="zh-CN" dirty="0" smtClean="0">
                <a:latin typeface="Times New Roman" panose="02020603050405020304" pitchFamily="18" charset="0"/>
                <a:cs typeface="Times New Roman" panose="02020603050405020304" pitchFamily="18" charset="0"/>
              </a:rPr>
              <a:t>moment</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13" name="Line 41"/>
          <p:cNvSpPr>
            <a:spLocks noChangeShapeType="1"/>
          </p:cNvSpPr>
          <p:nvPr/>
        </p:nvSpPr>
        <p:spPr bwMode="auto">
          <a:xfrm>
            <a:off x="5634487" y="1600200"/>
            <a:ext cx="0" cy="4813300"/>
          </a:xfrm>
          <a:prstGeom prst="line">
            <a:avLst/>
          </a:prstGeom>
          <a:noFill/>
          <a:ln w="6350"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435949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6125</TotalTime>
  <Words>3075</Words>
  <Application>Microsoft Office PowerPoint</Application>
  <PresentationFormat>宽屏</PresentationFormat>
  <Paragraphs>280</Paragraphs>
  <Slides>20</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Adobe Gothic Std B</vt:lpstr>
      <vt:lpstr>Microsoft YaHei UI Light</vt:lpstr>
      <vt:lpstr>等线</vt:lpstr>
      <vt:lpstr>等线 Light</vt:lpstr>
      <vt:lpstr>方正清刻本悦宋简体</vt:lpstr>
      <vt:lpstr>微软雅黑</vt:lpstr>
      <vt:lpstr>Arial</vt:lpstr>
      <vt:lpstr>Cambria Math</vt:lpstr>
      <vt:lpstr>Microsoft PhagsPa</vt:lpstr>
      <vt:lpstr>Times New Roman</vt:lpstr>
      <vt:lpstr>Wingdings</vt:lpstr>
      <vt:lpstr>Office 主题​​</vt:lpstr>
      <vt:lpstr>Formula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 王</dc:creator>
  <cp:lastModifiedBy>Wang Judith</cp:lastModifiedBy>
  <cp:revision>764</cp:revision>
  <dcterms:created xsi:type="dcterms:W3CDTF">2018-06-04T14:40:38Z</dcterms:created>
  <dcterms:modified xsi:type="dcterms:W3CDTF">2018-06-27T03:12:08Z</dcterms:modified>
</cp:coreProperties>
</file>