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7.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8.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comments/comment1.xml" ContentType="application/vnd.openxmlformats-officedocument.presentationml.comment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57"/>
  </p:notesMasterIdLst>
  <p:sldIdLst>
    <p:sldId id="259" r:id="rId3"/>
    <p:sldId id="260" r:id="rId4"/>
    <p:sldId id="277" r:id="rId5"/>
    <p:sldId id="286" r:id="rId6"/>
    <p:sldId id="301" r:id="rId7"/>
    <p:sldId id="299" r:id="rId8"/>
    <p:sldId id="303" r:id="rId9"/>
    <p:sldId id="304" r:id="rId10"/>
    <p:sldId id="300" r:id="rId11"/>
    <p:sldId id="307" r:id="rId12"/>
    <p:sldId id="308" r:id="rId13"/>
    <p:sldId id="309" r:id="rId14"/>
    <p:sldId id="311" r:id="rId15"/>
    <p:sldId id="290" r:id="rId16"/>
    <p:sldId id="312" r:id="rId17"/>
    <p:sldId id="313" r:id="rId18"/>
    <p:sldId id="281" r:id="rId19"/>
    <p:sldId id="315" r:id="rId20"/>
    <p:sldId id="316" r:id="rId21"/>
    <p:sldId id="318" r:id="rId22"/>
    <p:sldId id="319" r:id="rId23"/>
    <p:sldId id="317" r:id="rId24"/>
    <p:sldId id="283" r:id="rId25"/>
    <p:sldId id="284" r:id="rId26"/>
    <p:sldId id="320" r:id="rId27"/>
    <p:sldId id="327" r:id="rId28"/>
    <p:sldId id="328" r:id="rId29"/>
    <p:sldId id="326" r:id="rId30"/>
    <p:sldId id="321" r:id="rId31"/>
    <p:sldId id="273" r:id="rId32"/>
    <p:sldId id="322" r:id="rId33"/>
    <p:sldId id="278" r:id="rId34"/>
    <p:sldId id="340" r:id="rId35"/>
    <p:sldId id="343" r:id="rId36"/>
    <p:sldId id="341" r:id="rId37"/>
    <p:sldId id="305" r:id="rId38"/>
    <p:sldId id="310" r:id="rId39"/>
    <p:sldId id="314" r:id="rId40"/>
    <p:sldId id="329" r:id="rId41"/>
    <p:sldId id="289" r:id="rId42"/>
    <p:sldId id="330" r:id="rId43"/>
    <p:sldId id="331" r:id="rId44"/>
    <p:sldId id="332" r:id="rId45"/>
    <p:sldId id="333" r:id="rId46"/>
    <p:sldId id="334" r:id="rId47"/>
    <p:sldId id="335" r:id="rId48"/>
    <p:sldId id="336" r:id="rId49"/>
    <p:sldId id="325" r:id="rId50"/>
    <p:sldId id="337" r:id="rId51"/>
    <p:sldId id="338" r:id="rId52"/>
    <p:sldId id="323" r:id="rId53"/>
    <p:sldId id="339" r:id="rId54"/>
    <p:sldId id="324" r:id="rId55"/>
    <p:sldId id="342" r:id="rId5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7333" userDrawn="1">
          <p15:clr>
            <a:srgbClr val="A4A3A4"/>
          </p15:clr>
        </p15:guide>
        <p15:guide id="3" pos="1481" userDrawn="1">
          <p15:clr>
            <a:srgbClr val="A4A3A4"/>
          </p15:clr>
        </p15:guide>
        <p15:guide id="4" pos="4407"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ng Judith" initials="WJ" lastIdx="1" clrIdx="0">
    <p:extLst>
      <p:ext uri="{19B8F6BF-5375-455C-9EA6-DF929625EA0E}">
        <p15:presenceInfo xmlns:p15="http://schemas.microsoft.com/office/powerpoint/2012/main" userId="57ad02b738bcef7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FF"/>
    <a:srgbClr val="00468E"/>
    <a:srgbClr val="1E1F8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536" autoAdjust="0"/>
    <p:restoredTop sz="81676" autoAdjust="0"/>
  </p:normalViewPr>
  <p:slideViewPr>
    <p:cSldViewPr snapToGrid="0">
      <p:cViewPr varScale="1">
        <p:scale>
          <a:sx n="95" d="100"/>
          <a:sy n="95" d="100"/>
        </p:scale>
        <p:origin x="378" y="66"/>
      </p:cViewPr>
      <p:guideLst>
        <p:guide orient="horz" pos="2160"/>
        <p:guide pos="7333"/>
        <p:guide pos="1481"/>
        <p:guide pos="4407"/>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D:\&#30740;&#31350;&#29983;&#35770;&#25991;\&#26399;&#21002;&#35770;&#25991;\2019\Access&#22270;&#34920;\Fig6&#65288;ok&#65289;\comparision.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30740;&#31350;&#29983;&#35770;&#25991;\&#26399;&#21002;&#35770;&#25991;\2019\Access&#22270;&#34920;\Fig6&#65288;ok&#65289;\comparision.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30740;&#31350;&#29983;&#35770;&#25991;\&#26399;&#21002;&#35770;&#25991;\2019\Access&#22270;&#34920;\Fig6&#65288;ok&#65289;\comparision.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30740;&#31350;&#29983;&#35770;&#25991;\&#26399;&#21002;&#35770;&#25991;\2019\Access&#22270;&#34920;\Fig6&#65288;ok&#65289;\comparision.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30740;&#31350;&#29983;&#35770;&#25991;\&#26399;&#21002;&#35770;&#25991;\2019\Access&#22270;&#34920;\Fig6&#65288;ok&#65289;\comparision.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'138'!$B$1</c:f>
              <c:strCache>
                <c:ptCount val="1"/>
                <c:pt idx="0">
                  <c:v>makespan (s)</c:v>
                </c:pt>
              </c:strCache>
            </c:strRef>
          </c:tx>
          <c:spPr>
            <a:solidFill>
              <a:schemeClr val="accent1"/>
            </a:solidFill>
            <a:ln>
              <a:noFill/>
            </a:ln>
            <a:effectLst/>
          </c:spPr>
          <c:invertIfNegative val="0"/>
          <c:cat>
            <c:strRef>
              <c:f>'138'!$A$2:$A$5</c:f>
              <c:strCache>
                <c:ptCount val="4"/>
                <c:pt idx="0">
                  <c:v>GTBGA</c:v>
                </c:pt>
                <c:pt idx="1">
                  <c:v>NSGA-II</c:v>
                </c:pt>
                <c:pt idx="2">
                  <c:v>MOPSO</c:v>
                </c:pt>
                <c:pt idx="3">
                  <c:v>DQN-based MARL</c:v>
                </c:pt>
              </c:strCache>
            </c:strRef>
          </c:cat>
          <c:val>
            <c:numRef>
              <c:f>'138'!$B$2:$B$5</c:f>
              <c:numCache>
                <c:formatCode>General</c:formatCode>
                <c:ptCount val="4"/>
                <c:pt idx="0">
                  <c:v>456.96130399999998</c:v>
                </c:pt>
                <c:pt idx="1">
                  <c:v>305.30929200000003</c:v>
                </c:pt>
                <c:pt idx="2">
                  <c:v>287.69652500000001</c:v>
                </c:pt>
                <c:pt idx="3">
                  <c:v>102.668200001</c:v>
                </c:pt>
              </c:numCache>
            </c:numRef>
          </c:val>
          <c:extLst>
            <c:ext xmlns:c16="http://schemas.microsoft.com/office/drawing/2014/chart" uri="{C3380CC4-5D6E-409C-BE32-E72D297353CC}">
              <c16:uniqueId val="{00000000-B569-44FB-B46A-924921F105CA}"/>
            </c:ext>
          </c:extLst>
        </c:ser>
        <c:dLbls>
          <c:showLegendKey val="0"/>
          <c:showVal val="0"/>
          <c:showCatName val="0"/>
          <c:showSerName val="0"/>
          <c:showPercent val="0"/>
          <c:showBubbleSize val="0"/>
        </c:dLbls>
        <c:gapWidth val="150"/>
        <c:axId val="379797912"/>
        <c:axId val="379796272"/>
      </c:barChart>
      <c:lineChart>
        <c:grouping val="standard"/>
        <c:varyColors val="0"/>
        <c:ser>
          <c:idx val="1"/>
          <c:order val="1"/>
          <c:tx>
            <c:strRef>
              <c:f>'138'!$C$1</c:f>
              <c:strCache>
                <c:ptCount val="1"/>
                <c:pt idx="0">
                  <c:v>total cost ($)</c:v>
                </c:pt>
              </c:strCache>
            </c:strRef>
          </c:tx>
          <c:spPr>
            <a:ln w="28575" cap="rnd">
              <a:solidFill>
                <a:schemeClr val="accent2"/>
              </a:solidFill>
              <a:round/>
            </a:ln>
            <a:effectLst/>
          </c:spPr>
          <c:marker>
            <c:symbol val="none"/>
          </c:marker>
          <c:cat>
            <c:strRef>
              <c:f>'138'!$A$2:$A$5</c:f>
              <c:strCache>
                <c:ptCount val="4"/>
                <c:pt idx="0">
                  <c:v>GTBGA</c:v>
                </c:pt>
                <c:pt idx="1">
                  <c:v>NSGA-II</c:v>
                </c:pt>
                <c:pt idx="2">
                  <c:v>MOPSO</c:v>
                </c:pt>
                <c:pt idx="3">
                  <c:v>DQN-based MARL</c:v>
                </c:pt>
              </c:strCache>
            </c:strRef>
          </c:cat>
          <c:val>
            <c:numRef>
              <c:f>'138'!$C$2:$C$5</c:f>
              <c:numCache>
                <c:formatCode>General</c:formatCode>
                <c:ptCount val="4"/>
                <c:pt idx="0">
                  <c:v>2.2345547E-2</c:v>
                </c:pt>
                <c:pt idx="1">
                  <c:v>2.04265065E-2</c:v>
                </c:pt>
                <c:pt idx="2">
                  <c:v>2.0151471399999999E-2</c:v>
                </c:pt>
                <c:pt idx="3">
                  <c:v>2.101861E-2</c:v>
                </c:pt>
              </c:numCache>
            </c:numRef>
          </c:val>
          <c:smooth val="0"/>
          <c:extLst>
            <c:ext xmlns:c16="http://schemas.microsoft.com/office/drawing/2014/chart" uri="{C3380CC4-5D6E-409C-BE32-E72D297353CC}">
              <c16:uniqueId val="{00000001-B569-44FB-B46A-924921F105CA}"/>
            </c:ext>
          </c:extLst>
        </c:ser>
        <c:dLbls>
          <c:showLegendKey val="0"/>
          <c:showVal val="0"/>
          <c:showCatName val="0"/>
          <c:showSerName val="0"/>
          <c:showPercent val="0"/>
          <c:showBubbleSize val="0"/>
        </c:dLbls>
        <c:marker val="1"/>
        <c:smooth val="0"/>
        <c:axId val="379800208"/>
        <c:axId val="379801192"/>
      </c:lineChart>
      <c:catAx>
        <c:axId val="3797979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crossAx val="379796272"/>
        <c:crosses val="autoZero"/>
        <c:auto val="1"/>
        <c:lblAlgn val="ctr"/>
        <c:lblOffset val="100"/>
        <c:noMultiLvlLbl val="0"/>
      </c:catAx>
      <c:valAx>
        <c:axId val="3797962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crossAx val="379797912"/>
        <c:crosses val="autoZero"/>
        <c:crossBetween val="between"/>
      </c:valAx>
      <c:valAx>
        <c:axId val="379801192"/>
        <c:scaling>
          <c:orientation val="minMax"/>
        </c:scaling>
        <c:delete val="0"/>
        <c:axPos val="r"/>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crossAx val="379800208"/>
        <c:crosses val="max"/>
        <c:crossBetween val="between"/>
      </c:valAx>
      <c:catAx>
        <c:axId val="379800208"/>
        <c:scaling>
          <c:orientation val="minMax"/>
        </c:scaling>
        <c:delete val="1"/>
        <c:axPos val="b"/>
        <c:numFmt formatCode="General" sourceLinked="1"/>
        <c:majorTickMark val="none"/>
        <c:minorTickMark val="none"/>
        <c:tickLblPos val="nextTo"/>
        <c:crossAx val="379801192"/>
        <c:crosses val="autoZero"/>
        <c:auto val="1"/>
        <c:lblAlgn val="ctr"/>
        <c:lblOffset val="100"/>
        <c:noMultiLvlLbl val="0"/>
      </c:cat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'252'!$B$1</c:f>
              <c:strCache>
                <c:ptCount val="1"/>
                <c:pt idx="0">
                  <c:v>makespan (s)</c:v>
                </c:pt>
              </c:strCache>
            </c:strRef>
          </c:tx>
          <c:spPr>
            <a:solidFill>
              <a:schemeClr val="accent1"/>
            </a:solidFill>
            <a:ln>
              <a:noFill/>
            </a:ln>
            <a:effectLst/>
          </c:spPr>
          <c:invertIfNegative val="0"/>
          <c:cat>
            <c:strRef>
              <c:f>'252'!$A$2:$A$5</c:f>
              <c:strCache>
                <c:ptCount val="4"/>
                <c:pt idx="0">
                  <c:v>GTBGA</c:v>
                </c:pt>
                <c:pt idx="1">
                  <c:v>NSGA-II</c:v>
                </c:pt>
                <c:pt idx="2">
                  <c:v>MOPSO</c:v>
                </c:pt>
                <c:pt idx="3">
                  <c:v>DQN-based MARL</c:v>
                </c:pt>
              </c:strCache>
            </c:strRef>
          </c:cat>
          <c:val>
            <c:numRef>
              <c:f>'252'!$B$2:$B$5</c:f>
              <c:numCache>
                <c:formatCode>General</c:formatCode>
                <c:ptCount val="4"/>
                <c:pt idx="0">
                  <c:v>983.46471599999995</c:v>
                </c:pt>
                <c:pt idx="1">
                  <c:v>594.58390099999997</c:v>
                </c:pt>
                <c:pt idx="2">
                  <c:v>457.76048899999898</c:v>
                </c:pt>
                <c:pt idx="3">
                  <c:v>174.87109999999899</c:v>
                </c:pt>
              </c:numCache>
            </c:numRef>
          </c:val>
          <c:extLst>
            <c:ext xmlns:c16="http://schemas.microsoft.com/office/drawing/2014/chart" uri="{C3380CC4-5D6E-409C-BE32-E72D297353CC}">
              <c16:uniqueId val="{00000000-357B-4F67-8E8E-D0212A34DD1E}"/>
            </c:ext>
          </c:extLst>
        </c:ser>
        <c:dLbls>
          <c:showLegendKey val="0"/>
          <c:showVal val="0"/>
          <c:showCatName val="0"/>
          <c:showSerName val="0"/>
          <c:showPercent val="0"/>
          <c:showBubbleSize val="0"/>
        </c:dLbls>
        <c:gapWidth val="150"/>
        <c:axId val="428884984"/>
        <c:axId val="426055184"/>
      </c:barChart>
      <c:lineChart>
        <c:grouping val="standard"/>
        <c:varyColors val="0"/>
        <c:ser>
          <c:idx val="1"/>
          <c:order val="1"/>
          <c:tx>
            <c:strRef>
              <c:f>'252'!$C$1</c:f>
              <c:strCache>
                <c:ptCount val="1"/>
                <c:pt idx="0">
                  <c:v>total cost ($)</c:v>
                </c:pt>
              </c:strCache>
            </c:strRef>
          </c:tx>
          <c:spPr>
            <a:ln w="28575" cap="rnd">
              <a:solidFill>
                <a:schemeClr val="accent2"/>
              </a:solidFill>
              <a:round/>
            </a:ln>
            <a:effectLst/>
          </c:spPr>
          <c:marker>
            <c:symbol val="none"/>
          </c:marker>
          <c:cat>
            <c:strRef>
              <c:f>'252'!$A$2:$A$5</c:f>
              <c:strCache>
                <c:ptCount val="4"/>
                <c:pt idx="0">
                  <c:v>GTBGA</c:v>
                </c:pt>
                <c:pt idx="1">
                  <c:v>NSGA-II</c:v>
                </c:pt>
                <c:pt idx="2">
                  <c:v>MOPSO</c:v>
                </c:pt>
                <c:pt idx="3">
                  <c:v>DQN-based MARL</c:v>
                </c:pt>
              </c:strCache>
            </c:strRef>
          </c:cat>
          <c:val>
            <c:numRef>
              <c:f>'252'!$C$2:$C$5</c:f>
              <c:numCache>
                <c:formatCode>General</c:formatCode>
                <c:ptCount val="4"/>
                <c:pt idx="0">
                  <c:v>3.87985E-2</c:v>
                </c:pt>
                <c:pt idx="1">
                  <c:v>3.7980208142999898E-2</c:v>
                </c:pt>
                <c:pt idx="2">
                  <c:v>3.7267567499999897E-2</c:v>
                </c:pt>
                <c:pt idx="3">
                  <c:v>4.0362522222199999E-2</c:v>
                </c:pt>
              </c:numCache>
            </c:numRef>
          </c:val>
          <c:smooth val="0"/>
          <c:extLst>
            <c:ext xmlns:c16="http://schemas.microsoft.com/office/drawing/2014/chart" uri="{C3380CC4-5D6E-409C-BE32-E72D297353CC}">
              <c16:uniqueId val="{00000001-357B-4F67-8E8E-D0212A34DD1E}"/>
            </c:ext>
          </c:extLst>
        </c:ser>
        <c:dLbls>
          <c:showLegendKey val="0"/>
          <c:showVal val="0"/>
          <c:showCatName val="0"/>
          <c:showSerName val="0"/>
          <c:showPercent val="0"/>
          <c:showBubbleSize val="0"/>
        </c:dLbls>
        <c:marker val="1"/>
        <c:smooth val="0"/>
        <c:axId val="426052888"/>
        <c:axId val="426052560"/>
      </c:lineChart>
      <c:catAx>
        <c:axId val="4288849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crossAx val="426055184"/>
        <c:crosses val="autoZero"/>
        <c:auto val="1"/>
        <c:lblAlgn val="ctr"/>
        <c:lblOffset val="100"/>
        <c:noMultiLvlLbl val="0"/>
      </c:catAx>
      <c:valAx>
        <c:axId val="4260551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crossAx val="428884984"/>
        <c:crosses val="autoZero"/>
        <c:crossBetween val="between"/>
      </c:valAx>
      <c:valAx>
        <c:axId val="426052560"/>
        <c:scaling>
          <c:orientation val="minMax"/>
        </c:scaling>
        <c:delete val="0"/>
        <c:axPos val="r"/>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crossAx val="426052888"/>
        <c:crosses val="max"/>
        <c:crossBetween val="between"/>
      </c:valAx>
      <c:catAx>
        <c:axId val="426052888"/>
        <c:scaling>
          <c:orientation val="minMax"/>
        </c:scaling>
        <c:delete val="1"/>
        <c:axPos val="b"/>
        <c:numFmt formatCode="General" sourceLinked="1"/>
        <c:majorTickMark val="none"/>
        <c:minorTickMark val="none"/>
        <c:tickLblPos val="nextTo"/>
        <c:crossAx val="426052560"/>
        <c:crosses val="autoZero"/>
        <c:auto val="1"/>
        <c:lblAlgn val="ctr"/>
        <c:lblOffset val="100"/>
        <c:noMultiLvlLbl val="0"/>
      </c:cat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'358'!$B$1</c:f>
              <c:strCache>
                <c:ptCount val="1"/>
                <c:pt idx="0">
                  <c:v>makespan (s)</c:v>
                </c:pt>
              </c:strCache>
            </c:strRef>
          </c:tx>
          <c:spPr>
            <a:solidFill>
              <a:schemeClr val="accent1"/>
            </a:solidFill>
            <a:ln>
              <a:noFill/>
            </a:ln>
            <a:effectLst/>
          </c:spPr>
          <c:invertIfNegative val="0"/>
          <c:cat>
            <c:strRef>
              <c:f>'358'!$A$2:$A$5</c:f>
              <c:strCache>
                <c:ptCount val="4"/>
                <c:pt idx="0">
                  <c:v>GTBGA</c:v>
                </c:pt>
                <c:pt idx="1">
                  <c:v>NSGA-II</c:v>
                </c:pt>
                <c:pt idx="2">
                  <c:v>MOPSO</c:v>
                </c:pt>
                <c:pt idx="3">
                  <c:v>DQN-based MARL</c:v>
                </c:pt>
              </c:strCache>
            </c:strRef>
          </c:cat>
          <c:val>
            <c:numRef>
              <c:f>'358'!$B$2:$B$5</c:f>
              <c:numCache>
                <c:formatCode>General</c:formatCode>
                <c:ptCount val="4"/>
                <c:pt idx="0">
                  <c:v>1502.953804</c:v>
                </c:pt>
                <c:pt idx="1">
                  <c:v>784.46109200000001</c:v>
                </c:pt>
                <c:pt idx="2">
                  <c:v>530.25302299999896</c:v>
                </c:pt>
                <c:pt idx="3">
                  <c:v>246.79673999999901</c:v>
                </c:pt>
              </c:numCache>
            </c:numRef>
          </c:val>
          <c:extLst>
            <c:ext xmlns:c16="http://schemas.microsoft.com/office/drawing/2014/chart" uri="{C3380CC4-5D6E-409C-BE32-E72D297353CC}">
              <c16:uniqueId val="{00000000-7BD9-4F38-9B3D-DA378254B7B5}"/>
            </c:ext>
          </c:extLst>
        </c:ser>
        <c:dLbls>
          <c:showLegendKey val="0"/>
          <c:showVal val="0"/>
          <c:showCatName val="0"/>
          <c:showSerName val="0"/>
          <c:showPercent val="0"/>
          <c:showBubbleSize val="0"/>
        </c:dLbls>
        <c:gapWidth val="150"/>
        <c:axId val="426047312"/>
        <c:axId val="426048296"/>
      </c:barChart>
      <c:lineChart>
        <c:grouping val="standard"/>
        <c:varyColors val="0"/>
        <c:ser>
          <c:idx val="1"/>
          <c:order val="1"/>
          <c:tx>
            <c:strRef>
              <c:f>'358'!$C$1</c:f>
              <c:strCache>
                <c:ptCount val="1"/>
                <c:pt idx="0">
                  <c:v>total cost ($)</c:v>
                </c:pt>
              </c:strCache>
            </c:strRef>
          </c:tx>
          <c:spPr>
            <a:ln w="28575" cap="rnd">
              <a:solidFill>
                <a:schemeClr val="accent2"/>
              </a:solidFill>
              <a:round/>
            </a:ln>
            <a:effectLst/>
          </c:spPr>
          <c:marker>
            <c:symbol val="none"/>
          </c:marker>
          <c:cat>
            <c:strRef>
              <c:f>'358'!$A$2:$A$5</c:f>
              <c:strCache>
                <c:ptCount val="4"/>
                <c:pt idx="0">
                  <c:v>GTBGA</c:v>
                </c:pt>
                <c:pt idx="1">
                  <c:v>NSGA-II</c:v>
                </c:pt>
                <c:pt idx="2">
                  <c:v>MOPSO</c:v>
                </c:pt>
                <c:pt idx="3">
                  <c:v>DQN-based MARL</c:v>
                </c:pt>
              </c:strCache>
            </c:strRef>
          </c:cat>
          <c:val>
            <c:numRef>
              <c:f>'358'!$C$2:$C$5</c:f>
              <c:numCache>
                <c:formatCode>General</c:formatCode>
                <c:ptCount val="4"/>
                <c:pt idx="0">
                  <c:v>5.4566829999999997E-2</c:v>
                </c:pt>
                <c:pt idx="1">
                  <c:v>5.4849224473888798E-2</c:v>
                </c:pt>
                <c:pt idx="2">
                  <c:v>5.3514521666666703E-2</c:v>
                </c:pt>
                <c:pt idx="3">
                  <c:v>5.7589889999999998E-2</c:v>
                </c:pt>
              </c:numCache>
            </c:numRef>
          </c:val>
          <c:smooth val="0"/>
          <c:extLst>
            <c:ext xmlns:c16="http://schemas.microsoft.com/office/drawing/2014/chart" uri="{C3380CC4-5D6E-409C-BE32-E72D297353CC}">
              <c16:uniqueId val="{00000001-7BD9-4F38-9B3D-DA378254B7B5}"/>
            </c:ext>
          </c:extLst>
        </c:ser>
        <c:dLbls>
          <c:showLegendKey val="0"/>
          <c:showVal val="0"/>
          <c:showCatName val="0"/>
          <c:showSerName val="0"/>
          <c:showPercent val="0"/>
          <c:showBubbleSize val="0"/>
        </c:dLbls>
        <c:marker val="1"/>
        <c:smooth val="0"/>
        <c:axId val="426050920"/>
        <c:axId val="426049280"/>
      </c:lineChart>
      <c:catAx>
        <c:axId val="4260473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crossAx val="426048296"/>
        <c:crosses val="autoZero"/>
        <c:auto val="1"/>
        <c:lblAlgn val="ctr"/>
        <c:lblOffset val="100"/>
        <c:noMultiLvlLbl val="0"/>
      </c:catAx>
      <c:valAx>
        <c:axId val="4260482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crossAx val="426047312"/>
        <c:crosses val="autoZero"/>
        <c:crossBetween val="between"/>
      </c:valAx>
      <c:valAx>
        <c:axId val="426049280"/>
        <c:scaling>
          <c:orientation val="minMax"/>
        </c:scaling>
        <c:delete val="0"/>
        <c:axPos val="r"/>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crossAx val="426050920"/>
        <c:crosses val="max"/>
        <c:crossBetween val="between"/>
      </c:valAx>
      <c:catAx>
        <c:axId val="426050920"/>
        <c:scaling>
          <c:orientation val="minMax"/>
        </c:scaling>
        <c:delete val="1"/>
        <c:axPos val="b"/>
        <c:numFmt formatCode="General" sourceLinked="1"/>
        <c:majorTickMark val="none"/>
        <c:minorTickMark val="none"/>
        <c:tickLblPos val="nextTo"/>
        <c:crossAx val="426049280"/>
        <c:crosses val="autoZero"/>
        <c:auto val="1"/>
        <c:lblAlgn val="ctr"/>
        <c:lblOffset val="100"/>
        <c:noMultiLvlLbl val="0"/>
      </c:cat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'497'!$B$1</c:f>
              <c:strCache>
                <c:ptCount val="1"/>
                <c:pt idx="0">
                  <c:v>makespan (s)</c:v>
                </c:pt>
              </c:strCache>
            </c:strRef>
          </c:tx>
          <c:spPr>
            <a:solidFill>
              <a:schemeClr val="accent1"/>
            </a:solidFill>
            <a:ln>
              <a:noFill/>
            </a:ln>
            <a:effectLst/>
          </c:spPr>
          <c:invertIfNegative val="0"/>
          <c:cat>
            <c:strRef>
              <c:f>'497'!$A$2:$A$5</c:f>
              <c:strCache>
                <c:ptCount val="4"/>
                <c:pt idx="0">
                  <c:v>GTBGA</c:v>
                </c:pt>
                <c:pt idx="1">
                  <c:v>NSGA-II</c:v>
                </c:pt>
                <c:pt idx="2">
                  <c:v>MOPSO</c:v>
                </c:pt>
                <c:pt idx="3">
                  <c:v>DQN-based MARL</c:v>
                </c:pt>
              </c:strCache>
            </c:strRef>
          </c:cat>
          <c:val>
            <c:numRef>
              <c:f>'497'!$B$2:$B$5</c:f>
              <c:numCache>
                <c:formatCode>General</c:formatCode>
                <c:ptCount val="4"/>
                <c:pt idx="0">
                  <c:v>2146.4207200000001</c:v>
                </c:pt>
                <c:pt idx="1">
                  <c:v>1153.702624</c:v>
                </c:pt>
                <c:pt idx="2">
                  <c:v>1070.3100360000001</c:v>
                </c:pt>
                <c:pt idx="3">
                  <c:v>311.37662</c:v>
                </c:pt>
              </c:numCache>
            </c:numRef>
          </c:val>
          <c:extLst>
            <c:ext xmlns:c16="http://schemas.microsoft.com/office/drawing/2014/chart" uri="{C3380CC4-5D6E-409C-BE32-E72D297353CC}">
              <c16:uniqueId val="{00000000-8FBD-4E24-8CCF-02B7507D991A}"/>
            </c:ext>
          </c:extLst>
        </c:ser>
        <c:dLbls>
          <c:showLegendKey val="0"/>
          <c:showVal val="0"/>
          <c:showCatName val="0"/>
          <c:showSerName val="0"/>
          <c:showPercent val="0"/>
          <c:showBubbleSize val="0"/>
        </c:dLbls>
        <c:gapWidth val="150"/>
        <c:axId val="381760168"/>
        <c:axId val="381761152"/>
      </c:barChart>
      <c:lineChart>
        <c:grouping val="standard"/>
        <c:varyColors val="0"/>
        <c:ser>
          <c:idx val="1"/>
          <c:order val="1"/>
          <c:tx>
            <c:strRef>
              <c:f>'497'!$C$1</c:f>
              <c:strCache>
                <c:ptCount val="1"/>
                <c:pt idx="0">
                  <c:v>total cost ($)</c:v>
                </c:pt>
              </c:strCache>
            </c:strRef>
          </c:tx>
          <c:spPr>
            <a:ln w="28575" cap="rnd">
              <a:solidFill>
                <a:schemeClr val="accent2"/>
              </a:solidFill>
              <a:round/>
            </a:ln>
            <a:effectLst/>
          </c:spPr>
          <c:marker>
            <c:symbol val="none"/>
          </c:marker>
          <c:cat>
            <c:strRef>
              <c:f>'497'!$A$2:$A$5</c:f>
              <c:strCache>
                <c:ptCount val="4"/>
                <c:pt idx="0">
                  <c:v>GTBGA</c:v>
                </c:pt>
                <c:pt idx="1">
                  <c:v>NSGA-II</c:v>
                </c:pt>
                <c:pt idx="2">
                  <c:v>MOPSO</c:v>
                </c:pt>
                <c:pt idx="3">
                  <c:v>DQN-based MARL</c:v>
                </c:pt>
              </c:strCache>
            </c:strRef>
          </c:cat>
          <c:val>
            <c:numRef>
              <c:f>'497'!$C$2:$C$5</c:f>
              <c:numCache>
                <c:formatCode>General</c:formatCode>
                <c:ptCount val="4"/>
                <c:pt idx="0">
                  <c:v>7.1851999999999999E-2</c:v>
                </c:pt>
                <c:pt idx="1">
                  <c:v>7.6637155778111005E-2</c:v>
                </c:pt>
                <c:pt idx="2">
                  <c:v>7.2445628055555697E-2</c:v>
                </c:pt>
                <c:pt idx="3">
                  <c:v>7.8900525277783295E-2</c:v>
                </c:pt>
              </c:numCache>
            </c:numRef>
          </c:val>
          <c:smooth val="0"/>
          <c:extLst>
            <c:ext xmlns:c16="http://schemas.microsoft.com/office/drawing/2014/chart" uri="{C3380CC4-5D6E-409C-BE32-E72D297353CC}">
              <c16:uniqueId val="{00000001-8FBD-4E24-8CCF-02B7507D991A}"/>
            </c:ext>
          </c:extLst>
        </c:ser>
        <c:dLbls>
          <c:showLegendKey val="0"/>
          <c:showVal val="0"/>
          <c:showCatName val="0"/>
          <c:showSerName val="0"/>
          <c:showPercent val="0"/>
          <c:showBubbleSize val="0"/>
        </c:dLbls>
        <c:marker val="1"/>
        <c:smooth val="0"/>
        <c:axId val="440331208"/>
        <c:axId val="440330880"/>
      </c:lineChart>
      <c:catAx>
        <c:axId val="3817601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crossAx val="381761152"/>
        <c:crosses val="autoZero"/>
        <c:auto val="1"/>
        <c:lblAlgn val="ctr"/>
        <c:lblOffset val="100"/>
        <c:noMultiLvlLbl val="0"/>
      </c:catAx>
      <c:valAx>
        <c:axId val="3817611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crossAx val="381760168"/>
        <c:crosses val="autoZero"/>
        <c:crossBetween val="between"/>
      </c:valAx>
      <c:valAx>
        <c:axId val="440330880"/>
        <c:scaling>
          <c:orientation val="minMax"/>
        </c:scaling>
        <c:delete val="0"/>
        <c:axPos val="r"/>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crossAx val="440331208"/>
        <c:crosses val="max"/>
        <c:crossBetween val="between"/>
      </c:valAx>
      <c:catAx>
        <c:axId val="440331208"/>
        <c:scaling>
          <c:orientation val="minMax"/>
        </c:scaling>
        <c:delete val="1"/>
        <c:axPos val="b"/>
        <c:numFmt formatCode="General" sourceLinked="1"/>
        <c:majorTickMark val="none"/>
        <c:minorTickMark val="none"/>
        <c:tickLblPos val="nextTo"/>
        <c:crossAx val="440330880"/>
        <c:crosses val="autoZero"/>
        <c:auto val="1"/>
        <c:lblAlgn val="ctr"/>
        <c:lblOffset val="100"/>
        <c:noMultiLvlLbl val="0"/>
      </c:cat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'cost trends'!$A$2</c:f>
              <c:strCache>
                <c:ptCount val="1"/>
                <c:pt idx="0">
                  <c:v>size=138</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'cost trends'!$B$1:$E$1</c:f>
              <c:strCache>
                <c:ptCount val="4"/>
                <c:pt idx="0">
                  <c:v>GTBGA</c:v>
                </c:pt>
                <c:pt idx="1">
                  <c:v>NSGA-II</c:v>
                </c:pt>
                <c:pt idx="2">
                  <c:v>MOPSO</c:v>
                </c:pt>
                <c:pt idx="3">
                  <c:v>DQN-based MARL</c:v>
                </c:pt>
              </c:strCache>
            </c:strRef>
          </c:cat>
          <c:val>
            <c:numRef>
              <c:f>'cost trends'!$B$2:$E$2</c:f>
              <c:numCache>
                <c:formatCode>General</c:formatCode>
                <c:ptCount val="4"/>
                <c:pt idx="0">
                  <c:v>2.2345547E-2</c:v>
                </c:pt>
                <c:pt idx="1">
                  <c:v>2.04265065E-2</c:v>
                </c:pt>
                <c:pt idx="2">
                  <c:v>2.0151471399999999E-2</c:v>
                </c:pt>
                <c:pt idx="3">
                  <c:v>2.101861E-2</c:v>
                </c:pt>
              </c:numCache>
            </c:numRef>
          </c:val>
          <c:smooth val="0"/>
          <c:extLst>
            <c:ext xmlns:c16="http://schemas.microsoft.com/office/drawing/2014/chart" uri="{C3380CC4-5D6E-409C-BE32-E72D297353CC}">
              <c16:uniqueId val="{00000000-B145-447F-BAFE-BE9C8A5408A3}"/>
            </c:ext>
          </c:extLst>
        </c:ser>
        <c:ser>
          <c:idx val="1"/>
          <c:order val="1"/>
          <c:tx>
            <c:strRef>
              <c:f>'cost trends'!$A$3</c:f>
              <c:strCache>
                <c:ptCount val="1"/>
                <c:pt idx="0">
                  <c:v>size=252</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'cost trends'!$B$1:$E$1</c:f>
              <c:strCache>
                <c:ptCount val="4"/>
                <c:pt idx="0">
                  <c:v>GTBGA</c:v>
                </c:pt>
                <c:pt idx="1">
                  <c:v>NSGA-II</c:v>
                </c:pt>
                <c:pt idx="2">
                  <c:v>MOPSO</c:v>
                </c:pt>
                <c:pt idx="3">
                  <c:v>DQN-based MARL</c:v>
                </c:pt>
              </c:strCache>
            </c:strRef>
          </c:cat>
          <c:val>
            <c:numRef>
              <c:f>'cost trends'!$B$3:$E$3</c:f>
              <c:numCache>
                <c:formatCode>General</c:formatCode>
                <c:ptCount val="4"/>
                <c:pt idx="0">
                  <c:v>3.87985E-2</c:v>
                </c:pt>
                <c:pt idx="1">
                  <c:v>3.7980208142999898E-2</c:v>
                </c:pt>
                <c:pt idx="2">
                  <c:v>3.7267567499999897E-2</c:v>
                </c:pt>
                <c:pt idx="3">
                  <c:v>4.0362522222199999E-2</c:v>
                </c:pt>
              </c:numCache>
            </c:numRef>
          </c:val>
          <c:smooth val="0"/>
          <c:extLst>
            <c:ext xmlns:c16="http://schemas.microsoft.com/office/drawing/2014/chart" uri="{C3380CC4-5D6E-409C-BE32-E72D297353CC}">
              <c16:uniqueId val="{00000001-B145-447F-BAFE-BE9C8A5408A3}"/>
            </c:ext>
          </c:extLst>
        </c:ser>
        <c:ser>
          <c:idx val="2"/>
          <c:order val="2"/>
          <c:tx>
            <c:strRef>
              <c:f>'cost trends'!$A$4</c:f>
              <c:strCache>
                <c:ptCount val="1"/>
                <c:pt idx="0">
                  <c:v>size=358</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'cost trends'!$B$1:$E$1</c:f>
              <c:strCache>
                <c:ptCount val="4"/>
                <c:pt idx="0">
                  <c:v>GTBGA</c:v>
                </c:pt>
                <c:pt idx="1">
                  <c:v>NSGA-II</c:v>
                </c:pt>
                <c:pt idx="2">
                  <c:v>MOPSO</c:v>
                </c:pt>
                <c:pt idx="3">
                  <c:v>DQN-based MARL</c:v>
                </c:pt>
              </c:strCache>
            </c:strRef>
          </c:cat>
          <c:val>
            <c:numRef>
              <c:f>'cost trends'!$B$4:$E$4</c:f>
              <c:numCache>
                <c:formatCode>General</c:formatCode>
                <c:ptCount val="4"/>
                <c:pt idx="0">
                  <c:v>5.4566829999999997E-2</c:v>
                </c:pt>
                <c:pt idx="1">
                  <c:v>5.4849224473888798E-2</c:v>
                </c:pt>
                <c:pt idx="2">
                  <c:v>5.3514521666666703E-2</c:v>
                </c:pt>
                <c:pt idx="3">
                  <c:v>5.7589889999999998E-2</c:v>
                </c:pt>
              </c:numCache>
            </c:numRef>
          </c:val>
          <c:smooth val="0"/>
          <c:extLst>
            <c:ext xmlns:c16="http://schemas.microsoft.com/office/drawing/2014/chart" uri="{C3380CC4-5D6E-409C-BE32-E72D297353CC}">
              <c16:uniqueId val="{00000002-B145-447F-BAFE-BE9C8A5408A3}"/>
            </c:ext>
          </c:extLst>
        </c:ser>
        <c:ser>
          <c:idx val="3"/>
          <c:order val="3"/>
          <c:tx>
            <c:strRef>
              <c:f>'cost trends'!$A$5</c:f>
              <c:strCache>
                <c:ptCount val="1"/>
                <c:pt idx="0">
                  <c:v>size=497</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Ref>
              <c:f>'cost trends'!$B$1:$E$1</c:f>
              <c:strCache>
                <c:ptCount val="4"/>
                <c:pt idx="0">
                  <c:v>GTBGA</c:v>
                </c:pt>
                <c:pt idx="1">
                  <c:v>NSGA-II</c:v>
                </c:pt>
                <c:pt idx="2">
                  <c:v>MOPSO</c:v>
                </c:pt>
                <c:pt idx="3">
                  <c:v>DQN-based MARL</c:v>
                </c:pt>
              </c:strCache>
            </c:strRef>
          </c:cat>
          <c:val>
            <c:numRef>
              <c:f>'cost trends'!$B$5:$E$5</c:f>
              <c:numCache>
                <c:formatCode>General</c:formatCode>
                <c:ptCount val="4"/>
                <c:pt idx="0">
                  <c:v>7.1851999999999999E-2</c:v>
                </c:pt>
                <c:pt idx="1">
                  <c:v>7.6637155778111005E-2</c:v>
                </c:pt>
                <c:pt idx="2">
                  <c:v>7.2445628055555697E-2</c:v>
                </c:pt>
                <c:pt idx="3">
                  <c:v>7.8900525277783295E-2</c:v>
                </c:pt>
              </c:numCache>
            </c:numRef>
          </c:val>
          <c:smooth val="0"/>
          <c:extLst>
            <c:ext xmlns:c16="http://schemas.microsoft.com/office/drawing/2014/chart" uri="{C3380CC4-5D6E-409C-BE32-E72D297353CC}">
              <c16:uniqueId val="{00000003-B145-447F-BAFE-BE9C8A5408A3}"/>
            </c:ext>
          </c:extLst>
        </c:ser>
        <c:dLbls>
          <c:showLegendKey val="0"/>
          <c:showVal val="0"/>
          <c:showCatName val="0"/>
          <c:showSerName val="0"/>
          <c:showPercent val="0"/>
          <c:showBubbleSize val="0"/>
        </c:dLbls>
        <c:marker val="1"/>
        <c:smooth val="0"/>
        <c:axId val="429624208"/>
        <c:axId val="429615680"/>
      </c:lineChart>
      <c:catAx>
        <c:axId val="4296242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crossAx val="429615680"/>
        <c:crosses val="autoZero"/>
        <c:auto val="1"/>
        <c:lblAlgn val="ctr"/>
        <c:lblOffset val="100"/>
        <c:noMultiLvlLbl val="0"/>
      </c:catAx>
      <c:valAx>
        <c:axId val="4296156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crossAx val="42962420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19-05-15T19:41:14.036" idx="1">
    <p:pos x="10" y="10"/>
    <p:text/>
    <p:extLst>
      <p:ext uri="{C676402C-5697-4E1C-873F-D02D1690AC5C}">
        <p15:threadingInfo xmlns:p15="http://schemas.microsoft.com/office/powerpoint/2012/main" timeZoneBias="-480"/>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7D2FAE-06A2-4A0C-8120-75C963B75B01}" type="datetimeFigureOut">
              <a:rPr lang="zh-CN" altLang="en-US" smtClean="0"/>
              <a:t>2019/5/24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FDA9C1-732F-402C-9264-CAC6BEFFCE48}" type="slidenum">
              <a:rPr lang="zh-CN" altLang="en-US" smtClean="0"/>
              <a:t>‹#›</a:t>
            </a:fld>
            <a:endParaRPr lang="zh-CN" altLang="en-US"/>
          </a:p>
        </p:txBody>
      </p:sp>
    </p:spTree>
    <p:extLst>
      <p:ext uri="{BB962C8B-B14F-4D97-AF65-F5344CB8AC3E}">
        <p14:creationId xmlns:p14="http://schemas.microsoft.com/office/powerpoint/2010/main" val="2636955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尊敬的各位老师、同学们大家上午好！我的答辩题目是***</a:t>
            </a:r>
            <a:endParaRPr lang="zh-CN" altLang="en-US" dirty="0"/>
          </a:p>
        </p:txBody>
      </p:sp>
      <p:sp>
        <p:nvSpPr>
          <p:cNvPr id="4" name="灯片编号占位符 3"/>
          <p:cNvSpPr>
            <a:spLocks noGrp="1"/>
          </p:cNvSpPr>
          <p:nvPr>
            <p:ph type="sldNum" sz="quarter" idx="10"/>
          </p:nvPr>
        </p:nvSpPr>
        <p:spPr/>
        <p:txBody>
          <a:bodyPr/>
          <a:lstStyle/>
          <a:p>
            <a:fld id="{E2FDA9C1-732F-402C-9264-CAC6BEFFCE48}" type="slidenum">
              <a:rPr lang="zh-CN" altLang="en-US" smtClean="0"/>
              <a:t>1</a:t>
            </a:fld>
            <a:endParaRPr lang="zh-CN" altLang="en-US"/>
          </a:p>
        </p:txBody>
      </p:sp>
    </p:spTree>
    <p:extLst>
      <p:ext uri="{BB962C8B-B14F-4D97-AF65-F5344CB8AC3E}">
        <p14:creationId xmlns:p14="http://schemas.microsoft.com/office/powerpoint/2010/main" val="24535366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相关均衡是比</a:t>
                </a:r>
                <a:r>
                  <a:rPr lang="en-US" altLang="zh-CN" dirty="0" smtClean="0"/>
                  <a:t>Nash</a:t>
                </a:r>
                <a:r>
                  <a:rPr lang="zh-CN" altLang="en-US" dirty="0" smtClean="0"/>
                  <a:t>均衡更加一般的均衡。它满足多个参与者的策略之间的依赖关系，在联合行动的分布上，任何参与者都不会单方面的偏离。</a:t>
                </a:r>
                <a:r>
                  <a:rPr lang="zh-CN" altLang="zh-CN" dirty="0" smtClean="0"/>
                  <a:t>换句话说</a:t>
                </a:r>
                <a:r>
                  <a:rPr lang="zh-CN" altLang="zh-CN" dirty="0"/>
                  <a:t>，如果没有参与者能通过策略调整改进他或她的期望</a:t>
                </a:r>
                <a:r>
                  <a:rPr lang="zh-CN" altLang="zh-CN" dirty="0" smtClean="0"/>
                  <a:t>效用。</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为了将相关均衡概念适配到本文的马尔可夫博弈模型中，经过一系列的推导过程，得出相关均衡的定义。</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需要说明的是，当状态空间、行动空间和策略空间是在欧式空间的子集，即为非空、紧的凸集的前提条件下，可通过建立</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不动点</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的方法证明推论</a:t>
                </a:r>
                <a:r>
                  <a:rPr lang="en-US" altLang="zh-CN" sz="1200" kern="1200" dirty="0" smtClean="0">
                    <a:solidFill>
                      <a:schemeClr val="tx1"/>
                    </a:solidFill>
                    <a:effectLst/>
                    <a:latin typeface="+mn-lt"/>
                    <a:ea typeface="+mn-ea"/>
                    <a:cs typeface="+mn-cs"/>
                  </a:rPr>
                  <a:t>3.2.5</a:t>
                </a:r>
                <a:r>
                  <a:rPr lang="zh-CN" altLang="zh-CN" sz="1200" kern="1200" dirty="0" smtClean="0">
                    <a:solidFill>
                      <a:schemeClr val="tx1"/>
                    </a:solidFill>
                    <a:effectLst/>
                    <a:latin typeface="+mn-lt"/>
                    <a:ea typeface="+mn-ea"/>
                    <a:cs typeface="+mn-cs"/>
                  </a:rPr>
                  <a:t>中的相关均衡的存在性</a:t>
                </a:r>
                <a:r>
                  <a:rPr lang="en-US" altLang="zh-CN" sz="1200" kern="1200" baseline="30000" dirty="0" smtClean="0">
                    <a:solidFill>
                      <a:schemeClr val="tx1"/>
                    </a:solidFill>
                    <a:effectLst/>
                    <a:latin typeface="+mn-lt"/>
                    <a:ea typeface="+mn-ea"/>
                    <a:cs typeface="+mn-cs"/>
                  </a:rPr>
                  <a:t>[49]</a:t>
                </a:r>
                <a:r>
                  <a:rPr lang="zh-CN" altLang="zh-CN" sz="1200" kern="1200" dirty="0" smtClean="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dirty="0"/>
              </a:p>
              <a:p>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smtClean="0"/>
                  <a:t>换句话说</a:t>
                </a:r>
                <a:r>
                  <a:rPr lang="zh-CN" altLang="zh-CN" dirty="0"/>
                  <a:t>，如果没有参与者能通过策略调整改进他或她的期望效用，则</a:t>
                </a:r>
                <a:r>
                  <a:rPr lang="zh-CN" altLang="zh-CN" i="0">
                    <a:latin typeface="Cambria Math" panose="02040503050406030204" pitchFamily="18" charset="0"/>
                  </a:rPr>
                  <a:t>((</a:t>
                </a:r>
                <a:r>
                  <a:rPr lang="en-US" altLang="zh-CN" i="0">
                    <a:latin typeface="Cambria Math" panose="02040503050406030204" pitchFamily="18" charset="0"/>
                  </a:rPr>
                  <a:t>𝛺, 𝜋), 𝑃</a:t>
                </a:r>
                <a:r>
                  <a:rPr lang="zh-CN" altLang="zh-CN" i="0">
                    <a:latin typeface="Cambria Math" panose="02040503050406030204" pitchFamily="18" charset="0"/>
                  </a:rPr>
                  <a:t>_</a:t>
                </a:r>
                <a:r>
                  <a:rPr lang="en-US" altLang="zh-CN" i="0">
                    <a:latin typeface="Cambria Math" panose="02040503050406030204" pitchFamily="18" charset="0"/>
                  </a:rPr>
                  <a:t>𝑖, 𝑠</a:t>
                </a:r>
                <a:r>
                  <a:rPr lang="zh-CN" altLang="zh-CN" i="0">
                    <a:latin typeface="Cambria Math" panose="02040503050406030204" pitchFamily="18" charset="0"/>
                  </a:rPr>
                  <a:t>_</a:t>
                </a:r>
                <a:r>
                  <a:rPr lang="en-US" altLang="zh-CN" i="0">
                    <a:latin typeface="Cambria Math" panose="02040503050406030204" pitchFamily="18" charset="0"/>
                  </a:rPr>
                  <a:t>𝑖 )</a:t>
                </a:r>
                <a:r>
                  <a:rPr lang="zh-CN" altLang="zh-CN" dirty="0"/>
                  <a:t>为一个相关均衡。相关均衡通常和机制（即策略调整）设计共同讨论</a:t>
                </a:r>
                <a:r>
                  <a:rPr lang="zh-CN" altLang="zh-CN" dirty="0" smtClean="0"/>
                  <a:t>。</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本文试图找到一种固定策略</a:t>
                </a:r>
                <a:r>
                  <a:rPr lang="en-US" altLang="zh-CN" sz="1200" i="0" kern="1200">
                    <a:solidFill>
                      <a:schemeClr val="tx1"/>
                    </a:solidFill>
                    <a:effectLst/>
                    <a:latin typeface="+mn-lt"/>
                    <a:ea typeface="+mn-ea"/>
                    <a:cs typeface="+mn-cs"/>
                  </a:rPr>
                  <a:t>𝜋∈</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_</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𝑠∈𝑆</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∆(𝐴(𝑠))</a:t>
                </a:r>
                <a:r>
                  <a:rPr lang="zh-CN" altLang="zh-CN" sz="1200" i="0" kern="120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，该策略满足使基于马尔可夫博弈的云工作流调度问题模型的解收敛于相关均衡</a:t>
                </a:r>
                <a:r>
                  <a:rPr lang="zh-CN" altLang="zh-CN"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需要说明的是，当状态空间、行动空间和策略空间是在欧式空间的子集，即为非空、紧的凸集的前提条件下，可通过建立</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不动点</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的方法证明推论</a:t>
                </a:r>
                <a:r>
                  <a:rPr lang="en-US" altLang="zh-CN" sz="1200" kern="1200" dirty="0" smtClean="0">
                    <a:solidFill>
                      <a:schemeClr val="tx1"/>
                    </a:solidFill>
                    <a:effectLst/>
                    <a:latin typeface="+mn-lt"/>
                    <a:ea typeface="+mn-ea"/>
                    <a:cs typeface="+mn-cs"/>
                  </a:rPr>
                  <a:t>3.2.5</a:t>
                </a:r>
                <a:r>
                  <a:rPr lang="zh-CN" altLang="zh-CN" sz="1200" kern="1200" dirty="0" smtClean="0">
                    <a:solidFill>
                      <a:schemeClr val="tx1"/>
                    </a:solidFill>
                    <a:effectLst/>
                    <a:latin typeface="+mn-lt"/>
                    <a:ea typeface="+mn-ea"/>
                    <a:cs typeface="+mn-cs"/>
                  </a:rPr>
                  <a:t>中的相关均衡的存在性</a:t>
                </a:r>
                <a:r>
                  <a:rPr lang="en-US" altLang="zh-CN" sz="1200" kern="1200" baseline="30000" dirty="0" smtClean="0">
                    <a:solidFill>
                      <a:schemeClr val="tx1"/>
                    </a:solidFill>
                    <a:effectLst/>
                    <a:latin typeface="+mn-lt"/>
                    <a:ea typeface="+mn-ea"/>
                    <a:cs typeface="+mn-cs"/>
                  </a:rPr>
                  <a:t>[49]</a:t>
                </a:r>
                <a:r>
                  <a:rPr lang="zh-CN" altLang="zh-CN" sz="1200" kern="1200" dirty="0" smtClean="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dirty="0"/>
              </a:p>
              <a:p>
                <a:endParaRPr lang="zh-CN" altLang="en-US" dirty="0"/>
              </a:p>
            </p:txBody>
          </p:sp>
        </mc:Fallback>
      </mc:AlternateContent>
      <p:sp>
        <p:nvSpPr>
          <p:cNvPr id="4" name="灯片编号占位符 3"/>
          <p:cNvSpPr>
            <a:spLocks noGrp="1"/>
          </p:cNvSpPr>
          <p:nvPr>
            <p:ph type="sldNum" sz="quarter" idx="10"/>
          </p:nvPr>
        </p:nvSpPr>
        <p:spPr/>
        <p:txBody>
          <a:bodyPr/>
          <a:lstStyle/>
          <a:p>
            <a:fld id="{E2FDA9C1-732F-402C-9264-CAC6BEFFCE48}" type="slidenum">
              <a:rPr lang="zh-CN" altLang="en-US" smtClean="0"/>
              <a:t>10</a:t>
            </a:fld>
            <a:endParaRPr lang="zh-CN" altLang="en-US"/>
          </a:p>
        </p:txBody>
      </p:sp>
    </p:spTree>
    <p:extLst>
      <p:ext uri="{BB962C8B-B14F-4D97-AF65-F5344CB8AC3E}">
        <p14:creationId xmlns:p14="http://schemas.microsoft.com/office/powerpoint/2010/main" val="5523715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接下来，调度方法研究。</a:t>
            </a:r>
            <a:endParaRPr lang="zh-CN"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2FDA9C1-732F-402C-9264-CAC6BEFFCE48}" type="slidenum">
              <a:rPr lang="zh-CN" altLang="en-US" smtClean="0"/>
              <a:t>11</a:t>
            </a:fld>
            <a:endParaRPr lang="zh-CN" altLang="en-US"/>
          </a:p>
        </p:txBody>
      </p:sp>
    </p:spTree>
    <p:extLst>
      <p:ext uri="{BB962C8B-B14F-4D97-AF65-F5344CB8AC3E}">
        <p14:creationId xmlns:p14="http://schemas.microsoft.com/office/powerpoint/2010/main" val="4147084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为了求解上述马尔可夫博弈模型，我们考虑了一个基于</a:t>
                </a:r>
                <a:r>
                  <a:rPr lang="en-US" altLang="zh-CN" sz="1200" kern="1200" dirty="0" smtClean="0">
                    <a:solidFill>
                      <a:schemeClr val="tx1"/>
                    </a:solidFill>
                    <a:effectLst/>
                    <a:latin typeface="+mn-lt"/>
                    <a:ea typeface="+mn-ea"/>
                    <a:cs typeface="+mn-cs"/>
                  </a:rPr>
                  <a:t>DQN</a:t>
                </a:r>
                <a:r>
                  <a:rPr lang="zh-CN" altLang="zh-CN" sz="1200" kern="1200" dirty="0" smtClean="0">
                    <a:solidFill>
                      <a:schemeClr val="tx1"/>
                    </a:solidFill>
                    <a:effectLst/>
                    <a:latin typeface="+mn-lt"/>
                    <a:ea typeface="+mn-ea"/>
                    <a:cs typeface="+mn-cs"/>
                  </a:rPr>
                  <a:t>算法的自适应多智能体强化学习（</a:t>
                </a:r>
                <a:r>
                  <a:rPr lang="en-US" altLang="zh-CN" sz="1200" kern="1200" dirty="0" smtClean="0">
                    <a:solidFill>
                      <a:schemeClr val="tx1"/>
                    </a:solidFill>
                    <a:effectLst/>
                    <a:latin typeface="+mn-lt"/>
                    <a:ea typeface="+mn-ea"/>
                    <a:cs typeface="+mn-cs"/>
                  </a:rPr>
                  <a:t>DQN-based MARL</a:t>
                </a:r>
                <a:r>
                  <a:rPr lang="zh-CN" altLang="zh-CN" sz="1200" kern="1200" dirty="0" smtClean="0">
                    <a:solidFill>
                      <a:schemeClr val="tx1"/>
                    </a:solidFill>
                    <a:effectLst/>
                    <a:latin typeface="+mn-lt"/>
                    <a:ea typeface="+mn-ea"/>
                    <a:cs typeface="+mn-cs"/>
                  </a:rPr>
                  <a:t>）框架</a:t>
                </a:r>
                <a:r>
                  <a:rPr lang="zh-CN" altLang="en-US" sz="1200" kern="1200" dirty="0" smtClean="0">
                    <a:solidFill>
                      <a:schemeClr val="tx1"/>
                    </a:solidFill>
                    <a:effectLst/>
                    <a:latin typeface="+mn-lt"/>
                    <a:ea typeface="+mn-ea"/>
                    <a:cs typeface="+mn-cs"/>
                  </a:rPr>
                  <a:t>。它的学习</a:t>
                </a:r>
                <a:r>
                  <a:rPr lang="zh-CN" altLang="zh-CN" sz="1200" kern="1200" dirty="0" smtClean="0">
                    <a:solidFill>
                      <a:schemeClr val="tx1"/>
                    </a:solidFill>
                    <a:effectLst/>
                    <a:latin typeface="+mn-lt"/>
                    <a:ea typeface="+mn-ea"/>
                    <a:cs typeface="+mn-cs"/>
                  </a:rPr>
                  <a:t>目标是通过智能体与环境及其他智能体的交互，动态地自我学习和自我优化策略，不断迭代使最终收敛于稳定的相关均衡策略，而不需要大量的先验或后验的专家知识和人为干预。</a:t>
                </a:r>
                <a:endParaRPr lang="en-US" altLang="zh-CN" sz="1200" kern="1200" dirty="0" smtClean="0">
                  <a:solidFill>
                    <a:schemeClr val="tx1"/>
                  </a:solidFill>
                  <a:effectLst/>
                  <a:latin typeface="+mn-lt"/>
                  <a:ea typeface="+mn-ea"/>
                  <a:cs typeface="+mn-cs"/>
                </a:endParaRPr>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为了求解上述马尔可夫博弈模型，我们考虑了一个基于</a:t>
                </a:r>
                <a:r>
                  <a:rPr lang="en-US" altLang="zh-CN" sz="1200" kern="1200" dirty="0" smtClean="0">
                    <a:solidFill>
                      <a:schemeClr val="tx1"/>
                    </a:solidFill>
                    <a:effectLst/>
                    <a:latin typeface="+mn-lt"/>
                    <a:ea typeface="+mn-ea"/>
                    <a:cs typeface="+mn-cs"/>
                  </a:rPr>
                  <a:t>DQN</a:t>
                </a:r>
                <a:r>
                  <a:rPr lang="zh-CN" altLang="zh-CN" sz="1200" kern="1200" dirty="0" smtClean="0">
                    <a:solidFill>
                      <a:schemeClr val="tx1"/>
                    </a:solidFill>
                    <a:effectLst/>
                    <a:latin typeface="+mn-lt"/>
                    <a:ea typeface="+mn-ea"/>
                    <a:cs typeface="+mn-cs"/>
                  </a:rPr>
                  <a:t>算法的自适应多智能体强化学习（</a:t>
                </a:r>
                <a:r>
                  <a:rPr lang="en-US" altLang="zh-CN" sz="1200" kern="1200" dirty="0" smtClean="0">
                    <a:solidFill>
                      <a:schemeClr val="tx1"/>
                    </a:solidFill>
                    <a:effectLst/>
                    <a:latin typeface="+mn-lt"/>
                    <a:ea typeface="+mn-ea"/>
                    <a:cs typeface="+mn-cs"/>
                  </a:rPr>
                  <a:t>DQN-based MARL</a:t>
                </a:r>
                <a:r>
                  <a:rPr lang="zh-CN" altLang="zh-CN" sz="1200" kern="1200" dirty="0" smtClean="0">
                    <a:solidFill>
                      <a:schemeClr val="tx1"/>
                    </a:solidFill>
                    <a:effectLst/>
                    <a:latin typeface="+mn-lt"/>
                    <a:ea typeface="+mn-ea"/>
                    <a:cs typeface="+mn-cs"/>
                  </a:rPr>
                  <a:t>）框架，其总体框架描述如图</a:t>
                </a:r>
                <a:r>
                  <a:rPr lang="en-US" altLang="zh-CN" sz="1200" kern="1200" dirty="0" smtClean="0">
                    <a:solidFill>
                      <a:schemeClr val="tx1"/>
                    </a:solidFill>
                    <a:effectLst/>
                    <a:latin typeface="+mn-lt"/>
                    <a:ea typeface="+mn-ea"/>
                    <a:cs typeface="+mn-cs"/>
                  </a:rPr>
                  <a:t>4.1</a:t>
                </a:r>
                <a:r>
                  <a:rPr lang="zh-CN" altLang="zh-CN" sz="1200" kern="1200" dirty="0" smtClean="0">
                    <a:solidFill>
                      <a:schemeClr val="tx1"/>
                    </a:solidFill>
                    <a:effectLst/>
                    <a:latin typeface="+mn-lt"/>
                    <a:ea typeface="+mn-ea"/>
                    <a:cs typeface="+mn-cs"/>
                  </a:rPr>
                  <a:t>所示。与随机的马尔可夫博弈中求解纳什均衡的算法不同，本文讨论了该博弈模型下的机制设计与相关均衡，</a:t>
                </a:r>
                <a:r>
                  <a:rPr lang="en-US" altLang="zh-CN" sz="1200" kern="1200" dirty="0" smtClean="0">
                    <a:solidFill>
                      <a:schemeClr val="tx1"/>
                    </a:solidFill>
                    <a:effectLst/>
                    <a:latin typeface="+mn-lt"/>
                    <a:ea typeface="+mn-ea"/>
                    <a:cs typeface="+mn-cs"/>
                  </a:rPr>
                  <a:t>DQN-based MARL</a:t>
                </a:r>
                <a:r>
                  <a:rPr lang="zh-CN" altLang="zh-CN" sz="1200" kern="1200" dirty="0" smtClean="0">
                    <a:solidFill>
                      <a:schemeClr val="tx1"/>
                    </a:solidFill>
                    <a:effectLst/>
                    <a:latin typeface="+mn-lt"/>
                    <a:ea typeface="+mn-ea"/>
                    <a:cs typeface="+mn-cs"/>
                  </a:rPr>
                  <a:t>学习框架的目标是通过智能体与环境及其他智能体的交互，动态地自我学习和自我优化策略，不断迭代使最终收敛于稳定的相关均衡策略，而不需要大量的先验或后验的专家知识和人为干预</a:t>
                </a:r>
                <a:r>
                  <a:rPr lang="zh-CN" altLang="zh-CN"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在每个时间步</a:t>
                </a:r>
                <a:r>
                  <a:rPr lang="en-US" altLang="zh-CN" sz="1200" i="0" kern="1200">
                    <a:solidFill>
                      <a:schemeClr val="tx1"/>
                    </a:solidFill>
                    <a:effectLst/>
                    <a:latin typeface="+mn-lt"/>
                    <a:ea typeface="+mn-ea"/>
                    <a:cs typeface="+mn-cs"/>
                  </a:rPr>
                  <a:t>𝑡=1,2,…</a:t>
                </a:r>
                <a:r>
                  <a:rPr lang="zh-CN" altLang="zh-CN" sz="1200" kern="1200" dirty="0">
                    <a:solidFill>
                      <a:schemeClr val="tx1"/>
                    </a:solidFill>
                    <a:effectLst/>
                    <a:latin typeface="+mn-lt"/>
                    <a:ea typeface="+mn-ea"/>
                    <a:cs typeface="+mn-cs"/>
                  </a:rPr>
                  <a:t>，每个智能体可以观察到当前所有的状态</a:t>
                </a:r>
                <a:r>
                  <a:rPr lang="en-US" altLang="zh-CN" sz="1200" i="0" kern="1200">
                    <a:solidFill>
                      <a:schemeClr val="tx1"/>
                    </a:solidFill>
                    <a:effectLst/>
                    <a:latin typeface="+mn-lt"/>
                    <a:ea typeface="+mn-ea"/>
                    <a:cs typeface="+mn-cs"/>
                  </a:rPr>
                  <a:t>∀ 𝑖∈𝐼, 𝑠</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𝑡∈𝑆</a:t>
                </a:r>
                <a:r>
                  <a:rPr lang="zh-CN" altLang="zh-CN" sz="1200" kern="1200" dirty="0">
                    <a:solidFill>
                      <a:schemeClr val="tx1"/>
                    </a:solidFill>
                    <a:effectLst/>
                    <a:latin typeface="+mn-lt"/>
                    <a:ea typeface="+mn-ea"/>
                    <a:cs typeface="+mn-cs"/>
                  </a:rPr>
                  <a:t>，多个智能体都是根据一种联合行动</a:t>
                </a:r>
                <a:r>
                  <a:rPr lang="en-US" altLang="zh-CN" sz="1200" i="0" kern="1200">
                    <a:solidFill>
                      <a:schemeClr val="tx1"/>
                    </a:solidFill>
                    <a:effectLst/>
                    <a:latin typeface="+mn-lt"/>
                    <a:ea typeface="+mn-ea"/>
                    <a:cs typeface="+mn-cs"/>
                  </a:rPr>
                  <a:t>𝜋</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𝑠</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𝑡 </a:t>
                </a:r>
                <a:r>
                  <a:rPr lang="zh-CN" altLang="zh-CN" sz="1200" i="0" kern="120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学习，不断地优化调整直到收敛于相关均衡策略。用于计算全局均衡策略的迭代算法在每个状态基于本地更新</a:t>
                </a:r>
                <a:r>
                  <a:rPr lang="en-US" altLang="zh-CN" sz="1200" i="0" kern="1200">
                    <a:solidFill>
                      <a:schemeClr val="tx1"/>
                    </a:solidFill>
                    <a:effectLst/>
                    <a:latin typeface="+mn-lt"/>
                    <a:ea typeface="+mn-ea"/>
                    <a:cs typeface="+mn-cs"/>
                  </a:rPr>
                  <a:t>𝑄</a:t>
                </a:r>
                <a:r>
                  <a:rPr lang="zh-CN" altLang="zh-CN" sz="1200" kern="1200" dirty="0">
                    <a:solidFill>
                      <a:schemeClr val="tx1"/>
                    </a:solidFill>
                    <a:effectLst/>
                    <a:latin typeface="+mn-lt"/>
                    <a:ea typeface="+mn-ea"/>
                    <a:cs typeface="+mn-cs"/>
                  </a:rPr>
                  <a:t>值和策略。通常在时间步</a:t>
                </a:r>
                <a:r>
                  <a:rPr lang="en-US" altLang="zh-CN" sz="1200" i="0" kern="1200">
                    <a:solidFill>
                      <a:schemeClr val="tx1"/>
                    </a:solidFill>
                    <a:effectLst/>
                    <a:latin typeface="+mn-lt"/>
                    <a:ea typeface="+mn-ea"/>
                    <a:cs typeface="+mn-cs"/>
                  </a:rPr>
                  <a:t>𝑡</a:t>
                </a:r>
                <a:r>
                  <a:rPr lang="zh-CN" altLang="zh-CN" sz="1200" kern="1200" dirty="0">
                    <a:solidFill>
                      <a:schemeClr val="tx1"/>
                    </a:solidFill>
                    <a:effectLst/>
                    <a:latin typeface="+mn-lt"/>
                    <a:ea typeface="+mn-ea"/>
                    <a:cs typeface="+mn-cs"/>
                  </a:rPr>
                  <a:t>给出</a:t>
                </a:r>
                <a:r>
                  <a:rPr lang="en-US" altLang="zh-CN" sz="1200" i="0" kern="1200">
                    <a:solidFill>
                      <a:schemeClr val="tx1"/>
                    </a:solidFill>
                    <a:effectLst/>
                    <a:latin typeface="+mn-lt"/>
                    <a:ea typeface="+mn-ea"/>
                    <a:cs typeface="+mn-cs"/>
                  </a:rPr>
                  <a:t>𝑄</a:t>
                </a:r>
                <a:r>
                  <a:rPr lang="zh-CN" altLang="zh-CN" sz="1200" kern="1200" dirty="0">
                    <a:solidFill>
                      <a:schemeClr val="tx1"/>
                    </a:solidFill>
                    <a:effectLst/>
                    <a:latin typeface="+mn-lt"/>
                    <a:ea typeface="+mn-ea"/>
                    <a:cs typeface="+mn-cs"/>
                  </a:rPr>
                  <a:t>值，即对于所有</a:t>
                </a:r>
                <a:r>
                  <a:rPr lang="en-US" altLang="zh-CN" sz="1200" i="0" kern="1200">
                    <a:solidFill>
                      <a:schemeClr val="tx1"/>
                    </a:solidFill>
                    <a:effectLst/>
                    <a:latin typeface="+mn-lt"/>
                    <a:ea typeface="+mn-ea"/>
                    <a:cs typeface="+mn-cs"/>
                  </a:rPr>
                  <a:t>𝑖∈𝐼</a:t>
                </a:r>
                <a:r>
                  <a:rPr lang="zh-CN" altLang="zh-CN" sz="1200" kern="1200" dirty="0">
                    <a:solidFill>
                      <a:schemeClr val="tx1"/>
                    </a:solidFill>
                    <a:effectLst/>
                    <a:latin typeface="+mn-lt"/>
                    <a:ea typeface="+mn-ea"/>
                    <a:cs typeface="+mn-cs"/>
                  </a:rPr>
                  <a:t>，对于所有</a:t>
                </a:r>
                <a:r>
                  <a:rPr lang="en-US" altLang="zh-CN" sz="1200" i="0" kern="1200">
                    <a:solidFill>
                      <a:schemeClr val="tx1"/>
                    </a:solidFill>
                    <a:effectLst/>
                    <a:latin typeface="+mn-lt"/>
                    <a:ea typeface="+mn-ea"/>
                    <a:cs typeface="+mn-cs"/>
                  </a:rPr>
                  <a:t>𝑠∈𝑆</a:t>
                </a:r>
                <a:r>
                  <a:rPr lang="zh-CN" altLang="zh-CN" sz="1200" kern="1200" dirty="0">
                    <a:solidFill>
                      <a:schemeClr val="tx1"/>
                    </a:solidFill>
                    <a:effectLst/>
                    <a:latin typeface="+mn-lt"/>
                    <a:ea typeface="+mn-ea"/>
                    <a:cs typeface="+mn-cs"/>
                  </a:rPr>
                  <a:t>，并且对于所有</a:t>
                </a:r>
                <a:r>
                  <a:rPr lang="en-US" altLang="zh-CN" sz="1200" i="0" kern="1200">
                    <a:solidFill>
                      <a:schemeClr val="tx1"/>
                    </a:solidFill>
                    <a:effectLst/>
                    <a:latin typeface="+mn-lt"/>
                    <a:ea typeface="+mn-ea"/>
                    <a:cs typeface="+mn-cs"/>
                  </a:rPr>
                  <a:t>𝑎∈𝐴(𝑠)</a:t>
                </a:r>
                <a:r>
                  <a:rPr lang="zh-CN" altLang="zh-CN" sz="1200" kern="1200" dirty="0">
                    <a:solidFill>
                      <a:schemeClr val="tx1"/>
                    </a:solidFill>
                    <a:effectLst/>
                    <a:latin typeface="+mn-lt"/>
                    <a:ea typeface="+mn-ea"/>
                    <a:cs typeface="+mn-cs"/>
                  </a:rPr>
                  <a:t>，有</a:t>
                </a:r>
                <a:r>
                  <a:rPr lang="en-US" altLang="zh-CN" sz="1200" i="0" kern="1200">
                    <a:solidFill>
                      <a:schemeClr val="tx1"/>
                    </a:solidFill>
                    <a:effectLst/>
                    <a:latin typeface="+mn-lt"/>
                    <a:ea typeface="+mn-ea"/>
                    <a:cs typeface="+mn-cs"/>
                  </a:rPr>
                  <a:t>𝑄</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𝑖^𝑡 (𝑠</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𝑎)</a:t>
                </a:r>
                <a:r>
                  <a:rPr lang="zh-CN" altLang="zh-CN" sz="1200" kern="1200" dirty="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endParaRPr lang="zh-CN" altLang="en-US" dirty="0"/>
              </a:p>
            </p:txBody>
          </p:sp>
        </mc:Fallback>
      </mc:AlternateContent>
      <p:sp>
        <p:nvSpPr>
          <p:cNvPr id="4" name="灯片编号占位符 3"/>
          <p:cNvSpPr>
            <a:spLocks noGrp="1"/>
          </p:cNvSpPr>
          <p:nvPr>
            <p:ph type="sldNum" sz="quarter" idx="10"/>
          </p:nvPr>
        </p:nvSpPr>
        <p:spPr/>
        <p:txBody>
          <a:bodyPr/>
          <a:lstStyle/>
          <a:p>
            <a:fld id="{E2FDA9C1-732F-402C-9264-CAC6BEFFCE48}" type="slidenum">
              <a:rPr lang="zh-CN" altLang="en-US" smtClean="0"/>
              <a:t>12</a:t>
            </a:fld>
            <a:endParaRPr lang="zh-CN" altLang="en-US"/>
          </a:p>
        </p:txBody>
      </p:sp>
    </p:spTree>
    <p:extLst>
      <p:ext uri="{BB962C8B-B14F-4D97-AF65-F5344CB8AC3E}">
        <p14:creationId xmlns:p14="http://schemas.microsoft.com/office/powerpoint/2010/main" val="1160558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smtClean="0"/>
                  <a:t>每个智能体都是一个基于</a:t>
                </a:r>
                <a:r>
                  <a:rPr lang="en-US" altLang="zh-CN" dirty="0" smtClean="0"/>
                  <a:t>DQN</a:t>
                </a:r>
                <a:r>
                  <a:rPr lang="zh-CN" altLang="en-US" dirty="0" smtClean="0"/>
                  <a:t>算法的智能体。</a:t>
                </a:r>
                <a:r>
                  <a:rPr lang="en-US" altLang="zh-CN" dirty="0" smtClean="0"/>
                  <a:t>DQN</a:t>
                </a:r>
                <a:r>
                  <a:rPr lang="zh-CN" altLang="en-US" dirty="0" smtClean="0"/>
                  <a:t>是一种经典的深度强化学习算法，它通过最小化损失来学习与最优策略相对应的动作值函数</a:t>
                </a:r>
                <a:r>
                  <a:rPr lang="en-US" altLang="zh-CN" dirty="0" smtClean="0"/>
                  <a:t>Q*. </a:t>
                </a:r>
                <a:r>
                  <a:rPr lang="zh-CN" altLang="en-US" dirty="0" smtClean="0"/>
                  <a:t>使用</a:t>
                </a:r>
                <a:r>
                  <a:rPr lang="en-US" altLang="zh-CN" dirty="0" smtClean="0"/>
                  <a:t>Q-network</a:t>
                </a:r>
                <a:r>
                  <a:rPr lang="zh-CN" altLang="en-US" dirty="0" smtClean="0"/>
                  <a:t>来代表值函数，在一定程度上解决了问题灾难，引入经验重放缓冲区模块来降低数据的相关性。使用</a:t>
                </a:r>
                <a14:m>
                  <m:oMath xmlns:m="http://schemas.openxmlformats.org/officeDocument/2006/math">
                    <m:r>
                      <a:rPr lang="en-US" altLang="zh-CN" sz="1200" i="1" smtClean="0">
                        <a:latin typeface="Cambria Math" panose="02040503050406030204" pitchFamily="18" charset="0"/>
                      </a:rPr>
                      <m:t>𝜖</m:t>
                    </m:r>
                  </m:oMath>
                </a14:m>
                <a:r>
                  <a:rPr lang="en-US" altLang="zh-CN" sz="1200" dirty="0"/>
                  <a:t>-</a:t>
                </a:r>
                <a:r>
                  <a:rPr lang="en-US" altLang="zh-CN" sz="1200" dirty="0" smtClean="0"/>
                  <a:t>greedy</a:t>
                </a:r>
                <a:r>
                  <a:rPr lang="zh-CN" altLang="en-US" sz="1200" dirty="0" smtClean="0"/>
                  <a:t>方法来平衡探索</a:t>
                </a:r>
                <a:r>
                  <a:rPr lang="en-US" altLang="zh-CN" sz="1200" dirty="0" smtClean="0"/>
                  <a:t>-</a:t>
                </a:r>
                <a:r>
                  <a:rPr lang="zh-CN" altLang="en-US" sz="1200" dirty="0" smtClean="0"/>
                  <a:t>利用问题。</a:t>
                </a:r>
                <a:endParaRPr lang="en-US" altLang="zh-CN" dirty="0" smtClean="0"/>
              </a:p>
              <a:p>
                <a:r>
                  <a:rPr lang="zh-CN" altLang="en-US" dirty="0" smtClean="0"/>
                  <a:t>这样的模块和机制设计在一定程度上保证了</a:t>
                </a:r>
                <a:r>
                  <a:rPr lang="en-US" altLang="zh-CN" dirty="0" smtClean="0"/>
                  <a:t>DQN</a:t>
                </a:r>
                <a:r>
                  <a:rPr lang="zh-CN" altLang="en-US" dirty="0" smtClean="0"/>
                  <a:t>算法的稳定性。</a:t>
                </a:r>
                <a:endParaRPr lang="zh-CN" altLang="en-US" dirty="0"/>
              </a:p>
            </p:txBody>
          </p:sp>
        </mc:Choice>
        <mc:Fallback xmlns="">
          <p:sp>
            <p:nvSpPr>
              <p:cNvPr id="3" name="备注占位符 2"/>
              <p:cNvSpPr>
                <a:spLocks noGrp="1"/>
              </p:cNvSpPr>
              <p:nvPr>
                <p:ph type="body" idx="1"/>
              </p:nvPr>
            </p:nvSpPr>
            <p:spPr/>
            <p:txBody>
              <a:bodyPr/>
              <a:lstStyle/>
              <a:p>
                <a:r>
                  <a:rPr lang="zh-CN" altLang="en-US" dirty="0" smtClean="0"/>
                  <a:t>每个智能体都是一个基于</a:t>
                </a:r>
                <a:r>
                  <a:rPr lang="en-US" altLang="zh-CN" dirty="0" smtClean="0"/>
                  <a:t>DQN</a:t>
                </a:r>
                <a:r>
                  <a:rPr lang="zh-CN" altLang="en-US" dirty="0" smtClean="0"/>
                  <a:t>算法的智能体。</a:t>
                </a:r>
                <a:r>
                  <a:rPr lang="en-US" altLang="zh-CN" dirty="0" smtClean="0"/>
                  <a:t>DQN</a:t>
                </a:r>
                <a:r>
                  <a:rPr lang="zh-CN" altLang="en-US" dirty="0" smtClean="0"/>
                  <a:t>是一种经典的深度强化学习算法，它通过最小化损失来学习与最优策略相对应的动作值函数</a:t>
                </a:r>
                <a:r>
                  <a:rPr lang="en-US" altLang="zh-CN" dirty="0" smtClean="0"/>
                  <a:t>Q*. </a:t>
                </a:r>
                <a:r>
                  <a:rPr lang="zh-CN" altLang="en-US" dirty="0" smtClean="0"/>
                  <a:t>使用</a:t>
                </a:r>
                <a:r>
                  <a:rPr lang="en-US" altLang="zh-CN" dirty="0" smtClean="0"/>
                  <a:t>Q-network</a:t>
                </a:r>
                <a:r>
                  <a:rPr lang="zh-CN" altLang="en-US" dirty="0" smtClean="0"/>
                  <a:t>来代表值函数，在一定程度上解决了问题灾难，引入经验重放缓冲区模块来降低数据的相关性。使用</a:t>
                </a:r>
                <a:r>
                  <a:rPr lang="en-US" altLang="zh-CN" sz="1200" i="0" smtClean="0">
                    <a:latin typeface="Cambria Math" panose="02040503050406030204" pitchFamily="18" charset="0"/>
                  </a:rPr>
                  <a:t>𝜖</a:t>
                </a:r>
                <a:r>
                  <a:rPr lang="en-US" altLang="zh-CN" sz="1200" dirty="0"/>
                  <a:t>-</a:t>
                </a:r>
                <a:r>
                  <a:rPr lang="en-US" altLang="zh-CN" sz="1200" dirty="0" smtClean="0"/>
                  <a:t>greedy</a:t>
                </a:r>
                <a:r>
                  <a:rPr lang="zh-CN" altLang="en-US" sz="1200" dirty="0" smtClean="0"/>
                  <a:t>方法来平衡探索</a:t>
                </a:r>
                <a:r>
                  <a:rPr lang="en-US" altLang="zh-CN" sz="1200" dirty="0" smtClean="0"/>
                  <a:t>-</a:t>
                </a:r>
                <a:r>
                  <a:rPr lang="zh-CN" altLang="en-US" sz="1200" dirty="0" smtClean="0"/>
                  <a:t>利用问题。</a:t>
                </a:r>
                <a:endParaRPr lang="en-US" altLang="zh-CN" dirty="0" smtClean="0"/>
              </a:p>
              <a:p>
                <a:r>
                  <a:rPr lang="zh-CN" altLang="en-US" dirty="0" smtClean="0"/>
                  <a:t>这样</a:t>
                </a:r>
                <a:r>
                  <a:rPr lang="zh-CN" altLang="en-US" dirty="0" smtClean="0"/>
                  <a:t>的模块和机制</a:t>
                </a:r>
                <a:r>
                  <a:rPr lang="zh-CN" altLang="en-US" dirty="0" smtClean="0"/>
                  <a:t>设计在</a:t>
                </a:r>
                <a:r>
                  <a:rPr lang="zh-CN" altLang="en-US" dirty="0" smtClean="0"/>
                  <a:t>一定程度上保证了</a:t>
                </a:r>
                <a:r>
                  <a:rPr lang="en-US" altLang="zh-CN" dirty="0" smtClean="0"/>
                  <a:t>DQN</a:t>
                </a:r>
                <a:r>
                  <a:rPr lang="zh-CN" altLang="en-US" dirty="0" smtClean="0"/>
                  <a:t>算法的稳定性。</a:t>
                </a:r>
                <a:endParaRPr lang="zh-CN" altLang="en-US" dirty="0"/>
              </a:p>
            </p:txBody>
          </p:sp>
        </mc:Fallback>
      </mc:AlternateContent>
      <p:sp>
        <p:nvSpPr>
          <p:cNvPr id="4" name="灯片编号占位符 3"/>
          <p:cNvSpPr>
            <a:spLocks noGrp="1"/>
          </p:cNvSpPr>
          <p:nvPr>
            <p:ph type="sldNum" sz="quarter" idx="10"/>
          </p:nvPr>
        </p:nvSpPr>
        <p:spPr/>
        <p:txBody>
          <a:bodyPr/>
          <a:lstStyle/>
          <a:p>
            <a:fld id="{E2FDA9C1-732F-402C-9264-CAC6BEFFCE48}" type="slidenum">
              <a:rPr lang="zh-CN" altLang="en-US" smtClean="0"/>
              <a:t>13</a:t>
            </a:fld>
            <a:endParaRPr lang="zh-CN" altLang="en-US"/>
          </a:p>
        </p:txBody>
      </p:sp>
    </p:spTree>
    <p:extLst>
      <p:ext uri="{BB962C8B-B14F-4D97-AF65-F5344CB8AC3E}">
        <p14:creationId xmlns:p14="http://schemas.microsoft.com/office/powerpoint/2010/main" val="2798982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尽管</a:t>
            </a:r>
            <a:r>
              <a:rPr lang="en-US" altLang="zh-CN" dirty="0" smtClean="0"/>
              <a:t>DQN</a:t>
            </a:r>
            <a:r>
              <a:rPr lang="zh-CN" altLang="en-US" dirty="0" smtClean="0"/>
              <a:t>算法在一定程度上克服了维度诅咒和探索权衡问题，但仍面临着很多挑战，比如：难以确定学习目标、学习问题的非稳定性以及协调的需要等困难。此外，对于博弈模型，它的均衡解可能不是唯一的，可能存在“多个值的多个均衡”。</a:t>
            </a:r>
            <a:endParaRPr lang="zh-CN" altLang="en-US" dirty="0"/>
          </a:p>
        </p:txBody>
      </p:sp>
      <p:sp>
        <p:nvSpPr>
          <p:cNvPr id="4" name="灯片编号占位符 3"/>
          <p:cNvSpPr>
            <a:spLocks noGrp="1"/>
          </p:cNvSpPr>
          <p:nvPr>
            <p:ph type="sldNum" sz="quarter" idx="10"/>
          </p:nvPr>
        </p:nvSpPr>
        <p:spPr/>
        <p:txBody>
          <a:bodyPr/>
          <a:lstStyle/>
          <a:p>
            <a:fld id="{E2FDA9C1-732F-402C-9264-CAC6BEFFCE48}" type="slidenum">
              <a:rPr lang="zh-CN" altLang="en-US" smtClean="0"/>
              <a:t>14</a:t>
            </a:fld>
            <a:endParaRPr lang="zh-CN" altLang="en-US"/>
          </a:p>
        </p:txBody>
      </p:sp>
    </p:spTree>
    <p:extLst>
      <p:ext uri="{BB962C8B-B14F-4D97-AF65-F5344CB8AC3E}">
        <p14:creationId xmlns:p14="http://schemas.microsoft.com/office/powerpoint/2010/main" val="6239343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针对上述困难和挑战，我们为每个智能体设计了合适奖励函数。其中，最大完成时间智能体</a:t>
            </a:r>
            <a:r>
              <a:rPr lang="en-US" altLang="zh-CN" dirty="0" smtClean="0"/>
              <a:t>R1</a:t>
            </a:r>
            <a:r>
              <a:rPr lang="zh-CN" altLang="en-US" dirty="0" smtClean="0"/>
              <a:t>；总花费智能体</a:t>
            </a:r>
            <a:r>
              <a:rPr lang="en-US" altLang="zh-CN" dirty="0" smtClean="0"/>
              <a:t>R2</a:t>
            </a:r>
            <a:r>
              <a:rPr lang="zh-CN" altLang="en-US" dirty="0" smtClean="0"/>
              <a:t>，都做了归一化处理。</a:t>
            </a:r>
            <a:endParaRPr lang="en-US" altLang="zh-CN" dirty="0" smtClean="0"/>
          </a:p>
        </p:txBody>
      </p:sp>
      <p:sp>
        <p:nvSpPr>
          <p:cNvPr id="4" name="灯片编号占位符 3"/>
          <p:cNvSpPr>
            <a:spLocks noGrp="1"/>
          </p:cNvSpPr>
          <p:nvPr>
            <p:ph type="sldNum" sz="quarter" idx="10"/>
          </p:nvPr>
        </p:nvSpPr>
        <p:spPr/>
        <p:txBody>
          <a:bodyPr/>
          <a:lstStyle/>
          <a:p>
            <a:fld id="{E2FDA9C1-732F-402C-9264-CAC6BEFFCE48}" type="slidenum">
              <a:rPr lang="zh-CN" altLang="en-US" smtClean="0"/>
              <a:t>15</a:t>
            </a:fld>
            <a:endParaRPr lang="zh-CN" altLang="en-US"/>
          </a:p>
        </p:txBody>
      </p:sp>
    </p:spTree>
    <p:extLst>
      <p:ext uri="{BB962C8B-B14F-4D97-AF65-F5344CB8AC3E}">
        <p14:creationId xmlns:p14="http://schemas.microsoft.com/office/powerpoint/2010/main" val="35738470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我们选择了第一种功利性的策略调整机制来作为 相关均衡策略的选择机制。</a:t>
            </a:r>
            <a:endParaRPr lang="zh-CN" altLang="en-US" dirty="0"/>
          </a:p>
        </p:txBody>
      </p:sp>
      <p:sp>
        <p:nvSpPr>
          <p:cNvPr id="4" name="灯片编号占位符 3"/>
          <p:cNvSpPr>
            <a:spLocks noGrp="1"/>
          </p:cNvSpPr>
          <p:nvPr>
            <p:ph type="sldNum" sz="quarter" idx="10"/>
          </p:nvPr>
        </p:nvSpPr>
        <p:spPr/>
        <p:txBody>
          <a:bodyPr/>
          <a:lstStyle/>
          <a:p>
            <a:fld id="{E2FDA9C1-732F-402C-9264-CAC6BEFFCE48}" type="slidenum">
              <a:rPr lang="zh-CN" altLang="en-US" smtClean="0"/>
              <a:t>16</a:t>
            </a:fld>
            <a:endParaRPr lang="zh-CN" altLang="en-US"/>
          </a:p>
        </p:txBody>
      </p:sp>
    </p:spTree>
    <p:extLst>
      <p:ext uri="{BB962C8B-B14F-4D97-AF65-F5344CB8AC3E}">
        <p14:creationId xmlns:p14="http://schemas.microsoft.com/office/powerpoint/2010/main" val="11849449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微软雅黑" panose="020B0503020204020204" pitchFamily="34" charset="-122"/>
                <a:ea typeface="微软雅黑" panose="020B0503020204020204" pitchFamily="34" charset="-122"/>
              </a:rPr>
              <a:t>我们提出的算法基于经典的</a:t>
            </a:r>
            <a:r>
              <a:rPr lang="en-US" altLang="zh-CN" sz="1200" dirty="0" smtClean="0">
                <a:latin typeface="微软雅黑" panose="020B0503020204020204" pitchFamily="34" charset="-122"/>
                <a:ea typeface="微软雅黑" panose="020B0503020204020204" pitchFamily="34" charset="-122"/>
              </a:rPr>
              <a:t>DQN</a:t>
            </a:r>
            <a:r>
              <a:rPr lang="zh-CN" altLang="en-US" sz="1200" dirty="0" smtClean="0">
                <a:latin typeface="微软雅黑" panose="020B0503020204020204" pitchFamily="34" charset="-122"/>
                <a:ea typeface="微软雅黑" panose="020B0503020204020204" pitchFamily="34" charset="-122"/>
              </a:rPr>
              <a:t>算法，并结合了多智能体强化学习中的</a:t>
            </a:r>
            <a:r>
              <a:rPr lang="en-US" altLang="zh-CN" sz="1200" dirty="0" smtClean="0">
                <a:latin typeface="微软雅黑" panose="020B0503020204020204" pitchFamily="34" charset="-122"/>
                <a:ea typeface="微软雅黑" panose="020B0503020204020204" pitchFamily="34" charset="-122"/>
              </a:rPr>
              <a:t>correlated Q-leaning</a:t>
            </a:r>
            <a:r>
              <a:rPr lang="zh-CN" altLang="en-US" sz="1200" dirty="0" smtClean="0">
                <a:latin typeface="微软雅黑" panose="020B0503020204020204" pitchFamily="34" charset="-122"/>
                <a:ea typeface="微软雅黑" panose="020B0503020204020204" pitchFamily="34" charset="-122"/>
              </a:rPr>
              <a:t>算法的基本思想。通过合适的奖励函数和选择机制设计。</a:t>
            </a:r>
            <a:endParaRPr lang="en-US" altLang="zh-CN" sz="1200" dirty="0" smtClean="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微软雅黑" panose="020B0503020204020204" pitchFamily="34" charset="-122"/>
                <a:ea typeface="微软雅黑" panose="020B0503020204020204" pitchFamily="34" charset="-122"/>
              </a:rPr>
              <a:t>从理论上讲，它通过神经网络、经验回放缓冲区、</a:t>
            </a:r>
            <a:r>
              <a:rPr lang="en-US" altLang="zh-CN" sz="1200" i="1" dirty="0" smtClean="0">
                <a:latin typeface="Times New Roman" panose="02020603050405020304" pitchFamily="18" charset="0"/>
                <a:ea typeface="Tahoma" panose="020B0604030504040204" pitchFamily="34" charset="0"/>
                <a:cs typeface="Times New Roman" panose="02020603050405020304" pitchFamily="18" charset="0"/>
              </a:rPr>
              <a:t>ϵ-</a:t>
            </a:r>
            <a:r>
              <a:rPr lang="en-US" altLang="zh-CN" sz="1200" dirty="0" smtClean="0">
                <a:latin typeface="微软雅黑" panose="020B0503020204020204" pitchFamily="34" charset="-122"/>
                <a:ea typeface="微软雅黑" panose="020B0503020204020204" pitchFamily="34" charset="-122"/>
              </a:rPr>
              <a:t>greedy</a:t>
            </a:r>
            <a:r>
              <a:rPr lang="zh-CN" altLang="en-US" sz="1200" dirty="0" smtClean="0">
                <a:latin typeface="微软雅黑" panose="020B0503020204020204" pitchFamily="34" charset="-122"/>
                <a:ea typeface="微软雅黑" panose="020B0503020204020204" pitchFamily="34" charset="-122"/>
              </a:rPr>
              <a:t>探索机制、智能体协作、奖励机制和选择机制的设计，在一定程度上解决了前文中提到的维度诅咒、探索</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利用权衡问题，以及学习目标不明确、学习效果不稳定问题。</a:t>
            </a:r>
            <a:endParaRPr lang="en-US" altLang="zh-CN" sz="1200" dirty="0" smtClean="0">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E2FDA9C1-732F-402C-9264-CAC6BEFFCE48}" type="slidenum">
              <a:rPr lang="zh-CN" altLang="en-US" smtClean="0"/>
              <a:t>17</a:t>
            </a:fld>
            <a:endParaRPr lang="zh-CN" altLang="en-US"/>
          </a:p>
        </p:txBody>
      </p:sp>
    </p:spTree>
    <p:extLst>
      <p:ext uri="{BB962C8B-B14F-4D97-AF65-F5344CB8AC3E}">
        <p14:creationId xmlns:p14="http://schemas.microsoft.com/office/powerpoint/2010/main" val="1777992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为了验证模型和算法，我们进行了基于真实数据的模拟实验。</a:t>
            </a:r>
            <a:endParaRPr lang="zh-CN"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2FDA9C1-732F-402C-9264-CAC6BEFFCE48}" type="slidenum">
              <a:rPr lang="zh-CN" altLang="en-US" smtClean="0"/>
              <a:t>18</a:t>
            </a:fld>
            <a:endParaRPr lang="zh-CN" altLang="en-US"/>
          </a:p>
        </p:txBody>
      </p:sp>
    </p:spTree>
    <p:extLst>
      <p:ext uri="{BB962C8B-B14F-4D97-AF65-F5344CB8AC3E}">
        <p14:creationId xmlns:p14="http://schemas.microsoft.com/office/powerpoint/2010/main" val="34729289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首先，我们设置了实验环境、训练过程</a:t>
            </a:r>
            <a:endParaRPr lang="zh-CN" altLang="en-US" dirty="0"/>
          </a:p>
        </p:txBody>
      </p:sp>
      <p:sp>
        <p:nvSpPr>
          <p:cNvPr id="4" name="灯片编号占位符 3"/>
          <p:cNvSpPr>
            <a:spLocks noGrp="1"/>
          </p:cNvSpPr>
          <p:nvPr>
            <p:ph type="sldNum" sz="quarter" idx="10"/>
          </p:nvPr>
        </p:nvSpPr>
        <p:spPr/>
        <p:txBody>
          <a:bodyPr/>
          <a:lstStyle/>
          <a:p>
            <a:fld id="{E2FDA9C1-732F-402C-9264-CAC6BEFFCE48}" type="slidenum">
              <a:rPr lang="zh-CN" altLang="en-US" smtClean="0"/>
              <a:t>19</a:t>
            </a:fld>
            <a:endParaRPr lang="zh-CN" altLang="en-US"/>
          </a:p>
        </p:txBody>
      </p:sp>
    </p:spTree>
    <p:extLst>
      <p:ext uri="{BB962C8B-B14F-4D97-AF65-F5344CB8AC3E}">
        <p14:creationId xmlns:p14="http://schemas.microsoft.com/office/powerpoint/2010/main" val="3652545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我将以以下</a:t>
            </a:r>
            <a:r>
              <a:rPr lang="en-US" altLang="zh-CN" dirty="0" smtClean="0"/>
              <a:t>5</a:t>
            </a:r>
            <a:r>
              <a:rPr lang="zh-CN" altLang="en-US" dirty="0" smtClean="0"/>
              <a:t>点进行展开。</a:t>
            </a:r>
            <a:endParaRPr lang="zh-CN" altLang="en-US" dirty="0"/>
          </a:p>
        </p:txBody>
      </p:sp>
      <p:sp>
        <p:nvSpPr>
          <p:cNvPr id="4" name="灯片编号占位符 3"/>
          <p:cNvSpPr>
            <a:spLocks noGrp="1"/>
          </p:cNvSpPr>
          <p:nvPr>
            <p:ph type="sldNum" sz="quarter" idx="10"/>
          </p:nvPr>
        </p:nvSpPr>
        <p:spPr/>
        <p:txBody>
          <a:bodyPr/>
          <a:lstStyle/>
          <a:p>
            <a:fld id="{E2FDA9C1-732F-402C-9264-CAC6BEFFCE48}" type="slidenum">
              <a:rPr lang="zh-CN" altLang="en-US" smtClean="0"/>
              <a:t>2</a:t>
            </a:fld>
            <a:endParaRPr lang="zh-CN" altLang="en-US"/>
          </a:p>
        </p:txBody>
      </p:sp>
    </p:spTree>
    <p:extLst>
      <p:ext uri="{BB962C8B-B14F-4D97-AF65-F5344CB8AC3E}">
        <p14:creationId xmlns:p14="http://schemas.microsoft.com/office/powerpoint/2010/main" val="7535656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和输入数据，以及算法的参数设置。</a:t>
                </a:r>
              </a:p>
              <a:p>
                <a:endParaRPr lang="zh-CN" altLang="en-US" dirty="0"/>
              </a:p>
            </p:txBody>
          </p:sp>
        </mc:Choice>
        <mc:Fallback xmlns="">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三层全连接神经网络结构来构建估计</a:t>
                </a:r>
                <a:r>
                  <a:rPr lang="en-US" altLang="zh-CN" sz="1200" i="0" kern="1200">
                    <a:solidFill>
                      <a:schemeClr val="tx1"/>
                    </a:solidFill>
                    <a:effectLst/>
                    <a:latin typeface="+mn-lt"/>
                    <a:ea typeface="+mn-ea"/>
                    <a:cs typeface="+mn-cs"/>
                  </a:rPr>
                  <a:t>𝑄</a:t>
                </a:r>
                <a:r>
                  <a:rPr lang="zh-CN" altLang="zh-CN" sz="1200" kern="1200" dirty="0">
                    <a:solidFill>
                      <a:schemeClr val="tx1"/>
                    </a:solidFill>
                    <a:effectLst/>
                    <a:latin typeface="+mn-lt"/>
                    <a:ea typeface="+mn-ea"/>
                    <a:cs typeface="+mn-cs"/>
                  </a:rPr>
                  <a:t>值网络和目标</a:t>
                </a:r>
                <a:r>
                  <a:rPr lang="en-US" altLang="zh-CN" sz="1200" i="0" kern="1200">
                    <a:solidFill>
                      <a:schemeClr val="tx1"/>
                    </a:solidFill>
                    <a:effectLst/>
                    <a:latin typeface="+mn-lt"/>
                    <a:ea typeface="+mn-ea"/>
                    <a:cs typeface="+mn-cs"/>
                  </a:rPr>
                  <a:t>𝑄</a:t>
                </a:r>
                <a:r>
                  <a:rPr lang="zh-CN" altLang="zh-CN" sz="1200" kern="1200" dirty="0">
                    <a:solidFill>
                      <a:schemeClr val="tx1"/>
                    </a:solidFill>
                    <a:effectLst/>
                    <a:latin typeface="+mn-lt"/>
                    <a:ea typeface="+mn-ea"/>
                    <a:cs typeface="+mn-cs"/>
                  </a:rPr>
                  <a:t>值网络，输入是长度为</a:t>
                </a:r>
                <a:r>
                  <a:rPr lang="en-US" altLang="zh-CN" sz="1200" kern="1200" dirty="0">
                    <a:solidFill>
                      <a:schemeClr val="tx1"/>
                    </a:solidFill>
                    <a:effectLst/>
                    <a:latin typeface="+mn-lt"/>
                    <a:ea typeface="+mn-ea"/>
                    <a:cs typeface="+mn-cs"/>
                  </a:rPr>
                  <a:t>8</a:t>
                </a:r>
                <a:r>
                  <a:rPr lang="zh-CN" altLang="zh-CN" sz="1200" kern="1200" dirty="0">
                    <a:solidFill>
                      <a:schemeClr val="tx1"/>
                    </a:solidFill>
                    <a:effectLst/>
                    <a:latin typeface="+mn-lt"/>
                    <a:ea typeface="+mn-ea"/>
                    <a:cs typeface="+mn-cs"/>
                  </a:rPr>
                  <a:t>的向量。网络隐层的大小分别是</a:t>
                </a:r>
                <a:r>
                  <a:rPr lang="en-US" altLang="zh-CN" sz="1200" kern="1200" dirty="0">
                    <a:solidFill>
                      <a:schemeClr val="tx1"/>
                    </a:solidFill>
                    <a:effectLst/>
                    <a:latin typeface="+mn-lt"/>
                    <a:ea typeface="+mn-ea"/>
                    <a:cs typeface="+mn-cs"/>
                  </a:rPr>
                  <a:t>20/7</a:t>
                </a:r>
                <a:r>
                  <a:rPr lang="zh-CN" altLang="zh-CN" sz="1200" kern="1200" dirty="0">
                    <a:solidFill>
                      <a:schemeClr val="tx1"/>
                    </a:solidFill>
                    <a:effectLst/>
                    <a:latin typeface="+mn-lt"/>
                    <a:ea typeface="+mn-ea"/>
                    <a:cs typeface="+mn-cs"/>
                  </a:rPr>
                  <a:t>。前一层用的是</a:t>
                </a:r>
                <a:r>
                  <a:rPr lang="en-US" altLang="zh-CN" sz="1200" kern="1200" dirty="0" err="1">
                    <a:solidFill>
                      <a:schemeClr val="tx1"/>
                    </a:solidFill>
                    <a:effectLst/>
                    <a:latin typeface="+mn-lt"/>
                    <a:ea typeface="+mn-ea"/>
                    <a:cs typeface="+mn-cs"/>
                  </a:rPr>
                  <a:t>Relu</a:t>
                </a:r>
                <a:r>
                  <a:rPr lang="zh-CN" altLang="zh-CN" sz="1200" kern="1200" dirty="0">
                    <a:solidFill>
                      <a:schemeClr val="tx1"/>
                    </a:solidFill>
                    <a:effectLst/>
                    <a:latin typeface="+mn-lt"/>
                    <a:ea typeface="+mn-ea"/>
                    <a:cs typeface="+mn-cs"/>
                  </a:rPr>
                  <a:t>激活函数，后一层用的线性激活函数。其余参数设置为</a:t>
                </a:r>
                <a:r>
                  <a:rPr lang="en-US" altLang="zh-CN" sz="1200" i="0" kern="1200">
                    <a:solidFill>
                      <a:schemeClr val="tx1"/>
                    </a:solidFill>
                    <a:effectLst/>
                    <a:latin typeface="+mn-lt"/>
                    <a:ea typeface="+mn-ea"/>
                    <a:cs typeface="+mn-cs"/>
                  </a:rPr>
                  <a:t>𝛼=0.002</a:t>
                </a:r>
                <a:r>
                  <a:rPr lang="en-US" altLang="zh-CN" sz="1200" kern="1200" dirty="0">
                    <a:solidFill>
                      <a:schemeClr val="tx1"/>
                    </a:solidFill>
                    <a:effectLst/>
                    <a:latin typeface="+mn-lt"/>
                    <a:ea typeface="+mn-ea"/>
                    <a:cs typeface="+mn-cs"/>
                  </a:rPr>
                  <a:t>, </a:t>
                </a:r>
                <a:r>
                  <a:rPr lang="en-US" altLang="zh-CN" sz="1200" i="0" kern="1200">
                    <a:solidFill>
                      <a:schemeClr val="tx1"/>
                    </a:solidFill>
                    <a:effectLst/>
                    <a:latin typeface="+mn-lt"/>
                    <a:ea typeface="+mn-ea"/>
                    <a:cs typeface="+mn-cs"/>
                  </a:rPr>
                  <a:t>𝛿=0.9</a:t>
                </a:r>
                <a:r>
                  <a:rPr lang="en-US" altLang="zh-CN" sz="1200" kern="1200" dirty="0">
                    <a:solidFill>
                      <a:schemeClr val="tx1"/>
                    </a:solidFill>
                    <a:effectLst/>
                    <a:latin typeface="+mn-lt"/>
                    <a:ea typeface="+mn-ea"/>
                    <a:cs typeface="+mn-cs"/>
                  </a:rPr>
                  <a:t>, </a:t>
                </a:r>
                <a:r>
                  <a:rPr lang="en-US" altLang="zh-CN" sz="1200" i="0" kern="1200">
                    <a:solidFill>
                      <a:schemeClr val="tx1"/>
                    </a:solidFill>
                    <a:effectLst/>
                    <a:latin typeface="+mn-lt"/>
                    <a:ea typeface="+mn-ea"/>
                    <a:cs typeface="+mn-cs"/>
                  </a:rPr>
                  <a:t>𝜖</a:t>
                </a:r>
                <a:r>
                  <a:rPr lang="en-US" altLang="zh-CN" sz="1200" kern="1200" dirty="0">
                    <a:solidFill>
                      <a:schemeClr val="tx1"/>
                    </a:solidFill>
                    <a:effectLst/>
                    <a:latin typeface="+mn-lt"/>
                    <a:ea typeface="+mn-ea"/>
                    <a:cs typeface="+mn-cs"/>
                  </a:rPr>
                  <a:t>=0.7, </a:t>
                </a:r>
                <a:r>
                  <a:rPr lang="en-US" altLang="zh-CN" sz="1200" i="0" kern="1200">
                    <a:solidFill>
                      <a:schemeClr val="tx1"/>
                    </a:solidFill>
                    <a:effectLst/>
                    <a:latin typeface="+mn-lt"/>
                    <a:ea typeface="+mn-ea"/>
                    <a:cs typeface="+mn-cs"/>
                  </a:rPr>
                  <a:t>𝜖</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𝑚𝑎𝑥</a:t>
                </a:r>
                <a:r>
                  <a:rPr lang="en-US" altLang="zh-CN" sz="1200" kern="1200" dirty="0">
                    <a:solidFill>
                      <a:schemeClr val="tx1"/>
                    </a:solidFill>
                    <a:effectLst/>
                    <a:latin typeface="+mn-lt"/>
                    <a:ea typeface="+mn-ea"/>
                    <a:cs typeface="+mn-cs"/>
                  </a:rPr>
                  <a:t>=0.95, </a:t>
                </a:r>
                <a:r>
                  <a:rPr lang="en-US" altLang="zh-CN" sz="1200" i="0" kern="1200">
                    <a:solidFill>
                      <a:schemeClr val="tx1"/>
                    </a:solidFill>
                    <a:effectLst/>
                    <a:latin typeface="+mn-lt"/>
                    <a:ea typeface="+mn-ea"/>
                    <a:cs typeface="+mn-cs"/>
                  </a:rPr>
                  <a:t>𝜖</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𝑖𝑛𝑐𝑟𝑒=</a:t>
                </a:r>
                <a:r>
                  <a:rPr lang="en-US" altLang="zh-CN" sz="1200" kern="1200" dirty="0">
                    <a:solidFill>
                      <a:schemeClr val="tx1"/>
                    </a:solidFill>
                    <a:effectLst/>
                    <a:latin typeface="+mn-lt"/>
                    <a:ea typeface="+mn-ea"/>
                    <a:cs typeface="+mn-cs"/>
                  </a:rPr>
                  <a:t>1e-5,</a:t>
                </a:r>
                <a:r>
                  <a:rPr lang="en-US" altLang="zh-CN" sz="1200" i="0" kern="1200">
                    <a:solidFill>
                      <a:schemeClr val="tx1"/>
                    </a:solidFill>
                    <a:effectLst/>
                    <a:latin typeface="+mn-lt"/>
                    <a:ea typeface="+mn-ea"/>
                    <a:cs typeface="+mn-cs"/>
                  </a:rPr>
                  <a:t>𝑚</a:t>
                </a:r>
                <a:r>
                  <a:rPr lang="en-US" altLang="zh-CN" sz="1200" kern="1200" dirty="0">
                    <a:solidFill>
                      <a:schemeClr val="tx1"/>
                    </a:solidFill>
                    <a:effectLst/>
                    <a:latin typeface="+mn-lt"/>
                    <a:ea typeface="+mn-ea"/>
                    <a:cs typeface="+mn-cs"/>
                  </a:rPr>
                  <a:t>=10000, </a:t>
                </a:r>
                <a:r>
                  <a:rPr lang="en-US" altLang="zh-CN" sz="1200" kern="1200" dirty="0" err="1">
                    <a:solidFill>
                      <a:schemeClr val="tx1"/>
                    </a:solidFill>
                    <a:effectLst/>
                    <a:latin typeface="+mn-lt"/>
                    <a:ea typeface="+mn-ea"/>
                    <a:cs typeface="+mn-cs"/>
                  </a:rPr>
                  <a:t>minibatch</a:t>
                </a:r>
                <a:r>
                  <a:rPr lang="en-US" altLang="zh-CN" sz="1200" kern="1200" dirty="0">
                    <a:solidFill>
                      <a:schemeClr val="tx1"/>
                    </a:solidFill>
                    <a:effectLst/>
                    <a:latin typeface="+mn-lt"/>
                    <a:ea typeface="+mn-ea"/>
                    <a:cs typeface="+mn-cs"/>
                  </a:rPr>
                  <a:t>=128, </a:t>
                </a:r>
                <a:r>
                  <a:rPr lang="en-US" altLang="zh-CN" sz="1200" kern="1200" dirty="0" err="1">
                    <a:solidFill>
                      <a:schemeClr val="tx1"/>
                    </a:solidFill>
                    <a:effectLst/>
                    <a:latin typeface="+mn-lt"/>
                    <a:ea typeface="+mn-ea"/>
                    <a:cs typeface="+mn-cs"/>
                  </a:rPr>
                  <a:t>replace_target_iter</a:t>
                </a:r>
                <a:r>
                  <a:rPr lang="en-US" altLang="zh-CN" sz="1200" kern="1200" dirty="0">
                    <a:solidFill>
                      <a:schemeClr val="tx1"/>
                    </a:solidFill>
                    <a:effectLst/>
                    <a:latin typeface="+mn-lt"/>
                    <a:ea typeface="+mn-ea"/>
                    <a:cs typeface="+mn-cs"/>
                  </a:rPr>
                  <a:t>=500. </a:t>
                </a:r>
                <a:endParaRPr lang="zh-CN" altLang="en-US" dirty="0"/>
              </a:p>
            </p:txBody>
          </p:sp>
        </mc:Fallback>
      </mc:AlternateContent>
      <p:sp>
        <p:nvSpPr>
          <p:cNvPr id="4" name="灯片编号占位符 3"/>
          <p:cNvSpPr>
            <a:spLocks noGrp="1"/>
          </p:cNvSpPr>
          <p:nvPr>
            <p:ph type="sldNum" sz="quarter" idx="10"/>
          </p:nvPr>
        </p:nvSpPr>
        <p:spPr/>
        <p:txBody>
          <a:bodyPr/>
          <a:lstStyle/>
          <a:p>
            <a:fld id="{E2FDA9C1-732F-402C-9264-CAC6BEFFCE48}" type="slidenum">
              <a:rPr lang="zh-CN" altLang="en-US" smtClean="0"/>
              <a:t>20</a:t>
            </a:fld>
            <a:endParaRPr lang="zh-CN" altLang="en-US"/>
          </a:p>
        </p:txBody>
      </p:sp>
    </p:spTree>
    <p:extLst>
      <p:ext uri="{BB962C8B-B14F-4D97-AF65-F5344CB8AC3E}">
        <p14:creationId xmlns:p14="http://schemas.microsoft.com/office/powerpoint/2010/main" val="12727066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微软雅黑" panose="020B0503020204020204" pitchFamily="34" charset="-122"/>
                <a:ea typeface="微软雅黑" panose="020B0503020204020204" pitchFamily="34" charset="-122"/>
              </a:rPr>
              <a:t>我们发现，伴随着合适的奖励函数设计，可以保证在多智能体学习场景中该算法的稳定性和收敛性。从实验结果来看，我们的算法的收敛效果还可以：伴随着小范围的波动，每个智能体的收敛趋势明显。</a:t>
            </a:r>
            <a:endParaRPr lang="en-US" altLang="zh-CN" sz="1200" dirty="0" smtClean="0">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E2FDA9C1-732F-402C-9264-CAC6BEFFCE48}" type="slidenum">
              <a:rPr lang="zh-CN" altLang="en-US" smtClean="0"/>
              <a:t>21</a:t>
            </a:fld>
            <a:endParaRPr lang="zh-CN" altLang="en-US"/>
          </a:p>
        </p:txBody>
      </p:sp>
    </p:spTree>
    <p:extLst>
      <p:ext uri="{BB962C8B-B14F-4D97-AF65-F5344CB8AC3E}">
        <p14:creationId xmlns:p14="http://schemas.microsoft.com/office/powerpoint/2010/main" val="38910638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我们的对比算法考虑了</a:t>
            </a:r>
            <a:r>
              <a:rPr lang="en-US" altLang="zh-CN" dirty="0" smtClean="0"/>
              <a:t>MOPSO</a:t>
            </a:r>
            <a:r>
              <a:rPr lang="zh-CN" altLang="en-US" dirty="0" smtClean="0"/>
              <a:t>、</a:t>
            </a:r>
            <a:r>
              <a:rPr lang="en-US" altLang="zh-CN" dirty="0" smtClean="0"/>
              <a:t>NSGA-II</a:t>
            </a:r>
            <a:r>
              <a:rPr lang="zh-CN" altLang="en-US" dirty="0" smtClean="0"/>
              <a:t>以及基于博弈的贪心算法</a:t>
            </a:r>
            <a:r>
              <a:rPr lang="en-US" altLang="zh-CN" dirty="0" smtClean="0"/>
              <a:t>GTBGA</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E2FDA9C1-732F-402C-9264-CAC6BEFFCE48}" type="slidenum">
              <a:rPr lang="zh-CN" altLang="en-US" smtClean="0"/>
              <a:t>22</a:t>
            </a:fld>
            <a:endParaRPr lang="zh-CN" altLang="en-US"/>
          </a:p>
        </p:txBody>
      </p:sp>
    </p:spTree>
    <p:extLst>
      <p:ext uri="{BB962C8B-B14F-4D97-AF65-F5344CB8AC3E}">
        <p14:creationId xmlns:p14="http://schemas.microsoft.com/office/powerpoint/2010/main" val="27814843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我们首先进行了当任务总数为</a:t>
            </a:r>
            <a:r>
              <a:rPr lang="en-US" altLang="zh-CN" dirty="0" smtClean="0"/>
              <a:t>138</a:t>
            </a:r>
            <a:r>
              <a:rPr lang="zh-CN" altLang="en-US" dirty="0" smtClean="0"/>
              <a:t>个时的对比结果。在最大完成时间指标上看，我们的算法占绝对优势，但在总花费指标上优势不是很明显，比</a:t>
            </a:r>
            <a:r>
              <a:rPr lang="en-US" altLang="zh-CN" dirty="0" smtClean="0"/>
              <a:t>GTBGA</a:t>
            </a:r>
            <a:r>
              <a:rPr lang="zh-CN" altLang="en-US" dirty="0" smtClean="0"/>
              <a:t>便宜</a:t>
            </a:r>
            <a:r>
              <a:rPr lang="en-US" altLang="zh-CN" dirty="0" smtClean="0"/>
              <a:t>5.9%</a:t>
            </a:r>
            <a:r>
              <a:rPr lang="zh-CN" altLang="en-US" dirty="0" smtClean="0"/>
              <a:t>，但比</a:t>
            </a:r>
            <a:r>
              <a:rPr lang="en-US" altLang="zh-CN" dirty="0" smtClean="0"/>
              <a:t>NSGA-II</a:t>
            </a:r>
            <a:r>
              <a:rPr lang="zh-CN" altLang="en-US" dirty="0" smtClean="0"/>
              <a:t>和</a:t>
            </a:r>
            <a:r>
              <a:rPr lang="en-US" altLang="zh-CN" dirty="0" smtClean="0"/>
              <a:t>MOPSO</a:t>
            </a:r>
            <a:r>
              <a:rPr lang="zh-CN" altLang="en-US" dirty="0" smtClean="0"/>
              <a:t>高出</a:t>
            </a:r>
            <a:r>
              <a:rPr lang="en-US" altLang="zh-CN" dirty="0" smtClean="0"/>
              <a:t>2.8%</a:t>
            </a:r>
            <a:r>
              <a:rPr lang="zh-CN" altLang="en-US" dirty="0" smtClean="0"/>
              <a:t>和</a:t>
            </a:r>
            <a:r>
              <a:rPr lang="en-US" altLang="zh-CN" dirty="0" smtClean="0"/>
              <a:t>4.3%</a:t>
            </a:r>
            <a:r>
              <a:rPr lang="zh-CN" altLang="en-US" dirty="0" smtClean="0"/>
              <a:t>左右。</a:t>
            </a:r>
            <a:endParaRPr lang="zh-CN" altLang="en-US" dirty="0"/>
          </a:p>
        </p:txBody>
      </p:sp>
      <p:sp>
        <p:nvSpPr>
          <p:cNvPr id="4" name="灯片编号占位符 3"/>
          <p:cNvSpPr>
            <a:spLocks noGrp="1"/>
          </p:cNvSpPr>
          <p:nvPr>
            <p:ph type="sldNum" sz="quarter" idx="10"/>
          </p:nvPr>
        </p:nvSpPr>
        <p:spPr/>
        <p:txBody>
          <a:bodyPr/>
          <a:lstStyle/>
          <a:p>
            <a:fld id="{E2FDA9C1-732F-402C-9264-CAC6BEFFCE48}" type="slidenum">
              <a:rPr lang="zh-CN" altLang="en-US" smtClean="0"/>
              <a:t>23</a:t>
            </a:fld>
            <a:endParaRPr lang="zh-CN" altLang="en-US"/>
          </a:p>
        </p:txBody>
      </p:sp>
    </p:spTree>
    <p:extLst>
      <p:ext uri="{BB962C8B-B14F-4D97-AF65-F5344CB8AC3E}">
        <p14:creationId xmlns:p14="http://schemas.microsoft.com/office/powerpoint/2010/main" val="31429682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我们接着</a:t>
            </a:r>
            <a:r>
              <a:rPr lang="zh-CN" altLang="zh-CN" sz="1200" kern="1200" dirty="0" smtClean="0">
                <a:solidFill>
                  <a:schemeClr val="tx1"/>
                </a:solidFill>
                <a:effectLst/>
                <a:latin typeface="+mn-lt"/>
                <a:ea typeface="+mn-ea"/>
                <a:cs typeface="+mn-cs"/>
              </a:rPr>
              <a:t>给出了四种算法的调度结果，每种算法对应一张甘特图。</a:t>
            </a:r>
            <a:r>
              <a:rPr lang="zh-CN" altLang="en-US" sz="1200" kern="1200" dirty="0" smtClean="0">
                <a:solidFill>
                  <a:schemeClr val="tx1"/>
                </a:solidFill>
                <a:effectLst/>
                <a:latin typeface="+mn-lt"/>
                <a:ea typeface="+mn-ea"/>
                <a:cs typeface="+mn-cs"/>
              </a:rPr>
              <a:t>都是来自于</a:t>
            </a:r>
            <a:r>
              <a:rPr lang="zh-CN" altLang="zh-CN" sz="1200" kern="1200" dirty="0" smtClean="0">
                <a:solidFill>
                  <a:schemeClr val="tx1"/>
                </a:solidFill>
                <a:effectLst/>
                <a:latin typeface="+mn-lt"/>
                <a:ea typeface="+mn-ea"/>
                <a:cs typeface="+mn-cs"/>
              </a:rPr>
              <a:t>五种不同工作流</a:t>
            </a:r>
            <a:r>
              <a:rPr lang="zh-CN" altLang="en-US" sz="1200" kern="1200" dirty="0" smtClean="0">
                <a:solidFill>
                  <a:schemeClr val="tx1"/>
                </a:solidFill>
                <a:effectLst/>
                <a:latin typeface="+mn-lt"/>
                <a:ea typeface="+mn-ea"/>
                <a:cs typeface="+mn-cs"/>
              </a:rPr>
              <a:t>，任务总数为</a:t>
            </a:r>
            <a:r>
              <a:rPr lang="en-US" altLang="zh-CN" sz="1200" kern="1200" dirty="0" smtClean="0">
                <a:solidFill>
                  <a:schemeClr val="tx1"/>
                </a:solidFill>
                <a:effectLst/>
                <a:latin typeface="+mn-lt"/>
                <a:ea typeface="+mn-ea"/>
                <a:cs typeface="+mn-cs"/>
              </a:rPr>
              <a:t>138</a:t>
            </a:r>
            <a:r>
              <a:rPr lang="zh-CN" altLang="en-US" sz="1200" kern="1200" dirty="0" smtClean="0">
                <a:solidFill>
                  <a:schemeClr val="tx1"/>
                </a:solidFill>
                <a:effectLst/>
                <a:latin typeface="+mn-lt"/>
                <a:ea typeface="+mn-ea"/>
                <a:cs typeface="+mn-cs"/>
              </a:rPr>
              <a:t>个</a:t>
            </a:r>
            <a:r>
              <a:rPr lang="zh-CN" altLang="zh-CN" sz="1200" kern="1200" dirty="0" smtClean="0">
                <a:solidFill>
                  <a:schemeClr val="tx1"/>
                </a:solidFill>
                <a:effectLst/>
                <a:latin typeface="+mn-lt"/>
                <a:ea typeface="+mn-ea"/>
                <a:cs typeface="+mn-cs"/>
              </a:rPr>
              <a:t>的任务调度</a:t>
            </a:r>
            <a:r>
              <a:rPr lang="zh-CN" altLang="en-US" sz="1200" kern="1200" dirty="0" smtClean="0">
                <a:solidFill>
                  <a:schemeClr val="tx1"/>
                </a:solidFill>
                <a:effectLst/>
                <a:latin typeface="+mn-lt"/>
                <a:ea typeface="+mn-ea"/>
                <a:cs typeface="+mn-cs"/>
              </a:rPr>
              <a:t>结果</a:t>
            </a:r>
            <a:r>
              <a:rPr lang="zh-CN" altLang="zh-CN" sz="1200" kern="1200" dirty="0" smtClean="0">
                <a:solidFill>
                  <a:schemeClr val="tx1"/>
                </a:solidFill>
                <a:effectLst/>
                <a:latin typeface="+mn-lt"/>
                <a:ea typeface="+mn-ea"/>
                <a:cs typeface="+mn-cs"/>
              </a:rPr>
              <a:t>。每种颜色代表一种工作流。</a:t>
            </a:r>
            <a:endParaRPr lang="zh-CN" altLang="en-US" dirty="0"/>
          </a:p>
        </p:txBody>
      </p:sp>
      <p:sp>
        <p:nvSpPr>
          <p:cNvPr id="4" name="灯片编号占位符 3"/>
          <p:cNvSpPr>
            <a:spLocks noGrp="1"/>
          </p:cNvSpPr>
          <p:nvPr>
            <p:ph type="sldNum" sz="quarter" idx="10"/>
          </p:nvPr>
        </p:nvSpPr>
        <p:spPr/>
        <p:txBody>
          <a:bodyPr/>
          <a:lstStyle/>
          <a:p>
            <a:fld id="{E2FDA9C1-732F-402C-9264-CAC6BEFFCE48}" type="slidenum">
              <a:rPr lang="zh-CN" altLang="en-US" smtClean="0"/>
              <a:t>24</a:t>
            </a:fld>
            <a:endParaRPr lang="zh-CN" altLang="en-US"/>
          </a:p>
        </p:txBody>
      </p:sp>
    </p:spTree>
    <p:extLst>
      <p:ext uri="{BB962C8B-B14F-4D97-AF65-F5344CB8AC3E}">
        <p14:creationId xmlns:p14="http://schemas.microsoft.com/office/powerpoint/2010/main" val="20918295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从图中可以看出，我们提出的算法（</a:t>
            </a:r>
            <a:r>
              <a:rPr lang="en-US" altLang="zh-CN" sz="1200" kern="1200" dirty="0" smtClean="0">
                <a:solidFill>
                  <a:schemeClr val="tx1"/>
                </a:solidFill>
                <a:effectLst/>
                <a:latin typeface="+mn-lt"/>
                <a:ea typeface="+mn-ea"/>
                <a:cs typeface="+mn-cs"/>
              </a:rPr>
              <a:t>DQN-based MARL method</a:t>
            </a:r>
            <a:r>
              <a:rPr lang="zh-CN" altLang="zh-CN" sz="1200" kern="1200" dirty="0" smtClean="0">
                <a:solidFill>
                  <a:schemeClr val="tx1"/>
                </a:solidFill>
                <a:effectLst/>
                <a:latin typeface="+mn-lt"/>
                <a:ea typeface="+mn-ea"/>
                <a:cs typeface="+mn-cs"/>
              </a:rPr>
              <a:t>）在最大完成时间方面明显优于对比算法（</a:t>
            </a:r>
            <a:r>
              <a:rPr lang="en-US" altLang="zh-CN" sz="1200" kern="1200" dirty="0" smtClean="0">
                <a:solidFill>
                  <a:schemeClr val="tx1"/>
                </a:solidFill>
                <a:effectLst/>
                <a:latin typeface="+mn-lt"/>
                <a:ea typeface="+mn-ea"/>
                <a:cs typeface="+mn-cs"/>
              </a:rPr>
              <a:t>GTBGA</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NSGA-II</a:t>
            </a:r>
            <a:r>
              <a:rPr lang="zh-CN" altLang="zh-CN" sz="1200" kern="1200" dirty="0" smtClean="0">
                <a:solidFill>
                  <a:schemeClr val="tx1"/>
                </a:solidFill>
                <a:effectLst/>
                <a:latin typeface="+mn-lt"/>
                <a:ea typeface="+mn-ea"/>
                <a:cs typeface="+mn-cs"/>
              </a:rPr>
              <a:t>以及</a:t>
            </a:r>
            <a:r>
              <a:rPr lang="en-US" altLang="zh-CN" sz="1200" kern="1200" dirty="0" smtClean="0">
                <a:solidFill>
                  <a:schemeClr val="tx1"/>
                </a:solidFill>
                <a:effectLst/>
                <a:latin typeface="+mn-lt"/>
                <a:ea typeface="+mn-ea"/>
                <a:cs typeface="+mn-cs"/>
              </a:rPr>
              <a:t>MOPSO</a:t>
            </a:r>
            <a:r>
              <a:rPr lang="zh-CN" altLang="zh-CN" sz="1200" kern="1200" dirty="0" smtClean="0">
                <a:solidFill>
                  <a:schemeClr val="tx1"/>
                </a:solidFill>
                <a:effectLst/>
                <a:latin typeface="+mn-lt"/>
                <a:ea typeface="+mn-ea"/>
                <a:cs typeface="+mn-cs"/>
              </a:rPr>
              <a:t>）。直观地讲，由于我们的算法留下较少的任务间的停留时间并且更多地利用了</a:t>
            </a:r>
            <a:r>
              <a:rPr lang="en-US" altLang="zh-CN" sz="1200" kern="1200" dirty="0" smtClean="0">
                <a:solidFill>
                  <a:schemeClr val="tx1"/>
                </a:solidFill>
                <a:effectLst/>
                <a:latin typeface="+mn-lt"/>
                <a:ea typeface="+mn-ea"/>
                <a:cs typeface="+mn-cs"/>
              </a:rPr>
              <a:t>Amazon EC2</a:t>
            </a:r>
            <a:r>
              <a:rPr lang="zh-CN" altLang="zh-CN" sz="1200" kern="1200" dirty="0" smtClean="0">
                <a:solidFill>
                  <a:schemeClr val="tx1"/>
                </a:solidFill>
                <a:effectLst/>
                <a:latin typeface="+mn-lt"/>
                <a:ea typeface="+mn-ea"/>
                <a:cs typeface="+mn-cs"/>
              </a:rPr>
              <a:t>平台提供的底层并行性，因此实现了这种优势。相比之下，对比算法倾向于首先遵循工作流的拓扑结构约束，而没有充分利用任务之间潜在的并行性。</a:t>
            </a:r>
            <a:endParaRPr lang="zh-CN" altLang="en-US" dirty="0"/>
          </a:p>
        </p:txBody>
      </p:sp>
      <p:sp>
        <p:nvSpPr>
          <p:cNvPr id="4" name="灯片编号占位符 3"/>
          <p:cNvSpPr>
            <a:spLocks noGrp="1"/>
          </p:cNvSpPr>
          <p:nvPr>
            <p:ph type="sldNum" sz="quarter" idx="10"/>
          </p:nvPr>
        </p:nvSpPr>
        <p:spPr/>
        <p:txBody>
          <a:bodyPr/>
          <a:lstStyle/>
          <a:p>
            <a:fld id="{E2FDA9C1-732F-402C-9264-CAC6BEFFCE48}" type="slidenum">
              <a:rPr lang="zh-CN" altLang="en-US" smtClean="0"/>
              <a:t>25</a:t>
            </a:fld>
            <a:endParaRPr lang="zh-CN" altLang="en-US"/>
          </a:p>
        </p:txBody>
      </p:sp>
    </p:spTree>
    <p:extLst>
      <p:ext uri="{BB962C8B-B14F-4D97-AF65-F5344CB8AC3E}">
        <p14:creationId xmlns:p14="http://schemas.microsoft.com/office/powerpoint/2010/main" val="9475433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接着我们</a:t>
            </a:r>
            <a:r>
              <a:rPr lang="zh-CN" altLang="zh-CN" sz="1200" kern="1200" dirty="0" smtClean="0">
                <a:solidFill>
                  <a:schemeClr val="tx1"/>
                </a:solidFill>
                <a:effectLst/>
                <a:latin typeface="+mn-lt"/>
                <a:ea typeface="+mn-ea"/>
                <a:cs typeface="+mn-cs"/>
              </a:rPr>
              <a:t>罗列了当任务总数为</a:t>
            </a:r>
            <a:r>
              <a:rPr lang="en-US" altLang="zh-CN" sz="1200" kern="1200" dirty="0" smtClean="0">
                <a:solidFill>
                  <a:schemeClr val="tx1"/>
                </a:solidFill>
                <a:effectLst/>
                <a:latin typeface="+mn-lt"/>
                <a:ea typeface="+mn-ea"/>
                <a:cs typeface="+mn-cs"/>
              </a:rPr>
              <a:t>138</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252</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358</a:t>
            </a:r>
            <a:r>
              <a:rPr lang="zh-CN" altLang="zh-CN" sz="1200" kern="1200" dirty="0" smtClean="0">
                <a:solidFill>
                  <a:schemeClr val="tx1"/>
                </a:solidFill>
                <a:effectLst/>
                <a:latin typeface="+mn-lt"/>
                <a:ea typeface="+mn-ea"/>
                <a:cs typeface="+mn-cs"/>
              </a:rPr>
              <a:t>以及</a:t>
            </a:r>
            <a:r>
              <a:rPr lang="en-US" altLang="zh-CN" sz="1200" kern="1200" dirty="0" smtClean="0">
                <a:solidFill>
                  <a:schemeClr val="tx1"/>
                </a:solidFill>
                <a:effectLst/>
                <a:latin typeface="+mn-lt"/>
                <a:ea typeface="+mn-ea"/>
                <a:cs typeface="+mn-cs"/>
              </a:rPr>
              <a:t>497</a:t>
            </a:r>
            <a:r>
              <a:rPr lang="zh-CN" altLang="zh-CN" sz="1200" kern="1200" dirty="0" smtClean="0">
                <a:solidFill>
                  <a:schemeClr val="tx1"/>
                </a:solidFill>
                <a:effectLst/>
                <a:latin typeface="+mn-lt"/>
                <a:ea typeface="+mn-ea"/>
                <a:cs typeface="+mn-cs"/>
              </a:rPr>
              <a:t>时的对比结果。每张子图用双坐标轴图表示，其中条形图表示最大完成时间（</a:t>
            </a:r>
            <a:r>
              <a:rPr lang="en-US" altLang="zh-CN" sz="1200" kern="1200" dirty="0" smtClean="0">
                <a:solidFill>
                  <a:schemeClr val="tx1"/>
                </a:solidFill>
                <a:effectLst/>
                <a:latin typeface="+mn-lt"/>
                <a:ea typeface="+mn-ea"/>
                <a:cs typeface="+mn-cs"/>
              </a:rPr>
              <a:t>make-span</a:t>
            </a:r>
            <a:r>
              <a:rPr lang="zh-CN" altLang="zh-CN" sz="1200" kern="1200" dirty="0" smtClean="0">
                <a:solidFill>
                  <a:schemeClr val="tx1"/>
                </a:solidFill>
                <a:effectLst/>
                <a:latin typeface="+mn-lt"/>
                <a:ea typeface="+mn-ea"/>
                <a:cs typeface="+mn-cs"/>
              </a:rPr>
              <a:t>），折线图表示总花费（</a:t>
            </a:r>
            <a:r>
              <a:rPr lang="en-US" altLang="zh-CN" sz="1200" kern="1200" dirty="0" smtClean="0">
                <a:solidFill>
                  <a:schemeClr val="tx1"/>
                </a:solidFill>
                <a:effectLst/>
                <a:latin typeface="+mn-lt"/>
                <a:ea typeface="+mn-ea"/>
                <a:cs typeface="+mn-cs"/>
              </a:rPr>
              <a:t>cost</a:t>
            </a:r>
            <a:r>
              <a:rPr lang="zh-CN" altLang="zh-CN" sz="1200" kern="1200" dirty="0" smtClean="0">
                <a:solidFill>
                  <a:schemeClr val="tx1"/>
                </a:solidFill>
                <a:effectLst/>
                <a:latin typeface="+mn-lt"/>
                <a:ea typeface="+mn-ea"/>
                <a:cs typeface="+mn-cs"/>
              </a:rPr>
              <a:t>）。针对最大完成时间指标，总任务数的增加并不会影响四种算法的最大完成时间上的对比趋势，</a:t>
            </a:r>
            <a:r>
              <a:rPr lang="en-US" altLang="zh-CN" sz="1200" kern="1200" dirty="0" smtClean="0">
                <a:solidFill>
                  <a:schemeClr val="tx1"/>
                </a:solidFill>
                <a:effectLst/>
                <a:latin typeface="+mn-lt"/>
                <a:ea typeface="+mn-ea"/>
                <a:cs typeface="+mn-cs"/>
              </a:rPr>
              <a:t>DQN-based MARL</a:t>
            </a:r>
            <a:r>
              <a:rPr lang="zh-CN" altLang="zh-CN" sz="1200" kern="1200" dirty="0" smtClean="0">
                <a:solidFill>
                  <a:schemeClr val="tx1"/>
                </a:solidFill>
                <a:effectLst/>
                <a:latin typeface="+mn-lt"/>
                <a:ea typeface="+mn-ea"/>
                <a:cs typeface="+mn-cs"/>
              </a:rPr>
              <a:t>算法总是最优的，其优势很明显，最大完成时间低于最好的对比算法的差值概率超过</a:t>
            </a:r>
            <a:r>
              <a:rPr lang="en-US" altLang="zh-CN" sz="1200" kern="1200" dirty="0" smtClean="0">
                <a:solidFill>
                  <a:schemeClr val="tx1"/>
                </a:solidFill>
                <a:effectLst/>
                <a:latin typeface="+mn-lt"/>
                <a:ea typeface="+mn-ea"/>
                <a:cs typeface="+mn-cs"/>
              </a:rPr>
              <a:t>50%</a:t>
            </a:r>
            <a:r>
              <a:rPr lang="zh-CN" altLang="zh-CN" sz="1200" kern="1200" dirty="0" smtClean="0">
                <a:solidFill>
                  <a:schemeClr val="tx1"/>
                </a:solidFill>
                <a:effectLst/>
                <a:latin typeface="+mn-lt"/>
                <a:ea typeface="+mn-ea"/>
                <a:cs typeface="+mn-cs"/>
              </a:rPr>
              <a:t>；相反，总花费的变化相对比较明显。</a:t>
            </a:r>
          </a:p>
          <a:p>
            <a:endParaRPr lang="zh-CN" altLang="en-US" dirty="0"/>
          </a:p>
        </p:txBody>
      </p:sp>
      <p:sp>
        <p:nvSpPr>
          <p:cNvPr id="4" name="灯片编号占位符 3"/>
          <p:cNvSpPr>
            <a:spLocks noGrp="1"/>
          </p:cNvSpPr>
          <p:nvPr>
            <p:ph type="sldNum" sz="quarter" idx="10"/>
          </p:nvPr>
        </p:nvSpPr>
        <p:spPr/>
        <p:txBody>
          <a:bodyPr/>
          <a:lstStyle/>
          <a:p>
            <a:fld id="{E2FDA9C1-732F-402C-9264-CAC6BEFFCE48}" type="slidenum">
              <a:rPr lang="zh-CN" altLang="en-US" smtClean="0"/>
              <a:t>26</a:t>
            </a:fld>
            <a:endParaRPr lang="zh-CN" altLang="en-US"/>
          </a:p>
        </p:txBody>
      </p:sp>
    </p:spTree>
    <p:extLst>
      <p:ext uri="{BB962C8B-B14F-4D97-AF65-F5344CB8AC3E}">
        <p14:creationId xmlns:p14="http://schemas.microsoft.com/office/powerpoint/2010/main" val="20836875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图</a:t>
            </a:r>
            <a:r>
              <a:rPr lang="en-US" altLang="zh-CN" sz="1200" kern="1200" dirty="0" smtClean="0">
                <a:solidFill>
                  <a:schemeClr val="tx1"/>
                </a:solidFill>
                <a:effectLst/>
                <a:latin typeface="+mn-lt"/>
                <a:ea typeface="+mn-ea"/>
                <a:cs typeface="+mn-cs"/>
              </a:rPr>
              <a:t>5.4</a:t>
            </a:r>
            <a:r>
              <a:rPr lang="zh-CN" altLang="zh-CN" sz="1200" kern="1200" dirty="0" smtClean="0">
                <a:solidFill>
                  <a:schemeClr val="tx1"/>
                </a:solidFill>
                <a:effectLst/>
                <a:latin typeface="+mn-lt"/>
                <a:ea typeface="+mn-ea"/>
                <a:cs typeface="+mn-cs"/>
              </a:rPr>
              <a:t>罗列了当任务总数为</a:t>
            </a:r>
            <a:r>
              <a:rPr lang="en-US" altLang="zh-CN" sz="1200" kern="1200" dirty="0" smtClean="0">
                <a:solidFill>
                  <a:schemeClr val="tx1"/>
                </a:solidFill>
                <a:effectLst/>
                <a:latin typeface="+mn-lt"/>
                <a:ea typeface="+mn-ea"/>
                <a:cs typeface="+mn-cs"/>
              </a:rPr>
              <a:t>138</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252</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358</a:t>
            </a:r>
            <a:r>
              <a:rPr lang="zh-CN" altLang="zh-CN" sz="1200" kern="1200" dirty="0" smtClean="0">
                <a:solidFill>
                  <a:schemeClr val="tx1"/>
                </a:solidFill>
                <a:effectLst/>
                <a:latin typeface="+mn-lt"/>
                <a:ea typeface="+mn-ea"/>
                <a:cs typeface="+mn-cs"/>
              </a:rPr>
              <a:t>以及</a:t>
            </a:r>
            <a:r>
              <a:rPr lang="en-US" altLang="zh-CN" sz="1200" kern="1200" dirty="0" smtClean="0">
                <a:solidFill>
                  <a:schemeClr val="tx1"/>
                </a:solidFill>
                <a:effectLst/>
                <a:latin typeface="+mn-lt"/>
                <a:ea typeface="+mn-ea"/>
                <a:cs typeface="+mn-cs"/>
              </a:rPr>
              <a:t>497</a:t>
            </a:r>
            <a:r>
              <a:rPr lang="zh-CN" altLang="zh-CN" sz="1200" kern="1200" dirty="0" smtClean="0">
                <a:solidFill>
                  <a:schemeClr val="tx1"/>
                </a:solidFill>
                <a:effectLst/>
                <a:latin typeface="+mn-lt"/>
                <a:ea typeface="+mn-ea"/>
                <a:cs typeface="+mn-cs"/>
              </a:rPr>
              <a:t>时的对比结果。每张子图用双坐标轴图表示，其中条形图表示最大完成时间（</a:t>
            </a:r>
            <a:r>
              <a:rPr lang="en-US" altLang="zh-CN" sz="1200" kern="1200" dirty="0" smtClean="0">
                <a:solidFill>
                  <a:schemeClr val="tx1"/>
                </a:solidFill>
                <a:effectLst/>
                <a:latin typeface="+mn-lt"/>
                <a:ea typeface="+mn-ea"/>
                <a:cs typeface="+mn-cs"/>
              </a:rPr>
              <a:t>make-span</a:t>
            </a:r>
            <a:r>
              <a:rPr lang="zh-CN" altLang="zh-CN" sz="1200" kern="1200" dirty="0" smtClean="0">
                <a:solidFill>
                  <a:schemeClr val="tx1"/>
                </a:solidFill>
                <a:effectLst/>
                <a:latin typeface="+mn-lt"/>
                <a:ea typeface="+mn-ea"/>
                <a:cs typeface="+mn-cs"/>
              </a:rPr>
              <a:t>），折线图表示总花费（</a:t>
            </a:r>
            <a:r>
              <a:rPr lang="en-US" altLang="zh-CN" sz="1200" kern="1200" dirty="0" smtClean="0">
                <a:solidFill>
                  <a:schemeClr val="tx1"/>
                </a:solidFill>
                <a:effectLst/>
                <a:latin typeface="+mn-lt"/>
                <a:ea typeface="+mn-ea"/>
                <a:cs typeface="+mn-cs"/>
              </a:rPr>
              <a:t>cost</a:t>
            </a:r>
            <a:r>
              <a:rPr lang="zh-CN" altLang="zh-CN" sz="1200" kern="1200" dirty="0" smtClean="0">
                <a:solidFill>
                  <a:schemeClr val="tx1"/>
                </a:solidFill>
                <a:effectLst/>
                <a:latin typeface="+mn-lt"/>
                <a:ea typeface="+mn-ea"/>
                <a:cs typeface="+mn-cs"/>
              </a:rPr>
              <a:t>）。针对最大完成时间指标，总任务数的增加并不会影响四种算法的最大完成时间上的对比趋势，</a:t>
            </a:r>
            <a:r>
              <a:rPr lang="en-US" altLang="zh-CN" sz="1200" kern="1200" dirty="0" smtClean="0">
                <a:solidFill>
                  <a:schemeClr val="tx1"/>
                </a:solidFill>
                <a:effectLst/>
                <a:latin typeface="+mn-lt"/>
                <a:ea typeface="+mn-ea"/>
                <a:cs typeface="+mn-cs"/>
              </a:rPr>
              <a:t>DQN-based MARL</a:t>
            </a:r>
            <a:r>
              <a:rPr lang="zh-CN" altLang="zh-CN" sz="1200" kern="1200" dirty="0" smtClean="0">
                <a:solidFill>
                  <a:schemeClr val="tx1"/>
                </a:solidFill>
                <a:effectLst/>
                <a:latin typeface="+mn-lt"/>
                <a:ea typeface="+mn-ea"/>
                <a:cs typeface="+mn-cs"/>
              </a:rPr>
              <a:t>算法总是最优的，其优势很明显，最大完成时间低于最好的对比算法的差值概率超过</a:t>
            </a:r>
            <a:r>
              <a:rPr lang="en-US" altLang="zh-CN" sz="1200" kern="1200" dirty="0" smtClean="0">
                <a:solidFill>
                  <a:schemeClr val="tx1"/>
                </a:solidFill>
                <a:effectLst/>
                <a:latin typeface="+mn-lt"/>
                <a:ea typeface="+mn-ea"/>
                <a:cs typeface="+mn-cs"/>
              </a:rPr>
              <a:t>50%</a:t>
            </a:r>
            <a:r>
              <a:rPr lang="zh-CN" altLang="zh-CN" sz="1200" kern="1200" dirty="0" smtClean="0">
                <a:solidFill>
                  <a:schemeClr val="tx1"/>
                </a:solidFill>
                <a:effectLst/>
                <a:latin typeface="+mn-lt"/>
                <a:ea typeface="+mn-ea"/>
                <a:cs typeface="+mn-cs"/>
              </a:rPr>
              <a:t>；相反，总花费的变化相对比较明显。</a:t>
            </a:r>
          </a:p>
          <a:p>
            <a:endParaRPr lang="zh-CN" altLang="en-US" dirty="0"/>
          </a:p>
        </p:txBody>
      </p:sp>
      <p:sp>
        <p:nvSpPr>
          <p:cNvPr id="4" name="灯片编号占位符 3"/>
          <p:cNvSpPr>
            <a:spLocks noGrp="1"/>
          </p:cNvSpPr>
          <p:nvPr>
            <p:ph type="sldNum" sz="quarter" idx="10"/>
          </p:nvPr>
        </p:nvSpPr>
        <p:spPr/>
        <p:txBody>
          <a:bodyPr/>
          <a:lstStyle/>
          <a:p>
            <a:fld id="{E2FDA9C1-732F-402C-9264-CAC6BEFFCE48}" type="slidenum">
              <a:rPr lang="zh-CN" altLang="en-US" smtClean="0"/>
              <a:t>27</a:t>
            </a:fld>
            <a:endParaRPr lang="zh-CN" altLang="en-US"/>
          </a:p>
        </p:txBody>
      </p:sp>
    </p:spTree>
    <p:extLst>
      <p:ext uri="{BB962C8B-B14F-4D97-AF65-F5344CB8AC3E}">
        <p14:creationId xmlns:p14="http://schemas.microsoft.com/office/powerpoint/2010/main" val="15079365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图</a:t>
            </a:r>
            <a:r>
              <a:rPr lang="en-US" altLang="zh-CN" sz="1200" kern="1200" dirty="0" smtClean="0">
                <a:solidFill>
                  <a:schemeClr val="tx1"/>
                </a:solidFill>
                <a:effectLst/>
                <a:latin typeface="+mn-lt"/>
                <a:ea typeface="+mn-ea"/>
                <a:cs typeface="+mn-cs"/>
              </a:rPr>
              <a:t>5.5</a:t>
            </a:r>
            <a:r>
              <a:rPr lang="zh-CN" altLang="zh-CN" sz="1200" kern="1200" dirty="0" smtClean="0">
                <a:solidFill>
                  <a:schemeClr val="tx1"/>
                </a:solidFill>
                <a:effectLst/>
                <a:latin typeface="+mn-lt"/>
                <a:ea typeface="+mn-ea"/>
                <a:cs typeface="+mn-cs"/>
              </a:rPr>
              <a:t>单独分析了四种任务大小下的总花费的对比结果。从图中可以看出，在同一总任务数下，四种算法的总花费的差距并不大，基本持平。</a:t>
            </a:r>
            <a:endParaRPr lang="zh-CN" altLang="en-US" dirty="0"/>
          </a:p>
        </p:txBody>
      </p:sp>
      <p:sp>
        <p:nvSpPr>
          <p:cNvPr id="4" name="灯片编号占位符 3"/>
          <p:cNvSpPr>
            <a:spLocks noGrp="1"/>
          </p:cNvSpPr>
          <p:nvPr>
            <p:ph type="sldNum" sz="quarter" idx="10"/>
          </p:nvPr>
        </p:nvSpPr>
        <p:spPr/>
        <p:txBody>
          <a:bodyPr/>
          <a:lstStyle/>
          <a:p>
            <a:fld id="{E2FDA9C1-732F-402C-9264-CAC6BEFFCE48}" type="slidenum">
              <a:rPr lang="zh-CN" altLang="en-US" smtClean="0"/>
              <a:t>28</a:t>
            </a:fld>
            <a:endParaRPr lang="zh-CN" altLang="en-US"/>
          </a:p>
        </p:txBody>
      </p:sp>
    </p:spTree>
    <p:extLst>
      <p:ext uri="{BB962C8B-B14F-4D97-AF65-F5344CB8AC3E}">
        <p14:creationId xmlns:p14="http://schemas.microsoft.com/office/powerpoint/2010/main" val="24916084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表</a:t>
            </a:r>
            <a:r>
              <a:rPr lang="en-US" altLang="zh-CN" sz="1200" kern="1200" dirty="0" smtClean="0">
                <a:solidFill>
                  <a:schemeClr val="tx1"/>
                </a:solidFill>
                <a:effectLst/>
                <a:latin typeface="+mn-lt"/>
                <a:ea typeface="+mn-ea"/>
                <a:cs typeface="+mn-cs"/>
              </a:rPr>
              <a:t>5.4</a:t>
            </a:r>
            <a:r>
              <a:rPr lang="zh-CN" altLang="zh-CN" sz="1200" kern="1200" dirty="0" smtClean="0">
                <a:solidFill>
                  <a:schemeClr val="tx1"/>
                </a:solidFill>
                <a:effectLst/>
                <a:latin typeface="+mn-lt"/>
                <a:ea typeface="+mn-ea"/>
                <a:cs typeface="+mn-cs"/>
              </a:rPr>
              <a:t>和表</a:t>
            </a:r>
            <a:r>
              <a:rPr lang="en-US" altLang="zh-CN" sz="1200" kern="1200" dirty="0" smtClean="0">
                <a:solidFill>
                  <a:schemeClr val="tx1"/>
                </a:solidFill>
                <a:effectLst/>
                <a:latin typeface="+mn-lt"/>
                <a:ea typeface="+mn-ea"/>
                <a:cs typeface="+mn-cs"/>
              </a:rPr>
              <a:t>5.5</a:t>
            </a:r>
            <a:r>
              <a:rPr lang="zh-CN" altLang="zh-CN" sz="1200" kern="1200" dirty="0" smtClean="0">
                <a:solidFill>
                  <a:schemeClr val="tx1"/>
                </a:solidFill>
                <a:effectLst/>
                <a:latin typeface="+mn-lt"/>
                <a:ea typeface="+mn-ea"/>
                <a:cs typeface="+mn-cs"/>
              </a:rPr>
              <a:t>进一步对比了实验结果，分别给出了</a:t>
            </a:r>
            <a:r>
              <a:rPr lang="en-US" altLang="zh-CN" sz="1200" kern="1200" dirty="0" smtClean="0">
                <a:solidFill>
                  <a:schemeClr val="tx1"/>
                </a:solidFill>
                <a:effectLst/>
                <a:latin typeface="+mn-lt"/>
                <a:ea typeface="+mn-ea"/>
                <a:cs typeface="+mn-cs"/>
              </a:rPr>
              <a:t>DQN-based MARL</a:t>
            </a:r>
            <a:r>
              <a:rPr lang="zh-CN" altLang="zh-CN" sz="1200" kern="1200" dirty="0" smtClean="0">
                <a:solidFill>
                  <a:schemeClr val="tx1"/>
                </a:solidFill>
                <a:effectLst/>
                <a:latin typeface="+mn-lt"/>
                <a:ea typeface="+mn-ea"/>
                <a:cs typeface="+mn-cs"/>
              </a:rPr>
              <a:t>相对于其它算法在最大完成时间和花费方面的增长百分比的对比数据。其中，在最大完成时间（</a:t>
            </a:r>
            <a:r>
              <a:rPr lang="en-US" altLang="zh-CN" sz="1200" kern="1200" dirty="0" smtClean="0">
                <a:solidFill>
                  <a:schemeClr val="tx1"/>
                </a:solidFill>
                <a:effectLst/>
                <a:latin typeface="+mn-lt"/>
                <a:ea typeface="+mn-ea"/>
                <a:cs typeface="+mn-cs"/>
              </a:rPr>
              <a:t>make-span</a:t>
            </a:r>
            <a:r>
              <a:rPr lang="zh-CN" altLang="zh-CN" sz="1200" kern="1200" dirty="0" smtClean="0">
                <a:solidFill>
                  <a:schemeClr val="tx1"/>
                </a:solidFill>
                <a:effectLst/>
                <a:latin typeface="+mn-lt"/>
                <a:ea typeface="+mn-ea"/>
                <a:cs typeface="+mn-cs"/>
              </a:rPr>
              <a:t>）指标上本文提出的算法绝对优于对比算法（</a:t>
            </a:r>
            <a:r>
              <a:rPr lang="en-US" altLang="zh-CN" sz="1200" kern="1200" dirty="0" smtClean="0">
                <a:solidFill>
                  <a:schemeClr val="tx1"/>
                </a:solidFill>
                <a:effectLst/>
                <a:latin typeface="+mn-lt"/>
                <a:ea typeface="+mn-ea"/>
                <a:cs typeface="+mn-cs"/>
              </a:rPr>
              <a:t>&gt;53.4%</a:t>
            </a:r>
            <a:r>
              <a:rPr lang="zh-CN" altLang="zh-CN" sz="1200" kern="1200" dirty="0" smtClean="0">
                <a:solidFill>
                  <a:schemeClr val="tx1"/>
                </a:solidFill>
                <a:effectLst/>
                <a:latin typeface="+mn-lt"/>
                <a:ea typeface="+mn-ea"/>
                <a:cs typeface="+mn-cs"/>
              </a:rPr>
              <a:t>）；相反，随着任务数的增加其支付的总花费（</a:t>
            </a:r>
            <a:r>
              <a:rPr lang="en-US" altLang="zh-CN" sz="1200" kern="1200" dirty="0" smtClean="0">
                <a:solidFill>
                  <a:schemeClr val="tx1"/>
                </a:solidFill>
                <a:effectLst/>
                <a:latin typeface="+mn-lt"/>
                <a:ea typeface="+mn-ea"/>
                <a:cs typeface="+mn-cs"/>
              </a:rPr>
              <a:t>cost</a:t>
            </a:r>
            <a:r>
              <a:rPr lang="zh-CN" altLang="zh-CN" sz="1200" kern="1200" dirty="0" smtClean="0">
                <a:solidFill>
                  <a:schemeClr val="tx1"/>
                </a:solidFill>
                <a:effectLst/>
                <a:latin typeface="+mn-lt"/>
                <a:ea typeface="+mn-ea"/>
                <a:cs typeface="+mn-cs"/>
              </a:rPr>
              <a:t>）波动性则高于对比算法，但其长势控制在</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到</a:t>
            </a:r>
            <a:r>
              <a:rPr lang="en-US" altLang="zh-CN" sz="1200" kern="1200" dirty="0" smtClean="0">
                <a:solidFill>
                  <a:schemeClr val="tx1"/>
                </a:solidFill>
                <a:effectLst/>
                <a:latin typeface="+mn-lt"/>
                <a:ea typeface="+mn-ea"/>
                <a:cs typeface="+mn-cs"/>
              </a:rPr>
              <a:t>9.9%</a:t>
            </a:r>
            <a:r>
              <a:rPr lang="zh-CN" altLang="zh-CN" sz="1200" kern="1200" dirty="0" smtClean="0">
                <a:solidFill>
                  <a:schemeClr val="tx1"/>
                </a:solidFill>
                <a:effectLst/>
                <a:latin typeface="+mn-lt"/>
                <a:ea typeface="+mn-ea"/>
                <a:cs typeface="+mn-cs"/>
              </a:rPr>
              <a:t>之间。</a:t>
            </a:r>
            <a:endParaRPr lang="zh-CN" altLang="en-US" dirty="0"/>
          </a:p>
        </p:txBody>
      </p:sp>
      <p:sp>
        <p:nvSpPr>
          <p:cNvPr id="4" name="灯片编号占位符 3"/>
          <p:cNvSpPr>
            <a:spLocks noGrp="1"/>
          </p:cNvSpPr>
          <p:nvPr>
            <p:ph type="sldNum" sz="quarter" idx="10"/>
          </p:nvPr>
        </p:nvSpPr>
        <p:spPr/>
        <p:txBody>
          <a:bodyPr/>
          <a:lstStyle/>
          <a:p>
            <a:fld id="{E2FDA9C1-732F-402C-9264-CAC6BEFFCE48}" type="slidenum">
              <a:rPr lang="zh-CN" altLang="en-US" smtClean="0"/>
              <a:t>29</a:t>
            </a:fld>
            <a:endParaRPr lang="zh-CN" altLang="en-US"/>
          </a:p>
        </p:txBody>
      </p:sp>
    </p:spTree>
    <p:extLst>
      <p:ext uri="{BB962C8B-B14F-4D97-AF65-F5344CB8AC3E}">
        <p14:creationId xmlns:p14="http://schemas.microsoft.com/office/powerpoint/2010/main" val="41346568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首先，研究的背景</a:t>
            </a:r>
            <a:endParaRPr lang="en-US" altLang="zh-CN" dirty="0" smtClean="0"/>
          </a:p>
          <a:p>
            <a:endParaRPr lang="en-US" altLang="zh-CN" dirty="0" smtClean="0"/>
          </a:p>
          <a:p>
            <a:r>
              <a:rPr lang="zh-CN" altLang="en-US" dirty="0" smtClean="0"/>
              <a:t>云计算平台常常被用于大规模、复杂的经济、科学和工程问题中，如</a:t>
            </a:r>
            <a:r>
              <a:rPr lang="en-US" altLang="zh-CN" dirty="0" smtClean="0"/>
              <a:t>DNA</a:t>
            </a:r>
            <a:r>
              <a:rPr lang="zh-CN" altLang="en-US" dirty="0" smtClean="0"/>
              <a:t>结构、基因图谱定序、解析癌症细胞等高端科学计算。</a:t>
            </a:r>
            <a:r>
              <a:rPr lang="zh-CN" altLang="en-US" baseline="0" dirty="0" smtClean="0"/>
              <a:t>通常，我们将这些科学应用问题抽象为工作流。</a:t>
            </a:r>
            <a:endParaRPr lang="en-US" altLang="zh-CN" baseline="0" dirty="0" smtClean="0"/>
          </a:p>
          <a:p>
            <a:endParaRPr lang="en-US" altLang="zh-CN" baseline="0" dirty="0" smtClean="0"/>
          </a:p>
          <a:p>
            <a:r>
              <a:rPr lang="zh-CN" altLang="en-US" baseline="0" dirty="0" smtClean="0"/>
              <a:t>云工作流调度问题可简单的理解为，在满足任务的数据和结构依赖关系的约束条件下，将工作流中的多个任务匹配到合适的云主机中，为了满足某种或多种服务质量需求目标而采取不同的调度策略。</a:t>
            </a:r>
            <a:endParaRPr lang="en-US" altLang="zh-CN" baseline="0" dirty="0" smtClean="0"/>
          </a:p>
        </p:txBody>
      </p:sp>
      <p:sp>
        <p:nvSpPr>
          <p:cNvPr id="4" name="灯片编号占位符 3"/>
          <p:cNvSpPr>
            <a:spLocks noGrp="1"/>
          </p:cNvSpPr>
          <p:nvPr>
            <p:ph type="sldNum" sz="quarter" idx="10"/>
          </p:nvPr>
        </p:nvSpPr>
        <p:spPr/>
        <p:txBody>
          <a:bodyPr/>
          <a:lstStyle/>
          <a:p>
            <a:fld id="{E2FDA9C1-732F-402C-9264-CAC6BEFFCE48}" type="slidenum">
              <a:rPr lang="zh-CN" altLang="en-US" smtClean="0"/>
              <a:t>3</a:t>
            </a:fld>
            <a:endParaRPr lang="zh-CN" altLang="en-US"/>
          </a:p>
        </p:txBody>
      </p:sp>
    </p:spTree>
    <p:extLst>
      <p:ext uri="{BB962C8B-B14F-4D97-AF65-F5344CB8AC3E}">
        <p14:creationId xmlns:p14="http://schemas.microsoft.com/office/powerpoint/2010/main" val="23113808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2FDA9C1-732F-402C-9264-CAC6BEFFCE48}" type="slidenum">
              <a:rPr lang="zh-CN" altLang="en-US" smtClean="0"/>
              <a:t>30</a:t>
            </a:fld>
            <a:endParaRPr lang="zh-CN" altLang="en-US"/>
          </a:p>
        </p:txBody>
      </p:sp>
    </p:spTree>
    <p:extLst>
      <p:ext uri="{BB962C8B-B14F-4D97-AF65-F5344CB8AC3E}">
        <p14:creationId xmlns:p14="http://schemas.microsoft.com/office/powerpoint/2010/main" val="25758248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云工作流调度问题可以简单地理解为，在满足任务的数据和结构依赖关系的约束条件下，将工作流中的多个任务匹配到合适的云主机中，为了满足某种或多种服务质量需求目标而采取不同的调度策略。</a:t>
            </a:r>
            <a:endParaRPr lang="zh-CN" altLang="en-US" dirty="0"/>
          </a:p>
        </p:txBody>
      </p:sp>
      <p:sp>
        <p:nvSpPr>
          <p:cNvPr id="4" name="灯片编号占位符 3"/>
          <p:cNvSpPr>
            <a:spLocks noGrp="1"/>
          </p:cNvSpPr>
          <p:nvPr>
            <p:ph type="sldNum" sz="quarter" idx="10"/>
          </p:nvPr>
        </p:nvSpPr>
        <p:spPr/>
        <p:txBody>
          <a:bodyPr/>
          <a:lstStyle/>
          <a:p>
            <a:fld id="{E2FDA9C1-732F-402C-9264-CAC6BEFFCE48}" type="slidenum">
              <a:rPr lang="zh-CN" altLang="en-US" smtClean="0"/>
              <a:t>34</a:t>
            </a:fld>
            <a:endParaRPr lang="zh-CN" altLang="en-US"/>
          </a:p>
        </p:txBody>
      </p:sp>
    </p:spTree>
    <p:extLst>
      <p:ext uri="{BB962C8B-B14F-4D97-AF65-F5344CB8AC3E}">
        <p14:creationId xmlns:p14="http://schemas.microsoft.com/office/powerpoint/2010/main" val="33534226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2FDA9C1-732F-402C-9264-CAC6BEFFCE48}" type="slidenum">
              <a:rPr lang="zh-CN" altLang="en-US" smtClean="0"/>
              <a:t>35</a:t>
            </a:fld>
            <a:endParaRPr lang="zh-CN" altLang="en-US"/>
          </a:p>
        </p:txBody>
      </p:sp>
    </p:spTree>
    <p:extLst>
      <p:ext uri="{BB962C8B-B14F-4D97-AF65-F5344CB8AC3E}">
        <p14:creationId xmlns:p14="http://schemas.microsoft.com/office/powerpoint/2010/main" val="5648048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2FDA9C1-732F-402C-9264-CAC6BEFFCE48}" type="slidenum">
              <a:rPr lang="zh-CN" altLang="en-US" smtClean="0"/>
              <a:t>36</a:t>
            </a:fld>
            <a:endParaRPr lang="zh-CN" altLang="en-US"/>
          </a:p>
        </p:txBody>
      </p:sp>
    </p:spTree>
    <p:extLst>
      <p:ext uri="{BB962C8B-B14F-4D97-AF65-F5344CB8AC3E}">
        <p14:creationId xmlns:p14="http://schemas.microsoft.com/office/powerpoint/2010/main" val="8470619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DQN</a:t>
            </a:r>
            <a:r>
              <a:rPr lang="zh-CN" altLang="en-US" dirty="0" smtClean="0"/>
              <a:t>的问世和著名的例子是在</a:t>
            </a:r>
            <a:r>
              <a:rPr lang="en-US" altLang="zh-CN" dirty="0" smtClean="0"/>
              <a:t>Atari</a:t>
            </a:r>
            <a:r>
              <a:rPr lang="zh-CN" altLang="en-US" dirty="0" smtClean="0"/>
              <a:t>游戏中的应用。作者也将代码开源了，可供我们参考和学习。</a:t>
            </a:r>
            <a:endParaRPr lang="zh-CN" altLang="en-US" dirty="0"/>
          </a:p>
        </p:txBody>
      </p:sp>
      <p:sp>
        <p:nvSpPr>
          <p:cNvPr id="4" name="灯片编号占位符 3"/>
          <p:cNvSpPr>
            <a:spLocks noGrp="1"/>
          </p:cNvSpPr>
          <p:nvPr>
            <p:ph type="sldNum" sz="quarter" idx="10"/>
          </p:nvPr>
        </p:nvSpPr>
        <p:spPr/>
        <p:txBody>
          <a:bodyPr/>
          <a:lstStyle/>
          <a:p>
            <a:fld id="{E2FDA9C1-732F-402C-9264-CAC6BEFFCE48}" type="slidenum">
              <a:rPr lang="zh-CN" altLang="en-US" smtClean="0"/>
              <a:t>37</a:t>
            </a:fld>
            <a:endParaRPr lang="zh-CN" altLang="en-US"/>
          </a:p>
        </p:txBody>
      </p:sp>
    </p:spTree>
    <p:extLst>
      <p:ext uri="{BB962C8B-B14F-4D97-AF65-F5344CB8AC3E}">
        <p14:creationId xmlns:p14="http://schemas.microsoft.com/office/powerpoint/2010/main" val="6783580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dirty="0" smtClean="0">
                    <a:latin typeface="微软雅黑" panose="020B0503020204020204" pitchFamily="34" charset="-122"/>
                    <a:ea typeface="微软雅黑" panose="020B0503020204020204" pitchFamily="34" charset="-122"/>
                  </a:rPr>
                  <a:t>为了</a:t>
                </a:r>
                <a:r>
                  <a:rPr lang="zh-CN" altLang="zh-CN" sz="1200" dirty="0">
                    <a:latin typeface="微软雅黑" panose="020B0503020204020204" pitchFamily="34" charset="-122"/>
                    <a:ea typeface="微软雅黑" panose="020B0503020204020204" pitchFamily="34" charset="-122"/>
                  </a:rPr>
                  <a:t>使动态调度结果收敛于相关均衡，每个</a:t>
                </a:r>
                <a:r>
                  <a:rPr lang="en-US" altLang="zh-CN" sz="1200" dirty="0">
                    <a:latin typeface="微软雅黑" panose="020B0503020204020204" pitchFamily="34" charset="-122"/>
                    <a:ea typeface="微软雅黑" panose="020B0503020204020204" pitchFamily="34" charset="-122"/>
                  </a:rPr>
                  <a:t>DQN</a:t>
                </a:r>
                <a:r>
                  <a:rPr lang="zh-CN" altLang="zh-CN" sz="1200" dirty="0">
                    <a:latin typeface="微软雅黑" panose="020B0503020204020204" pitchFamily="34" charset="-122"/>
                    <a:ea typeface="微软雅黑" panose="020B0503020204020204" pitchFamily="34" charset="-122"/>
                  </a:rPr>
                  <a:t>智能体都学习相关均衡策略</a:t>
                </a:r>
                <a14:m>
                  <m:oMath xmlns:m="http://schemas.openxmlformats.org/officeDocument/2006/math">
                    <m:sSup>
                      <m:sSupPr>
                        <m:ctrlPr>
                          <a:rPr lang="zh-CN" altLang="zh-CN" sz="1200" i="1">
                            <a:latin typeface="Cambria Math" panose="02040503050406030204" pitchFamily="18" charset="0"/>
                            <a:ea typeface="微软雅黑" panose="020B0503020204020204" pitchFamily="34" charset="-122"/>
                          </a:rPr>
                        </m:ctrlPr>
                      </m:sSupPr>
                      <m:e>
                        <m:r>
                          <a:rPr lang="en-US" altLang="zh-CN" sz="1200">
                            <a:latin typeface="Cambria Math" panose="02040503050406030204" pitchFamily="18" charset="0"/>
                            <a:ea typeface="微软雅黑" panose="020B0503020204020204" pitchFamily="34" charset="-122"/>
                          </a:rPr>
                          <m:t>𝜋</m:t>
                        </m:r>
                      </m:e>
                      <m:sup>
                        <m:r>
                          <a:rPr lang="en-US" altLang="zh-CN" sz="1200">
                            <a:latin typeface="Cambria Math" panose="02040503050406030204" pitchFamily="18" charset="0"/>
                            <a:ea typeface="微软雅黑" panose="020B0503020204020204" pitchFamily="34" charset="-122"/>
                          </a:rPr>
                          <m:t>𝑡</m:t>
                        </m:r>
                      </m:sup>
                    </m:sSup>
                  </m:oMath>
                </a14:m>
                <a:r>
                  <a:rPr lang="zh-CN" altLang="zh-CN" sz="1200" dirty="0">
                    <a:latin typeface="微软雅黑" panose="020B0503020204020204" pitchFamily="34" charset="-122"/>
                    <a:ea typeface="微软雅黑" panose="020B0503020204020204" pitchFamily="34" charset="-122"/>
                  </a:rPr>
                  <a:t>，其中</a:t>
                </a:r>
                <a14:m>
                  <m:oMath xmlns:m="http://schemas.openxmlformats.org/officeDocument/2006/math">
                    <m:sSubSup>
                      <m:sSubSupPr>
                        <m:ctrlPr>
                          <a:rPr lang="zh-CN" altLang="zh-CN" sz="1200" i="1">
                            <a:latin typeface="Cambria Math" panose="02040503050406030204" pitchFamily="18" charset="0"/>
                            <a:ea typeface="微软雅黑" panose="020B0503020204020204" pitchFamily="34" charset="-122"/>
                          </a:rPr>
                        </m:ctrlPr>
                      </m:sSubSupPr>
                      <m:e>
                        <m:r>
                          <a:rPr lang="en-US" altLang="zh-CN" sz="1200">
                            <a:latin typeface="Cambria Math" panose="02040503050406030204" pitchFamily="18" charset="0"/>
                            <a:ea typeface="微软雅黑" panose="020B0503020204020204" pitchFamily="34" charset="-122"/>
                          </a:rPr>
                          <m:t>𝜋</m:t>
                        </m:r>
                      </m:e>
                      <m:sub>
                        <m:r>
                          <a:rPr lang="en-US" altLang="zh-CN" sz="1200">
                            <a:latin typeface="Cambria Math" panose="02040503050406030204" pitchFamily="18" charset="0"/>
                            <a:ea typeface="微软雅黑" panose="020B0503020204020204" pitchFamily="34" charset="-122"/>
                          </a:rPr>
                          <m:t>𝑠</m:t>
                        </m:r>
                      </m:sub>
                      <m:sup>
                        <m:r>
                          <a:rPr lang="en-US" altLang="zh-CN" sz="1200">
                            <a:latin typeface="Cambria Math" panose="02040503050406030204" pitchFamily="18" charset="0"/>
                            <a:ea typeface="微软雅黑" panose="020B0503020204020204" pitchFamily="34" charset="-122"/>
                          </a:rPr>
                          <m:t>𝑡</m:t>
                        </m:r>
                        <m:r>
                          <a:rPr lang="en-US" altLang="zh-CN" sz="1200">
                            <a:latin typeface="Cambria Math" panose="02040503050406030204" pitchFamily="18" charset="0"/>
                            <a:ea typeface="微软雅黑" panose="020B0503020204020204" pitchFamily="34" charset="-122"/>
                          </a:rPr>
                          <m:t>+1</m:t>
                        </m:r>
                      </m:sup>
                    </m:sSubSup>
                    <m:r>
                      <a:rPr lang="en-US" altLang="zh-CN" sz="1200">
                        <a:latin typeface="Cambria Math" panose="02040503050406030204" pitchFamily="18" charset="0"/>
                        <a:ea typeface="微软雅黑" panose="020B0503020204020204" pitchFamily="34" charset="-122"/>
                      </a:rPr>
                      <m:t>∈</m:t>
                    </m:r>
                    <m:r>
                      <a:rPr lang="en-US" altLang="zh-CN" sz="1200">
                        <a:latin typeface="Cambria Math" panose="02040503050406030204" pitchFamily="18" charset="0"/>
                        <a:ea typeface="微软雅黑" panose="020B0503020204020204" pitchFamily="34" charset="-122"/>
                      </a:rPr>
                      <m:t>𝑓</m:t>
                    </m:r>
                    <m:r>
                      <a:rPr lang="en-US" altLang="zh-CN" sz="1200">
                        <a:latin typeface="Cambria Math" panose="02040503050406030204" pitchFamily="18" charset="0"/>
                        <a:ea typeface="微软雅黑" panose="020B0503020204020204" pitchFamily="34" charset="-122"/>
                      </a:rPr>
                      <m:t>(</m:t>
                    </m:r>
                    <m:sSup>
                      <m:sSupPr>
                        <m:ctrlPr>
                          <a:rPr lang="zh-CN" altLang="zh-CN" sz="1200" i="1">
                            <a:latin typeface="Cambria Math" panose="02040503050406030204" pitchFamily="18" charset="0"/>
                            <a:ea typeface="微软雅黑" panose="020B0503020204020204" pitchFamily="34" charset="-122"/>
                          </a:rPr>
                        </m:ctrlPr>
                      </m:sSupPr>
                      <m:e>
                        <m:r>
                          <a:rPr lang="en-US" altLang="zh-CN" sz="1200">
                            <a:latin typeface="Cambria Math" panose="02040503050406030204" pitchFamily="18" charset="0"/>
                            <a:ea typeface="微软雅黑" panose="020B0503020204020204" pitchFamily="34" charset="-122"/>
                          </a:rPr>
                          <m:t>𝑄</m:t>
                        </m:r>
                      </m:e>
                      <m:sup>
                        <m:r>
                          <a:rPr lang="en-US" altLang="zh-CN" sz="1200">
                            <a:latin typeface="Cambria Math" panose="02040503050406030204" pitchFamily="18" charset="0"/>
                            <a:ea typeface="微软雅黑" panose="020B0503020204020204" pitchFamily="34" charset="-122"/>
                          </a:rPr>
                          <m:t>𝑡</m:t>
                        </m:r>
                        <m:r>
                          <a:rPr lang="en-US" altLang="zh-CN" sz="1200">
                            <a:latin typeface="Cambria Math" panose="02040503050406030204" pitchFamily="18" charset="0"/>
                            <a:ea typeface="微软雅黑" panose="020B0503020204020204" pitchFamily="34" charset="-122"/>
                          </a:rPr>
                          <m:t>+1</m:t>
                        </m:r>
                      </m:sup>
                    </m:sSup>
                    <m:r>
                      <a:rPr lang="en-US" altLang="zh-CN" sz="1200">
                        <a:latin typeface="Cambria Math" panose="02040503050406030204" pitchFamily="18" charset="0"/>
                        <a:ea typeface="微软雅黑" panose="020B0503020204020204" pitchFamily="34" charset="-122"/>
                      </a:rPr>
                      <m:t>(</m:t>
                    </m:r>
                    <m:r>
                      <a:rPr lang="en-US" altLang="zh-CN" sz="1200">
                        <a:latin typeface="Cambria Math" panose="02040503050406030204" pitchFamily="18" charset="0"/>
                        <a:ea typeface="微软雅黑" panose="020B0503020204020204" pitchFamily="34" charset="-122"/>
                      </a:rPr>
                      <m:t>𝑠</m:t>
                    </m:r>
                    <m:r>
                      <a:rPr lang="en-US" altLang="zh-CN" sz="1200">
                        <a:latin typeface="Cambria Math" panose="02040503050406030204" pitchFamily="18" charset="0"/>
                        <a:ea typeface="微软雅黑" panose="020B0503020204020204" pitchFamily="34" charset="-122"/>
                      </a:rPr>
                      <m:t>))</m:t>
                    </m:r>
                  </m:oMath>
                </a14:m>
                <a:r>
                  <a:rPr lang="zh-CN" altLang="zh-CN" sz="1200" dirty="0" smtClean="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微软雅黑" panose="020B0503020204020204" pitchFamily="34" charset="-122"/>
                    <a:ea typeface="微软雅黑" panose="020B0503020204020204" pitchFamily="34" charset="-122"/>
                  </a:rPr>
                  <a:t>我们发现，伴随着合适的奖励函数设计，可以保证在多智能体学习场景中该算法的稳定性和收敛性。</a:t>
                </a:r>
                <a:endParaRPr lang="en-US" altLang="zh-CN" sz="1200" dirty="0" smtClean="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dirty="0" smtClean="0">
                    <a:latin typeface="微软雅黑" panose="020B0503020204020204" pitchFamily="34" charset="-122"/>
                    <a:ea typeface="微软雅黑" panose="020B0503020204020204" pitchFamily="34" charset="-122"/>
                  </a:rPr>
                  <a:t>为了</a:t>
                </a:r>
                <a:r>
                  <a:rPr lang="zh-CN" altLang="zh-CN" sz="1200" dirty="0">
                    <a:latin typeface="微软雅黑" panose="020B0503020204020204" pitchFamily="34" charset="-122"/>
                    <a:ea typeface="微软雅黑" panose="020B0503020204020204" pitchFamily="34" charset="-122"/>
                  </a:rPr>
                  <a:t>使动态调度结果收敛于相关均衡，每个</a:t>
                </a:r>
                <a:r>
                  <a:rPr lang="en-US" altLang="zh-CN" sz="1200" dirty="0">
                    <a:latin typeface="微软雅黑" panose="020B0503020204020204" pitchFamily="34" charset="-122"/>
                    <a:ea typeface="微软雅黑" panose="020B0503020204020204" pitchFamily="34" charset="-122"/>
                  </a:rPr>
                  <a:t>DQN</a:t>
                </a:r>
                <a:r>
                  <a:rPr lang="zh-CN" altLang="zh-CN" sz="1200" dirty="0">
                    <a:latin typeface="微软雅黑" panose="020B0503020204020204" pitchFamily="34" charset="-122"/>
                    <a:ea typeface="微软雅黑" panose="020B0503020204020204" pitchFamily="34" charset="-122"/>
                  </a:rPr>
                  <a:t>智能体都学习相关均衡策略</a:t>
                </a:r>
                <a:r>
                  <a:rPr lang="en-US" altLang="zh-CN" sz="1200" i="0">
                    <a:latin typeface="Cambria Math" panose="02040503050406030204" pitchFamily="18" charset="0"/>
                    <a:ea typeface="微软雅黑" panose="020B0503020204020204" pitchFamily="34" charset="-122"/>
                  </a:rPr>
                  <a:t>𝜋</a:t>
                </a:r>
                <a:r>
                  <a:rPr lang="zh-CN" altLang="zh-CN" sz="1200" i="0">
                    <a:latin typeface="Cambria Math" panose="02040503050406030204" pitchFamily="18" charset="0"/>
                    <a:ea typeface="微软雅黑" panose="020B0503020204020204" pitchFamily="34" charset="-122"/>
                  </a:rPr>
                  <a:t>^</a:t>
                </a:r>
                <a:r>
                  <a:rPr lang="en-US" altLang="zh-CN" sz="1200" i="0">
                    <a:latin typeface="Cambria Math" panose="02040503050406030204" pitchFamily="18" charset="0"/>
                    <a:ea typeface="微软雅黑" panose="020B0503020204020204" pitchFamily="34" charset="-122"/>
                  </a:rPr>
                  <a:t>𝑡</a:t>
                </a:r>
                <a:r>
                  <a:rPr lang="zh-CN" altLang="zh-CN" sz="1200" dirty="0">
                    <a:latin typeface="微软雅黑" panose="020B0503020204020204" pitchFamily="34" charset="-122"/>
                    <a:ea typeface="微软雅黑" panose="020B0503020204020204" pitchFamily="34" charset="-122"/>
                  </a:rPr>
                  <a:t>，其中</a:t>
                </a:r>
                <a:r>
                  <a:rPr lang="en-US" altLang="zh-CN" sz="1200" i="0">
                    <a:latin typeface="Cambria Math" panose="02040503050406030204" pitchFamily="18" charset="0"/>
                    <a:ea typeface="微软雅黑" panose="020B0503020204020204" pitchFamily="34" charset="-122"/>
                  </a:rPr>
                  <a:t>𝜋</a:t>
                </a:r>
                <a:r>
                  <a:rPr lang="zh-CN" altLang="zh-CN" sz="1200" i="0">
                    <a:latin typeface="Cambria Math" panose="02040503050406030204" pitchFamily="18" charset="0"/>
                    <a:ea typeface="微软雅黑" panose="020B0503020204020204" pitchFamily="34" charset="-122"/>
                  </a:rPr>
                  <a:t>_</a:t>
                </a:r>
                <a:r>
                  <a:rPr lang="en-US" altLang="zh-CN" sz="1200" i="0">
                    <a:latin typeface="Cambria Math" panose="02040503050406030204" pitchFamily="18" charset="0"/>
                    <a:ea typeface="微软雅黑" panose="020B0503020204020204" pitchFamily="34" charset="-122"/>
                  </a:rPr>
                  <a:t>𝑠^</a:t>
                </a:r>
                <a:r>
                  <a:rPr lang="zh-CN" altLang="zh-CN" sz="1200" i="0">
                    <a:latin typeface="Cambria Math" panose="02040503050406030204" pitchFamily="18" charset="0"/>
                    <a:ea typeface="微软雅黑" panose="020B0503020204020204" pitchFamily="34" charset="-122"/>
                  </a:rPr>
                  <a:t>(</a:t>
                </a:r>
                <a:r>
                  <a:rPr lang="en-US" altLang="zh-CN" sz="1200" i="0">
                    <a:latin typeface="Cambria Math" panose="02040503050406030204" pitchFamily="18" charset="0"/>
                    <a:ea typeface="微软雅黑" panose="020B0503020204020204" pitchFamily="34" charset="-122"/>
                  </a:rPr>
                  <a:t>𝑡+1</a:t>
                </a:r>
                <a:r>
                  <a:rPr lang="zh-CN" altLang="zh-CN" sz="1200" i="0">
                    <a:latin typeface="Cambria Math" panose="02040503050406030204" pitchFamily="18" charset="0"/>
                    <a:ea typeface="微软雅黑" panose="020B0503020204020204" pitchFamily="34" charset="-122"/>
                  </a:rPr>
                  <a:t>)</a:t>
                </a:r>
                <a:r>
                  <a:rPr lang="en-US" altLang="zh-CN" sz="1200" i="0">
                    <a:latin typeface="Cambria Math" panose="02040503050406030204" pitchFamily="18" charset="0"/>
                    <a:ea typeface="微软雅黑" panose="020B0503020204020204" pitchFamily="34" charset="-122"/>
                  </a:rPr>
                  <a:t>∈𝑓(𝑄</a:t>
                </a:r>
                <a:r>
                  <a:rPr lang="zh-CN" altLang="zh-CN" sz="1200" i="0">
                    <a:latin typeface="Cambria Math" panose="02040503050406030204" pitchFamily="18" charset="0"/>
                    <a:ea typeface="微软雅黑" panose="020B0503020204020204" pitchFamily="34" charset="-122"/>
                  </a:rPr>
                  <a:t>^(</a:t>
                </a:r>
                <a:r>
                  <a:rPr lang="en-US" altLang="zh-CN" sz="1200" i="0">
                    <a:latin typeface="Cambria Math" panose="02040503050406030204" pitchFamily="18" charset="0"/>
                    <a:ea typeface="微软雅黑" panose="020B0503020204020204" pitchFamily="34" charset="-122"/>
                  </a:rPr>
                  <a:t>𝑡+1</a:t>
                </a:r>
                <a:r>
                  <a:rPr lang="zh-CN" altLang="zh-CN" sz="1200" i="0">
                    <a:latin typeface="Cambria Math" panose="02040503050406030204" pitchFamily="18" charset="0"/>
                    <a:ea typeface="微软雅黑" panose="020B0503020204020204" pitchFamily="34" charset="-122"/>
                  </a:rPr>
                  <a:t>)</a:t>
                </a:r>
                <a:r>
                  <a:rPr lang="en-US" altLang="zh-CN" sz="1200" i="0">
                    <a:latin typeface="Cambria Math" panose="02040503050406030204" pitchFamily="18" charset="0"/>
                    <a:ea typeface="微软雅黑" panose="020B0503020204020204" pitchFamily="34" charset="-122"/>
                  </a:rPr>
                  <a:t> (𝑠))</a:t>
                </a:r>
                <a:r>
                  <a:rPr lang="zh-CN" altLang="zh-CN" sz="1200" dirty="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dirty="0" smtClean="0">
                  <a:latin typeface="微软雅黑" panose="020B0503020204020204" pitchFamily="34" charset="-122"/>
                  <a:ea typeface="微软雅黑" panose="020B0503020204020204" pitchFamily="34" charset="-122"/>
                </a:endParaRPr>
              </a:p>
              <a:p>
                <a:endParaRPr lang="zh-CN" altLang="en-US" dirty="0"/>
              </a:p>
            </p:txBody>
          </p:sp>
        </mc:Fallback>
      </mc:AlternateContent>
      <p:sp>
        <p:nvSpPr>
          <p:cNvPr id="4" name="灯片编号占位符 3"/>
          <p:cNvSpPr>
            <a:spLocks noGrp="1"/>
          </p:cNvSpPr>
          <p:nvPr>
            <p:ph type="sldNum" sz="quarter" idx="10"/>
          </p:nvPr>
        </p:nvSpPr>
        <p:spPr/>
        <p:txBody>
          <a:bodyPr/>
          <a:lstStyle/>
          <a:p>
            <a:fld id="{E2FDA9C1-732F-402C-9264-CAC6BEFFCE48}" type="slidenum">
              <a:rPr lang="zh-CN" altLang="en-US" smtClean="0"/>
              <a:t>38</a:t>
            </a:fld>
            <a:endParaRPr lang="zh-CN" altLang="en-US"/>
          </a:p>
        </p:txBody>
      </p:sp>
    </p:spTree>
    <p:extLst>
      <p:ext uri="{BB962C8B-B14F-4D97-AF65-F5344CB8AC3E}">
        <p14:creationId xmlns:p14="http://schemas.microsoft.com/office/powerpoint/2010/main" val="40141341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微软雅黑" panose="020B0503020204020204" pitchFamily="34" charset="-122"/>
                <a:ea typeface="微软雅黑" panose="020B0503020204020204" pitchFamily="34" charset="-122"/>
              </a:rPr>
              <a:t>随着与日俱增的按需付费的云服务，越来越多的企业和社区选择云计算平台来部署他们的商业或科学工作流应用程序。云工作流是一个被广泛应用的模型，用于描述在</a:t>
            </a:r>
            <a:r>
              <a:rPr lang="en-US" altLang="zh-CN" sz="1200" dirty="0" smtClean="0">
                <a:latin typeface="微软雅黑" panose="020B0503020204020204" pitchFamily="34" charset="-122"/>
                <a:ea typeface="微软雅黑" panose="020B0503020204020204" pitchFamily="34" charset="-122"/>
              </a:rPr>
              <a:t>IaaS</a:t>
            </a:r>
            <a:r>
              <a:rPr lang="zh-CN" altLang="en-US" sz="1200" dirty="0" smtClean="0">
                <a:latin typeface="微软雅黑" panose="020B0503020204020204" pitchFamily="34" charset="-122"/>
                <a:ea typeface="微软雅黑" panose="020B0503020204020204" pitchFamily="34" charset="-122"/>
              </a:rPr>
              <a:t>云上部署和托管的商业的、科学的以及工程相关的数据密集型或计算密集型的应用程序。工作流的概念根植于商业企业，作为一种业务流程的建模工具。这些业务工作流程旨在自动化和优化组织的流程，被视为有序的活动序列，并且是由</a:t>
            </a:r>
            <a:r>
              <a:rPr lang="en-US" altLang="zh-CN" sz="1200" dirty="0" smtClean="0">
                <a:latin typeface="微软雅黑" panose="020B0503020204020204" pitchFamily="34" charset="-122"/>
                <a:ea typeface="微软雅黑" panose="020B0503020204020204" pitchFamily="34" charset="-122"/>
              </a:rPr>
              <a:t>1993</a:t>
            </a:r>
            <a:r>
              <a:rPr lang="zh-CN" altLang="en-US" sz="1200" dirty="0" smtClean="0">
                <a:latin typeface="微软雅黑" panose="020B0503020204020204" pitchFamily="34" charset="-122"/>
                <a:ea typeface="微软雅黑" panose="020B0503020204020204" pitchFamily="34" charset="-122"/>
              </a:rPr>
              <a:t>年成立的工作流管理联盟（</a:t>
            </a:r>
            <a:r>
              <a:rPr lang="en-US" altLang="zh-CN" sz="1200" dirty="0" err="1" smtClean="0">
                <a:latin typeface="微软雅黑" panose="020B0503020204020204" pitchFamily="34" charset="-122"/>
                <a:ea typeface="微软雅黑" panose="020B0503020204020204" pitchFamily="34" charset="-122"/>
              </a:rPr>
              <a:t>WfMC</a:t>
            </a:r>
            <a:r>
              <a:rPr lang="zh-CN" altLang="en-US" sz="1200" dirty="0" smtClean="0">
                <a:latin typeface="微软雅黑" panose="020B0503020204020204" pitchFamily="34" charset="-122"/>
                <a:ea typeface="微软雅黑" panose="020B0503020204020204" pitchFamily="34" charset="-122"/>
              </a:rPr>
              <a:t>）领导的成熟研究领域。之后这种工作流的概念延伸到科学界，被统一称作科学工作流。科学工作流一般支持大规模、复杂的科学过程，它们旨在通过管理、分析、模拟和可视化科学数据来进行实验和证明科学假设。因此，尽管商业和科学工作流共享相同的基本概念，但两者都有特定的要求，需要单独考虑。本文重点关注了科学工作流的调度情况，后文都将其简称为工作流。</a:t>
            </a:r>
            <a:endParaRPr lang="en-US" altLang="zh-CN" sz="1200" dirty="0" smtClean="0">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E2FDA9C1-732F-402C-9264-CAC6BEFFCE48}" type="slidenum">
              <a:rPr lang="zh-CN" altLang="en-US" smtClean="0"/>
              <a:t>40</a:t>
            </a:fld>
            <a:endParaRPr lang="zh-CN" altLang="en-US"/>
          </a:p>
        </p:txBody>
      </p:sp>
    </p:spTree>
    <p:extLst>
      <p:ext uri="{BB962C8B-B14F-4D97-AF65-F5344CB8AC3E}">
        <p14:creationId xmlns:p14="http://schemas.microsoft.com/office/powerpoint/2010/main" val="16896326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元素</a:t>
                </a:r>
                <a14:m>
                  <m:oMath xmlns:m="http://schemas.openxmlformats.org/officeDocument/2006/math">
                    <m:sSup>
                      <m:sSupPr>
                        <m:ctrlPr>
                          <a:rPr lang="zh-CN" altLang="zh-CN" sz="1200" i="1" kern="1200">
                            <a:solidFill>
                              <a:schemeClr val="tx1"/>
                            </a:solidFill>
                            <a:effectLst/>
                            <a:latin typeface="Cambria Math" panose="02040503050406030204" pitchFamily="18" charset="0"/>
                            <a:ea typeface="+mn-ea"/>
                            <a:cs typeface="+mn-cs"/>
                          </a:rPr>
                        </m:ctrlPr>
                      </m:sSupPr>
                      <m:e>
                        <m:r>
                          <a:rPr lang="en-US" altLang="zh-CN" sz="1200" i="1" kern="1200">
                            <a:solidFill>
                              <a:schemeClr val="tx1"/>
                            </a:solidFill>
                            <a:effectLst/>
                            <a:latin typeface="Cambria Math" panose="02040503050406030204" pitchFamily="18" charset="0"/>
                            <a:ea typeface="+mn-ea"/>
                            <a:cs typeface="+mn-cs"/>
                          </a:rPr>
                          <m:t>𝑥</m:t>
                        </m:r>
                      </m:e>
                      <m:sup>
                        <m:r>
                          <a:rPr lang="en-US" altLang="zh-CN" sz="1200" i="1" kern="1200">
                            <a:solidFill>
                              <a:schemeClr val="tx1"/>
                            </a:solidFill>
                            <a:effectLst/>
                            <a:latin typeface="Cambria Math" panose="02040503050406030204" pitchFamily="18" charset="0"/>
                            <a:ea typeface="+mn-ea"/>
                            <a:cs typeface="+mn-cs"/>
                          </a:rPr>
                          <m:t>∗</m:t>
                        </m:r>
                      </m:sup>
                    </m:sSup>
                    <m:r>
                      <a:rPr lang="en-US" altLang="zh-CN" sz="1200" i="1" kern="1200">
                        <a:solidFill>
                          <a:schemeClr val="tx1"/>
                        </a:solidFill>
                        <a:effectLst/>
                        <a:latin typeface="Cambria Math" panose="02040503050406030204" pitchFamily="18" charset="0"/>
                        <a:ea typeface="+mn-ea"/>
                        <a:cs typeface="+mn-cs"/>
                      </a:rPr>
                      <m:t>∈</m:t>
                    </m:r>
                    <m:r>
                      <a:rPr lang="en-US" altLang="zh-CN" sz="1200" i="1" kern="1200">
                        <a:solidFill>
                          <a:schemeClr val="tx1"/>
                        </a:solidFill>
                        <a:effectLst/>
                        <a:latin typeface="Cambria Math" panose="02040503050406030204" pitchFamily="18" charset="0"/>
                        <a:ea typeface="+mn-ea"/>
                        <a:cs typeface="+mn-cs"/>
                      </a:rPr>
                      <m:t>𝑋</m:t>
                    </m:r>
                  </m:oMath>
                </a14:m>
                <a:r>
                  <a:rPr lang="zh-CN" altLang="zh-CN" sz="1200" kern="1200" dirty="0">
                    <a:solidFill>
                      <a:schemeClr val="tx1"/>
                    </a:solidFill>
                    <a:effectLst/>
                    <a:latin typeface="+mn-lt"/>
                    <a:ea typeface="+mn-ea"/>
                    <a:cs typeface="+mn-cs"/>
                  </a:rPr>
                  <a:t>被称作一个可行的解决方案或者一个可行的决策。可行解</a:t>
                </a:r>
                <a14:m>
                  <m:oMath xmlns:m="http://schemas.openxmlformats.org/officeDocument/2006/math">
                    <m:sSup>
                      <m:sSupPr>
                        <m:ctrlPr>
                          <a:rPr lang="zh-CN" altLang="zh-CN" sz="1200" i="1" kern="1200">
                            <a:solidFill>
                              <a:schemeClr val="tx1"/>
                            </a:solidFill>
                            <a:effectLst/>
                            <a:latin typeface="Cambria Math" panose="02040503050406030204" pitchFamily="18" charset="0"/>
                            <a:ea typeface="+mn-ea"/>
                            <a:cs typeface="+mn-cs"/>
                          </a:rPr>
                        </m:ctrlPr>
                      </m:sSupPr>
                      <m:e>
                        <m:r>
                          <a:rPr lang="en-US" altLang="zh-CN" sz="1200" i="1" kern="1200">
                            <a:solidFill>
                              <a:schemeClr val="tx1"/>
                            </a:solidFill>
                            <a:effectLst/>
                            <a:latin typeface="Cambria Math" panose="02040503050406030204" pitchFamily="18" charset="0"/>
                            <a:ea typeface="+mn-ea"/>
                            <a:cs typeface="+mn-cs"/>
                          </a:rPr>
                          <m:t>𝑥</m:t>
                        </m:r>
                      </m:e>
                      <m:sup>
                        <m:r>
                          <a:rPr lang="en-US" altLang="zh-CN" sz="1200" i="1" kern="1200">
                            <a:solidFill>
                              <a:schemeClr val="tx1"/>
                            </a:solidFill>
                            <a:effectLst/>
                            <a:latin typeface="Cambria Math" panose="02040503050406030204" pitchFamily="18" charset="0"/>
                            <a:ea typeface="+mn-ea"/>
                            <a:cs typeface="+mn-cs"/>
                          </a:rPr>
                          <m:t>∗</m:t>
                        </m:r>
                      </m:sup>
                    </m:sSup>
                  </m:oMath>
                </a14:m>
                <a:r>
                  <a:rPr lang="zh-CN" altLang="zh-CN" sz="1200" kern="1200" dirty="0">
                    <a:solidFill>
                      <a:schemeClr val="tx1"/>
                    </a:solidFill>
                    <a:effectLst/>
                    <a:latin typeface="+mn-lt"/>
                    <a:ea typeface="+mn-ea"/>
                    <a:cs typeface="+mn-cs"/>
                  </a:rPr>
                  <a:t>的向量</a:t>
                </a:r>
                <a14:m>
                  <m:oMath xmlns:m="http://schemas.openxmlformats.org/officeDocument/2006/math">
                    <m:sSup>
                      <m:sSupPr>
                        <m:ctrlPr>
                          <a:rPr lang="zh-CN" altLang="zh-CN" sz="1200" i="1" kern="1200">
                            <a:solidFill>
                              <a:schemeClr val="tx1"/>
                            </a:solidFill>
                            <a:effectLst/>
                            <a:latin typeface="Cambria Math" panose="02040503050406030204" pitchFamily="18" charset="0"/>
                            <a:ea typeface="+mn-ea"/>
                            <a:cs typeface="+mn-cs"/>
                          </a:rPr>
                        </m:ctrlPr>
                      </m:sSupPr>
                      <m:e>
                        <m:r>
                          <a:rPr lang="en-US" altLang="zh-CN" sz="1200" i="1" kern="1200">
                            <a:solidFill>
                              <a:schemeClr val="tx1"/>
                            </a:solidFill>
                            <a:effectLst/>
                            <a:latin typeface="Cambria Math" panose="02040503050406030204" pitchFamily="18" charset="0"/>
                            <a:ea typeface="+mn-ea"/>
                            <a:cs typeface="+mn-cs"/>
                          </a:rPr>
                          <m:t>𝑧</m:t>
                        </m:r>
                      </m:e>
                      <m:sup>
                        <m:r>
                          <a:rPr lang="en-US" altLang="zh-CN" sz="1200" i="1" kern="1200">
                            <a:solidFill>
                              <a:schemeClr val="tx1"/>
                            </a:solidFill>
                            <a:effectLst/>
                            <a:latin typeface="Cambria Math" panose="02040503050406030204" pitchFamily="18" charset="0"/>
                            <a:ea typeface="+mn-ea"/>
                            <a:cs typeface="+mn-cs"/>
                          </a:rPr>
                          <m:t>∗</m:t>
                        </m:r>
                      </m:sup>
                    </m:sSup>
                    <m:r>
                      <a:rPr lang="en-US" altLang="zh-CN" sz="1200" i="1" kern="1200">
                        <a:solidFill>
                          <a:schemeClr val="tx1"/>
                        </a:solidFill>
                        <a:effectLst/>
                        <a:latin typeface="Cambria Math" panose="02040503050406030204" pitchFamily="18" charset="0"/>
                        <a:ea typeface="+mn-ea"/>
                        <a:cs typeface="+mn-cs"/>
                      </a:rPr>
                      <m:t>≔</m:t>
                    </m:r>
                    <m:r>
                      <a:rPr lang="en-US" altLang="zh-CN" sz="1200" i="1" kern="1200">
                        <a:solidFill>
                          <a:schemeClr val="tx1"/>
                        </a:solidFill>
                        <a:effectLst/>
                        <a:latin typeface="Cambria Math" panose="02040503050406030204" pitchFamily="18" charset="0"/>
                        <a:ea typeface="+mn-ea"/>
                        <a:cs typeface="+mn-cs"/>
                      </a:rPr>
                      <m:t>𝑓</m:t>
                    </m:r>
                    <m:d>
                      <m:dPr>
                        <m:ctrlPr>
                          <a:rPr lang="zh-CN" altLang="zh-CN" sz="1200" i="1" kern="1200">
                            <a:solidFill>
                              <a:schemeClr val="tx1"/>
                            </a:solidFill>
                            <a:effectLst/>
                            <a:latin typeface="Cambria Math" panose="02040503050406030204" pitchFamily="18" charset="0"/>
                            <a:ea typeface="+mn-ea"/>
                            <a:cs typeface="+mn-cs"/>
                          </a:rPr>
                        </m:ctrlPr>
                      </m:dPr>
                      <m:e>
                        <m:sSup>
                          <m:sSupPr>
                            <m:ctrlPr>
                              <a:rPr lang="zh-CN" altLang="zh-CN" sz="1200" i="1" kern="1200">
                                <a:solidFill>
                                  <a:schemeClr val="tx1"/>
                                </a:solidFill>
                                <a:effectLst/>
                                <a:latin typeface="Cambria Math" panose="02040503050406030204" pitchFamily="18" charset="0"/>
                                <a:ea typeface="+mn-ea"/>
                                <a:cs typeface="+mn-cs"/>
                              </a:rPr>
                            </m:ctrlPr>
                          </m:sSupPr>
                          <m:e>
                            <m:r>
                              <a:rPr lang="en-US" altLang="zh-CN" sz="1200" i="1" kern="1200">
                                <a:solidFill>
                                  <a:schemeClr val="tx1"/>
                                </a:solidFill>
                                <a:effectLst/>
                                <a:latin typeface="Cambria Math" panose="02040503050406030204" pitchFamily="18" charset="0"/>
                                <a:ea typeface="+mn-ea"/>
                                <a:cs typeface="+mn-cs"/>
                              </a:rPr>
                              <m:t>𝑥</m:t>
                            </m:r>
                          </m:e>
                          <m:sup>
                            <m:r>
                              <a:rPr lang="en-US" altLang="zh-CN" sz="1200" i="1" kern="1200">
                                <a:solidFill>
                                  <a:schemeClr val="tx1"/>
                                </a:solidFill>
                                <a:effectLst/>
                                <a:latin typeface="Cambria Math" panose="02040503050406030204" pitchFamily="18" charset="0"/>
                                <a:ea typeface="+mn-ea"/>
                                <a:cs typeface="+mn-cs"/>
                              </a:rPr>
                              <m:t>∗</m:t>
                            </m:r>
                          </m:sup>
                        </m:sSup>
                      </m:e>
                    </m:d>
                    <m:r>
                      <a:rPr lang="en-US" altLang="zh-CN" sz="1200" kern="1200">
                        <a:solidFill>
                          <a:schemeClr val="tx1"/>
                        </a:solidFill>
                        <a:effectLst/>
                        <a:latin typeface="Cambria Math" panose="02040503050406030204" pitchFamily="18" charset="0"/>
                        <a:ea typeface="+mn-ea"/>
                        <a:cs typeface="+mn-cs"/>
                      </a:rPr>
                      <m:t>∈</m:t>
                    </m:r>
                    <m:sSup>
                      <m:sSupPr>
                        <m:ctrlPr>
                          <a:rPr lang="zh-CN" altLang="zh-CN" sz="1200" i="1" kern="1200">
                            <a:solidFill>
                              <a:schemeClr val="tx1"/>
                            </a:solidFill>
                            <a:effectLst/>
                            <a:latin typeface="Cambria Math" panose="02040503050406030204" pitchFamily="18" charset="0"/>
                            <a:ea typeface="+mn-ea"/>
                            <a:cs typeface="+mn-cs"/>
                          </a:rPr>
                        </m:ctrlPr>
                      </m:sSupPr>
                      <m:e>
                        <m:r>
                          <a:rPr lang="en-US" altLang="zh-CN" sz="1200" i="1" kern="1200">
                            <a:solidFill>
                              <a:schemeClr val="tx1"/>
                            </a:solidFill>
                            <a:effectLst/>
                            <a:latin typeface="Cambria Math" panose="02040503050406030204" pitchFamily="18" charset="0"/>
                            <a:ea typeface="+mn-ea"/>
                            <a:cs typeface="+mn-cs"/>
                          </a:rPr>
                          <m:t>ℝ</m:t>
                        </m:r>
                      </m:e>
                      <m:sup>
                        <m:r>
                          <a:rPr lang="en-US" altLang="zh-CN" sz="1200" i="1" kern="1200">
                            <a:solidFill>
                              <a:schemeClr val="tx1"/>
                            </a:solidFill>
                            <a:effectLst/>
                            <a:latin typeface="Cambria Math" panose="02040503050406030204" pitchFamily="18" charset="0"/>
                            <a:ea typeface="+mn-ea"/>
                            <a:cs typeface="+mn-cs"/>
                          </a:rPr>
                          <m:t>𝑛</m:t>
                        </m:r>
                      </m:sup>
                    </m:sSup>
                  </m:oMath>
                </a14:m>
                <a:r>
                  <a:rPr lang="zh-CN" altLang="zh-CN" sz="1200" kern="1200" dirty="0">
                    <a:solidFill>
                      <a:schemeClr val="tx1"/>
                    </a:solidFill>
                    <a:effectLst/>
                    <a:latin typeface="+mn-lt"/>
                    <a:ea typeface="+mn-ea"/>
                    <a:cs typeface="+mn-cs"/>
                  </a:rPr>
                  <a:t>称为目标向量或结果。在多目标优化问题中，通常不存在可同时最小化或最大化所有目标函数的可行解决方案。</a:t>
                </a:r>
                <a:endParaRPr lang="zh-CN" altLang="en-US" dirty="0"/>
              </a:p>
            </p:txBody>
          </p:sp>
        </mc:Choice>
        <mc:Fallback xmlns="">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元素</a:t>
                </a:r>
                <a:r>
                  <a:rPr lang="en-US" altLang="zh-CN" sz="1200" i="0" kern="1200">
                    <a:solidFill>
                      <a:schemeClr val="tx1"/>
                    </a:solidFill>
                    <a:effectLst/>
                    <a:latin typeface="+mn-lt"/>
                    <a:ea typeface="+mn-ea"/>
                    <a:cs typeface="+mn-cs"/>
                  </a:rPr>
                  <a:t>𝑥</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∗∈𝑋</a:t>
                </a:r>
                <a:r>
                  <a:rPr lang="zh-CN" altLang="zh-CN" sz="1200" kern="1200" dirty="0">
                    <a:solidFill>
                      <a:schemeClr val="tx1"/>
                    </a:solidFill>
                    <a:effectLst/>
                    <a:latin typeface="+mn-lt"/>
                    <a:ea typeface="+mn-ea"/>
                    <a:cs typeface="+mn-cs"/>
                  </a:rPr>
                  <a:t>被称作一个可行的解决方案或者一个可行的决策。可行解</a:t>
                </a:r>
                <a:r>
                  <a:rPr lang="en-US" altLang="zh-CN" sz="1200" i="0" kern="1200">
                    <a:solidFill>
                      <a:schemeClr val="tx1"/>
                    </a:solidFill>
                    <a:effectLst/>
                    <a:latin typeface="+mn-lt"/>
                    <a:ea typeface="+mn-ea"/>
                    <a:cs typeface="+mn-cs"/>
                  </a:rPr>
                  <a:t>𝑥</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的向量</a:t>
                </a:r>
                <a:r>
                  <a:rPr lang="en-US" altLang="zh-CN" sz="1200" i="0" kern="1200">
                    <a:solidFill>
                      <a:schemeClr val="tx1"/>
                    </a:solidFill>
                    <a:effectLst/>
                    <a:latin typeface="+mn-lt"/>
                    <a:ea typeface="+mn-ea"/>
                    <a:cs typeface="+mn-cs"/>
                  </a:rPr>
                  <a:t>𝑧</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∗≔𝑓</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𝑥</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 )∈ℝ</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𝑛</a:t>
                </a:r>
                <a:r>
                  <a:rPr lang="zh-CN" altLang="zh-CN" sz="1200" kern="1200" dirty="0">
                    <a:solidFill>
                      <a:schemeClr val="tx1"/>
                    </a:solidFill>
                    <a:effectLst/>
                    <a:latin typeface="+mn-lt"/>
                    <a:ea typeface="+mn-ea"/>
                    <a:cs typeface="+mn-cs"/>
                  </a:rPr>
                  <a:t>称为目标向量或结果。在多目标优化问题中，通常不存在可同时最小化或最大化所有目标函数的可行解决方案。</a:t>
                </a:r>
                <a:endParaRPr lang="zh-CN" altLang="en-US" dirty="0"/>
              </a:p>
            </p:txBody>
          </p:sp>
        </mc:Fallback>
      </mc:AlternateContent>
      <p:sp>
        <p:nvSpPr>
          <p:cNvPr id="4" name="灯片编号占位符 3"/>
          <p:cNvSpPr>
            <a:spLocks noGrp="1"/>
          </p:cNvSpPr>
          <p:nvPr>
            <p:ph type="sldNum" sz="quarter" idx="10"/>
          </p:nvPr>
        </p:nvSpPr>
        <p:spPr/>
        <p:txBody>
          <a:bodyPr/>
          <a:lstStyle/>
          <a:p>
            <a:fld id="{E2FDA9C1-732F-402C-9264-CAC6BEFFCE48}" type="slidenum">
              <a:rPr lang="zh-CN" altLang="en-US" smtClean="0"/>
              <a:t>42</a:t>
            </a:fld>
            <a:endParaRPr lang="zh-CN" altLang="en-US"/>
          </a:p>
        </p:txBody>
      </p:sp>
    </p:spTree>
    <p:extLst>
      <p:ext uri="{BB962C8B-B14F-4D97-AF65-F5344CB8AC3E}">
        <p14:creationId xmlns:p14="http://schemas.microsoft.com/office/powerpoint/2010/main" val="115201465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多目标优化问题的帕累托前沿如果是有限的话，它们受到所谓的最低点目标向量</a:t>
                </a:r>
                <a14:m>
                  <m:oMath xmlns:m="http://schemas.openxmlformats.org/officeDocument/2006/math">
                    <m:sSup>
                      <m:sSupPr>
                        <m:ctrlPr>
                          <a:rPr lang="zh-CN" altLang="zh-CN" sz="1200" i="1" kern="1200">
                            <a:solidFill>
                              <a:schemeClr val="tx1"/>
                            </a:solidFill>
                            <a:effectLst/>
                            <a:latin typeface="Cambria Math" panose="02040503050406030204" pitchFamily="18" charset="0"/>
                            <a:ea typeface="+mn-ea"/>
                            <a:cs typeface="+mn-cs"/>
                          </a:rPr>
                        </m:ctrlPr>
                      </m:sSupPr>
                      <m:e>
                        <m:r>
                          <a:rPr lang="en-US" altLang="zh-CN" sz="1200" i="1" kern="1200">
                            <a:solidFill>
                              <a:schemeClr val="tx1"/>
                            </a:solidFill>
                            <a:effectLst/>
                            <a:latin typeface="Cambria Math" panose="02040503050406030204" pitchFamily="18" charset="0"/>
                            <a:ea typeface="+mn-ea"/>
                            <a:cs typeface="+mn-cs"/>
                          </a:rPr>
                          <m:t>𝑧</m:t>
                        </m:r>
                      </m:e>
                      <m:sup>
                        <m:r>
                          <a:rPr lang="en-US" altLang="zh-CN" sz="1200" i="1" kern="1200">
                            <a:solidFill>
                              <a:schemeClr val="tx1"/>
                            </a:solidFill>
                            <a:effectLst/>
                            <a:latin typeface="Cambria Math" panose="02040503050406030204" pitchFamily="18" charset="0"/>
                            <a:ea typeface="+mn-ea"/>
                            <a:cs typeface="+mn-cs"/>
                          </a:rPr>
                          <m:t>𝑛𝑎𝑑</m:t>
                        </m:r>
                      </m:sup>
                    </m:sSup>
                  </m:oMath>
                </a14:m>
                <a:r>
                  <a:rPr lang="zh-CN" altLang="zh-CN" sz="1200" kern="1200" dirty="0">
                    <a:solidFill>
                      <a:schemeClr val="tx1"/>
                    </a:solidFill>
                    <a:effectLst/>
                    <a:latin typeface="+mn-lt"/>
                    <a:ea typeface="+mn-ea"/>
                    <a:cs typeface="+mn-cs"/>
                  </a:rPr>
                  <a:t>和理想目标向量</a:t>
                </a:r>
                <a14:m>
                  <m:oMath xmlns:m="http://schemas.openxmlformats.org/officeDocument/2006/math">
                    <m:sSup>
                      <m:sSupPr>
                        <m:ctrlPr>
                          <a:rPr lang="zh-CN" altLang="zh-CN" sz="1200" i="1" kern="1200">
                            <a:solidFill>
                              <a:schemeClr val="tx1"/>
                            </a:solidFill>
                            <a:effectLst/>
                            <a:latin typeface="Cambria Math" panose="02040503050406030204" pitchFamily="18" charset="0"/>
                            <a:ea typeface="+mn-ea"/>
                            <a:cs typeface="+mn-cs"/>
                          </a:rPr>
                        </m:ctrlPr>
                      </m:sSupPr>
                      <m:e>
                        <m:r>
                          <a:rPr lang="en-US" altLang="zh-CN" sz="1200" i="1" kern="1200">
                            <a:solidFill>
                              <a:schemeClr val="tx1"/>
                            </a:solidFill>
                            <a:effectLst/>
                            <a:latin typeface="Cambria Math" panose="02040503050406030204" pitchFamily="18" charset="0"/>
                            <a:ea typeface="+mn-ea"/>
                            <a:cs typeface="+mn-cs"/>
                          </a:rPr>
                          <m:t>𝑧</m:t>
                        </m:r>
                      </m:e>
                      <m:sup>
                        <m:r>
                          <a:rPr lang="en-US" altLang="zh-CN" sz="1200" i="1" kern="1200">
                            <a:solidFill>
                              <a:schemeClr val="tx1"/>
                            </a:solidFill>
                            <a:effectLst/>
                            <a:latin typeface="Cambria Math" panose="02040503050406030204" pitchFamily="18" charset="0"/>
                            <a:ea typeface="+mn-ea"/>
                            <a:cs typeface="+mn-cs"/>
                          </a:rPr>
                          <m:t>𝑖𝑑𝑒𝑎𝑙</m:t>
                        </m:r>
                      </m:sup>
                    </m:sSup>
                  </m:oMath>
                </a14:m>
                <a:r>
                  <a:rPr lang="zh-CN" altLang="zh-CN" sz="1200" kern="1200" dirty="0">
                    <a:solidFill>
                      <a:schemeClr val="tx1"/>
                    </a:solidFill>
                    <a:effectLst/>
                    <a:latin typeface="+mn-lt"/>
                    <a:ea typeface="+mn-ea"/>
                    <a:cs typeface="+mn-cs"/>
                  </a:rPr>
                  <a:t>的限制。</a:t>
                </a:r>
                <a:endParaRPr lang="zh-CN" altLang="en-US" dirty="0"/>
              </a:p>
            </p:txBody>
          </p:sp>
        </mc:Choice>
        <mc:Fallback xmlns="">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多目标优化问题的帕累托前沿如果是有限的话，它们受到所谓的最低点目标向量</a:t>
                </a:r>
                <a:r>
                  <a:rPr lang="en-US" altLang="zh-CN" sz="1200" i="0" kern="1200">
                    <a:solidFill>
                      <a:schemeClr val="tx1"/>
                    </a:solidFill>
                    <a:effectLst/>
                    <a:latin typeface="+mn-lt"/>
                    <a:ea typeface="+mn-ea"/>
                    <a:cs typeface="+mn-cs"/>
                  </a:rPr>
                  <a:t>𝑧</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𝑛𝑎𝑑</a:t>
                </a:r>
                <a:r>
                  <a:rPr lang="zh-CN" altLang="zh-CN" sz="1200" kern="1200" dirty="0">
                    <a:solidFill>
                      <a:schemeClr val="tx1"/>
                    </a:solidFill>
                    <a:effectLst/>
                    <a:latin typeface="+mn-lt"/>
                    <a:ea typeface="+mn-ea"/>
                    <a:cs typeface="+mn-cs"/>
                  </a:rPr>
                  <a:t>和理想目标向量</a:t>
                </a:r>
                <a:r>
                  <a:rPr lang="en-US" altLang="zh-CN" sz="1200" i="0" kern="1200">
                    <a:solidFill>
                      <a:schemeClr val="tx1"/>
                    </a:solidFill>
                    <a:effectLst/>
                    <a:latin typeface="+mn-lt"/>
                    <a:ea typeface="+mn-ea"/>
                    <a:cs typeface="+mn-cs"/>
                  </a:rPr>
                  <a:t>𝑧</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𝑖𝑑𝑒𝑎𝑙</a:t>
                </a:r>
                <a:r>
                  <a:rPr lang="zh-CN" altLang="zh-CN" sz="1200" kern="1200" dirty="0">
                    <a:solidFill>
                      <a:schemeClr val="tx1"/>
                    </a:solidFill>
                    <a:effectLst/>
                    <a:latin typeface="+mn-lt"/>
                    <a:ea typeface="+mn-ea"/>
                    <a:cs typeface="+mn-cs"/>
                  </a:rPr>
                  <a:t>的限制。</a:t>
                </a:r>
                <a:endParaRPr lang="zh-CN" altLang="en-US" dirty="0"/>
              </a:p>
            </p:txBody>
          </p:sp>
        </mc:Fallback>
      </mc:AlternateContent>
      <p:sp>
        <p:nvSpPr>
          <p:cNvPr id="4" name="灯片编号占位符 3"/>
          <p:cNvSpPr>
            <a:spLocks noGrp="1"/>
          </p:cNvSpPr>
          <p:nvPr>
            <p:ph type="sldNum" sz="quarter" idx="10"/>
          </p:nvPr>
        </p:nvSpPr>
        <p:spPr/>
        <p:txBody>
          <a:bodyPr/>
          <a:lstStyle/>
          <a:p>
            <a:fld id="{E2FDA9C1-732F-402C-9264-CAC6BEFFCE48}" type="slidenum">
              <a:rPr lang="zh-CN" altLang="en-US" smtClean="0"/>
              <a:t>43</a:t>
            </a:fld>
            <a:endParaRPr lang="zh-CN" altLang="en-US"/>
          </a:p>
        </p:txBody>
      </p:sp>
    </p:spTree>
    <p:extLst>
      <p:ext uri="{BB962C8B-B14F-4D97-AF65-F5344CB8AC3E}">
        <p14:creationId xmlns:p14="http://schemas.microsoft.com/office/powerpoint/2010/main" val="27459484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求解一个多目标优化问题有时被理解为近似或计算所有或一组具有代表性的帕累托最优解</a:t>
            </a:r>
            <a:r>
              <a:rPr lang="en-US" altLang="zh-CN" sz="1200" kern="1200" baseline="30000" dirty="0" smtClean="0">
                <a:solidFill>
                  <a:schemeClr val="tx1"/>
                </a:solidFill>
                <a:effectLst/>
                <a:latin typeface="+mn-lt"/>
                <a:ea typeface="+mn-ea"/>
                <a:cs typeface="+mn-cs"/>
              </a:rPr>
              <a:t>[39]</a:t>
            </a:r>
            <a:r>
              <a:rPr lang="zh-CN" altLang="zh-CN" sz="1200" kern="1200" dirty="0" smtClean="0">
                <a:solidFill>
                  <a:schemeClr val="tx1"/>
                </a:solidFill>
                <a:effectLst/>
                <a:latin typeface="+mn-lt"/>
                <a:ea typeface="+mn-ea"/>
                <a:cs typeface="+mn-cs"/>
              </a:rPr>
              <a:t>。当强调做出决策时，解决多目标优化问题的目标是支持决策者根据其主观偏好找到最优选的帕累托最优解。其潜在的假设是，必须确定一个问题的解决方案，以便在实践中实施。在这种情况下，人类决策者扮演着重要的角色，决策者通常是相关问题领域的专家。多目标优化方法通常分为四类，包括无偏好方法、先验方法、后验方法以及交互方法。</a:t>
            </a:r>
          </a:p>
          <a:p>
            <a:endParaRPr lang="zh-CN" altLang="en-US" dirty="0"/>
          </a:p>
        </p:txBody>
      </p:sp>
      <p:sp>
        <p:nvSpPr>
          <p:cNvPr id="4" name="灯片编号占位符 3"/>
          <p:cNvSpPr>
            <a:spLocks noGrp="1"/>
          </p:cNvSpPr>
          <p:nvPr>
            <p:ph type="sldNum" sz="quarter" idx="10"/>
          </p:nvPr>
        </p:nvSpPr>
        <p:spPr/>
        <p:txBody>
          <a:bodyPr/>
          <a:lstStyle/>
          <a:p>
            <a:fld id="{E2FDA9C1-732F-402C-9264-CAC6BEFFCE48}" type="slidenum">
              <a:rPr lang="zh-CN" altLang="en-US" smtClean="0"/>
              <a:t>44</a:t>
            </a:fld>
            <a:endParaRPr lang="zh-CN" altLang="en-US"/>
          </a:p>
        </p:txBody>
      </p:sp>
    </p:spTree>
    <p:extLst>
      <p:ext uri="{BB962C8B-B14F-4D97-AF65-F5344CB8AC3E}">
        <p14:creationId xmlns:p14="http://schemas.microsoft.com/office/powerpoint/2010/main" val="6953498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本文主要研究了 云环境下多工作流</a:t>
            </a:r>
            <a:r>
              <a:rPr lang="en-US" altLang="zh-CN" dirty="0" smtClean="0"/>
              <a:t>-</a:t>
            </a:r>
            <a:r>
              <a:rPr lang="zh-CN" altLang="en-US" dirty="0" smtClean="0"/>
              <a:t>多</a:t>
            </a:r>
            <a:r>
              <a:rPr lang="en-US" altLang="zh-CN" dirty="0" err="1" smtClean="0"/>
              <a:t>QoS</a:t>
            </a:r>
            <a:r>
              <a:rPr lang="zh-CN" altLang="en-US" dirty="0" smtClean="0"/>
              <a:t>指标优化调度的云工作流调度问题。</a:t>
            </a:r>
            <a:endParaRPr lang="en-US" altLang="zh-CN" dirty="0" smtClean="0"/>
          </a:p>
          <a:p>
            <a:endParaRPr lang="en-US" altLang="zh-CN" dirty="0" smtClean="0"/>
          </a:p>
          <a:p>
            <a:r>
              <a:rPr lang="zh-CN" altLang="en-US" dirty="0" smtClean="0"/>
              <a:t>我们把现有的研究工作主要分为了三大类。其中，绝大多数学者采用启发式算法结合</a:t>
            </a:r>
            <a:r>
              <a:rPr lang="en-US" altLang="zh-CN" dirty="0" err="1" smtClean="0"/>
              <a:t>pareto</a:t>
            </a:r>
            <a:r>
              <a:rPr lang="zh-CN" altLang="en-US" dirty="0" smtClean="0"/>
              <a:t>最优前沿技术的方法来获取优化调度方案，但这种方案需要大量的专家知识和人为干预，并且是以一个静态全局的角度看待问题，太过理想化；另外，一部分学者将多目标工作流调度问题抽象为博弈问题，然后求解均衡策略来获取调度计划，这类研究工作的最大不足之处在于其博弈模型构建得太简单且均衡解的求解方法太经典</a:t>
            </a:r>
            <a:r>
              <a:rPr lang="en-US" altLang="zh-CN" dirty="0" smtClean="0"/>
              <a:t>/</a:t>
            </a:r>
            <a:r>
              <a:rPr lang="zh-CN" altLang="en-US" dirty="0" smtClean="0"/>
              <a:t>老套；随着机器学习的日益广泛和强大，一小部分人将云工作流调度问题建模为马尔可夫决策过程，然后基于</a:t>
            </a:r>
            <a:r>
              <a:rPr lang="en-US" altLang="zh-CN" dirty="0" smtClean="0"/>
              <a:t>Q-learning</a:t>
            </a:r>
            <a:r>
              <a:rPr lang="zh-CN" altLang="en-US" dirty="0" smtClean="0"/>
              <a:t>的算法来求解，这类模型和方法其实是针对于基于</a:t>
            </a:r>
            <a:r>
              <a:rPr lang="en-US" altLang="zh-CN" dirty="0" smtClean="0"/>
              <a:t>SLA</a:t>
            </a:r>
            <a:r>
              <a:rPr lang="zh-CN" altLang="en-US" dirty="0" smtClean="0"/>
              <a:t>约束的单目标优化问题的单智能体强化学习。</a:t>
            </a:r>
            <a:endParaRPr lang="en-US" altLang="zh-CN" dirty="0" smtClean="0"/>
          </a:p>
          <a:p>
            <a:endParaRPr lang="en-US" altLang="zh-CN" dirty="0" smtClean="0"/>
          </a:p>
          <a:p>
            <a:r>
              <a:rPr lang="zh-CN" altLang="en-US" dirty="0" smtClean="0"/>
              <a:t>针对现有问题建模与调度方法的不足，本文另辟蹊径，</a:t>
            </a:r>
            <a:endParaRPr lang="en-US" altLang="zh-CN" dirty="0" smtClean="0"/>
          </a:p>
          <a:p>
            <a:r>
              <a:rPr lang="zh-CN" altLang="en-US" dirty="0" smtClean="0"/>
              <a:t>提出了多工作流</a:t>
            </a:r>
            <a:r>
              <a:rPr lang="en-US" altLang="zh-CN" dirty="0" smtClean="0"/>
              <a:t>-</a:t>
            </a:r>
            <a:r>
              <a:rPr lang="zh-CN" altLang="en-US" dirty="0" smtClean="0"/>
              <a:t>多目标优化调度问题的动态博弈模型；</a:t>
            </a:r>
            <a:endParaRPr lang="en-US" altLang="zh-CN" dirty="0" smtClean="0"/>
          </a:p>
          <a:p>
            <a:r>
              <a:rPr lang="zh-CN" altLang="en-US" dirty="0" smtClean="0"/>
              <a:t>提出了基于</a:t>
            </a:r>
            <a:r>
              <a:rPr lang="en-US" altLang="zh-CN" dirty="0" smtClean="0"/>
              <a:t>DQN</a:t>
            </a:r>
            <a:r>
              <a:rPr lang="zh-CN" altLang="en-US" dirty="0" smtClean="0"/>
              <a:t>的多智能体强化学习框架、</a:t>
            </a:r>
            <a:r>
              <a:rPr lang="en-US" altLang="zh-CN" dirty="0" smtClean="0"/>
              <a:t>DQN</a:t>
            </a:r>
            <a:r>
              <a:rPr lang="zh-CN" altLang="en-US" dirty="0" smtClean="0"/>
              <a:t>智能体的</a:t>
            </a:r>
            <a:r>
              <a:rPr lang="en-US" altLang="zh-CN" dirty="0" smtClean="0"/>
              <a:t>Reward</a:t>
            </a:r>
            <a:r>
              <a:rPr lang="zh-CN" altLang="en-US" dirty="0" smtClean="0"/>
              <a:t>函数和</a:t>
            </a:r>
            <a:r>
              <a:rPr lang="en-US" altLang="zh-CN" dirty="0" smtClean="0"/>
              <a:t>Policy</a:t>
            </a:r>
            <a:r>
              <a:rPr lang="zh-CN" altLang="en-US" dirty="0" smtClean="0"/>
              <a:t>选择机制的设计。</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本文的算法与上述对比算法最大的不同在于它不需要大量的先验或后验专家知识和人为干预，而是通过与环境和其他智能体的交互来学习相关均衡策略。此外，相较于帕累托最优策略以一个静态全局的角度看待问题，它更注重分析问题的局部性和动态性，对于在线部署或在线调度等动态更新的问题是更适用的。</a:t>
            </a:r>
          </a:p>
          <a:p>
            <a:endParaRPr lang="zh-CN" altLang="en-US" dirty="0"/>
          </a:p>
        </p:txBody>
      </p:sp>
      <p:sp>
        <p:nvSpPr>
          <p:cNvPr id="4" name="灯片编号占位符 3"/>
          <p:cNvSpPr>
            <a:spLocks noGrp="1"/>
          </p:cNvSpPr>
          <p:nvPr>
            <p:ph type="sldNum" sz="quarter" idx="10"/>
          </p:nvPr>
        </p:nvSpPr>
        <p:spPr/>
        <p:txBody>
          <a:bodyPr/>
          <a:lstStyle/>
          <a:p>
            <a:fld id="{E2FDA9C1-732F-402C-9264-CAC6BEFFCE48}" type="slidenum">
              <a:rPr lang="zh-CN" altLang="en-US" smtClean="0"/>
              <a:t>4</a:t>
            </a:fld>
            <a:endParaRPr lang="zh-CN" altLang="en-US"/>
          </a:p>
        </p:txBody>
      </p:sp>
    </p:spTree>
    <p:extLst>
      <p:ext uri="{BB962C8B-B14F-4D97-AF65-F5344CB8AC3E}">
        <p14:creationId xmlns:p14="http://schemas.microsoft.com/office/powerpoint/2010/main" val="357323844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强化学习是机器学习中介于监督学习和非监督学习之间的一个领域，强调如何基于环境行动，以取得最大化的预期收益</a:t>
            </a:r>
            <a:r>
              <a:rPr lang="en-US" altLang="zh-CN" sz="1200" kern="1200" baseline="30000" dirty="0" smtClean="0">
                <a:solidFill>
                  <a:schemeClr val="tx1"/>
                </a:solidFill>
                <a:effectLst/>
                <a:latin typeface="+mn-lt"/>
                <a:ea typeface="+mn-ea"/>
                <a:cs typeface="+mn-cs"/>
              </a:rPr>
              <a:t>[45]</a:t>
            </a:r>
            <a:r>
              <a:rPr lang="zh-CN" altLang="zh-CN" sz="1200" kern="1200" dirty="0" smtClean="0">
                <a:solidFill>
                  <a:schemeClr val="tx1"/>
                </a:solidFill>
                <a:effectLst/>
                <a:latin typeface="+mn-lt"/>
                <a:ea typeface="+mn-ea"/>
                <a:cs typeface="+mn-cs"/>
              </a:rPr>
              <a:t>。强化学习在很多领域都有研究，比如博弈论、控制论、运筹学、信息论、仿真优化、群体智能、统计学领域等，都发挥着它的影响力。</a:t>
            </a:r>
            <a:endParaRPr lang="zh-CN" altLang="en-US" dirty="0"/>
          </a:p>
        </p:txBody>
      </p:sp>
      <p:sp>
        <p:nvSpPr>
          <p:cNvPr id="4" name="灯片编号占位符 3"/>
          <p:cNvSpPr>
            <a:spLocks noGrp="1"/>
          </p:cNvSpPr>
          <p:nvPr>
            <p:ph type="sldNum" sz="quarter" idx="10"/>
          </p:nvPr>
        </p:nvSpPr>
        <p:spPr/>
        <p:txBody>
          <a:bodyPr/>
          <a:lstStyle/>
          <a:p>
            <a:fld id="{E2FDA9C1-732F-402C-9264-CAC6BEFFCE48}" type="slidenum">
              <a:rPr lang="zh-CN" altLang="en-US" smtClean="0"/>
              <a:t>49</a:t>
            </a:fld>
            <a:endParaRPr lang="zh-CN" altLang="en-US"/>
          </a:p>
        </p:txBody>
      </p:sp>
    </p:spTree>
    <p:extLst>
      <p:ext uri="{BB962C8B-B14F-4D97-AF65-F5344CB8AC3E}">
        <p14:creationId xmlns:p14="http://schemas.microsoft.com/office/powerpoint/2010/main" val="35896387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在博弈论的语境下，马尔可夫决策过程也可以看作为只有一个参与者或智能体的随机博弈。</a:t>
            </a:r>
          </a:p>
          <a:p>
            <a:endParaRPr lang="zh-CN" altLang="en-US" dirty="0"/>
          </a:p>
        </p:txBody>
      </p:sp>
      <p:sp>
        <p:nvSpPr>
          <p:cNvPr id="4" name="灯片编号占位符 3"/>
          <p:cNvSpPr>
            <a:spLocks noGrp="1"/>
          </p:cNvSpPr>
          <p:nvPr>
            <p:ph type="sldNum" sz="quarter" idx="10"/>
          </p:nvPr>
        </p:nvSpPr>
        <p:spPr/>
        <p:txBody>
          <a:bodyPr/>
          <a:lstStyle/>
          <a:p>
            <a:fld id="{E2FDA9C1-732F-402C-9264-CAC6BEFFCE48}" type="slidenum">
              <a:rPr lang="zh-CN" altLang="en-US" smtClean="0"/>
              <a:t>50</a:t>
            </a:fld>
            <a:endParaRPr lang="zh-CN" altLang="en-US"/>
          </a:p>
        </p:txBody>
      </p:sp>
    </p:spTree>
    <p:extLst>
      <p:ext uri="{BB962C8B-B14F-4D97-AF65-F5344CB8AC3E}">
        <p14:creationId xmlns:p14="http://schemas.microsoft.com/office/powerpoint/2010/main" val="43494452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2FDA9C1-732F-402C-9264-CAC6BEFFCE48}" type="slidenum">
              <a:rPr lang="zh-CN" altLang="en-US" smtClean="0"/>
              <a:t>53</a:t>
            </a:fld>
            <a:endParaRPr lang="zh-CN" altLang="en-US"/>
          </a:p>
        </p:txBody>
      </p:sp>
    </p:spTree>
    <p:extLst>
      <p:ext uri="{BB962C8B-B14F-4D97-AF65-F5344CB8AC3E}">
        <p14:creationId xmlns:p14="http://schemas.microsoft.com/office/powerpoint/2010/main" val="251911192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我们选择了第一种功利性的策略调整机制来作为 相关均衡策略的选择机制。</a:t>
            </a:r>
            <a:endParaRPr lang="zh-CN" altLang="en-US" dirty="0"/>
          </a:p>
        </p:txBody>
      </p:sp>
      <p:sp>
        <p:nvSpPr>
          <p:cNvPr id="4" name="灯片编号占位符 3"/>
          <p:cNvSpPr>
            <a:spLocks noGrp="1"/>
          </p:cNvSpPr>
          <p:nvPr>
            <p:ph type="sldNum" sz="quarter" idx="10"/>
          </p:nvPr>
        </p:nvSpPr>
        <p:spPr/>
        <p:txBody>
          <a:bodyPr/>
          <a:lstStyle/>
          <a:p>
            <a:fld id="{E2FDA9C1-732F-402C-9264-CAC6BEFFCE48}" type="slidenum">
              <a:rPr lang="zh-CN" altLang="en-US" smtClean="0"/>
              <a:t>54</a:t>
            </a:fld>
            <a:endParaRPr lang="zh-CN" altLang="en-US"/>
          </a:p>
        </p:txBody>
      </p:sp>
    </p:spTree>
    <p:extLst>
      <p:ext uri="{BB962C8B-B14F-4D97-AF65-F5344CB8AC3E}">
        <p14:creationId xmlns:p14="http://schemas.microsoft.com/office/powerpoint/2010/main" val="1307834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latin typeface="微软雅黑" panose="020B0503020204020204" pitchFamily="34" charset="-122"/>
                <a:ea typeface="微软雅黑" panose="020B0503020204020204" pitchFamily="34" charset="-122"/>
              </a:rPr>
              <a:t> 本节首先给出了云工作流应用模型和云资源性能</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价格模型，以及在</a:t>
            </a:r>
            <a:r>
              <a:rPr lang="en-US" altLang="zh-CN" dirty="0" smtClean="0">
                <a:latin typeface="微软雅黑" panose="020B0503020204020204" pitchFamily="34" charset="-122"/>
                <a:ea typeface="微软雅黑" panose="020B0503020204020204" pitchFamily="34" charset="-122"/>
              </a:rPr>
              <a:t>IaaS</a:t>
            </a:r>
            <a:r>
              <a:rPr lang="zh-CN" altLang="en-US" dirty="0" smtClean="0">
                <a:latin typeface="微软雅黑" panose="020B0503020204020204" pitchFamily="34" charset="-122"/>
                <a:ea typeface="微软雅黑" panose="020B0503020204020204" pitchFamily="34" charset="-122"/>
              </a:rPr>
              <a:t>云环境下基于马尔可夫博弈的多工作流</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多目标优化调度模型。</a:t>
            </a:r>
            <a:endParaRPr lang="zh-CN" altLang="en-US" dirty="0"/>
          </a:p>
        </p:txBody>
      </p:sp>
      <p:sp>
        <p:nvSpPr>
          <p:cNvPr id="4" name="灯片编号占位符 3"/>
          <p:cNvSpPr>
            <a:spLocks noGrp="1"/>
          </p:cNvSpPr>
          <p:nvPr>
            <p:ph type="sldNum" sz="quarter" idx="10"/>
          </p:nvPr>
        </p:nvSpPr>
        <p:spPr/>
        <p:txBody>
          <a:bodyPr/>
          <a:lstStyle/>
          <a:p>
            <a:fld id="{E2FDA9C1-732F-402C-9264-CAC6BEFFCE48}" type="slidenum">
              <a:rPr lang="zh-CN" altLang="en-US" smtClean="0"/>
              <a:t>5</a:t>
            </a:fld>
            <a:endParaRPr lang="zh-CN" altLang="en-US"/>
          </a:p>
        </p:txBody>
      </p:sp>
    </p:spTree>
    <p:extLst>
      <p:ext uri="{BB962C8B-B14F-4D97-AF65-F5344CB8AC3E}">
        <p14:creationId xmlns:p14="http://schemas.microsoft.com/office/powerpoint/2010/main" val="28234543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2FDA9C1-732F-402C-9264-CAC6BEFFCE48}" type="slidenum">
              <a:rPr lang="zh-CN" altLang="en-US" smtClean="0"/>
              <a:t>6</a:t>
            </a:fld>
            <a:endParaRPr lang="zh-CN" altLang="en-US"/>
          </a:p>
        </p:txBody>
      </p:sp>
    </p:spTree>
    <p:extLst>
      <p:ext uri="{BB962C8B-B14F-4D97-AF65-F5344CB8AC3E}">
        <p14:creationId xmlns:p14="http://schemas.microsoft.com/office/powerpoint/2010/main" val="41401562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2FDA9C1-732F-402C-9264-CAC6BEFFCE48}" type="slidenum">
              <a:rPr lang="zh-CN" altLang="en-US" smtClean="0"/>
              <a:t>7</a:t>
            </a:fld>
            <a:endParaRPr lang="zh-CN" altLang="en-US"/>
          </a:p>
        </p:txBody>
      </p:sp>
    </p:spTree>
    <p:extLst>
      <p:ext uri="{BB962C8B-B14F-4D97-AF65-F5344CB8AC3E}">
        <p14:creationId xmlns:p14="http://schemas.microsoft.com/office/powerpoint/2010/main" val="8334759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为了简化优化问题模型，我们提出了一系列的假设条件，包括：</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我们的两个优化指标是</a:t>
                </a:r>
                <a:r>
                  <a:rPr lang="zh-CN" altLang="en-US" sz="1200" kern="1200" baseline="0" dirty="0" smtClean="0">
                    <a:solidFill>
                      <a:schemeClr val="tx1"/>
                    </a:solidFill>
                    <a:effectLst/>
                    <a:latin typeface="+mn-lt"/>
                    <a:ea typeface="+mn-ea"/>
                    <a:cs typeface="+mn-cs"/>
                  </a:rPr>
                  <a:t> 多工作流的最大完成时间和总花费。</a:t>
                </a:r>
                <a:endParaRPr lang="en-US" altLang="zh-CN" sz="120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其中，</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𝑓</m:t>
                        </m:r>
                      </m:e>
                      <m:sub>
                        <m:r>
                          <a:rPr lang="en-US" altLang="zh-CN" sz="1200" kern="1200">
                            <a:solidFill>
                              <a:schemeClr val="tx1"/>
                            </a:solidFill>
                            <a:effectLst/>
                            <a:latin typeface="Cambria Math" panose="02040503050406030204" pitchFamily="18" charset="0"/>
                            <a:ea typeface="+mn-ea"/>
                            <a:cs typeface="+mn-cs"/>
                          </a:rPr>
                          <m:t>1</m:t>
                        </m:r>
                      </m:sub>
                    </m:sSub>
                  </m:oMath>
                </a14:m>
                <a:r>
                  <a:rPr lang="en-US" altLang="zh-CN" sz="1200" kern="1200" dirty="0">
                    <a:solidFill>
                      <a:schemeClr val="tx1"/>
                    </a:solidFill>
                    <a:effectLst/>
                    <a:latin typeface="+mn-lt"/>
                    <a:ea typeface="+mn-ea"/>
                    <a:cs typeface="+mn-cs"/>
                  </a:rPr>
                  <a:t>, </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𝑓</m:t>
                        </m:r>
                      </m:e>
                      <m:sub>
                        <m:r>
                          <a:rPr lang="en-US" altLang="zh-CN" sz="1200"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分别表示量化的最大完成时间和总花费。</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𝑛</m:t>
                        </m:r>
                      </m:e>
                      <m:sub>
                        <m:r>
                          <a:rPr lang="en-US" altLang="zh-CN" sz="1200" i="1" kern="1200">
                            <a:solidFill>
                              <a:schemeClr val="tx1"/>
                            </a:solidFill>
                            <a:effectLst/>
                            <a:latin typeface="Cambria Math" panose="02040503050406030204" pitchFamily="18" charset="0"/>
                            <a:ea typeface="+mn-ea"/>
                            <a:cs typeface="+mn-cs"/>
                          </a:rPr>
                          <m:t>𝑘</m:t>
                        </m:r>
                        <m:r>
                          <a:rPr lang="en-US" altLang="zh-CN" sz="1200" kern="1200">
                            <a:solidFill>
                              <a:schemeClr val="tx1"/>
                            </a:solidFill>
                            <a:effectLst/>
                            <a:latin typeface="Cambria Math" panose="02040503050406030204" pitchFamily="18" charset="0"/>
                            <a:ea typeface="+mn-ea"/>
                            <a:cs typeface="+mn-cs"/>
                          </a:rPr>
                          <m:t>, </m:t>
                        </m:r>
                        <m:r>
                          <a:rPr lang="en-US" altLang="zh-CN" sz="1200" i="1" kern="1200">
                            <a:solidFill>
                              <a:schemeClr val="tx1"/>
                            </a:solidFill>
                            <a:effectLst/>
                            <a:latin typeface="Cambria Math" panose="02040503050406030204" pitchFamily="18" charset="0"/>
                            <a:ea typeface="+mn-ea"/>
                            <a:cs typeface="+mn-cs"/>
                          </a:rPr>
                          <m:t>𝑖</m:t>
                        </m:r>
                      </m:sub>
                    </m:sSub>
                  </m:oMath>
                </a14:m>
                <a:r>
                  <a:rPr lang="zh-CN" altLang="zh-CN" sz="1200" kern="1200" dirty="0">
                    <a:solidFill>
                      <a:schemeClr val="tx1"/>
                    </a:solidFill>
                    <a:effectLst/>
                    <a:latin typeface="+mn-lt"/>
                    <a:ea typeface="+mn-ea"/>
                    <a:cs typeface="+mn-cs"/>
                  </a:rPr>
                  <a:t>表示工作流中的任务，</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𝑝</m:t>
                        </m:r>
                      </m:e>
                      <m:sub>
                        <m:r>
                          <a:rPr lang="en-US" altLang="zh-CN" sz="1200" i="1" kern="1200">
                            <a:solidFill>
                              <a:schemeClr val="tx1"/>
                            </a:solidFill>
                            <a:effectLst/>
                            <a:latin typeface="Cambria Math" panose="02040503050406030204" pitchFamily="18" charset="0"/>
                            <a:ea typeface="+mn-ea"/>
                            <a:cs typeface="+mn-cs"/>
                          </a:rPr>
                          <m:t>𝑗</m:t>
                        </m:r>
                      </m:sub>
                    </m:sSub>
                  </m:oMath>
                </a14:m>
                <a:r>
                  <a:rPr lang="zh-CN" altLang="zh-CN" sz="1200" kern="1200" dirty="0">
                    <a:solidFill>
                      <a:schemeClr val="tx1"/>
                    </a:solidFill>
                    <a:effectLst/>
                    <a:latin typeface="+mn-lt"/>
                    <a:ea typeface="+mn-ea"/>
                    <a:cs typeface="+mn-cs"/>
                  </a:rPr>
                  <a:t>表示云主机</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𝑉</m:t>
                        </m:r>
                      </m:e>
                      <m:sub>
                        <m:r>
                          <a:rPr lang="en-US" altLang="zh-CN" sz="1200" i="1" kern="1200">
                            <a:solidFill>
                              <a:schemeClr val="tx1"/>
                            </a:solidFill>
                            <a:effectLst/>
                            <a:latin typeface="Cambria Math" panose="02040503050406030204" pitchFamily="18" charset="0"/>
                            <a:ea typeface="+mn-ea"/>
                            <a:cs typeface="+mn-cs"/>
                          </a:rPr>
                          <m:t>𝑗</m:t>
                        </m:r>
                      </m:sub>
                    </m:sSub>
                  </m:oMath>
                </a14:m>
                <a:r>
                  <a:rPr lang="zh-CN" altLang="zh-CN" sz="1200" kern="1200" dirty="0">
                    <a:solidFill>
                      <a:schemeClr val="tx1"/>
                    </a:solidFill>
                    <a:effectLst/>
                    <a:latin typeface="+mn-lt"/>
                    <a:ea typeface="+mn-ea"/>
                    <a:cs typeface="+mn-cs"/>
                  </a:rPr>
                  <a:t>的服务单价，</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𝑥</m:t>
                        </m:r>
                      </m:e>
                      <m:sub>
                        <m:r>
                          <a:rPr lang="en-US" altLang="zh-CN" sz="1200" i="1" kern="1200">
                            <a:solidFill>
                              <a:schemeClr val="tx1"/>
                            </a:solidFill>
                            <a:effectLst/>
                            <a:latin typeface="Cambria Math" panose="02040503050406030204" pitchFamily="18" charset="0"/>
                            <a:ea typeface="+mn-ea"/>
                            <a:cs typeface="+mn-cs"/>
                          </a:rPr>
                          <m:t>𝑘</m:t>
                        </m:r>
                        <m:r>
                          <a:rPr lang="en-US" altLang="zh-CN" sz="1200" kern="1200">
                            <a:solidFill>
                              <a:schemeClr val="tx1"/>
                            </a:solidFill>
                            <a:effectLst/>
                            <a:latin typeface="Cambria Math" panose="02040503050406030204" pitchFamily="18" charset="0"/>
                            <a:ea typeface="+mn-ea"/>
                            <a:cs typeface="+mn-cs"/>
                          </a:rPr>
                          <m:t>,</m:t>
                        </m:r>
                        <m:r>
                          <a:rPr lang="en-US" altLang="zh-CN" sz="1200" i="1" kern="1200">
                            <a:solidFill>
                              <a:schemeClr val="tx1"/>
                            </a:solidFill>
                            <a:effectLst/>
                            <a:latin typeface="Cambria Math" panose="02040503050406030204" pitchFamily="18" charset="0"/>
                            <a:ea typeface="+mn-ea"/>
                            <a:cs typeface="+mn-cs"/>
                          </a:rPr>
                          <m:t>𝑖</m:t>
                        </m:r>
                        <m:r>
                          <a:rPr lang="en-US" altLang="zh-CN" sz="1200" kern="1200">
                            <a:solidFill>
                              <a:schemeClr val="tx1"/>
                            </a:solidFill>
                            <a:effectLst/>
                            <a:latin typeface="Cambria Math" panose="02040503050406030204" pitchFamily="18" charset="0"/>
                            <a:ea typeface="+mn-ea"/>
                            <a:cs typeface="+mn-cs"/>
                          </a:rPr>
                          <m:t>,</m:t>
                        </m:r>
                        <m:r>
                          <a:rPr lang="en-US" altLang="zh-CN" sz="1200" i="1" kern="1200">
                            <a:solidFill>
                              <a:schemeClr val="tx1"/>
                            </a:solidFill>
                            <a:effectLst/>
                            <a:latin typeface="Cambria Math" panose="02040503050406030204" pitchFamily="18" charset="0"/>
                            <a:ea typeface="+mn-ea"/>
                            <a:cs typeface="+mn-cs"/>
                          </a:rPr>
                          <m:t>𝑗</m:t>
                        </m:r>
                      </m:sub>
                    </m:sSub>
                  </m:oMath>
                </a14:m>
                <a:r>
                  <a:rPr lang="zh-CN" altLang="zh-CN" sz="1200" kern="1200" dirty="0">
                    <a:solidFill>
                      <a:schemeClr val="tx1"/>
                    </a:solidFill>
                    <a:effectLst/>
                    <a:latin typeface="+mn-lt"/>
                    <a:ea typeface="+mn-ea"/>
                    <a:cs typeface="+mn-cs"/>
                  </a:rPr>
                  <a:t>是一个布尔值：当任务</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𝑛</m:t>
                        </m:r>
                      </m:e>
                      <m:sub>
                        <m:r>
                          <a:rPr lang="en-US" altLang="zh-CN" sz="1200" i="1" kern="1200">
                            <a:solidFill>
                              <a:schemeClr val="tx1"/>
                            </a:solidFill>
                            <a:effectLst/>
                            <a:latin typeface="Cambria Math" panose="02040503050406030204" pitchFamily="18" charset="0"/>
                            <a:ea typeface="+mn-ea"/>
                            <a:cs typeface="+mn-cs"/>
                          </a:rPr>
                          <m:t>𝑘</m:t>
                        </m:r>
                        <m:r>
                          <a:rPr lang="en-US" altLang="zh-CN" sz="1200" kern="1200">
                            <a:solidFill>
                              <a:schemeClr val="tx1"/>
                            </a:solidFill>
                            <a:effectLst/>
                            <a:latin typeface="Cambria Math" panose="02040503050406030204" pitchFamily="18" charset="0"/>
                            <a:ea typeface="+mn-ea"/>
                            <a:cs typeface="+mn-cs"/>
                          </a:rPr>
                          <m:t>, </m:t>
                        </m:r>
                        <m:r>
                          <a:rPr lang="en-US" altLang="zh-CN" sz="1200" i="1" kern="1200">
                            <a:solidFill>
                              <a:schemeClr val="tx1"/>
                            </a:solidFill>
                            <a:effectLst/>
                            <a:latin typeface="Cambria Math" panose="02040503050406030204" pitchFamily="18" charset="0"/>
                            <a:ea typeface="+mn-ea"/>
                            <a:cs typeface="+mn-cs"/>
                          </a:rPr>
                          <m:t>𝑖</m:t>
                        </m:r>
                      </m:sub>
                    </m:sSub>
                  </m:oMath>
                </a14:m>
                <a:r>
                  <a:rPr lang="zh-CN" altLang="zh-CN" sz="1200" kern="1200" dirty="0">
                    <a:solidFill>
                      <a:schemeClr val="tx1"/>
                    </a:solidFill>
                    <a:effectLst/>
                    <a:latin typeface="+mn-lt"/>
                    <a:ea typeface="+mn-ea"/>
                    <a:cs typeface="+mn-cs"/>
                  </a:rPr>
                  <a:t>被分配到</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𝑉</m:t>
                        </m:r>
                      </m:e>
                      <m:sub>
                        <m:r>
                          <a:rPr lang="en-US" altLang="zh-CN" sz="1200" i="1" kern="1200">
                            <a:solidFill>
                              <a:schemeClr val="tx1"/>
                            </a:solidFill>
                            <a:effectLst/>
                            <a:latin typeface="Cambria Math" panose="02040503050406030204" pitchFamily="18" charset="0"/>
                            <a:ea typeface="+mn-ea"/>
                            <a:cs typeface="+mn-cs"/>
                          </a:rPr>
                          <m:t>𝑗</m:t>
                        </m:r>
                      </m:sub>
                    </m:sSub>
                  </m:oMath>
                </a14:m>
                <a:r>
                  <a:rPr lang="zh-CN" altLang="zh-CN" sz="1200" kern="1200" dirty="0">
                    <a:solidFill>
                      <a:schemeClr val="tx1"/>
                    </a:solidFill>
                    <a:effectLst/>
                    <a:latin typeface="+mn-lt"/>
                    <a:ea typeface="+mn-ea"/>
                    <a:cs typeface="+mn-cs"/>
                  </a:rPr>
                  <a:t>上执行时，</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𝑥</m:t>
                        </m:r>
                      </m:e>
                      <m:sub>
                        <m:r>
                          <a:rPr lang="en-US" altLang="zh-CN" sz="1200" i="1" kern="1200">
                            <a:solidFill>
                              <a:schemeClr val="tx1"/>
                            </a:solidFill>
                            <a:effectLst/>
                            <a:latin typeface="Cambria Math" panose="02040503050406030204" pitchFamily="18" charset="0"/>
                            <a:ea typeface="+mn-ea"/>
                            <a:cs typeface="+mn-cs"/>
                          </a:rPr>
                          <m:t>𝑘</m:t>
                        </m:r>
                        <m:r>
                          <a:rPr lang="en-US" altLang="zh-CN" sz="1200" kern="1200">
                            <a:solidFill>
                              <a:schemeClr val="tx1"/>
                            </a:solidFill>
                            <a:effectLst/>
                            <a:latin typeface="Cambria Math" panose="02040503050406030204" pitchFamily="18" charset="0"/>
                            <a:ea typeface="+mn-ea"/>
                            <a:cs typeface="+mn-cs"/>
                          </a:rPr>
                          <m:t>,</m:t>
                        </m:r>
                        <m:r>
                          <a:rPr lang="en-US" altLang="zh-CN" sz="1200" i="1" kern="1200">
                            <a:solidFill>
                              <a:schemeClr val="tx1"/>
                            </a:solidFill>
                            <a:effectLst/>
                            <a:latin typeface="Cambria Math" panose="02040503050406030204" pitchFamily="18" charset="0"/>
                            <a:ea typeface="+mn-ea"/>
                            <a:cs typeface="+mn-cs"/>
                          </a:rPr>
                          <m:t>𝑖</m:t>
                        </m:r>
                        <m:r>
                          <a:rPr lang="en-US" altLang="zh-CN" sz="1200" kern="1200">
                            <a:solidFill>
                              <a:schemeClr val="tx1"/>
                            </a:solidFill>
                            <a:effectLst/>
                            <a:latin typeface="Cambria Math" panose="02040503050406030204" pitchFamily="18" charset="0"/>
                            <a:ea typeface="+mn-ea"/>
                            <a:cs typeface="+mn-cs"/>
                          </a:rPr>
                          <m:t>,</m:t>
                        </m:r>
                        <m:r>
                          <a:rPr lang="en-US" altLang="zh-CN" sz="1200" i="1" kern="1200">
                            <a:solidFill>
                              <a:schemeClr val="tx1"/>
                            </a:solidFill>
                            <a:effectLst/>
                            <a:latin typeface="Cambria Math" panose="02040503050406030204" pitchFamily="18" charset="0"/>
                            <a:ea typeface="+mn-ea"/>
                            <a:cs typeface="+mn-cs"/>
                          </a:rPr>
                          <m:t>𝑗</m:t>
                        </m:r>
                      </m:sub>
                    </m:sSub>
                    <m:r>
                      <a:rPr lang="en-US" altLang="zh-CN" sz="1200" kern="1200">
                        <a:solidFill>
                          <a:schemeClr val="tx1"/>
                        </a:solidFill>
                        <a:effectLst/>
                        <a:latin typeface="Cambria Math" panose="02040503050406030204" pitchFamily="18" charset="0"/>
                        <a:ea typeface="+mn-ea"/>
                        <a:cs typeface="+mn-cs"/>
                      </a:rPr>
                      <m:t>=1</m:t>
                    </m:r>
                  </m:oMath>
                </a14:m>
                <a:r>
                  <a:rPr lang="zh-CN" altLang="zh-CN" sz="1200" kern="1200" dirty="0">
                    <a:solidFill>
                      <a:schemeClr val="tx1"/>
                    </a:solidFill>
                    <a:effectLst/>
                    <a:latin typeface="+mn-lt"/>
                    <a:ea typeface="+mn-ea"/>
                    <a:cs typeface="+mn-cs"/>
                  </a:rPr>
                  <a:t>；否则，</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𝑥</m:t>
                        </m:r>
                      </m:e>
                      <m:sub>
                        <m:r>
                          <a:rPr lang="en-US" altLang="zh-CN" sz="1200" i="1" kern="1200">
                            <a:solidFill>
                              <a:schemeClr val="tx1"/>
                            </a:solidFill>
                            <a:effectLst/>
                            <a:latin typeface="Cambria Math" panose="02040503050406030204" pitchFamily="18" charset="0"/>
                            <a:ea typeface="+mn-ea"/>
                            <a:cs typeface="+mn-cs"/>
                          </a:rPr>
                          <m:t>𝑘</m:t>
                        </m:r>
                        <m:r>
                          <a:rPr lang="en-US" altLang="zh-CN" sz="1200" kern="1200">
                            <a:solidFill>
                              <a:schemeClr val="tx1"/>
                            </a:solidFill>
                            <a:effectLst/>
                            <a:latin typeface="Cambria Math" panose="02040503050406030204" pitchFamily="18" charset="0"/>
                            <a:ea typeface="+mn-ea"/>
                            <a:cs typeface="+mn-cs"/>
                          </a:rPr>
                          <m:t>,</m:t>
                        </m:r>
                        <m:r>
                          <a:rPr lang="en-US" altLang="zh-CN" sz="1200" i="1" kern="1200">
                            <a:solidFill>
                              <a:schemeClr val="tx1"/>
                            </a:solidFill>
                            <a:effectLst/>
                            <a:latin typeface="Cambria Math" panose="02040503050406030204" pitchFamily="18" charset="0"/>
                            <a:ea typeface="+mn-ea"/>
                            <a:cs typeface="+mn-cs"/>
                          </a:rPr>
                          <m:t>𝑖</m:t>
                        </m:r>
                        <m:r>
                          <a:rPr lang="en-US" altLang="zh-CN" sz="1200" kern="1200">
                            <a:solidFill>
                              <a:schemeClr val="tx1"/>
                            </a:solidFill>
                            <a:effectLst/>
                            <a:latin typeface="Cambria Math" panose="02040503050406030204" pitchFamily="18" charset="0"/>
                            <a:ea typeface="+mn-ea"/>
                            <a:cs typeface="+mn-cs"/>
                          </a:rPr>
                          <m:t>,</m:t>
                        </m:r>
                        <m:r>
                          <a:rPr lang="en-US" altLang="zh-CN" sz="1200" i="1" kern="1200">
                            <a:solidFill>
                              <a:schemeClr val="tx1"/>
                            </a:solidFill>
                            <a:effectLst/>
                            <a:latin typeface="Cambria Math" panose="02040503050406030204" pitchFamily="18" charset="0"/>
                            <a:ea typeface="+mn-ea"/>
                            <a:cs typeface="+mn-cs"/>
                          </a:rPr>
                          <m:t>𝑗</m:t>
                        </m:r>
                      </m:sub>
                    </m:sSub>
                    <m:r>
                      <a:rPr lang="en-US" altLang="zh-CN" sz="1200" kern="1200">
                        <a:solidFill>
                          <a:schemeClr val="tx1"/>
                        </a:solidFill>
                        <a:effectLst/>
                        <a:latin typeface="Cambria Math" panose="02040503050406030204" pitchFamily="18" charset="0"/>
                        <a:ea typeface="+mn-ea"/>
                        <a:cs typeface="+mn-cs"/>
                      </a:rPr>
                      <m:t>=0</m:t>
                    </m:r>
                  </m:oMath>
                </a14:m>
                <a:r>
                  <a:rPr lang="zh-CN" altLang="zh-CN" sz="1200" kern="1200" dirty="0">
                    <a:solidFill>
                      <a:schemeClr val="tx1"/>
                    </a:solidFill>
                    <a:effectLst/>
                    <a:latin typeface="+mn-lt"/>
                    <a:ea typeface="+mn-ea"/>
                    <a:cs typeface="+mn-cs"/>
                  </a:rPr>
                  <a:t>。</a:t>
                </a:r>
                <a14:m>
                  <m:oMath xmlns:m="http://schemas.openxmlformats.org/officeDocument/2006/math">
                    <m:r>
                      <a:rPr lang="en-US" altLang="zh-CN" sz="1200" i="1" kern="1200">
                        <a:solidFill>
                          <a:schemeClr val="tx1"/>
                        </a:solidFill>
                        <a:effectLst/>
                        <a:latin typeface="Cambria Math" panose="02040503050406030204" pitchFamily="18" charset="0"/>
                        <a:ea typeface="+mn-ea"/>
                        <a:cs typeface="+mn-cs"/>
                      </a:rPr>
                      <m:t>𝐹𝑇</m:t>
                    </m:r>
                    <m:d>
                      <m:dPr>
                        <m:ctrlPr>
                          <a:rPr lang="zh-CN" altLang="zh-CN" sz="1200" i="1" kern="1200">
                            <a:solidFill>
                              <a:schemeClr val="tx1"/>
                            </a:solidFill>
                            <a:effectLst/>
                            <a:latin typeface="Cambria Math" panose="02040503050406030204" pitchFamily="18" charset="0"/>
                            <a:ea typeface="+mn-ea"/>
                            <a:cs typeface="+mn-cs"/>
                          </a:rPr>
                        </m:ctrlPr>
                      </m:dPr>
                      <m:e>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𝑉</m:t>
                            </m:r>
                          </m:e>
                          <m:sub>
                            <m:r>
                              <a:rPr lang="en-US" altLang="zh-CN" sz="1200" i="1" kern="1200">
                                <a:solidFill>
                                  <a:schemeClr val="tx1"/>
                                </a:solidFill>
                                <a:effectLst/>
                                <a:latin typeface="Cambria Math" panose="02040503050406030204" pitchFamily="18" charset="0"/>
                                <a:ea typeface="+mn-ea"/>
                                <a:cs typeface="+mn-cs"/>
                              </a:rPr>
                              <m:t>𝑗</m:t>
                            </m:r>
                          </m:sub>
                        </m:sSub>
                        <m:r>
                          <a:rPr lang="en-US" altLang="zh-CN" sz="1200" kern="1200">
                            <a:solidFill>
                              <a:schemeClr val="tx1"/>
                            </a:solidFill>
                            <a:effectLst/>
                            <a:latin typeface="Cambria Math" panose="02040503050406030204" pitchFamily="18" charset="0"/>
                            <a:ea typeface="+mn-ea"/>
                            <a:cs typeface="+mn-cs"/>
                          </a:rPr>
                          <m:t>,</m:t>
                        </m:r>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𝑛</m:t>
                            </m:r>
                          </m:e>
                          <m:sub>
                            <m:r>
                              <a:rPr lang="en-US" altLang="zh-CN" sz="1200" i="1" kern="1200">
                                <a:solidFill>
                                  <a:schemeClr val="tx1"/>
                                </a:solidFill>
                                <a:effectLst/>
                                <a:latin typeface="Cambria Math" panose="02040503050406030204" pitchFamily="18" charset="0"/>
                                <a:ea typeface="+mn-ea"/>
                                <a:cs typeface="+mn-cs"/>
                              </a:rPr>
                              <m:t>𝑘</m:t>
                            </m:r>
                            <m:r>
                              <a:rPr lang="en-US" altLang="zh-CN" sz="1200" kern="1200">
                                <a:solidFill>
                                  <a:schemeClr val="tx1"/>
                                </a:solidFill>
                                <a:effectLst/>
                                <a:latin typeface="Cambria Math" panose="02040503050406030204" pitchFamily="18" charset="0"/>
                                <a:ea typeface="+mn-ea"/>
                                <a:cs typeface="+mn-cs"/>
                              </a:rPr>
                              <m:t>,</m:t>
                            </m:r>
                            <m:r>
                              <a:rPr lang="en-US" altLang="zh-CN" sz="1200" i="1" kern="1200">
                                <a:solidFill>
                                  <a:schemeClr val="tx1"/>
                                </a:solidFill>
                                <a:effectLst/>
                                <a:latin typeface="Cambria Math" panose="02040503050406030204" pitchFamily="18" charset="0"/>
                                <a:ea typeface="+mn-ea"/>
                                <a:cs typeface="+mn-cs"/>
                              </a:rPr>
                              <m:t>𝑖</m:t>
                            </m:r>
                          </m:sub>
                        </m:sSub>
                      </m:e>
                    </m:d>
                  </m:oMath>
                </a14:m>
                <a:r>
                  <a:rPr lang="zh-CN" altLang="zh-CN" sz="1200" kern="1200" dirty="0">
                    <a:solidFill>
                      <a:schemeClr val="tx1"/>
                    </a:solidFill>
                    <a:effectLst/>
                    <a:latin typeface="+mn-lt"/>
                    <a:ea typeface="+mn-ea"/>
                    <a:cs typeface="+mn-cs"/>
                  </a:rPr>
                  <a:t>代表</a:t>
                </a:r>
                <a14:m>
                  <m:oMath xmlns:m="http://schemas.openxmlformats.org/officeDocument/2006/math">
                    <m:r>
                      <a:rPr lang="zh-CN" altLang="zh-CN" sz="1200" kern="1200">
                        <a:solidFill>
                          <a:schemeClr val="tx1"/>
                        </a:solidFill>
                        <a:effectLst/>
                        <a:latin typeface="Cambria Math" panose="02040503050406030204" pitchFamily="18" charset="0"/>
                        <a:ea typeface="+mn-ea"/>
                        <a:cs typeface="+mn-cs"/>
                      </a:rPr>
                      <m:t> </m:t>
                    </m:r>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𝑉</m:t>
                        </m:r>
                      </m:e>
                      <m:sub>
                        <m:r>
                          <a:rPr lang="en-US" altLang="zh-CN" sz="1200" i="1" kern="1200">
                            <a:solidFill>
                              <a:schemeClr val="tx1"/>
                            </a:solidFill>
                            <a:effectLst/>
                            <a:latin typeface="Cambria Math" panose="02040503050406030204" pitchFamily="18" charset="0"/>
                            <a:ea typeface="+mn-ea"/>
                            <a:cs typeface="+mn-cs"/>
                          </a:rPr>
                          <m:t>𝑗</m:t>
                        </m:r>
                      </m:sub>
                    </m:sSub>
                  </m:oMath>
                </a14:m>
                <a:r>
                  <a:rPr lang="zh-CN" altLang="zh-CN" sz="1200" kern="1200" dirty="0">
                    <a:solidFill>
                      <a:schemeClr val="tx1"/>
                    </a:solidFill>
                    <a:effectLst/>
                    <a:latin typeface="+mn-lt"/>
                    <a:ea typeface="+mn-ea"/>
                    <a:cs typeface="+mn-cs"/>
                  </a:rPr>
                  <a:t>上执行完</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𝑛</m:t>
                        </m:r>
                      </m:e>
                      <m:sub>
                        <m:r>
                          <a:rPr lang="en-US" altLang="zh-CN" sz="1200" i="1" kern="1200">
                            <a:solidFill>
                              <a:schemeClr val="tx1"/>
                            </a:solidFill>
                            <a:effectLst/>
                            <a:latin typeface="Cambria Math" panose="02040503050406030204" pitchFamily="18" charset="0"/>
                            <a:ea typeface="+mn-ea"/>
                            <a:cs typeface="+mn-cs"/>
                          </a:rPr>
                          <m:t>𝑘</m:t>
                        </m:r>
                        <m:r>
                          <a:rPr lang="en-US" altLang="zh-CN" sz="1200" kern="1200">
                            <a:solidFill>
                              <a:schemeClr val="tx1"/>
                            </a:solidFill>
                            <a:effectLst/>
                            <a:latin typeface="Cambria Math" panose="02040503050406030204" pitchFamily="18" charset="0"/>
                            <a:ea typeface="+mn-ea"/>
                            <a:cs typeface="+mn-cs"/>
                          </a:rPr>
                          <m:t>, </m:t>
                        </m:r>
                        <m:r>
                          <a:rPr lang="en-US" altLang="zh-CN" sz="1200" i="1" kern="1200">
                            <a:solidFill>
                              <a:schemeClr val="tx1"/>
                            </a:solidFill>
                            <a:effectLst/>
                            <a:latin typeface="Cambria Math" panose="02040503050406030204" pitchFamily="18" charset="0"/>
                            <a:ea typeface="+mn-ea"/>
                            <a:cs typeface="+mn-cs"/>
                          </a:rPr>
                          <m:t>𝑖</m:t>
                        </m:r>
                      </m:sub>
                    </m:sSub>
                  </m:oMath>
                </a14:m>
                <a:r>
                  <a:rPr lang="zh-CN" altLang="zh-CN" sz="1200" kern="1200" dirty="0">
                    <a:solidFill>
                      <a:schemeClr val="tx1"/>
                    </a:solidFill>
                    <a:effectLst/>
                    <a:latin typeface="+mn-lt"/>
                    <a:ea typeface="+mn-ea"/>
                    <a:cs typeface="+mn-cs"/>
                  </a:rPr>
                  <a:t>之后的完成时间，由起始时间</a:t>
                </a:r>
                <a14:m>
                  <m:oMath xmlns:m="http://schemas.openxmlformats.org/officeDocument/2006/math">
                    <m:r>
                      <a:rPr lang="en-US" altLang="zh-CN" sz="1200" i="1" kern="1200">
                        <a:solidFill>
                          <a:schemeClr val="tx1"/>
                        </a:solidFill>
                        <a:effectLst/>
                        <a:latin typeface="Cambria Math" panose="02040503050406030204" pitchFamily="18" charset="0"/>
                        <a:ea typeface="+mn-ea"/>
                        <a:cs typeface="+mn-cs"/>
                      </a:rPr>
                      <m:t>𝑠</m:t>
                    </m:r>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𝑡</m:t>
                        </m:r>
                      </m:e>
                      <m:sub>
                        <m:r>
                          <a:rPr lang="en-US" altLang="zh-CN" sz="1200" i="1" kern="1200">
                            <a:solidFill>
                              <a:schemeClr val="tx1"/>
                            </a:solidFill>
                            <a:effectLst/>
                            <a:latin typeface="Cambria Math" panose="02040503050406030204" pitchFamily="18" charset="0"/>
                            <a:ea typeface="+mn-ea"/>
                            <a:cs typeface="+mn-cs"/>
                          </a:rPr>
                          <m:t>𝑘</m:t>
                        </m:r>
                        <m:r>
                          <a:rPr lang="en-US" altLang="zh-CN" sz="1200" kern="1200">
                            <a:solidFill>
                              <a:schemeClr val="tx1"/>
                            </a:solidFill>
                            <a:effectLst/>
                            <a:latin typeface="Cambria Math" panose="02040503050406030204" pitchFamily="18" charset="0"/>
                            <a:ea typeface="+mn-ea"/>
                            <a:cs typeface="+mn-cs"/>
                          </a:rPr>
                          <m:t>, </m:t>
                        </m:r>
                        <m:r>
                          <a:rPr lang="en-US" altLang="zh-CN" sz="1200" i="1" kern="1200">
                            <a:solidFill>
                              <a:schemeClr val="tx1"/>
                            </a:solidFill>
                            <a:effectLst/>
                            <a:latin typeface="Cambria Math" panose="02040503050406030204" pitchFamily="18" charset="0"/>
                            <a:ea typeface="+mn-ea"/>
                            <a:cs typeface="+mn-cs"/>
                          </a:rPr>
                          <m:t>𝑖</m:t>
                        </m:r>
                        <m:r>
                          <a:rPr lang="en-US" altLang="zh-CN" sz="1200" kern="1200">
                            <a:solidFill>
                              <a:schemeClr val="tx1"/>
                            </a:solidFill>
                            <a:effectLst/>
                            <a:latin typeface="Cambria Math" panose="02040503050406030204" pitchFamily="18" charset="0"/>
                            <a:ea typeface="+mn-ea"/>
                            <a:cs typeface="+mn-cs"/>
                          </a:rPr>
                          <m:t>,</m:t>
                        </m:r>
                        <m:r>
                          <a:rPr lang="en-US" altLang="zh-CN" sz="1200" i="1" kern="1200">
                            <a:solidFill>
                              <a:schemeClr val="tx1"/>
                            </a:solidFill>
                            <a:effectLst/>
                            <a:latin typeface="Cambria Math" panose="02040503050406030204" pitchFamily="18" charset="0"/>
                            <a:ea typeface="+mn-ea"/>
                            <a:cs typeface="+mn-cs"/>
                          </a:rPr>
                          <m:t>𝑗</m:t>
                        </m:r>
                      </m:sub>
                    </m:sSub>
                  </m:oMath>
                </a14:m>
                <a:r>
                  <a:rPr lang="zh-CN" altLang="zh-CN" sz="1200" kern="1200" dirty="0">
                    <a:solidFill>
                      <a:schemeClr val="tx1"/>
                    </a:solidFill>
                    <a:effectLst/>
                    <a:latin typeface="+mn-lt"/>
                    <a:ea typeface="+mn-ea"/>
                    <a:cs typeface="+mn-cs"/>
                  </a:rPr>
                  <a:t>和运行时间</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𝑟𝑡</m:t>
                        </m:r>
                      </m:e>
                      <m:sub>
                        <m:r>
                          <a:rPr lang="en-US" altLang="zh-CN" sz="1200" i="1" kern="1200">
                            <a:solidFill>
                              <a:schemeClr val="tx1"/>
                            </a:solidFill>
                            <a:effectLst/>
                            <a:latin typeface="Cambria Math" panose="02040503050406030204" pitchFamily="18" charset="0"/>
                            <a:ea typeface="+mn-ea"/>
                            <a:cs typeface="+mn-cs"/>
                          </a:rPr>
                          <m:t>𝑘</m:t>
                        </m:r>
                        <m:r>
                          <a:rPr lang="en-US" altLang="zh-CN" sz="1200" kern="1200">
                            <a:solidFill>
                              <a:schemeClr val="tx1"/>
                            </a:solidFill>
                            <a:effectLst/>
                            <a:latin typeface="Cambria Math" panose="02040503050406030204" pitchFamily="18" charset="0"/>
                            <a:ea typeface="+mn-ea"/>
                            <a:cs typeface="+mn-cs"/>
                          </a:rPr>
                          <m:t>, </m:t>
                        </m:r>
                        <m:r>
                          <a:rPr lang="en-US" altLang="zh-CN" sz="1200" i="1" kern="1200">
                            <a:solidFill>
                              <a:schemeClr val="tx1"/>
                            </a:solidFill>
                            <a:effectLst/>
                            <a:latin typeface="Cambria Math" panose="02040503050406030204" pitchFamily="18" charset="0"/>
                            <a:ea typeface="+mn-ea"/>
                            <a:cs typeface="+mn-cs"/>
                          </a:rPr>
                          <m:t>𝑖</m:t>
                        </m:r>
                        <m:r>
                          <a:rPr lang="en-US" altLang="zh-CN" sz="1200" kern="1200">
                            <a:solidFill>
                              <a:schemeClr val="tx1"/>
                            </a:solidFill>
                            <a:effectLst/>
                            <a:latin typeface="Cambria Math" panose="02040503050406030204" pitchFamily="18" charset="0"/>
                            <a:ea typeface="+mn-ea"/>
                            <a:cs typeface="+mn-cs"/>
                          </a:rPr>
                          <m:t>,</m:t>
                        </m:r>
                        <m:r>
                          <a:rPr lang="en-US" altLang="zh-CN" sz="1200" i="1" kern="1200">
                            <a:solidFill>
                              <a:schemeClr val="tx1"/>
                            </a:solidFill>
                            <a:effectLst/>
                            <a:latin typeface="Cambria Math" panose="02040503050406030204" pitchFamily="18" charset="0"/>
                            <a:ea typeface="+mn-ea"/>
                            <a:cs typeface="+mn-cs"/>
                          </a:rPr>
                          <m:t>𝑗</m:t>
                        </m:r>
                      </m:sub>
                    </m:sSub>
                  </m:oMath>
                </a14:m>
                <a:r>
                  <a:rPr lang="zh-CN" altLang="zh-CN" sz="1200" kern="1200" dirty="0">
                    <a:solidFill>
                      <a:schemeClr val="tx1"/>
                    </a:solidFill>
                    <a:effectLst/>
                    <a:latin typeface="+mn-lt"/>
                    <a:ea typeface="+mn-ea"/>
                    <a:cs typeface="+mn-cs"/>
                  </a:rPr>
                  <a:t>确定。</a:t>
                </a:r>
              </a:p>
              <a:p>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其中，</a:t>
                </a:r>
                <a:r>
                  <a:rPr lang="en-US" altLang="zh-CN" sz="1200" i="0" kern="1200">
                    <a:solidFill>
                      <a:schemeClr val="tx1"/>
                    </a:solidFill>
                    <a:effectLst/>
                    <a:latin typeface="+mn-lt"/>
                    <a:ea typeface="+mn-ea"/>
                    <a:cs typeface="+mn-cs"/>
                  </a:rPr>
                  <a:t>𝑓</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en-US" altLang="zh-CN" sz="1200" kern="1200" dirty="0">
                    <a:solidFill>
                      <a:schemeClr val="tx1"/>
                    </a:solidFill>
                    <a:effectLst/>
                    <a:latin typeface="+mn-lt"/>
                    <a:ea typeface="+mn-ea"/>
                    <a:cs typeface="+mn-cs"/>
                  </a:rPr>
                  <a:t>, </a:t>
                </a:r>
                <a:r>
                  <a:rPr lang="en-US" altLang="zh-CN" sz="1200" i="0" kern="1200">
                    <a:solidFill>
                      <a:schemeClr val="tx1"/>
                    </a:solidFill>
                    <a:effectLst/>
                    <a:latin typeface="+mn-lt"/>
                    <a:ea typeface="+mn-ea"/>
                    <a:cs typeface="+mn-cs"/>
                  </a:rPr>
                  <a:t>𝑓</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分别表示量化的最大完成时间和总花费。</a:t>
                </a:r>
                <a:r>
                  <a:rPr lang="en-US" altLang="zh-CN" sz="1200" i="0" kern="1200">
                    <a:solidFill>
                      <a:schemeClr val="tx1"/>
                    </a:solidFill>
                    <a:effectLst/>
                    <a:latin typeface="+mn-lt"/>
                    <a:ea typeface="+mn-ea"/>
                    <a:cs typeface="+mn-cs"/>
                  </a:rPr>
                  <a:t>𝑛</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𝑘, 𝑖</a:t>
                </a:r>
                <a:r>
                  <a:rPr lang="zh-CN" altLang="zh-CN" sz="1200" i="0" kern="120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表示工作流中的任务，</a:t>
                </a:r>
                <a:r>
                  <a:rPr lang="en-US" altLang="zh-CN" sz="1200" i="0" kern="1200">
                    <a:solidFill>
                      <a:schemeClr val="tx1"/>
                    </a:solidFill>
                    <a:effectLst/>
                    <a:latin typeface="+mn-lt"/>
                    <a:ea typeface="+mn-ea"/>
                    <a:cs typeface="+mn-cs"/>
                  </a:rPr>
                  <a:t>𝑝</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𝑗</a:t>
                </a:r>
                <a:r>
                  <a:rPr lang="zh-CN" altLang="zh-CN" sz="1200" kern="1200" dirty="0">
                    <a:solidFill>
                      <a:schemeClr val="tx1"/>
                    </a:solidFill>
                    <a:effectLst/>
                    <a:latin typeface="+mn-lt"/>
                    <a:ea typeface="+mn-ea"/>
                    <a:cs typeface="+mn-cs"/>
                  </a:rPr>
                  <a:t>表示云主机</a:t>
                </a:r>
                <a:r>
                  <a:rPr lang="en-US" altLang="zh-CN" sz="1200" i="0" kern="1200">
                    <a:solidFill>
                      <a:schemeClr val="tx1"/>
                    </a:solidFill>
                    <a:effectLst/>
                    <a:latin typeface="+mn-lt"/>
                    <a:ea typeface="+mn-ea"/>
                    <a:cs typeface="+mn-cs"/>
                  </a:rPr>
                  <a:t>𝑉</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𝑗</a:t>
                </a:r>
                <a:r>
                  <a:rPr lang="zh-CN" altLang="zh-CN" sz="1200" kern="1200" dirty="0">
                    <a:solidFill>
                      <a:schemeClr val="tx1"/>
                    </a:solidFill>
                    <a:effectLst/>
                    <a:latin typeface="+mn-lt"/>
                    <a:ea typeface="+mn-ea"/>
                    <a:cs typeface="+mn-cs"/>
                  </a:rPr>
                  <a:t>的服务单价，</a:t>
                </a:r>
                <a:r>
                  <a:rPr lang="en-US" altLang="zh-CN" sz="1200" i="0" kern="1200">
                    <a:solidFill>
                      <a:schemeClr val="tx1"/>
                    </a:solidFill>
                    <a:effectLst/>
                    <a:latin typeface="+mn-lt"/>
                    <a:ea typeface="+mn-ea"/>
                    <a:cs typeface="+mn-cs"/>
                  </a:rPr>
                  <a:t>𝑥</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𝑘,𝑖,𝑗</a:t>
                </a:r>
                <a:r>
                  <a:rPr lang="zh-CN" altLang="zh-CN" sz="1200" i="0" kern="120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是一个布尔值：当任务</a:t>
                </a:r>
                <a:r>
                  <a:rPr lang="en-US" altLang="zh-CN" sz="1200" i="0" kern="1200">
                    <a:solidFill>
                      <a:schemeClr val="tx1"/>
                    </a:solidFill>
                    <a:effectLst/>
                    <a:latin typeface="+mn-lt"/>
                    <a:ea typeface="+mn-ea"/>
                    <a:cs typeface="+mn-cs"/>
                  </a:rPr>
                  <a:t>𝑛</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𝑘, 𝑖</a:t>
                </a:r>
                <a:r>
                  <a:rPr lang="zh-CN" altLang="zh-CN" sz="1200" i="0" kern="120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被分配到</a:t>
                </a:r>
                <a:r>
                  <a:rPr lang="en-US" altLang="zh-CN" sz="1200" i="0" kern="1200">
                    <a:solidFill>
                      <a:schemeClr val="tx1"/>
                    </a:solidFill>
                    <a:effectLst/>
                    <a:latin typeface="+mn-lt"/>
                    <a:ea typeface="+mn-ea"/>
                    <a:cs typeface="+mn-cs"/>
                  </a:rPr>
                  <a:t>𝑉</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𝑗</a:t>
                </a:r>
                <a:r>
                  <a:rPr lang="zh-CN" altLang="zh-CN" sz="1200" kern="1200" dirty="0">
                    <a:solidFill>
                      <a:schemeClr val="tx1"/>
                    </a:solidFill>
                    <a:effectLst/>
                    <a:latin typeface="+mn-lt"/>
                    <a:ea typeface="+mn-ea"/>
                    <a:cs typeface="+mn-cs"/>
                  </a:rPr>
                  <a:t>上执行时，</a:t>
                </a:r>
                <a:r>
                  <a:rPr lang="en-US" altLang="zh-CN" sz="1200" i="0" kern="1200">
                    <a:solidFill>
                      <a:schemeClr val="tx1"/>
                    </a:solidFill>
                    <a:effectLst/>
                    <a:latin typeface="+mn-lt"/>
                    <a:ea typeface="+mn-ea"/>
                    <a:cs typeface="+mn-cs"/>
                  </a:rPr>
                  <a:t>𝑥</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𝑘,𝑖,𝑗</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；否则，</a:t>
                </a:r>
                <a:r>
                  <a:rPr lang="en-US" altLang="zh-CN" sz="1200" i="0" kern="1200">
                    <a:solidFill>
                      <a:schemeClr val="tx1"/>
                    </a:solidFill>
                    <a:effectLst/>
                    <a:latin typeface="+mn-lt"/>
                    <a:ea typeface="+mn-ea"/>
                    <a:cs typeface="+mn-cs"/>
                  </a:rPr>
                  <a:t>𝑥</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𝑘,𝑖,𝑗</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=0</a:t>
                </a:r>
                <a:r>
                  <a:rPr lang="zh-CN" altLang="zh-CN" sz="1200" kern="1200" dirty="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𝐹𝑇</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𝑉</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𝑗,𝑛</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𝑘,𝑖</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代表</a:t>
                </a:r>
                <a:r>
                  <a:rPr lang="zh-CN" altLang="zh-CN" sz="1200" i="0" kern="1200">
                    <a:solidFill>
                      <a:schemeClr val="tx1"/>
                    </a:solidFill>
                    <a:effectLst/>
                    <a:latin typeface="+mn-lt"/>
                    <a:ea typeface="+mn-ea"/>
                    <a:cs typeface="+mn-cs"/>
                  </a:rPr>
                  <a:t> </a:t>
                </a:r>
                <a:r>
                  <a:rPr lang="en-US" altLang="zh-CN" sz="1200" i="0" kern="1200">
                    <a:solidFill>
                      <a:schemeClr val="tx1"/>
                    </a:solidFill>
                    <a:effectLst/>
                    <a:latin typeface="+mn-lt"/>
                    <a:ea typeface="+mn-ea"/>
                    <a:cs typeface="+mn-cs"/>
                  </a:rPr>
                  <a:t>𝑉</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𝑗</a:t>
                </a:r>
                <a:r>
                  <a:rPr lang="zh-CN" altLang="zh-CN" sz="1200" kern="1200" dirty="0">
                    <a:solidFill>
                      <a:schemeClr val="tx1"/>
                    </a:solidFill>
                    <a:effectLst/>
                    <a:latin typeface="+mn-lt"/>
                    <a:ea typeface="+mn-ea"/>
                    <a:cs typeface="+mn-cs"/>
                  </a:rPr>
                  <a:t>上执行完</a:t>
                </a:r>
                <a:r>
                  <a:rPr lang="en-US" altLang="zh-CN" sz="1200" i="0" kern="1200">
                    <a:solidFill>
                      <a:schemeClr val="tx1"/>
                    </a:solidFill>
                    <a:effectLst/>
                    <a:latin typeface="+mn-lt"/>
                    <a:ea typeface="+mn-ea"/>
                    <a:cs typeface="+mn-cs"/>
                  </a:rPr>
                  <a:t>𝑛</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𝑘, 𝑖</a:t>
                </a:r>
                <a:r>
                  <a:rPr lang="zh-CN" altLang="zh-CN" sz="1200" i="0" kern="120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之后的完成时间，由起始时间</a:t>
                </a:r>
                <a:r>
                  <a:rPr lang="en-US" altLang="zh-CN" sz="1200" i="0" kern="1200">
                    <a:solidFill>
                      <a:schemeClr val="tx1"/>
                    </a:solidFill>
                    <a:effectLst/>
                    <a:latin typeface="+mn-lt"/>
                    <a:ea typeface="+mn-ea"/>
                    <a:cs typeface="+mn-cs"/>
                  </a:rPr>
                  <a:t>𝑠𝑡</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𝑘, 𝑖,𝑗</a:t>
                </a:r>
                <a:r>
                  <a:rPr lang="zh-CN" altLang="zh-CN" sz="1200" i="0" kern="120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和运行时间</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𝑟𝑡</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𝑘, 𝑖,𝑗</a:t>
                </a:r>
                <a:r>
                  <a:rPr lang="zh-CN" altLang="zh-CN" sz="1200" i="0" kern="120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确定。</a:t>
                </a:r>
              </a:p>
              <a:p>
                <a:endParaRPr lang="zh-CN" altLang="en-US" dirty="0"/>
              </a:p>
            </p:txBody>
          </p:sp>
        </mc:Fallback>
      </mc:AlternateContent>
      <p:sp>
        <p:nvSpPr>
          <p:cNvPr id="4" name="灯片编号占位符 3"/>
          <p:cNvSpPr>
            <a:spLocks noGrp="1"/>
          </p:cNvSpPr>
          <p:nvPr>
            <p:ph type="sldNum" sz="quarter" idx="10"/>
          </p:nvPr>
        </p:nvSpPr>
        <p:spPr/>
        <p:txBody>
          <a:bodyPr/>
          <a:lstStyle/>
          <a:p>
            <a:fld id="{E2FDA9C1-732F-402C-9264-CAC6BEFFCE48}" type="slidenum">
              <a:rPr lang="zh-CN" altLang="en-US" smtClean="0"/>
              <a:t>8</a:t>
            </a:fld>
            <a:endParaRPr lang="zh-CN" altLang="en-US"/>
          </a:p>
        </p:txBody>
      </p:sp>
    </p:spTree>
    <p:extLst>
      <p:ext uri="{BB962C8B-B14F-4D97-AF65-F5344CB8AC3E}">
        <p14:creationId xmlns:p14="http://schemas.microsoft.com/office/powerpoint/2010/main" val="22215418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针对上述双目标优化问题，我们将</a:t>
                </a:r>
                <a:r>
                  <a:rPr lang="en-US" altLang="zh-CN" dirty="0" smtClean="0"/>
                  <a:t>IaaS</a:t>
                </a:r>
                <a:r>
                  <a:rPr lang="zh-CN" altLang="en-US" dirty="0" smtClean="0"/>
                  <a:t>云环境下动态的工作流调度过程进一步抽象和量化为一个马尔可夫博弈模型。两个调度目标分别抽象为两个智能体，状态空间由云主机以及后续的任务来决定，动作空间是由某个任务映射带某台云主机的对应关系组成，</a:t>
                </a:r>
                <a:r>
                  <a:rPr lang="en-US" altLang="zh-CN" dirty="0" smtClean="0"/>
                  <a:t>P</a:t>
                </a:r>
                <a:r>
                  <a:rPr lang="zh-CN" altLang="en-US" dirty="0" smtClean="0"/>
                  <a:t>表示转移概率系统，</a:t>
                </a:r>
                <a14:m>
                  <m:oMath xmlns:m="http://schemas.openxmlformats.org/officeDocument/2006/math">
                    <m:r>
                      <a:rPr lang="zh-CN" altLang="en-US" sz="1200" i="1" dirty="0" smtClean="0">
                        <a:solidFill>
                          <a:schemeClr val="bg1"/>
                        </a:solidFill>
                        <a:latin typeface="Cambria Math" panose="02040503050406030204" pitchFamily="18" charset="0"/>
                        <a:ea typeface="微软雅黑" panose="020B0503020204020204" pitchFamily="34" charset="-122"/>
                      </a:rPr>
                      <m:t>𝜹</m:t>
                    </m:r>
                  </m:oMath>
                </a14:m>
                <a:r>
                  <a:rPr lang="zh-CN" altLang="en-US" dirty="0" smtClean="0"/>
                  <a:t>是贴现因子，奖励函数和调度目标相关。我们试图找到一个固定策略使得基于马尔可夫博弈问题的解是收敛与相关均衡。</a:t>
                </a:r>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针对上述双目标优化问题，我们将</a:t>
                </a:r>
                <a:r>
                  <a:rPr lang="en-US" altLang="zh-CN" dirty="0" smtClean="0"/>
                  <a:t>IaaS</a:t>
                </a:r>
                <a:r>
                  <a:rPr lang="zh-CN" altLang="en-US" dirty="0" smtClean="0"/>
                  <a:t>云环境下动态的工作流调度过程进一步抽象和量化为一个马尔可夫博弈模型。两个调度目标分别抽象为两个智能体，状态空间由云主机以及后续的任务来决定，动作空间是由某个任务映射带某台云主机的对应关系组成，</a:t>
                </a:r>
                <a:r>
                  <a:rPr lang="en-US" altLang="zh-CN" dirty="0" smtClean="0"/>
                  <a:t>P</a:t>
                </a:r>
                <a:r>
                  <a:rPr lang="zh-CN" altLang="en-US" dirty="0" smtClean="0"/>
                  <a:t>表示转移概率系统，</a:t>
                </a:r>
                <a:r>
                  <a:rPr lang="zh-CN" altLang="en-US" sz="1200" i="0" dirty="0" smtClean="0">
                    <a:solidFill>
                      <a:schemeClr val="bg1"/>
                    </a:solidFill>
                    <a:latin typeface="Cambria Math" panose="02040503050406030204" pitchFamily="18" charset="0"/>
                    <a:ea typeface="微软雅黑" panose="020B0503020204020204" pitchFamily="34" charset="-122"/>
                  </a:rPr>
                  <a:t>𝜹</a:t>
                </a:r>
                <a:r>
                  <a:rPr lang="zh-CN" altLang="en-US" dirty="0" smtClean="0"/>
                  <a:t>是贴现因子，奖励函数和调度目标相关。我们试图找到一个固定策略使得基于马尔可夫博弈问题的解是收敛与相关均衡。</a:t>
                </a:r>
                <a:endParaRPr lang="zh-CN" altLang="en-US" dirty="0"/>
              </a:p>
            </p:txBody>
          </p:sp>
        </mc:Fallback>
      </mc:AlternateContent>
      <p:sp>
        <p:nvSpPr>
          <p:cNvPr id="4" name="灯片编号占位符 3"/>
          <p:cNvSpPr>
            <a:spLocks noGrp="1"/>
          </p:cNvSpPr>
          <p:nvPr>
            <p:ph type="sldNum" sz="quarter" idx="10"/>
          </p:nvPr>
        </p:nvSpPr>
        <p:spPr/>
        <p:txBody>
          <a:bodyPr/>
          <a:lstStyle/>
          <a:p>
            <a:fld id="{E2FDA9C1-732F-402C-9264-CAC6BEFFCE48}" type="slidenum">
              <a:rPr lang="zh-CN" altLang="en-US" smtClean="0"/>
              <a:t>9</a:t>
            </a:fld>
            <a:endParaRPr lang="zh-CN" altLang="en-US"/>
          </a:p>
        </p:txBody>
      </p:sp>
    </p:spTree>
    <p:extLst>
      <p:ext uri="{BB962C8B-B14F-4D97-AF65-F5344CB8AC3E}">
        <p14:creationId xmlns:p14="http://schemas.microsoft.com/office/powerpoint/2010/main" val="4429137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89810F-D5E9-456D-ACBA-A56CF76F5BB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53D7E8A-0818-4F32-AA53-19854C7DE3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BFE4AA3-F293-4228-93CF-FC2CC70567D9}"/>
              </a:ext>
            </a:extLst>
          </p:cNvPr>
          <p:cNvSpPr>
            <a:spLocks noGrp="1"/>
          </p:cNvSpPr>
          <p:nvPr>
            <p:ph type="dt" sz="half" idx="10"/>
          </p:nvPr>
        </p:nvSpPr>
        <p:spPr/>
        <p:txBody>
          <a:bodyPr/>
          <a:lstStyle/>
          <a:p>
            <a:fld id="{5FE2284F-55D7-419B-8C67-6D170B282919}" type="datetimeFigureOut">
              <a:rPr lang="zh-CN" altLang="en-US" smtClean="0"/>
              <a:t>2019/5/24</a:t>
            </a:fld>
            <a:endParaRPr lang="zh-CN" altLang="en-US"/>
          </a:p>
        </p:txBody>
      </p:sp>
      <p:sp>
        <p:nvSpPr>
          <p:cNvPr id="5" name="页脚占位符 4">
            <a:extLst>
              <a:ext uri="{FF2B5EF4-FFF2-40B4-BE49-F238E27FC236}">
                <a16:creationId xmlns:a16="http://schemas.microsoft.com/office/drawing/2014/main" id="{C1D3D624-9302-403D-B25E-5F3672323EA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AB5358C-F68E-470B-B046-E340B29A1AD2}"/>
              </a:ext>
            </a:extLst>
          </p:cNvPr>
          <p:cNvSpPr>
            <a:spLocks noGrp="1"/>
          </p:cNvSpPr>
          <p:nvPr>
            <p:ph type="sldNum" sz="quarter" idx="12"/>
          </p:nvPr>
        </p:nvSpPr>
        <p:spPr/>
        <p:txBody>
          <a:bodyPr/>
          <a:lstStyle/>
          <a:p>
            <a:fld id="{70B697B6-6465-4EA7-BA00-492F9CB0F732}" type="slidenum">
              <a:rPr lang="zh-CN" altLang="en-US" smtClean="0"/>
              <a:t>‹#›</a:t>
            </a:fld>
            <a:endParaRPr lang="zh-CN" altLang="en-US"/>
          </a:p>
        </p:txBody>
      </p:sp>
    </p:spTree>
    <p:extLst>
      <p:ext uri="{BB962C8B-B14F-4D97-AF65-F5344CB8AC3E}">
        <p14:creationId xmlns:p14="http://schemas.microsoft.com/office/powerpoint/2010/main" val="2773471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C12B99-A694-4BFE-B8D9-5E1D69607B6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D41AE3A-C9A4-4AB6-AB7E-687531C5D4BD}"/>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71ED2E2-9B77-46D9-9C58-C8E9392B3D7C}"/>
              </a:ext>
            </a:extLst>
          </p:cNvPr>
          <p:cNvSpPr>
            <a:spLocks noGrp="1"/>
          </p:cNvSpPr>
          <p:nvPr>
            <p:ph type="dt" sz="half" idx="10"/>
          </p:nvPr>
        </p:nvSpPr>
        <p:spPr/>
        <p:txBody>
          <a:bodyPr/>
          <a:lstStyle/>
          <a:p>
            <a:fld id="{5FE2284F-55D7-419B-8C67-6D170B282919}" type="datetimeFigureOut">
              <a:rPr lang="zh-CN" altLang="en-US" smtClean="0"/>
              <a:t>2019/5/24</a:t>
            </a:fld>
            <a:endParaRPr lang="zh-CN" altLang="en-US"/>
          </a:p>
        </p:txBody>
      </p:sp>
      <p:sp>
        <p:nvSpPr>
          <p:cNvPr id="5" name="页脚占位符 4">
            <a:extLst>
              <a:ext uri="{FF2B5EF4-FFF2-40B4-BE49-F238E27FC236}">
                <a16:creationId xmlns:a16="http://schemas.microsoft.com/office/drawing/2014/main" id="{7AF76739-87BF-4881-B56C-FCB9BA9E232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0074E19-CBF2-4282-9373-AB733C0B93DB}"/>
              </a:ext>
            </a:extLst>
          </p:cNvPr>
          <p:cNvSpPr>
            <a:spLocks noGrp="1"/>
          </p:cNvSpPr>
          <p:nvPr>
            <p:ph type="sldNum" sz="quarter" idx="12"/>
          </p:nvPr>
        </p:nvSpPr>
        <p:spPr/>
        <p:txBody>
          <a:bodyPr/>
          <a:lstStyle/>
          <a:p>
            <a:fld id="{70B697B6-6465-4EA7-BA00-492F9CB0F732}" type="slidenum">
              <a:rPr lang="zh-CN" altLang="en-US" smtClean="0"/>
              <a:t>‹#›</a:t>
            </a:fld>
            <a:endParaRPr lang="zh-CN" altLang="en-US"/>
          </a:p>
        </p:txBody>
      </p:sp>
    </p:spTree>
    <p:extLst>
      <p:ext uri="{BB962C8B-B14F-4D97-AF65-F5344CB8AC3E}">
        <p14:creationId xmlns:p14="http://schemas.microsoft.com/office/powerpoint/2010/main" val="1003863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E913251-6C86-4C5E-A3AF-A6F53952759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F7B3C21-3F5C-4F38-981D-44CD078AA789}"/>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2D54D94-26C6-4342-908D-C652CA9594E7}"/>
              </a:ext>
            </a:extLst>
          </p:cNvPr>
          <p:cNvSpPr>
            <a:spLocks noGrp="1"/>
          </p:cNvSpPr>
          <p:nvPr>
            <p:ph type="dt" sz="half" idx="10"/>
          </p:nvPr>
        </p:nvSpPr>
        <p:spPr/>
        <p:txBody>
          <a:bodyPr/>
          <a:lstStyle/>
          <a:p>
            <a:fld id="{5FE2284F-55D7-419B-8C67-6D170B282919}" type="datetimeFigureOut">
              <a:rPr lang="zh-CN" altLang="en-US" smtClean="0"/>
              <a:t>2019/5/24</a:t>
            </a:fld>
            <a:endParaRPr lang="zh-CN" altLang="en-US"/>
          </a:p>
        </p:txBody>
      </p:sp>
      <p:sp>
        <p:nvSpPr>
          <p:cNvPr id="5" name="页脚占位符 4">
            <a:extLst>
              <a:ext uri="{FF2B5EF4-FFF2-40B4-BE49-F238E27FC236}">
                <a16:creationId xmlns:a16="http://schemas.microsoft.com/office/drawing/2014/main" id="{D76CE30F-42B2-4E93-AF70-37B08C500EC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D2A90FE-844C-411C-8FF6-2DD79E38E113}"/>
              </a:ext>
            </a:extLst>
          </p:cNvPr>
          <p:cNvSpPr>
            <a:spLocks noGrp="1"/>
          </p:cNvSpPr>
          <p:nvPr>
            <p:ph type="sldNum" sz="quarter" idx="12"/>
          </p:nvPr>
        </p:nvSpPr>
        <p:spPr/>
        <p:txBody>
          <a:bodyPr/>
          <a:lstStyle/>
          <a:p>
            <a:fld id="{70B697B6-6465-4EA7-BA00-492F9CB0F732}" type="slidenum">
              <a:rPr lang="zh-CN" altLang="en-US" smtClean="0"/>
              <a:t>‹#›</a:t>
            </a:fld>
            <a:endParaRPr lang="zh-CN" altLang="en-US"/>
          </a:p>
        </p:txBody>
      </p:sp>
    </p:spTree>
    <p:extLst>
      <p:ext uri="{BB962C8B-B14F-4D97-AF65-F5344CB8AC3E}">
        <p14:creationId xmlns:p14="http://schemas.microsoft.com/office/powerpoint/2010/main" val="9581849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a:extLst>
              <a:ext uri="{FF2B5EF4-FFF2-40B4-BE49-F238E27FC236}">
                <a16:creationId xmlns:a16="http://schemas.microsoft.com/office/drawing/2014/main" id="{6C5903DE-A3AE-4B21-895A-D23D94F39E16}"/>
              </a:ext>
            </a:extLst>
          </p:cNvPr>
          <p:cNvSpPr>
            <a:spLocks noGrp="1"/>
          </p:cNvSpPr>
          <p:nvPr>
            <p:ph type="dt" sz="half" idx="10"/>
          </p:nvPr>
        </p:nvSpPr>
        <p:spPr/>
        <p:txBody>
          <a:bodyPr/>
          <a:lstStyle>
            <a:lvl1pPr>
              <a:defRPr/>
            </a:lvl1pPr>
          </a:lstStyle>
          <a:p>
            <a:pPr>
              <a:defRPr/>
            </a:pPr>
            <a:endParaRPr lang="en-US" altLang="zh-CN"/>
          </a:p>
        </p:txBody>
      </p:sp>
      <p:sp>
        <p:nvSpPr>
          <p:cNvPr id="5" name="Footer Placeholder 4">
            <a:extLst>
              <a:ext uri="{FF2B5EF4-FFF2-40B4-BE49-F238E27FC236}">
                <a16:creationId xmlns:a16="http://schemas.microsoft.com/office/drawing/2014/main" id="{2881A0D0-3679-467A-9F85-8B04A43482EE}"/>
              </a:ext>
            </a:extLst>
          </p:cNvPr>
          <p:cNvSpPr>
            <a:spLocks noGrp="1"/>
          </p:cNvSpPr>
          <p:nvPr>
            <p:ph type="ftr" sz="quarter" idx="11"/>
          </p:nvPr>
        </p:nvSpPr>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id="{E1188647-8EE8-4368-9F86-403CE063E8A9}"/>
              </a:ext>
            </a:extLst>
          </p:cNvPr>
          <p:cNvSpPr>
            <a:spLocks noGrp="1"/>
          </p:cNvSpPr>
          <p:nvPr>
            <p:ph type="sldNum" sz="quarter" idx="12"/>
          </p:nvPr>
        </p:nvSpPr>
        <p:spPr/>
        <p:txBody>
          <a:bodyPr/>
          <a:lstStyle>
            <a:lvl1pPr>
              <a:defRPr/>
            </a:lvl1pPr>
          </a:lstStyle>
          <a:p>
            <a:pPr>
              <a:defRPr/>
            </a:pPr>
            <a:fld id="{56AF0BDE-ABB7-4121-AD23-BDE0818D196E}" type="slidenum">
              <a:rPr lang="en-US" altLang="zh-CN"/>
              <a:pPr>
                <a:defRPr/>
              </a:pPr>
              <a:t>‹#›</a:t>
            </a:fld>
            <a:endParaRPr lang="en-US" altLang="zh-CN"/>
          </a:p>
        </p:txBody>
      </p:sp>
    </p:spTree>
    <p:extLst>
      <p:ext uri="{BB962C8B-B14F-4D97-AF65-F5344CB8AC3E}">
        <p14:creationId xmlns:p14="http://schemas.microsoft.com/office/powerpoint/2010/main" val="16225424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a:extLst>
              <a:ext uri="{FF2B5EF4-FFF2-40B4-BE49-F238E27FC236}">
                <a16:creationId xmlns:a16="http://schemas.microsoft.com/office/drawing/2014/main" id="{F2C785A5-1AB9-4BF2-9702-8B6C26C4F788}"/>
              </a:ext>
            </a:extLst>
          </p:cNvPr>
          <p:cNvSpPr>
            <a:spLocks noGrp="1"/>
          </p:cNvSpPr>
          <p:nvPr>
            <p:ph type="dt" sz="half" idx="10"/>
          </p:nvPr>
        </p:nvSpPr>
        <p:spPr/>
        <p:txBody>
          <a:bodyPr/>
          <a:lstStyle>
            <a:lvl1pPr>
              <a:defRPr/>
            </a:lvl1pPr>
          </a:lstStyle>
          <a:p>
            <a:pPr>
              <a:defRPr/>
            </a:pPr>
            <a:endParaRPr lang="en-US" altLang="zh-CN"/>
          </a:p>
        </p:txBody>
      </p:sp>
      <p:sp>
        <p:nvSpPr>
          <p:cNvPr id="5" name="Footer Placeholder 4">
            <a:extLst>
              <a:ext uri="{FF2B5EF4-FFF2-40B4-BE49-F238E27FC236}">
                <a16:creationId xmlns:a16="http://schemas.microsoft.com/office/drawing/2014/main" id="{7C599F48-9C82-4396-A8E9-006E2AC2F95E}"/>
              </a:ext>
            </a:extLst>
          </p:cNvPr>
          <p:cNvSpPr>
            <a:spLocks noGrp="1"/>
          </p:cNvSpPr>
          <p:nvPr>
            <p:ph type="ftr" sz="quarter" idx="11"/>
          </p:nvPr>
        </p:nvSpPr>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id="{123A4ADF-5161-48F6-AA80-813D171930C3}"/>
              </a:ext>
            </a:extLst>
          </p:cNvPr>
          <p:cNvSpPr>
            <a:spLocks noGrp="1"/>
          </p:cNvSpPr>
          <p:nvPr>
            <p:ph type="sldNum" sz="quarter" idx="12"/>
          </p:nvPr>
        </p:nvSpPr>
        <p:spPr/>
        <p:txBody>
          <a:bodyPr/>
          <a:lstStyle>
            <a:lvl1pPr>
              <a:defRPr/>
            </a:lvl1pPr>
          </a:lstStyle>
          <a:p>
            <a:pPr>
              <a:defRPr/>
            </a:pPr>
            <a:fld id="{6FB039E3-1D90-4D4A-93A8-C0B4C632FB98}" type="slidenum">
              <a:rPr lang="en-US" altLang="zh-CN"/>
              <a:pPr>
                <a:defRPr/>
              </a:pPr>
              <a:t>‹#›</a:t>
            </a:fld>
            <a:endParaRPr lang="en-US" altLang="zh-CN"/>
          </a:p>
        </p:txBody>
      </p:sp>
    </p:spTree>
    <p:extLst>
      <p:ext uri="{BB962C8B-B14F-4D97-AF65-F5344CB8AC3E}">
        <p14:creationId xmlns:p14="http://schemas.microsoft.com/office/powerpoint/2010/main" val="2983805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a:extLst>
              <a:ext uri="{FF2B5EF4-FFF2-40B4-BE49-F238E27FC236}">
                <a16:creationId xmlns:a16="http://schemas.microsoft.com/office/drawing/2014/main" id="{1F30345F-352B-4677-80D7-F5296ECF1D02}"/>
              </a:ext>
            </a:extLst>
          </p:cNvPr>
          <p:cNvSpPr>
            <a:spLocks noGrp="1"/>
          </p:cNvSpPr>
          <p:nvPr>
            <p:ph type="dt" sz="half" idx="10"/>
          </p:nvPr>
        </p:nvSpPr>
        <p:spPr/>
        <p:txBody>
          <a:bodyPr/>
          <a:lstStyle>
            <a:lvl1pPr>
              <a:defRPr/>
            </a:lvl1pPr>
          </a:lstStyle>
          <a:p>
            <a:pPr>
              <a:defRPr/>
            </a:pPr>
            <a:endParaRPr lang="en-US" altLang="zh-CN"/>
          </a:p>
        </p:txBody>
      </p:sp>
      <p:sp>
        <p:nvSpPr>
          <p:cNvPr id="5" name="Footer Placeholder 4">
            <a:extLst>
              <a:ext uri="{FF2B5EF4-FFF2-40B4-BE49-F238E27FC236}">
                <a16:creationId xmlns:a16="http://schemas.microsoft.com/office/drawing/2014/main" id="{2362DA6C-FE31-466C-8581-4B2902A166A8}"/>
              </a:ext>
            </a:extLst>
          </p:cNvPr>
          <p:cNvSpPr>
            <a:spLocks noGrp="1"/>
          </p:cNvSpPr>
          <p:nvPr>
            <p:ph type="ftr" sz="quarter" idx="11"/>
          </p:nvPr>
        </p:nvSpPr>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id="{B9188C5E-BD6B-48DA-8339-D08F7168CA24}"/>
              </a:ext>
            </a:extLst>
          </p:cNvPr>
          <p:cNvSpPr>
            <a:spLocks noGrp="1"/>
          </p:cNvSpPr>
          <p:nvPr>
            <p:ph type="sldNum" sz="quarter" idx="12"/>
          </p:nvPr>
        </p:nvSpPr>
        <p:spPr/>
        <p:txBody>
          <a:bodyPr/>
          <a:lstStyle>
            <a:lvl1pPr>
              <a:defRPr/>
            </a:lvl1pPr>
          </a:lstStyle>
          <a:p>
            <a:pPr>
              <a:defRPr/>
            </a:pPr>
            <a:fld id="{C5D04706-72A2-4224-BB95-4E69669FAC45}" type="slidenum">
              <a:rPr lang="en-US" altLang="zh-CN"/>
              <a:pPr>
                <a:defRPr/>
              </a:pPr>
              <a:t>‹#›</a:t>
            </a:fld>
            <a:endParaRPr lang="en-US" altLang="zh-CN"/>
          </a:p>
        </p:txBody>
      </p:sp>
    </p:spTree>
    <p:extLst>
      <p:ext uri="{BB962C8B-B14F-4D97-AF65-F5344CB8AC3E}">
        <p14:creationId xmlns:p14="http://schemas.microsoft.com/office/powerpoint/2010/main" val="24148566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a:extLst>
              <a:ext uri="{FF2B5EF4-FFF2-40B4-BE49-F238E27FC236}">
                <a16:creationId xmlns:a16="http://schemas.microsoft.com/office/drawing/2014/main" id="{02F09DD2-D141-43A7-BAC2-2D7678C06CAB}"/>
              </a:ext>
            </a:extLst>
          </p:cNvPr>
          <p:cNvSpPr>
            <a:spLocks noGrp="1"/>
          </p:cNvSpPr>
          <p:nvPr>
            <p:ph type="dt" sz="half" idx="10"/>
          </p:nvPr>
        </p:nvSpPr>
        <p:spPr/>
        <p:txBody>
          <a:bodyPr/>
          <a:lstStyle>
            <a:lvl1pPr>
              <a:defRPr/>
            </a:lvl1pPr>
          </a:lstStyle>
          <a:p>
            <a:pPr>
              <a:defRPr/>
            </a:pPr>
            <a:endParaRPr lang="en-US" altLang="zh-CN"/>
          </a:p>
        </p:txBody>
      </p:sp>
      <p:sp>
        <p:nvSpPr>
          <p:cNvPr id="6" name="Footer Placeholder 4">
            <a:extLst>
              <a:ext uri="{FF2B5EF4-FFF2-40B4-BE49-F238E27FC236}">
                <a16:creationId xmlns:a16="http://schemas.microsoft.com/office/drawing/2014/main" id="{A2F1CE85-7B19-417B-86C6-84DFB62FC34A}"/>
              </a:ext>
            </a:extLst>
          </p:cNvPr>
          <p:cNvSpPr>
            <a:spLocks noGrp="1"/>
          </p:cNvSpPr>
          <p:nvPr>
            <p:ph type="ftr" sz="quarter" idx="11"/>
          </p:nvPr>
        </p:nvSpPr>
        <p:spPr/>
        <p:txBody>
          <a:bodyPr/>
          <a:lstStyle>
            <a:lvl1pPr>
              <a:defRPr/>
            </a:lvl1pPr>
          </a:lstStyle>
          <a:p>
            <a:pPr>
              <a:defRPr/>
            </a:pPr>
            <a:endParaRPr lang="en-US" altLang="zh-CN"/>
          </a:p>
        </p:txBody>
      </p:sp>
      <p:sp>
        <p:nvSpPr>
          <p:cNvPr id="7" name="Slide Number Placeholder 5">
            <a:extLst>
              <a:ext uri="{FF2B5EF4-FFF2-40B4-BE49-F238E27FC236}">
                <a16:creationId xmlns:a16="http://schemas.microsoft.com/office/drawing/2014/main" id="{A426F8F9-8D26-472F-97DA-07742ED596E2}"/>
              </a:ext>
            </a:extLst>
          </p:cNvPr>
          <p:cNvSpPr>
            <a:spLocks noGrp="1"/>
          </p:cNvSpPr>
          <p:nvPr>
            <p:ph type="sldNum" sz="quarter" idx="12"/>
          </p:nvPr>
        </p:nvSpPr>
        <p:spPr/>
        <p:txBody>
          <a:bodyPr/>
          <a:lstStyle>
            <a:lvl1pPr>
              <a:defRPr/>
            </a:lvl1pPr>
          </a:lstStyle>
          <a:p>
            <a:pPr>
              <a:defRPr/>
            </a:pPr>
            <a:fld id="{AC18BD1A-AA93-44B1-8859-87DCFA9EFFAE}" type="slidenum">
              <a:rPr lang="en-US" altLang="zh-CN"/>
              <a:pPr>
                <a:defRPr/>
              </a:pPr>
              <a:t>‹#›</a:t>
            </a:fld>
            <a:endParaRPr lang="en-US" altLang="zh-CN"/>
          </a:p>
        </p:txBody>
      </p:sp>
    </p:spTree>
    <p:extLst>
      <p:ext uri="{BB962C8B-B14F-4D97-AF65-F5344CB8AC3E}">
        <p14:creationId xmlns:p14="http://schemas.microsoft.com/office/powerpoint/2010/main" val="40292024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a:extLst>
              <a:ext uri="{FF2B5EF4-FFF2-40B4-BE49-F238E27FC236}">
                <a16:creationId xmlns:a16="http://schemas.microsoft.com/office/drawing/2014/main" id="{0D4E3391-0432-4434-A0B7-B56A1355ED79}"/>
              </a:ext>
            </a:extLst>
          </p:cNvPr>
          <p:cNvSpPr>
            <a:spLocks noGrp="1"/>
          </p:cNvSpPr>
          <p:nvPr>
            <p:ph type="dt" sz="half" idx="10"/>
          </p:nvPr>
        </p:nvSpPr>
        <p:spPr/>
        <p:txBody>
          <a:bodyPr/>
          <a:lstStyle>
            <a:lvl1pPr>
              <a:defRPr/>
            </a:lvl1pPr>
          </a:lstStyle>
          <a:p>
            <a:pPr>
              <a:defRPr/>
            </a:pPr>
            <a:endParaRPr lang="en-US" altLang="zh-CN"/>
          </a:p>
        </p:txBody>
      </p:sp>
      <p:sp>
        <p:nvSpPr>
          <p:cNvPr id="8" name="Footer Placeholder 4">
            <a:extLst>
              <a:ext uri="{FF2B5EF4-FFF2-40B4-BE49-F238E27FC236}">
                <a16:creationId xmlns:a16="http://schemas.microsoft.com/office/drawing/2014/main" id="{9B47F88B-AD8B-48BB-A22C-044BB19D150F}"/>
              </a:ext>
            </a:extLst>
          </p:cNvPr>
          <p:cNvSpPr>
            <a:spLocks noGrp="1"/>
          </p:cNvSpPr>
          <p:nvPr>
            <p:ph type="ftr" sz="quarter" idx="11"/>
          </p:nvPr>
        </p:nvSpPr>
        <p:spPr/>
        <p:txBody>
          <a:bodyPr/>
          <a:lstStyle>
            <a:lvl1pPr>
              <a:defRPr/>
            </a:lvl1pPr>
          </a:lstStyle>
          <a:p>
            <a:pPr>
              <a:defRPr/>
            </a:pPr>
            <a:endParaRPr lang="en-US" altLang="zh-CN"/>
          </a:p>
        </p:txBody>
      </p:sp>
      <p:sp>
        <p:nvSpPr>
          <p:cNvPr id="9" name="Slide Number Placeholder 5">
            <a:extLst>
              <a:ext uri="{FF2B5EF4-FFF2-40B4-BE49-F238E27FC236}">
                <a16:creationId xmlns:a16="http://schemas.microsoft.com/office/drawing/2014/main" id="{3D4C5348-6FBE-4FA8-97F3-CF4B71270B85}"/>
              </a:ext>
            </a:extLst>
          </p:cNvPr>
          <p:cNvSpPr>
            <a:spLocks noGrp="1"/>
          </p:cNvSpPr>
          <p:nvPr>
            <p:ph type="sldNum" sz="quarter" idx="12"/>
          </p:nvPr>
        </p:nvSpPr>
        <p:spPr/>
        <p:txBody>
          <a:bodyPr/>
          <a:lstStyle>
            <a:lvl1pPr>
              <a:defRPr/>
            </a:lvl1pPr>
          </a:lstStyle>
          <a:p>
            <a:pPr>
              <a:defRPr/>
            </a:pPr>
            <a:fld id="{D2210EF5-722E-40AB-9DA9-19ACDE7DA3DA}" type="slidenum">
              <a:rPr lang="en-US" altLang="zh-CN"/>
              <a:pPr>
                <a:defRPr/>
              </a:pPr>
              <a:t>‹#›</a:t>
            </a:fld>
            <a:endParaRPr lang="en-US" altLang="zh-CN"/>
          </a:p>
        </p:txBody>
      </p:sp>
    </p:spTree>
    <p:extLst>
      <p:ext uri="{BB962C8B-B14F-4D97-AF65-F5344CB8AC3E}">
        <p14:creationId xmlns:p14="http://schemas.microsoft.com/office/powerpoint/2010/main" val="3559114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3">
            <a:extLst>
              <a:ext uri="{FF2B5EF4-FFF2-40B4-BE49-F238E27FC236}">
                <a16:creationId xmlns:a16="http://schemas.microsoft.com/office/drawing/2014/main" id="{42AC7FB0-618B-429C-998C-C752A0CC65E4}"/>
              </a:ext>
            </a:extLst>
          </p:cNvPr>
          <p:cNvSpPr>
            <a:spLocks noGrp="1"/>
          </p:cNvSpPr>
          <p:nvPr>
            <p:ph type="dt" sz="half" idx="10"/>
          </p:nvPr>
        </p:nvSpPr>
        <p:spPr/>
        <p:txBody>
          <a:bodyPr/>
          <a:lstStyle>
            <a:lvl1pPr>
              <a:defRPr/>
            </a:lvl1pPr>
          </a:lstStyle>
          <a:p>
            <a:pPr>
              <a:defRPr/>
            </a:pPr>
            <a:endParaRPr lang="en-US" altLang="zh-CN"/>
          </a:p>
        </p:txBody>
      </p:sp>
      <p:sp>
        <p:nvSpPr>
          <p:cNvPr id="4" name="Footer Placeholder 4">
            <a:extLst>
              <a:ext uri="{FF2B5EF4-FFF2-40B4-BE49-F238E27FC236}">
                <a16:creationId xmlns:a16="http://schemas.microsoft.com/office/drawing/2014/main" id="{45FBB41F-E1CF-444A-843F-79D9287EA317}"/>
              </a:ext>
            </a:extLst>
          </p:cNvPr>
          <p:cNvSpPr>
            <a:spLocks noGrp="1"/>
          </p:cNvSpPr>
          <p:nvPr>
            <p:ph type="ftr" sz="quarter" idx="11"/>
          </p:nvPr>
        </p:nvSpPr>
        <p:spPr/>
        <p:txBody>
          <a:bodyPr/>
          <a:lstStyle>
            <a:lvl1pPr>
              <a:defRPr/>
            </a:lvl1pPr>
          </a:lstStyle>
          <a:p>
            <a:pPr>
              <a:defRPr/>
            </a:pPr>
            <a:endParaRPr lang="en-US" altLang="zh-CN"/>
          </a:p>
        </p:txBody>
      </p:sp>
      <p:sp>
        <p:nvSpPr>
          <p:cNvPr id="5" name="Slide Number Placeholder 5">
            <a:extLst>
              <a:ext uri="{FF2B5EF4-FFF2-40B4-BE49-F238E27FC236}">
                <a16:creationId xmlns:a16="http://schemas.microsoft.com/office/drawing/2014/main" id="{F5193707-0045-4B45-9B56-A89DB5445F1D}"/>
              </a:ext>
            </a:extLst>
          </p:cNvPr>
          <p:cNvSpPr>
            <a:spLocks noGrp="1"/>
          </p:cNvSpPr>
          <p:nvPr>
            <p:ph type="sldNum" sz="quarter" idx="12"/>
          </p:nvPr>
        </p:nvSpPr>
        <p:spPr/>
        <p:txBody>
          <a:bodyPr/>
          <a:lstStyle>
            <a:lvl1pPr>
              <a:defRPr/>
            </a:lvl1pPr>
          </a:lstStyle>
          <a:p>
            <a:pPr>
              <a:defRPr/>
            </a:pPr>
            <a:fld id="{CD6E0C0E-3293-4D7A-9656-20F3A763B7C7}" type="slidenum">
              <a:rPr lang="en-US" altLang="zh-CN"/>
              <a:pPr>
                <a:defRPr/>
              </a:pPr>
              <a:t>‹#›</a:t>
            </a:fld>
            <a:endParaRPr lang="en-US" altLang="zh-CN"/>
          </a:p>
        </p:txBody>
      </p:sp>
    </p:spTree>
    <p:extLst>
      <p:ext uri="{BB962C8B-B14F-4D97-AF65-F5344CB8AC3E}">
        <p14:creationId xmlns:p14="http://schemas.microsoft.com/office/powerpoint/2010/main" val="28240987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23F004C1-5976-4D35-992F-14AC3FDD93D4}"/>
              </a:ext>
            </a:extLst>
          </p:cNvPr>
          <p:cNvSpPr>
            <a:spLocks noGrp="1"/>
          </p:cNvSpPr>
          <p:nvPr>
            <p:ph type="dt" sz="half" idx="10"/>
          </p:nvPr>
        </p:nvSpPr>
        <p:spPr/>
        <p:txBody>
          <a:bodyPr/>
          <a:lstStyle>
            <a:lvl1pPr>
              <a:defRPr/>
            </a:lvl1pPr>
          </a:lstStyle>
          <a:p>
            <a:pPr>
              <a:defRPr/>
            </a:pPr>
            <a:endParaRPr lang="en-US" altLang="zh-CN"/>
          </a:p>
        </p:txBody>
      </p:sp>
      <p:sp>
        <p:nvSpPr>
          <p:cNvPr id="3" name="Footer Placeholder 4">
            <a:extLst>
              <a:ext uri="{FF2B5EF4-FFF2-40B4-BE49-F238E27FC236}">
                <a16:creationId xmlns:a16="http://schemas.microsoft.com/office/drawing/2014/main" id="{67938499-BF68-489D-9F2A-9B06662846AD}"/>
              </a:ext>
            </a:extLst>
          </p:cNvPr>
          <p:cNvSpPr>
            <a:spLocks noGrp="1"/>
          </p:cNvSpPr>
          <p:nvPr>
            <p:ph type="ftr" sz="quarter" idx="11"/>
          </p:nvPr>
        </p:nvSpPr>
        <p:spPr/>
        <p:txBody>
          <a:bodyPr/>
          <a:lstStyle>
            <a:lvl1pPr>
              <a:defRPr/>
            </a:lvl1pPr>
          </a:lstStyle>
          <a:p>
            <a:pPr>
              <a:defRPr/>
            </a:pPr>
            <a:endParaRPr lang="en-US" altLang="zh-CN"/>
          </a:p>
        </p:txBody>
      </p:sp>
      <p:sp>
        <p:nvSpPr>
          <p:cNvPr id="4" name="Slide Number Placeholder 5">
            <a:extLst>
              <a:ext uri="{FF2B5EF4-FFF2-40B4-BE49-F238E27FC236}">
                <a16:creationId xmlns:a16="http://schemas.microsoft.com/office/drawing/2014/main" id="{766CD515-4ED6-4595-BD36-CD7CD75F5846}"/>
              </a:ext>
            </a:extLst>
          </p:cNvPr>
          <p:cNvSpPr>
            <a:spLocks noGrp="1"/>
          </p:cNvSpPr>
          <p:nvPr>
            <p:ph type="sldNum" sz="quarter" idx="12"/>
          </p:nvPr>
        </p:nvSpPr>
        <p:spPr/>
        <p:txBody>
          <a:bodyPr/>
          <a:lstStyle>
            <a:lvl1pPr>
              <a:defRPr/>
            </a:lvl1pPr>
          </a:lstStyle>
          <a:p>
            <a:pPr>
              <a:defRPr/>
            </a:pPr>
            <a:fld id="{0D2E3C0A-6AC3-4E1C-93D6-E0D028880BB4}" type="slidenum">
              <a:rPr lang="en-US" altLang="zh-CN"/>
              <a:pPr>
                <a:defRPr/>
              </a:pPr>
              <a:t>‹#›</a:t>
            </a:fld>
            <a:endParaRPr lang="en-US" altLang="zh-CN"/>
          </a:p>
        </p:txBody>
      </p:sp>
    </p:spTree>
    <p:extLst>
      <p:ext uri="{BB962C8B-B14F-4D97-AF65-F5344CB8AC3E}">
        <p14:creationId xmlns:p14="http://schemas.microsoft.com/office/powerpoint/2010/main" val="18605494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3">
            <a:extLst>
              <a:ext uri="{FF2B5EF4-FFF2-40B4-BE49-F238E27FC236}">
                <a16:creationId xmlns:a16="http://schemas.microsoft.com/office/drawing/2014/main" id="{D867BE1B-ADC0-4A96-A3C7-5E4CC1F51E13}"/>
              </a:ext>
            </a:extLst>
          </p:cNvPr>
          <p:cNvSpPr>
            <a:spLocks noGrp="1"/>
          </p:cNvSpPr>
          <p:nvPr>
            <p:ph type="dt" sz="half" idx="10"/>
          </p:nvPr>
        </p:nvSpPr>
        <p:spPr/>
        <p:txBody>
          <a:bodyPr/>
          <a:lstStyle>
            <a:lvl1pPr>
              <a:defRPr/>
            </a:lvl1pPr>
          </a:lstStyle>
          <a:p>
            <a:pPr>
              <a:defRPr/>
            </a:pPr>
            <a:endParaRPr lang="en-US" altLang="zh-CN"/>
          </a:p>
        </p:txBody>
      </p:sp>
      <p:sp>
        <p:nvSpPr>
          <p:cNvPr id="6" name="Footer Placeholder 4">
            <a:extLst>
              <a:ext uri="{FF2B5EF4-FFF2-40B4-BE49-F238E27FC236}">
                <a16:creationId xmlns:a16="http://schemas.microsoft.com/office/drawing/2014/main" id="{5680A6A0-94E3-4080-8D34-BD78BE2D3F56}"/>
              </a:ext>
            </a:extLst>
          </p:cNvPr>
          <p:cNvSpPr>
            <a:spLocks noGrp="1"/>
          </p:cNvSpPr>
          <p:nvPr>
            <p:ph type="ftr" sz="quarter" idx="11"/>
          </p:nvPr>
        </p:nvSpPr>
        <p:spPr/>
        <p:txBody>
          <a:bodyPr/>
          <a:lstStyle>
            <a:lvl1pPr>
              <a:defRPr/>
            </a:lvl1pPr>
          </a:lstStyle>
          <a:p>
            <a:pPr>
              <a:defRPr/>
            </a:pPr>
            <a:endParaRPr lang="en-US" altLang="zh-CN"/>
          </a:p>
        </p:txBody>
      </p:sp>
      <p:sp>
        <p:nvSpPr>
          <p:cNvPr id="7" name="Slide Number Placeholder 5">
            <a:extLst>
              <a:ext uri="{FF2B5EF4-FFF2-40B4-BE49-F238E27FC236}">
                <a16:creationId xmlns:a16="http://schemas.microsoft.com/office/drawing/2014/main" id="{BAF300B1-5220-44F1-9526-250DD2EFA7CE}"/>
              </a:ext>
            </a:extLst>
          </p:cNvPr>
          <p:cNvSpPr>
            <a:spLocks noGrp="1"/>
          </p:cNvSpPr>
          <p:nvPr>
            <p:ph type="sldNum" sz="quarter" idx="12"/>
          </p:nvPr>
        </p:nvSpPr>
        <p:spPr/>
        <p:txBody>
          <a:bodyPr/>
          <a:lstStyle>
            <a:lvl1pPr>
              <a:defRPr/>
            </a:lvl1pPr>
          </a:lstStyle>
          <a:p>
            <a:pPr>
              <a:defRPr/>
            </a:pPr>
            <a:fld id="{5D905557-A667-465D-BB36-01B65EA89C47}" type="slidenum">
              <a:rPr lang="en-US" altLang="zh-CN"/>
              <a:pPr>
                <a:defRPr/>
              </a:pPr>
              <a:t>‹#›</a:t>
            </a:fld>
            <a:endParaRPr lang="en-US" altLang="zh-CN"/>
          </a:p>
        </p:txBody>
      </p:sp>
    </p:spTree>
    <p:extLst>
      <p:ext uri="{BB962C8B-B14F-4D97-AF65-F5344CB8AC3E}">
        <p14:creationId xmlns:p14="http://schemas.microsoft.com/office/powerpoint/2010/main" val="3147127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FC480F-54DA-4E16-9FC6-4DE620A510F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76FE18F-904D-401C-9C0A-9A299BC3EBB3}"/>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D1512DB-4B29-46EC-A3FB-7F3764A8B118}"/>
              </a:ext>
            </a:extLst>
          </p:cNvPr>
          <p:cNvSpPr>
            <a:spLocks noGrp="1"/>
          </p:cNvSpPr>
          <p:nvPr>
            <p:ph type="dt" sz="half" idx="10"/>
          </p:nvPr>
        </p:nvSpPr>
        <p:spPr/>
        <p:txBody>
          <a:bodyPr/>
          <a:lstStyle/>
          <a:p>
            <a:fld id="{5FE2284F-55D7-419B-8C67-6D170B282919}" type="datetimeFigureOut">
              <a:rPr lang="zh-CN" altLang="en-US" smtClean="0"/>
              <a:t>2019/5/24</a:t>
            </a:fld>
            <a:endParaRPr lang="zh-CN" altLang="en-US"/>
          </a:p>
        </p:txBody>
      </p:sp>
      <p:sp>
        <p:nvSpPr>
          <p:cNvPr id="5" name="页脚占位符 4">
            <a:extLst>
              <a:ext uri="{FF2B5EF4-FFF2-40B4-BE49-F238E27FC236}">
                <a16:creationId xmlns:a16="http://schemas.microsoft.com/office/drawing/2014/main" id="{093E502A-575C-4953-859D-FC5AA3AB229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201718A-3B9A-42A0-AAAE-8EFE8D2B6D60}"/>
              </a:ext>
            </a:extLst>
          </p:cNvPr>
          <p:cNvSpPr>
            <a:spLocks noGrp="1"/>
          </p:cNvSpPr>
          <p:nvPr>
            <p:ph type="sldNum" sz="quarter" idx="12"/>
          </p:nvPr>
        </p:nvSpPr>
        <p:spPr/>
        <p:txBody>
          <a:bodyPr/>
          <a:lstStyle/>
          <a:p>
            <a:fld id="{70B697B6-6465-4EA7-BA00-492F9CB0F732}" type="slidenum">
              <a:rPr lang="zh-CN" altLang="en-US" smtClean="0"/>
              <a:t>‹#›</a:t>
            </a:fld>
            <a:endParaRPr lang="zh-CN" altLang="en-US"/>
          </a:p>
        </p:txBody>
      </p:sp>
    </p:spTree>
    <p:extLst>
      <p:ext uri="{BB962C8B-B14F-4D97-AF65-F5344CB8AC3E}">
        <p14:creationId xmlns:p14="http://schemas.microsoft.com/office/powerpoint/2010/main" val="21528440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3">
            <a:extLst>
              <a:ext uri="{FF2B5EF4-FFF2-40B4-BE49-F238E27FC236}">
                <a16:creationId xmlns:a16="http://schemas.microsoft.com/office/drawing/2014/main" id="{92AC48B2-5424-4DBB-82B3-7F75A258A0C8}"/>
              </a:ext>
            </a:extLst>
          </p:cNvPr>
          <p:cNvSpPr>
            <a:spLocks noGrp="1"/>
          </p:cNvSpPr>
          <p:nvPr>
            <p:ph type="dt" sz="half" idx="10"/>
          </p:nvPr>
        </p:nvSpPr>
        <p:spPr/>
        <p:txBody>
          <a:bodyPr/>
          <a:lstStyle>
            <a:lvl1pPr>
              <a:defRPr/>
            </a:lvl1pPr>
          </a:lstStyle>
          <a:p>
            <a:pPr>
              <a:defRPr/>
            </a:pPr>
            <a:endParaRPr lang="en-US" altLang="zh-CN"/>
          </a:p>
        </p:txBody>
      </p:sp>
      <p:sp>
        <p:nvSpPr>
          <p:cNvPr id="6" name="Footer Placeholder 4">
            <a:extLst>
              <a:ext uri="{FF2B5EF4-FFF2-40B4-BE49-F238E27FC236}">
                <a16:creationId xmlns:a16="http://schemas.microsoft.com/office/drawing/2014/main" id="{E157A3CF-90E5-4B2D-B91C-C871940D3163}"/>
              </a:ext>
            </a:extLst>
          </p:cNvPr>
          <p:cNvSpPr>
            <a:spLocks noGrp="1"/>
          </p:cNvSpPr>
          <p:nvPr>
            <p:ph type="ftr" sz="quarter" idx="11"/>
          </p:nvPr>
        </p:nvSpPr>
        <p:spPr/>
        <p:txBody>
          <a:bodyPr/>
          <a:lstStyle>
            <a:lvl1pPr>
              <a:defRPr/>
            </a:lvl1pPr>
          </a:lstStyle>
          <a:p>
            <a:pPr>
              <a:defRPr/>
            </a:pPr>
            <a:endParaRPr lang="en-US" altLang="zh-CN"/>
          </a:p>
        </p:txBody>
      </p:sp>
      <p:sp>
        <p:nvSpPr>
          <p:cNvPr id="7" name="Slide Number Placeholder 5">
            <a:extLst>
              <a:ext uri="{FF2B5EF4-FFF2-40B4-BE49-F238E27FC236}">
                <a16:creationId xmlns:a16="http://schemas.microsoft.com/office/drawing/2014/main" id="{97644FDD-A616-4DAE-AB52-7693E0691AA2}"/>
              </a:ext>
            </a:extLst>
          </p:cNvPr>
          <p:cNvSpPr>
            <a:spLocks noGrp="1"/>
          </p:cNvSpPr>
          <p:nvPr>
            <p:ph type="sldNum" sz="quarter" idx="12"/>
          </p:nvPr>
        </p:nvSpPr>
        <p:spPr/>
        <p:txBody>
          <a:bodyPr/>
          <a:lstStyle>
            <a:lvl1pPr>
              <a:defRPr/>
            </a:lvl1pPr>
          </a:lstStyle>
          <a:p>
            <a:pPr>
              <a:defRPr/>
            </a:pPr>
            <a:fld id="{0AAFB31E-358F-47ED-9946-09A694DF4F61}" type="slidenum">
              <a:rPr lang="en-US" altLang="zh-CN"/>
              <a:pPr>
                <a:defRPr/>
              </a:pPr>
              <a:t>‹#›</a:t>
            </a:fld>
            <a:endParaRPr lang="en-US" altLang="zh-CN"/>
          </a:p>
        </p:txBody>
      </p:sp>
    </p:spTree>
    <p:extLst>
      <p:ext uri="{BB962C8B-B14F-4D97-AF65-F5344CB8AC3E}">
        <p14:creationId xmlns:p14="http://schemas.microsoft.com/office/powerpoint/2010/main" val="24407849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a:extLst>
              <a:ext uri="{FF2B5EF4-FFF2-40B4-BE49-F238E27FC236}">
                <a16:creationId xmlns:a16="http://schemas.microsoft.com/office/drawing/2014/main" id="{C39D3FFA-FC97-4F5B-95AB-96A645333FDB}"/>
              </a:ext>
            </a:extLst>
          </p:cNvPr>
          <p:cNvSpPr>
            <a:spLocks noGrp="1"/>
          </p:cNvSpPr>
          <p:nvPr>
            <p:ph type="dt" sz="half" idx="10"/>
          </p:nvPr>
        </p:nvSpPr>
        <p:spPr/>
        <p:txBody>
          <a:bodyPr/>
          <a:lstStyle>
            <a:lvl1pPr>
              <a:defRPr/>
            </a:lvl1pPr>
          </a:lstStyle>
          <a:p>
            <a:pPr>
              <a:defRPr/>
            </a:pPr>
            <a:endParaRPr lang="en-US" altLang="zh-CN"/>
          </a:p>
        </p:txBody>
      </p:sp>
      <p:sp>
        <p:nvSpPr>
          <p:cNvPr id="5" name="Footer Placeholder 4">
            <a:extLst>
              <a:ext uri="{FF2B5EF4-FFF2-40B4-BE49-F238E27FC236}">
                <a16:creationId xmlns:a16="http://schemas.microsoft.com/office/drawing/2014/main" id="{C40FD8F1-B628-4F68-9276-589104155D24}"/>
              </a:ext>
            </a:extLst>
          </p:cNvPr>
          <p:cNvSpPr>
            <a:spLocks noGrp="1"/>
          </p:cNvSpPr>
          <p:nvPr>
            <p:ph type="ftr" sz="quarter" idx="11"/>
          </p:nvPr>
        </p:nvSpPr>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id="{FB09D1B5-0A85-4287-B24F-5FE8E9868FC3}"/>
              </a:ext>
            </a:extLst>
          </p:cNvPr>
          <p:cNvSpPr>
            <a:spLocks noGrp="1"/>
          </p:cNvSpPr>
          <p:nvPr>
            <p:ph type="sldNum" sz="quarter" idx="12"/>
          </p:nvPr>
        </p:nvSpPr>
        <p:spPr/>
        <p:txBody>
          <a:bodyPr/>
          <a:lstStyle>
            <a:lvl1pPr>
              <a:defRPr/>
            </a:lvl1pPr>
          </a:lstStyle>
          <a:p>
            <a:pPr>
              <a:defRPr/>
            </a:pPr>
            <a:fld id="{BEDF0C9A-8426-4771-A671-61D10DC66159}" type="slidenum">
              <a:rPr lang="en-US" altLang="zh-CN"/>
              <a:pPr>
                <a:defRPr/>
              </a:pPr>
              <a:t>‹#›</a:t>
            </a:fld>
            <a:endParaRPr lang="en-US" altLang="zh-CN"/>
          </a:p>
        </p:txBody>
      </p:sp>
    </p:spTree>
    <p:extLst>
      <p:ext uri="{BB962C8B-B14F-4D97-AF65-F5344CB8AC3E}">
        <p14:creationId xmlns:p14="http://schemas.microsoft.com/office/powerpoint/2010/main" val="9171598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a:extLst>
              <a:ext uri="{FF2B5EF4-FFF2-40B4-BE49-F238E27FC236}">
                <a16:creationId xmlns:a16="http://schemas.microsoft.com/office/drawing/2014/main" id="{552DA007-EA12-410F-9123-87378DECF085}"/>
              </a:ext>
            </a:extLst>
          </p:cNvPr>
          <p:cNvSpPr>
            <a:spLocks noGrp="1"/>
          </p:cNvSpPr>
          <p:nvPr>
            <p:ph type="dt" sz="half" idx="10"/>
          </p:nvPr>
        </p:nvSpPr>
        <p:spPr/>
        <p:txBody>
          <a:bodyPr/>
          <a:lstStyle>
            <a:lvl1pPr>
              <a:defRPr/>
            </a:lvl1pPr>
          </a:lstStyle>
          <a:p>
            <a:pPr>
              <a:defRPr/>
            </a:pPr>
            <a:endParaRPr lang="en-US" altLang="zh-CN"/>
          </a:p>
        </p:txBody>
      </p:sp>
      <p:sp>
        <p:nvSpPr>
          <p:cNvPr id="5" name="Footer Placeholder 4">
            <a:extLst>
              <a:ext uri="{FF2B5EF4-FFF2-40B4-BE49-F238E27FC236}">
                <a16:creationId xmlns:a16="http://schemas.microsoft.com/office/drawing/2014/main" id="{AEF7814D-96BA-495D-BF86-31C2782F910D}"/>
              </a:ext>
            </a:extLst>
          </p:cNvPr>
          <p:cNvSpPr>
            <a:spLocks noGrp="1"/>
          </p:cNvSpPr>
          <p:nvPr>
            <p:ph type="ftr" sz="quarter" idx="11"/>
          </p:nvPr>
        </p:nvSpPr>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id="{896ED7C1-4471-46FC-9073-E5BBE2E4DFA2}"/>
              </a:ext>
            </a:extLst>
          </p:cNvPr>
          <p:cNvSpPr>
            <a:spLocks noGrp="1"/>
          </p:cNvSpPr>
          <p:nvPr>
            <p:ph type="sldNum" sz="quarter" idx="12"/>
          </p:nvPr>
        </p:nvSpPr>
        <p:spPr/>
        <p:txBody>
          <a:bodyPr/>
          <a:lstStyle>
            <a:lvl1pPr>
              <a:defRPr/>
            </a:lvl1pPr>
          </a:lstStyle>
          <a:p>
            <a:pPr>
              <a:defRPr/>
            </a:pPr>
            <a:fld id="{D5160C67-5AEB-4BE6-BBAD-2C20265F011F}" type="slidenum">
              <a:rPr lang="en-US" altLang="zh-CN"/>
              <a:pPr>
                <a:defRPr/>
              </a:pPr>
              <a:t>‹#›</a:t>
            </a:fld>
            <a:endParaRPr lang="en-US" altLang="zh-CN"/>
          </a:p>
        </p:txBody>
      </p:sp>
    </p:spTree>
    <p:extLst>
      <p:ext uri="{BB962C8B-B14F-4D97-AF65-F5344CB8AC3E}">
        <p14:creationId xmlns:p14="http://schemas.microsoft.com/office/powerpoint/2010/main" val="2988723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422F6B-CB3A-4957-8D70-BF974740C7C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58A1057-DF8B-4518-B8FE-EF0101EB99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82081630-AD01-49F1-8C8A-10CCA8B05F14}"/>
              </a:ext>
            </a:extLst>
          </p:cNvPr>
          <p:cNvSpPr>
            <a:spLocks noGrp="1"/>
          </p:cNvSpPr>
          <p:nvPr>
            <p:ph type="dt" sz="half" idx="10"/>
          </p:nvPr>
        </p:nvSpPr>
        <p:spPr/>
        <p:txBody>
          <a:bodyPr/>
          <a:lstStyle/>
          <a:p>
            <a:fld id="{5FE2284F-55D7-419B-8C67-6D170B282919}" type="datetimeFigureOut">
              <a:rPr lang="zh-CN" altLang="en-US" smtClean="0"/>
              <a:t>2019/5/24</a:t>
            </a:fld>
            <a:endParaRPr lang="zh-CN" altLang="en-US"/>
          </a:p>
        </p:txBody>
      </p:sp>
      <p:sp>
        <p:nvSpPr>
          <p:cNvPr id="5" name="页脚占位符 4">
            <a:extLst>
              <a:ext uri="{FF2B5EF4-FFF2-40B4-BE49-F238E27FC236}">
                <a16:creationId xmlns:a16="http://schemas.microsoft.com/office/drawing/2014/main" id="{CE57D12D-578A-4909-B18C-213886C9052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5474372-D245-4204-9FA5-DF82DF6AB759}"/>
              </a:ext>
            </a:extLst>
          </p:cNvPr>
          <p:cNvSpPr>
            <a:spLocks noGrp="1"/>
          </p:cNvSpPr>
          <p:nvPr>
            <p:ph type="sldNum" sz="quarter" idx="12"/>
          </p:nvPr>
        </p:nvSpPr>
        <p:spPr/>
        <p:txBody>
          <a:bodyPr/>
          <a:lstStyle/>
          <a:p>
            <a:fld id="{70B697B6-6465-4EA7-BA00-492F9CB0F732}" type="slidenum">
              <a:rPr lang="zh-CN" altLang="en-US" smtClean="0"/>
              <a:t>‹#›</a:t>
            </a:fld>
            <a:endParaRPr lang="zh-CN" altLang="en-US"/>
          </a:p>
        </p:txBody>
      </p:sp>
    </p:spTree>
    <p:extLst>
      <p:ext uri="{BB962C8B-B14F-4D97-AF65-F5344CB8AC3E}">
        <p14:creationId xmlns:p14="http://schemas.microsoft.com/office/powerpoint/2010/main" val="1693155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935426-56B9-4120-8107-0E7DE437DC9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EFCDA97-EA64-486C-B299-FFF51796CAFB}"/>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F5DB58FD-1B63-48AF-B18B-6007DBAB9636}"/>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59F12368-0662-4688-8B89-0135706C08BD}"/>
              </a:ext>
            </a:extLst>
          </p:cNvPr>
          <p:cNvSpPr>
            <a:spLocks noGrp="1"/>
          </p:cNvSpPr>
          <p:nvPr>
            <p:ph type="dt" sz="half" idx="10"/>
          </p:nvPr>
        </p:nvSpPr>
        <p:spPr/>
        <p:txBody>
          <a:bodyPr/>
          <a:lstStyle/>
          <a:p>
            <a:fld id="{5FE2284F-55D7-419B-8C67-6D170B282919}" type="datetimeFigureOut">
              <a:rPr lang="zh-CN" altLang="en-US" smtClean="0"/>
              <a:t>2019/5/24</a:t>
            </a:fld>
            <a:endParaRPr lang="zh-CN" altLang="en-US"/>
          </a:p>
        </p:txBody>
      </p:sp>
      <p:sp>
        <p:nvSpPr>
          <p:cNvPr id="6" name="页脚占位符 5">
            <a:extLst>
              <a:ext uri="{FF2B5EF4-FFF2-40B4-BE49-F238E27FC236}">
                <a16:creationId xmlns:a16="http://schemas.microsoft.com/office/drawing/2014/main" id="{BC9EB49B-2E84-4F7F-95B3-196746E8036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94A680E-1499-43D2-8FE5-20F8A0CA9263}"/>
              </a:ext>
            </a:extLst>
          </p:cNvPr>
          <p:cNvSpPr>
            <a:spLocks noGrp="1"/>
          </p:cNvSpPr>
          <p:nvPr>
            <p:ph type="sldNum" sz="quarter" idx="12"/>
          </p:nvPr>
        </p:nvSpPr>
        <p:spPr/>
        <p:txBody>
          <a:bodyPr/>
          <a:lstStyle/>
          <a:p>
            <a:fld id="{70B697B6-6465-4EA7-BA00-492F9CB0F732}" type="slidenum">
              <a:rPr lang="zh-CN" altLang="en-US" smtClean="0"/>
              <a:t>‹#›</a:t>
            </a:fld>
            <a:endParaRPr lang="zh-CN" altLang="en-US"/>
          </a:p>
        </p:txBody>
      </p:sp>
    </p:spTree>
    <p:extLst>
      <p:ext uri="{BB962C8B-B14F-4D97-AF65-F5344CB8AC3E}">
        <p14:creationId xmlns:p14="http://schemas.microsoft.com/office/powerpoint/2010/main" val="3038354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94C81A-1B25-4A85-9ADD-72D72DF6B8E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21E963C-BC0C-4733-9C14-32B8804384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813D268C-FC5C-48E6-BCDB-BDE0EFD6A87B}"/>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9B610811-C508-4FF5-BED0-327EF1F20D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B7CCFC29-E1E5-456A-AD48-97C826F777A0}"/>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0089553B-2191-4401-AADA-B9AEA7A8F5C5}"/>
              </a:ext>
            </a:extLst>
          </p:cNvPr>
          <p:cNvSpPr>
            <a:spLocks noGrp="1"/>
          </p:cNvSpPr>
          <p:nvPr>
            <p:ph type="dt" sz="half" idx="10"/>
          </p:nvPr>
        </p:nvSpPr>
        <p:spPr/>
        <p:txBody>
          <a:bodyPr/>
          <a:lstStyle/>
          <a:p>
            <a:fld id="{5FE2284F-55D7-419B-8C67-6D170B282919}" type="datetimeFigureOut">
              <a:rPr lang="zh-CN" altLang="en-US" smtClean="0"/>
              <a:t>2019/5/24</a:t>
            </a:fld>
            <a:endParaRPr lang="zh-CN" altLang="en-US"/>
          </a:p>
        </p:txBody>
      </p:sp>
      <p:sp>
        <p:nvSpPr>
          <p:cNvPr id="8" name="页脚占位符 7">
            <a:extLst>
              <a:ext uri="{FF2B5EF4-FFF2-40B4-BE49-F238E27FC236}">
                <a16:creationId xmlns:a16="http://schemas.microsoft.com/office/drawing/2014/main" id="{E6E28BAA-7E1F-4C80-88C5-710CFB36E14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A3264F7-5275-418C-BF48-64D9BF17D4FC}"/>
              </a:ext>
            </a:extLst>
          </p:cNvPr>
          <p:cNvSpPr>
            <a:spLocks noGrp="1"/>
          </p:cNvSpPr>
          <p:nvPr>
            <p:ph type="sldNum" sz="quarter" idx="12"/>
          </p:nvPr>
        </p:nvSpPr>
        <p:spPr/>
        <p:txBody>
          <a:bodyPr/>
          <a:lstStyle/>
          <a:p>
            <a:fld id="{70B697B6-6465-4EA7-BA00-492F9CB0F732}" type="slidenum">
              <a:rPr lang="zh-CN" altLang="en-US" smtClean="0"/>
              <a:t>‹#›</a:t>
            </a:fld>
            <a:endParaRPr lang="zh-CN" altLang="en-US"/>
          </a:p>
        </p:txBody>
      </p:sp>
    </p:spTree>
    <p:extLst>
      <p:ext uri="{BB962C8B-B14F-4D97-AF65-F5344CB8AC3E}">
        <p14:creationId xmlns:p14="http://schemas.microsoft.com/office/powerpoint/2010/main" val="2525711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CB107D-6707-47B9-80EF-7213C7A2CDC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4A87944-92D1-4BDE-AC24-B1462C8847BD}"/>
              </a:ext>
            </a:extLst>
          </p:cNvPr>
          <p:cNvSpPr>
            <a:spLocks noGrp="1"/>
          </p:cNvSpPr>
          <p:nvPr>
            <p:ph type="dt" sz="half" idx="10"/>
          </p:nvPr>
        </p:nvSpPr>
        <p:spPr/>
        <p:txBody>
          <a:bodyPr/>
          <a:lstStyle/>
          <a:p>
            <a:fld id="{5FE2284F-55D7-419B-8C67-6D170B282919}" type="datetimeFigureOut">
              <a:rPr lang="zh-CN" altLang="en-US" smtClean="0"/>
              <a:t>2019/5/24</a:t>
            </a:fld>
            <a:endParaRPr lang="zh-CN" altLang="en-US"/>
          </a:p>
        </p:txBody>
      </p:sp>
      <p:sp>
        <p:nvSpPr>
          <p:cNvPr id="4" name="页脚占位符 3">
            <a:extLst>
              <a:ext uri="{FF2B5EF4-FFF2-40B4-BE49-F238E27FC236}">
                <a16:creationId xmlns:a16="http://schemas.microsoft.com/office/drawing/2014/main" id="{789C4237-5E59-4FF1-937C-1FDDCD323FA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7948852-6A88-49B6-8B1F-5ED7C5935F21}"/>
              </a:ext>
            </a:extLst>
          </p:cNvPr>
          <p:cNvSpPr>
            <a:spLocks noGrp="1"/>
          </p:cNvSpPr>
          <p:nvPr>
            <p:ph type="sldNum" sz="quarter" idx="12"/>
          </p:nvPr>
        </p:nvSpPr>
        <p:spPr/>
        <p:txBody>
          <a:bodyPr/>
          <a:lstStyle/>
          <a:p>
            <a:fld id="{70B697B6-6465-4EA7-BA00-492F9CB0F732}" type="slidenum">
              <a:rPr lang="zh-CN" altLang="en-US" smtClean="0"/>
              <a:t>‹#›</a:t>
            </a:fld>
            <a:endParaRPr lang="zh-CN" altLang="en-US"/>
          </a:p>
        </p:txBody>
      </p:sp>
    </p:spTree>
    <p:extLst>
      <p:ext uri="{BB962C8B-B14F-4D97-AF65-F5344CB8AC3E}">
        <p14:creationId xmlns:p14="http://schemas.microsoft.com/office/powerpoint/2010/main" val="1181298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9D7CD1C-12F0-44E3-8DFE-F28E5CFAF33C}"/>
              </a:ext>
            </a:extLst>
          </p:cNvPr>
          <p:cNvSpPr>
            <a:spLocks noGrp="1"/>
          </p:cNvSpPr>
          <p:nvPr>
            <p:ph type="dt" sz="half" idx="10"/>
          </p:nvPr>
        </p:nvSpPr>
        <p:spPr/>
        <p:txBody>
          <a:bodyPr/>
          <a:lstStyle/>
          <a:p>
            <a:fld id="{5FE2284F-55D7-419B-8C67-6D170B282919}" type="datetimeFigureOut">
              <a:rPr lang="zh-CN" altLang="en-US" smtClean="0"/>
              <a:t>2019/5/24</a:t>
            </a:fld>
            <a:endParaRPr lang="zh-CN" altLang="en-US"/>
          </a:p>
        </p:txBody>
      </p:sp>
      <p:sp>
        <p:nvSpPr>
          <p:cNvPr id="3" name="页脚占位符 2">
            <a:extLst>
              <a:ext uri="{FF2B5EF4-FFF2-40B4-BE49-F238E27FC236}">
                <a16:creationId xmlns:a16="http://schemas.microsoft.com/office/drawing/2014/main" id="{18A135CC-2625-4CFC-97C7-2CA764CD50B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AC47202-1325-46A0-AB11-582C252D8E66}"/>
              </a:ext>
            </a:extLst>
          </p:cNvPr>
          <p:cNvSpPr>
            <a:spLocks noGrp="1"/>
          </p:cNvSpPr>
          <p:nvPr>
            <p:ph type="sldNum" sz="quarter" idx="12"/>
          </p:nvPr>
        </p:nvSpPr>
        <p:spPr/>
        <p:txBody>
          <a:bodyPr/>
          <a:lstStyle/>
          <a:p>
            <a:fld id="{70B697B6-6465-4EA7-BA00-492F9CB0F732}" type="slidenum">
              <a:rPr lang="zh-CN" altLang="en-US" smtClean="0"/>
              <a:t>‹#›</a:t>
            </a:fld>
            <a:endParaRPr lang="zh-CN" altLang="en-US"/>
          </a:p>
        </p:txBody>
      </p:sp>
    </p:spTree>
    <p:extLst>
      <p:ext uri="{BB962C8B-B14F-4D97-AF65-F5344CB8AC3E}">
        <p14:creationId xmlns:p14="http://schemas.microsoft.com/office/powerpoint/2010/main" val="357166957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83D228-44A6-4B99-A2FF-09F2219740E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BEB2F14-AA35-4122-8520-8D234FE9B8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F29B57FA-8A59-449A-9229-444645A415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10B37723-B50C-490B-91F2-A74D600E1085}"/>
              </a:ext>
            </a:extLst>
          </p:cNvPr>
          <p:cNvSpPr>
            <a:spLocks noGrp="1"/>
          </p:cNvSpPr>
          <p:nvPr>
            <p:ph type="dt" sz="half" idx="10"/>
          </p:nvPr>
        </p:nvSpPr>
        <p:spPr/>
        <p:txBody>
          <a:bodyPr/>
          <a:lstStyle/>
          <a:p>
            <a:fld id="{5FE2284F-55D7-419B-8C67-6D170B282919}" type="datetimeFigureOut">
              <a:rPr lang="zh-CN" altLang="en-US" smtClean="0"/>
              <a:t>2019/5/24</a:t>
            </a:fld>
            <a:endParaRPr lang="zh-CN" altLang="en-US"/>
          </a:p>
        </p:txBody>
      </p:sp>
      <p:sp>
        <p:nvSpPr>
          <p:cNvPr id="6" name="页脚占位符 5">
            <a:extLst>
              <a:ext uri="{FF2B5EF4-FFF2-40B4-BE49-F238E27FC236}">
                <a16:creationId xmlns:a16="http://schemas.microsoft.com/office/drawing/2014/main" id="{A217338D-5EDE-4B75-91EC-FCE5E074F25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3932D62-2DE0-4BF4-B36B-381DC936BFAC}"/>
              </a:ext>
            </a:extLst>
          </p:cNvPr>
          <p:cNvSpPr>
            <a:spLocks noGrp="1"/>
          </p:cNvSpPr>
          <p:nvPr>
            <p:ph type="sldNum" sz="quarter" idx="12"/>
          </p:nvPr>
        </p:nvSpPr>
        <p:spPr/>
        <p:txBody>
          <a:bodyPr/>
          <a:lstStyle/>
          <a:p>
            <a:fld id="{70B697B6-6465-4EA7-BA00-492F9CB0F732}" type="slidenum">
              <a:rPr lang="zh-CN" altLang="en-US" smtClean="0"/>
              <a:t>‹#›</a:t>
            </a:fld>
            <a:endParaRPr lang="zh-CN" altLang="en-US"/>
          </a:p>
        </p:txBody>
      </p:sp>
    </p:spTree>
    <p:extLst>
      <p:ext uri="{BB962C8B-B14F-4D97-AF65-F5344CB8AC3E}">
        <p14:creationId xmlns:p14="http://schemas.microsoft.com/office/powerpoint/2010/main" val="2609307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6988EC-EDDB-4DC1-9DBF-EAE51E5AFAD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486DC13-8736-4009-BA44-CC4BE9095D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9F531F8-60FF-40C9-A966-56C83FB8D3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FBF55A49-5200-4AF4-98F8-6E05048E4486}"/>
              </a:ext>
            </a:extLst>
          </p:cNvPr>
          <p:cNvSpPr>
            <a:spLocks noGrp="1"/>
          </p:cNvSpPr>
          <p:nvPr>
            <p:ph type="dt" sz="half" idx="10"/>
          </p:nvPr>
        </p:nvSpPr>
        <p:spPr/>
        <p:txBody>
          <a:bodyPr/>
          <a:lstStyle/>
          <a:p>
            <a:fld id="{5FE2284F-55D7-419B-8C67-6D170B282919}" type="datetimeFigureOut">
              <a:rPr lang="zh-CN" altLang="en-US" smtClean="0"/>
              <a:t>2019/5/24</a:t>
            </a:fld>
            <a:endParaRPr lang="zh-CN" altLang="en-US"/>
          </a:p>
        </p:txBody>
      </p:sp>
      <p:sp>
        <p:nvSpPr>
          <p:cNvPr id="6" name="页脚占位符 5">
            <a:extLst>
              <a:ext uri="{FF2B5EF4-FFF2-40B4-BE49-F238E27FC236}">
                <a16:creationId xmlns:a16="http://schemas.microsoft.com/office/drawing/2014/main" id="{F0067F60-63F7-40F5-B65F-80EA72EA944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046B506-F249-486F-87A6-779F1EE93D68}"/>
              </a:ext>
            </a:extLst>
          </p:cNvPr>
          <p:cNvSpPr>
            <a:spLocks noGrp="1"/>
          </p:cNvSpPr>
          <p:nvPr>
            <p:ph type="sldNum" sz="quarter" idx="12"/>
          </p:nvPr>
        </p:nvSpPr>
        <p:spPr/>
        <p:txBody>
          <a:bodyPr/>
          <a:lstStyle/>
          <a:p>
            <a:fld id="{70B697B6-6465-4EA7-BA00-492F9CB0F732}" type="slidenum">
              <a:rPr lang="zh-CN" altLang="en-US" smtClean="0"/>
              <a:t>‹#›</a:t>
            </a:fld>
            <a:endParaRPr lang="zh-CN" altLang="en-US"/>
          </a:p>
        </p:txBody>
      </p:sp>
    </p:spTree>
    <p:extLst>
      <p:ext uri="{BB962C8B-B14F-4D97-AF65-F5344CB8AC3E}">
        <p14:creationId xmlns:p14="http://schemas.microsoft.com/office/powerpoint/2010/main" val="512927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0AFA881-77D9-4268-BA6E-C75F5C2C52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BB77D70-65CF-43F3-833E-2D0F3C2A99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D8E07CE-C61F-4699-847F-EF4C716172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E2284F-55D7-419B-8C67-6D170B282919}" type="datetimeFigureOut">
              <a:rPr lang="zh-CN" altLang="en-US" smtClean="0"/>
              <a:t>2019/5/24</a:t>
            </a:fld>
            <a:endParaRPr lang="zh-CN" altLang="en-US"/>
          </a:p>
        </p:txBody>
      </p:sp>
      <p:sp>
        <p:nvSpPr>
          <p:cNvPr id="5" name="页脚占位符 4">
            <a:extLst>
              <a:ext uri="{FF2B5EF4-FFF2-40B4-BE49-F238E27FC236}">
                <a16:creationId xmlns:a16="http://schemas.microsoft.com/office/drawing/2014/main" id="{CED3CE98-0DD7-4C8F-83A5-4F183CF64A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D16093F-1BA8-4E18-9BB4-79675E6195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B697B6-6465-4EA7-BA00-492F9CB0F732}" type="slidenum">
              <a:rPr lang="zh-CN" altLang="en-US" smtClean="0"/>
              <a:t>‹#›</a:t>
            </a:fld>
            <a:endParaRPr lang="zh-CN" altLang="en-US"/>
          </a:p>
        </p:txBody>
      </p:sp>
    </p:spTree>
    <p:extLst>
      <p:ext uri="{BB962C8B-B14F-4D97-AF65-F5344CB8AC3E}">
        <p14:creationId xmlns:p14="http://schemas.microsoft.com/office/powerpoint/2010/main" val="39382821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755271F6-77E4-4B2C-993C-9A73CEF6B926}"/>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Text Placeholder 2">
            <a:extLst>
              <a:ext uri="{FF2B5EF4-FFF2-40B4-BE49-F238E27FC236}">
                <a16:creationId xmlns:a16="http://schemas.microsoft.com/office/drawing/2014/main" id="{757C44DA-62B9-4B86-B8BD-75BB27F4F92C}"/>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a:extLst>
              <a:ext uri="{FF2B5EF4-FFF2-40B4-BE49-F238E27FC236}">
                <a16:creationId xmlns:a16="http://schemas.microsoft.com/office/drawing/2014/main" id="{0E42B10A-F0C7-4687-83FB-C3E07D6FDB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endParaRPr lang="en-US" altLang="zh-CN"/>
          </a:p>
        </p:txBody>
      </p:sp>
      <p:sp>
        <p:nvSpPr>
          <p:cNvPr id="5" name="Footer Placeholder 4">
            <a:extLst>
              <a:ext uri="{FF2B5EF4-FFF2-40B4-BE49-F238E27FC236}">
                <a16:creationId xmlns:a16="http://schemas.microsoft.com/office/drawing/2014/main" id="{DAD05948-E8BF-42A7-998A-52184D7EAB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ltLang="zh-CN"/>
          </a:p>
        </p:txBody>
      </p:sp>
      <p:sp>
        <p:nvSpPr>
          <p:cNvPr id="6" name="Slide Number Placeholder 5">
            <a:extLst>
              <a:ext uri="{FF2B5EF4-FFF2-40B4-BE49-F238E27FC236}">
                <a16:creationId xmlns:a16="http://schemas.microsoft.com/office/drawing/2014/main" id="{9A2DDA19-1138-47E9-80C8-C0B55A19DC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defRPr>
            </a:lvl1pPr>
          </a:lstStyle>
          <a:p>
            <a:pPr>
              <a:defRPr/>
            </a:pPr>
            <a:fld id="{81EE1351-FCCE-4D88-BA2D-A6F634104D13}" type="slidenum">
              <a:rPr lang="en-US" altLang="zh-CN"/>
              <a:pPr>
                <a:defRPr/>
              </a:pPr>
              <a:t>‹#›</a:t>
            </a:fld>
            <a:endParaRPr lang="en-US" altLang="zh-CN"/>
          </a:p>
        </p:txBody>
      </p:sp>
    </p:spTree>
    <p:extLst>
      <p:ext uri="{BB962C8B-B14F-4D97-AF65-F5344CB8AC3E}">
        <p14:creationId xmlns:p14="http://schemas.microsoft.com/office/powerpoint/2010/main" val="29563040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microsoft.com/office/2007/relationships/hdphoto" Target="../media/hdphoto2.wdp"/><Relationship Id="rId2" Type="http://schemas.openxmlformats.org/officeDocument/2006/relationships/notesSlide" Target="../notesSlides/notesSlide10.xml"/><Relationship Id="rId1" Type="http://schemas.openxmlformats.org/officeDocument/2006/relationships/slideLayout" Target="../slideLayouts/slideLayout18.xml"/><Relationship Id="rId6" Type="http://schemas.openxmlformats.org/officeDocument/2006/relationships/image" Target="../media/image2.png"/><Relationship Id="rId5" Type="http://schemas.openxmlformats.org/officeDocument/2006/relationships/image" Target="../media/image14.png"/><Relationship Id="rId4" Type="http://schemas.microsoft.com/office/2007/relationships/hdphoto" Target="../media/hdphoto3.wdp"/></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8.xml"/><Relationship Id="rId6" Type="http://schemas.microsoft.com/office/2007/relationships/hdphoto" Target="../media/hdphoto3.wdp"/><Relationship Id="rId5" Type="http://schemas.openxmlformats.org/officeDocument/2006/relationships/image" Target="../media/image3.png"/><Relationship Id="rId4" Type="http://schemas.microsoft.com/office/2007/relationships/hdphoto" Target="../media/hdphoto2.wdp"/></Relationships>
</file>

<file path=ppt/slides/_rels/slide12.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61.png"/><Relationship Id="rId7"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8.xml"/><Relationship Id="rId6" Type="http://schemas.openxmlformats.org/officeDocument/2006/relationships/image" Target="../media/image15.png"/><Relationship Id="rId5" Type="http://schemas.microsoft.com/office/2007/relationships/hdphoto" Target="../media/hdphoto2.wdp"/><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notesSlide" Target="../notesSlides/notesSlide13.xml"/><Relationship Id="rId7" Type="http://schemas.openxmlformats.org/officeDocument/2006/relationships/image" Target="../media/image17.png"/><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image" Target="../media/image22.png"/><Relationship Id="rId11" Type="http://schemas.microsoft.com/office/2007/relationships/hdphoto" Target="../media/hdphoto3.wdp"/><Relationship Id="rId5" Type="http://schemas.microsoft.com/office/2007/relationships/hdphoto" Target="../media/hdphoto2.wdp"/><Relationship Id="rId10"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16.emf"/></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microsoft.com/office/2007/relationships/hdphoto" Target="../media/hdphoto3.wdp"/><Relationship Id="rId5" Type="http://schemas.openxmlformats.org/officeDocument/2006/relationships/image" Target="../media/image3.png"/><Relationship Id="rId4" Type="http://schemas.microsoft.com/office/2007/relationships/hdphoto" Target="../media/hdphoto2.wdp"/></Relationships>
</file>

<file path=ppt/slides/_rels/slide15.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141.png"/><Relationship Id="rId7"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8.xml"/><Relationship Id="rId6" Type="http://schemas.openxmlformats.org/officeDocument/2006/relationships/image" Target="../media/image29.png"/><Relationship Id="rId5" Type="http://schemas.microsoft.com/office/2007/relationships/hdphoto" Target="../media/hdphoto2.wdp"/><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50.png"/><Relationship Id="rId2" Type="http://schemas.openxmlformats.org/officeDocument/2006/relationships/notesSlide" Target="../notesSlides/notesSlide16.xml"/><Relationship Id="rId1" Type="http://schemas.openxmlformats.org/officeDocument/2006/relationships/slideLayout" Target="../slideLayouts/slideLayout18.xml"/><Relationship Id="rId6" Type="http://schemas.microsoft.com/office/2007/relationships/hdphoto" Target="../media/hdphoto2.wdp"/><Relationship Id="rId5" Type="http://schemas.openxmlformats.org/officeDocument/2006/relationships/image" Target="../media/image2.png"/><Relationship Id="rId4" Type="http://schemas.microsoft.com/office/2007/relationships/hdphoto" Target="../media/hdphoto3.wdp"/></Relationships>
</file>

<file path=ppt/slides/_rels/slide17.xml.rels><?xml version="1.0" encoding="UTF-8" standalone="yes"?>
<Relationships xmlns="http://schemas.openxmlformats.org/package/2006/relationships"><Relationship Id="rId8" Type="http://schemas.openxmlformats.org/officeDocument/2006/relationships/hyperlink" Target="https://doi.org/10.1109/ACCESS.2019.2902846" TargetMode="External"/><Relationship Id="rId3" Type="http://schemas.openxmlformats.org/officeDocument/2006/relationships/image" Target="../media/image3.png"/><Relationship Id="rId7" Type="http://schemas.microsoft.com/office/2007/relationships/hdphoto" Target="../media/hdphoto2.wdp"/><Relationship Id="rId2" Type="http://schemas.openxmlformats.org/officeDocument/2006/relationships/notesSlide" Target="../notesSlides/notesSlide17.xml"/><Relationship Id="rId1" Type="http://schemas.openxmlformats.org/officeDocument/2006/relationships/slideLayout" Target="../slideLayouts/slideLayout18.xml"/><Relationship Id="rId6" Type="http://schemas.openxmlformats.org/officeDocument/2006/relationships/image" Target="../media/image2.png"/><Relationship Id="rId5" Type="http://schemas.openxmlformats.org/officeDocument/2006/relationships/image" Target="../media/image18.png"/><Relationship Id="rId4" Type="http://schemas.microsoft.com/office/2007/relationships/hdphoto" Target="../media/hdphoto3.wdp"/><Relationship Id="rId9" Type="http://schemas.openxmlformats.org/officeDocument/2006/relationships/hyperlink" Target="https://github.com/CQ6hang/DQN-based-MARL-withES"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8.xml"/><Relationship Id="rId6" Type="http://schemas.microsoft.com/office/2007/relationships/hdphoto" Target="../media/hdphoto3.wdp"/><Relationship Id="rId5" Type="http://schemas.openxmlformats.org/officeDocument/2006/relationships/image" Target="../media/image3.png"/><Relationship Id="rId4" Type="http://schemas.microsoft.com/office/2007/relationships/hdphoto" Target="../media/hdphoto2.wdp"/></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8.xml"/><Relationship Id="rId6" Type="http://schemas.microsoft.com/office/2007/relationships/hdphoto" Target="../media/hdphoto3.wdp"/><Relationship Id="rId5" Type="http://schemas.openxmlformats.org/officeDocument/2006/relationships/image" Target="../media/image3.png"/><Relationship Id="rId4" Type="http://schemas.microsoft.com/office/2007/relationships/hdphoto" Target="../media/hdphoto2.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18.xml"/><Relationship Id="rId6" Type="http://schemas.microsoft.com/office/2007/relationships/hdphoto" Target="../media/hdphoto2.wdp"/><Relationship Id="rId5" Type="http://schemas.openxmlformats.org/officeDocument/2006/relationships/image" Target="../media/image2.png"/><Relationship Id="rId4" Type="http://schemas.microsoft.com/office/2007/relationships/hdphoto" Target="../media/hdphoto3.wdp"/></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7" Type="http://schemas.microsoft.com/office/2007/relationships/hdphoto" Target="../media/hdphoto3.wdp"/><Relationship Id="rId2" Type="http://schemas.openxmlformats.org/officeDocument/2006/relationships/notesSlide" Target="../notesSlides/notesSlide21.xml"/><Relationship Id="rId1" Type="http://schemas.openxmlformats.org/officeDocument/2006/relationships/slideLayout" Target="../slideLayouts/slideLayout18.xml"/><Relationship Id="rId6" Type="http://schemas.openxmlformats.org/officeDocument/2006/relationships/image" Target="../media/image3.png"/><Relationship Id="rId5" Type="http://schemas.openxmlformats.org/officeDocument/2006/relationships/image" Target="../media/image20.png"/><Relationship Id="rId4" Type="http://schemas.microsoft.com/office/2007/relationships/hdphoto" Target="../media/hdphoto2.wdp"/></Relationships>
</file>

<file path=ppt/slides/_rels/slide22.xml.rels><?xml version="1.0" encoding="UTF-8" standalone="yes"?>
<Relationships xmlns="http://schemas.openxmlformats.org/package/2006/relationships"><Relationship Id="rId8" Type="http://schemas.openxmlformats.org/officeDocument/2006/relationships/hyperlink" Target="https://github.com/Judiths/plan-b" TargetMode="External"/><Relationship Id="rId3" Type="http://schemas.openxmlformats.org/officeDocument/2006/relationships/hyperlink" Target="https://ieeexplore.ieee.org/stamp/stamp.jsp?arnumber=1304847" TargetMode="External"/><Relationship Id="rId7" Type="http://schemas.openxmlformats.org/officeDocument/2006/relationships/hyperlink" Target="https://ieeexplore.ieee.org/document/996017?arnumber=996017" TargetMode="External"/><Relationship Id="rId2" Type="http://schemas.openxmlformats.org/officeDocument/2006/relationships/notesSlide" Target="../notesSlides/notesSlide22.xml"/><Relationship Id="rId1" Type="http://schemas.openxmlformats.org/officeDocument/2006/relationships/slideLayout" Target="../slideLayouts/slideLayout18.xml"/><Relationship Id="rId6" Type="http://schemas.microsoft.com/office/2007/relationships/hdphoto" Target="../media/hdphoto2.wdp"/><Relationship Id="rId11" Type="http://schemas.microsoft.com/office/2007/relationships/hdphoto" Target="../media/hdphoto3.wdp"/><Relationship Id="rId5" Type="http://schemas.openxmlformats.org/officeDocument/2006/relationships/image" Target="../media/image2.png"/><Relationship Id="rId10" Type="http://schemas.openxmlformats.org/officeDocument/2006/relationships/image" Target="../media/image3.png"/><Relationship Id="rId4" Type="http://schemas.openxmlformats.org/officeDocument/2006/relationships/hyperlink" Target="https://github.com/Judiths/MOPSO" TargetMode="External"/><Relationship Id="rId9" Type="http://schemas.openxmlformats.org/officeDocument/2006/relationships/hyperlink" Target="https://doi.org/10.1007/978-3-319-94376-3_9"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18.xml"/><Relationship Id="rId6" Type="http://schemas.microsoft.com/office/2007/relationships/hdphoto" Target="../media/hdphoto2.wdp"/><Relationship Id="rId5" Type="http://schemas.openxmlformats.org/officeDocument/2006/relationships/image" Target="../media/image2.png"/><Relationship Id="rId4" Type="http://schemas.microsoft.com/office/2007/relationships/hdphoto" Target="../media/hdphoto3.wdp"/></Relationships>
</file>

<file path=ppt/slides/_rels/slide24.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3.png"/><Relationship Id="rId7"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18.xml"/><Relationship Id="rId6" Type="http://schemas.microsoft.com/office/2007/relationships/hdphoto" Target="../media/hdphoto2.wdp"/><Relationship Id="rId5" Type="http://schemas.openxmlformats.org/officeDocument/2006/relationships/image" Target="../media/image2.png"/><Relationship Id="rId4" Type="http://schemas.microsoft.com/office/2007/relationships/hdphoto" Target="../media/hdphoto3.wdp"/></Relationships>
</file>

<file path=ppt/slides/_rels/slide2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png"/><Relationship Id="rId7"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18.xml"/><Relationship Id="rId6" Type="http://schemas.microsoft.com/office/2007/relationships/hdphoto" Target="../media/hdphoto2.wdp"/><Relationship Id="rId5" Type="http://schemas.openxmlformats.org/officeDocument/2006/relationships/image" Target="../media/image2.png"/><Relationship Id="rId4" Type="http://schemas.microsoft.com/office/2007/relationships/hdphoto" Target="../media/hdphoto3.wdp"/></Relationships>
</file>

<file path=ppt/slides/_rels/slide26.xml.rels><?xml version="1.0" encoding="UTF-8" standalone="yes"?>
<Relationships xmlns="http://schemas.openxmlformats.org/package/2006/relationships"><Relationship Id="rId8" Type="http://schemas.openxmlformats.org/officeDocument/2006/relationships/chart" Target="../charts/chart2.xml"/><Relationship Id="rId3" Type="http://schemas.openxmlformats.org/officeDocument/2006/relationships/image" Target="../media/image3.png"/><Relationship Id="rId7" Type="http://schemas.openxmlformats.org/officeDocument/2006/relationships/chart" Target="../charts/chart1.xml"/><Relationship Id="rId2" Type="http://schemas.openxmlformats.org/officeDocument/2006/relationships/notesSlide" Target="../notesSlides/notesSlide26.xml"/><Relationship Id="rId1" Type="http://schemas.openxmlformats.org/officeDocument/2006/relationships/slideLayout" Target="../slideLayouts/slideLayout18.xml"/><Relationship Id="rId6" Type="http://schemas.microsoft.com/office/2007/relationships/hdphoto" Target="../media/hdphoto2.wdp"/><Relationship Id="rId5" Type="http://schemas.openxmlformats.org/officeDocument/2006/relationships/image" Target="../media/image2.png"/><Relationship Id="rId4" Type="http://schemas.microsoft.com/office/2007/relationships/hdphoto" Target="../media/hdphoto3.wdp"/></Relationships>
</file>

<file path=ppt/slides/_rels/slide27.xml.rels><?xml version="1.0" encoding="UTF-8" standalone="yes"?>
<Relationships xmlns="http://schemas.openxmlformats.org/package/2006/relationships"><Relationship Id="rId8" Type="http://schemas.openxmlformats.org/officeDocument/2006/relationships/chart" Target="../charts/chart4.xml"/><Relationship Id="rId3" Type="http://schemas.openxmlformats.org/officeDocument/2006/relationships/image" Target="../media/image3.png"/><Relationship Id="rId7" Type="http://schemas.openxmlformats.org/officeDocument/2006/relationships/chart" Target="../charts/chart3.xml"/><Relationship Id="rId2" Type="http://schemas.openxmlformats.org/officeDocument/2006/relationships/notesSlide" Target="../notesSlides/notesSlide27.xml"/><Relationship Id="rId1" Type="http://schemas.openxmlformats.org/officeDocument/2006/relationships/slideLayout" Target="../slideLayouts/slideLayout18.xml"/><Relationship Id="rId6" Type="http://schemas.microsoft.com/office/2007/relationships/hdphoto" Target="../media/hdphoto2.wdp"/><Relationship Id="rId5" Type="http://schemas.openxmlformats.org/officeDocument/2006/relationships/image" Target="../media/image2.png"/><Relationship Id="rId4" Type="http://schemas.microsoft.com/office/2007/relationships/hdphoto" Target="../media/hdphoto3.wdp"/></Relationships>
</file>

<file path=ppt/slides/_rels/slide28.xml.rels><?xml version="1.0" encoding="UTF-8" standalone="yes"?>
<Relationships xmlns="http://schemas.openxmlformats.org/package/2006/relationships"><Relationship Id="rId3" Type="http://schemas.openxmlformats.org/officeDocument/2006/relationships/chart" Target="../charts/chart5.xml"/><Relationship Id="rId7" Type="http://schemas.microsoft.com/office/2007/relationships/hdphoto" Target="../media/hdphoto2.wdp"/><Relationship Id="rId2" Type="http://schemas.openxmlformats.org/officeDocument/2006/relationships/notesSlide" Target="../notesSlides/notesSlide28.xml"/><Relationship Id="rId1" Type="http://schemas.openxmlformats.org/officeDocument/2006/relationships/slideLayout" Target="../slideLayouts/slideLayout18.xml"/><Relationship Id="rId6" Type="http://schemas.openxmlformats.org/officeDocument/2006/relationships/image" Target="../media/image2.png"/><Relationship Id="rId5" Type="http://schemas.microsoft.com/office/2007/relationships/hdphoto" Target="../media/hdphoto3.wdp"/><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18.xml"/><Relationship Id="rId6" Type="http://schemas.microsoft.com/office/2007/relationships/hdphoto" Target="../media/hdphoto2.wdp"/><Relationship Id="rId5" Type="http://schemas.openxmlformats.org/officeDocument/2006/relationships/image" Target="../media/image2.png"/><Relationship Id="rId4" Type="http://schemas.microsoft.com/office/2007/relationships/hdphoto" Target="../media/hdphoto3.wdp"/></Relationships>
</file>

<file path=ppt/slides/_rels/slide3.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microsoft.com/office/2007/relationships/hdphoto" Target="../media/hdphoto3.wdp"/><Relationship Id="rId5" Type="http://schemas.openxmlformats.org/officeDocument/2006/relationships/image" Target="../media/image3.png"/><Relationship Id="rId4" Type="http://schemas.microsoft.com/office/2007/relationships/hdphoto" Target="../media/hdphoto2.wdp"/></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13.xml"/><Relationship Id="rId6" Type="http://schemas.microsoft.com/office/2007/relationships/hdphoto" Target="../media/hdphoto3.wdp"/><Relationship Id="rId5" Type="http://schemas.openxmlformats.org/officeDocument/2006/relationships/image" Target="../media/image3.png"/><Relationship Id="rId4" Type="http://schemas.microsoft.com/office/2007/relationships/hdphoto" Target="../media/hdphoto2.wdp"/></Relationships>
</file>

<file path=ppt/slides/_rels/slide3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13.xml"/><Relationship Id="rId5" Type="http://schemas.microsoft.com/office/2007/relationships/hdphoto" Target="../media/hdphoto3.wdp"/><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18.xml"/><Relationship Id="rId6" Type="http://schemas.openxmlformats.org/officeDocument/2006/relationships/image" Target="../media/image27.png"/><Relationship Id="rId5" Type="http://schemas.microsoft.com/office/2007/relationships/hdphoto" Target="../media/hdphoto3.wdp"/><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png"/><Relationship Id="rId7" Type="http://schemas.microsoft.com/office/2007/relationships/hdphoto" Target="../media/hdphoto3.wdp"/><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8.png"/><Relationship Id="rId4" Type="http://schemas.microsoft.com/office/2007/relationships/hdphoto" Target="../media/hdphoto2.wdp"/></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13.xml"/><Relationship Id="rId6" Type="http://schemas.microsoft.com/office/2007/relationships/hdphoto" Target="../media/hdphoto3.wdp"/><Relationship Id="rId5" Type="http://schemas.openxmlformats.org/officeDocument/2006/relationships/image" Target="../media/image3.png"/><Relationship Id="rId4" Type="http://schemas.microsoft.com/office/2007/relationships/hdphoto" Target="../media/hdphoto2.wdp"/></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13.xml"/><Relationship Id="rId6" Type="http://schemas.microsoft.com/office/2007/relationships/hdphoto" Target="../media/hdphoto3.wdp"/><Relationship Id="rId5" Type="http://schemas.openxmlformats.org/officeDocument/2006/relationships/image" Target="../media/image3.png"/><Relationship Id="rId4" Type="http://schemas.microsoft.com/office/2007/relationships/hdphoto" Target="../media/hdphoto2.wdp"/></Relationships>
</file>

<file path=ppt/slides/_rels/slide37.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png"/><Relationship Id="rId7" Type="http://schemas.openxmlformats.org/officeDocument/2006/relationships/image" Target="../media/image32.png"/><Relationship Id="rId2" Type="http://schemas.openxmlformats.org/officeDocument/2006/relationships/notesSlide" Target="../notesSlides/notesSlide34.xml"/><Relationship Id="rId1" Type="http://schemas.openxmlformats.org/officeDocument/2006/relationships/slideLayout" Target="../slideLayouts/slideLayout18.xml"/><Relationship Id="rId6" Type="http://schemas.openxmlformats.org/officeDocument/2006/relationships/image" Target="../media/image31.png"/><Relationship Id="rId5" Type="http://schemas.openxmlformats.org/officeDocument/2006/relationships/image" Target="../media/image30.png"/><Relationship Id="rId10" Type="http://schemas.microsoft.com/office/2007/relationships/hdphoto" Target="../media/hdphoto3.wdp"/><Relationship Id="rId4" Type="http://schemas.microsoft.com/office/2007/relationships/hdphoto" Target="../media/hdphoto2.wdp"/><Relationship Id="rId9" Type="http://schemas.openxmlformats.org/officeDocument/2006/relationships/image" Target="../media/image3.pn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40.png"/><Relationship Id="rId2" Type="http://schemas.openxmlformats.org/officeDocument/2006/relationships/notesSlide" Target="../notesSlides/notesSlide35.xml"/><Relationship Id="rId1" Type="http://schemas.openxmlformats.org/officeDocument/2006/relationships/slideLayout" Target="../slideLayouts/slideLayout18.xml"/><Relationship Id="rId6" Type="http://schemas.microsoft.com/office/2007/relationships/hdphoto" Target="../media/hdphoto2.wdp"/><Relationship Id="rId5" Type="http://schemas.openxmlformats.org/officeDocument/2006/relationships/image" Target="../media/image2.png"/><Relationship Id="rId4" Type="http://schemas.microsoft.com/office/2007/relationships/hdphoto" Target="../media/hdphoto3.wdp"/></Relationships>
</file>

<file path=ppt/slides/_rels/slide3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 Id="rId5" Type="http://schemas.microsoft.com/office/2007/relationships/hdphoto" Target="../media/hdphoto3.wdp"/><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microsoft.com/office/2007/relationships/hdphoto" Target="../media/hdphoto3.wdp"/><Relationship Id="rId5" Type="http://schemas.openxmlformats.org/officeDocument/2006/relationships/image" Target="../media/image3.png"/><Relationship Id="rId4" Type="http://schemas.microsoft.com/office/2007/relationships/hdphoto" Target="../media/hdphoto2.wdp"/></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7" Type="http://schemas.microsoft.com/office/2007/relationships/hdphoto" Target="../media/hdphoto3.wdp"/><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8.png"/><Relationship Id="rId4" Type="http://schemas.microsoft.com/office/2007/relationships/hdphoto" Target="../media/hdphoto2.wdp"/></Relationships>
</file>

<file path=ppt/slides/_rels/slide4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 Id="rId5" Type="http://schemas.microsoft.com/office/2007/relationships/hdphoto" Target="../media/hdphoto3.wdp"/><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2.png"/><Relationship Id="rId7"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1.png"/><Relationship Id="rId4" Type="http://schemas.microsoft.com/office/2007/relationships/hdphoto" Target="../media/hdphoto2.wdp"/></Relationships>
</file>

<file path=ppt/slides/_rels/slide43.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2.png"/><Relationship Id="rId7"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70.png"/><Relationship Id="rId4" Type="http://schemas.microsoft.com/office/2007/relationships/hdphoto" Target="../media/hdphoto2.wdp"/><Relationship Id="rId9" Type="http://schemas.openxmlformats.org/officeDocument/2006/relationships/image" Target="../media/image90.png"/></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comments" Target="../comments/comment1.xm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microsoft.com/office/2007/relationships/hdphoto" Target="../media/hdphoto3.wdp"/><Relationship Id="rId5" Type="http://schemas.openxmlformats.org/officeDocument/2006/relationships/image" Target="../media/image3.png"/><Relationship Id="rId4" Type="http://schemas.microsoft.com/office/2007/relationships/hdphoto" Target="../media/hdphoto2.wdp"/></Relationships>
</file>

<file path=ppt/slides/_rels/slide4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 Id="rId5" Type="http://schemas.microsoft.com/office/2007/relationships/hdphoto" Target="../media/hdphoto3.wdp"/><Relationship Id="rId4" Type="http://schemas.openxmlformats.org/officeDocument/2006/relationships/image" Target="../media/image3.png"/></Relationships>
</file>

<file path=ppt/slides/_rels/slide46.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2.png"/><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35.emf"/><Relationship Id="rId5" Type="http://schemas.openxmlformats.org/officeDocument/2006/relationships/oleObject" Target="../embeddings/oleObject3.bin"/><Relationship Id="rId4" Type="http://schemas.microsoft.com/office/2007/relationships/hdphoto" Target="../media/hdphoto2.wdp"/></Relationships>
</file>

<file path=ppt/slides/_rels/slide4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 Id="rId6" Type="http://schemas.microsoft.com/office/2007/relationships/hdphoto" Target="../media/hdphoto3.wdp"/><Relationship Id="rId5" Type="http://schemas.openxmlformats.org/officeDocument/2006/relationships/image" Target="../media/image3.png"/><Relationship Id="rId4" Type="http://schemas.openxmlformats.org/officeDocument/2006/relationships/image" Target="../media/image100.png"/></Relationships>
</file>

<file path=ppt/slides/_rels/slide4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image" Target="../media/image44.png"/><Relationship Id="rId5" Type="http://schemas.microsoft.com/office/2007/relationships/hdphoto" Target="../media/hdphoto3.wdp"/><Relationship Id="rId4" Type="http://schemas.openxmlformats.org/officeDocument/2006/relationships/image" Target="../media/image3.png"/></Relationships>
</file>

<file path=ppt/slides/_rels/slide49.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40.xml"/><Relationship Id="rId7" Type="http://schemas.microsoft.com/office/2007/relationships/hdphoto" Target="../media/hdphoto3.wdp"/><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2.png"/><Relationship Id="rId9" Type="http://schemas.openxmlformats.org/officeDocument/2006/relationships/image" Target="../media/image36.emf"/></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microsoft.com/office/2007/relationships/hdphoto" Target="../media/hdphoto3.wdp"/><Relationship Id="rId5" Type="http://schemas.openxmlformats.org/officeDocument/2006/relationships/image" Target="../media/image3.png"/><Relationship Id="rId4" Type="http://schemas.microsoft.com/office/2007/relationships/hdphoto" Target="../media/hdphoto2.wdp"/></Relationships>
</file>

<file path=ppt/slides/_rels/slide50.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2.png"/><Relationship Id="rId7"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7.xml"/><Relationship Id="rId6" Type="http://schemas.openxmlformats.org/officeDocument/2006/relationships/image" Target="../media/image38.png"/><Relationship Id="rId5" Type="http://schemas.openxmlformats.org/officeDocument/2006/relationships/image" Target="../media/image37.png"/><Relationship Id="rId4" Type="http://schemas.microsoft.com/office/2007/relationships/hdphoto" Target="../media/hdphoto2.wdp"/></Relationships>
</file>

<file path=ppt/slides/_rels/slide51.xml.rels><?xml version="1.0" encoding="UTF-8" standalone="yes"?>
<Relationships xmlns="http://schemas.openxmlformats.org/package/2006/relationships"><Relationship Id="rId3" Type="http://schemas.microsoft.com/office/2007/relationships/hdphoto" Target="../media/hdphoto2.wdp"/><Relationship Id="rId7" Type="http://schemas.microsoft.com/office/2007/relationships/hdphoto" Target="../media/hdphoto3.wdp"/><Relationship Id="rId2"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image" Target="../media/image3.png"/><Relationship Id="rId5" Type="http://schemas.openxmlformats.org/officeDocument/2006/relationships/image" Target="../media/image49.png"/><Relationship Id="rId4" Type="http://schemas.openxmlformats.org/officeDocument/2006/relationships/image" Target="../media/image39.png"/></Relationships>
</file>

<file path=ppt/slides/_rels/slide5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 Id="rId5" Type="http://schemas.microsoft.com/office/2007/relationships/hdphoto" Target="../media/hdphoto3.wdp"/><Relationship Id="rId4" Type="http://schemas.openxmlformats.org/officeDocument/2006/relationships/image" Target="../media/image3.png"/></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7" Type="http://schemas.microsoft.com/office/2007/relationships/hdphoto" Target="../media/hdphoto3.wdp"/><Relationship Id="rId2" Type="http://schemas.openxmlformats.org/officeDocument/2006/relationships/notesSlide" Target="../notesSlides/notesSlide42.xml"/><Relationship Id="rId1" Type="http://schemas.openxmlformats.org/officeDocument/2006/relationships/slideLayout" Target="../slideLayouts/slideLayout13.xml"/><Relationship Id="rId6" Type="http://schemas.openxmlformats.org/officeDocument/2006/relationships/image" Target="../media/image3.png"/><Relationship Id="rId5" Type="http://schemas.openxmlformats.org/officeDocument/2006/relationships/image" Target="../media/image71.png"/><Relationship Id="rId4" Type="http://schemas.microsoft.com/office/2007/relationships/hdphoto" Target="../media/hdphoto2.wdp"/></Relationships>
</file>

<file path=ppt/slides/_rels/slide54.xml.rels><?xml version="1.0" encoding="UTF-8" standalone="yes"?>
<Relationships xmlns="http://schemas.openxmlformats.org/package/2006/relationships"><Relationship Id="rId8" Type="http://schemas.openxmlformats.org/officeDocument/2006/relationships/image" Target="../media/image310.png"/><Relationship Id="rId3" Type="http://schemas.openxmlformats.org/officeDocument/2006/relationships/image" Target="../media/image3.png"/><Relationship Id="rId7" Type="http://schemas.openxmlformats.org/officeDocument/2006/relationships/image" Target="../media/image300.png"/><Relationship Id="rId2" Type="http://schemas.openxmlformats.org/officeDocument/2006/relationships/notesSlide" Target="../notesSlides/notesSlide43.xml"/><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2.png"/><Relationship Id="rId10" Type="http://schemas.openxmlformats.org/officeDocument/2006/relationships/image" Target="../media/image330.png"/><Relationship Id="rId4" Type="http://schemas.microsoft.com/office/2007/relationships/hdphoto" Target="../media/hdphoto3.wdp"/><Relationship Id="rId9" Type="http://schemas.openxmlformats.org/officeDocument/2006/relationships/image" Target="../media/image320.png"/></Relationships>
</file>

<file path=ppt/slides/_rels/slide6.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notesSlide" Target="../notesSlides/notesSlide6.xml"/><Relationship Id="rId7" Type="http://schemas.openxmlformats.org/officeDocument/2006/relationships/image" Target="../media/image2.png"/><Relationship Id="rId2" Type="http://schemas.openxmlformats.org/officeDocument/2006/relationships/slideLayout" Target="../slideLayouts/slideLayout18.xml"/><Relationship Id="rId1" Type="http://schemas.openxmlformats.org/officeDocument/2006/relationships/vmlDrawing" Target="../drawings/vmlDrawing1.vml"/><Relationship Id="rId6" Type="http://schemas.openxmlformats.org/officeDocument/2006/relationships/image" Target="../media/image6.emf"/><Relationship Id="rId5" Type="http://schemas.openxmlformats.org/officeDocument/2006/relationships/oleObject" Target="../embeddings/oleObject1.bin"/><Relationship Id="rId10" Type="http://schemas.microsoft.com/office/2007/relationships/hdphoto" Target="../media/hdphoto3.wdp"/><Relationship Id="rId4" Type="http://schemas.openxmlformats.org/officeDocument/2006/relationships/image" Target="../media/image50.png"/><Relationship Id="rId9"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microsoft.com/office/2007/relationships/hdphoto" Target="../media/hdphoto3.wdp"/><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3.png"/><Relationship Id="rId5" Type="http://schemas.openxmlformats.org/officeDocument/2006/relationships/image" Target="../media/image6.png"/><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microsoft.com/office/2007/relationships/hdphoto" Target="../media/hdphoto3.wdp"/><Relationship Id="rId2" Type="http://schemas.openxmlformats.org/officeDocument/2006/relationships/notesSlide" Target="../notesSlides/notesSlide8.xml"/><Relationship Id="rId1" Type="http://schemas.openxmlformats.org/officeDocument/2006/relationships/slideLayout" Target="../slideLayouts/slideLayout18.xml"/><Relationship Id="rId6" Type="http://schemas.openxmlformats.org/officeDocument/2006/relationships/image" Target="../media/image3.png"/><Relationship Id="rId5" Type="http://schemas.openxmlformats.org/officeDocument/2006/relationships/image" Target="../media/image62.png"/><Relationship Id="rId4" Type="http://schemas.microsoft.com/office/2007/relationships/hdphoto" Target="../media/hdphoto2.wdp"/></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8.xml"/><Relationship Id="rId6" Type="http://schemas.microsoft.com/office/2007/relationships/hdphoto" Target="../media/hdphoto2.wdp"/><Relationship Id="rId11" Type="http://schemas.openxmlformats.org/officeDocument/2006/relationships/image" Target="../media/image11.png"/><Relationship Id="rId5" Type="http://schemas.openxmlformats.org/officeDocument/2006/relationships/image" Target="../media/image2.png"/><Relationship Id="rId10" Type="http://schemas.openxmlformats.org/officeDocument/2006/relationships/image" Target="../media/image10.png"/><Relationship Id="rId4" Type="http://schemas.microsoft.com/office/2007/relationships/hdphoto" Target="../media/hdphoto3.wdp"/><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468E"/>
        </a:solidFill>
        <a:effectLst/>
      </p:bgPr>
    </p:bg>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E3B7C6FE-53B9-416F-A026-2306A6F8D392}"/>
              </a:ext>
            </a:extLst>
          </p:cNvPr>
          <p:cNvSpPr/>
          <p:nvPr/>
        </p:nvSpPr>
        <p:spPr>
          <a:xfrm>
            <a:off x="1605243" y="2826553"/>
            <a:ext cx="10828057" cy="1204894"/>
          </a:xfrm>
          <a:prstGeom prst="roundRect">
            <a:avLst>
              <a:gd name="adj" fmla="val 50000"/>
            </a:avLst>
          </a:prstGeom>
          <a:solidFill>
            <a:schemeClr val="bg1"/>
          </a:solidFill>
          <a:ln w="50800">
            <a:noFill/>
          </a:ln>
          <a:effectLst>
            <a:outerShdw blurRad="469900" sx="104000" sy="104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E4EE489C-5082-4020-BAAA-803505052A0B}"/>
              </a:ext>
            </a:extLst>
          </p:cNvPr>
          <p:cNvSpPr txBox="1"/>
          <p:nvPr/>
        </p:nvSpPr>
        <p:spPr>
          <a:xfrm>
            <a:off x="2288123" y="2827635"/>
            <a:ext cx="9395877" cy="1200329"/>
          </a:xfrm>
          <a:prstGeom prst="rect">
            <a:avLst/>
          </a:prstGeom>
          <a:noFill/>
        </p:spPr>
        <p:txBody>
          <a:bodyPr wrap="square" rtlCol="0">
            <a:spAutoFit/>
          </a:bodyPr>
          <a:lstStyle/>
          <a:p>
            <a:pPr algn="ctr"/>
            <a:r>
              <a:rPr lang="zh-CN" altLang="en-US" sz="3600" dirty="0" smtClean="0">
                <a:solidFill>
                  <a:srgbClr val="00468E"/>
                </a:solidFill>
                <a:latin typeface="微软雅黑" panose="020B0503020204020204" pitchFamily="34" charset="-122"/>
                <a:ea typeface="微软雅黑" panose="020B0503020204020204" pitchFamily="34" charset="-122"/>
              </a:rPr>
              <a:t>基于</a:t>
            </a:r>
            <a:r>
              <a:rPr lang="en-US" altLang="zh-CN" sz="3600" dirty="0" smtClean="0">
                <a:solidFill>
                  <a:srgbClr val="00468E"/>
                </a:solidFill>
                <a:latin typeface="微软雅黑" panose="020B0503020204020204" pitchFamily="34" charset="-122"/>
                <a:ea typeface="微软雅黑" panose="020B0503020204020204" pitchFamily="34" charset="-122"/>
              </a:rPr>
              <a:t>Deep-Q-network</a:t>
            </a:r>
            <a:r>
              <a:rPr lang="zh-CN" altLang="en-US" sz="3600" dirty="0" smtClean="0">
                <a:solidFill>
                  <a:srgbClr val="00468E"/>
                </a:solidFill>
                <a:latin typeface="微软雅黑" panose="020B0503020204020204" pitchFamily="34" charset="-122"/>
                <a:ea typeface="微软雅黑" panose="020B0503020204020204" pitchFamily="34" charset="-122"/>
              </a:rPr>
              <a:t>的多智能体强化学习的多目标工作流调度方法研究</a:t>
            </a:r>
            <a:endParaRPr lang="zh-CN" altLang="en-US" sz="3600" dirty="0">
              <a:solidFill>
                <a:srgbClr val="00468E"/>
              </a:solidFill>
              <a:latin typeface="微软雅黑" panose="020B0503020204020204" pitchFamily="34" charset="-122"/>
              <a:ea typeface="微软雅黑" panose="020B0503020204020204" pitchFamily="34" charset="-122"/>
            </a:endParaRPr>
          </a:p>
        </p:txBody>
      </p:sp>
      <p:sp>
        <p:nvSpPr>
          <p:cNvPr id="117" name="文本框 116">
            <a:extLst>
              <a:ext uri="{FF2B5EF4-FFF2-40B4-BE49-F238E27FC236}">
                <a16:creationId xmlns:a16="http://schemas.microsoft.com/office/drawing/2014/main" id="{B9AB8CBD-AD33-470F-B4CC-29E61566C25E}"/>
              </a:ext>
            </a:extLst>
          </p:cNvPr>
          <p:cNvSpPr txBox="1"/>
          <p:nvPr/>
        </p:nvSpPr>
        <p:spPr>
          <a:xfrm>
            <a:off x="2288123" y="4403877"/>
            <a:ext cx="3879856" cy="400110"/>
          </a:xfrm>
          <a:prstGeom prst="rect">
            <a:avLst/>
          </a:prstGeom>
          <a:noFill/>
        </p:spPr>
        <p:txBody>
          <a:bodyPr wrap="square" rtlCol="0">
            <a:spAutoFit/>
          </a:bodyPr>
          <a:lstStyle/>
          <a:p>
            <a:r>
              <a:rPr lang="zh-CN" altLang="en-US" sz="2000" dirty="0" smtClean="0">
                <a:solidFill>
                  <a:schemeClr val="bg1"/>
                </a:solidFill>
                <a:latin typeface="微软雅黑" panose="020B0503020204020204" pitchFamily="34" charset="-122"/>
                <a:ea typeface="微软雅黑" panose="020B0503020204020204" pitchFamily="34" charset="-122"/>
              </a:rPr>
              <a:t>答辩人：***</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18" name="文本框 117">
            <a:extLst>
              <a:ext uri="{FF2B5EF4-FFF2-40B4-BE49-F238E27FC236}">
                <a16:creationId xmlns:a16="http://schemas.microsoft.com/office/drawing/2014/main" id="{A763DB89-50D2-437C-8C61-BA741D979867}"/>
              </a:ext>
            </a:extLst>
          </p:cNvPr>
          <p:cNvSpPr txBox="1"/>
          <p:nvPr/>
        </p:nvSpPr>
        <p:spPr>
          <a:xfrm>
            <a:off x="2295688" y="4798558"/>
            <a:ext cx="3205218" cy="400110"/>
          </a:xfrm>
          <a:prstGeom prst="rect">
            <a:avLst/>
          </a:prstGeom>
          <a:noFill/>
        </p:spPr>
        <p:txBody>
          <a:bodyPr wrap="square" rtlCol="0">
            <a:spAutoFit/>
          </a:bodyPr>
          <a:lstStyle/>
          <a:p>
            <a:r>
              <a:rPr lang="zh-CN" altLang="en-US" sz="2000" dirty="0" smtClean="0">
                <a:solidFill>
                  <a:schemeClr val="bg1"/>
                </a:solidFill>
                <a:latin typeface="微软雅黑" panose="020B0503020204020204" pitchFamily="34" charset="-122"/>
                <a:ea typeface="微软雅黑" panose="020B0503020204020204" pitchFamily="34" charset="-122"/>
              </a:rPr>
              <a:t>导   师： *****</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29" name="弧形 128">
            <a:extLst>
              <a:ext uri="{FF2B5EF4-FFF2-40B4-BE49-F238E27FC236}">
                <a16:creationId xmlns:a16="http://schemas.microsoft.com/office/drawing/2014/main" id="{469B644D-DC69-4D46-BD8D-753C3CF5EB9F}"/>
              </a:ext>
            </a:extLst>
          </p:cNvPr>
          <p:cNvSpPr/>
          <p:nvPr/>
        </p:nvSpPr>
        <p:spPr>
          <a:xfrm rot="18900000" flipH="1">
            <a:off x="706116" y="1882318"/>
            <a:ext cx="3093364" cy="3093364"/>
          </a:xfrm>
          <a:prstGeom prst="arc">
            <a:avLst/>
          </a:prstGeom>
          <a:ln w="101600" cap="rnd">
            <a:solidFill>
              <a:schemeClr val="bg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5" name="图片 4"/>
          <p:cNvPicPr>
            <a:picLocks noChangeAspect="1"/>
          </p:cNvPicPr>
          <p:nvPr/>
        </p:nvPicPr>
        <p:blipFill>
          <a:blip r:embed="rId3">
            <a:lum bright="70000" contrast="-70000"/>
            <a:extLst>
              <a:ext uri="{BEBA8EAE-BF5A-486C-A8C5-ECC9F3942E4B}">
                <a14:imgProps xmlns:a14="http://schemas.microsoft.com/office/drawing/2010/main">
                  <a14:imgLayer r:embed="rId4">
                    <a14:imgEffect>
                      <a14:artisticChalkSketch/>
                    </a14:imgEffect>
                  </a14:imgLayer>
                </a14:imgProps>
              </a:ext>
              <a:ext uri="{28A0092B-C50C-407E-A947-70E740481C1C}">
                <a14:useLocalDpi xmlns:a14="http://schemas.microsoft.com/office/drawing/2010/main" val="0"/>
              </a:ext>
            </a:extLst>
          </a:blip>
          <a:stretch>
            <a:fillRect/>
          </a:stretch>
        </p:blipFill>
        <p:spPr>
          <a:xfrm>
            <a:off x="1771932" y="11015"/>
            <a:ext cx="3795490" cy="2682086"/>
          </a:xfrm>
          <a:prstGeom prst="rect">
            <a:avLst/>
          </a:prstGeom>
        </p:spPr>
      </p:pic>
      <p:sp>
        <p:nvSpPr>
          <p:cNvPr id="8" name="文本框 7">
            <a:extLst>
              <a:ext uri="{FF2B5EF4-FFF2-40B4-BE49-F238E27FC236}">
                <a16:creationId xmlns:a16="http://schemas.microsoft.com/office/drawing/2014/main" id="{B9AB8CBD-AD33-470F-B4CC-29E61566C25E}"/>
              </a:ext>
            </a:extLst>
          </p:cNvPr>
          <p:cNvSpPr txBox="1"/>
          <p:nvPr/>
        </p:nvSpPr>
        <p:spPr>
          <a:xfrm>
            <a:off x="2305376" y="5228910"/>
            <a:ext cx="3879856" cy="400110"/>
          </a:xfrm>
          <a:prstGeom prst="rect">
            <a:avLst/>
          </a:prstGeom>
          <a:noFill/>
        </p:spPr>
        <p:txBody>
          <a:bodyPr wrap="square" rtlCol="0">
            <a:spAutoFit/>
          </a:bodyPr>
          <a:lstStyle/>
          <a:p>
            <a:r>
              <a:rPr lang="zh-CN" altLang="en-US" sz="2000" dirty="0" smtClean="0">
                <a:solidFill>
                  <a:schemeClr val="bg1"/>
                </a:solidFill>
                <a:latin typeface="微软雅黑" panose="020B0503020204020204" pitchFamily="34" charset="-122"/>
                <a:ea typeface="微软雅黑" panose="020B0503020204020204" pitchFamily="34" charset="-122"/>
              </a:rPr>
              <a:t>时   间：</a:t>
            </a:r>
            <a:r>
              <a:rPr lang="en-US" altLang="zh-CN" sz="2000" dirty="0" smtClean="0">
                <a:solidFill>
                  <a:schemeClr val="bg1"/>
                </a:solidFill>
                <a:latin typeface="微软雅黑" panose="020B0503020204020204" pitchFamily="34" charset="-122"/>
                <a:ea typeface="微软雅黑" panose="020B0503020204020204" pitchFamily="34" charset="-122"/>
              </a:rPr>
              <a:t>2019/5/25</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63019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A5FAC91-921D-4388-85D4-34E0347BAC74}"/>
              </a:ext>
            </a:extLst>
          </p:cNvPr>
          <p:cNvSpPr/>
          <p:nvPr/>
        </p:nvSpPr>
        <p:spPr>
          <a:xfrm>
            <a:off x="0" y="0"/>
            <a:ext cx="1825599" cy="6858000"/>
          </a:xfrm>
          <a:prstGeom prst="rect">
            <a:avLst/>
          </a:prstGeom>
          <a:solidFill>
            <a:srgbClr val="004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02FF1492-491B-4707-8DA1-ABFC4A57DD83}"/>
              </a:ext>
            </a:extLst>
          </p:cNvPr>
          <p:cNvSpPr txBox="1"/>
          <p:nvPr/>
        </p:nvSpPr>
        <p:spPr>
          <a:xfrm>
            <a:off x="2287062" y="473744"/>
            <a:ext cx="9347391" cy="523220"/>
          </a:xfrm>
          <a:prstGeom prst="rect">
            <a:avLst/>
          </a:prstGeom>
          <a:noFill/>
        </p:spPr>
        <p:txBody>
          <a:bodyPr wrap="square" rtlCol="0">
            <a:spAutoFit/>
          </a:bodyPr>
          <a:lstStyle/>
          <a:p>
            <a:r>
              <a:rPr lang="en-US" altLang="zh-CN" sz="2800" b="1" dirty="0">
                <a:solidFill>
                  <a:srgbClr val="00468E"/>
                </a:solidFill>
                <a:latin typeface="微软雅黑" panose="020B0503020204020204" pitchFamily="34" charset="-122"/>
                <a:ea typeface="微软雅黑" panose="020B0503020204020204" pitchFamily="34" charset="-122"/>
              </a:rPr>
              <a:t>2</a:t>
            </a:r>
            <a:r>
              <a:rPr lang="en-US" altLang="zh-CN" sz="2800" b="1" dirty="0" smtClean="0">
                <a:solidFill>
                  <a:srgbClr val="00468E"/>
                </a:solidFill>
                <a:latin typeface="微软雅黑" panose="020B0503020204020204" pitchFamily="34" charset="-122"/>
                <a:ea typeface="微软雅黑" panose="020B0503020204020204" pitchFamily="34" charset="-122"/>
              </a:rPr>
              <a:t>.2.2 </a:t>
            </a:r>
            <a:r>
              <a:rPr lang="zh-CN" altLang="en-US" sz="2800" b="1" dirty="0" smtClean="0">
                <a:solidFill>
                  <a:srgbClr val="00468E"/>
                </a:solidFill>
                <a:latin typeface="微软雅黑" panose="020B0503020204020204" pitchFamily="34" charset="-122"/>
                <a:ea typeface="微软雅黑" panose="020B0503020204020204" pitchFamily="34" charset="-122"/>
              </a:rPr>
              <a:t>博弈模型的相关均衡</a:t>
            </a:r>
            <a:endParaRPr lang="zh-CN" altLang="en-US" sz="2800" b="1" dirty="0">
              <a:solidFill>
                <a:srgbClr val="00468E"/>
              </a:solidFill>
              <a:latin typeface="微软雅黑" panose="020B0503020204020204" pitchFamily="34" charset="-122"/>
              <a:ea typeface="微软雅黑" panose="020B0503020204020204" pitchFamily="34" charset="-122"/>
            </a:endParaRPr>
          </a:p>
        </p:txBody>
      </p:sp>
      <p:pic>
        <p:nvPicPr>
          <p:cNvPr id="111" name="图片 110"/>
          <p:cNvPicPr>
            <a:picLocks noChangeAspect="1"/>
          </p:cNvPicPr>
          <p:nvPr/>
        </p:nvPicPr>
        <p:blipFill>
          <a:blip r:embed="rId3" cstate="hqprint">
            <a:extLst>
              <a:ext uri="{BEBA8EAE-BF5A-486C-A8C5-ECC9F3942E4B}">
                <a14:imgProps xmlns:a14="http://schemas.microsoft.com/office/drawing/2010/main">
                  <a14:imgLayer r:embed="rId4">
                    <a14:imgEffect>
                      <a14:saturation sat="33000"/>
                    </a14:imgEffect>
                  </a14:imgLayer>
                </a14:imgProps>
              </a:ext>
              <a:ext uri="{28A0092B-C50C-407E-A947-70E740481C1C}">
                <a14:useLocalDpi xmlns:a14="http://schemas.microsoft.com/office/drawing/2010/main" val="0"/>
              </a:ext>
            </a:extLst>
          </a:blip>
          <a:stretch>
            <a:fillRect/>
          </a:stretch>
        </p:blipFill>
        <p:spPr>
          <a:xfrm>
            <a:off x="2198678" y="5736814"/>
            <a:ext cx="2194903" cy="1559832"/>
          </a:xfrm>
          <a:prstGeom prst="rect">
            <a:avLst/>
          </a:prstGeom>
        </p:spPr>
      </p:pic>
      <p:sp>
        <p:nvSpPr>
          <p:cNvPr id="43" name="矩形: 圆角 304">
            <a:extLst>
              <a:ext uri="{FF2B5EF4-FFF2-40B4-BE49-F238E27FC236}">
                <a16:creationId xmlns:a16="http://schemas.microsoft.com/office/drawing/2014/main" id="{8B4C9A87-90B0-4805-BA9D-79505DC69554}"/>
              </a:ext>
            </a:extLst>
          </p:cNvPr>
          <p:cNvSpPr/>
          <p:nvPr/>
        </p:nvSpPr>
        <p:spPr>
          <a:xfrm>
            <a:off x="2752070" y="1673551"/>
            <a:ext cx="8683185" cy="3838628"/>
          </a:xfrm>
          <a:prstGeom prst="roundRect">
            <a:avLst>
              <a:gd name="adj" fmla="val 10297"/>
            </a:avLst>
          </a:prstGeom>
          <a:solidFill>
            <a:schemeClr val="bg1"/>
          </a:solidFill>
          <a:ln>
            <a:noFill/>
          </a:ln>
          <a:effectLst>
            <a:outerShdw blurRad="2794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45" name="任意多边形: 形状 305">
            <a:extLst>
              <a:ext uri="{FF2B5EF4-FFF2-40B4-BE49-F238E27FC236}">
                <a16:creationId xmlns:a16="http://schemas.microsoft.com/office/drawing/2014/main" id="{182DD694-6D4B-4DFA-AC46-178C63A21ACC}"/>
              </a:ext>
            </a:extLst>
          </p:cNvPr>
          <p:cNvSpPr/>
          <p:nvPr/>
        </p:nvSpPr>
        <p:spPr>
          <a:xfrm>
            <a:off x="2389778" y="1331684"/>
            <a:ext cx="833708" cy="623796"/>
          </a:xfrm>
          <a:custGeom>
            <a:avLst/>
            <a:gdLst/>
            <a:ahLst/>
            <a:cxnLst/>
            <a:rect l="l" t="t" r="r" b="b"/>
            <a:pathLst>
              <a:path w="95778" h="71663">
                <a:moveTo>
                  <a:pt x="82098" y="5"/>
                </a:moveTo>
                <a:cubicBezTo>
                  <a:pt x="84614" y="48"/>
                  <a:pt x="87286" y="396"/>
                  <a:pt x="90116" y="1050"/>
                </a:cubicBezTo>
                <a:lnTo>
                  <a:pt x="90116" y="8817"/>
                </a:lnTo>
                <a:cubicBezTo>
                  <a:pt x="78257" y="13440"/>
                  <a:pt x="71979" y="21792"/>
                  <a:pt x="71280" y="33873"/>
                </a:cubicBezTo>
                <a:cubicBezTo>
                  <a:pt x="84139" y="29288"/>
                  <a:pt x="92305" y="35340"/>
                  <a:pt x="95778" y="52027"/>
                </a:cubicBezTo>
                <a:cubicBezTo>
                  <a:pt x="94826" y="65118"/>
                  <a:pt x="87973" y="71663"/>
                  <a:pt x="75219" y="71663"/>
                </a:cubicBezTo>
                <a:cubicBezTo>
                  <a:pt x="59956" y="70752"/>
                  <a:pt x="52325" y="61506"/>
                  <a:pt x="52325" y="43926"/>
                </a:cubicBezTo>
                <a:cubicBezTo>
                  <a:pt x="54564" y="14342"/>
                  <a:pt x="64489" y="-298"/>
                  <a:pt x="82098" y="5"/>
                </a:cubicBezTo>
                <a:close/>
                <a:moveTo>
                  <a:pt x="29473" y="5"/>
                </a:moveTo>
                <a:cubicBezTo>
                  <a:pt x="31987" y="48"/>
                  <a:pt x="34659" y="396"/>
                  <a:pt x="37490" y="1050"/>
                </a:cubicBezTo>
                <a:lnTo>
                  <a:pt x="37490" y="8817"/>
                </a:lnTo>
                <a:cubicBezTo>
                  <a:pt x="25647" y="13434"/>
                  <a:pt x="19469" y="21786"/>
                  <a:pt x="18954" y="33873"/>
                </a:cubicBezTo>
                <a:cubicBezTo>
                  <a:pt x="31588" y="29288"/>
                  <a:pt x="39755" y="35324"/>
                  <a:pt x="43458" y="51980"/>
                </a:cubicBezTo>
                <a:cubicBezTo>
                  <a:pt x="42502" y="65102"/>
                  <a:pt x="35547" y="71663"/>
                  <a:pt x="22593" y="71663"/>
                </a:cubicBezTo>
                <a:cubicBezTo>
                  <a:pt x="7531" y="70752"/>
                  <a:pt x="0" y="61506"/>
                  <a:pt x="0" y="43926"/>
                </a:cubicBezTo>
                <a:cubicBezTo>
                  <a:pt x="2053" y="14342"/>
                  <a:pt x="11877" y="-298"/>
                  <a:pt x="29473" y="5"/>
                </a:cubicBezTo>
                <a:close/>
              </a:path>
            </a:pathLst>
          </a:custGeom>
          <a:solidFill>
            <a:srgbClr val="004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2" name="Rectangle 1"/>
              <p:cNvSpPr>
                <a:spLocks noChangeArrowheads="1"/>
              </p:cNvSpPr>
              <p:nvPr/>
            </p:nvSpPr>
            <p:spPr bwMode="auto">
              <a:xfrm>
                <a:off x="2919204" y="2692641"/>
                <a:ext cx="8348916" cy="240251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nSpc>
                    <a:spcPct val="150000"/>
                  </a:lnSpc>
                </a:pPr>
                <a:r>
                  <a:rPr lang="zh-CN" altLang="en-US" sz="1600" dirty="0" smtClean="0">
                    <a:latin typeface="微软雅黑" panose="020B0503020204020204" pitchFamily="34" charset="-122"/>
                    <a:ea typeface="微软雅黑" panose="020B0503020204020204" pitchFamily="34" charset="-122"/>
                  </a:rPr>
                  <a:t>       本文</a:t>
                </a:r>
                <a:r>
                  <a:rPr lang="zh-CN" altLang="en-US" sz="1600" dirty="0">
                    <a:latin typeface="微软雅黑" panose="020B0503020204020204" pitchFamily="34" charset="-122"/>
                    <a:ea typeface="微软雅黑" panose="020B0503020204020204" pitchFamily="34" charset="-122"/>
                  </a:rPr>
                  <a:t>试图找到一种</a:t>
                </a:r>
                <a:r>
                  <a:rPr lang="zh-CN" altLang="zh-CN" sz="1600" dirty="0" smtClean="0">
                    <a:solidFill>
                      <a:srgbClr val="FF0000"/>
                    </a:solidFill>
                    <a:latin typeface="微软雅黑" panose="020B0503020204020204" pitchFamily="34" charset="-122"/>
                    <a:ea typeface="微软雅黑" panose="020B0503020204020204" pitchFamily="34" charset="-122"/>
                  </a:rPr>
                  <a:t>固定策略</a:t>
                </a:r>
                <a:r>
                  <a:rPr lang="en-US" altLang="zh-CN" sz="1600" dirty="0">
                    <a:solidFill>
                      <a:srgbClr val="FF0000"/>
                    </a:solidFill>
                    <a:latin typeface="微软雅黑" panose="020B0503020204020204" pitchFamily="34" charset="-122"/>
                    <a:ea typeface="微软雅黑" panose="020B0503020204020204" pitchFamily="34" charset="-122"/>
                  </a:rPr>
                  <a:t> </a:t>
                </a:r>
                <a14:m>
                  <m:oMath xmlns:m="http://schemas.openxmlformats.org/officeDocument/2006/math">
                    <m:r>
                      <a:rPr lang="en-US" altLang="zh-CN" sz="1600">
                        <a:solidFill>
                          <a:srgbClr val="FF0000"/>
                        </a:solidFill>
                        <a:latin typeface="Cambria Math" panose="02040503050406030204" pitchFamily="18" charset="0"/>
                        <a:ea typeface="微软雅黑" panose="020B0503020204020204" pitchFamily="34" charset="-122"/>
                      </a:rPr>
                      <m:t>𝜋</m:t>
                    </m:r>
                    <m:r>
                      <a:rPr lang="en-US" altLang="zh-CN" sz="1600">
                        <a:solidFill>
                          <a:srgbClr val="FF0000"/>
                        </a:solidFill>
                        <a:latin typeface="Cambria Math" panose="02040503050406030204" pitchFamily="18" charset="0"/>
                        <a:ea typeface="微软雅黑" panose="020B0503020204020204" pitchFamily="34" charset="-122"/>
                      </a:rPr>
                      <m:t>∈</m:t>
                    </m:r>
                    <m:nary>
                      <m:naryPr>
                        <m:chr m:val="∏"/>
                        <m:supHide m:val="on"/>
                        <m:ctrlPr>
                          <a:rPr lang="zh-CN" altLang="zh-CN" sz="1600" i="1">
                            <a:solidFill>
                              <a:srgbClr val="FF0000"/>
                            </a:solidFill>
                            <a:latin typeface="Cambria Math" panose="02040503050406030204" pitchFamily="18" charset="0"/>
                            <a:ea typeface="微软雅黑" panose="020B0503020204020204" pitchFamily="34" charset="-122"/>
                          </a:rPr>
                        </m:ctrlPr>
                      </m:naryPr>
                      <m:sub>
                        <m:r>
                          <a:rPr lang="en-US" altLang="zh-CN" sz="1600">
                            <a:solidFill>
                              <a:srgbClr val="FF0000"/>
                            </a:solidFill>
                            <a:latin typeface="Cambria Math" panose="02040503050406030204" pitchFamily="18" charset="0"/>
                            <a:ea typeface="微软雅黑" panose="020B0503020204020204" pitchFamily="34" charset="-122"/>
                          </a:rPr>
                          <m:t>𝑠</m:t>
                        </m:r>
                        <m:r>
                          <a:rPr lang="en-US" altLang="zh-CN" sz="1600">
                            <a:solidFill>
                              <a:srgbClr val="FF0000"/>
                            </a:solidFill>
                            <a:latin typeface="Cambria Math" panose="02040503050406030204" pitchFamily="18" charset="0"/>
                            <a:ea typeface="微软雅黑" panose="020B0503020204020204" pitchFamily="34" charset="-122"/>
                          </a:rPr>
                          <m:t>∈</m:t>
                        </m:r>
                        <m:r>
                          <a:rPr lang="en-US" altLang="zh-CN" sz="1600">
                            <a:solidFill>
                              <a:srgbClr val="FF0000"/>
                            </a:solidFill>
                            <a:latin typeface="Cambria Math" panose="02040503050406030204" pitchFamily="18" charset="0"/>
                            <a:ea typeface="微软雅黑" panose="020B0503020204020204" pitchFamily="34" charset="-122"/>
                          </a:rPr>
                          <m:t>𝑆</m:t>
                        </m:r>
                      </m:sub>
                      <m:sup/>
                      <m:e>
                        <m:r>
                          <a:rPr lang="en-US" altLang="zh-CN" sz="1600">
                            <a:solidFill>
                              <a:srgbClr val="FF0000"/>
                            </a:solidFill>
                            <a:latin typeface="Cambria Math" panose="02040503050406030204" pitchFamily="18" charset="0"/>
                            <a:ea typeface="微软雅黑" panose="020B0503020204020204" pitchFamily="34" charset="-122"/>
                          </a:rPr>
                          <m:t>∆(</m:t>
                        </m:r>
                        <m:r>
                          <a:rPr lang="en-US" altLang="zh-CN" sz="1600">
                            <a:solidFill>
                              <a:srgbClr val="FF0000"/>
                            </a:solidFill>
                            <a:latin typeface="Cambria Math" panose="02040503050406030204" pitchFamily="18" charset="0"/>
                            <a:ea typeface="微软雅黑" panose="020B0503020204020204" pitchFamily="34" charset="-122"/>
                          </a:rPr>
                          <m:t>𝐴</m:t>
                        </m:r>
                        <m:r>
                          <a:rPr lang="en-US" altLang="zh-CN" sz="1600">
                            <a:solidFill>
                              <a:srgbClr val="FF0000"/>
                            </a:solidFill>
                            <a:latin typeface="Cambria Math" panose="02040503050406030204" pitchFamily="18" charset="0"/>
                            <a:ea typeface="微软雅黑" panose="020B0503020204020204" pitchFamily="34" charset="-122"/>
                          </a:rPr>
                          <m:t>(</m:t>
                        </m:r>
                        <m:r>
                          <a:rPr lang="en-US" altLang="zh-CN" sz="1600">
                            <a:solidFill>
                              <a:srgbClr val="FF0000"/>
                            </a:solidFill>
                            <a:latin typeface="Cambria Math" panose="02040503050406030204" pitchFamily="18" charset="0"/>
                            <a:ea typeface="微软雅黑" panose="020B0503020204020204" pitchFamily="34" charset="-122"/>
                          </a:rPr>
                          <m:t>𝑠</m:t>
                        </m:r>
                        <m:r>
                          <a:rPr lang="en-US" altLang="zh-CN" sz="1600">
                            <a:solidFill>
                              <a:srgbClr val="FF0000"/>
                            </a:solidFill>
                            <a:latin typeface="Cambria Math" panose="02040503050406030204" pitchFamily="18" charset="0"/>
                            <a:ea typeface="微软雅黑" panose="020B0503020204020204" pitchFamily="34" charset="-122"/>
                          </a:rPr>
                          <m:t>))</m:t>
                        </m:r>
                      </m:e>
                    </m:nary>
                  </m:oMath>
                </a14:m>
                <a:r>
                  <a:rPr lang="zh-CN" altLang="en-US" sz="1600" dirty="0">
                    <a:latin typeface="微软雅黑" panose="020B0503020204020204" pitchFamily="34" charset="-122"/>
                    <a:ea typeface="微软雅黑" panose="020B0503020204020204" pitchFamily="34" charset="-122"/>
                  </a:rPr>
                  <a:t>，该策略满足使基于马尔可夫博弈的云工作流调度问题模型的解收敛于相关均衡</a:t>
                </a:r>
                <a:r>
                  <a:rPr lang="zh-CN" altLang="en-US" sz="1600" dirty="0" smtClean="0">
                    <a:latin typeface="微软雅黑" panose="020B0503020204020204" pitchFamily="34" charset="-122"/>
                    <a:ea typeface="微软雅黑" panose="020B0503020204020204" pitchFamily="34" charset="-122"/>
                  </a:rPr>
                  <a:t>。</a:t>
                </a:r>
                <a:endParaRPr lang="en-US" altLang="zh-CN" sz="1600" b="1" dirty="0" smtClean="0">
                  <a:latin typeface="微软雅黑" panose="020B0503020204020204" pitchFamily="34" charset="-122"/>
                  <a:ea typeface="微软雅黑" panose="020B0503020204020204" pitchFamily="34" charset="-122"/>
                </a:endParaRPr>
              </a:p>
              <a:p>
                <a:pPr algn="ctr">
                  <a:lnSpc>
                    <a:spcPct val="150000"/>
                  </a:lnSpc>
                </a:pP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zh-CN" sz="1600" b="1" dirty="0" smtClean="0">
                    <a:latin typeface="微软雅黑" panose="020B0503020204020204" pitchFamily="34" charset="-122"/>
                    <a:ea typeface="微软雅黑" panose="020B0503020204020204" pitchFamily="34" charset="-122"/>
                  </a:rPr>
                  <a:t>推论</a:t>
                </a:r>
                <a:r>
                  <a:rPr lang="en-US" altLang="zh-CN" sz="1600" b="1" dirty="0" smtClean="0">
                    <a:latin typeface="微软雅黑" panose="020B0503020204020204" pitchFamily="34" charset="-122"/>
                    <a:ea typeface="微软雅黑" panose="020B0503020204020204" pitchFamily="34" charset="-122"/>
                  </a:rPr>
                  <a:t>3.2.5 </a:t>
                </a:r>
                <a:r>
                  <a:rPr lang="zh-CN" altLang="zh-CN" sz="1600" dirty="0" smtClean="0">
                    <a:latin typeface="微软雅黑" panose="020B0503020204020204" pitchFamily="34" charset="-122"/>
                    <a:ea typeface="微软雅黑" panose="020B0503020204020204" pitchFamily="34" charset="-122"/>
                  </a:rPr>
                  <a:t>给定</a:t>
                </a:r>
                <a:r>
                  <a:rPr lang="zh-CN" altLang="zh-CN" sz="1600" dirty="0">
                    <a:latin typeface="微软雅黑" panose="020B0503020204020204" pitchFamily="34" charset="-122"/>
                    <a:ea typeface="微软雅黑" panose="020B0503020204020204" pitchFamily="34" charset="-122"/>
                  </a:rPr>
                  <a:t>一个马尔可夫博弈</a:t>
                </a:r>
                <a14:m>
                  <m:oMath xmlns:m="http://schemas.openxmlformats.org/officeDocument/2006/math">
                    <m:sSup>
                      <m:sSupPr>
                        <m:ctrlPr>
                          <a:rPr lang="zh-CN" altLang="zh-CN" sz="1600" i="1">
                            <a:latin typeface="Cambria Math" panose="02040503050406030204" pitchFamily="18" charset="0"/>
                          </a:rPr>
                        </m:ctrlPr>
                      </m:sSupPr>
                      <m:e>
                        <m:r>
                          <a:rPr lang="en-US" altLang="zh-CN" sz="1600" i="1">
                            <a:latin typeface="Cambria Math" panose="02040503050406030204" pitchFamily="18" charset="0"/>
                          </a:rPr>
                          <m:t>𝛤</m:t>
                        </m:r>
                      </m:e>
                      <m:sup>
                        <m:r>
                          <a:rPr lang="en-US" altLang="zh-CN" sz="1600" i="1">
                            <a:latin typeface="Cambria Math" panose="02040503050406030204" pitchFamily="18" charset="0"/>
                          </a:rPr>
                          <m:t>𝛿</m:t>
                        </m:r>
                      </m:sup>
                    </m:sSup>
                  </m:oMath>
                </a14:m>
                <a:r>
                  <a:rPr lang="zh-CN" altLang="zh-CN" sz="1600" dirty="0">
                    <a:latin typeface="微软雅黑" panose="020B0503020204020204" pitchFamily="34" charset="-122"/>
                    <a:ea typeface="微软雅黑" panose="020B0503020204020204" pitchFamily="34" charset="-122"/>
                  </a:rPr>
                  <a:t>，一个固定的策略</a:t>
                </a:r>
                <a14:m>
                  <m:oMath xmlns:m="http://schemas.openxmlformats.org/officeDocument/2006/math">
                    <m:r>
                      <a:rPr lang="en-US" altLang="zh-CN" sz="1600" i="1">
                        <a:latin typeface="Cambria Math" panose="02040503050406030204" pitchFamily="18" charset="0"/>
                      </a:rPr>
                      <m:t>𝜋</m:t>
                    </m:r>
                  </m:oMath>
                </a14:m>
                <a:r>
                  <a:rPr lang="zh-CN" altLang="zh-CN" sz="1600" dirty="0">
                    <a:latin typeface="微软雅黑" panose="020B0503020204020204" pitchFamily="34" charset="-122"/>
                    <a:ea typeface="微软雅黑" panose="020B0503020204020204" pitchFamily="34" charset="-122"/>
                  </a:rPr>
                  <a:t>是一个</a:t>
                </a:r>
                <a:r>
                  <a:rPr lang="zh-CN" altLang="zh-CN" sz="1600" dirty="0">
                    <a:solidFill>
                      <a:srgbClr val="FF0000"/>
                    </a:solidFill>
                    <a:latin typeface="微软雅黑" panose="020B0503020204020204" pitchFamily="34" charset="-122"/>
                    <a:ea typeface="微软雅黑" panose="020B0503020204020204" pitchFamily="34" charset="-122"/>
                  </a:rPr>
                  <a:t>相关均衡</a:t>
                </a:r>
                <a:r>
                  <a:rPr lang="zh-CN" altLang="zh-CN" sz="1600" dirty="0">
                    <a:latin typeface="微软雅黑" panose="020B0503020204020204" pitchFamily="34" charset="-122"/>
                    <a:ea typeface="微软雅黑" panose="020B0503020204020204" pitchFamily="34" charset="-122"/>
                  </a:rPr>
                  <a:t>，当且仅当对</a:t>
                </a:r>
                <a:r>
                  <a:rPr lang="zh-CN" altLang="zh-CN" sz="1600" dirty="0" smtClean="0">
                    <a:latin typeface="微软雅黑" panose="020B0503020204020204" pitchFamily="34" charset="-122"/>
                    <a:ea typeface="微软雅黑" panose="020B0503020204020204" pitchFamily="34" charset="-122"/>
                  </a:rPr>
                  <a:t>所有的</a:t>
                </a:r>
                <a14:m>
                  <m:oMath xmlns:m="http://schemas.openxmlformats.org/officeDocument/2006/math">
                    <m:r>
                      <a:rPr lang="en-US" altLang="zh-CN" sz="1600" i="1">
                        <a:latin typeface="Cambria Math" panose="02040503050406030204" pitchFamily="18" charset="0"/>
                      </a:rPr>
                      <m:t>𝑖</m:t>
                    </m:r>
                    <m:r>
                      <a:rPr lang="en-US" altLang="zh-CN" sz="1600" i="1">
                        <a:latin typeface="Cambria Math" panose="02040503050406030204" pitchFamily="18" charset="0"/>
                      </a:rPr>
                      <m:t>∈</m:t>
                    </m:r>
                    <m:r>
                      <a:rPr lang="en-US" altLang="zh-CN" sz="1600" i="1">
                        <a:latin typeface="Cambria Math" panose="02040503050406030204" pitchFamily="18" charset="0"/>
                      </a:rPr>
                      <m:t>𝐼</m:t>
                    </m:r>
                  </m:oMath>
                </a14:m>
                <a:r>
                  <a:rPr lang="zh-CN" altLang="zh-CN" sz="1600" dirty="0">
                    <a:latin typeface="微软雅黑" panose="020B0503020204020204" pitchFamily="34" charset="-122"/>
                    <a:ea typeface="微软雅黑" panose="020B0503020204020204" pitchFamily="34" charset="-122"/>
                  </a:rPr>
                  <a:t>，</a:t>
                </a:r>
                <a14:m>
                  <m:oMath xmlns:m="http://schemas.openxmlformats.org/officeDocument/2006/math">
                    <m:r>
                      <a:rPr lang="en-US" altLang="zh-CN" sz="1600" i="1">
                        <a:latin typeface="Cambria Math" panose="02040503050406030204" pitchFamily="18" charset="0"/>
                      </a:rPr>
                      <m:t>𝑠</m:t>
                    </m:r>
                    <m:r>
                      <a:rPr lang="en-US" altLang="zh-CN" sz="1600" i="1">
                        <a:latin typeface="Cambria Math" panose="02040503050406030204" pitchFamily="18" charset="0"/>
                      </a:rPr>
                      <m:t>∈</m:t>
                    </m:r>
                    <m:r>
                      <a:rPr lang="en-US" altLang="zh-CN" sz="1600" i="1">
                        <a:latin typeface="Cambria Math" panose="02040503050406030204" pitchFamily="18" charset="0"/>
                      </a:rPr>
                      <m:t>𝑆</m:t>
                    </m:r>
                  </m:oMath>
                </a14:m>
                <a:r>
                  <a:rPr lang="zh-CN" altLang="zh-CN" sz="1600" dirty="0">
                    <a:latin typeface="微软雅黑" panose="020B0503020204020204" pitchFamily="34" charset="-122"/>
                    <a:ea typeface="微软雅黑" panose="020B0503020204020204" pitchFamily="34" charset="-122"/>
                  </a:rPr>
                  <a:t>，以及所有的</a:t>
                </a:r>
                <a14:m>
                  <m:oMath xmlns:m="http://schemas.openxmlformats.org/officeDocument/2006/math">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𝑎</m:t>
                        </m:r>
                      </m:e>
                      <m:sub>
                        <m:r>
                          <a:rPr lang="en-US" altLang="zh-CN" sz="1600" i="1">
                            <a:latin typeface="Cambria Math" panose="02040503050406030204" pitchFamily="18" charset="0"/>
                          </a:rPr>
                          <m:t>𝑖</m:t>
                        </m:r>
                      </m:sub>
                    </m:sSub>
                    <m:r>
                      <a:rPr lang="en-US" altLang="zh-CN" sz="1600" i="1">
                        <a:latin typeface="Cambria Math" panose="02040503050406030204" pitchFamily="18" charset="0"/>
                      </a:rPr>
                      <m:t>, </m:t>
                    </m:r>
                    <m:sSubSup>
                      <m:sSubSupPr>
                        <m:ctrlPr>
                          <a:rPr lang="zh-CN" altLang="zh-CN" sz="1600" i="1">
                            <a:latin typeface="Cambria Math" panose="02040503050406030204" pitchFamily="18" charset="0"/>
                          </a:rPr>
                        </m:ctrlPr>
                      </m:sSubSupPr>
                      <m:e>
                        <m:r>
                          <a:rPr lang="en-US" altLang="zh-CN" sz="1600" i="1">
                            <a:latin typeface="Cambria Math" panose="02040503050406030204" pitchFamily="18" charset="0"/>
                          </a:rPr>
                          <m:t>𝑎</m:t>
                        </m:r>
                      </m:e>
                      <m:sub>
                        <m:r>
                          <a:rPr lang="en-US" altLang="zh-CN" sz="1600" i="1">
                            <a:latin typeface="Cambria Math" panose="02040503050406030204" pitchFamily="18" charset="0"/>
                          </a:rPr>
                          <m:t>𝑖</m:t>
                        </m:r>
                      </m:sub>
                      <m:sup>
                        <m:r>
                          <a:rPr lang="en-US" altLang="zh-CN" sz="1600" i="1">
                            <a:latin typeface="Cambria Math" panose="02040503050406030204" pitchFamily="18" charset="0"/>
                          </a:rPr>
                          <m:t>′</m:t>
                        </m:r>
                      </m:sup>
                    </m:sSubSup>
                    <m:r>
                      <a:rPr lang="en-US" altLang="zh-CN" sz="1600" i="1">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𝐴</m:t>
                        </m:r>
                      </m:e>
                      <m:sub>
                        <m:r>
                          <a:rPr lang="en-US" altLang="zh-CN" sz="1600" i="1">
                            <a:latin typeface="Cambria Math" panose="02040503050406030204" pitchFamily="18" charset="0"/>
                          </a:rPr>
                          <m:t>𝑖</m:t>
                        </m:r>
                      </m:sub>
                    </m:sSub>
                    <m:r>
                      <a:rPr lang="en-US" altLang="zh-CN" sz="1600" i="1">
                        <a:latin typeface="Cambria Math" panose="02040503050406030204" pitchFamily="18" charset="0"/>
                      </a:rPr>
                      <m:t>(</m:t>
                    </m:r>
                    <m:r>
                      <a:rPr lang="en-US" altLang="zh-CN" sz="1600" i="1">
                        <a:latin typeface="Cambria Math" panose="02040503050406030204" pitchFamily="18" charset="0"/>
                      </a:rPr>
                      <m:t>𝑠</m:t>
                    </m:r>
                    <m:r>
                      <a:rPr lang="en-US" altLang="zh-CN" sz="1600" i="1">
                        <a:latin typeface="Cambria Math" panose="02040503050406030204" pitchFamily="18" charset="0"/>
                      </a:rPr>
                      <m:t>)</m:t>
                    </m:r>
                  </m:oMath>
                </a14:m>
                <a:r>
                  <a:rPr lang="zh-CN" altLang="zh-CN" sz="1600" dirty="0">
                    <a:latin typeface="微软雅黑" panose="020B0503020204020204" pitchFamily="34" charset="-122"/>
                    <a:ea typeface="微软雅黑" panose="020B0503020204020204" pitchFamily="34" charset="-122"/>
                  </a:rPr>
                  <a:t>，满足</a:t>
                </a:r>
              </a:p>
              <a:p>
                <a:pPr algn="ctr">
                  <a:lnSpc>
                    <a:spcPct val="150000"/>
                  </a:lnSpc>
                </a:pPr>
                <a:r>
                  <a:rPr lang="en-US" altLang="zh-CN" sz="1600" b="1" dirty="0" smtClean="0">
                    <a:latin typeface="微软雅黑" panose="020B0503020204020204" pitchFamily="34" charset="-122"/>
                    <a:ea typeface="微软雅黑" panose="020B0503020204020204" pitchFamily="34" charset="-122"/>
                  </a:rPr>
                  <a:t>      </a:t>
                </a:r>
                <a14:m>
                  <m:oMath xmlns:m="http://schemas.openxmlformats.org/officeDocument/2006/math">
                    <m:nary>
                      <m:naryPr>
                        <m:chr m:val="∑"/>
                        <m:supHide m:val="on"/>
                        <m:ctrlPr>
                          <a:rPr lang="zh-CN" altLang="zh-CN" sz="1600" b="1" i="1">
                            <a:latin typeface="Cambria Math" panose="02040503050406030204" pitchFamily="18" charset="0"/>
                          </a:rPr>
                        </m:ctrlPr>
                      </m:naryPr>
                      <m:sub>
                        <m:sSub>
                          <m:sSubPr>
                            <m:ctrlPr>
                              <a:rPr lang="zh-CN" altLang="zh-CN" sz="1600" b="1" i="1">
                                <a:latin typeface="Cambria Math" panose="02040503050406030204" pitchFamily="18" charset="0"/>
                              </a:rPr>
                            </m:ctrlPr>
                          </m:sSubPr>
                          <m:e>
                            <m:r>
                              <a:rPr lang="en-US" altLang="zh-CN" sz="1600" b="1" i="1">
                                <a:latin typeface="Cambria Math" panose="02040503050406030204" pitchFamily="18" charset="0"/>
                              </a:rPr>
                              <m:t>𝒂</m:t>
                            </m:r>
                          </m:e>
                          <m:sub>
                            <m:r>
                              <a:rPr lang="en-US" altLang="zh-CN" sz="1600" b="1" i="1">
                                <a:latin typeface="Cambria Math" panose="02040503050406030204" pitchFamily="18" charset="0"/>
                              </a:rPr>
                              <m:t>−</m:t>
                            </m:r>
                            <m:r>
                              <a:rPr lang="en-US" altLang="zh-CN" sz="1600" b="1" i="1">
                                <a:latin typeface="Cambria Math" panose="02040503050406030204" pitchFamily="18" charset="0"/>
                              </a:rPr>
                              <m:t>𝒊</m:t>
                            </m:r>
                          </m:sub>
                        </m:sSub>
                        <m:r>
                          <a:rPr lang="en-US" altLang="zh-CN" sz="1600" b="1" i="1">
                            <a:latin typeface="Cambria Math" panose="02040503050406030204" pitchFamily="18" charset="0"/>
                          </a:rPr>
                          <m:t>∈</m:t>
                        </m:r>
                        <m:sSub>
                          <m:sSubPr>
                            <m:ctrlPr>
                              <a:rPr lang="zh-CN" altLang="zh-CN" sz="1600" b="1" i="1">
                                <a:latin typeface="Cambria Math" panose="02040503050406030204" pitchFamily="18" charset="0"/>
                              </a:rPr>
                            </m:ctrlPr>
                          </m:sSubPr>
                          <m:e>
                            <m:r>
                              <a:rPr lang="en-US" altLang="zh-CN" sz="1600" b="1" i="1">
                                <a:latin typeface="Cambria Math" panose="02040503050406030204" pitchFamily="18" charset="0"/>
                              </a:rPr>
                              <m:t>𝑨</m:t>
                            </m:r>
                          </m:e>
                          <m:sub>
                            <m:r>
                              <a:rPr lang="en-US" altLang="zh-CN" sz="1600" b="1" i="1">
                                <a:latin typeface="Cambria Math" panose="02040503050406030204" pitchFamily="18" charset="0"/>
                              </a:rPr>
                              <m:t>−</m:t>
                            </m:r>
                            <m:r>
                              <a:rPr lang="en-US" altLang="zh-CN" sz="1600" b="1" i="1">
                                <a:latin typeface="Cambria Math" panose="02040503050406030204" pitchFamily="18" charset="0"/>
                              </a:rPr>
                              <m:t>𝒊</m:t>
                            </m:r>
                          </m:sub>
                        </m:sSub>
                        <m:r>
                          <a:rPr lang="en-US" altLang="zh-CN" sz="1600" b="1" i="1">
                            <a:latin typeface="Cambria Math" panose="02040503050406030204" pitchFamily="18" charset="0"/>
                          </a:rPr>
                          <m:t>(</m:t>
                        </m:r>
                        <m:r>
                          <a:rPr lang="en-US" altLang="zh-CN" sz="1600" b="1" i="1">
                            <a:latin typeface="Cambria Math" panose="02040503050406030204" pitchFamily="18" charset="0"/>
                          </a:rPr>
                          <m:t>𝒔</m:t>
                        </m:r>
                        <m:r>
                          <a:rPr lang="en-US" altLang="zh-CN" sz="1600" b="1" i="1">
                            <a:latin typeface="Cambria Math" panose="02040503050406030204" pitchFamily="18" charset="0"/>
                          </a:rPr>
                          <m:t>)</m:t>
                        </m:r>
                      </m:sub>
                      <m:sup/>
                      <m:e>
                        <m:sSub>
                          <m:sSubPr>
                            <m:ctrlPr>
                              <a:rPr lang="zh-CN" altLang="zh-CN" sz="1600" b="1" i="1">
                                <a:latin typeface="Cambria Math" panose="02040503050406030204" pitchFamily="18" charset="0"/>
                              </a:rPr>
                            </m:ctrlPr>
                          </m:sSubPr>
                          <m:e>
                            <m:r>
                              <a:rPr lang="en-US" altLang="zh-CN" sz="1600" b="1" i="1">
                                <a:latin typeface="Cambria Math" panose="02040503050406030204" pitchFamily="18" charset="0"/>
                              </a:rPr>
                              <m:t>𝝅</m:t>
                            </m:r>
                          </m:e>
                          <m:sub>
                            <m:r>
                              <a:rPr lang="en-US" altLang="zh-CN" sz="1600" b="1" i="1">
                                <a:latin typeface="Cambria Math" panose="02040503050406030204" pitchFamily="18" charset="0"/>
                              </a:rPr>
                              <m:t>𝒔</m:t>
                            </m:r>
                          </m:sub>
                        </m:sSub>
                        <m:d>
                          <m:dPr>
                            <m:ctrlPr>
                              <a:rPr lang="zh-CN" altLang="zh-CN" sz="1600" b="1" i="1">
                                <a:latin typeface="Cambria Math" panose="02040503050406030204" pitchFamily="18" charset="0"/>
                              </a:rPr>
                            </m:ctrlPr>
                          </m:dPr>
                          <m:e>
                            <m:sSub>
                              <m:sSubPr>
                                <m:ctrlPr>
                                  <a:rPr lang="zh-CN" altLang="zh-CN" sz="1600" b="1" i="1">
                                    <a:latin typeface="Cambria Math" panose="02040503050406030204" pitchFamily="18" charset="0"/>
                                  </a:rPr>
                                </m:ctrlPr>
                              </m:sSubPr>
                              <m:e>
                                <m:r>
                                  <a:rPr lang="en-US" altLang="zh-CN" sz="1600" b="1" i="1">
                                    <a:latin typeface="Cambria Math" panose="02040503050406030204" pitchFamily="18" charset="0"/>
                                  </a:rPr>
                                  <m:t>𝒂</m:t>
                                </m:r>
                              </m:e>
                              <m:sub>
                                <m:r>
                                  <a:rPr lang="en-US" altLang="zh-CN" sz="1600" b="1" i="1">
                                    <a:latin typeface="Cambria Math" panose="02040503050406030204" pitchFamily="18" charset="0"/>
                                  </a:rPr>
                                  <m:t>−</m:t>
                                </m:r>
                                <m:r>
                                  <a:rPr lang="en-US" altLang="zh-CN" sz="1600" b="1" i="1">
                                    <a:latin typeface="Cambria Math" panose="02040503050406030204" pitchFamily="18" charset="0"/>
                                  </a:rPr>
                                  <m:t>𝒊</m:t>
                                </m:r>
                              </m:sub>
                            </m:sSub>
                            <m:r>
                              <a:rPr lang="en-US" altLang="zh-CN" sz="1600" b="1" i="1">
                                <a:latin typeface="Cambria Math" panose="02040503050406030204" pitchFamily="18" charset="0"/>
                              </a:rPr>
                              <m:t>, </m:t>
                            </m:r>
                            <m:sSub>
                              <m:sSubPr>
                                <m:ctrlPr>
                                  <a:rPr lang="zh-CN" altLang="zh-CN" sz="1600" b="1" i="1">
                                    <a:latin typeface="Cambria Math" panose="02040503050406030204" pitchFamily="18" charset="0"/>
                                  </a:rPr>
                                </m:ctrlPr>
                              </m:sSubPr>
                              <m:e>
                                <m:r>
                                  <a:rPr lang="en-US" altLang="zh-CN" sz="1600" b="1" i="1">
                                    <a:latin typeface="Cambria Math" panose="02040503050406030204" pitchFamily="18" charset="0"/>
                                  </a:rPr>
                                  <m:t>𝒂</m:t>
                                </m:r>
                              </m:e>
                              <m:sub>
                                <m:r>
                                  <a:rPr lang="en-US" altLang="zh-CN" sz="1600" b="1" i="1">
                                    <a:latin typeface="Cambria Math" panose="02040503050406030204" pitchFamily="18" charset="0"/>
                                  </a:rPr>
                                  <m:t>𝒊</m:t>
                                </m:r>
                              </m:sub>
                            </m:sSub>
                          </m:e>
                        </m:d>
                        <m:sSubSup>
                          <m:sSubSupPr>
                            <m:ctrlPr>
                              <a:rPr lang="zh-CN" altLang="zh-CN" sz="1600" b="1" i="1">
                                <a:latin typeface="Cambria Math" panose="02040503050406030204" pitchFamily="18" charset="0"/>
                              </a:rPr>
                            </m:ctrlPr>
                          </m:sSubSupPr>
                          <m:e>
                            <m:r>
                              <a:rPr lang="en-US" altLang="zh-CN" sz="1600" b="1" i="1">
                                <a:latin typeface="Cambria Math" panose="02040503050406030204" pitchFamily="18" charset="0"/>
                              </a:rPr>
                              <m:t>𝑸</m:t>
                            </m:r>
                          </m:e>
                          <m:sub>
                            <m:r>
                              <a:rPr lang="en-US" altLang="zh-CN" sz="1600" b="1" i="1">
                                <a:latin typeface="Cambria Math" panose="02040503050406030204" pitchFamily="18" charset="0"/>
                              </a:rPr>
                              <m:t>𝒊</m:t>
                            </m:r>
                          </m:sub>
                          <m:sup>
                            <m:r>
                              <a:rPr lang="en-US" altLang="zh-CN" sz="1600" b="1" i="1">
                                <a:latin typeface="Cambria Math" panose="02040503050406030204" pitchFamily="18" charset="0"/>
                              </a:rPr>
                              <m:t>𝝅</m:t>
                            </m:r>
                          </m:sup>
                        </m:sSubSup>
                        <m:d>
                          <m:dPr>
                            <m:ctrlPr>
                              <a:rPr lang="zh-CN" altLang="zh-CN" sz="1600" b="1" i="1">
                                <a:latin typeface="Cambria Math" panose="02040503050406030204" pitchFamily="18" charset="0"/>
                              </a:rPr>
                            </m:ctrlPr>
                          </m:dPr>
                          <m:e>
                            <m:r>
                              <a:rPr lang="en-US" altLang="zh-CN" sz="1600" b="1" i="1">
                                <a:latin typeface="Cambria Math" panose="02040503050406030204" pitchFamily="18" charset="0"/>
                              </a:rPr>
                              <m:t>𝒔</m:t>
                            </m:r>
                            <m:r>
                              <a:rPr lang="en-US" altLang="zh-CN" sz="1600" b="1" i="1">
                                <a:latin typeface="Cambria Math" panose="02040503050406030204" pitchFamily="18" charset="0"/>
                              </a:rPr>
                              <m:t>, </m:t>
                            </m:r>
                            <m:d>
                              <m:dPr>
                                <m:ctrlPr>
                                  <a:rPr lang="zh-CN" altLang="zh-CN" sz="1600" b="1" i="1">
                                    <a:latin typeface="Cambria Math" panose="02040503050406030204" pitchFamily="18" charset="0"/>
                                  </a:rPr>
                                </m:ctrlPr>
                              </m:dPr>
                              <m:e>
                                <m:sSub>
                                  <m:sSubPr>
                                    <m:ctrlPr>
                                      <a:rPr lang="zh-CN" altLang="zh-CN" sz="1600" b="1" i="1">
                                        <a:latin typeface="Cambria Math" panose="02040503050406030204" pitchFamily="18" charset="0"/>
                                      </a:rPr>
                                    </m:ctrlPr>
                                  </m:sSubPr>
                                  <m:e>
                                    <m:r>
                                      <a:rPr lang="en-US" altLang="zh-CN" sz="1600" b="1" i="1">
                                        <a:latin typeface="Cambria Math" panose="02040503050406030204" pitchFamily="18" charset="0"/>
                                      </a:rPr>
                                      <m:t>𝒂</m:t>
                                    </m:r>
                                  </m:e>
                                  <m:sub>
                                    <m:r>
                                      <a:rPr lang="en-US" altLang="zh-CN" sz="1600" b="1" i="1">
                                        <a:latin typeface="Cambria Math" panose="02040503050406030204" pitchFamily="18" charset="0"/>
                                      </a:rPr>
                                      <m:t>−</m:t>
                                    </m:r>
                                    <m:r>
                                      <a:rPr lang="en-US" altLang="zh-CN" sz="1600" b="1" i="1">
                                        <a:latin typeface="Cambria Math" panose="02040503050406030204" pitchFamily="18" charset="0"/>
                                      </a:rPr>
                                      <m:t>𝒊</m:t>
                                    </m:r>
                                  </m:sub>
                                </m:sSub>
                                <m:r>
                                  <a:rPr lang="en-US" altLang="zh-CN" sz="1600" b="1" i="1">
                                    <a:latin typeface="Cambria Math" panose="02040503050406030204" pitchFamily="18" charset="0"/>
                                  </a:rPr>
                                  <m:t>, </m:t>
                                </m:r>
                                <m:sSub>
                                  <m:sSubPr>
                                    <m:ctrlPr>
                                      <a:rPr lang="zh-CN" altLang="zh-CN" sz="1600" b="1" i="1">
                                        <a:latin typeface="Cambria Math" panose="02040503050406030204" pitchFamily="18" charset="0"/>
                                      </a:rPr>
                                    </m:ctrlPr>
                                  </m:sSubPr>
                                  <m:e>
                                    <m:r>
                                      <a:rPr lang="en-US" altLang="zh-CN" sz="1600" b="1" i="1">
                                        <a:latin typeface="Cambria Math" panose="02040503050406030204" pitchFamily="18" charset="0"/>
                                      </a:rPr>
                                      <m:t>𝒂</m:t>
                                    </m:r>
                                  </m:e>
                                  <m:sub>
                                    <m:r>
                                      <a:rPr lang="en-US" altLang="zh-CN" sz="1600" b="1" i="1">
                                        <a:latin typeface="Cambria Math" panose="02040503050406030204" pitchFamily="18" charset="0"/>
                                      </a:rPr>
                                      <m:t>𝒊</m:t>
                                    </m:r>
                                  </m:sub>
                                </m:sSub>
                              </m:e>
                            </m:d>
                          </m:e>
                        </m:d>
                        <m:r>
                          <a:rPr lang="en-US" altLang="zh-CN" sz="1600" b="1" i="1">
                            <a:latin typeface="Cambria Math" panose="02040503050406030204" pitchFamily="18" charset="0"/>
                          </a:rPr>
                          <m:t>≥</m:t>
                        </m:r>
                        <m:nary>
                          <m:naryPr>
                            <m:chr m:val="∑"/>
                            <m:supHide m:val="on"/>
                            <m:ctrlPr>
                              <a:rPr lang="zh-CN" altLang="zh-CN" sz="1600" b="1" i="1">
                                <a:latin typeface="Cambria Math" panose="02040503050406030204" pitchFamily="18" charset="0"/>
                              </a:rPr>
                            </m:ctrlPr>
                          </m:naryPr>
                          <m:sub>
                            <m:sSub>
                              <m:sSubPr>
                                <m:ctrlPr>
                                  <a:rPr lang="zh-CN" altLang="zh-CN" sz="1600" b="1" i="1">
                                    <a:latin typeface="Cambria Math" panose="02040503050406030204" pitchFamily="18" charset="0"/>
                                  </a:rPr>
                                </m:ctrlPr>
                              </m:sSubPr>
                              <m:e>
                                <m:r>
                                  <a:rPr lang="en-US" altLang="zh-CN" sz="1600" b="1" i="1">
                                    <a:latin typeface="Cambria Math" panose="02040503050406030204" pitchFamily="18" charset="0"/>
                                  </a:rPr>
                                  <m:t>𝒂</m:t>
                                </m:r>
                              </m:e>
                              <m:sub>
                                <m:r>
                                  <a:rPr lang="en-US" altLang="zh-CN" sz="1600" b="1" i="1">
                                    <a:latin typeface="Cambria Math" panose="02040503050406030204" pitchFamily="18" charset="0"/>
                                  </a:rPr>
                                  <m:t>−</m:t>
                                </m:r>
                                <m:r>
                                  <a:rPr lang="en-US" altLang="zh-CN" sz="1600" b="1" i="1">
                                    <a:latin typeface="Cambria Math" panose="02040503050406030204" pitchFamily="18" charset="0"/>
                                  </a:rPr>
                                  <m:t>𝒊</m:t>
                                </m:r>
                              </m:sub>
                            </m:sSub>
                            <m:r>
                              <a:rPr lang="en-US" altLang="zh-CN" sz="1600" b="1" i="1">
                                <a:latin typeface="Cambria Math" panose="02040503050406030204" pitchFamily="18" charset="0"/>
                              </a:rPr>
                              <m:t>∈</m:t>
                            </m:r>
                            <m:sSub>
                              <m:sSubPr>
                                <m:ctrlPr>
                                  <a:rPr lang="zh-CN" altLang="zh-CN" sz="1600" b="1" i="1">
                                    <a:latin typeface="Cambria Math" panose="02040503050406030204" pitchFamily="18" charset="0"/>
                                  </a:rPr>
                                </m:ctrlPr>
                              </m:sSubPr>
                              <m:e>
                                <m:r>
                                  <a:rPr lang="en-US" altLang="zh-CN" sz="1600" b="1" i="1">
                                    <a:latin typeface="Cambria Math" panose="02040503050406030204" pitchFamily="18" charset="0"/>
                                  </a:rPr>
                                  <m:t>𝑨</m:t>
                                </m:r>
                              </m:e>
                              <m:sub>
                                <m:r>
                                  <a:rPr lang="en-US" altLang="zh-CN" sz="1600" b="1" i="1">
                                    <a:latin typeface="Cambria Math" panose="02040503050406030204" pitchFamily="18" charset="0"/>
                                  </a:rPr>
                                  <m:t>−</m:t>
                                </m:r>
                                <m:r>
                                  <a:rPr lang="en-US" altLang="zh-CN" sz="1600" b="1" i="1">
                                    <a:latin typeface="Cambria Math" panose="02040503050406030204" pitchFamily="18" charset="0"/>
                                  </a:rPr>
                                  <m:t>𝒊</m:t>
                                </m:r>
                              </m:sub>
                            </m:sSub>
                            <m:r>
                              <a:rPr lang="en-US" altLang="zh-CN" sz="1600" b="1" i="1">
                                <a:latin typeface="Cambria Math" panose="02040503050406030204" pitchFamily="18" charset="0"/>
                              </a:rPr>
                              <m:t>(</m:t>
                            </m:r>
                            <m:r>
                              <a:rPr lang="en-US" altLang="zh-CN" sz="1600" b="1" i="1">
                                <a:latin typeface="Cambria Math" panose="02040503050406030204" pitchFamily="18" charset="0"/>
                              </a:rPr>
                              <m:t>𝒔</m:t>
                            </m:r>
                            <m:r>
                              <a:rPr lang="en-US" altLang="zh-CN" sz="1600" b="1" i="1">
                                <a:latin typeface="Cambria Math" panose="02040503050406030204" pitchFamily="18" charset="0"/>
                              </a:rPr>
                              <m:t>)</m:t>
                            </m:r>
                          </m:sub>
                          <m:sup/>
                          <m:e>
                            <m:sSub>
                              <m:sSubPr>
                                <m:ctrlPr>
                                  <a:rPr lang="zh-CN" altLang="zh-CN" sz="1600" b="1" i="1">
                                    <a:latin typeface="Cambria Math" panose="02040503050406030204" pitchFamily="18" charset="0"/>
                                  </a:rPr>
                                </m:ctrlPr>
                              </m:sSubPr>
                              <m:e>
                                <m:r>
                                  <a:rPr lang="en-US" altLang="zh-CN" sz="1600" b="1" i="1">
                                    <a:latin typeface="Cambria Math" panose="02040503050406030204" pitchFamily="18" charset="0"/>
                                  </a:rPr>
                                  <m:t>𝝅</m:t>
                                </m:r>
                              </m:e>
                              <m:sub>
                                <m:r>
                                  <a:rPr lang="en-US" altLang="zh-CN" sz="1600" b="1" i="1">
                                    <a:latin typeface="Cambria Math" panose="02040503050406030204" pitchFamily="18" charset="0"/>
                                  </a:rPr>
                                  <m:t>𝒔</m:t>
                                </m:r>
                              </m:sub>
                            </m:sSub>
                            <m:r>
                              <a:rPr lang="en-US" altLang="zh-CN" sz="1600" b="1" i="1">
                                <a:latin typeface="Cambria Math" panose="02040503050406030204" pitchFamily="18" charset="0"/>
                              </a:rPr>
                              <m:t>(</m:t>
                            </m:r>
                            <m:sSub>
                              <m:sSubPr>
                                <m:ctrlPr>
                                  <a:rPr lang="zh-CN" altLang="zh-CN" sz="1600" b="1" i="1">
                                    <a:latin typeface="Cambria Math" panose="02040503050406030204" pitchFamily="18" charset="0"/>
                                  </a:rPr>
                                </m:ctrlPr>
                              </m:sSubPr>
                              <m:e>
                                <m:r>
                                  <a:rPr lang="en-US" altLang="zh-CN" sz="1600" b="1" i="1">
                                    <a:latin typeface="Cambria Math" panose="02040503050406030204" pitchFamily="18" charset="0"/>
                                  </a:rPr>
                                  <m:t>𝒂</m:t>
                                </m:r>
                              </m:e>
                              <m:sub>
                                <m:r>
                                  <a:rPr lang="en-US" altLang="zh-CN" sz="1600" b="1" i="1">
                                    <a:latin typeface="Cambria Math" panose="02040503050406030204" pitchFamily="18" charset="0"/>
                                  </a:rPr>
                                  <m:t>−</m:t>
                                </m:r>
                                <m:r>
                                  <a:rPr lang="en-US" altLang="zh-CN" sz="1600" b="1" i="1">
                                    <a:latin typeface="Cambria Math" panose="02040503050406030204" pitchFamily="18" charset="0"/>
                                  </a:rPr>
                                  <m:t>𝒊</m:t>
                                </m:r>
                              </m:sub>
                            </m:sSub>
                            <m:r>
                              <a:rPr lang="en-US" altLang="zh-CN" sz="1600" b="1" i="1">
                                <a:latin typeface="Cambria Math" panose="02040503050406030204" pitchFamily="18" charset="0"/>
                              </a:rPr>
                              <m:t>, </m:t>
                            </m:r>
                            <m:sSub>
                              <m:sSubPr>
                                <m:ctrlPr>
                                  <a:rPr lang="zh-CN" altLang="zh-CN" sz="1600" b="1" i="1">
                                    <a:latin typeface="Cambria Math" panose="02040503050406030204" pitchFamily="18" charset="0"/>
                                  </a:rPr>
                                </m:ctrlPr>
                              </m:sSubPr>
                              <m:e>
                                <m:r>
                                  <a:rPr lang="en-US" altLang="zh-CN" sz="1600" b="1" i="1">
                                    <a:latin typeface="Cambria Math" panose="02040503050406030204" pitchFamily="18" charset="0"/>
                                  </a:rPr>
                                  <m:t>𝒂</m:t>
                                </m:r>
                              </m:e>
                              <m:sub>
                                <m:r>
                                  <a:rPr lang="en-US" altLang="zh-CN" sz="1600" b="1" i="1">
                                    <a:latin typeface="Cambria Math" panose="02040503050406030204" pitchFamily="18" charset="0"/>
                                  </a:rPr>
                                  <m:t>𝒊</m:t>
                                </m:r>
                              </m:sub>
                            </m:sSub>
                            <m:r>
                              <a:rPr lang="en-US" altLang="zh-CN" sz="1600" b="1" i="1">
                                <a:latin typeface="Cambria Math" panose="02040503050406030204" pitchFamily="18" charset="0"/>
                              </a:rPr>
                              <m:t>)</m:t>
                            </m:r>
                            <m:sSubSup>
                              <m:sSubSupPr>
                                <m:ctrlPr>
                                  <a:rPr lang="zh-CN" altLang="zh-CN" sz="1600" b="1" i="1">
                                    <a:latin typeface="Cambria Math" panose="02040503050406030204" pitchFamily="18" charset="0"/>
                                  </a:rPr>
                                </m:ctrlPr>
                              </m:sSubSupPr>
                              <m:e>
                                <m:r>
                                  <a:rPr lang="en-US" altLang="zh-CN" sz="1600" b="1" i="1">
                                    <a:latin typeface="Cambria Math" panose="02040503050406030204" pitchFamily="18" charset="0"/>
                                  </a:rPr>
                                  <m:t>𝑸</m:t>
                                </m:r>
                              </m:e>
                              <m:sub>
                                <m:r>
                                  <a:rPr lang="en-US" altLang="zh-CN" sz="1600" b="1" i="1">
                                    <a:latin typeface="Cambria Math" panose="02040503050406030204" pitchFamily="18" charset="0"/>
                                  </a:rPr>
                                  <m:t>𝒊</m:t>
                                </m:r>
                              </m:sub>
                              <m:sup>
                                <m:r>
                                  <a:rPr lang="en-US" altLang="zh-CN" sz="1600" b="1" i="1">
                                    <a:latin typeface="Cambria Math" panose="02040503050406030204" pitchFamily="18" charset="0"/>
                                  </a:rPr>
                                  <m:t>𝝅</m:t>
                                </m:r>
                              </m:sup>
                            </m:sSubSup>
                            <m:d>
                              <m:dPr>
                                <m:ctrlPr>
                                  <a:rPr lang="zh-CN" altLang="zh-CN" sz="1600" b="1" i="1">
                                    <a:latin typeface="Cambria Math" panose="02040503050406030204" pitchFamily="18" charset="0"/>
                                  </a:rPr>
                                </m:ctrlPr>
                              </m:dPr>
                              <m:e>
                                <m:r>
                                  <a:rPr lang="en-US" altLang="zh-CN" sz="1600" b="1" i="1">
                                    <a:latin typeface="Cambria Math" panose="02040503050406030204" pitchFamily="18" charset="0"/>
                                  </a:rPr>
                                  <m:t>𝒔</m:t>
                                </m:r>
                                <m:r>
                                  <a:rPr lang="en-US" altLang="zh-CN" sz="1600" b="1" i="1">
                                    <a:latin typeface="Cambria Math" panose="02040503050406030204" pitchFamily="18" charset="0"/>
                                  </a:rPr>
                                  <m:t>, </m:t>
                                </m:r>
                                <m:d>
                                  <m:dPr>
                                    <m:ctrlPr>
                                      <a:rPr lang="zh-CN" altLang="zh-CN" sz="1600" b="1" i="1">
                                        <a:latin typeface="Cambria Math" panose="02040503050406030204" pitchFamily="18" charset="0"/>
                                      </a:rPr>
                                    </m:ctrlPr>
                                  </m:dPr>
                                  <m:e>
                                    <m:sSub>
                                      <m:sSubPr>
                                        <m:ctrlPr>
                                          <a:rPr lang="zh-CN" altLang="zh-CN" sz="1600" b="1" i="1">
                                            <a:latin typeface="Cambria Math" panose="02040503050406030204" pitchFamily="18" charset="0"/>
                                          </a:rPr>
                                        </m:ctrlPr>
                                      </m:sSubPr>
                                      <m:e>
                                        <m:r>
                                          <a:rPr lang="en-US" altLang="zh-CN" sz="1600" b="1" i="1">
                                            <a:latin typeface="Cambria Math" panose="02040503050406030204" pitchFamily="18" charset="0"/>
                                          </a:rPr>
                                          <m:t>𝒂</m:t>
                                        </m:r>
                                      </m:e>
                                      <m:sub>
                                        <m:r>
                                          <a:rPr lang="en-US" altLang="zh-CN" sz="1600" b="1" i="1">
                                            <a:latin typeface="Cambria Math" panose="02040503050406030204" pitchFamily="18" charset="0"/>
                                          </a:rPr>
                                          <m:t>−</m:t>
                                        </m:r>
                                        <m:r>
                                          <a:rPr lang="en-US" altLang="zh-CN" sz="1600" b="1" i="1">
                                            <a:latin typeface="Cambria Math" panose="02040503050406030204" pitchFamily="18" charset="0"/>
                                          </a:rPr>
                                          <m:t>𝒊</m:t>
                                        </m:r>
                                      </m:sub>
                                    </m:sSub>
                                    <m:r>
                                      <a:rPr lang="en-US" altLang="zh-CN" sz="1600" b="1" i="1">
                                        <a:latin typeface="Cambria Math" panose="02040503050406030204" pitchFamily="18" charset="0"/>
                                      </a:rPr>
                                      <m:t>,</m:t>
                                    </m:r>
                                    <m:sSubSup>
                                      <m:sSubSupPr>
                                        <m:ctrlPr>
                                          <a:rPr lang="zh-CN" altLang="zh-CN" sz="1600" b="1" i="1">
                                            <a:latin typeface="Cambria Math" panose="02040503050406030204" pitchFamily="18" charset="0"/>
                                          </a:rPr>
                                        </m:ctrlPr>
                                      </m:sSubSupPr>
                                      <m:e>
                                        <m:r>
                                          <a:rPr lang="en-US" altLang="zh-CN" sz="1600" b="1" i="1">
                                            <a:latin typeface="Cambria Math" panose="02040503050406030204" pitchFamily="18" charset="0"/>
                                          </a:rPr>
                                          <m:t>𝒂</m:t>
                                        </m:r>
                                      </m:e>
                                      <m:sub>
                                        <m:r>
                                          <a:rPr lang="en-US" altLang="zh-CN" sz="1600" b="1" i="1">
                                            <a:latin typeface="Cambria Math" panose="02040503050406030204" pitchFamily="18" charset="0"/>
                                          </a:rPr>
                                          <m:t>𝒊</m:t>
                                        </m:r>
                                      </m:sub>
                                      <m:sup>
                                        <m:r>
                                          <a:rPr lang="en-US" altLang="zh-CN" sz="1600" b="1" i="1">
                                            <a:latin typeface="Cambria Math" panose="02040503050406030204" pitchFamily="18" charset="0"/>
                                          </a:rPr>
                                          <m:t>′</m:t>
                                        </m:r>
                                      </m:sup>
                                    </m:sSubSup>
                                  </m:e>
                                </m:d>
                              </m:e>
                            </m:d>
                          </m:e>
                        </m:nary>
                      </m:e>
                    </m:nary>
                  </m:oMath>
                </a14:m>
                <a:r>
                  <a:rPr lang="en-US" altLang="zh-CN" sz="1600" dirty="0">
                    <a:latin typeface="微软雅黑" panose="020B0503020204020204" pitchFamily="34" charset="-122"/>
                    <a:ea typeface="微软雅黑" panose="020B0503020204020204" pitchFamily="34" charset="-122"/>
                  </a:rPr>
                  <a:t> </a:t>
                </a:r>
                <a:r>
                  <a:rPr lang="en-US" altLang="zh-CN" sz="1600" dirty="0" smtClean="0">
                    <a:latin typeface="微软雅黑" panose="020B0503020204020204" pitchFamily="34" charset="-122"/>
                    <a:ea typeface="微软雅黑" panose="020B0503020204020204" pitchFamily="34" charset="-122"/>
                  </a:rPr>
                  <a:t>   </a:t>
                </a:r>
              </a:p>
            </p:txBody>
          </p:sp>
        </mc:Choice>
        <mc:Fallback>
          <p:sp>
            <p:nvSpPr>
              <p:cNvPr id="2" name="Rectangle 1"/>
              <p:cNvSpPr>
                <a:spLocks noRot="1" noChangeAspect="1" noMove="1" noResize="1" noEditPoints="1" noAdjustHandles="1" noChangeArrowheads="1" noChangeShapeType="1" noTextEdit="1"/>
              </p:cNvSpPr>
              <p:nvPr/>
            </p:nvSpPr>
            <p:spPr bwMode="auto">
              <a:xfrm>
                <a:off x="2919204" y="2692641"/>
                <a:ext cx="8348916" cy="2402517"/>
              </a:xfrm>
              <a:prstGeom prst="rect">
                <a:avLst/>
              </a:prstGeom>
              <a:blipFill>
                <a:blip r:embed="rId5"/>
                <a:stretch>
                  <a:fillRect l="-438" t="-11421" b="-2106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pic>
        <p:nvPicPr>
          <p:cNvPr id="49" name="图片 48"/>
          <p:cNvPicPr>
            <a:picLocks noChangeAspect="1"/>
          </p:cNvPicPr>
          <p:nvPr/>
        </p:nvPicPr>
        <p:blipFill>
          <a:blip r:embed="rId6">
            <a:alphaModFix/>
            <a:duotone>
              <a:schemeClr val="accent5">
                <a:shade val="45000"/>
                <a:satMod val="135000"/>
              </a:schemeClr>
              <a:prstClr val="white"/>
            </a:duotone>
            <a:extLst>
              <a:ext uri="{BEBA8EAE-BF5A-486C-A8C5-ECC9F3942E4B}">
                <a14:imgProps xmlns:a14="http://schemas.microsoft.com/office/drawing/2010/main">
                  <a14:imgLayer r:embed="rId7">
                    <a14:imgEffect>
                      <a14:colorTemperature colorTemp="1500"/>
                    </a14:imgEffect>
                    <a14:imgEffect>
                      <a14:saturation sat="32000"/>
                    </a14:imgEffect>
                  </a14:imgLayer>
                </a14:imgProps>
              </a:ext>
              <a:ext uri="{28A0092B-C50C-407E-A947-70E740481C1C}">
                <a14:useLocalDpi xmlns:a14="http://schemas.microsoft.com/office/drawing/2010/main" val="0"/>
              </a:ext>
            </a:extLst>
          </a:blip>
          <a:stretch>
            <a:fillRect/>
          </a:stretch>
        </p:blipFill>
        <p:spPr>
          <a:xfrm>
            <a:off x="155079" y="129451"/>
            <a:ext cx="1470788" cy="1470788"/>
          </a:xfrm>
          <a:prstGeom prst="rect">
            <a:avLst/>
          </a:prstGeom>
          <a:noFill/>
          <a:ln>
            <a:noFill/>
          </a:ln>
        </p:spPr>
      </p:pic>
      <p:sp>
        <p:nvSpPr>
          <p:cNvPr id="50" name="矩形: 圆角 112">
            <a:extLst>
              <a:ext uri="{FF2B5EF4-FFF2-40B4-BE49-F238E27FC236}">
                <a16:creationId xmlns:a16="http://schemas.microsoft.com/office/drawing/2014/main" id="{211819CE-CF6A-4930-A770-78A4BC9E2E78}"/>
              </a:ext>
            </a:extLst>
          </p:cNvPr>
          <p:cNvSpPr/>
          <p:nvPr/>
        </p:nvSpPr>
        <p:spPr>
          <a:xfrm>
            <a:off x="3519055" y="1984744"/>
            <a:ext cx="1756591" cy="442175"/>
          </a:xfrm>
          <a:prstGeom prst="roundRect">
            <a:avLst>
              <a:gd name="adj" fmla="val 50000"/>
            </a:avLst>
          </a:prstGeom>
          <a:solidFill>
            <a:srgbClr val="00468E"/>
          </a:solidFill>
          <a:ln w="50800">
            <a:noFill/>
          </a:ln>
          <a:effectLst>
            <a:outerShdw blurRad="469900" sx="104000" sy="104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51" name="文本框 50">
            <a:extLst>
              <a:ext uri="{FF2B5EF4-FFF2-40B4-BE49-F238E27FC236}">
                <a16:creationId xmlns:a16="http://schemas.microsoft.com/office/drawing/2014/main" id="{9612E4DC-9FF8-4524-A3FE-2D94485E7335}"/>
              </a:ext>
            </a:extLst>
          </p:cNvPr>
          <p:cNvSpPr txBox="1"/>
          <p:nvPr/>
        </p:nvSpPr>
        <p:spPr>
          <a:xfrm>
            <a:off x="3519055" y="2005776"/>
            <a:ext cx="1756591" cy="400110"/>
          </a:xfrm>
          <a:prstGeom prst="rect">
            <a:avLst/>
          </a:prstGeom>
          <a:noFill/>
        </p:spPr>
        <p:txBody>
          <a:bodyPr wrap="square" rtlCol="0">
            <a:spAutoFit/>
          </a:bodyPr>
          <a:lstStyle>
            <a:defPPr>
              <a:defRPr lang="zh-CN"/>
            </a:defPPr>
            <a:lvl1pPr>
              <a:defRPr sz="2800" b="1">
                <a:solidFill>
                  <a:srgbClr val="1E1F8B"/>
                </a:solidFill>
                <a:latin typeface="浪漫雅圆" panose="02010601040101010101" pitchFamily="2" charset="-122"/>
                <a:ea typeface="浪漫雅圆" panose="02010601040101010101" pitchFamily="2" charset="-122"/>
              </a:defRPr>
            </a:lvl1pPr>
          </a:lstStyle>
          <a:p>
            <a:pPr algn="ctr"/>
            <a:r>
              <a:rPr lang="zh-CN" altLang="en-US" sz="2000" dirty="0" smtClean="0">
                <a:solidFill>
                  <a:schemeClr val="bg1"/>
                </a:solidFill>
                <a:latin typeface="微软雅黑" panose="020B0503020204020204" pitchFamily="34" charset="-122"/>
                <a:ea typeface="微软雅黑" panose="020B0503020204020204" pitchFamily="34" charset="-122"/>
              </a:rPr>
              <a:t>相关均衡讨论</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9" name="矩形 18"/>
          <p:cNvSpPr/>
          <p:nvPr/>
        </p:nvSpPr>
        <p:spPr>
          <a:xfrm>
            <a:off x="2752070" y="5620419"/>
            <a:ext cx="8730016" cy="461665"/>
          </a:xfrm>
          <a:prstGeom prst="rect">
            <a:avLst/>
          </a:prstGeom>
        </p:spPr>
        <p:txBody>
          <a:bodyPr wrap="square">
            <a:spAutoFit/>
          </a:bodyPr>
          <a:lstStyle/>
          <a:p>
            <a:pPr>
              <a:lnSpc>
                <a:spcPct val="150000"/>
              </a:lnSpc>
            </a:pPr>
            <a:r>
              <a:rPr lang="zh-CN" altLang="en-US" sz="1600" dirty="0" smtClean="0">
                <a:latin typeface="微软雅黑" panose="020B0503020204020204" pitchFamily="34" charset="-122"/>
                <a:ea typeface="微软雅黑" panose="020B0503020204020204" pitchFamily="34" charset="-122"/>
                <a:cs typeface="Times New Roman" panose="02020603050405020304" pitchFamily="18" charset="0"/>
              </a:rPr>
              <a:t>存在性证明：</a:t>
            </a:r>
            <a:r>
              <a:rPr lang="zh-CN" altLang="en-US" sz="1600" i="1" dirty="0" smtClean="0">
                <a:solidFill>
                  <a:srgbClr val="CC00FF"/>
                </a:solidFill>
                <a:latin typeface="微软雅黑" panose="020B0503020204020204" pitchFamily="34" charset="-122"/>
                <a:ea typeface="微软雅黑" panose="020B0503020204020204" pitchFamily="34" charset="-122"/>
                <a:cs typeface="Times New Roman" panose="02020603050405020304" pitchFamily="18" charset="0"/>
              </a:rPr>
              <a:t>欧式空间的子集</a:t>
            </a:r>
            <a:r>
              <a:rPr lang="zh-CN" altLang="en-US" sz="16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dirty="0" smtClean="0">
                <a:solidFill>
                  <a:srgbClr val="CC00FF"/>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i="1" dirty="0" smtClean="0">
                <a:solidFill>
                  <a:srgbClr val="CC00FF"/>
                </a:solidFill>
                <a:latin typeface="微软雅黑" panose="020B0503020204020204" pitchFamily="34" charset="-122"/>
                <a:ea typeface="微软雅黑" panose="020B0503020204020204" pitchFamily="34" charset="-122"/>
                <a:cs typeface="Times New Roman" panose="02020603050405020304" pitchFamily="18" charset="0"/>
              </a:rPr>
              <a:t>不动点 </a:t>
            </a:r>
            <a:r>
              <a:rPr lang="zh-CN" altLang="en-US" sz="1600" dirty="0" smtClean="0">
                <a:solidFill>
                  <a:srgbClr val="CC00FF"/>
                </a:solidFill>
                <a:latin typeface="微软雅黑" panose="020B0503020204020204" pitchFamily="34" charset="-122"/>
                <a:ea typeface="微软雅黑" panose="020B0503020204020204" pitchFamily="34" charset="-122"/>
                <a:cs typeface="Times New Roman" panose="02020603050405020304" pitchFamily="18" charset="0"/>
              </a:rPr>
              <a:t>”方法</a:t>
            </a:r>
            <a:r>
              <a:rPr lang="zh-CN" altLang="en-US" sz="1600" dirty="0" smtClean="0">
                <a:latin typeface="微软雅黑" panose="020B0503020204020204" pitchFamily="34" charset="-122"/>
                <a:ea typeface="微软雅黑" panose="020B0503020204020204" pitchFamily="34" charset="-122"/>
                <a:cs typeface="Times New Roman" panose="02020603050405020304" pitchFamily="18" charset="0"/>
              </a:rPr>
              <a:t>可证明推论</a:t>
            </a:r>
            <a:r>
              <a:rPr lang="en-US" altLang="zh-CN" sz="1600" dirty="0" smtClean="0">
                <a:latin typeface="微软雅黑" panose="020B0503020204020204" pitchFamily="34" charset="-122"/>
                <a:ea typeface="微软雅黑" panose="020B0503020204020204" pitchFamily="34" charset="-122"/>
                <a:cs typeface="Times New Roman" panose="02020603050405020304" pitchFamily="18" charset="0"/>
              </a:rPr>
              <a:t>3.2.5</a:t>
            </a:r>
            <a:r>
              <a:rPr lang="zh-CN" altLang="en-US" sz="1600" dirty="0" smtClean="0">
                <a:latin typeface="微软雅黑" panose="020B0503020204020204" pitchFamily="34" charset="-122"/>
                <a:ea typeface="微软雅黑" panose="020B0503020204020204" pitchFamily="34" charset="-122"/>
                <a:cs typeface="Times New Roman" panose="02020603050405020304" pitchFamily="18" charset="0"/>
              </a:rPr>
              <a:t>中的相关均衡的存在性。</a:t>
            </a:r>
            <a:endParaRPr lang="en-US" altLang="zh-CN" sz="1600" dirty="0">
              <a:latin typeface="微软雅黑" panose="020B0503020204020204" pitchFamily="34" charset="-122"/>
              <a:ea typeface="微软雅黑" panose="020B0503020204020204" pitchFamily="34" charset="-122"/>
            </a:endParaRPr>
          </a:p>
        </p:txBody>
      </p:sp>
      <p:sp>
        <p:nvSpPr>
          <p:cNvPr id="20" name="矩形: 圆角 120">
            <a:extLst>
              <a:ext uri="{FF2B5EF4-FFF2-40B4-BE49-F238E27FC236}">
                <a16:creationId xmlns:a16="http://schemas.microsoft.com/office/drawing/2014/main" id="{44906AC7-84B6-453D-BE8F-1E08EA3CF00D}"/>
              </a:ext>
            </a:extLst>
          </p:cNvPr>
          <p:cNvSpPr/>
          <p:nvPr/>
        </p:nvSpPr>
        <p:spPr>
          <a:xfrm>
            <a:off x="-335280" y="2666887"/>
            <a:ext cx="2430780" cy="615507"/>
          </a:xfrm>
          <a:prstGeom prst="roundRect">
            <a:avLst>
              <a:gd name="adj" fmla="val 50000"/>
            </a:avLst>
          </a:prstGeom>
          <a:solidFill>
            <a:schemeClr val="bg1"/>
          </a:solidFill>
          <a:ln w="50800">
            <a:noFill/>
          </a:ln>
          <a:effectLst>
            <a:outerShdw blurRad="469900" sx="104000" sy="104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1" name="文本框 20">
            <a:extLst>
              <a:ext uri="{FF2B5EF4-FFF2-40B4-BE49-F238E27FC236}">
                <a16:creationId xmlns:a16="http://schemas.microsoft.com/office/drawing/2014/main" id="{F2A70FE8-B823-4BCA-ABD5-E5714485D20F}"/>
              </a:ext>
            </a:extLst>
          </p:cNvPr>
          <p:cNvSpPr txBox="1"/>
          <p:nvPr/>
        </p:nvSpPr>
        <p:spPr>
          <a:xfrm>
            <a:off x="203606" y="2719952"/>
            <a:ext cx="1686154" cy="461665"/>
          </a:xfrm>
          <a:prstGeom prst="rect">
            <a:avLst/>
          </a:prstGeom>
          <a:noFill/>
        </p:spPr>
        <p:txBody>
          <a:bodyPr wrap="square" rtlCol="0">
            <a:spAutoFit/>
          </a:bodyPr>
          <a:lstStyle/>
          <a:p>
            <a:r>
              <a:rPr lang="zh-CN" altLang="en-US" sz="2400" b="1" dirty="0" smtClean="0">
                <a:solidFill>
                  <a:srgbClr val="00468E"/>
                </a:solidFill>
                <a:latin typeface="微软雅黑" panose="020B0503020204020204" pitchFamily="34" charset="-122"/>
                <a:ea typeface="微软雅黑" panose="020B0503020204020204" pitchFamily="34" charset="-122"/>
              </a:rPr>
              <a:t>问题建模 </a:t>
            </a:r>
            <a:endParaRPr lang="zh-CN" altLang="en-US" sz="2400" b="1" dirty="0">
              <a:solidFill>
                <a:srgbClr val="00468E"/>
              </a:solidFill>
              <a:latin typeface="微软雅黑" panose="020B0503020204020204" pitchFamily="34" charset="-122"/>
              <a:ea typeface="微软雅黑" panose="020B0503020204020204" pitchFamily="34" charset="-122"/>
            </a:endParaRPr>
          </a:p>
        </p:txBody>
      </p:sp>
      <p:sp>
        <p:nvSpPr>
          <p:cNvPr id="22" name="弧形 21">
            <a:extLst>
              <a:ext uri="{FF2B5EF4-FFF2-40B4-BE49-F238E27FC236}">
                <a16:creationId xmlns:a16="http://schemas.microsoft.com/office/drawing/2014/main" id="{42BC9E90-A9F4-4585-88CC-3203288AEDE6}"/>
              </a:ext>
            </a:extLst>
          </p:cNvPr>
          <p:cNvSpPr/>
          <p:nvPr/>
        </p:nvSpPr>
        <p:spPr>
          <a:xfrm rot="2700000">
            <a:off x="1467034" y="2776728"/>
            <a:ext cx="395824" cy="395824"/>
          </a:xfrm>
          <a:prstGeom prst="arc">
            <a:avLst/>
          </a:prstGeom>
          <a:ln w="50800" cap="rnd">
            <a:solidFill>
              <a:srgbClr val="00468E"/>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C5E880B9-107D-41C6-87F1-65F66D40A0BF}"/>
              </a:ext>
            </a:extLst>
          </p:cNvPr>
          <p:cNvSpPr txBox="1"/>
          <p:nvPr/>
        </p:nvSpPr>
        <p:spPr>
          <a:xfrm>
            <a:off x="203606" y="2185231"/>
            <a:ext cx="1373734" cy="400110"/>
          </a:xfrm>
          <a:prstGeom prst="rect">
            <a:avLst/>
          </a:prstGeom>
          <a:noFill/>
        </p:spPr>
        <p:txBody>
          <a:bodyPr wrap="square" rtlCol="0">
            <a:spAutoFit/>
          </a:bodyPr>
          <a:lstStyle/>
          <a:p>
            <a:r>
              <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rPr>
              <a:t>研究</a:t>
            </a:r>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背景</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24" name="文本框 23">
            <a:extLst>
              <a:ext uri="{FF2B5EF4-FFF2-40B4-BE49-F238E27FC236}">
                <a16:creationId xmlns:a16="http://schemas.microsoft.com/office/drawing/2014/main" id="{89BB294C-F152-47A1-A832-B338DFB2169C}"/>
              </a:ext>
            </a:extLst>
          </p:cNvPr>
          <p:cNvSpPr txBox="1"/>
          <p:nvPr/>
        </p:nvSpPr>
        <p:spPr>
          <a:xfrm>
            <a:off x="203606" y="3427948"/>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调度方法</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70B01E73-2206-4BAF-96FD-98F96844A935}"/>
              </a:ext>
            </a:extLst>
          </p:cNvPr>
          <p:cNvSpPr txBox="1"/>
          <p:nvPr/>
        </p:nvSpPr>
        <p:spPr>
          <a:xfrm>
            <a:off x="203606" y="4018403"/>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实验分析</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70B01E73-2206-4BAF-96FD-98F96844A935}"/>
              </a:ext>
            </a:extLst>
          </p:cNvPr>
          <p:cNvSpPr txBox="1"/>
          <p:nvPr/>
        </p:nvSpPr>
        <p:spPr>
          <a:xfrm>
            <a:off x="203606" y="4583423"/>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总结展望</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67192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6" name="矩形: 圆角 625">
            <a:extLst>
              <a:ext uri="{FF2B5EF4-FFF2-40B4-BE49-F238E27FC236}">
                <a16:creationId xmlns:a16="http://schemas.microsoft.com/office/drawing/2014/main" id="{96E31A82-6E50-4664-9730-0F27BB4AC5E5}"/>
              </a:ext>
            </a:extLst>
          </p:cNvPr>
          <p:cNvSpPr/>
          <p:nvPr/>
        </p:nvSpPr>
        <p:spPr>
          <a:xfrm>
            <a:off x="2689011" y="1536921"/>
            <a:ext cx="8619456" cy="3784158"/>
          </a:xfrm>
          <a:prstGeom prst="roundRect">
            <a:avLst>
              <a:gd name="adj" fmla="val 10297"/>
            </a:avLst>
          </a:prstGeom>
          <a:solidFill>
            <a:schemeClr val="bg1"/>
          </a:solidFill>
          <a:ln>
            <a:noFill/>
          </a:ln>
          <a:effectLst>
            <a:outerShdw blurRad="2794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627" name="任意多边形: 形状 626">
            <a:extLst>
              <a:ext uri="{FF2B5EF4-FFF2-40B4-BE49-F238E27FC236}">
                <a16:creationId xmlns:a16="http://schemas.microsoft.com/office/drawing/2014/main" id="{7DAA398D-59D4-4F51-9C57-4A85B1632D15}"/>
              </a:ext>
            </a:extLst>
          </p:cNvPr>
          <p:cNvSpPr/>
          <p:nvPr/>
        </p:nvSpPr>
        <p:spPr>
          <a:xfrm>
            <a:off x="2389778" y="1331684"/>
            <a:ext cx="833708" cy="623796"/>
          </a:xfrm>
          <a:custGeom>
            <a:avLst/>
            <a:gdLst/>
            <a:ahLst/>
            <a:cxnLst/>
            <a:rect l="l" t="t" r="r" b="b"/>
            <a:pathLst>
              <a:path w="95778" h="71663">
                <a:moveTo>
                  <a:pt x="82098" y="5"/>
                </a:moveTo>
                <a:cubicBezTo>
                  <a:pt x="84614" y="48"/>
                  <a:pt x="87286" y="396"/>
                  <a:pt x="90116" y="1050"/>
                </a:cubicBezTo>
                <a:lnTo>
                  <a:pt x="90116" y="8817"/>
                </a:lnTo>
                <a:cubicBezTo>
                  <a:pt x="78257" y="13440"/>
                  <a:pt x="71979" y="21792"/>
                  <a:pt x="71280" y="33873"/>
                </a:cubicBezTo>
                <a:cubicBezTo>
                  <a:pt x="84139" y="29288"/>
                  <a:pt x="92305" y="35340"/>
                  <a:pt x="95778" y="52027"/>
                </a:cubicBezTo>
                <a:cubicBezTo>
                  <a:pt x="94826" y="65118"/>
                  <a:pt x="87973" y="71663"/>
                  <a:pt x="75219" y="71663"/>
                </a:cubicBezTo>
                <a:cubicBezTo>
                  <a:pt x="59956" y="70752"/>
                  <a:pt x="52325" y="61506"/>
                  <a:pt x="52325" y="43926"/>
                </a:cubicBezTo>
                <a:cubicBezTo>
                  <a:pt x="54564" y="14342"/>
                  <a:pt x="64489" y="-298"/>
                  <a:pt x="82098" y="5"/>
                </a:cubicBezTo>
                <a:close/>
                <a:moveTo>
                  <a:pt x="29473" y="5"/>
                </a:moveTo>
                <a:cubicBezTo>
                  <a:pt x="31987" y="48"/>
                  <a:pt x="34659" y="396"/>
                  <a:pt x="37490" y="1050"/>
                </a:cubicBezTo>
                <a:lnTo>
                  <a:pt x="37490" y="8817"/>
                </a:lnTo>
                <a:cubicBezTo>
                  <a:pt x="25647" y="13434"/>
                  <a:pt x="19469" y="21786"/>
                  <a:pt x="18954" y="33873"/>
                </a:cubicBezTo>
                <a:cubicBezTo>
                  <a:pt x="31588" y="29288"/>
                  <a:pt x="39755" y="35324"/>
                  <a:pt x="43458" y="51980"/>
                </a:cubicBezTo>
                <a:cubicBezTo>
                  <a:pt x="42502" y="65102"/>
                  <a:pt x="35547" y="71663"/>
                  <a:pt x="22593" y="71663"/>
                </a:cubicBezTo>
                <a:cubicBezTo>
                  <a:pt x="7531" y="70752"/>
                  <a:pt x="0" y="61506"/>
                  <a:pt x="0" y="43926"/>
                </a:cubicBezTo>
                <a:cubicBezTo>
                  <a:pt x="2053" y="14342"/>
                  <a:pt x="11877" y="-298"/>
                  <a:pt x="29473" y="5"/>
                </a:cubicBezTo>
                <a:close/>
              </a:path>
            </a:pathLst>
          </a:custGeom>
          <a:solidFill>
            <a:srgbClr val="004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10" name="矩形 109">
            <a:extLst>
              <a:ext uri="{FF2B5EF4-FFF2-40B4-BE49-F238E27FC236}">
                <a16:creationId xmlns:a16="http://schemas.microsoft.com/office/drawing/2014/main" id="{A69E5D4D-7C6A-44D2-93EA-B6CDFE00DA95}"/>
              </a:ext>
            </a:extLst>
          </p:cNvPr>
          <p:cNvSpPr/>
          <p:nvPr/>
        </p:nvSpPr>
        <p:spPr>
          <a:xfrm>
            <a:off x="0" y="0"/>
            <a:ext cx="1825599" cy="6858000"/>
          </a:xfrm>
          <a:prstGeom prst="rect">
            <a:avLst/>
          </a:prstGeom>
          <a:solidFill>
            <a:srgbClr val="004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21" name="矩形: 圆角 120">
            <a:extLst>
              <a:ext uri="{FF2B5EF4-FFF2-40B4-BE49-F238E27FC236}">
                <a16:creationId xmlns:a16="http://schemas.microsoft.com/office/drawing/2014/main" id="{44906AC7-84B6-453D-BE8F-1E08EA3CF00D}"/>
              </a:ext>
            </a:extLst>
          </p:cNvPr>
          <p:cNvSpPr/>
          <p:nvPr/>
        </p:nvSpPr>
        <p:spPr>
          <a:xfrm>
            <a:off x="-335280" y="3221073"/>
            <a:ext cx="2430780" cy="615507"/>
          </a:xfrm>
          <a:prstGeom prst="roundRect">
            <a:avLst>
              <a:gd name="adj" fmla="val 50000"/>
            </a:avLst>
          </a:prstGeom>
          <a:solidFill>
            <a:schemeClr val="bg1"/>
          </a:solidFill>
          <a:ln w="50800">
            <a:noFill/>
          </a:ln>
          <a:effectLst>
            <a:outerShdw blurRad="469900" sx="104000" sy="104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22" name="文本框 121">
            <a:extLst>
              <a:ext uri="{FF2B5EF4-FFF2-40B4-BE49-F238E27FC236}">
                <a16:creationId xmlns:a16="http://schemas.microsoft.com/office/drawing/2014/main" id="{F2A70FE8-B823-4BCA-ABD5-E5714485D20F}"/>
              </a:ext>
            </a:extLst>
          </p:cNvPr>
          <p:cNvSpPr txBox="1"/>
          <p:nvPr/>
        </p:nvSpPr>
        <p:spPr>
          <a:xfrm>
            <a:off x="203606" y="3274138"/>
            <a:ext cx="1686154" cy="461665"/>
          </a:xfrm>
          <a:prstGeom prst="rect">
            <a:avLst/>
          </a:prstGeom>
          <a:noFill/>
        </p:spPr>
        <p:txBody>
          <a:bodyPr wrap="square" rtlCol="0">
            <a:spAutoFit/>
          </a:bodyPr>
          <a:lstStyle/>
          <a:p>
            <a:r>
              <a:rPr lang="zh-CN" altLang="en-US" sz="2400" b="1" dirty="0" smtClean="0">
                <a:solidFill>
                  <a:srgbClr val="00468E"/>
                </a:solidFill>
                <a:latin typeface="微软雅黑" panose="020B0503020204020204" pitchFamily="34" charset="-122"/>
                <a:ea typeface="微软雅黑" panose="020B0503020204020204" pitchFamily="34" charset="-122"/>
              </a:rPr>
              <a:t>调度方法 </a:t>
            </a:r>
            <a:endParaRPr lang="zh-CN" altLang="en-US" sz="2400" b="1" dirty="0">
              <a:solidFill>
                <a:srgbClr val="00468E"/>
              </a:solidFill>
              <a:latin typeface="微软雅黑" panose="020B0503020204020204" pitchFamily="34" charset="-122"/>
              <a:ea typeface="微软雅黑" panose="020B0503020204020204" pitchFamily="34" charset="-122"/>
            </a:endParaRPr>
          </a:p>
        </p:txBody>
      </p:sp>
      <p:sp>
        <p:nvSpPr>
          <p:cNvPr id="123" name="弧形 122">
            <a:extLst>
              <a:ext uri="{FF2B5EF4-FFF2-40B4-BE49-F238E27FC236}">
                <a16:creationId xmlns:a16="http://schemas.microsoft.com/office/drawing/2014/main" id="{42BC9E90-A9F4-4585-88CC-3203288AEDE6}"/>
              </a:ext>
            </a:extLst>
          </p:cNvPr>
          <p:cNvSpPr/>
          <p:nvPr/>
        </p:nvSpPr>
        <p:spPr>
          <a:xfrm rot="2700000">
            <a:off x="1467034" y="3330914"/>
            <a:ext cx="395824" cy="395824"/>
          </a:xfrm>
          <a:prstGeom prst="arc">
            <a:avLst/>
          </a:prstGeom>
          <a:ln w="50800" cap="rnd">
            <a:solidFill>
              <a:srgbClr val="00468E"/>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4" name="文本框 123">
            <a:extLst>
              <a:ext uri="{FF2B5EF4-FFF2-40B4-BE49-F238E27FC236}">
                <a16:creationId xmlns:a16="http://schemas.microsoft.com/office/drawing/2014/main" id="{2694CBE9-74A6-492A-A9EB-787A2969E091}"/>
              </a:ext>
            </a:extLst>
          </p:cNvPr>
          <p:cNvSpPr txBox="1"/>
          <p:nvPr/>
        </p:nvSpPr>
        <p:spPr>
          <a:xfrm>
            <a:off x="2287062" y="473744"/>
            <a:ext cx="9347391" cy="523220"/>
          </a:xfrm>
          <a:prstGeom prst="rect">
            <a:avLst/>
          </a:prstGeom>
          <a:noFill/>
        </p:spPr>
        <p:txBody>
          <a:bodyPr wrap="square" rtlCol="0">
            <a:spAutoFit/>
          </a:bodyPr>
          <a:lstStyle/>
          <a:p>
            <a:r>
              <a:rPr lang="en-US" altLang="zh-CN" sz="2800" b="1" dirty="0" smtClean="0">
                <a:solidFill>
                  <a:srgbClr val="00468E"/>
                </a:solidFill>
                <a:latin typeface="微软雅黑" panose="020B0503020204020204" pitchFamily="34" charset="-122"/>
                <a:ea typeface="微软雅黑" panose="020B0503020204020204" pitchFamily="34" charset="-122"/>
              </a:rPr>
              <a:t>3. </a:t>
            </a:r>
            <a:r>
              <a:rPr lang="zh-CN" altLang="en-US" sz="2800" b="1" dirty="0" smtClean="0">
                <a:solidFill>
                  <a:srgbClr val="00468E"/>
                </a:solidFill>
                <a:latin typeface="微软雅黑" panose="020B0503020204020204" pitchFamily="34" charset="-122"/>
                <a:ea typeface="微软雅黑" panose="020B0503020204020204" pitchFamily="34" charset="-122"/>
              </a:rPr>
              <a:t>基于</a:t>
            </a:r>
            <a:r>
              <a:rPr lang="en-US" altLang="zh-CN" sz="2800" b="1" dirty="0" smtClean="0">
                <a:solidFill>
                  <a:srgbClr val="00468E"/>
                </a:solidFill>
                <a:latin typeface="微软雅黑" panose="020B0503020204020204" pitchFamily="34" charset="-122"/>
                <a:ea typeface="微软雅黑" panose="020B0503020204020204" pitchFamily="34" charset="-122"/>
              </a:rPr>
              <a:t>DQN</a:t>
            </a:r>
            <a:r>
              <a:rPr lang="zh-CN" altLang="en-US" sz="2800" b="1" dirty="0" smtClean="0">
                <a:solidFill>
                  <a:srgbClr val="00468E"/>
                </a:solidFill>
                <a:latin typeface="微软雅黑" panose="020B0503020204020204" pitchFamily="34" charset="-122"/>
                <a:ea typeface="微软雅黑" panose="020B0503020204020204" pitchFamily="34" charset="-122"/>
              </a:rPr>
              <a:t>的多智能体强化学习的云工作流调度方法</a:t>
            </a:r>
            <a:endParaRPr lang="zh-CN" altLang="en-US" sz="2800" b="1" dirty="0">
              <a:solidFill>
                <a:srgbClr val="00468E"/>
              </a:solidFill>
              <a:latin typeface="微软雅黑" panose="020B0503020204020204" pitchFamily="34" charset="-122"/>
              <a:ea typeface="微软雅黑" panose="020B0503020204020204" pitchFamily="34" charset="-122"/>
            </a:endParaRPr>
          </a:p>
        </p:txBody>
      </p:sp>
      <p:sp>
        <p:nvSpPr>
          <p:cNvPr id="125" name="文本框 124">
            <a:extLst>
              <a:ext uri="{FF2B5EF4-FFF2-40B4-BE49-F238E27FC236}">
                <a16:creationId xmlns:a16="http://schemas.microsoft.com/office/drawing/2014/main" id="{C5E880B9-107D-41C6-87F1-65F66D40A0BF}"/>
              </a:ext>
            </a:extLst>
          </p:cNvPr>
          <p:cNvSpPr txBox="1"/>
          <p:nvPr/>
        </p:nvSpPr>
        <p:spPr>
          <a:xfrm>
            <a:off x="203606" y="2185231"/>
            <a:ext cx="1373734" cy="400110"/>
          </a:xfrm>
          <a:prstGeom prst="rect">
            <a:avLst/>
          </a:prstGeom>
          <a:noFill/>
        </p:spPr>
        <p:txBody>
          <a:bodyPr wrap="square" rtlCol="0">
            <a:spAutoFit/>
          </a:bodyPr>
          <a:lstStyle/>
          <a:p>
            <a:r>
              <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rPr>
              <a:t>研究</a:t>
            </a:r>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背景</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150" name="文本框 149">
            <a:extLst>
              <a:ext uri="{FF2B5EF4-FFF2-40B4-BE49-F238E27FC236}">
                <a16:creationId xmlns:a16="http://schemas.microsoft.com/office/drawing/2014/main" id="{18DB9C03-5DC7-48FE-BDBD-8784DD9C3FCC}"/>
              </a:ext>
            </a:extLst>
          </p:cNvPr>
          <p:cNvSpPr txBox="1"/>
          <p:nvPr/>
        </p:nvSpPr>
        <p:spPr>
          <a:xfrm>
            <a:off x="2984940" y="1780469"/>
            <a:ext cx="8027595" cy="1338828"/>
          </a:xfrm>
          <a:prstGeom prst="rect">
            <a:avLst/>
          </a:prstGeom>
          <a:noFill/>
        </p:spPr>
        <p:txBody>
          <a:bodyPr wrap="square" rtlCol="0">
            <a:spAutoFit/>
          </a:bodyPr>
          <a:lstStyle/>
          <a:p>
            <a:pPr algn="just">
              <a:lnSpc>
                <a:spcPct val="150000"/>
              </a:lnSpc>
            </a:pPr>
            <a:r>
              <a:rPr lang="zh-CN" altLang="en-US" dirty="0" smtClean="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本节</a:t>
            </a:r>
            <a:r>
              <a:rPr lang="zh-CN" altLang="en-US" dirty="0" smtClean="0">
                <a:latin typeface="微软雅黑" panose="020B0503020204020204" pitchFamily="34" charset="-122"/>
                <a:ea typeface="微软雅黑" panose="020B0503020204020204" pitchFamily="34" charset="-122"/>
              </a:rPr>
              <a:t>根据马尔可夫博弈问题模型</a:t>
            </a:r>
            <a:r>
              <a:rPr lang="zh-CN" altLang="en-US" dirty="0">
                <a:latin typeface="微软雅黑" panose="020B0503020204020204" pitchFamily="34" charset="-122"/>
                <a:ea typeface="微软雅黑" panose="020B0503020204020204" pitchFamily="34" charset="-122"/>
              </a:rPr>
              <a:t>，进一步导出量化的基于多个</a:t>
            </a:r>
            <a:r>
              <a:rPr lang="en-US" altLang="zh-CN" dirty="0">
                <a:latin typeface="微软雅黑" panose="020B0503020204020204" pitchFamily="34" charset="-122"/>
                <a:ea typeface="微软雅黑" panose="020B0503020204020204" pitchFamily="34" charset="-122"/>
              </a:rPr>
              <a:t>DQN</a:t>
            </a:r>
            <a:r>
              <a:rPr lang="zh-CN" altLang="en-US" dirty="0">
                <a:latin typeface="微软雅黑" panose="020B0503020204020204" pitchFamily="34" charset="-122"/>
                <a:ea typeface="微软雅黑" panose="020B0503020204020204" pitchFamily="34" charset="-122"/>
              </a:rPr>
              <a:t>智能体强化学习的系统模型。结合经典的博弈论中的相关均衡与机制设计理念，提出了基于</a:t>
            </a:r>
            <a:r>
              <a:rPr lang="en-US" altLang="zh-CN" dirty="0">
                <a:latin typeface="微软雅黑" panose="020B0503020204020204" pitchFamily="34" charset="-122"/>
                <a:ea typeface="微软雅黑" panose="020B0503020204020204" pitchFamily="34" charset="-122"/>
              </a:rPr>
              <a:t>DQN</a:t>
            </a:r>
            <a:r>
              <a:rPr lang="zh-CN" altLang="en-US" dirty="0">
                <a:latin typeface="微软雅黑" panose="020B0503020204020204" pitchFamily="34" charset="-122"/>
                <a:ea typeface="微软雅黑" panose="020B0503020204020204" pitchFamily="34" charset="-122"/>
              </a:rPr>
              <a:t>算法的多智能体强化学习的多目标工作流调度算法。</a:t>
            </a:r>
          </a:p>
        </p:txBody>
      </p:sp>
      <p:sp>
        <p:nvSpPr>
          <p:cNvPr id="166" name="矩形 165">
            <a:extLst>
              <a:ext uri="{FF2B5EF4-FFF2-40B4-BE49-F238E27FC236}">
                <a16:creationId xmlns:a16="http://schemas.microsoft.com/office/drawing/2014/main" id="{F874BF3C-8E72-4EF0-AEB7-87DEDF16592D}"/>
              </a:ext>
            </a:extLst>
          </p:cNvPr>
          <p:cNvSpPr/>
          <p:nvPr/>
        </p:nvSpPr>
        <p:spPr>
          <a:xfrm>
            <a:off x="6455581" y="5245100"/>
            <a:ext cx="1086314" cy="75979"/>
          </a:xfrm>
          <a:prstGeom prst="rect">
            <a:avLst/>
          </a:prstGeom>
          <a:solidFill>
            <a:srgbClr val="004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pic>
        <p:nvPicPr>
          <p:cNvPr id="162" name="图片 161"/>
          <p:cNvPicPr>
            <a:picLocks noChangeAspect="1"/>
          </p:cNvPicPr>
          <p:nvPr/>
        </p:nvPicPr>
        <p:blipFill>
          <a:blip r:embed="rId3">
            <a:alphaModFix/>
            <a:duotone>
              <a:schemeClr val="accent5">
                <a:shade val="45000"/>
                <a:satMod val="135000"/>
              </a:schemeClr>
              <a:prstClr val="white"/>
            </a:duotone>
            <a:extLst>
              <a:ext uri="{BEBA8EAE-BF5A-486C-A8C5-ECC9F3942E4B}">
                <a14:imgProps xmlns:a14="http://schemas.microsoft.com/office/drawing/2010/main">
                  <a14:imgLayer r:embed="rId4">
                    <a14:imgEffect>
                      <a14:colorTemperature colorTemp="1500"/>
                    </a14:imgEffect>
                    <a14:imgEffect>
                      <a14:saturation sat="32000"/>
                    </a14:imgEffect>
                  </a14:imgLayer>
                </a14:imgProps>
              </a:ext>
              <a:ext uri="{28A0092B-C50C-407E-A947-70E740481C1C}">
                <a14:useLocalDpi xmlns:a14="http://schemas.microsoft.com/office/drawing/2010/main" val="0"/>
              </a:ext>
            </a:extLst>
          </a:blip>
          <a:stretch>
            <a:fillRect/>
          </a:stretch>
        </p:blipFill>
        <p:spPr>
          <a:xfrm>
            <a:off x="155079" y="129451"/>
            <a:ext cx="1470788" cy="1470788"/>
          </a:xfrm>
          <a:prstGeom prst="rect">
            <a:avLst/>
          </a:prstGeom>
          <a:noFill/>
          <a:ln>
            <a:noFill/>
          </a:ln>
        </p:spPr>
      </p:pic>
      <p:sp>
        <p:nvSpPr>
          <p:cNvPr id="165" name="文本框 164">
            <a:extLst>
              <a:ext uri="{FF2B5EF4-FFF2-40B4-BE49-F238E27FC236}">
                <a16:creationId xmlns:a16="http://schemas.microsoft.com/office/drawing/2014/main" id="{89BB294C-F152-47A1-A832-B338DFB2169C}"/>
              </a:ext>
            </a:extLst>
          </p:cNvPr>
          <p:cNvSpPr txBox="1"/>
          <p:nvPr/>
        </p:nvSpPr>
        <p:spPr>
          <a:xfrm>
            <a:off x="203606" y="2652086"/>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问题建模</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167" name="文本框 166">
            <a:extLst>
              <a:ext uri="{FF2B5EF4-FFF2-40B4-BE49-F238E27FC236}">
                <a16:creationId xmlns:a16="http://schemas.microsoft.com/office/drawing/2014/main" id="{70B01E73-2206-4BAF-96FD-98F96844A935}"/>
              </a:ext>
            </a:extLst>
          </p:cNvPr>
          <p:cNvSpPr txBox="1"/>
          <p:nvPr/>
        </p:nvSpPr>
        <p:spPr>
          <a:xfrm>
            <a:off x="203606" y="4018402"/>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实验分析</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168" name="文本框 167">
            <a:extLst>
              <a:ext uri="{FF2B5EF4-FFF2-40B4-BE49-F238E27FC236}">
                <a16:creationId xmlns:a16="http://schemas.microsoft.com/office/drawing/2014/main" id="{70B01E73-2206-4BAF-96FD-98F96844A935}"/>
              </a:ext>
            </a:extLst>
          </p:cNvPr>
          <p:cNvSpPr txBox="1"/>
          <p:nvPr/>
        </p:nvSpPr>
        <p:spPr>
          <a:xfrm>
            <a:off x="203606" y="4583422"/>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总结展望</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a16="http://schemas.microsoft.com/office/drawing/2014/main" id="{DD2C9A0A-0CFE-4BF9-B002-2F158F750411}"/>
              </a:ext>
            </a:extLst>
          </p:cNvPr>
          <p:cNvSpPr txBox="1"/>
          <p:nvPr/>
        </p:nvSpPr>
        <p:spPr>
          <a:xfrm>
            <a:off x="3082001" y="4491681"/>
            <a:ext cx="2102182" cy="418191"/>
          </a:xfrm>
          <a:prstGeom prst="rect">
            <a:avLst/>
          </a:prstGeom>
          <a:noFill/>
        </p:spPr>
        <p:txBody>
          <a:bodyPr wrap="square" rtlCol="0">
            <a:spAutoFit/>
          </a:bodyPr>
          <a:lstStyle/>
          <a:p>
            <a:pPr algn="ctr">
              <a:lnSpc>
                <a:spcPct val="150000"/>
              </a:lnSpc>
            </a:pPr>
            <a:r>
              <a:rPr lang="zh-CN" altLang="en-US" sz="1600" dirty="0">
                <a:latin typeface="微软雅黑" panose="020B0503020204020204" pitchFamily="34" charset="-122"/>
                <a:ea typeface="微软雅黑" panose="020B0503020204020204" pitchFamily="34" charset="-122"/>
              </a:rPr>
              <a:t>系统</a:t>
            </a:r>
            <a:r>
              <a:rPr lang="zh-CN" altLang="en-US" sz="1600" dirty="0" smtClean="0">
                <a:latin typeface="微软雅黑" panose="020B0503020204020204" pitchFamily="34" charset="-122"/>
                <a:ea typeface="微软雅黑" panose="020B0503020204020204" pitchFamily="34" charset="-122"/>
              </a:rPr>
              <a:t>模型</a:t>
            </a:r>
            <a:endParaRPr lang="en-US" altLang="zh-CN" sz="1600" dirty="0">
              <a:latin typeface="微软雅黑" panose="020B0503020204020204" pitchFamily="34" charset="-122"/>
              <a:ea typeface="微软雅黑" panose="020B0503020204020204" pitchFamily="34" charset="-122"/>
            </a:endParaRPr>
          </a:p>
        </p:txBody>
      </p:sp>
      <p:sp>
        <p:nvSpPr>
          <p:cNvPr id="23" name="文本框 22">
            <a:extLst>
              <a:ext uri="{FF2B5EF4-FFF2-40B4-BE49-F238E27FC236}">
                <a16:creationId xmlns:a16="http://schemas.microsoft.com/office/drawing/2014/main" id="{44E39237-581B-4EDF-BBE8-E1087B9BC61C}"/>
              </a:ext>
            </a:extLst>
          </p:cNvPr>
          <p:cNvSpPr txBox="1"/>
          <p:nvPr/>
        </p:nvSpPr>
        <p:spPr>
          <a:xfrm>
            <a:off x="3092537" y="3286911"/>
            <a:ext cx="2081110" cy="830997"/>
          </a:xfrm>
          <a:prstGeom prst="rect">
            <a:avLst/>
          </a:prstGeom>
          <a:noFill/>
        </p:spPr>
        <p:txBody>
          <a:bodyPr wrap="square" rtlCol="0">
            <a:spAutoFit/>
          </a:bodyPr>
          <a:lstStyle/>
          <a:p>
            <a:pPr algn="ctr"/>
            <a:r>
              <a:rPr lang="en-US" altLang="zh-CN" sz="4800" b="1" dirty="0">
                <a:solidFill>
                  <a:srgbClr val="00468E"/>
                </a:solidFill>
                <a:latin typeface="微软雅黑" panose="020B0503020204020204" pitchFamily="34" charset="-122"/>
                <a:ea typeface="微软雅黑" panose="020B0503020204020204" pitchFamily="34" charset="-122"/>
              </a:rPr>
              <a:t>3</a:t>
            </a:r>
            <a:r>
              <a:rPr lang="en-US" altLang="zh-CN" sz="4800" b="1" dirty="0" smtClean="0">
                <a:solidFill>
                  <a:srgbClr val="00468E"/>
                </a:solidFill>
                <a:latin typeface="微软雅黑" panose="020B0503020204020204" pitchFamily="34" charset="-122"/>
                <a:ea typeface="微软雅黑" panose="020B0503020204020204" pitchFamily="34" charset="-122"/>
              </a:rPr>
              <a:t>.1</a:t>
            </a:r>
            <a:endParaRPr lang="zh-CN" altLang="en-US" sz="4800" b="1" dirty="0">
              <a:solidFill>
                <a:srgbClr val="00468E"/>
              </a:solidFill>
              <a:latin typeface="微软雅黑" panose="020B0503020204020204" pitchFamily="34" charset="-122"/>
              <a:ea typeface="微软雅黑" panose="020B0503020204020204" pitchFamily="34" charset="-122"/>
            </a:endParaRPr>
          </a:p>
        </p:txBody>
      </p:sp>
      <p:sp>
        <p:nvSpPr>
          <p:cNvPr id="24" name="文本框 23">
            <a:extLst>
              <a:ext uri="{FF2B5EF4-FFF2-40B4-BE49-F238E27FC236}">
                <a16:creationId xmlns:a16="http://schemas.microsoft.com/office/drawing/2014/main" id="{DED003D2-99A8-45B2-9C6A-74AF20392C09}"/>
              </a:ext>
            </a:extLst>
          </p:cNvPr>
          <p:cNvSpPr txBox="1"/>
          <p:nvPr/>
        </p:nvSpPr>
        <p:spPr>
          <a:xfrm>
            <a:off x="5948323" y="4491681"/>
            <a:ext cx="2102182" cy="418191"/>
          </a:xfrm>
          <a:prstGeom prst="rect">
            <a:avLst/>
          </a:prstGeom>
          <a:noFill/>
        </p:spPr>
        <p:txBody>
          <a:bodyPr wrap="square" rtlCol="0">
            <a:spAutoFit/>
          </a:bodyPr>
          <a:lstStyle/>
          <a:p>
            <a:pPr algn="ctr">
              <a:lnSpc>
                <a:spcPct val="150000"/>
              </a:lnSpc>
            </a:pPr>
            <a:r>
              <a:rPr lang="en-US" altLang="zh-CN" sz="1600" dirty="0" smtClean="0">
                <a:latin typeface="微软雅黑" panose="020B0503020204020204" pitchFamily="34" charset="-122"/>
                <a:ea typeface="微软雅黑" panose="020B0503020204020204" pitchFamily="34" charset="-122"/>
              </a:rPr>
              <a:t>DQN</a:t>
            </a:r>
            <a:r>
              <a:rPr lang="zh-CN" altLang="en-US" sz="1600" dirty="0" smtClean="0">
                <a:latin typeface="微软雅黑" panose="020B0503020204020204" pitchFamily="34" charset="-122"/>
                <a:ea typeface="微软雅黑" panose="020B0503020204020204" pitchFamily="34" charset="-122"/>
              </a:rPr>
              <a:t>算法</a:t>
            </a:r>
            <a:endParaRPr lang="en-US" altLang="zh-CN" sz="1600" dirty="0">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21B9DE7E-EB16-469B-BB00-D9019FFD628E}"/>
              </a:ext>
            </a:extLst>
          </p:cNvPr>
          <p:cNvSpPr txBox="1"/>
          <p:nvPr/>
        </p:nvSpPr>
        <p:spPr>
          <a:xfrm>
            <a:off x="5958859" y="3286911"/>
            <a:ext cx="2081110" cy="830997"/>
          </a:xfrm>
          <a:prstGeom prst="rect">
            <a:avLst/>
          </a:prstGeom>
          <a:noFill/>
        </p:spPr>
        <p:txBody>
          <a:bodyPr wrap="square" rtlCol="0">
            <a:spAutoFit/>
          </a:bodyPr>
          <a:lstStyle/>
          <a:p>
            <a:pPr algn="ctr"/>
            <a:r>
              <a:rPr lang="en-US" altLang="zh-CN" sz="4800" b="1" dirty="0">
                <a:solidFill>
                  <a:srgbClr val="00468E"/>
                </a:solidFill>
                <a:latin typeface="微软雅黑" panose="020B0503020204020204" pitchFamily="34" charset="-122"/>
                <a:ea typeface="微软雅黑" panose="020B0503020204020204" pitchFamily="34" charset="-122"/>
              </a:rPr>
              <a:t>3</a:t>
            </a:r>
            <a:r>
              <a:rPr lang="en-US" altLang="zh-CN" sz="4800" b="1" dirty="0" smtClean="0">
                <a:solidFill>
                  <a:srgbClr val="00468E"/>
                </a:solidFill>
                <a:latin typeface="微软雅黑" panose="020B0503020204020204" pitchFamily="34" charset="-122"/>
                <a:ea typeface="微软雅黑" panose="020B0503020204020204" pitchFamily="34" charset="-122"/>
              </a:rPr>
              <a:t>.2</a:t>
            </a:r>
            <a:endParaRPr lang="zh-CN" altLang="en-US" sz="4800" b="1" dirty="0">
              <a:solidFill>
                <a:srgbClr val="00468E"/>
              </a:solidFill>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ADC24E1C-36FB-4780-B83E-8CE10C5B8E0B}"/>
              </a:ext>
            </a:extLst>
          </p:cNvPr>
          <p:cNvSpPr txBox="1"/>
          <p:nvPr/>
        </p:nvSpPr>
        <p:spPr>
          <a:xfrm>
            <a:off x="8814646" y="4491681"/>
            <a:ext cx="2102182" cy="830997"/>
          </a:xfrm>
          <a:prstGeom prst="rect">
            <a:avLst/>
          </a:prstGeom>
          <a:noFill/>
        </p:spPr>
        <p:txBody>
          <a:bodyPr wrap="square" rtlCol="0">
            <a:spAutoFit/>
          </a:bodyPr>
          <a:lstStyle/>
          <a:p>
            <a:pPr algn="ctr">
              <a:lnSpc>
                <a:spcPct val="150000"/>
              </a:lnSpc>
            </a:pPr>
            <a:r>
              <a:rPr lang="zh-CN" altLang="en-US" sz="1600" dirty="0" smtClean="0">
                <a:latin typeface="微软雅黑" panose="020B0503020204020204" pitchFamily="34" charset="-122"/>
                <a:ea typeface="微软雅黑" panose="020B0503020204020204" pitchFamily="34" charset="-122"/>
              </a:rPr>
              <a:t>基于</a:t>
            </a:r>
            <a:r>
              <a:rPr lang="en-US" altLang="zh-CN" sz="1600" dirty="0" smtClean="0">
                <a:latin typeface="微软雅黑" panose="020B0503020204020204" pitchFamily="34" charset="-122"/>
                <a:ea typeface="微软雅黑" panose="020B0503020204020204" pitchFamily="34" charset="-122"/>
              </a:rPr>
              <a:t>DQN</a:t>
            </a:r>
            <a:r>
              <a:rPr lang="zh-CN" altLang="en-US" sz="1600" dirty="0" smtClean="0">
                <a:latin typeface="微软雅黑" panose="020B0503020204020204" pitchFamily="34" charset="-122"/>
                <a:ea typeface="微软雅黑" panose="020B0503020204020204" pitchFamily="34" charset="-122"/>
              </a:rPr>
              <a:t>的多智能体强化学习算法</a:t>
            </a:r>
            <a:endParaRPr lang="en-US" altLang="zh-CN" sz="1600" dirty="0">
              <a:latin typeface="微软雅黑" panose="020B0503020204020204" pitchFamily="34" charset="-122"/>
              <a:ea typeface="微软雅黑" panose="020B0503020204020204" pitchFamily="34" charset="-122"/>
            </a:endParaRPr>
          </a:p>
        </p:txBody>
      </p:sp>
      <p:sp>
        <p:nvSpPr>
          <p:cNvPr id="27" name="文本框 26">
            <a:extLst>
              <a:ext uri="{FF2B5EF4-FFF2-40B4-BE49-F238E27FC236}">
                <a16:creationId xmlns:a16="http://schemas.microsoft.com/office/drawing/2014/main" id="{A5E1DF0A-F9A9-47BF-8141-3C69506DC3AC}"/>
              </a:ext>
            </a:extLst>
          </p:cNvPr>
          <p:cNvSpPr txBox="1"/>
          <p:nvPr/>
        </p:nvSpPr>
        <p:spPr>
          <a:xfrm>
            <a:off x="8825182" y="3286911"/>
            <a:ext cx="2081110" cy="830997"/>
          </a:xfrm>
          <a:prstGeom prst="rect">
            <a:avLst/>
          </a:prstGeom>
          <a:noFill/>
        </p:spPr>
        <p:txBody>
          <a:bodyPr wrap="square" rtlCol="0">
            <a:spAutoFit/>
          </a:bodyPr>
          <a:lstStyle/>
          <a:p>
            <a:pPr algn="ctr"/>
            <a:r>
              <a:rPr lang="en-US" altLang="zh-CN" sz="4800" b="1" dirty="0">
                <a:solidFill>
                  <a:srgbClr val="00468E"/>
                </a:solidFill>
                <a:latin typeface="微软雅黑" panose="020B0503020204020204" pitchFamily="34" charset="-122"/>
                <a:ea typeface="微软雅黑" panose="020B0503020204020204" pitchFamily="34" charset="-122"/>
              </a:rPr>
              <a:t>3</a:t>
            </a:r>
            <a:r>
              <a:rPr lang="en-US" altLang="zh-CN" sz="4800" b="1" dirty="0" smtClean="0">
                <a:solidFill>
                  <a:srgbClr val="00468E"/>
                </a:solidFill>
                <a:latin typeface="微软雅黑" panose="020B0503020204020204" pitchFamily="34" charset="-122"/>
                <a:ea typeface="微软雅黑" panose="020B0503020204020204" pitchFamily="34" charset="-122"/>
              </a:rPr>
              <a:t>.3</a:t>
            </a:r>
            <a:endParaRPr lang="zh-CN" altLang="en-US" sz="4800" b="1" dirty="0">
              <a:solidFill>
                <a:srgbClr val="00468E"/>
              </a:solidFill>
              <a:latin typeface="微软雅黑" panose="020B0503020204020204" pitchFamily="34" charset="-122"/>
              <a:ea typeface="微软雅黑" panose="020B0503020204020204" pitchFamily="34" charset="-122"/>
            </a:endParaRPr>
          </a:p>
        </p:txBody>
      </p:sp>
      <p:cxnSp>
        <p:nvCxnSpPr>
          <p:cNvPr id="28" name="直接连接符 27">
            <a:extLst>
              <a:ext uri="{FF2B5EF4-FFF2-40B4-BE49-F238E27FC236}">
                <a16:creationId xmlns:a16="http://schemas.microsoft.com/office/drawing/2014/main" id="{798C3554-F32A-4906-91B7-721C26D4C3D3}"/>
              </a:ext>
            </a:extLst>
          </p:cNvPr>
          <p:cNvCxnSpPr/>
          <p:nvPr/>
        </p:nvCxnSpPr>
        <p:spPr>
          <a:xfrm>
            <a:off x="3895919" y="4343388"/>
            <a:ext cx="474347" cy="0"/>
          </a:xfrm>
          <a:prstGeom prst="line">
            <a:avLst/>
          </a:prstGeom>
          <a:ln w="25400" cap="rnd">
            <a:solidFill>
              <a:srgbClr val="00468E"/>
            </a:solidFill>
            <a:round/>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F2F0A251-085D-40C9-A436-4D1B9FA52065}"/>
              </a:ext>
            </a:extLst>
          </p:cNvPr>
          <p:cNvCxnSpPr/>
          <p:nvPr/>
        </p:nvCxnSpPr>
        <p:spPr>
          <a:xfrm>
            <a:off x="6762241" y="4343388"/>
            <a:ext cx="474347" cy="0"/>
          </a:xfrm>
          <a:prstGeom prst="line">
            <a:avLst/>
          </a:prstGeom>
          <a:ln w="25400" cap="rnd">
            <a:solidFill>
              <a:srgbClr val="00468E"/>
            </a:solidFill>
            <a:round/>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2FC3370E-C2EC-487F-B379-9E935DDC7E78}"/>
              </a:ext>
            </a:extLst>
          </p:cNvPr>
          <p:cNvCxnSpPr/>
          <p:nvPr/>
        </p:nvCxnSpPr>
        <p:spPr>
          <a:xfrm>
            <a:off x="9628564" y="4343388"/>
            <a:ext cx="474347" cy="0"/>
          </a:xfrm>
          <a:prstGeom prst="line">
            <a:avLst/>
          </a:prstGeom>
          <a:ln w="25400" cap="rnd">
            <a:solidFill>
              <a:srgbClr val="00468E"/>
            </a:solidFill>
            <a:round/>
          </a:ln>
        </p:spPr>
        <p:style>
          <a:lnRef idx="1">
            <a:schemeClr val="accent1"/>
          </a:lnRef>
          <a:fillRef idx="0">
            <a:schemeClr val="accent1"/>
          </a:fillRef>
          <a:effectRef idx="0">
            <a:schemeClr val="accent1"/>
          </a:effectRef>
          <a:fontRef idx="minor">
            <a:schemeClr val="tx1"/>
          </a:fontRef>
        </p:style>
      </p:cxnSp>
      <p:pic>
        <p:nvPicPr>
          <p:cNvPr id="31" name="图片 30"/>
          <p:cNvPicPr>
            <a:picLocks noChangeAspect="1"/>
          </p:cNvPicPr>
          <p:nvPr/>
        </p:nvPicPr>
        <p:blipFill>
          <a:blip r:embed="rId5" cstate="hqprint">
            <a:extLst>
              <a:ext uri="{BEBA8EAE-BF5A-486C-A8C5-ECC9F3942E4B}">
                <a14:imgProps xmlns:a14="http://schemas.microsoft.com/office/drawing/2010/main">
                  <a14:imgLayer r:embed="rId6">
                    <a14:imgEffect>
                      <a14:saturation sat="33000"/>
                    </a14:imgEffect>
                  </a14:imgLayer>
                </a14:imgProps>
              </a:ext>
              <a:ext uri="{28A0092B-C50C-407E-A947-70E740481C1C}">
                <a14:useLocalDpi xmlns:a14="http://schemas.microsoft.com/office/drawing/2010/main" val="0"/>
              </a:ext>
            </a:extLst>
          </a:blip>
          <a:stretch>
            <a:fillRect/>
          </a:stretch>
        </p:blipFill>
        <p:spPr>
          <a:xfrm>
            <a:off x="2198678" y="5736814"/>
            <a:ext cx="2194903" cy="1559832"/>
          </a:xfrm>
          <a:prstGeom prst="rect">
            <a:avLst/>
          </a:prstGeom>
        </p:spPr>
      </p:pic>
    </p:spTree>
    <p:extLst>
      <p:ext uri="{BB962C8B-B14F-4D97-AF65-F5344CB8AC3E}">
        <p14:creationId xmlns:p14="http://schemas.microsoft.com/office/powerpoint/2010/main" val="11799439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 name="矩形: 圆角 114">
            <a:extLst>
              <a:ext uri="{FF2B5EF4-FFF2-40B4-BE49-F238E27FC236}">
                <a16:creationId xmlns:a16="http://schemas.microsoft.com/office/drawing/2014/main" id="{855235A4-B16D-44EB-8C2B-97689B9FADC8}"/>
              </a:ext>
            </a:extLst>
          </p:cNvPr>
          <p:cNvSpPr/>
          <p:nvPr/>
        </p:nvSpPr>
        <p:spPr>
          <a:xfrm>
            <a:off x="2683864" y="1737360"/>
            <a:ext cx="5563950" cy="3383280"/>
          </a:xfrm>
          <a:prstGeom prst="roundRect">
            <a:avLst>
              <a:gd name="adj" fmla="val 10297"/>
            </a:avLst>
          </a:prstGeom>
          <a:solidFill>
            <a:schemeClr val="bg1"/>
          </a:solidFill>
          <a:ln>
            <a:noFill/>
          </a:ln>
          <a:effectLst>
            <a:outerShdw blurRad="2794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13" name="矩形: 圆角 112">
            <a:extLst>
              <a:ext uri="{FF2B5EF4-FFF2-40B4-BE49-F238E27FC236}">
                <a16:creationId xmlns:a16="http://schemas.microsoft.com/office/drawing/2014/main" id="{32598363-EE34-4295-9381-27202BF85ED8}"/>
              </a:ext>
            </a:extLst>
          </p:cNvPr>
          <p:cNvSpPr/>
          <p:nvPr/>
        </p:nvSpPr>
        <p:spPr>
          <a:xfrm>
            <a:off x="8969446" y="1540979"/>
            <a:ext cx="1982335" cy="442175"/>
          </a:xfrm>
          <a:prstGeom prst="roundRect">
            <a:avLst>
              <a:gd name="adj" fmla="val 50000"/>
            </a:avLst>
          </a:prstGeom>
          <a:solidFill>
            <a:srgbClr val="00468E"/>
          </a:solidFill>
          <a:ln w="50800">
            <a:noFill/>
          </a:ln>
          <a:effectLst>
            <a:outerShdw blurRad="469900" sx="104000" sy="104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84347ABC-6DD6-4770-AF29-AE09648D5EC7}"/>
              </a:ext>
            </a:extLst>
          </p:cNvPr>
          <p:cNvSpPr/>
          <p:nvPr/>
        </p:nvSpPr>
        <p:spPr>
          <a:xfrm>
            <a:off x="0" y="0"/>
            <a:ext cx="1825599" cy="6858000"/>
          </a:xfrm>
          <a:prstGeom prst="rect">
            <a:avLst/>
          </a:prstGeom>
          <a:solidFill>
            <a:srgbClr val="004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9B7947D5-7F96-480B-9F7A-BF6FCF688EA4}"/>
              </a:ext>
            </a:extLst>
          </p:cNvPr>
          <p:cNvSpPr txBox="1"/>
          <p:nvPr/>
        </p:nvSpPr>
        <p:spPr>
          <a:xfrm>
            <a:off x="2287062" y="473744"/>
            <a:ext cx="9347391" cy="523220"/>
          </a:xfrm>
          <a:prstGeom prst="rect">
            <a:avLst/>
          </a:prstGeom>
          <a:noFill/>
        </p:spPr>
        <p:txBody>
          <a:bodyPr wrap="square" rtlCol="0">
            <a:spAutoFit/>
          </a:bodyPr>
          <a:lstStyle/>
          <a:p>
            <a:r>
              <a:rPr lang="en-US" altLang="zh-CN" sz="2800" b="1" dirty="0">
                <a:solidFill>
                  <a:srgbClr val="00468E"/>
                </a:solidFill>
                <a:latin typeface="微软雅黑" panose="020B0503020204020204" pitchFamily="34" charset="-122"/>
                <a:ea typeface="微软雅黑" panose="020B0503020204020204" pitchFamily="34" charset="-122"/>
              </a:rPr>
              <a:t>3</a:t>
            </a:r>
            <a:r>
              <a:rPr lang="en-US" altLang="zh-CN" sz="2800" b="1" dirty="0" smtClean="0">
                <a:solidFill>
                  <a:srgbClr val="00468E"/>
                </a:solidFill>
                <a:latin typeface="微软雅黑" panose="020B0503020204020204" pitchFamily="34" charset="-122"/>
                <a:ea typeface="微软雅黑" panose="020B0503020204020204" pitchFamily="34" charset="-122"/>
              </a:rPr>
              <a:t>.1 </a:t>
            </a:r>
            <a:r>
              <a:rPr lang="zh-CN" altLang="en-US" sz="2800" b="1" dirty="0" smtClean="0">
                <a:solidFill>
                  <a:srgbClr val="00468E"/>
                </a:solidFill>
                <a:latin typeface="微软雅黑" panose="020B0503020204020204" pitchFamily="34" charset="-122"/>
                <a:ea typeface="微软雅黑" panose="020B0503020204020204" pitchFamily="34" charset="-122"/>
              </a:rPr>
              <a:t>系统模型</a:t>
            </a:r>
            <a:endParaRPr lang="zh-CN" altLang="en-US" sz="2800" b="1" dirty="0">
              <a:solidFill>
                <a:srgbClr val="00468E"/>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11" name="文本框 110">
                <a:extLst>
                  <a:ext uri="{FF2B5EF4-FFF2-40B4-BE49-F238E27FC236}">
                    <a16:creationId xmlns:a16="http://schemas.microsoft.com/office/drawing/2014/main" id="{4254B2E8-D166-4EE3-A74F-83E887605B71}"/>
                  </a:ext>
                </a:extLst>
              </p:cNvPr>
              <p:cNvSpPr txBox="1"/>
              <p:nvPr/>
            </p:nvSpPr>
            <p:spPr>
              <a:xfrm>
                <a:off x="8657506" y="2118604"/>
                <a:ext cx="3355822" cy="1940275"/>
              </a:xfrm>
              <a:prstGeom prst="rect">
                <a:avLst/>
              </a:prstGeom>
              <a:noFill/>
            </p:spPr>
            <p:txBody>
              <a:bodyPr wrap="square" rtlCol="0">
                <a:spAutoFit/>
              </a:bodyPr>
              <a:lstStyle/>
              <a:p>
                <a:pPr>
                  <a:lnSpc>
                    <a:spcPct val="150000"/>
                  </a:lnSpc>
                </a:pPr>
                <a:r>
                  <a:rPr lang="zh-CN" altLang="zh-CN" sz="1600" dirty="0">
                    <a:latin typeface="微软雅黑" panose="020B0503020204020204" pitchFamily="34" charset="-122"/>
                    <a:ea typeface="微软雅黑" panose="020B0503020204020204" pitchFamily="34" charset="-122"/>
                  </a:rPr>
                  <a:t>在每个时间步</a:t>
                </a:r>
                <a14:m>
                  <m:oMath xmlns:m="http://schemas.openxmlformats.org/officeDocument/2006/math">
                    <m:r>
                      <a:rPr lang="en-US" altLang="zh-CN" sz="1600" i="1">
                        <a:latin typeface="Cambria Math" panose="02040503050406030204" pitchFamily="18" charset="0"/>
                      </a:rPr>
                      <m:t>𝑡</m:t>
                    </m:r>
                    <m:r>
                      <a:rPr lang="en-US" altLang="zh-CN" sz="1600" i="1">
                        <a:latin typeface="Cambria Math" panose="02040503050406030204" pitchFamily="18" charset="0"/>
                      </a:rPr>
                      <m:t>=1,2,…</m:t>
                    </m:r>
                  </m:oMath>
                </a14:m>
                <a:r>
                  <a:rPr lang="zh-CN" altLang="zh-CN" sz="1600" dirty="0">
                    <a:latin typeface="微软雅黑" panose="020B0503020204020204" pitchFamily="34" charset="-122"/>
                    <a:ea typeface="微软雅黑" panose="020B0503020204020204" pitchFamily="34" charset="-122"/>
                  </a:rPr>
                  <a:t>，每个智能体可以观察到当前所有的状态</a:t>
                </a:r>
                <a14:m>
                  <m:oMath xmlns:m="http://schemas.openxmlformats.org/officeDocument/2006/math">
                    <m:r>
                      <a:rPr lang="en-US" altLang="zh-CN" sz="1600" i="1">
                        <a:latin typeface="Cambria Math" panose="02040503050406030204" pitchFamily="18" charset="0"/>
                      </a:rPr>
                      <m:t>∀</m:t>
                    </m:r>
                    <m:r>
                      <a:rPr lang="en-US" altLang="zh-CN" sz="1600">
                        <a:latin typeface="Cambria Math" panose="02040503050406030204" pitchFamily="18" charset="0"/>
                      </a:rPr>
                      <m:t> </m:t>
                    </m:r>
                    <m:r>
                      <a:rPr lang="en-US" altLang="zh-CN" sz="1600" i="1">
                        <a:latin typeface="Cambria Math" panose="02040503050406030204" pitchFamily="18" charset="0"/>
                      </a:rPr>
                      <m:t>𝑖</m:t>
                    </m:r>
                    <m:r>
                      <a:rPr lang="en-US" altLang="zh-CN" sz="1600" i="1">
                        <a:latin typeface="Cambria Math" panose="02040503050406030204" pitchFamily="18" charset="0"/>
                      </a:rPr>
                      <m:t>∈</m:t>
                    </m:r>
                    <m:r>
                      <a:rPr lang="en-US" altLang="zh-CN" sz="1600" i="1">
                        <a:latin typeface="Cambria Math" panose="02040503050406030204" pitchFamily="18" charset="0"/>
                      </a:rPr>
                      <m:t>𝐼</m:t>
                    </m:r>
                    <m:r>
                      <a:rPr lang="en-US" altLang="zh-CN" sz="1600">
                        <a:latin typeface="Cambria Math" panose="02040503050406030204" pitchFamily="18" charset="0"/>
                      </a:rPr>
                      <m:t>, </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𝑠</m:t>
                        </m:r>
                      </m:e>
                      <m:sub>
                        <m:r>
                          <a:rPr lang="en-US" altLang="zh-CN" sz="1600" i="1">
                            <a:latin typeface="Cambria Math" panose="02040503050406030204" pitchFamily="18" charset="0"/>
                          </a:rPr>
                          <m:t>𝑡</m:t>
                        </m:r>
                      </m:sub>
                    </m:sSub>
                    <m:r>
                      <a:rPr lang="en-US" altLang="zh-CN" sz="1600">
                        <a:latin typeface="Cambria Math" panose="02040503050406030204" pitchFamily="18" charset="0"/>
                      </a:rPr>
                      <m:t>∈</m:t>
                    </m:r>
                    <m:r>
                      <a:rPr lang="en-US" altLang="zh-CN" sz="1600" i="1">
                        <a:latin typeface="Cambria Math" panose="02040503050406030204" pitchFamily="18" charset="0"/>
                      </a:rPr>
                      <m:t>𝑆</m:t>
                    </m:r>
                  </m:oMath>
                </a14:m>
                <a:r>
                  <a:rPr lang="zh-CN" altLang="zh-CN" sz="1600" dirty="0">
                    <a:latin typeface="微软雅黑" panose="020B0503020204020204" pitchFamily="34" charset="-122"/>
                    <a:ea typeface="微软雅黑" panose="020B0503020204020204" pitchFamily="34" charset="-122"/>
                  </a:rPr>
                  <a:t>，多个智能体都是根据一种联合行动</a:t>
                </a:r>
                <a14:m>
                  <m:oMath xmlns:m="http://schemas.openxmlformats.org/officeDocument/2006/math">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𝜋</m:t>
                        </m:r>
                      </m:e>
                      <m:sub>
                        <m:sSup>
                          <m:sSupPr>
                            <m:ctrlPr>
                              <a:rPr lang="zh-CN" altLang="zh-CN" sz="1600" i="1">
                                <a:latin typeface="Cambria Math" panose="02040503050406030204" pitchFamily="18" charset="0"/>
                              </a:rPr>
                            </m:ctrlPr>
                          </m:sSupPr>
                          <m:e>
                            <m:r>
                              <a:rPr lang="en-US" altLang="zh-CN" sz="1600" i="1">
                                <a:latin typeface="Cambria Math" panose="02040503050406030204" pitchFamily="18" charset="0"/>
                              </a:rPr>
                              <m:t>𝑠</m:t>
                            </m:r>
                          </m:e>
                          <m:sup>
                            <m:r>
                              <a:rPr lang="en-US" altLang="zh-CN" sz="1600" i="1">
                                <a:latin typeface="Cambria Math" panose="02040503050406030204" pitchFamily="18" charset="0"/>
                              </a:rPr>
                              <m:t>𝑡</m:t>
                            </m:r>
                          </m:sup>
                        </m:sSup>
                      </m:sub>
                    </m:sSub>
                  </m:oMath>
                </a14:m>
                <a:r>
                  <a:rPr lang="zh-CN" altLang="zh-CN" sz="1600" dirty="0">
                    <a:latin typeface="微软雅黑" panose="020B0503020204020204" pitchFamily="34" charset="-122"/>
                    <a:ea typeface="微软雅黑" panose="020B0503020204020204" pitchFamily="34" charset="-122"/>
                  </a:rPr>
                  <a:t>学习，不断地优化调整直到收敛于</a:t>
                </a:r>
                <a:r>
                  <a:rPr lang="zh-CN" altLang="zh-CN" sz="1600" dirty="0">
                    <a:solidFill>
                      <a:srgbClr val="FF0000"/>
                    </a:solidFill>
                    <a:latin typeface="微软雅黑" panose="020B0503020204020204" pitchFamily="34" charset="-122"/>
                    <a:ea typeface="微软雅黑" panose="020B0503020204020204" pitchFamily="34" charset="-122"/>
                  </a:rPr>
                  <a:t>相关均衡策略</a:t>
                </a:r>
                <a:r>
                  <a:rPr lang="zh-CN" altLang="zh-CN" sz="1600" dirty="0" smtClean="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mc:Choice>
        <mc:Fallback xmlns="">
          <p:sp>
            <p:nvSpPr>
              <p:cNvPr id="111" name="文本框 110">
                <a:extLst>
                  <a:ext uri="{FF2B5EF4-FFF2-40B4-BE49-F238E27FC236}">
                    <a16:creationId xmlns:a16="http://schemas.microsoft.com/office/drawing/2014/main" id="{4254B2E8-D166-4EE3-A74F-83E887605B71}"/>
                  </a:ext>
                </a:extLst>
              </p:cNvPr>
              <p:cNvSpPr txBox="1">
                <a:spLocks noRot="1" noChangeAspect="1" noMove="1" noResize="1" noEditPoints="1" noAdjustHandles="1" noChangeArrowheads="1" noChangeShapeType="1" noTextEdit="1"/>
              </p:cNvSpPr>
              <p:nvPr/>
            </p:nvSpPr>
            <p:spPr>
              <a:xfrm>
                <a:off x="8657506" y="2118604"/>
                <a:ext cx="3355822" cy="1940275"/>
              </a:xfrm>
              <a:prstGeom prst="rect">
                <a:avLst/>
              </a:prstGeom>
              <a:blipFill>
                <a:blip r:embed="rId3"/>
                <a:stretch>
                  <a:fillRect l="-907" b="-1572"/>
                </a:stretch>
              </a:blipFill>
            </p:spPr>
            <p:txBody>
              <a:bodyPr/>
              <a:lstStyle/>
              <a:p>
                <a:r>
                  <a:rPr lang="zh-CN" altLang="en-US">
                    <a:noFill/>
                  </a:rPr>
                  <a:t> </a:t>
                </a:r>
              </a:p>
            </p:txBody>
          </p:sp>
        </mc:Fallback>
      </mc:AlternateContent>
      <p:sp>
        <p:nvSpPr>
          <p:cNvPr id="112" name="文本框 111">
            <a:extLst>
              <a:ext uri="{FF2B5EF4-FFF2-40B4-BE49-F238E27FC236}">
                <a16:creationId xmlns:a16="http://schemas.microsoft.com/office/drawing/2014/main" id="{1A6B6818-1449-4F9C-9EE6-9D4B48315AD7}"/>
              </a:ext>
            </a:extLst>
          </p:cNvPr>
          <p:cNvSpPr txBox="1"/>
          <p:nvPr/>
        </p:nvSpPr>
        <p:spPr>
          <a:xfrm>
            <a:off x="8927407" y="1562012"/>
            <a:ext cx="2122599" cy="400110"/>
          </a:xfrm>
          <a:prstGeom prst="rect">
            <a:avLst/>
          </a:prstGeom>
          <a:noFill/>
        </p:spPr>
        <p:txBody>
          <a:bodyPr wrap="square" rtlCol="0">
            <a:spAutoFit/>
          </a:bodyPr>
          <a:lstStyle>
            <a:defPPr>
              <a:defRPr lang="zh-CN"/>
            </a:defPPr>
            <a:lvl1pPr>
              <a:defRPr sz="2800" b="1">
                <a:solidFill>
                  <a:srgbClr val="1E1F8B"/>
                </a:solidFill>
                <a:latin typeface="浪漫雅圆" panose="02010601040101010101" pitchFamily="2" charset="-122"/>
                <a:ea typeface="浪漫雅圆" panose="02010601040101010101" pitchFamily="2" charset="-122"/>
              </a:defRPr>
            </a:lvl1pPr>
          </a:lstStyle>
          <a:p>
            <a:pPr algn="ctr"/>
            <a:r>
              <a:rPr lang="zh-CN" altLang="en-US" sz="2000" dirty="0" smtClean="0">
                <a:solidFill>
                  <a:schemeClr val="bg1"/>
                </a:solidFill>
                <a:latin typeface="微软雅黑" panose="020B0503020204020204" pitchFamily="34" charset="-122"/>
                <a:ea typeface="微软雅黑" panose="020B0503020204020204" pitchFamily="34" charset="-122"/>
              </a:rPr>
              <a:t>学习过程与目标</a:t>
            </a:r>
            <a:endParaRPr lang="zh-CN" altLang="en-US" sz="2000" dirty="0">
              <a:solidFill>
                <a:schemeClr val="bg1"/>
              </a:solidFill>
              <a:latin typeface="微软雅黑" panose="020B0503020204020204" pitchFamily="34" charset="-122"/>
              <a:ea typeface="微软雅黑" panose="020B0503020204020204" pitchFamily="34" charset="-122"/>
            </a:endParaRPr>
          </a:p>
        </p:txBody>
      </p:sp>
      <p:pic>
        <p:nvPicPr>
          <p:cNvPr id="114" name="图片 113"/>
          <p:cNvPicPr>
            <a:picLocks noChangeAspect="1"/>
          </p:cNvPicPr>
          <p:nvPr/>
        </p:nvPicPr>
        <p:blipFill>
          <a:blip r:embed="rId4">
            <a:alphaModFix/>
            <a:duotone>
              <a:schemeClr val="accent5">
                <a:shade val="45000"/>
                <a:satMod val="135000"/>
              </a:schemeClr>
              <a:prstClr val="white"/>
            </a:duotone>
            <a:extLst>
              <a:ext uri="{BEBA8EAE-BF5A-486C-A8C5-ECC9F3942E4B}">
                <a14:imgProps xmlns:a14="http://schemas.microsoft.com/office/drawing/2010/main">
                  <a14:imgLayer r:embed="rId5">
                    <a14:imgEffect>
                      <a14:colorTemperature colorTemp="1500"/>
                    </a14:imgEffect>
                    <a14:imgEffect>
                      <a14:saturation sat="32000"/>
                    </a14:imgEffect>
                  </a14:imgLayer>
                </a14:imgProps>
              </a:ext>
              <a:ext uri="{28A0092B-C50C-407E-A947-70E740481C1C}">
                <a14:useLocalDpi xmlns:a14="http://schemas.microsoft.com/office/drawing/2010/main" val="0"/>
              </a:ext>
            </a:extLst>
          </a:blip>
          <a:stretch>
            <a:fillRect/>
          </a:stretch>
        </p:blipFill>
        <p:spPr>
          <a:xfrm>
            <a:off x="155079" y="129451"/>
            <a:ext cx="1470788" cy="1470788"/>
          </a:xfrm>
          <a:prstGeom prst="rect">
            <a:avLst/>
          </a:prstGeom>
          <a:noFill/>
          <a:ln>
            <a:noFill/>
          </a:ln>
        </p:spPr>
      </p:pic>
      <p:pic>
        <p:nvPicPr>
          <p:cNvPr id="20" name="图片 19" descr="C:\Users\Judiths\Desktop\Access图表\Fig1（ok）\fig1.png"/>
          <p:cNvPicPr/>
          <p:nvPr/>
        </p:nvPicPr>
        <p:blipFill>
          <a:blip r:embed="rId6">
            <a:extLst>
              <a:ext uri="{28A0092B-C50C-407E-A947-70E740481C1C}">
                <a14:useLocalDpi xmlns:a14="http://schemas.microsoft.com/office/drawing/2010/main" val="0"/>
              </a:ext>
            </a:extLst>
          </a:blip>
          <a:srcRect/>
          <a:stretch>
            <a:fillRect/>
          </a:stretch>
        </p:blipFill>
        <p:spPr bwMode="auto">
          <a:xfrm>
            <a:off x="2939337" y="1772602"/>
            <a:ext cx="5111750" cy="3312795"/>
          </a:xfrm>
          <a:prstGeom prst="rect">
            <a:avLst/>
          </a:prstGeom>
          <a:noFill/>
          <a:ln>
            <a:noFill/>
          </a:ln>
        </p:spPr>
      </p:pic>
      <p:sp>
        <p:nvSpPr>
          <p:cNvPr id="109" name="任意多边形: 形状 108">
            <a:extLst>
              <a:ext uri="{FF2B5EF4-FFF2-40B4-BE49-F238E27FC236}">
                <a16:creationId xmlns:a16="http://schemas.microsoft.com/office/drawing/2014/main" id="{D0E3768E-7D44-4826-8C65-EE12ED1F44DD}"/>
              </a:ext>
            </a:extLst>
          </p:cNvPr>
          <p:cNvSpPr/>
          <p:nvPr/>
        </p:nvSpPr>
        <p:spPr>
          <a:xfrm>
            <a:off x="2343598" y="1331684"/>
            <a:ext cx="833708" cy="623796"/>
          </a:xfrm>
          <a:custGeom>
            <a:avLst/>
            <a:gdLst/>
            <a:ahLst/>
            <a:cxnLst/>
            <a:rect l="l" t="t" r="r" b="b"/>
            <a:pathLst>
              <a:path w="95778" h="71663">
                <a:moveTo>
                  <a:pt x="82098" y="5"/>
                </a:moveTo>
                <a:cubicBezTo>
                  <a:pt x="84614" y="48"/>
                  <a:pt x="87286" y="396"/>
                  <a:pt x="90116" y="1050"/>
                </a:cubicBezTo>
                <a:lnTo>
                  <a:pt x="90116" y="8817"/>
                </a:lnTo>
                <a:cubicBezTo>
                  <a:pt x="78257" y="13440"/>
                  <a:pt x="71979" y="21792"/>
                  <a:pt x="71280" y="33873"/>
                </a:cubicBezTo>
                <a:cubicBezTo>
                  <a:pt x="84139" y="29288"/>
                  <a:pt x="92305" y="35340"/>
                  <a:pt x="95778" y="52027"/>
                </a:cubicBezTo>
                <a:cubicBezTo>
                  <a:pt x="94826" y="65118"/>
                  <a:pt x="87973" y="71663"/>
                  <a:pt x="75219" y="71663"/>
                </a:cubicBezTo>
                <a:cubicBezTo>
                  <a:pt x="59956" y="70752"/>
                  <a:pt x="52325" y="61506"/>
                  <a:pt x="52325" y="43926"/>
                </a:cubicBezTo>
                <a:cubicBezTo>
                  <a:pt x="54564" y="14342"/>
                  <a:pt x="64489" y="-298"/>
                  <a:pt x="82098" y="5"/>
                </a:cubicBezTo>
                <a:close/>
                <a:moveTo>
                  <a:pt x="29473" y="5"/>
                </a:moveTo>
                <a:cubicBezTo>
                  <a:pt x="31987" y="48"/>
                  <a:pt x="34659" y="396"/>
                  <a:pt x="37490" y="1050"/>
                </a:cubicBezTo>
                <a:lnTo>
                  <a:pt x="37490" y="8817"/>
                </a:lnTo>
                <a:cubicBezTo>
                  <a:pt x="25647" y="13434"/>
                  <a:pt x="19469" y="21786"/>
                  <a:pt x="18954" y="33873"/>
                </a:cubicBezTo>
                <a:cubicBezTo>
                  <a:pt x="31588" y="29288"/>
                  <a:pt x="39755" y="35324"/>
                  <a:pt x="43458" y="51980"/>
                </a:cubicBezTo>
                <a:cubicBezTo>
                  <a:pt x="42502" y="65102"/>
                  <a:pt x="35547" y="71663"/>
                  <a:pt x="22593" y="71663"/>
                </a:cubicBezTo>
                <a:cubicBezTo>
                  <a:pt x="7531" y="70752"/>
                  <a:pt x="0" y="61506"/>
                  <a:pt x="0" y="43926"/>
                </a:cubicBezTo>
                <a:cubicBezTo>
                  <a:pt x="2053" y="14342"/>
                  <a:pt x="11877" y="-298"/>
                  <a:pt x="29473" y="5"/>
                </a:cubicBezTo>
                <a:close/>
              </a:path>
            </a:pathLst>
          </a:custGeom>
          <a:solidFill>
            <a:srgbClr val="004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pic>
        <p:nvPicPr>
          <p:cNvPr id="29" name="图片 28"/>
          <p:cNvPicPr>
            <a:picLocks noChangeAspect="1"/>
          </p:cNvPicPr>
          <p:nvPr/>
        </p:nvPicPr>
        <p:blipFill>
          <a:blip r:embed="rId7" cstate="hqprint">
            <a:extLst>
              <a:ext uri="{BEBA8EAE-BF5A-486C-A8C5-ECC9F3942E4B}">
                <a14:imgProps xmlns:a14="http://schemas.microsoft.com/office/drawing/2010/main">
                  <a14:imgLayer r:embed="rId8">
                    <a14:imgEffect>
                      <a14:saturation sat="33000"/>
                    </a14:imgEffect>
                  </a14:imgLayer>
                </a14:imgProps>
              </a:ext>
              <a:ext uri="{28A0092B-C50C-407E-A947-70E740481C1C}">
                <a14:useLocalDpi xmlns:a14="http://schemas.microsoft.com/office/drawing/2010/main" val="0"/>
              </a:ext>
            </a:extLst>
          </a:blip>
          <a:stretch>
            <a:fillRect/>
          </a:stretch>
        </p:blipFill>
        <p:spPr>
          <a:xfrm>
            <a:off x="2198678" y="5736814"/>
            <a:ext cx="2194903" cy="1559832"/>
          </a:xfrm>
          <a:prstGeom prst="rect">
            <a:avLst/>
          </a:prstGeom>
        </p:spPr>
      </p:pic>
      <p:sp>
        <p:nvSpPr>
          <p:cNvPr id="30" name="矩形: 圆角 120">
            <a:extLst>
              <a:ext uri="{FF2B5EF4-FFF2-40B4-BE49-F238E27FC236}">
                <a16:creationId xmlns:a16="http://schemas.microsoft.com/office/drawing/2014/main" id="{44906AC7-84B6-453D-BE8F-1E08EA3CF00D}"/>
              </a:ext>
            </a:extLst>
          </p:cNvPr>
          <p:cNvSpPr/>
          <p:nvPr/>
        </p:nvSpPr>
        <p:spPr>
          <a:xfrm>
            <a:off x="-335280" y="3221073"/>
            <a:ext cx="2430780" cy="615507"/>
          </a:xfrm>
          <a:prstGeom prst="roundRect">
            <a:avLst>
              <a:gd name="adj" fmla="val 50000"/>
            </a:avLst>
          </a:prstGeom>
          <a:solidFill>
            <a:schemeClr val="bg1"/>
          </a:solidFill>
          <a:ln w="50800">
            <a:noFill/>
          </a:ln>
          <a:effectLst>
            <a:outerShdw blurRad="469900" sx="104000" sy="104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1" name="文本框 30">
            <a:extLst>
              <a:ext uri="{FF2B5EF4-FFF2-40B4-BE49-F238E27FC236}">
                <a16:creationId xmlns:a16="http://schemas.microsoft.com/office/drawing/2014/main" id="{F2A70FE8-B823-4BCA-ABD5-E5714485D20F}"/>
              </a:ext>
            </a:extLst>
          </p:cNvPr>
          <p:cNvSpPr txBox="1"/>
          <p:nvPr/>
        </p:nvSpPr>
        <p:spPr>
          <a:xfrm>
            <a:off x="203606" y="3274138"/>
            <a:ext cx="1686154" cy="461665"/>
          </a:xfrm>
          <a:prstGeom prst="rect">
            <a:avLst/>
          </a:prstGeom>
          <a:noFill/>
        </p:spPr>
        <p:txBody>
          <a:bodyPr wrap="square" rtlCol="0">
            <a:spAutoFit/>
          </a:bodyPr>
          <a:lstStyle/>
          <a:p>
            <a:r>
              <a:rPr lang="zh-CN" altLang="en-US" sz="2400" b="1" dirty="0" smtClean="0">
                <a:solidFill>
                  <a:srgbClr val="00468E"/>
                </a:solidFill>
                <a:latin typeface="微软雅黑" panose="020B0503020204020204" pitchFamily="34" charset="-122"/>
                <a:ea typeface="微软雅黑" panose="020B0503020204020204" pitchFamily="34" charset="-122"/>
              </a:rPr>
              <a:t>调度方法 </a:t>
            </a:r>
            <a:endParaRPr lang="zh-CN" altLang="en-US" sz="2400" b="1" dirty="0">
              <a:solidFill>
                <a:srgbClr val="00468E"/>
              </a:solidFill>
              <a:latin typeface="微软雅黑" panose="020B0503020204020204" pitchFamily="34" charset="-122"/>
              <a:ea typeface="微软雅黑" panose="020B0503020204020204" pitchFamily="34" charset="-122"/>
            </a:endParaRPr>
          </a:p>
        </p:txBody>
      </p:sp>
      <p:sp>
        <p:nvSpPr>
          <p:cNvPr id="32" name="弧形 31">
            <a:extLst>
              <a:ext uri="{FF2B5EF4-FFF2-40B4-BE49-F238E27FC236}">
                <a16:creationId xmlns:a16="http://schemas.microsoft.com/office/drawing/2014/main" id="{42BC9E90-A9F4-4585-88CC-3203288AEDE6}"/>
              </a:ext>
            </a:extLst>
          </p:cNvPr>
          <p:cNvSpPr/>
          <p:nvPr/>
        </p:nvSpPr>
        <p:spPr>
          <a:xfrm rot="2700000">
            <a:off x="1467034" y="3330914"/>
            <a:ext cx="395824" cy="395824"/>
          </a:xfrm>
          <a:prstGeom prst="arc">
            <a:avLst/>
          </a:prstGeom>
          <a:ln w="50800" cap="rnd">
            <a:solidFill>
              <a:srgbClr val="00468E"/>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文本框 32">
            <a:extLst>
              <a:ext uri="{FF2B5EF4-FFF2-40B4-BE49-F238E27FC236}">
                <a16:creationId xmlns:a16="http://schemas.microsoft.com/office/drawing/2014/main" id="{C5E880B9-107D-41C6-87F1-65F66D40A0BF}"/>
              </a:ext>
            </a:extLst>
          </p:cNvPr>
          <p:cNvSpPr txBox="1"/>
          <p:nvPr/>
        </p:nvSpPr>
        <p:spPr>
          <a:xfrm>
            <a:off x="203606" y="2185231"/>
            <a:ext cx="1373734" cy="400110"/>
          </a:xfrm>
          <a:prstGeom prst="rect">
            <a:avLst/>
          </a:prstGeom>
          <a:noFill/>
        </p:spPr>
        <p:txBody>
          <a:bodyPr wrap="square" rtlCol="0">
            <a:spAutoFit/>
          </a:bodyPr>
          <a:lstStyle/>
          <a:p>
            <a:r>
              <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rPr>
              <a:t>研究</a:t>
            </a:r>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背景</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34" name="文本框 33">
            <a:extLst>
              <a:ext uri="{FF2B5EF4-FFF2-40B4-BE49-F238E27FC236}">
                <a16:creationId xmlns:a16="http://schemas.microsoft.com/office/drawing/2014/main" id="{89BB294C-F152-47A1-A832-B338DFB2169C}"/>
              </a:ext>
            </a:extLst>
          </p:cNvPr>
          <p:cNvSpPr txBox="1"/>
          <p:nvPr/>
        </p:nvSpPr>
        <p:spPr>
          <a:xfrm>
            <a:off x="203606" y="2652086"/>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问题建模</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35" name="文本框 34">
            <a:extLst>
              <a:ext uri="{FF2B5EF4-FFF2-40B4-BE49-F238E27FC236}">
                <a16:creationId xmlns:a16="http://schemas.microsoft.com/office/drawing/2014/main" id="{70B01E73-2206-4BAF-96FD-98F96844A935}"/>
              </a:ext>
            </a:extLst>
          </p:cNvPr>
          <p:cNvSpPr txBox="1"/>
          <p:nvPr/>
        </p:nvSpPr>
        <p:spPr>
          <a:xfrm>
            <a:off x="203606" y="4018402"/>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实验分析</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36" name="文本框 35">
            <a:extLst>
              <a:ext uri="{FF2B5EF4-FFF2-40B4-BE49-F238E27FC236}">
                <a16:creationId xmlns:a16="http://schemas.microsoft.com/office/drawing/2014/main" id="{70B01E73-2206-4BAF-96FD-98F96844A935}"/>
              </a:ext>
            </a:extLst>
          </p:cNvPr>
          <p:cNvSpPr txBox="1"/>
          <p:nvPr/>
        </p:nvSpPr>
        <p:spPr>
          <a:xfrm>
            <a:off x="203606" y="4583422"/>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总结展望</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884823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矩形: 圆角 304">
            <a:extLst>
              <a:ext uri="{FF2B5EF4-FFF2-40B4-BE49-F238E27FC236}">
                <a16:creationId xmlns:a16="http://schemas.microsoft.com/office/drawing/2014/main" id="{8B4C9A87-90B0-4805-BA9D-79505DC69554}"/>
              </a:ext>
            </a:extLst>
          </p:cNvPr>
          <p:cNvSpPr/>
          <p:nvPr/>
        </p:nvSpPr>
        <p:spPr>
          <a:xfrm>
            <a:off x="2689011" y="1536920"/>
            <a:ext cx="5457462" cy="3792462"/>
          </a:xfrm>
          <a:prstGeom prst="roundRect">
            <a:avLst>
              <a:gd name="adj" fmla="val 10297"/>
            </a:avLst>
          </a:prstGeom>
          <a:solidFill>
            <a:schemeClr val="bg1"/>
          </a:solidFill>
          <a:ln>
            <a:noFill/>
          </a:ln>
          <a:effectLst>
            <a:outerShdw blurRad="2794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12" name="矩形: 圆角 111">
            <a:extLst>
              <a:ext uri="{FF2B5EF4-FFF2-40B4-BE49-F238E27FC236}">
                <a16:creationId xmlns:a16="http://schemas.microsoft.com/office/drawing/2014/main" id="{82512636-FC39-4935-9320-864DA06B68CC}"/>
              </a:ext>
            </a:extLst>
          </p:cNvPr>
          <p:cNvSpPr/>
          <p:nvPr/>
        </p:nvSpPr>
        <p:spPr>
          <a:xfrm>
            <a:off x="8679878" y="1390269"/>
            <a:ext cx="1916857" cy="442175"/>
          </a:xfrm>
          <a:prstGeom prst="roundRect">
            <a:avLst>
              <a:gd name="adj" fmla="val 50000"/>
            </a:avLst>
          </a:prstGeom>
          <a:solidFill>
            <a:srgbClr val="00468E"/>
          </a:solidFill>
          <a:ln w="50800">
            <a:noFill/>
          </a:ln>
          <a:effectLst>
            <a:outerShdw blurRad="469900" sx="104000" sy="104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61530E86-1602-4069-8724-09DCEF16574B}"/>
              </a:ext>
            </a:extLst>
          </p:cNvPr>
          <p:cNvSpPr/>
          <p:nvPr/>
        </p:nvSpPr>
        <p:spPr>
          <a:xfrm>
            <a:off x="0" y="0"/>
            <a:ext cx="1825599" cy="6858000"/>
          </a:xfrm>
          <a:prstGeom prst="rect">
            <a:avLst/>
          </a:prstGeom>
          <a:solidFill>
            <a:srgbClr val="004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A6AF2021-3289-4C2D-93F1-66CC3AB9032A}"/>
              </a:ext>
            </a:extLst>
          </p:cNvPr>
          <p:cNvSpPr txBox="1"/>
          <p:nvPr/>
        </p:nvSpPr>
        <p:spPr>
          <a:xfrm>
            <a:off x="2287062" y="473744"/>
            <a:ext cx="9347391" cy="523220"/>
          </a:xfrm>
          <a:prstGeom prst="rect">
            <a:avLst/>
          </a:prstGeom>
          <a:noFill/>
        </p:spPr>
        <p:txBody>
          <a:bodyPr wrap="square" rtlCol="0">
            <a:spAutoFit/>
          </a:bodyPr>
          <a:lstStyle/>
          <a:p>
            <a:r>
              <a:rPr lang="en-US" altLang="zh-CN" sz="2800" b="1" dirty="0">
                <a:solidFill>
                  <a:srgbClr val="00468E"/>
                </a:solidFill>
                <a:latin typeface="微软雅黑" panose="020B0503020204020204" pitchFamily="34" charset="-122"/>
                <a:ea typeface="微软雅黑" panose="020B0503020204020204" pitchFamily="34" charset="-122"/>
              </a:rPr>
              <a:t>3</a:t>
            </a:r>
            <a:r>
              <a:rPr lang="en-US" altLang="zh-CN" sz="2800" b="1" dirty="0" smtClean="0">
                <a:solidFill>
                  <a:srgbClr val="00468E"/>
                </a:solidFill>
                <a:latin typeface="微软雅黑" panose="020B0503020204020204" pitchFamily="34" charset="-122"/>
                <a:ea typeface="微软雅黑" panose="020B0503020204020204" pitchFamily="34" charset="-122"/>
              </a:rPr>
              <a:t>.2 Deep-Q-Networks(DQN)</a:t>
            </a:r>
            <a:r>
              <a:rPr lang="zh-CN" altLang="en-US" sz="2800" b="1" dirty="0" smtClean="0">
                <a:solidFill>
                  <a:srgbClr val="00468E"/>
                </a:solidFill>
                <a:latin typeface="微软雅黑" panose="020B0503020204020204" pitchFamily="34" charset="-122"/>
                <a:ea typeface="微软雅黑" panose="020B0503020204020204" pitchFamily="34" charset="-122"/>
              </a:rPr>
              <a:t>算法</a:t>
            </a:r>
            <a:endParaRPr lang="zh-CN" altLang="en-US" sz="2800" b="1" dirty="0">
              <a:solidFill>
                <a:srgbClr val="00468E"/>
              </a:solidFill>
              <a:latin typeface="微软雅黑" panose="020B0503020204020204" pitchFamily="34" charset="-122"/>
              <a:ea typeface="微软雅黑" panose="020B0503020204020204" pitchFamily="34" charset="-122"/>
            </a:endParaRPr>
          </a:p>
        </p:txBody>
      </p:sp>
      <p:sp>
        <p:nvSpPr>
          <p:cNvPr id="7172" name="文本框 7171">
            <a:extLst>
              <a:ext uri="{FF2B5EF4-FFF2-40B4-BE49-F238E27FC236}">
                <a16:creationId xmlns:a16="http://schemas.microsoft.com/office/drawing/2014/main" id="{2276C83F-36B5-4432-9838-DFA02067EACA}"/>
              </a:ext>
            </a:extLst>
          </p:cNvPr>
          <p:cNvSpPr txBox="1"/>
          <p:nvPr/>
        </p:nvSpPr>
        <p:spPr>
          <a:xfrm>
            <a:off x="8679878" y="1411301"/>
            <a:ext cx="1916857" cy="400110"/>
          </a:xfrm>
          <a:prstGeom prst="rect">
            <a:avLst/>
          </a:prstGeom>
          <a:noFill/>
        </p:spPr>
        <p:txBody>
          <a:bodyPr wrap="square" rtlCol="0">
            <a:spAutoFit/>
          </a:bodyPr>
          <a:lstStyle>
            <a:defPPr>
              <a:defRPr lang="zh-CN"/>
            </a:defPPr>
            <a:lvl1pPr>
              <a:defRPr sz="2800" b="1">
                <a:solidFill>
                  <a:srgbClr val="1E1F8B"/>
                </a:solidFill>
                <a:latin typeface="浪漫雅圆" panose="02010601040101010101" pitchFamily="2" charset="-122"/>
                <a:ea typeface="浪漫雅圆" panose="02010601040101010101" pitchFamily="2" charset="-122"/>
              </a:defRPr>
            </a:lvl1pPr>
          </a:lstStyle>
          <a:p>
            <a:pPr algn="ctr"/>
            <a:r>
              <a:rPr lang="en-US" altLang="zh-CN" sz="2000" dirty="0" smtClean="0">
                <a:solidFill>
                  <a:schemeClr val="bg1"/>
                </a:solidFill>
                <a:latin typeface="微软雅黑" panose="020B0503020204020204" pitchFamily="34" charset="-122"/>
                <a:ea typeface="微软雅黑" panose="020B0503020204020204" pitchFamily="34" charset="-122"/>
              </a:rPr>
              <a:t>DQN</a:t>
            </a:r>
            <a:r>
              <a:rPr lang="zh-CN" altLang="en-US" sz="2000" dirty="0" smtClean="0">
                <a:solidFill>
                  <a:schemeClr val="bg1"/>
                </a:solidFill>
                <a:latin typeface="微软雅黑" panose="020B0503020204020204" pitchFamily="34" charset="-122"/>
                <a:ea typeface="微软雅黑" panose="020B0503020204020204" pitchFamily="34" charset="-122"/>
              </a:rPr>
              <a:t>算法分析</a:t>
            </a:r>
            <a:endParaRPr lang="zh-CN" altLang="en-US" sz="2000" dirty="0">
              <a:solidFill>
                <a:schemeClr val="bg1"/>
              </a:solidFill>
              <a:latin typeface="微软雅黑" panose="020B0503020204020204" pitchFamily="34" charset="-122"/>
              <a:ea typeface="微软雅黑" panose="020B0503020204020204" pitchFamily="34" charset="-122"/>
            </a:endParaRPr>
          </a:p>
        </p:txBody>
      </p:sp>
      <p:pic>
        <p:nvPicPr>
          <p:cNvPr id="114" name="图片 113"/>
          <p:cNvPicPr>
            <a:picLocks noChangeAspect="1"/>
          </p:cNvPicPr>
          <p:nvPr/>
        </p:nvPicPr>
        <p:blipFill>
          <a:blip r:embed="rId4">
            <a:alphaModFix/>
            <a:duotone>
              <a:schemeClr val="accent5">
                <a:shade val="45000"/>
                <a:satMod val="135000"/>
              </a:schemeClr>
              <a:prstClr val="white"/>
            </a:duotone>
            <a:extLst>
              <a:ext uri="{BEBA8EAE-BF5A-486C-A8C5-ECC9F3942E4B}">
                <a14:imgProps xmlns:a14="http://schemas.microsoft.com/office/drawing/2010/main">
                  <a14:imgLayer r:embed="rId5">
                    <a14:imgEffect>
                      <a14:colorTemperature colorTemp="1500"/>
                    </a14:imgEffect>
                    <a14:imgEffect>
                      <a14:saturation sat="32000"/>
                    </a14:imgEffect>
                  </a14:imgLayer>
                </a14:imgProps>
              </a:ext>
              <a:ext uri="{28A0092B-C50C-407E-A947-70E740481C1C}">
                <a14:useLocalDpi xmlns:a14="http://schemas.microsoft.com/office/drawing/2010/main" val="0"/>
              </a:ext>
            </a:extLst>
          </a:blip>
          <a:stretch>
            <a:fillRect/>
          </a:stretch>
        </p:blipFill>
        <p:spPr>
          <a:xfrm>
            <a:off x="155079" y="129451"/>
            <a:ext cx="1470788" cy="1470788"/>
          </a:xfrm>
          <a:prstGeom prst="rect">
            <a:avLst/>
          </a:prstGeom>
          <a:noFill/>
          <a:ln>
            <a:noFill/>
          </a:ln>
        </p:spPr>
      </p:pic>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DD2C9A0A-0CFE-4BF9-B002-2F158F750411}"/>
                  </a:ext>
                </a:extLst>
              </p:cNvPr>
              <p:cNvSpPr txBox="1"/>
              <p:nvPr/>
            </p:nvSpPr>
            <p:spPr>
              <a:xfrm>
                <a:off x="8373720" y="2083057"/>
                <a:ext cx="3679735" cy="2527359"/>
              </a:xfrm>
              <a:prstGeom prst="rect">
                <a:avLst/>
              </a:prstGeom>
              <a:noFill/>
            </p:spPr>
            <p:txBody>
              <a:bodyPr wrap="square" rtlCol="0">
                <a:spAutoFit/>
              </a:bodyPr>
              <a:lstStyle/>
              <a:p>
                <a:pPr marL="285750" indent="-285750">
                  <a:buFont typeface="Wingdings" panose="05000000000000000000" pitchFamily="2" charset="2"/>
                  <a:buChar char="Ø"/>
                </a:pPr>
                <a14:m>
                  <m:oMath xmlns:m="http://schemas.openxmlformats.org/officeDocument/2006/math">
                    <m:r>
                      <a:rPr lang="en-US" altLang="zh-CN" sz="1600" i="1">
                        <a:latin typeface="Cambria Math" panose="02040503050406030204" pitchFamily="18" charset="0"/>
                      </a:rPr>
                      <m:t>𝜖</m:t>
                    </m:r>
                  </m:oMath>
                </a14:m>
                <a:r>
                  <a:rPr lang="en-US" altLang="zh-CN" sz="1600" dirty="0"/>
                  <a:t>-greedy</a:t>
                </a:r>
                <a:r>
                  <a:rPr lang="zh-CN" altLang="zh-CN" sz="1600" dirty="0">
                    <a:latin typeface="微软雅黑" panose="020B0503020204020204" pitchFamily="34" charset="-122"/>
                    <a:ea typeface="微软雅黑" panose="020B0503020204020204" pitchFamily="34" charset="-122"/>
                  </a:rPr>
                  <a:t>方法的探索机制</a:t>
                </a:r>
                <a:endParaRPr lang="en-US" altLang="zh-CN" sz="16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endParaRPr lang="en-US" altLang="zh-CN" sz="1600" dirty="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sz="1600" dirty="0" smtClean="0">
                    <a:latin typeface="微软雅黑" panose="020B0503020204020204" pitchFamily="34" charset="-122"/>
                    <a:ea typeface="微软雅黑" panose="020B0503020204020204" pitchFamily="34" charset="-122"/>
                  </a:rPr>
                  <a:t>最小</a:t>
                </a:r>
                <a:r>
                  <a:rPr lang="zh-CN" altLang="en-US" sz="1600" dirty="0">
                    <a:latin typeface="微软雅黑" panose="020B0503020204020204" pitchFamily="34" charset="-122"/>
                    <a:ea typeface="微软雅黑" panose="020B0503020204020204" pitchFamily="34" charset="-122"/>
                  </a:rPr>
                  <a:t>化</a:t>
                </a:r>
                <a:r>
                  <a:rPr lang="zh-CN" altLang="zh-CN" sz="1600" dirty="0" smtClean="0">
                    <a:latin typeface="微软雅黑" panose="020B0503020204020204" pitchFamily="34" charset="-122"/>
                    <a:ea typeface="微软雅黑" panose="020B0503020204020204" pitchFamily="34" charset="-122"/>
                  </a:rPr>
                  <a:t>损失</a:t>
                </a:r>
                <a:r>
                  <a:rPr lang="zh-CN" altLang="en-US" sz="1600" dirty="0" smtClean="0">
                    <a:latin typeface="微软雅黑" panose="020B0503020204020204" pitchFamily="34" charset="-122"/>
                    <a:ea typeface="微软雅黑" panose="020B0503020204020204" pitchFamily="34" charset="-122"/>
                  </a:rPr>
                  <a:t>来学习与</a:t>
                </a:r>
                <a:r>
                  <a:rPr lang="zh-CN" altLang="zh-CN" sz="1600" dirty="0" smtClean="0">
                    <a:latin typeface="微软雅黑" panose="020B0503020204020204" pitchFamily="34" charset="-122"/>
                    <a:ea typeface="微软雅黑" panose="020B0503020204020204" pitchFamily="34" charset="-122"/>
                  </a:rPr>
                  <a:t>最优策略</a:t>
                </a:r>
                <a:r>
                  <a:rPr lang="zh-CN" altLang="zh-CN" sz="1600" dirty="0">
                    <a:latin typeface="微软雅黑" panose="020B0503020204020204" pitchFamily="34" charset="-122"/>
                    <a:ea typeface="微软雅黑" panose="020B0503020204020204" pitchFamily="34" charset="-122"/>
                  </a:rPr>
                  <a:t>相对应的动作值函数</a:t>
                </a:r>
                <a14:m>
                  <m:oMath xmlns:m="http://schemas.openxmlformats.org/officeDocument/2006/math">
                    <m:sSup>
                      <m:sSupPr>
                        <m:ctrlPr>
                          <a:rPr lang="zh-CN" altLang="zh-CN" sz="1600" i="1">
                            <a:latin typeface="Cambria Math" panose="02040503050406030204" pitchFamily="18" charset="0"/>
                          </a:rPr>
                        </m:ctrlPr>
                      </m:sSupPr>
                      <m:e>
                        <m:r>
                          <a:rPr lang="en-US" altLang="zh-CN" sz="1600" i="1">
                            <a:latin typeface="Cambria Math" panose="02040503050406030204" pitchFamily="18" charset="0"/>
                          </a:rPr>
                          <m:t>𝑄</m:t>
                        </m:r>
                      </m:e>
                      <m:sup>
                        <m:r>
                          <a:rPr lang="en-US" altLang="zh-CN" sz="1600" i="1">
                            <a:latin typeface="Cambria Math" panose="02040503050406030204" pitchFamily="18" charset="0"/>
                          </a:rPr>
                          <m:t>∗</m:t>
                        </m:r>
                      </m:sup>
                    </m:sSup>
                  </m:oMath>
                </a14:m>
                <a:r>
                  <a:rPr lang="zh-CN" altLang="zh-CN" sz="1600" dirty="0" smtClean="0"/>
                  <a:t>，</a:t>
                </a:r>
                <a:endParaRPr lang="zh-CN" altLang="zh-CN" sz="1600" dirty="0"/>
              </a:p>
              <a:p>
                <a:pPr/>
                <a14:m>
                  <m:oMathPara xmlns:m="http://schemas.openxmlformats.org/officeDocument/2006/math">
                    <m:oMathParaPr>
                      <m:jc m:val="centerGroup"/>
                    </m:oMathParaPr>
                    <m:oMath xmlns:m="http://schemas.openxmlformats.org/officeDocument/2006/math">
                      <m:r>
                        <a:rPr lang="en-US" altLang="zh-CN" sz="1600" i="1">
                          <a:latin typeface="Cambria Math" panose="02040503050406030204" pitchFamily="18" charset="0"/>
                        </a:rPr>
                        <m:t>ℒ</m:t>
                      </m:r>
                      <m:d>
                        <m:dPr>
                          <m:ctrlPr>
                            <a:rPr lang="zh-CN" altLang="zh-CN" sz="1600" i="1">
                              <a:latin typeface="Cambria Math" panose="02040503050406030204" pitchFamily="18" charset="0"/>
                            </a:rPr>
                          </m:ctrlPr>
                        </m:dPr>
                        <m:e>
                          <m:r>
                            <a:rPr lang="en-US" altLang="zh-CN" sz="1600" i="1">
                              <a:latin typeface="Cambria Math" panose="02040503050406030204" pitchFamily="18" charset="0"/>
                            </a:rPr>
                            <m:t>𝜃</m:t>
                          </m:r>
                        </m:e>
                      </m:d>
                      <m:r>
                        <a:rPr lang="en-US" altLang="zh-CN" sz="1600">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𝔼</m:t>
                          </m:r>
                        </m:e>
                        <m:sub>
                          <m:r>
                            <a:rPr lang="en-US" altLang="zh-CN" sz="1600" i="1">
                              <a:latin typeface="Cambria Math" panose="02040503050406030204" pitchFamily="18" charset="0"/>
                            </a:rPr>
                            <m:t>𝑠</m:t>
                          </m:r>
                          <m:r>
                            <a:rPr lang="en-US" altLang="zh-CN" sz="1600" i="1">
                              <a:latin typeface="Cambria Math" panose="02040503050406030204" pitchFamily="18" charset="0"/>
                            </a:rPr>
                            <m:t>, </m:t>
                          </m:r>
                          <m:r>
                            <a:rPr lang="en-US" altLang="zh-CN" sz="1600" i="1">
                              <a:latin typeface="Cambria Math" panose="02040503050406030204" pitchFamily="18" charset="0"/>
                            </a:rPr>
                            <m:t>𝑎</m:t>
                          </m:r>
                          <m:r>
                            <a:rPr lang="en-US" altLang="zh-CN" sz="1600" i="1">
                              <a:latin typeface="Cambria Math" panose="02040503050406030204" pitchFamily="18" charset="0"/>
                            </a:rPr>
                            <m:t>,</m:t>
                          </m:r>
                          <m:r>
                            <a:rPr lang="en-US" altLang="zh-CN" sz="1600" i="1">
                              <a:latin typeface="Cambria Math" panose="02040503050406030204" pitchFamily="18" charset="0"/>
                            </a:rPr>
                            <m:t>𝑟</m:t>
                          </m:r>
                          <m:r>
                            <a:rPr lang="en-US" altLang="zh-CN" sz="1600" i="1">
                              <a:latin typeface="Cambria Math" panose="02040503050406030204" pitchFamily="18" charset="0"/>
                            </a:rPr>
                            <m:t>,</m:t>
                          </m:r>
                          <m:sSup>
                            <m:sSupPr>
                              <m:ctrlPr>
                                <a:rPr lang="zh-CN" altLang="zh-CN" sz="1600" i="1">
                                  <a:latin typeface="Cambria Math" panose="02040503050406030204" pitchFamily="18" charset="0"/>
                                </a:rPr>
                              </m:ctrlPr>
                            </m:sSupPr>
                            <m:e>
                              <m:r>
                                <a:rPr lang="en-US" altLang="zh-CN" sz="1600" i="1">
                                  <a:latin typeface="Cambria Math" panose="02040503050406030204" pitchFamily="18" charset="0"/>
                                </a:rPr>
                                <m:t>𝑠</m:t>
                              </m:r>
                            </m:e>
                            <m:sup>
                              <m:r>
                                <a:rPr lang="en-US" altLang="zh-CN" sz="1600" i="1">
                                  <a:latin typeface="Cambria Math" panose="02040503050406030204" pitchFamily="18" charset="0"/>
                                </a:rPr>
                                <m:t>′</m:t>
                              </m:r>
                            </m:sup>
                          </m:sSup>
                        </m:sub>
                      </m:sSub>
                      <m:d>
                        <m:dPr>
                          <m:begChr m:val="["/>
                          <m:endChr m:val="]"/>
                          <m:ctrlPr>
                            <a:rPr lang="zh-CN" altLang="zh-CN" sz="1600" i="1">
                              <a:latin typeface="Cambria Math" panose="02040503050406030204" pitchFamily="18" charset="0"/>
                            </a:rPr>
                          </m:ctrlPr>
                        </m:dPr>
                        <m:e>
                          <m:sSup>
                            <m:sSupPr>
                              <m:ctrlPr>
                                <a:rPr lang="zh-CN" altLang="zh-CN" sz="1600" i="1">
                                  <a:latin typeface="Cambria Math" panose="02040503050406030204" pitchFamily="18" charset="0"/>
                                </a:rPr>
                              </m:ctrlPr>
                            </m:sSupPr>
                            <m:e>
                              <m:sSup>
                                <m:sSupPr>
                                  <m:ctrlPr>
                                    <a:rPr lang="zh-CN" altLang="zh-CN" sz="1600" i="1">
                                      <a:latin typeface="Cambria Math" panose="02040503050406030204" pitchFamily="18" charset="0"/>
                                    </a:rPr>
                                  </m:ctrlPr>
                                </m:sSupPr>
                                <m:e>
                                  <m:r>
                                    <a:rPr lang="en-US" altLang="zh-CN" sz="1600" i="1">
                                      <a:latin typeface="Cambria Math" panose="02040503050406030204" pitchFamily="18" charset="0"/>
                                    </a:rPr>
                                    <m:t>(</m:t>
                                  </m:r>
                                  <m:r>
                                    <a:rPr lang="en-US" altLang="zh-CN" sz="1600" i="1">
                                      <a:latin typeface="Cambria Math" panose="02040503050406030204" pitchFamily="18" charset="0"/>
                                    </a:rPr>
                                    <m:t>𝑄</m:t>
                                  </m:r>
                                </m:e>
                                <m:sup>
                                  <m:r>
                                    <a:rPr lang="en-US" altLang="zh-CN" sz="1600" i="1">
                                      <a:latin typeface="Cambria Math" panose="02040503050406030204" pitchFamily="18" charset="0"/>
                                    </a:rPr>
                                    <m:t>∗</m:t>
                                  </m:r>
                                </m:sup>
                              </m:sSup>
                              <m:d>
                                <m:dPr>
                                  <m:ctrlPr>
                                    <a:rPr lang="zh-CN" altLang="zh-CN" sz="1600" i="1">
                                      <a:latin typeface="Cambria Math" panose="02040503050406030204" pitchFamily="18" charset="0"/>
                                    </a:rPr>
                                  </m:ctrlPr>
                                </m:dPr>
                                <m:e>
                                  <m:r>
                                    <a:rPr lang="en-US" altLang="zh-CN" sz="1600" i="1">
                                      <a:latin typeface="Cambria Math" panose="02040503050406030204" pitchFamily="18" charset="0"/>
                                    </a:rPr>
                                    <m:t>𝑠</m:t>
                                  </m:r>
                                  <m:r>
                                    <a:rPr lang="en-US" altLang="zh-CN" sz="1600" i="1">
                                      <a:latin typeface="Cambria Math" panose="02040503050406030204" pitchFamily="18" charset="0"/>
                                    </a:rPr>
                                    <m:t>, </m:t>
                                  </m:r>
                                  <m:r>
                                    <a:rPr lang="en-US" altLang="zh-CN" sz="1600" i="1">
                                      <a:latin typeface="Cambria Math" panose="02040503050406030204" pitchFamily="18" charset="0"/>
                                    </a:rPr>
                                    <m:t>𝑎</m:t>
                                  </m:r>
                                </m:e>
                                <m:e>
                                  <m:r>
                                    <a:rPr lang="en-US" altLang="zh-CN" sz="1600" i="1">
                                      <a:latin typeface="Cambria Math" panose="02040503050406030204" pitchFamily="18" charset="0"/>
                                    </a:rPr>
                                    <m:t>𝜃</m:t>
                                  </m:r>
                                </m:e>
                              </m:d>
                              <m:r>
                                <a:rPr lang="en-US" altLang="zh-CN" sz="1600" i="1">
                                  <a:latin typeface="Cambria Math" panose="02040503050406030204" pitchFamily="18" charset="0"/>
                                </a:rPr>
                                <m:t>−</m:t>
                              </m:r>
                              <m:r>
                                <a:rPr lang="en-US" altLang="zh-CN" sz="1600" i="1">
                                  <a:latin typeface="Cambria Math" panose="02040503050406030204" pitchFamily="18" charset="0"/>
                                </a:rPr>
                                <m:t>𝑦</m:t>
                              </m:r>
                              <m:r>
                                <a:rPr lang="en-US" altLang="zh-CN" sz="1600" i="1">
                                  <a:latin typeface="Cambria Math" panose="02040503050406030204" pitchFamily="18" charset="0"/>
                                </a:rPr>
                                <m:t>)</m:t>
                              </m:r>
                            </m:e>
                            <m:sup>
                              <m:r>
                                <a:rPr lang="en-US" altLang="zh-CN" sz="1600" i="1">
                                  <a:latin typeface="Cambria Math" panose="02040503050406030204" pitchFamily="18" charset="0"/>
                                </a:rPr>
                                <m:t>2</m:t>
                              </m:r>
                            </m:sup>
                          </m:sSup>
                        </m:e>
                      </m:d>
                    </m:oMath>
                  </m:oMathPara>
                </a14:m>
                <a:endParaRPr lang="en-US" altLang="zh-CN" sz="1600" i="1" dirty="0" smtClean="0"/>
              </a:p>
              <a:p>
                <a:pPr/>
                <a14:m>
                  <m:oMathPara xmlns:m="http://schemas.openxmlformats.org/officeDocument/2006/math">
                    <m:oMathParaPr>
                      <m:jc m:val="centerGroup"/>
                    </m:oMathParaPr>
                    <m:oMath xmlns:m="http://schemas.openxmlformats.org/officeDocument/2006/math">
                      <m:r>
                        <a:rPr lang="en-US" altLang="zh-CN" sz="1600" i="1">
                          <a:latin typeface="Cambria Math" panose="02040503050406030204" pitchFamily="18" charset="0"/>
                        </a:rPr>
                        <m:t>𝑦</m:t>
                      </m:r>
                      <m:r>
                        <a:rPr lang="en-US" altLang="zh-CN" sz="1600" i="1">
                          <a:latin typeface="Cambria Math" panose="02040503050406030204" pitchFamily="18" charset="0"/>
                        </a:rPr>
                        <m:t>=</m:t>
                      </m:r>
                      <m:r>
                        <a:rPr lang="en-US" altLang="zh-CN" sz="1600" i="1">
                          <a:latin typeface="Cambria Math" panose="02040503050406030204" pitchFamily="18" charset="0"/>
                        </a:rPr>
                        <m:t>𝑟</m:t>
                      </m:r>
                      <m:r>
                        <a:rPr lang="en-US" altLang="zh-CN" sz="1600" i="1">
                          <a:latin typeface="Cambria Math" panose="02040503050406030204" pitchFamily="18" charset="0"/>
                        </a:rPr>
                        <m:t>+</m:t>
                      </m:r>
                      <m:r>
                        <a:rPr lang="en-US" altLang="zh-CN" sz="1600" i="1">
                          <a:latin typeface="Cambria Math" panose="02040503050406030204" pitchFamily="18" charset="0"/>
                        </a:rPr>
                        <m:t>𝛿</m:t>
                      </m:r>
                      <m:func>
                        <m:funcPr>
                          <m:ctrlPr>
                            <a:rPr lang="zh-CN" altLang="zh-CN" sz="1600" i="1">
                              <a:latin typeface="Cambria Math" panose="02040503050406030204" pitchFamily="18" charset="0"/>
                            </a:rPr>
                          </m:ctrlPr>
                        </m:funcPr>
                        <m:fName>
                          <m:limLow>
                            <m:limLowPr>
                              <m:ctrlPr>
                                <a:rPr lang="zh-CN" altLang="zh-CN" sz="1600" i="1">
                                  <a:latin typeface="Cambria Math" panose="02040503050406030204" pitchFamily="18" charset="0"/>
                                </a:rPr>
                              </m:ctrlPr>
                            </m:limLowPr>
                            <m:e>
                              <m:r>
                                <m:rPr>
                                  <m:sty m:val="p"/>
                                </m:rPr>
                                <a:rPr lang="en-US" altLang="zh-CN" sz="1600">
                                  <a:latin typeface="Cambria Math" panose="02040503050406030204" pitchFamily="18" charset="0"/>
                                </a:rPr>
                                <m:t>max</m:t>
                              </m:r>
                            </m:e>
                            <m:lim>
                              <m:sSup>
                                <m:sSupPr>
                                  <m:ctrlPr>
                                    <a:rPr lang="zh-CN" altLang="zh-CN" sz="1600" i="1">
                                      <a:latin typeface="Cambria Math" panose="02040503050406030204" pitchFamily="18" charset="0"/>
                                    </a:rPr>
                                  </m:ctrlPr>
                                </m:sSupPr>
                                <m:e>
                                  <m:r>
                                    <a:rPr lang="en-US" altLang="zh-CN" sz="1600" i="1">
                                      <a:latin typeface="Cambria Math" panose="02040503050406030204" pitchFamily="18" charset="0"/>
                                    </a:rPr>
                                    <m:t>𝑎</m:t>
                                  </m:r>
                                </m:e>
                                <m:sup>
                                  <m:r>
                                    <a:rPr lang="en-US" altLang="zh-CN" sz="1600" i="1">
                                      <a:latin typeface="Cambria Math" panose="02040503050406030204" pitchFamily="18" charset="0"/>
                                    </a:rPr>
                                    <m:t>′</m:t>
                                  </m:r>
                                </m:sup>
                              </m:sSup>
                            </m:lim>
                          </m:limLow>
                        </m:fName>
                        <m:e>
                          <m:sSup>
                            <m:sSupPr>
                              <m:ctrlPr>
                                <a:rPr lang="zh-CN" altLang="zh-CN" sz="1600" i="1">
                                  <a:latin typeface="Cambria Math" panose="02040503050406030204" pitchFamily="18" charset="0"/>
                                </a:rPr>
                              </m:ctrlPr>
                            </m:sSupPr>
                            <m:e>
                              <m:r>
                                <a:rPr lang="en-US" altLang="zh-CN" sz="1600" i="1">
                                  <a:latin typeface="Cambria Math" panose="02040503050406030204" pitchFamily="18" charset="0"/>
                                </a:rPr>
                                <m:t>(</m:t>
                              </m:r>
                              <m:r>
                                <a:rPr lang="en-US" altLang="zh-CN" sz="1600" i="1">
                                  <a:latin typeface="Cambria Math" panose="02040503050406030204" pitchFamily="18" charset="0"/>
                                </a:rPr>
                                <m:t>𝑄</m:t>
                              </m:r>
                            </m:e>
                            <m:sup>
                              <m:r>
                                <a:rPr lang="en-US" altLang="zh-CN" sz="1600" i="1">
                                  <a:latin typeface="Cambria Math" panose="02040503050406030204" pitchFamily="18" charset="0"/>
                                </a:rPr>
                                <m:t>∗</m:t>
                              </m:r>
                            </m:sup>
                          </m:sSup>
                          <m:r>
                            <a:rPr lang="en-US" altLang="zh-CN" sz="1600" i="1">
                              <a:latin typeface="Cambria Math" panose="02040503050406030204" pitchFamily="18" charset="0"/>
                            </a:rPr>
                            <m:t>(</m:t>
                          </m:r>
                          <m:sSup>
                            <m:sSupPr>
                              <m:ctrlPr>
                                <a:rPr lang="zh-CN" altLang="zh-CN" sz="1600" i="1">
                                  <a:latin typeface="Cambria Math" panose="02040503050406030204" pitchFamily="18" charset="0"/>
                                </a:rPr>
                              </m:ctrlPr>
                            </m:sSupPr>
                            <m:e>
                              <m:r>
                                <a:rPr lang="en-US" altLang="zh-CN" sz="1600" i="1">
                                  <a:latin typeface="Cambria Math" panose="02040503050406030204" pitchFamily="18" charset="0"/>
                                </a:rPr>
                                <m:t>𝑠</m:t>
                              </m:r>
                            </m:e>
                            <m:sup>
                              <m:r>
                                <a:rPr lang="en-US" altLang="zh-CN" sz="1600" i="1">
                                  <a:latin typeface="Cambria Math" panose="02040503050406030204" pitchFamily="18" charset="0"/>
                                </a:rPr>
                                <m:t>′</m:t>
                              </m:r>
                            </m:sup>
                          </m:sSup>
                          <m:r>
                            <a:rPr lang="en-US" altLang="zh-CN" sz="1600" i="1">
                              <a:latin typeface="Cambria Math" panose="02040503050406030204" pitchFamily="18" charset="0"/>
                            </a:rPr>
                            <m:t>,</m:t>
                          </m:r>
                          <m:sSup>
                            <m:sSupPr>
                              <m:ctrlPr>
                                <a:rPr lang="zh-CN" altLang="zh-CN" sz="1600" i="1">
                                  <a:latin typeface="Cambria Math" panose="02040503050406030204" pitchFamily="18" charset="0"/>
                                </a:rPr>
                              </m:ctrlPr>
                            </m:sSupPr>
                            <m:e>
                              <m:r>
                                <a:rPr lang="en-US" altLang="zh-CN" sz="1600" i="1">
                                  <a:latin typeface="Cambria Math" panose="02040503050406030204" pitchFamily="18" charset="0"/>
                                </a:rPr>
                                <m:t>𝑎</m:t>
                              </m:r>
                            </m:e>
                            <m:sup>
                              <m:r>
                                <a:rPr lang="en-US" altLang="zh-CN" sz="1600" i="1">
                                  <a:latin typeface="Cambria Math" panose="02040503050406030204" pitchFamily="18" charset="0"/>
                                </a:rPr>
                                <m:t>′</m:t>
                              </m:r>
                            </m:sup>
                          </m:sSup>
                          <m:r>
                            <a:rPr lang="en-US" altLang="zh-CN" sz="1600" i="1">
                              <a:latin typeface="Cambria Math" panose="02040503050406030204" pitchFamily="18" charset="0"/>
                            </a:rPr>
                            <m:t>|</m:t>
                          </m:r>
                          <m:sSup>
                            <m:sSupPr>
                              <m:ctrlPr>
                                <a:rPr lang="zh-CN" altLang="zh-CN" sz="1600" i="1">
                                  <a:latin typeface="Cambria Math" panose="02040503050406030204" pitchFamily="18" charset="0"/>
                                </a:rPr>
                              </m:ctrlPr>
                            </m:sSupPr>
                            <m:e>
                              <m:r>
                                <a:rPr lang="en-US" altLang="zh-CN" sz="1600" i="1">
                                  <a:latin typeface="Cambria Math" panose="02040503050406030204" pitchFamily="18" charset="0"/>
                                </a:rPr>
                                <m:t>𝜃</m:t>
                              </m:r>
                            </m:e>
                            <m:sup>
                              <m:r>
                                <a:rPr lang="en-US" altLang="zh-CN" sz="1600" i="1">
                                  <a:latin typeface="Cambria Math" panose="02040503050406030204" pitchFamily="18" charset="0"/>
                                </a:rPr>
                                <m:t>−</m:t>
                              </m:r>
                            </m:sup>
                          </m:sSup>
                          <m:r>
                            <a:rPr lang="en-US" altLang="zh-CN" sz="1600" i="1">
                              <a:latin typeface="Cambria Math" panose="02040503050406030204" pitchFamily="18" charset="0"/>
                            </a:rPr>
                            <m:t>))</m:t>
                          </m:r>
                        </m:e>
                      </m:func>
                    </m:oMath>
                  </m:oMathPara>
                </a14:m>
                <a:endParaRPr lang="en-US" altLang="zh-CN" sz="1600" dirty="0" smtClean="0"/>
              </a:p>
              <a:p>
                <a:endParaRPr lang="zh-CN" altLang="zh-CN" sz="1600" dirty="0" smtClean="0"/>
              </a:p>
              <a:p>
                <a:pPr marL="285750" indent="-285750">
                  <a:buFont typeface="Wingdings" panose="05000000000000000000" pitchFamily="2" charset="2"/>
                  <a:buChar char="Ø"/>
                </a:pPr>
                <a:r>
                  <a:rPr lang="zh-CN" altLang="en-US" sz="1600" dirty="0" smtClean="0">
                    <a:latin typeface="微软雅黑" panose="020B0503020204020204" pitchFamily="34" charset="-122"/>
                    <a:ea typeface="微软雅黑" panose="020B0503020204020204" pitchFamily="34" charset="-122"/>
                    <a:cs typeface="Times New Roman" panose="02020603050405020304" pitchFamily="18" charset="0"/>
                  </a:rPr>
                  <a:t>使用</a:t>
                </a:r>
                <a:r>
                  <a:rPr lang="en-US" altLang="zh-CN" sz="1600" dirty="0" smtClean="0">
                    <a:latin typeface="微软雅黑" panose="020B0503020204020204" pitchFamily="34" charset="-122"/>
                    <a:ea typeface="微软雅黑" panose="020B0503020204020204" pitchFamily="34" charset="-122"/>
                    <a:cs typeface="Times New Roman" panose="02020603050405020304" pitchFamily="18" charset="0"/>
                  </a:rPr>
                  <a:t>Q-networks</a:t>
                </a:r>
                <a:r>
                  <a:rPr lang="zh-CN" altLang="en-US" sz="1600" dirty="0" smtClean="0">
                    <a:latin typeface="微软雅黑" panose="020B0503020204020204" pitchFamily="34" charset="-122"/>
                    <a:ea typeface="微软雅黑" panose="020B0503020204020204" pitchFamily="34" charset="-122"/>
                    <a:cs typeface="Times New Roman" panose="02020603050405020304" pitchFamily="18" charset="0"/>
                  </a:rPr>
                  <a:t>来代表值函数，</a:t>
                </a:r>
                <a:endParaRPr lang="en-US" altLang="zh-CN" sz="1600" dirty="0" smtClean="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buFont typeface="Wingdings" panose="05000000000000000000" pitchFamily="2" charset="2"/>
                  <a:buChar char="Ø"/>
                </a:pPr>
                <a:endParaRPr lang="en-US" altLang="zh-CN" sz="1600"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23" name="文本框 22">
                <a:extLst>
                  <a:ext uri="{FF2B5EF4-FFF2-40B4-BE49-F238E27FC236}">
                    <a16:creationId xmlns:a16="http://schemas.microsoft.com/office/drawing/2014/main" id="{DD2C9A0A-0CFE-4BF9-B002-2F158F750411}"/>
                  </a:ext>
                </a:extLst>
              </p:cNvPr>
              <p:cNvSpPr txBox="1">
                <a:spLocks noRot="1" noChangeAspect="1" noMove="1" noResize="1" noEditPoints="1" noAdjustHandles="1" noChangeArrowheads="1" noChangeShapeType="1" noTextEdit="1"/>
              </p:cNvSpPr>
              <p:nvPr/>
            </p:nvSpPr>
            <p:spPr>
              <a:xfrm>
                <a:off x="8373720" y="2083057"/>
                <a:ext cx="3679735" cy="2527359"/>
              </a:xfrm>
              <a:prstGeom prst="rect">
                <a:avLst/>
              </a:prstGeom>
              <a:blipFill>
                <a:blip r:embed="rId6"/>
                <a:stretch>
                  <a:fillRect l="-663" t="-966"/>
                </a:stretch>
              </a:blipFill>
            </p:spPr>
            <p:txBody>
              <a:bodyPr/>
              <a:lstStyle/>
              <a:p>
                <a:r>
                  <a:rPr lang="zh-CN" altLang="en-US">
                    <a:noFill/>
                  </a:rPr>
                  <a:t> </a:t>
                </a:r>
              </a:p>
            </p:txBody>
          </p:sp>
        </mc:Fallback>
      </mc:AlternateContent>
      <p:sp>
        <p:nvSpPr>
          <p:cNvPr id="306" name="任意多边形: 形状 305">
            <a:extLst>
              <a:ext uri="{FF2B5EF4-FFF2-40B4-BE49-F238E27FC236}">
                <a16:creationId xmlns:a16="http://schemas.microsoft.com/office/drawing/2014/main" id="{182DD694-6D4B-4DFA-AC46-178C63A21ACC}"/>
              </a:ext>
            </a:extLst>
          </p:cNvPr>
          <p:cNvSpPr/>
          <p:nvPr/>
        </p:nvSpPr>
        <p:spPr>
          <a:xfrm>
            <a:off x="2389778" y="1331684"/>
            <a:ext cx="833708" cy="623796"/>
          </a:xfrm>
          <a:custGeom>
            <a:avLst/>
            <a:gdLst/>
            <a:ahLst/>
            <a:cxnLst/>
            <a:rect l="l" t="t" r="r" b="b"/>
            <a:pathLst>
              <a:path w="95778" h="71663">
                <a:moveTo>
                  <a:pt x="82098" y="5"/>
                </a:moveTo>
                <a:cubicBezTo>
                  <a:pt x="84614" y="48"/>
                  <a:pt x="87286" y="396"/>
                  <a:pt x="90116" y="1050"/>
                </a:cubicBezTo>
                <a:lnTo>
                  <a:pt x="90116" y="8817"/>
                </a:lnTo>
                <a:cubicBezTo>
                  <a:pt x="78257" y="13440"/>
                  <a:pt x="71979" y="21792"/>
                  <a:pt x="71280" y="33873"/>
                </a:cubicBezTo>
                <a:cubicBezTo>
                  <a:pt x="84139" y="29288"/>
                  <a:pt x="92305" y="35340"/>
                  <a:pt x="95778" y="52027"/>
                </a:cubicBezTo>
                <a:cubicBezTo>
                  <a:pt x="94826" y="65118"/>
                  <a:pt x="87973" y="71663"/>
                  <a:pt x="75219" y="71663"/>
                </a:cubicBezTo>
                <a:cubicBezTo>
                  <a:pt x="59956" y="70752"/>
                  <a:pt x="52325" y="61506"/>
                  <a:pt x="52325" y="43926"/>
                </a:cubicBezTo>
                <a:cubicBezTo>
                  <a:pt x="54564" y="14342"/>
                  <a:pt x="64489" y="-298"/>
                  <a:pt x="82098" y="5"/>
                </a:cubicBezTo>
                <a:close/>
                <a:moveTo>
                  <a:pt x="29473" y="5"/>
                </a:moveTo>
                <a:cubicBezTo>
                  <a:pt x="31987" y="48"/>
                  <a:pt x="34659" y="396"/>
                  <a:pt x="37490" y="1050"/>
                </a:cubicBezTo>
                <a:lnTo>
                  <a:pt x="37490" y="8817"/>
                </a:lnTo>
                <a:cubicBezTo>
                  <a:pt x="25647" y="13434"/>
                  <a:pt x="19469" y="21786"/>
                  <a:pt x="18954" y="33873"/>
                </a:cubicBezTo>
                <a:cubicBezTo>
                  <a:pt x="31588" y="29288"/>
                  <a:pt x="39755" y="35324"/>
                  <a:pt x="43458" y="51980"/>
                </a:cubicBezTo>
                <a:cubicBezTo>
                  <a:pt x="42502" y="65102"/>
                  <a:pt x="35547" y="71663"/>
                  <a:pt x="22593" y="71663"/>
                </a:cubicBezTo>
                <a:cubicBezTo>
                  <a:pt x="7531" y="70752"/>
                  <a:pt x="0" y="61506"/>
                  <a:pt x="0" y="43926"/>
                </a:cubicBezTo>
                <a:cubicBezTo>
                  <a:pt x="2053" y="14342"/>
                  <a:pt x="11877" y="-298"/>
                  <a:pt x="29473" y="5"/>
                </a:cubicBezTo>
                <a:close/>
              </a:path>
            </a:pathLst>
          </a:custGeom>
          <a:solidFill>
            <a:srgbClr val="004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7"/>
          <a:stretch>
            <a:fillRect/>
          </a:stretch>
        </p:blipFill>
        <p:spPr>
          <a:xfrm>
            <a:off x="8985122" y="4342660"/>
            <a:ext cx="2528482" cy="2479180"/>
          </a:xfrm>
          <a:prstGeom prst="rect">
            <a:avLst/>
          </a:prstGeom>
        </p:spPr>
      </p:pic>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4163673300"/>
              </p:ext>
            </p:extLst>
          </p:nvPr>
        </p:nvGraphicFramePr>
        <p:xfrm>
          <a:off x="2721642" y="1650762"/>
          <a:ext cx="5391150" cy="3657600"/>
        </p:xfrm>
        <a:graphic>
          <a:graphicData uri="http://schemas.openxmlformats.org/presentationml/2006/ole">
            <mc:AlternateContent xmlns:mc="http://schemas.openxmlformats.org/markup-compatibility/2006">
              <mc:Choice xmlns:v="urn:schemas-microsoft-com:vml" Requires="v">
                <p:oleObj spid="_x0000_s8335" name="Visio" r:id="rId8" imgW="5781751" imgH="3914893" progId="Visio.Drawing.15">
                  <p:embed/>
                </p:oleObj>
              </mc:Choice>
              <mc:Fallback>
                <p:oleObj name="Visio" r:id="rId8" imgW="5781751" imgH="3914893" progId="Visio.Drawing.15">
                  <p:embed/>
                  <p:pic>
                    <p:nvPicPr>
                      <p:cNvPr id="0" name="Object 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21642" y="1650762"/>
                        <a:ext cx="5391150" cy="365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2" name="图片 31"/>
          <p:cNvPicPr>
            <a:picLocks noChangeAspect="1"/>
          </p:cNvPicPr>
          <p:nvPr/>
        </p:nvPicPr>
        <p:blipFill>
          <a:blip r:embed="rId10" cstate="hqprint">
            <a:extLst>
              <a:ext uri="{BEBA8EAE-BF5A-486C-A8C5-ECC9F3942E4B}">
                <a14:imgProps xmlns:a14="http://schemas.microsoft.com/office/drawing/2010/main">
                  <a14:imgLayer r:embed="rId11">
                    <a14:imgEffect>
                      <a14:saturation sat="33000"/>
                    </a14:imgEffect>
                  </a14:imgLayer>
                </a14:imgProps>
              </a:ext>
              <a:ext uri="{28A0092B-C50C-407E-A947-70E740481C1C}">
                <a14:useLocalDpi xmlns:a14="http://schemas.microsoft.com/office/drawing/2010/main" val="0"/>
              </a:ext>
            </a:extLst>
          </a:blip>
          <a:stretch>
            <a:fillRect/>
          </a:stretch>
        </p:blipFill>
        <p:spPr>
          <a:xfrm>
            <a:off x="2198678" y="5736814"/>
            <a:ext cx="2194903" cy="1559832"/>
          </a:xfrm>
          <a:prstGeom prst="rect">
            <a:avLst/>
          </a:prstGeom>
        </p:spPr>
      </p:pic>
      <p:sp>
        <p:nvSpPr>
          <p:cNvPr id="33" name="文本框 32">
            <a:extLst>
              <a:ext uri="{FF2B5EF4-FFF2-40B4-BE49-F238E27FC236}">
                <a16:creationId xmlns:a16="http://schemas.microsoft.com/office/drawing/2014/main" id="{4254B2E8-D166-4EE3-A74F-83E887605B71}"/>
              </a:ext>
            </a:extLst>
          </p:cNvPr>
          <p:cNvSpPr txBox="1"/>
          <p:nvPr/>
        </p:nvSpPr>
        <p:spPr>
          <a:xfrm>
            <a:off x="5232230" y="5635000"/>
            <a:ext cx="2742969" cy="1200329"/>
          </a:xfrm>
          <a:prstGeom prst="rect">
            <a:avLst/>
          </a:prstGeom>
          <a:noFill/>
        </p:spPr>
        <p:txBody>
          <a:bodyPr wrap="square" rtlCol="0">
            <a:spAutoFit/>
          </a:bodyPr>
          <a:lstStyle/>
          <a:p>
            <a:pPr marL="285750" indent="-285750">
              <a:lnSpc>
                <a:spcPct val="150000"/>
              </a:lnSpc>
              <a:buFont typeface="Wingdings" panose="05000000000000000000" pitchFamily="2" charset="2"/>
              <a:buChar char="p"/>
            </a:pPr>
            <a:r>
              <a:rPr lang="zh-CN" altLang="en-US" sz="1600" dirty="0" smtClean="0">
                <a:latin typeface="微软雅黑" panose="020B0503020204020204" pitchFamily="34" charset="-122"/>
                <a:ea typeface="微软雅黑" panose="020B0503020204020204" pitchFamily="34" charset="-122"/>
              </a:rPr>
              <a:t>维</a:t>
            </a:r>
            <a:r>
              <a:rPr lang="zh-CN" altLang="en-US" sz="1600" dirty="0">
                <a:latin typeface="微软雅黑" panose="020B0503020204020204" pitchFamily="34" charset="-122"/>
                <a:ea typeface="微软雅黑" panose="020B0503020204020204" pitchFamily="34" charset="-122"/>
              </a:rPr>
              <a:t>度</a:t>
            </a:r>
            <a:r>
              <a:rPr lang="zh-CN" altLang="en-US" sz="1600" dirty="0" smtClean="0">
                <a:latin typeface="微软雅黑" panose="020B0503020204020204" pitchFamily="34" charset="-122"/>
                <a:ea typeface="微软雅黑" panose="020B0503020204020204" pitchFamily="34" charset="-122"/>
              </a:rPr>
              <a:t>灾难</a:t>
            </a:r>
            <a:endParaRPr lang="en-US" altLang="zh-CN" sz="1600"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p"/>
            </a:pPr>
            <a:r>
              <a:rPr lang="zh-CN" altLang="en-US" sz="1600" dirty="0" smtClean="0">
                <a:latin typeface="微软雅黑" panose="020B0503020204020204" pitchFamily="34" charset="-122"/>
                <a:ea typeface="微软雅黑" panose="020B0503020204020204" pitchFamily="34" charset="-122"/>
              </a:rPr>
              <a:t>探索</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利用</a:t>
            </a:r>
            <a:r>
              <a:rPr lang="zh-CN" altLang="en-US" sz="1600" dirty="0" smtClean="0">
                <a:latin typeface="微软雅黑" panose="020B0503020204020204" pitchFamily="34" charset="-122"/>
                <a:ea typeface="微软雅黑" panose="020B0503020204020204" pitchFamily="34" charset="-122"/>
              </a:rPr>
              <a:t>权衡问题</a:t>
            </a:r>
            <a:endParaRPr lang="en-US" altLang="zh-CN" sz="1600"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p"/>
            </a:pPr>
            <a:r>
              <a:rPr lang="zh-CN" altLang="en-US" sz="1600" dirty="0" smtClean="0">
                <a:latin typeface="微软雅黑" panose="020B0503020204020204" pitchFamily="34" charset="-122"/>
                <a:ea typeface="微软雅黑" panose="020B0503020204020204" pitchFamily="34" charset="-122"/>
              </a:rPr>
              <a:t>算法稳定性</a:t>
            </a:r>
            <a:endParaRPr lang="en-US" altLang="zh-CN" sz="1600" dirty="0" smtClean="0">
              <a:latin typeface="微软雅黑" panose="020B0503020204020204" pitchFamily="34" charset="-122"/>
              <a:ea typeface="微软雅黑" panose="020B0503020204020204" pitchFamily="34" charset="-122"/>
            </a:endParaRPr>
          </a:p>
        </p:txBody>
      </p:sp>
      <p:sp>
        <p:nvSpPr>
          <p:cNvPr id="9" name="矩形 8"/>
          <p:cNvSpPr/>
          <p:nvPr/>
        </p:nvSpPr>
        <p:spPr>
          <a:xfrm>
            <a:off x="5236208" y="5638613"/>
            <a:ext cx="325730" cy="400110"/>
          </a:xfrm>
          <a:prstGeom prst="rect">
            <a:avLst/>
          </a:prstGeom>
        </p:spPr>
        <p:txBody>
          <a:bodyPr wrap="none">
            <a:spAutoFit/>
          </a:bodyPr>
          <a:lstStyle/>
          <a:p>
            <a:r>
              <a:rPr lang="zh-CN" altLang="en-US" sz="2000" dirty="0">
                <a:ln w="19050">
                  <a:solidFill>
                    <a:srgbClr val="FF0000"/>
                  </a:solidFill>
                </a:ln>
                <a:solidFill>
                  <a:srgbClr val="FF0000"/>
                </a:solidFill>
                <a:latin typeface="微软雅黑" panose="020B0503020204020204" pitchFamily="34" charset="-122"/>
                <a:ea typeface="微软雅黑" panose="020B0503020204020204" pitchFamily="34" charset="-122"/>
                <a:sym typeface="Symbol" panose="05050102010706020507" pitchFamily="18" charset="2"/>
              </a:rPr>
              <a:t></a:t>
            </a:r>
            <a:endParaRPr lang="zh-CN" altLang="en-US" sz="2000" dirty="0">
              <a:ln w="19050">
                <a:solidFill>
                  <a:srgbClr val="FF0000"/>
                </a:solidFill>
              </a:ln>
              <a:solidFill>
                <a:srgbClr val="FF0000"/>
              </a:solidFill>
            </a:endParaRPr>
          </a:p>
        </p:txBody>
      </p:sp>
      <p:sp>
        <p:nvSpPr>
          <p:cNvPr id="34" name="矩形 33"/>
          <p:cNvSpPr/>
          <p:nvPr/>
        </p:nvSpPr>
        <p:spPr>
          <a:xfrm>
            <a:off x="5232230" y="6038723"/>
            <a:ext cx="325730" cy="400110"/>
          </a:xfrm>
          <a:prstGeom prst="rect">
            <a:avLst/>
          </a:prstGeom>
        </p:spPr>
        <p:txBody>
          <a:bodyPr wrap="none">
            <a:spAutoFit/>
          </a:bodyPr>
          <a:lstStyle/>
          <a:p>
            <a:r>
              <a:rPr lang="zh-CN" altLang="en-US" sz="2000" dirty="0">
                <a:ln w="19050">
                  <a:solidFill>
                    <a:srgbClr val="FF0000"/>
                  </a:solidFill>
                </a:ln>
                <a:solidFill>
                  <a:srgbClr val="FF0000"/>
                </a:solidFill>
                <a:latin typeface="微软雅黑" panose="020B0503020204020204" pitchFamily="34" charset="-122"/>
                <a:ea typeface="微软雅黑" panose="020B0503020204020204" pitchFamily="34" charset="-122"/>
                <a:sym typeface="Symbol" panose="05050102010706020507" pitchFamily="18" charset="2"/>
              </a:rPr>
              <a:t></a:t>
            </a:r>
            <a:endParaRPr lang="zh-CN" altLang="en-US" sz="2000" dirty="0">
              <a:ln w="19050">
                <a:solidFill>
                  <a:srgbClr val="FF0000"/>
                </a:solidFill>
              </a:ln>
              <a:solidFill>
                <a:srgbClr val="FF0000"/>
              </a:solidFill>
            </a:endParaRPr>
          </a:p>
        </p:txBody>
      </p:sp>
      <p:sp>
        <p:nvSpPr>
          <p:cNvPr id="35" name="矩形: 圆角 120">
            <a:extLst>
              <a:ext uri="{FF2B5EF4-FFF2-40B4-BE49-F238E27FC236}">
                <a16:creationId xmlns:a16="http://schemas.microsoft.com/office/drawing/2014/main" id="{44906AC7-84B6-453D-BE8F-1E08EA3CF00D}"/>
              </a:ext>
            </a:extLst>
          </p:cNvPr>
          <p:cNvSpPr/>
          <p:nvPr/>
        </p:nvSpPr>
        <p:spPr>
          <a:xfrm>
            <a:off x="-335280" y="3221073"/>
            <a:ext cx="2430780" cy="615507"/>
          </a:xfrm>
          <a:prstGeom prst="roundRect">
            <a:avLst>
              <a:gd name="adj" fmla="val 50000"/>
            </a:avLst>
          </a:prstGeom>
          <a:solidFill>
            <a:schemeClr val="bg1"/>
          </a:solidFill>
          <a:ln w="50800">
            <a:noFill/>
          </a:ln>
          <a:effectLst>
            <a:outerShdw blurRad="469900" sx="104000" sy="104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6" name="文本框 35">
            <a:extLst>
              <a:ext uri="{FF2B5EF4-FFF2-40B4-BE49-F238E27FC236}">
                <a16:creationId xmlns:a16="http://schemas.microsoft.com/office/drawing/2014/main" id="{F2A70FE8-B823-4BCA-ABD5-E5714485D20F}"/>
              </a:ext>
            </a:extLst>
          </p:cNvPr>
          <p:cNvSpPr txBox="1"/>
          <p:nvPr/>
        </p:nvSpPr>
        <p:spPr>
          <a:xfrm>
            <a:off x="203606" y="3274138"/>
            <a:ext cx="1686154" cy="461665"/>
          </a:xfrm>
          <a:prstGeom prst="rect">
            <a:avLst/>
          </a:prstGeom>
          <a:noFill/>
        </p:spPr>
        <p:txBody>
          <a:bodyPr wrap="square" rtlCol="0">
            <a:spAutoFit/>
          </a:bodyPr>
          <a:lstStyle/>
          <a:p>
            <a:r>
              <a:rPr lang="zh-CN" altLang="en-US" sz="2400" b="1" dirty="0" smtClean="0">
                <a:solidFill>
                  <a:srgbClr val="00468E"/>
                </a:solidFill>
                <a:latin typeface="微软雅黑" panose="020B0503020204020204" pitchFamily="34" charset="-122"/>
                <a:ea typeface="微软雅黑" panose="020B0503020204020204" pitchFamily="34" charset="-122"/>
              </a:rPr>
              <a:t>调度方法 </a:t>
            </a:r>
            <a:endParaRPr lang="zh-CN" altLang="en-US" sz="2400" b="1" dirty="0">
              <a:solidFill>
                <a:srgbClr val="00468E"/>
              </a:solidFill>
              <a:latin typeface="微软雅黑" panose="020B0503020204020204" pitchFamily="34" charset="-122"/>
              <a:ea typeface="微软雅黑" panose="020B0503020204020204" pitchFamily="34" charset="-122"/>
            </a:endParaRPr>
          </a:p>
        </p:txBody>
      </p:sp>
      <p:sp>
        <p:nvSpPr>
          <p:cNvPr id="37" name="弧形 36">
            <a:extLst>
              <a:ext uri="{FF2B5EF4-FFF2-40B4-BE49-F238E27FC236}">
                <a16:creationId xmlns:a16="http://schemas.microsoft.com/office/drawing/2014/main" id="{42BC9E90-A9F4-4585-88CC-3203288AEDE6}"/>
              </a:ext>
            </a:extLst>
          </p:cNvPr>
          <p:cNvSpPr/>
          <p:nvPr/>
        </p:nvSpPr>
        <p:spPr>
          <a:xfrm rot="2700000">
            <a:off x="1467034" y="3330914"/>
            <a:ext cx="395824" cy="395824"/>
          </a:xfrm>
          <a:prstGeom prst="arc">
            <a:avLst/>
          </a:prstGeom>
          <a:ln w="50800" cap="rnd">
            <a:solidFill>
              <a:srgbClr val="00468E"/>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8" name="文本框 37">
            <a:extLst>
              <a:ext uri="{FF2B5EF4-FFF2-40B4-BE49-F238E27FC236}">
                <a16:creationId xmlns:a16="http://schemas.microsoft.com/office/drawing/2014/main" id="{C5E880B9-107D-41C6-87F1-65F66D40A0BF}"/>
              </a:ext>
            </a:extLst>
          </p:cNvPr>
          <p:cNvSpPr txBox="1"/>
          <p:nvPr/>
        </p:nvSpPr>
        <p:spPr>
          <a:xfrm>
            <a:off x="203606" y="2185231"/>
            <a:ext cx="1373734" cy="400110"/>
          </a:xfrm>
          <a:prstGeom prst="rect">
            <a:avLst/>
          </a:prstGeom>
          <a:noFill/>
        </p:spPr>
        <p:txBody>
          <a:bodyPr wrap="square" rtlCol="0">
            <a:spAutoFit/>
          </a:bodyPr>
          <a:lstStyle/>
          <a:p>
            <a:r>
              <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rPr>
              <a:t>研究</a:t>
            </a:r>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背景</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39" name="文本框 38">
            <a:extLst>
              <a:ext uri="{FF2B5EF4-FFF2-40B4-BE49-F238E27FC236}">
                <a16:creationId xmlns:a16="http://schemas.microsoft.com/office/drawing/2014/main" id="{89BB294C-F152-47A1-A832-B338DFB2169C}"/>
              </a:ext>
            </a:extLst>
          </p:cNvPr>
          <p:cNvSpPr txBox="1"/>
          <p:nvPr/>
        </p:nvSpPr>
        <p:spPr>
          <a:xfrm>
            <a:off x="203606" y="2652086"/>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问题建模</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40" name="文本框 39">
            <a:extLst>
              <a:ext uri="{FF2B5EF4-FFF2-40B4-BE49-F238E27FC236}">
                <a16:creationId xmlns:a16="http://schemas.microsoft.com/office/drawing/2014/main" id="{70B01E73-2206-4BAF-96FD-98F96844A935}"/>
              </a:ext>
            </a:extLst>
          </p:cNvPr>
          <p:cNvSpPr txBox="1"/>
          <p:nvPr/>
        </p:nvSpPr>
        <p:spPr>
          <a:xfrm>
            <a:off x="203606" y="4018402"/>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实验分析</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41" name="文本框 40">
            <a:extLst>
              <a:ext uri="{FF2B5EF4-FFF2-40B4-BE49-F238E27FC236}">
                <a16:creationId xmlns:a16="http://schemas.microsoft.com/office/drawing/2014/main" id="{70B01E73-2206-4BAF-96FD-98F96844A935}"/>
              </a:ext>
            </a:extLst>
          </p:cNvPr>
          <p:cNvSpPr txBox="1"/>
          <p:nvPr/>
        </p:nvSpPr>
        <p:spPr>
          <a:xfrm>
            <a:off x="203606" y="4583422"/>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总结展望</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25" name="矩形 24"/>
          <p:cNvSpPr/>
          <p:nvPr/>
        </p:nvSpPr>
        <p:spPr>
          <a:xfrm>
            <a:off x="5241410" y="6411463"/>
            <a:ext cx="325730" cy="400110"/>
          </a:xfrm>
          <a:prstGeom prst="rect">
            <a:avLst/>
          </a:prstGeom>
        </p:spPr>
        <p:txBody>
          <a:bodyPr wrap="none">
            <a:spAutoFit/>
          </a:bodyPr>
          <a:lstStyle/>
          <a:p>
            <a:r>
              <a:rPr lang="zh-CN" altLang="en-US" sz="2000" dirty="0">
                <a:ln w="19050">
                  <a:solidFill>
                    <a:srgbClr val="FF0000"/>
                  </a:solidFill>
                </a:ln>
                <a:solidFill>
                  <a:srgbClr val="FF0000"/>
                </a:solidFill>
                <a:latin typeface="微软雅黑" panose="020B0503020204020204" pitchFamily="34" charset="-122"/>
                <a:ea typeface="微软雅黑" panose="020B0503020204020204" pitchFamily="34" charset="-122"/>
                <a:sym typeface="Symbol" panose="05050102010706020507" pitchFamily="18" charset="2"/>
              </a:rPr>
              <a:t></a:t>
            </a:r>
            <a:endParaRPr lang="zh-CN" altLang="en-US" sz="2000" dirty="0">
              <a:ln w="19050">
                <a:solidFill>
                  <a:srgbClr val="FF0000"/>
                </a:solidFill>
              </a:ln>
              <a:solidFill>
                <a:srgbClr val="FF0000"/>
              </a:solidFill>
            </a:endParaRPr>
          </a:p>
        </p:txBody>
      </p:sp>
    </p:spTree>
    <p:extLst>
      <p:ext uri="{BB962C8B-B14F-4D97-AF65-F5344CB8AC3E}">
        <p14:creationId xmlns:p14="http://schemas.microsoft.com/office/powerpoint/2010/main" val="10239594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5" name="矩形: 圆角 304">
            <a:extLst>
              <a:ext uri="{FF2B5EF4-FFF2-40B4-BE49-F238E27FC236}">
                <a16:creationId xmlns:a16="http://schemas.microsoft.com/office/drawing/2014/main" id="{8B4C9A87-90B0-4805-BA9D-79505DC69554}"/>
              </a:ext>
            </a:extLst>
          </p:cNvPr>
          <p:cNvSpPr/>
          <p:nvPr/>
        </p:nvSpPr>
        <p:spPr>
          <a:xfrm>
            <a:off x="2689011" y="1536921"/>
            <a:ext cx="8619456" cy="3784158"/>
          </a:xfrm>
          <a:prstGeom prst="roundRect">
            <a:avLst>
              <a:gd name="adj" fmla="val 10297"/>
            </a:avLst>
          </a:prstGeom>
          <a:solidFill>
            <a:schemeClr val="bg1"/>
          </a:solidFill>
          <a:ln>
            <a:noFill/>
          </a:ln>
          <a:effectLst>
            <a:outerShdw blurRad="2794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12" name="矩形: 圆角 111">
            <a:extLst>
              <a:ext uri="{FF2B5EF4-FFF2-40B4-BE49-F238E27FC236}">
                <a16:creationId xmlns:a16="http://schemas.microsoft.com/office/drawing/2014/main" id="{82512636-FC39-4935-9320-864DA06B68CC}"/>
              </a:ext>
            </a:extLst>
          </p:cNvPr>
          <p:cNvSpPr/>
          <p:nvPr/>
        </p:nvSpPr>
        <p:spPr>
          <a:xfrm>
            <a:off x="3139980" y="2005448"/>
            <a:ext cx="1916857" cy="442175"/>
          </a:xfrm>
          <a:prstGeom prst="roundRect">
            <a:avLst>
              <a:gd name="adj" fmla="val 50000"/>
            </a:avLst>
          </a:prstGeom>
          <a:solidFill>
            <a:srgbClr val="00468E"/>
          </a:solidFill>
          <a:ln w="50800">
            <a:noFill/>
          </a:ln>
          <a:effectLst>
            <a:outerShdw blurRad="469900" sx="104000" sy="104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06" name="任意多边形: 形状 305">
            <a:extLst>
              <a:ext uri="{FF2B5EF4-FFF2-40B4-BE49-F238E27FC236}">
                <a16:creationId xmlns:a16="http://schemas.microsoft.com/office/drawing/2014/main" id="{182DD694-6D4B-4DFA-AC46-178C63A21ACC}"/>
              </a:ext>
            </a:extLst>
          </p:cNvPr>
          <p:cNvSpPr/>
          <p:nvPr/>
        </p:nvSpPr>
        <p:spPr>
          <a:xfrm>
            <a:off x="2389778" y="1331684"/>
            <a:ext cx="833708" cy="623796"/>
          </a:xfrm>
          <a:custGeom>
            <a:avLst/>
            <a:gdLst/>
            <a:ahLst/>
            <a:cxnLst/>
            <a:rect l="l" t="t" r="r" b="b"/>
            <a:pathLst>
              <a:path w="95778" h="71663">
                <a:moveTo>
                  <a:pt x="82098" y="5"/>
                </a:moveTo>
                <a:cubicBezTo>
                  <a:pt x="84614" y="48"/>
                  <a:pt x="87286" y="396"/>
                  <a:pt x="90116" y="1050"/>
                </a:cubicBezTo>
                <a:lnTo>
                  <a:pt x="90116" y="8817"/>
                </a:lnTo>
                <a:cubicBezTo>
                  <a:pt x="78257" y="13440"/>
                  <a:pt x="71979" y="21792"/>
                  <a:pt x="71280" y="33873"/>
                </a:cubicBezTo>
                <a:cubicBezTo>
                  <a:pt x="84139" y="29288"/>
                  <a:pt x="92305" y="35340"/>
                  <a:pt x="95778" y="52027"/>
                </a:cubicBezTo>
                <a:cubicBezTo>
                  <a:pt x="94826" y="65118"/>
                  <a:pt x="87973" y="71663"/>
                  <a:pt x="75219" y="71663"/>
                </a:cubicBezTo>
                <a:cubicBezTo>
                  <a:pt x="59956" y="70752"/>
                  <a:pt x="52325" y="61506"/>
                  <a:pt x="52325" y="43926"/>
                </a:cubicBezTo>
                <a:cubicBezTo>
                  <a:pt x="54564" y="14342"/>
                  <a:pt x="64489" y="-298"/>
                  <a:pt x="82098" y="5"/>
                </a:cubicBezTo>
                <a:close/>
                <a:moveTo>
                  <a:pt x="29473" y="5"/>
                </a:moveTo>
                <a:cubicBezTo>
                  <a:pt x="31987" y="48"/>
                  <a:pt x="34659" y="396"/>
                  <a:pt x="37490" y="1050"/>
                </a:cubicBezTo>
                <a:lnTo>
                  <a:pt x="37490" y="8817"/>
                </a:lnTo>
                <a:cubicBezTo>
                  <a:pt x="25647" y="13434"/>
                  <a:pt x="19469" y="21786"/>
                  <a:pt x="18954" y="33873"/>
                </a:cubicBezTo>
                <a:cubicBezTo>
                  <a:pt x="31588" y="29288"/>
                  <a:pt x="39755" y="35324"/>
                  <a:pt x="43458" y="51980"/>
                </a:cubicBezTo>
                <a:cubicBezTo>
                  <a:pt x="42502" y="65102"/>
                  <a:pt x="35547" y="71663"/>
                  <a:pt x="22593" y="71663"/>
                </a:cubicBezTo>
                <a:cubicBezTo>
                  <a:pt x="7531" y="70752"/>
                  <a:pt x="0" y="61506"/>
                  <a:pt x="0" y="43926"/>
                </a:cubicBezTo>
                <a:cubicBezTo>
                  <a:pt x="2053" y="14342"/>
                  <a:pt x="11877" y="-298"/>
                  <a:pt x="29473" y="5"/>
                </a:cubicBezTo>
                <a:close/>
              </a:path>
            </a:pathLst>
          </a:custGeom>
          <a:solidFill>
            <a:srgbClr val="004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08" name="矩形 307">
            <a:extLst>
              <a:ext uri="{FF2B5EF4-FFF2-40B4-BE49-F238E27FC236}">
                <a16:creationId xmlns:a16="http://schemas.microsoft.com/office/drawing/2014/main" id="{4DA7EEA0-0CA6-41C8-AF20-FBEB17EAF625}"/>
              </a:ext>
            </a:extLst>
          </p:cNvPr>
          <p:cNvSpPr/>
          <p:nvPr/>
        </p:nvSpPr>
        <p:spPr>
          <a:xfrm>
            <a:off x="6455581" y="5245100"/>
            <a:ext cx="1086314" cy="75979"/>
          </a:xfrm>
          <a:prstGeom prst="rect">
            <a:avLst/>
          </a:prstGeom>
          <a:solidFill>
            <a:srgbClr val="004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61530E86-1602-4069-8724-09DCEF16574B}"/>
              </a:ext>
            </a:extLst>
          </p:cNvPr>
          <p:cNvSpPr/>
          <p:nvPr/>
        </p:nvSpPr>
        <p:spPr>
          <a:xfrm>
            <a:off x="0" y="0"/>
            <a:ext cx="1825599" cy="6858000"/>
          </a:xfrm>
          <a:prstGeom prst="rect">
            <a:avLst/>
          </a:prstGeom>
          <a:solidFill>
            <a:srgbClr val="004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A6AF2021-3289-4C2D-93F1-66CC3AB9032A}"/>
              </a:ext>
            </a:extLst>
          </p:cNvPr>
          <p:cNvSpPr txBox="1"/>
          <p:nvPr/>
        </p:nvSpPr>
        <p:spPr>
          <a:xfrm>
            <a:off x="2287062" y="473744"/>
            <a:ext cx="9347391" cy="523220"/>
          </a:xfrm>
          <a:prstGeom prst="rect">
            <a:avLst/>
          </a:prstGeom>
          <a:noFill/>
        </p:spPr>
        <p:txBody>
          <a:bodyPr wrap="square" rtlCol="0">
            <a:spAutoFit/>
          </a:bodyPr>
          <a:lstStyle/>
          <a:p>
            <a:r>
              <a:rPr lang="en-US" altLang="zh-CN" sz="2800" b="1" dirty="0">
                <a:solidFill>
                  <a:srgbClr val="00468E"/>
                </a:solidFill>
                <a:latin typeface="微软雅黑" panose="020B0503020204020204" pitchFamily="34" charset="-122"/>
                <a:ea typeface="微软雅黑" panose="020B0503020204020204" pitchFamily="34" charset="-122"/>
              </a:rPr>
              <a:t>3</a:t>
            </a:r>
            <a:r>
              <a:rPr lang="en-US" altLang="zh-CN" sz="2800" b="1" dirty="0" smtClean="0">
                <a:solidFill>
                  <a:srgbClr val="00468E"/>
                </a:solidFill>
                <a:latin typeface="微软雅黑" panose="020B0503020204020204" pitchFamily="34" charset="-122"/>
                <a:ea typeface="微软雅黑" panose="020B0503020204020204" pitchFamily="34" charset="-122"/>
              </a:rPr>
              <a:t>.3 </a:t>
            </a:r>
            <a:r>
              <a:rPr lang="zh-CN" altLang="en-US" sz="2800" b="1" dirty="0" smtClean="0">
                <a:solidFill>
                  <a:srgbClr val="00468E"/>
                </a:solidFill>
                <a:latin typeface="微软雅黑" panose="020B0503020204020204" pitchFamily="34" charset="-122"/>
                <a:ea typeface="微软雅黑" panose="020B0503020204020204" pitchFamily="34" charset="-122"/>
              </a:rPr>
              <a:t>基于</a:t>
            </a:r>
            <a:r>
              <a:rPr lang="en-US" altLang="zh-CN" sz="2800" b="1" dirty="0" smtClean="0">
                <a:solidFill>
                  <a:srgbClr val="00468E"/>
                </a:solidFill>
                <a:latin typeface="微软雅黑" panose="020B0503020204020204" pitchFamily="34" charset="-122"/>
                <a:ea typeface="微软雅黑" panose="020B0503020204020204" pitchFamily="34" charset="-122"/>
              </a:rPr>
              <a:t>DQN</a:t>
            </a:r>
            <a:r>
              <a:rPr lang="zh-CN" altLang="en-US" sz="2800" b="1" dirty="0" smtClean="0">
                <a:solidFill>
                  <a:srgbClr val="00468E"/>
                </a:solidFill>
                <a:latin typeface="微软雅黑" panose="020B0503020204020204" pitchFamily="34" charset="-122"/>
                <a:ea typeface="微软雅黑" panose="020B0503020204020204" pitchFamily="34" charset="-122"/>
              </a:rPr>
              <a:t>的多智能体强化学习算法</a:t>
            </a:r>
            <a:endParaRPr lang="zh-CN" altLang="en-US" sz="2800" b="1" dirty="0">
              <a:solidFill>
                <a:srgbClr val="00468E"/>
              </a:solidFill>
              <a:latin typeface="微软雅黑" panose="020B0503020204020204" pitchFamily="34" charset="-122"/>
              <a:ea typeface="微软雅黑" panose="020B0503020204020204" pitchFamily="34" charset="-122"/>
            </a:endParaRPr>
          </a:p>
        </p:txBody>
      </p:sp>
      <p:sp>
        <p:nvSpPr>
          <p:cNvPr id="7168" name="文本框 7167">
            <a:extLst>
              <a:ext uri="{FF2B5EF4-FFF2-40B4-BE49-F238E27FC236}">
                <a16:creationId xmlns:a16="http://schemas.microsoft.com/office/drawing/2014/main" id="{C29F1C89-DF31-4EEE-A9E9-67ABEDCB9457}"/>
              </a:ext>
            </a:extLst>
          </p:cNvPr>
          <p:cNvSpPr txBox="1"/>
          <p:nvPr/>
        </p:nvSpPr>
        <p:spPr>
          <a:xfrm>
            <a:off x="3144676" y="2497394"/>
            <a:ext cx="7848443" cy="1200329"/>
          </a:xfrm>
          <a:prstGeom prst="rect">
            <a:avLst/>
          </a:prstGeom>
          <a:noFill/>
        </p:spPr>
        <p:txBody>
          <a:bodyPr wrap="square" rtlCol="0">
            <a:spAutoFit/>
          </a:bodyPr>
          <a:lstStyle/>
          <a:p>
            <a:pPr marL="285750" indent="-285750">
              <a:lnSpc>
                <a:spcPct val="150000"/>
              </a:lnSpc>
              <a:buFont typeface="Wingdings" panose="05000000000000000000" pitchFamily="2" charset="2"/>
              <a:buChar char="p"/>
            </a:pPr>
            <a:r>
              <a:rPr lang="zh-CN" altLang="en-US" sz="1600" dirty="0" smtClean="0">
                <a:latin typeface="微软雅黑" panose="020B0503020204020204" pitchFamily="34" charset="-122"/>
                <a:ea typeface="微软雅黑" panose="020B0503020204020204" pitchFamily="34" charset="-122"/>
              </a:rPr>
              <a:t>维度灾难、探索</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利用权衡问题；</a:t>
            </a:r>
            <a:r>
              <a:rPr lang="en-US" altLang="zh-CN" sz="1600" dirty="0" smtClean="0">
                <a:latin typeface="微软雅黑" panose="020B0503020204020204" pitchFamily="34" charset="-122"/>
                <a:ea typeface="微软雅黑" panose="020B0503020204020204" pitchFamily="34" charset="-122"/>
                <a:sym typeface="Wingdings" panose="05000000000000000000" pitchFamily="2" charset="2"/>
              </a:rPr>
              <a:t> </a:t>
            </a:r>
            <a:r>
              <a:rPr lang="en-US" altLang="zh-CN" sz="1600" i="1" dirty="0" smtClean="0">
                <a:solidFill>
                  <a:srgbClr val="FF0000"/>
                </a:solidFill>
                <a:latin typeface="微软雅黑" panose="020B0503020204020204" pitchFamily="34" charset="-122"/>
                <a:ea typeface="微软雅黑" panose="020B0503020204020204" pitchFamily="34" charset="-122"/>
                <a:sym typeface="Wingdings" panose="05000000000000000000" pitchFamily="2" charset="2"/>
              </a:rPr>
              <a:t>DQN</a:t>
            </a:r>
            <a:r>
              <a:rPr lang="zh-CN" altLang="en-US" sz="1600" i="1" dirty="0" smtClean="0">
                <a:solidFill>
                  <a:srgbClr val="FF0000"/>
                </a:solidFill>
                <a:latin typeface="微软雅黑" panose="020B0503020204020204" pitchFamily="34" charset="-122"/>
                <a:ea typeface="微软雅黑" panose="020B0503020204020204" pitchFamily="34" charset="-122"/>
                <a:sym typeface="Wingdings" panose="05000000000000000000" pitchFamily="2" charset="2"/>
              </a:rPr>
              <a:t>算法 </a:t>
            </a:r>
            <a:r>
              <a:rPr lang="zh-CN" altLang="en-US" sz="1600" dirty="0" smtClean="0">
                <a:latin typeface="微软雅黑" panose="020B0503020204020204" pitchFamily="34" charset="-122"/>
                <a:ea typeface="微软雅黑" panose="020B0503020204020204" pitchFamily="34" charset="-122"/>
                <a:sym typeface="Wingdings" panose="05000000000000000000" pitchFamily="2" charset="2"/>
              </a:rPr>
              <a:t>在一定程度上</a:t>
            </a:r>
            <a:r>
              <a:rPr lang="zh-CN" altLang="en-US" sz="1600" dirty="0" smtClean="0">
                <a:solidFill>
                  <a:srgbClr val="FF0000"/>
                </a:solidFill>
                <a:latin typeface="微软雅黑" panose="020B0503020204020204" pitchFamily="34" charset="-122"/>
                <a:ea typeface="微软雅黑" panose="020B0503020204020204" pitchFamily="34" charset="-122"/>
                <a:sym typeface="Wingdings" panose="05000000000000000000" pitchFamily="2" charset="2"/>
              </a:rPr>
              <a:t>克服</a:t>
            </a:r>
            <a:r>
              <a:rPr lang="zh-CN" altLang="en-US" sz="1600" dirty="0" smtClean="0">
                <a:latin typeface="微软雅黑" panose="020B0503020204020204" pitchFamily="34" charset="-122"/>
                <a:ea typeface="微软雅黑" panose="020B0503020204020204" pitchFamily="34" charset="-122"/>
                <a:sym typeface="Wingdings" panose="05000000000000000000" pitchFamily="2" charset="2"/>
              </a:rPr>
              <a:t>了它们</a:t>
            </a:r>
            <a:endParaRPr lang="en-US" altLang="zh-CN" sz="1600"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p"/>
            </a:pPr>
            <a:r>
              <a:rPr lang="zh-CN" altLang="en-US" sz="1600" dirty="0" smtClean="0">
                <a:latin typeface="微软雅黑" panose="020B0503020204020204" pitchFamily="34" charset="-122"/>
                <a:ea typeface="微软雅黑" panose="020B0503020204020204" pitchFamily="34" charset="-122"/>
              </a:rPr>
              <a:t>难以确定学习目标、学习问题的非稳定性以及协调的需要等困难</a:t>
            </a:r>
            <a:r>
              <a:rPr lang="en-US" altLang="zh-CN" sz="1600" dirty="0">
                <a:latin typeface="微软雅黑" panose="020B0503020204020204" pitchFamily="34" charset="-122"/>
                <a:ea typeface="微软雅黑" panose="020B0503020204020204" pitchFamily="34" charset="-122"/>
                <a:sym typeface="Wingdings" panose="05000000000000000000" pitchFamily="2" charset="2"/>
              </a:rPr>
              <a:t> </a:t>
            </a:r>
            <a:r>
              <a:rPr lang="zh-CN" altLang="en-US" sz="1600" i="1" dirty="0">
                <a:solidFill>
                  <a:schemeClr val="accent6">
                    <a:lumMod val="50000"/>
                  </a:schemeClr>
                </a:solidFill>
                <a:latin typeface="微软雅黑" panose="020B0503020204020204" pitchFamily="34" charset="-122"/>
                <a:ea typeface="微软雅黑" panose="020B0503020204020204" pitchFamily="34" charset="-122"/>
                <a:sym typeface="Wingdings" panose="05000000000000000000" pitchFamily="2" charset="2"/>
              </a:rPr>
              <a:t>待</a:t>
            </a:r>
            <a:r>
              <a:rPr lang="zh-CN" altLang="en-US" sz="1600" i="1" dirty="0" smtClean="0">
                <a:solidFill>
                  <a:schemeClr val="accent6">
                    <a:lumMod val="50000"/>
                  </a:schemeClr>
                </a:solidFill>
                <a:latin typeface="微软雅黑" panose="020B0503020204020204" pitchFamily="34" charset="-122"/>
                <a:ea typeface="微软雅黑" panose="020B0503020204020204" pitchFamily="34" charset="-122"/>
                <a:sym typeface="Wingdings" panose="05000000000000000000" pitchFamily="2" charset="2"/>
              </a:rPr>
              <a:t>解决</a:t>
            </a:r>
            <a:endParaRPr lang="en-US" altLang="zh-CN" sz="1600"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p"/>
            </a:pPr>
            <a:r>
              <a:rPr lang="zh-CN" altLang="en-US" sz="1600" dirty="0" smtClean="0">
                <a:latin typeface="微软雅黑" panose="020B0503020204020204" pitchFamily="34" charset="-122"/>
                <a:ea typeface="微软雅黑" panose="020B0503020204020204" pitchFamily="34" charset="-122"/>
              </a:rPr>
              <a:t>相关均衡策略困难之“多个值的多个均衡” </a:t>
            </a:r>
            <a:r>
              <a:rPr lang="en-US" altLang="zh-CN" sz="1600" dirty="0" smtClean="0">
                <a:latin typeface="微软雅黑" panose="020B0503020204020204" pitchFamily="34" charset="-122"/>
                <a:ea typeface="微软雅黑" panose="020B0503020204020204" pitchFamily="34" charset="-122"/>
                <a:sym typeface="Wingdings" panose="05000000000000000000" pitchFamily="2" charset="2"/>
              </a:rPr>
              <a:t> </a:t>
            </a:r>
            <a:r>
              <a:rPr lang="zh-CN" altLang="en-US" sz="1600" i="1" dirty="0" smtClean="0">
                <a:solidFill>
                  <a:schemeClr val="accent6">
                    <a:lumMod val="50000"/>
                  </a:schemeClr>
                </a:solidFill>
                <a:latin typeface="微软雅黑" panose="020B0503020204020204" pitchFamily="34" charset="-122"/>
                <a:ea typeface="微软雅黑" panose="020B0503020204020204" pitchFamily="34" charset="-122"/>
                <a:sym typeface="Wingdings" panose="05000000000000000000" pitchFamily="2" charset="2"/>
              </a:rPr>
              <a:t>待解决</a:t>
            </a:r>
            <a:endParaRPr lang="zh-CN" altLang="en-US" sz="1600" i="1" dirty="0">
              <a:solidFill>
                <a:schemeClr val="accent6">
                  <a:lumMod val="50000"/>
                </a:schemeClr>
              </a:solidFill>
              <a:latin typeface="微软雅黑" panose="020B0503020204020204" pitchFamily="34" charset="-122"/>
              <a:ea typeface="微软雅黑" panose="020B0503020204020204" pitchFamily="34" charset="-122"/>
            </a:endParaRPr>
          </a:p>
        </p:txBody>
      </p:sp>
      <p:sp>
        <p:nvSpPr>
          <p:cNvPr id="7172" name="文本框 7171">
            <a:extLst>
              <a:ext uri="{FF2B5EF4-FFF2-40B4-BE49-F238E27FC236}">
                <a16:creationId xmlns:a16="http://schemas.microsoft.com/office/drawing/2014/main" id="{2276C83F-36B5-4432-9838-DFA02067EACA}"/>
              </a:ext>
            </a:extLst>
          </p:cNvPr>
          <p:cNvSpPr txBox="1"/>
          <p:nvPr/>
        </p:nvSpPr>
        <p:spPr>
          <a:xfrm>
            <a:off x="3325580" y="2027361"/>
            <a:ext cx="1542710" cy="400110"/>
          </a:xfrm>
          <a:prstGeom prst="rect">
            <a:avLst/>
          </a:prstGeom>
          <a:noFill/>
        </p:spPr>
        <p:txBody>
          <a:bodyPr wrap="square" rtlCol="0">
            <a:spAutoFit/>
          </a:bodyPr>
          <a:lstStyle>
            <a:defPPr>
              <a:defRPr lang="zh-CN"/>
            </a:defPPr>
            <a:lvl1pPr>
              <a:defRPr sz="2800" b="1">
                <a:solidFill>
                  <a:srgbClr val="1E1F8B"/>
                </a:solidFill>
                <a:latin typeface="浪漫雅圆" panose="02010601040101010101" pitchFamily="2" charset="-122"/>
                <a:ea typeface="浪漫雅圆" panose="02010601040101010101" pitchFamily="2" charset="-122"/>
              </a:defRPr>
            </a:lvl1pPr>
          </a:lstStyle>
          <a:p>
            <a:pPr algn="ctr"/>
            <a:r>
              <a:rPr lang="zh-CN" altLang="en-US" sz="2000" dirty="0" smtClean="0">
                <a:solidFill>
                  <a:schemeClr val="bg1"/>
                </a:solidFill>
                <a:latin typeface="微软雅黑" panose="020B0503020204020204" pitchFamily="34" charset="-122"/>
                <a:ea typeface="微软雅黑" panose="020B0503020204020204" pitchFamily="34" charset="-122"/>
              </a:rPr>
              <a:t>挑战</a:t>
            </a:r>
            <a:r>
              <a:rPr lang="en-US" altLang="zh-CN" sz="2000" dirty="0" smtClean="0">
                <a:solidFill>
                  <a:schemeClr val="bg1"/>
                </a:solidFill>
                <a:latin typeface="微软雅黑" panose="020B0503020204020204" pitchFamily="34" charset="-122"/>
                <a:ea typeface="微软雅黑" panose="020B0503020204020204" pitchFamily="34" charset="-122"/>
              </a:rPr>
              <a:t>&amp;</a:t>
            </a:r>
            <a:r>
              <a:rPr lang="zh-CN" altLang="en-US" sz="2000" dirty="0" smtClean="0">
                <a:solidFill>
                  <a:schemeClr val="bg1"/>
                </a:solidFill>
                <a:latin typeface="微软雅黑" panose="020B0503020204020204" pitchFamily="34" charset="-122"/>
                <a:ea typeface="微软雅黑" panose="020B0503020204020204" pitchFamily="34" charset="-122"/>
              </a:rPr>
              <a:t>困境</a:t>
            </a:r>
            <a:endParaRPr lang="zh-CN" altLang="en-US" sz="2000" dirty="0">
              <a:solidFill>
                <a:schemeClr val="bg1"/>
              </a:solidFill>
              <a:latin typeface="微软雅黑" panose="020B0503020204020204" pitchFamily="34" charset="-122"/>
              <a:ea typeface="微软雅黑" panose="020B0503020204020204" pitchFamily="34" charset="-122"/>
            </a:endParaRPr>
          </a:p>
        </p:txBody>
      </p:sp>
      <p:pic>
        <p:nvPicPr>
          <p:cNvPr id="114" name="图片 113"/>
          <p:cNvPicPr>
            <a:picLocks noChangeAspect="1"/>
          </p:cNvPicPr>
          <p:nvPr/>
        </p:nvPicPr>
        <p:blipFill>
          <a:blip r:embed="rId3">
            <a:alphaModFix/>
            <a:duotone>
              <a:schemeClr val="accent5">
                <a:shade val="45000"/>
                <a:satMod val="135000"/>
              </a:schemeClr>
              <a:prstClr val="white"/>
            </a:duotone>
            <a:extLst>
              <a:ext uri="{BEBA8EAE-BF5A-486C-A8C5-ECC9F3942E4B}">
                <a14:imgProps xmlns:a14="http://schemas.microsoft.com/office/drawing/2010/main">
                  <a14:imgLayer r:embed="rId4">
                    <a14:imgEffect>
                      <a14:colorTemperature colorTemp="1500"/>
                    </a14:imgEffect>
                    <a14:imgEffect>
                      <a14:saturation sat="32000"/>
                    </a14:imgEffect>
                  </a14:imgLayer>
                </a14:imgProps>
              </a:ext>
              <a:ext uri="{28A0092B-C50C-407E-A947-70E740481C1C}">
                <a14:useLocalDpi xmlns:a14="http://schemas.microsoft.com/office/drawing/2010/main" val="0"/>
              </a:ext>
            </a:extLst>
          </a:blip>
          <a:stretch>
            <a:fillRect/>
          </a:stretch>
        </p:blipFill>
        <p:spPr>
          <a:xfrm>
            <a:off x="155079" y="129451"/>
            <a:ext cx="1470788" cy="1470788"/>
          </a:xfrm>
          <a:prstGeom prst="rect">
            <a:avLst/>
          </a:prstGeom>
          <a:noFill/>
          <a:ln>
            <a:noFill/>
          </a:ln>
        </p:spPr>
      </p:pic>
      <p:sp>
        <p:nvSpPr>
          <p:cNvPr id="39" name="文本框 38">
            <a:extLst>
              <a:ext uri="{FF2B5EF4-FFF2-40B4-BE49-F238E27FC236}">
                <a16:creationId xmlns:a16="http://schemas.microsoft.com/office/drawing/2014/main" id="{DD2C9A0A-0CFE-4BF9-B002-2F158F750411}"/>
              </a:ext>
            </a:extLst>
          </p:cNvPr>
          <p:cNvSpPr txBox="1"/>
          <p:nvPr/>
        </p:nvSpPr>
        <p:spPr>
          <a:xfrm>
            <a:off x="3082001" y="4796482"/>
            <a:ext cx="2102182" cy="418191"/>
          </a:xfrm>
          <a:prstGeom prst="rect">
            <a:avLst/>
          </a:prstGeom>
          <a:noFill/>
        </p:spPr>
        <p:txBody>
          <a:bodyPr wrap="square" rtlCol="0">
            <a:spAutoFit/>
          </a:bodyPr>
          <a:lstStyle/>
          <a:p>
            <a:pPr algn="ctr">
              <a:lnSpc>
                <a:spcPct val="150000"/>
              </a:lnSpc>
            </a:pPr>
            <a:r>
              <a:rPr lang="zh-CN" altLang="en-US" sz="1600" dirty="0" smtClean="0">
                <a:latin typeface="微软雅黑" panose="020B0503020204020204" pitchFamily="34" charset="-122"/>
                <a:ea typeface="微软雅黑" panose="020B0503020204020204" pitchFamily="34" charset="-122"/>
              </a:rPr>
              <a:t>奖励函数设计</a:t>
            </a:r>
            <a:endParaRPr lang="en-US" altLang="zh-CN" sz="1600" dirty="0">
              <a:latin typeface="微软雅黑" panose="020B0503020204020204" pitchFamily="34" charset="-122"/>
              <a:ea typeface="微软雅黑" panose="020B0503020204020204" pitchFamily="34" charset="-122"/>
            </a:endParaRPr>
          </a:p>
        </p:txBody>
      </p:sp>
      <p:sp>
        <p:nvSpPr>
          <p:cNvPr id="40" name="文本框 39">
            <a:extLst>
              <a:ext uri="{FF2B5EF4-FFF2-40B4-BE49-F238E27FC236}">
                <a16:creationId xmlns:a16="http://schemas.microsoft.com/office/drawing/2014/main" id="{44E39237-581B-4EDF-BBE8-E1087B9BC61C}"/>
              </a:ext>
            </a:extLst>
          </p:cNvPr>
          <p:cNvSpPr txBox="1"/>
          <p:nvPr/>
        </p:nvSpPr>
        <p:spPr>
          <a:xfrm>
            <a:off x="3092537" y="3591712"/>
            <a:ext cx="2081110" cy="830997"/>
          </a:xfrm>
          <a:prstGeom prst="rect">
            <a:avLst/>
          </a:prstGeom>
          <a:noFill/>
        </p:spPr>
        <p:txBody>
          <a:bodyPr wrap="square" rtlCol="0">
            <a:spAutoFit/>
          </a:bodyPr>
          <a:lstStyle/>
          <a:p>
            <a:pPr algn="ctr"/>
            <a:r>
              <a:rPr lang="en-US" altLang="zh-CN" sz="4800" b="1" dirty="0">
                <a:solidFill>
                  <a:srgbClr val="00468E"/>
                </a:solidFill>
                <a:latin typeface="微软雅黑" panose="020B0503020204020204" pitchFamily="34" charset="-122"/>
                <a:ea typeface="微软雅黑" panose="020B0503020204020204" pitchFamily="34" charset="-122"/>
              </a:rPr>
              <a:t>3</a:t>
            </a:r>
            <a:r>
              <a:rPr lang="en-US" altLang="zh-CN" sz="4800" b="1" dirty="0" smtClean="0">
                <a:solidFill>
                  <a:srgbClr val="00468E"/>
                </a:solidFill>
                <a:latin typeface="微软雅黑" panose="020B0503020204020204" pitchFamily="34" charset="-122"/>
                <a:ea typeface="微软雅黑" panose="020B0503020204020204" pitchFamily="34" charset="-122"/>
              </a:rPr>
              <a:t>.3.1</a:t>
            </a:r>
            <a:endParaRPr lang="zh-CN" altLang="en-US" sz="4800" b="1" dirty="0">
              <a:solidFill>
                <a:srgbClr val="00468E"/>
              </a:solidFill>
              <a:latin typeface="微软雅黑" panose="020B0503020204020204" pitchFamily="34" charset="-122"/>
              <a:ea typeface="微软雅黑" panose="020B0503020204020204" pitchFamily="34" charset="-122"/>
            </a:endParaRPr>
          </a:p>
        </p:txBody>
      </p:sp>
      <p:sp>
        <p:nvSpPr>
          <p:cNvPr id="41" name="文本框 40">
            <a:extLst>
              <a:ext uri="{FF2B5EF4-FFF2-40B4-BE49-F238E27FC236}">
                <a16:creationId xmlns:a16="http://schemas.microsoft.com/office/drawing/2014/main" id="{DED003D2-99A8-45B2-9C6A-74AF20392C09}"/>
              </a:ext>
            </a:extLst>
          </p:cNvPr>
          <p:cNvSpPr txBox="1"/>
          <p:nvPr/>
        </p:nvSpPr>
        <p:spPr>
          <a:xfrm>
            <a:off x="5948323" y="4796482"/>
            <a:ext cx="2102182" cy="418191"/>
          </a:xfrm>
          <a:prstGeom prst="rect">
            <a:avLst/>
          </a:prstGeom>
          <a:noFill/>
        </p:spPr>
        <p:txBody>
          <a:bodyPr wrap="square" rtlCol="0">
            <a:spAutoFit/>
          </a:bodyPr>
          <a:lstStyle/>
          <a:p>
            <a:pPr algn="ctr">
              <a:lnSpc>
                <a:spcPct val="150000"/>
              </a:lnSpc>
            </a:pPr>
            <a:r>
              <a:rPr lang="zh-CN" altLang="en-US" sz="1600" dirty="0" smtClean="0">
                <a:latin typeface="微软雅黑" panose="020B0503020204020204" pitchFamily="34" charset="-122"/>
                <a:ea typeface="微软雅黑" panose="020B0503020204020204" pitchFamily="34" charset="-122"/>
              </a:rPr>
              <a:t>选择机制设计</a:t>
            </a:r>
            <a:endParaRPr lang="en-US" altLang="zh-CN" sz="1600" dirty="0">
              <a:latin typeface="微软雅黑" panose="020B0503020204020204" pitchFamily="34" charset="-122"/>
              <a:ea typeface="微软雅黑" panose="020B0503020204020204" pitchFamily="34" charset="-122"/>
            </a:endParaRPr>
          </a:p>
        </p:txBody>
      </p:sp>
      <p:sp>
        <p:nvSpPr>
          <p:cNvPr id="42" name="文本框 41">
            <a:extLst>
              <a:ext uri="{FF2B5EF4-FFF2-40B4-BE49-F238E27FC236}">
                <a16:creationId xmlns:a16="http://schemas.microsoft.com/office/drawing/2014/main" id="{21B9DE7E-EB16-469B-BB00-D9019FFD628E}"/>
              </a:ext>
            </a:extLst>
          </p:cNvPr>
          <p:cNvSpPr txBox="1"/>
          <p:nvPr/>
        </p:nvSpPr>
        <p:spPr>
          <a:xfrm>
            <a:off x="5958859" y="3591712"/>
            <a:ext cx="2081110" cy="830997"/>
          </a:xfrm>
          <a:prstGeom prst="rect">
            <a:avLst/>
          </a:prstGeom>
          <a:noFill/>
        </p:spPr>
        <p:txBody>
          <a:bodyPr wrap="square" rtlCol="0">
            <a:spAutoFit/>
          </a:bodyPr>
          <a:lstStyle/>
          <a:p>
            <a:pPr algn="ctr"/>
            <a:r>
              <a:rPr lang="en-US" altLang="zh-CN" sz="4800" b="1" dirty="0">
                <a:solidFill>
                  <a:srgbClr val="00468E"/>
                </a:solidFill>
                <a:latin typeface="微软雅黑" panose="020B0503020204020204" pitchFamily="34" charset="-122"/>
                <a:ea typeface="微软雅黑" panose="020B0503020204020204" pitchFamily="34" charset="-122"/>
              </a:rPr>
              <a:t>3</a:t>
            </a:r>
            <a:r>
              <a:rPr lang="en-US" altLang="zh-CN" sz="4800" b="1" dirty="0" smtClean="0">
                <a:solidFill>
                  <a:srgbClr val="00468E"/>
                </a:solidFill>
                <a:latin typeface="微软雅黑" panose="020B0503020204020204" pitchFamily="34" charset="-122"/>
                <a:ea typeface="微软雅黑" panose="020B0503020204020204" pitchFamily="34" charset="-122"/>
              </a:rPr>
              <a:t>.3.2</a:t>
            </a:r>
            <a:endParaRPr lang="zh-CN" altLang="en-US" sz="4800" b="1" dirty="0">
              <a:solidFill>
                <a:srgbClr val="00468E"/>
              </a:solidFill>
              <a:latin typeface="微软雅黑" panose="020B0503020204020204" pitchFamily="34" charset="-122"/>
              <a:ea typeface="微软雅黑" panose="020B0503020204020204" pitchFamily="34" charset="-122"/>
            </a:endParaRPr>
          </a:p>
        </p:txBody>
      </p:sp>
      <p:sp>
        <p:nvSpPr>
          <p:cNvPr id="43" name="文本框 42">
            <a:extLst>
              <a:ext uri="{FF2B5EF4-FFF2-40B4-BE49-F238E27FC236}">
                <a16:creationId xmlns:a16="http://schemas.microsoft.com/office/drawing/2014/main" id="{ADC24E1C-36FB-4780-B83E-8CE10C5B8E0B}"/>
              </a:ext>
            </a:extLst>
          </p:cNvPr>
          <p:cNvSpPr txBox="1"/>
          <p:nvPr/>
        </p:nvSpPr>
        <p:spPr>
          <a:xfrm>
            <a:off x="8814646" y="4796482"/>
            <a:ext cx="2102182" cy="418191"/>
          </a:xfrm>
          <a:prstGeom prst="rect">
            <a:avLst/>
          </a:prstGeom>
          <a:noFill/>
        </p:spPr>
        <p:txBody>
          <a:bodyPr wrap="square" rtlCol="0">
            <a:spAutoFit/>
          </a:bodyPr>
          <a:lstStyle/>
          <a:p>
            <a:pPr algn="ctr">
              <a:lnSpc>
                <a:spcPct val="150000"/>
              </a:lnSpc>
            </a:pPr>
            <a:r>
              <a:rPr lang="zh-CN" altLang="en-US" sz="1600" dirty="0" smtClean="0">
                <a:latin typeface="微软雅黑" panose="020B0503020204020204" pitchFamily="34" charset="-122"/>
                <a:ea typeface="微软雅黑" panose="020B0503020204020204" pitchFamily="34" charset="-122"/>
              </a:rPr>
              <a:t>算法设计与分析</a:t>
            </a:r>
            <a:endParaRPr lang="en-US" altLang="zh-CN" sz="1600" dirty="0">
              <a:latin typeface="微软雅黑" panose="020B0503020204020204" pitchFamily="34" charset="-122"/>
              <a:ea typeface="微软雅黑" panose="020B0503020204020204" pitchFamily="34" charset="-122"/>
            </a:endParaRPr>
          </a:p>
        </p:txBody>
      </p:sp>
      <p:sp>
        <p:nvSpPr>
          <p:cNvPr id="44" name="文本框 43">
            <a:extLst>
              <a:ext uri="{FF2B5EF4-FFF2-40B4-BE49-F238E27FC236}">
                <a16:creationId xmlns:a16="http://schemas.microsoft.com/office/drawing/2014/main" id="{A5E1DF0A-F9A9-47BF-8141-3C69506DC3AC}"/>
              </a:ext>
            </a:extLst>
          </p:cNvPr>
          <p:cNvSpPr txBox="1"/>
          <p:nvPr/>
        </p:nvSpPr>
        <p:spPr>
          <a:xfrm>
            <a:off x="8825182" y="3591712"/>
            <a:ext cx="2081110" cy="830997"/>
          </a:xfrm>
          <a:prstGeom prst="rect">
            <a:avLst/>
          </a:prstGeom>
          <a:noFill/>
        </p:spPr>
        <p:txBody>
          <a:bodyPr wrap="square" rtlCol="0">
            <a:spAutoFit/>
          </a:bodyPr>
          <a:lstStyle/>
          <a:p>
            <a:pPr algn="ctr"/>
            <a:r>
              <a:rPr lang="en-US" altLang="zh-CN" sz="4800" b="1" dirty="0">
                <a:solidFill>
                  <a:srgbClr val="00468E"/>
                </a:solidFill>
                <a:latin typeface="微软雅黑" panose="020B0503020204020204" pitchFamily="34" charset="-122"/>
                <a:ea typeface="微软雅黑" panose="020B0503020204020204" pitchFamily="34" charset="-122"/>
              </a:rPr>
              <a:t>3</a:t>
            </a:r>
            <a:r>
              <a:rPr lang="en-US" altLang="zh-CN" sz="4800" b="1" dirty="0" smtClean="0">
                <a:solidFill>
                  <a:srgbClr val="00468E"/>
                </a:solidFill>
                <a:latin typeface="微软雅黑" panose="020B0503020204020204" pitchFamily="34" charset="-122"/>
                <a:ea typeface="微软雅黑" panose="020B0503020204020204" pitchFamily="34" charset="-122"/>
              </a:rPr>
              <a:t>.3.3</a:t>
            </a:r>
            <a:endParaRPr lang="zh-CN" altLang="en-US" sz="4800" b="1" dirty="0">
              <a:solidFill>
                <a:srgbClr val="00468E"/>
              </a:solidFill>
              <a:latin typeface="微软雅黑" panose="020B0503020204020204" pitchFamily="34" charset="-122"/>
              <a:ea typeface="微软雅黑" panose="020B0503020204020204" pitchFamily="34" charset="-122"/>
            </a:endParaRPr>
          </a:p>
        </p:txBody>
      </p:sp>
      <p:cxnSp>
        <p:nvCxnSpPr>
          <p:cNvPr id="45" name="直接连接符 44">
            <a:extLst>
              <a:ext uri="{FF2B5EF4-FFF2-40B4-BE49-F238E27FC236}">
                <a16:creationId xmlns:a16="http://schemas.microsoft.com/office/drawing/2014/main" id="{798C3554-F32A-4906-91B7-721C26D4C3D3}"/>
              </a:ext>
            </a:extLst>
          </p:cNvPr>
          <p:cNvCxnSpPr/>
          <p:nvPr/>
        </p:nvCxnSpPr>
        <p:spPr>
          <a:xfrm>
            <a:off x="3895919" y="4648189"/>
            <a:ext cx="474347" cy="0"/>
          </a:xfrm>
          <a:prstGeom prst="line">
            <a:avLst/>
          </a:prstGeom>
          <a:ln w="25400" cap="rnd">
            <a:solidFill>
              <a:srgbClr val="00468E"/>
            </a:solidFill>
            <a:round/>
          </a:ln>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F2F0A251-085D-40C9-A436-4D1B9FA52065}"/>
              </a:ext>
            </a:extLst>
          </p:cNvPr>
          <p:cNvCxnSpPr/>
          <p:nvPr/>
        </p:nvCxnSpPr>
        <p:spPr>
          <a:xfrm>
            <a:off x="6762241" y="4648189"/>
            <a:ext cx="474347" cy="0"/>
          </a:xfrm>
          <a:prstGeom prst="line">
            <a:avLst/>
          </a:prstGeom>
          <a:ln w="25400" cap="rnd">
            <a:solidFill>
              <a:srgbClr val="00468E"/>
            </a:solidFill>
            <a:round/>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2FC3370E-C2EC-487F-B379-9E935DDC7E78}"/>
              </a:ext>
            </a:extLst>
          </p:cNvPr>
          <p:cNvCxnSpPr/>
          <p:nvPr/>
        </p:nvCxnSpPr>
        <p:spPr>
          <a:xfrm>
            <a:off x="9628564" y="4648189"/>
            <a:ext cx="474347" cy="0"/>
          </a:xfrm>
          <a:prstGeom prst="line">
            <a:avLst/>
          </a:prstGeom>
          <a:ln w="25400" cap="rnd">
            <a:solidFill>
              <a:srgbClr val="00468E"/>
            </a:solidFill>
            <a:round/>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3143774" y="2539709"/>
            <a:ext cx="325730" cy="400110"/>
          </a:xfrm>
          <a:prstGeom prst="rect">
            <a:avLst/>
          </a:prstGeom>
        </p:spPr>
        <p:txBody>
          <a:bodyPr wrap="none">
            <a:spAutoFit/>
          </a:bodyPr>
          <a:lstStyle/>
          <a:p>
            <a:r>
              <a:rPr lang="zh-CN" altLang="en-US" sz="2000" dirty="0">
                <a:ln w="19050">
                  <a:solidFill>
                    <a:srgbClr val="FF0000"/>
                  </a:solidFill>
                </a:ln>
                <a:solidFill>
                  <a:srgbClr val="FF0000"/>
                </a:solidFill>
                <a:latin typeface="微软雅黑" panose="020B0503020204020204" pitchFamily="34" charset="-122"/>
                <a:ea typeface="微软雅黑" panose="020B0503020204020204" pitchFamily="34" charset="-122"/>
                <a:sym typeface="Symbol" panose="05050102010706020507" pitchFamily="18" charset="2"/>
              </a:rPr>
              <a:t></a:t>
            </a:r>
            <a:endParaRPr lang="zh-CN" altLang="en-US" sz="2000" dirty="0">
              <a:ln w="19050">
                <a:solidFill>
                  <a:srgbClr val="FF0000"/>
                </a:solidFill>
              </a:ln>
              <a:solidFill>
                <a:srgbClr val="FF0000"/>
              </a:solidFill>
            </a:endParaRPr>
          </a:p>
        </p:txBody>
      </p:sp>
      <p:pic>
        <p:nvPicPr>
          <p:cNvPr id="31" name="图片 30"/>
          <p:cNvPicPr>
            <a:picLocks noChangeAspect="1"/>
          </p:cNvPicPr>
          <p:nvPr/>
        </p:nvPicPr>
        <p:blipFill>
          <a:blip r:embed="rId5" cstate="hqprint">
            <a:extLst>
              <a:ext uri="{BEBA8EAE-BF5A-486C-A8C5-ECC9F3942E4B}">
                <a14:imgProps xmlns:a14="http://schemas.microsoft.com/office/drawing/2010/main">
                  <a14:imgLayer r:embed="rId6">
                    <a14:imgEffect>
                      <a14:saturation sat="33000"/>
                    </a14:imgEffect>
                  </a14:imgLayer>
                </a14:imgProps>
              </a:ext>
              <a:ext uri="{28A0092B-C50C-407E-A947-70E740481C1C}">
                <a14:useLocalDpi xmlns:a14="http://schemas.microsoft.com/office/drawing/2010/main" val="0"/>
              </a:ext>
            </a:extLst>
          </a:blip>
          <a:stretch>
            <a:fillRect/>
          </a:stretch>
        </p:blipFill>
        <p:spPr>
          <a:xfrm>
            <a:off x="2198678" y="5736814"/>
            <a:ext cx="2194903" cy="1559832"/>
          </a:xfrm>
          <a:prstGeom prst="rect">
            <a:avLst/>
          </a:prstGeom>
        </p:spPr>
      </p:pic>
      <p:sp>
        <p:nvSpPr>
          <p:cNvPr id="2" name="矩形 1"/>
          <p:cNvSpPr/>
          <p:nvPr/>
        </p:nvSpPr>
        <p:spPr>
          <a:xfrm>
            <a:off x="3176340" y="2961297"/>
            <a:ext cx="298480" cy="400110"/>
          </a:xfrm>
          <a:prstGeom prst="rect">
            <a:avLst/>
          </a:prstGeom>
        </p:spPr>
        <p:txBody>
          <a:bodyPr wrap="none">
            <a:spAutoFit/>
          </a:bodyPr>
          <a:lstStyle/>
          <a:p>
            <a:r>
              <a:rPr lang="zh-CN" altLang="en-US" sz="2000" dirty="0">
                <a:ln w="19050">
                  <a:solidFill>
                    <a:schemeClr val="accent6">
                      <a:lumMod val="75000"/>
                    </a:schemeClr>
                  </a:solidFill>
                </a:ln>
                <a:solidFill>
                  <a:schemeClr val="accent6">
                    <a:lumMod val="75000"/>
                  </a:schemeClr>
                </a:solidFill>
                <a:latin typeface="微软雅黑" panose="020B0503020204020204" pitchFamily="34" charset="-122"/>
                <a:ea typeface="微软雅黑" panose="020B0503020204020204" pitchFamily="34" charset="-122"/>
                <a:sym typeface="Symbol" panose="05050102010706020507" pitchFamily="18" charset="2"/>
              </a:rPr>
              <a:t></a:t>
            </a:r>
            <a:endParaRPr lang="zh-CN" altLang="en-US" sz="2000" dirty="0">
              <a:ln w="19050">
                <a:solidFill>
                  <a:schemeClr val="accent6">
                    <a:lumMod val="75000"/>
                  </a:schemeClr>
                </a:solidFill>
              </a:ln>
              <a:solidFill>
                <a:schemeClr val="accent6">
                  <a:lumMod val="75000"/>
                </a:schemeClr>
              </a:solidFill>
              <a:latin typeface="微软雅黑" panose="020B0503020204020204" pitchFamily="34" charset="-122"/>
              <a:ea typeface="微软雅黑" panose="020B0503020204020204" pitchFamily="34" charset="-122"/>
            </a:endParaRPr>
          </a:p>
        </p:txBody>
      </p:sp>
      <p:sp>
        <p:nvSpPr>
          <p:cNvPr id="32" name="矩形 31"/>
          <p:cNvSpPr/>
          <p:nvPr/>
        </p:nvSpPr>
        <p:spPr>
          <a:xfrm>
            <a:off x="3176340" y="3326263"/>
            <a:ext cx="298480" cy="400110"/>
          </a:xfrm>
          <a:prstGeom prst="rect">
            <a:avLst/>
          </a:prstGeom>
        </p:spPr>
        <p:txBody>
          <a:bodyPr wrap="none">
            <a:spAutoFit/>
          </a:bodyPr>
          <a:lstStyle/>
          <a:p>
            <a:r>
              <a:rPr lang="zh-CN" altLang="en-US" sz="2000" dirty="0">
                <a:ln w="19050">
                  <a:solidFill>
                    <a:schemeClr val="accent6">
                      <a:lumMod val="75000"/>
                    </a:schemeClr>
                  </a:solidFill>
                </a:ln>
                <a:solidFill>
                  <a:srgbClr val="00B0F0"/>
                </a:solidFill>
                <a:latin typeface="微软雅黑" panose="020B0503020204020204" pitchFamily="34" charset="-122"/>
                <a:ea typeface="微软雅黑" panose="020B0503020204020204" pitchFamily="34" charset="-122"/>
                <a:sym typeface="Symbol" panose="05050102010706020507" pitchFamily="18" charset="2"/>
              </a:rPr>
              <a:t></a:t>
            </a:r>
            <a:endParaRPr lang="zh-CN" altLang="en-US" sz="2000" dirty="0">
              <a:ln w="19050">
                <a:solidFill>
                  <a:schemeClr val="accent6">
                    <a:lumMod val="75000"/>
                  </a:schemeClr>
                </a:solidFill>
              </a:ln>
              <a:solidFill>
                <a:srgbClr val="00B0F0"/>
              </a:solidFill>
              <a:latin typeface="微软雅黑" panose="020B0503020204020204" pitchFamily="34" charset="-122"/>
              <a:ea typeface="微软雅黑" panose="020B0503020204020204" pitchFamily="34" charset="-122"/>
            </a:endParaRPr>
          </a:p>
        </p:txBody>
      </p:sp>
      <p:sp>
        <p:nvSpPr>
          <p:cNvPr id="33" name="矩形: 圆角 120">
            <a:extLst>
              <a:ext uri="{FF2B5EF4-FFF2-40B4-BE49-F238E27FC236}">
                <a16:creationId xmlns:a16="http://schemas.microsoft.com/office/drawing/2014/main" id="{44906AC7-84B6-453D-BE8F-1E08EA3CF00D}"/>
              </a:ext>
            </a:extLst>
          </p:cNvPr>
          <p:cNvSpPr/>
          <p:nvPr/>
        </p:nvSpPr>
        <p:spPr>
          <a:xfrm>
            <a:off x="-335280" y="3221073"/>
            <a:ext cx="2430780" cy="615507"/>
          </a:xfrm>
          <a:prstGeom prst="roundRect">
            <a:avLst>
              <a:gd name="adj" fmla="val 50000"/>
            </a:avLst>
          </a:prstGeom>
          <a:solidFill>
            <a:schemeClr val="bg1"/>
          </a:solidFill>
          <a:ln w="50800">
            <a:noFill/>
          </a:ln>
          <a:effectLst>
            <a:outerShdw blurRad="469900" sx="104000" sy="104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4" name="文本框 33">
            <a:extLst>
              <a:ext uri="{FF2B5EF4-FFF2-40B4-BE49-F238E27FC236}">
                <a16:creationId xmlns:a16="http://schemas.microsoft.com/office/drawing/2014/main" id="{F2A70FE8-B823-4BCA-ABD5-E5714485D20F}"/>
              </a:ext>
            </a:extLst>
          </p:cNvPr>
          <p:cNvSpPr txBox="1"/>
          <p:nvPr/>
        </p:nvSpPr>
        <p:spPr>
          <a:xfrm>
            <a:off x="203606" y="3274138"/>
            <a:ext cx="1686154" cy="461665"/>
          </a:xfrm>
          <a:prstGeom prst="rect">
            <a:avLst/>
          </a:prstGeom>
          <a:noFill/>
        </p:spPr>
        <p:txBody>
          <a:bodyPr wrap="square" rtlCol="0">
            <a:spAutoFit/>
          </a:bodyPr>
          <a:lstStyle/>
          <a:p>
            <a:r>
              <a:rPr lang="zh-CN" altLang="en-US" sz="2400" b="1" dirty="0" smtClean="0">
                <a:solidFill>
                  <a:srgbClr val="00468E"/>
                </a:solidFill>
                <a:latin typeface="微软雅黑" panose="020B0503020204020204" pitchFamily="34" charset="-122"/>
                <a:ea typeface="微软雅黑" panose="020B0503020204020204" pitchFamily="34" charset="-122"/>
              </a:rPr>
              <a:t>调度方法 </a:t>
            </a:r>
            <a:endParaRPr lang="zh-CN" altLang="en-US" sz="2400" b="1" dirty="0">
              <a:solidFill>
                <a:srgbClr val="00468E"/>
              </a:solidFill>
              <a:latin typeface="微软雅黑" panose="020B0503020204020204" pitchFamily="34" charset="-122"/>
              <a:ea typeface="微软雅黑" panose="020B0503020204020204" pitchFamily="34" charset="-122"/>
            </a:endParaRPr>
          </a:p>
        </p:txBody>
      </p:sp>
      <p:sp>
        <p:nvSpPr>
          <p:cNvPr id="35" name="弧形 34">
            <a:extLst>
              <a:ext uri="{FF2B5EF4-FFF2-40B4-BE49-F238E27FC236}">
                <a16:creationId xmlns:a16="http://schemas.microsoft.com/office/drawing/2014/main" id="{42BC9E90-A9F4-4585-88CC-3203288AEDE6}"/>
              </a:ext>
            </a:extLst>
          </p:cNvPr>
          <p:cNvSpPr/>
          <p:nvPr/>
        </p:nvSpPr>
        <p:spPr>
          <a:xfrm rot="2700000">
            <a:off x="1467034" y="3330914"/>
            <a:ext cx="395824" cy="395824"/>
          </a:xfrm>
          <a:prstGeom prst="arc">
            <a:avLst/>
          </a:prstGeom>
          <a:ln w="50800" cap="rnd">
            <a:solidFill>
              <a:srgbClr val="00468E"/>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6" name="文本框 35">
            <a:extLst>
              <a:ext uri="{FF2B5EF4-FFF2-40B4-BE49-F238E27FC236}">
                <a16:creationId xmlns:a16="http://schemas.microsoft.com/office/drawing/2014/main" id="{C5E880B9-107D-41C6-87F1-65F66D40A0BF}"/>
              </a:ext>
            </a:extLst>
          </p:cNvPr>
          <p:cNvSpPr txBox="1"/>
          <p:nvPr/>
        </p:nvSpPr>
        <p:spPr>
          <a:xfrm>
            <a:off x="203606" y="2185231"/>
            <a:ext cx="1373734" cy="400110"/>
          </a:xfrm>
          <a:prstGeom prst="rect">
            <a:avLst/>
          </a:prstGeom>
          <a:noFill/>
        </p:spPr>
        <p:txBody>
          <a:bodyPr wrap="square" rtlCol="0">
            <a:spAutoFit/>
          </a:bodyPr>
          <a:lstStyle/>
          <a:p>
            <a:r>
              <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rPr>
              <a:t>研究</a:t>
            </a:r>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背景</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37" name="文本框 36">
            <a:extLst>
              <a:ext uri="{FF2B5EF4-FFF2-40B4-BE49-F238E27FC236}">
                <a16:creationId xmlns:a16="http://schemas.microsoft.com/office/drawing/2014/main" id="{89BB294C-F152-47A1-A832-B338DFB2169C}"/>
              </a:ext>
            </a:extLst>
          </p:cNvPr>
          <p:cNvSpPr txBox="1"/>
          <p:nvPr/>
        </p:nvSpPr>
        <p:spPr>
          <a:xfrm>
            <a:off x="203606" y="2652086"/>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问题建模</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38" name="文本框 37">
            <a:extLst>
              <a:ext uri="{FF2B5EF4-FFF2-40B4-BE49-F238E27FC236}">
                <a16:creationId xmlns:a16="http://schemas.microsoft.com/office/drawing/2014/main" id="{70B01E73-2206-4BAF-96FD-98F96844A935}"/>
              </a:ext>
            </a:extLst>
          </p:cNvPr>
          <p:cNvSpPr txBox="1"/>
          <p:nvPr/>
        </p:nvSpPr>
        <p:spPr>
          <a:xfrm>
            <a:off x="203606" y="4018402"/>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实验分析</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48" name="文本框 47">
            <a:extLst>
              <a:ext uri="{FF2B5EF4-FFF2-40B4-BE49-F238E27FC236}">
                <a16:creationId xmlns:a16="http://schemas.microsoft.com/office/drawing/2014/main" id="{70B01E73-2206-4BAF-96FD-98F96844A935}"/>
              </a:ext>
            </a:extLst>
          </p:cNvPr>
          <p:cNvSpPr txBox="1"/>
          <p:nvPr/>
        </p:nvSpPr>
        <p:spPr>
          <a:xfrm>
            <a:off x="203606" y="4583422"/>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总结展望</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87923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矩形: 圆角 121">
            <a:extLst>
              <a:ext uri="{FF2B5EF4-FFF2-40B4-BE49-F238E27FC236}">
                <a16:creationId xmlns:a16="http://schemas.microsoft.com/office/drawing/2014/main" id="{626B8F82-0C68-45A8-A86E-EC19815C86C9}"/>
              </a:ext>
            </a:extLst>
          </p:cNvPr>
          <p:cNvSpPr/>
          <p:nvPr/>
        </p:nvSpPr>
        <p:spPr>
          <a:xfrm>
            <a:off x="2689011" y="1536921"/>
            <a:ext cx="8619456" cy="2952136"/>
          </a:xfrm>
          <a:prstGeom prst="roundRect">
            <a:avLst>
              <a:gd name="adj" fmla="val 10297"/>
            </a:avLst>
          </a:prstGeom>
          <a:solidFill>
            <a:schemeClr val="bg1"/>
          </a:solidFill>
          <a:ln>
            <a:noFill/>
          </a:ln>
          <a:effectLst>
            <a:outerShdw blurRad="2794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23" name="任意多边形: 形状 122">
            <a:extLst>
              <a:ext uri="{FF2B5EF4-FFF2-40B4-BE49-F238E27FC236}">
                <a16:creationId xmlns:a16="http://schemas.microsoft.com/office/drawing/2014/main" id="{9BAF73FA-55F3-442D-88A4-A2BC57933988}"/>
              </a:ext>
            </a:extLst>
          </p:cNvPr>
          <p:cNvSpPr/>
          <p:nvPr/>
        </p:nvSpPr>
        <p:spPr>
          <a:xfrm>
            <a:off x="2389778" y="1331684"/>
            <a:ext cx="833708" cy="623796"/>
          </a:xfrm>
          <a:custGeom>
            <a:avLst/>
            <a:gdLst/>
            <a:ahLst/>
            <a:cxnLst/>
            <a:rect l="l" t="t" r="r" b="b"/>
            <a:pathLst>
              <a:path w="95778" h="71663">
                <a:moveTo>
                  <a:pt x="82098" y="5"/>
                </a:moveTo>
                <a:cubicBezTo>
                  <a:pt x="84614" y="48"/>
                  <a:pt x="87286" y="396"/>
                  <a:pt x="90116" y="1050"/>
                </a:cubicBezTo>
                <a:lnTo>
                  <a:pt x="90116" y="8817"/>
                </a:lnTo>
                <a:cubicBezTo>
                  <a:pt x="78257" y="13440"/>
                  <a:pt x="71979" y="21792"/>
                  <a:pt x="71280" y="33873"/>
                </a:cubicBezTo>
                <a:cubicBezTo>
                  <a:pt x="84139" y="29288"/>
                  <a:pt x="92305" y="35340"/>
                  <a:pt x="95778" y="52027"/>
                </a:cubicBezTo>
                <a:cubicBezTo>
                  <a:pt x="94826" y="65118"/>
                  <a:pt x="87973" y="71663"/>
                  <a:pt x="75219" y="71663"/>
                </a:cubicBezTo>
                <a:cubicBezTo>
                  <a:pt x="59956" y="70752"/>
                  <a:pt x="52325" y="61506"/>
                  <a:pt x="52325" y="43926"/>
                </a:cubicBezTo>
                <a:cubicBezTo>
                  <a:pt x="54564" y="14342"/>
                  <a:pt x="64489" y="-298"/>
                  <a:pt x="82098" y="5"/>
                </a:cubicBezTo>
                <a:close/>
                <a:moveTo>
                  <a:pt x="29473" y="5"/>
                </a:moveTo>
                <a:cubicBezTo>
                  <a:pt x="31987" y="48"/>
                  <a:pt x="34659" y="396"/>
                  <a:pt x="37490" y="1050"/>
                </a:cubicBezTo>
                <a:lnTo>
                  <a:pt x="37490" y="8817"/>
                </a:lnTo>
                <a:cubicBezTo>
                  <a:pt x="25647" y="13434"/>
                  <a:pt x="19469" y="21786"/>
                  <a:pt x="18954" y="33873"/>
                </a:cubicBezTo>
                <a:cubicBezTo>
                  <a:pt x="31588" y="29288"/>
                  <a:pt x="39755" y="35324"/>
                  <a:pt x="43458" y="51980"/>
                </a:cubicBezTo>
                <a:cubicBezTo>
                  <a:pt x="42502" y="65102"/>
                  <a:pt x="35547" y="71663"/>
                  <a:pt x="22593" y="71663"/>
                </a:cubicBezTo>
                <a:cubicBezTo>
                  <a:pt x="7531" y="70752"/>
                  <a:pt x="0" y="61506"/>
                  <a:pt x="0" y="43926"/>
                </a:cubicBezTo>
                <a:cubicBezTo>
                  <a:pt x="2053" y="14342"/>
                  <a:pt x="11877" y="-298"/>
                  <a:pt x="29473" y="5"/>
                </a:cubicBezTo>
                <a:close/>
              </a:path>
            </a:pathLst>
          </a:custGeom>
          <a:solidFill>
            <a:srgbClr val="004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FA5FAC91-921D-4388-85D4-34E0347BAC74}"/>
              </a:ext>
            </a:extLst>
          </p:cNvPr>
          <p:cNvSpPr/>
          <p:nvPr/>
        </p:nvSpPr>
        <p:spPr>
          <a:xfrm>
            <a:off x="0" y="0"/>
            <a:ext cx="1825599" cy="6858000"/>
          </a:xfrm>
          <a:prstGeom prst="rect">
            <a:avLst/>
          </a:prstGeom>
          <a:solidFill>
            <a:srgbClr val="004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02FF1492-491B-4707-8DA1-ABFC4A57DD83}"/>
              </a:ext>
            </a:extLst>
          </p:cNvPr>
          <p:cNvSpPr txBox="1"/>
          <p:nvPr/>
        </p:nvSpPr>
        <p:spPr>
          <a:xfrm>
            <a:off x="2287062" y="473744"/>
            <a:ext cx="9347391" cy="523220"/>
          </a:xfrm>
          <a:prstGeom prst="rect">
            <a:avLst/>
          </a:prstGeom>
          <a:noFill/>
        </p:spPr>
        <p:txBody>
          <a:bodyPr wrap="square" rtlCol="0">
            <a:spAutoFit/>
          </a:bodyPr>
          <a:lstStyle/>
          <a:p>
            <a:r>
              <a:rPr lang="en-US" altLang="zh-CN" sz="2800" b="1" dirty="0">
                <a:solidFill>
                  <a:srgbClr val="00468E"/>
                </a:solidFill>
                <a:latin typeface="微软雅黑" panose="020B0503020204020204" pitchFamily="34" charset="-122"/>
                <a:ea typeface="微软雅黑" panose="020B0503020204020204" pitchFamily="34" charset="-122"/>
              </a:rPr>
              <a:t>3</a:t>
            </a:r>
            <a:r>
              <a:rPr lang="en-US" altLang="zh-CN" sz="2800" b="1" dirty="0" smtClean="0">
                <a:solidFill>
                  <a:srgbClr val="00468E"/>
                </a:solidFill>
                <a:latin typeface="微软雅黑" panose="020B0503020204020204" pitchFamily="34" charset="-122"/>
                <a:ea typeface="微软雅黑" panose="020B0503020204020204" pitchFamily="34" charset="-122"/>
              </a:rPr>
              <a:t>.3.1 </a:t>
            </a:r>
            <a:r>
              <a:rPr lang="zh-CN" altLang="en-US" sz="2800" b="1" dirty="0" smtClean="0">
                <a:solidFill>
                  <a:srgbClr val="00468E"/>
                </a:solidFill>
                <a:latin typeface="微软雅黑" panose="020B0503020204020204" pitchFamily="34" charset="-122"/>
                <a:ea typeface="微软雅黑" panose="020B0503020204020204" pitchFamily="34" charset="-122"/>
              </a:rPr>
              <a:t>奖励函数设计</a:t>
            </a:r>
            <a:endParaRPr lang="zh-CN" altLang="en-US" sz="2800" b="1" dirty="0">
              <a:solidFill>
                <a:srgbClr val="00468E"/>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24" name="文本框 123">
                <a:extLst>
                  <a:ext uri="{FF2B5EF4-FFF2-40B4-BE49-F238E27FC236}">
                    <a16:creationId xmlns:a16="http://schemas.microsoft.com/office/drawing/2014/main" id="{2443B08D-66DA-494C-84F9-D7EAB002ACF7}"/>
                  </a:ext>
                </a:extLst>
              </p:cNvPr>
              <p:cNvSpPr txBox="1"/>
              <p:nvPr/>
            </p:nvSpPr>
            <p:spPr>
              <a:xfrm>
                <a:off x="2627233" y="4700609"/>
                <a:ext cx="8681234" cy="1144672"/>
              </a:xfrm>
              <a:prstGeom prst="rect">
                <a:avLst/>
              </a:prstGeom>
              <a:noFill/>
            </p:spPr>
            <p:txBody>
              <a:bodyPr wrap="square" rtlCol="0">
                <a:spAutoFit/>
              </a:bodyPr>
              <a:lstStyle/>
              <a:p>
                <a:pPr algn="just">
                  <a:lnSpc>
                    <a:spcPct val="150000"/>
                  </a:lnSpc>
                </a:pPr>
                <a:r>
                  <a:rPr lang="zh-CN" altLang="en-US" sz="1400" dirty="0">
                    <a:latin typeface="微软雅黑" panose="020B0503020204020204" pitchFamily="34" charset="-122"/>
                    <a:ea typeface="微软雅黑" panose="020B0503020204020204" pitchFamily="34" charset="-122"/>
                  </a:rPr>
                  <a:t>最大完成时间的奖励函数</a:t>
                </a:r>
                <a14:m>
                  <m:oMath xmlns:m="http://schemas.openxmlformats.org/officeDocument/2006/math">
                    <m:sSub>
                      <m:sSubPr>
                        <m:ctrlPr>
                          <a:rPr lang="zh-CN" altLang="zh-CN" sz="1400" i="1" kern="10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ℜ</m:t>
                        </m:r>
                      </m:e>
                      <m:sub>
                        <m:r>
                          <a:rPr lang="en-US" altLang="zh-CN" sz="1400"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1</m:t>
                        </m:r>
                      </m:sub>
                    </m:sSub>
                  </m:oMath>
                </a14:m>
                <a:r>
                  <a:rPr lang="zh-CN" altLang="en-US" sz="1400" dirty="0">
                    <a:latin typeface="微软雅黑" panose="020B0503020204020204" pitchFamily="34" charset="-122"/>
                    <a:ea typeface="微软雅黑" panose="020B0503020204020204" pitchFamily="34" charset="-122"/>
                  </a:rPr>
                  <a:t>和花费的奖励函数</a:t>
                </a:r>
                <a14:m>
                  <m:oMath xmlns:m="http://schemas.openxmlformats.org/officeDocument/2006/math">
                    <m:sSub>
                      <m:sSubPr>
                        <m:ctrlPr>
                          <a:rPr lang="zh-CN" altLang="zh-CN" sz="1400" i="1" kern="10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ℜ</m:t>
                        </m:r>
                      </m:e>
                      <m:sub>
                        <m:r>
                          <a:rPr lang="en-US" altLang="zh-CN" sz="1400" i="1"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2</m:t>
                        </m:r>
                      </m:sub>
                    </m:sSub>
                  </m:oMath>
                </a14:m>
                <a:r>
                  <a:rPr lang="zh-CN" altLang="en-US" sz="1400" dirty="0">
                    <a:latin typeface="微软雅黑" panose="020B0503020204020204" pitchFamily="34" charset="-122"/>
                    <a:ea typeface="微软雅黑" panose="020B0503020204020204" pitchFamily="34" charset="-122"/>
                  </a:rPr>
                  <a:t>的值域都落在</a:t>
                </a:r>
                <a:r>
                  <a:rPr lang="en-US" altLang="zh-CN" sz="1400" dirty="0">
                    <a:latin typeface="微软雅黑" panose="020B0503020204020204" pitchFamily="34" charset="-122"/>
                    <a:ea typeface="微软雅黑" panose="020B0503020204020204" pitchFamily="34" charset="-122"/>
                  </a:rPr>
                  <a:t>[0,1]</a:t>
                </a:r>
                <a:r>
                  <a:rPr lang="zh-CN" altLang="en-US" sz="1400" dirty="0">
                    <a:latin typeface="微软雅黑" panose="020B0503020204020204" pitchFamily="34" charset="-122"/>
                    <a:ea typeface="微软雅黑" panose="020B0503020204020204" pitchFamily="34" charset="-122"/>
                  </a:rPr>
                  <a:t>内，</a:t>
                </a:r>
                <a:r>
                  <a:rPr lang="zh-CN" altLang="en-US" sz="1400" dirty="0" smtClean="0">
                    <a:latin typeface="微软雅黑" panose="020B0503020204020204" pitchFamily="34" charset="-122"/>
                    <a:ea typeface="微软雅黑" panose="020B0503020204020204" pitchFamily="34" charset="-122"/>
                  </a:rPr>
                  <a:t>其中</a:t>
                </a:r>
                <a14:m>
                  <m:oMath xmlns:m="http://schemas.openxmlformats.org/officeDocument/2006/math">
                    <m:sSub>
                      <m:sSubPr>
                        <m:ctrlPr>
                          <a:rPr lang="zh-CN" altLang="zh-CN" sz="1400"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ℜ</m:t>
                        </m:r>
                      </m:e>
                      <m:sub>
                        <m:r>
                          <a:rPr lang="en-US" altLang="zh-CN" sz="1400"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1</m:t>
                        </m:r>
                      </m:sub>
                    </m:sSub>
                  </m:oMath>
                </a14:m>
                <a:r>
                  <a:rPr lang="zh-CN" altLang="en-US" sz="1400" dirty="0" smtClean="0">
                    <a:latin typeface="微软雅黑" panose="020B0503020204020204" pitchFamily="34" charset="-122"/>
                    <a:ea typeface="微软雅黑" panose="020B0503020204020204" pitchFamily="34" charset="-122"/>
                  </a:rPr>
                  <a:t>表示</a:t>
                </a:r>
                <a:r>
                  <a:rPr lang="zh-CN" altLang="en-US" sz="1400" dirty="0">
                    <a:latin typeface="微软雅黑" panose="020B0503020204020204" pitchFamily="34" charset="-122"/>
                    <a:ea typeface="微软雅黑" panose="020B0503020204020204" pitchFamily="34" charset="-122"/>
                  </a:rPr>
                  <a:t>在执行</a:t>
                </a:r>
                <a:r>
                  <a:rPr lang="zh-CN" altLang="en-US" sz="1400" dirty="0">
                    <a:solidFill>
                      <a:srgbClr val="FF0000"/>
                    </a:solidFill>
                    <a:latin typeface="微软雅黑" panose="020B0503020204020204" pitchFamily="34" charset="-122"/>
                    <a:ea typeface="微软雅黑" panose="020B0503020204020204" pitchFamily="34" charset="-122"/>
                  </a:rPr>
                  <a:t>策略</a:t>
                </a:r>
                <a14:m>
                  <m:oMath xmlns:m="http://schemas.openxmlformats.org/officeDocument/2006/math">
                    <m:r>
                      <a:rPr lang="en-US" altLang="zh-CN" i="1" smtClean="0">
                        <a:solidFill>
                          <a:srgbClr val="FF0000"/>
                        </a:solidFill>
                        <a:latin typeface="Cambria Math" panose="02040503050406030204" pitchFamily="18" charset="0"/>
                      </a:rPr>
                      <m:t>𝑎</m:t>
                    </m:r>
                  </m:oMath>
                </a14:m>
                <a:r>
                  <a:rPr lang="zh-CN" altLang="en-US" sz="1400" dirty="0">
                    <a:latin typeface="微软雅黑" panose="020B0503020204020204" pitchFamily="34" charset="-122"/>
                    <a:ea typeface="微软雅黑" panose="020B0503020204020204" pitchFamily="34" charset="-122"/>
                  </a:rPr>
                  <a:t>，更新最大完成时间时，使增加的最大完成时间</a:t>
                </a:r>
                <a:r>
                  <a:rPr lang="zh-CN" altLang="en-US" sz="1400" dirty="0" smtClean="0">
                    <a:latin typeface="微软雅黑" panose="020B0503020204020204" pitchFamily="34" charset="-122"/>
                    <a:ea typeface="微软雅黑" panose="020B0503020204020204" pitchFamily="34" charset="-122"/>
                  </a:rPr>
                  <a:t>的值</a:t>
                </a:r>
                <a:r>
                  <a:rPr lang="zh-CN" altLang="en-US" sz="1400" dirty="0">
                    <a:latin typeface="微软雅黑" panose="020B0503020204020204" pitchFamily="34" charset="-122"/>
                    <a:ea typeface="微软雅黑" panose="020B0503020204020204" pitchFamily="34" charset="-122"/>
                  </a:rPr>
                  <a:t>越小越好，对应</a:t>
                </a:r>
                <a:r>
                  <a:rPr lang="zh-CN" altLang="en-US" sz="1400" dirty="0" smtClean="0">
                    <a:latin typeface="微软雅黑" panose="020B0503020204020204" pitchFamily="34" charset="-122"/>
                    <a:ea typeface="微软雅黑" panose="020B0503020204020204" pitchFamily="34" charset="-122"/>
                  </a:rPr>
                  <a:t>的奖励值</a:t>
                </a:r>
                <a:r>
                  <a:rPr lang="zh-CN" altLang="en-US" sz="1400" dirty="0">
                    <a:latin typeface="微软雅黑" panose="020B0503020204020204" pitchFamily="34" charset="-122"/>
                    <a:ea typeface="微软雅黑" panose="020B0503020204020204" pitchFamily="34" charset="-122"/>
                  </a:rPr>
                  <a:t>越接近</a:t>
                </a:r>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；否则，趋近于</a:t>
                </a:r>
                <a:r>
                  <a:rPr lang="en-US" altLang="zh-CN" sz="1400" dirty="0">
                    <a:latin typeface="微软雅黑" panose="020B0503020204020204" pitchFamily="34" charset="-122"/>
                    <a:ea typeface="微软雅黑" panose="020B0503020204020204" pitchFamily="34" charset="-122"/>
                  </a:rPr>
                  <a:t>0</a:t>
                </a:r>
                <a:r>
                  <a:rPr lang="zh-CN" altLang="en-US" sz="1400" dirty="0">
                    <a:latin typeface="微软雅黑" panose="020B0503020204020204" pitchFamily="34" charset="-122"/>
                    <a:ea typeface="微软雅黑" panose="020B0503020204020204" pitchFamily="34" charset="-122"/>
                  </a:rPr>
                  <a:t>。同理，</a:t>
                </a:r>
                <a14:m>
                  <m:oMath xmlns:m="http://schemas.openxmlformats.org/officeDocument/2006/math">
                    <m:sSub>
                      <m:sSubPr>
                        <m:ctrlPr>
                          <a:rPr lang="zh-CN" altLang="zh-CN" sz="1400"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ℜ</m:t>
                        </m:r>
                      </m:e>
                      <m:sub>
                        <m:r>
                          <a:rPr lang="en-US" altLang="zh-CN" sz="1400" i="1"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2</m:t>
                        </m:r>
                      </m:sub>
                    </m:sSub>
                  </m:oMath>
                </a14:m>
                <a:r>
                  <a:rPr lang="zh-CN" altLang="en-US" sz="1400" dirty="0">
                    <a:latin typeface="微软雅黑" panose="020B0503020204020204" pitchFamily="34" charset="-122"/>
                    <a:ea typeface="微软雅黑" panose="020B0503020204020204" pitchFamily="34" charset="-122"/>
                  </a:rPr>
                  <a:t>代表花费的增加值越小，其策略越可取，其奖励值越趋近于</a:t>
                </a:r>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；否则，没有奖励，值为</a:t>
                </a:r>
                <a:r>
                  <a:rPr lang="en-US" altLang="zh-CN" sz="1400" dirty="0">
                    <a:latin typeface="微软雅黑" panose="020B0503020204020204" pitchFamily="34" charset="-122"/>
                    <a:ea typeface="微软雅黑" panose="020B0503020204020204" pitchFamily="34" charset="-122"/>
                  </a:rPr>
                  <a:t>0</a:t>
                </a:r>
                <a:r>
                  <a:rPr lang="zh-CN" altLang="en-US" sz="1400" dirty="0" smtClean="0">
                    <a:latin typeface="微软雅黑" panose="020B0503020204020204" pitchFamily="34" charset="-122"/>
                    <a:ea typeface="微软雅黑" panose="020B0503020204020204" pitchFamily="34" charset="-122"/>
                  </a:rPr>
                  <a:t>。</a:t>
                </a:r>
                <a:endParaRPr lang="en-US" altLang="zh-CN" sz="1400" dirty="0" smtClean="0">
                  <a:latin typeface="微软雅黑" panose="020B0503020204020204" pitchFamily="34" charset="-122"/>
                  <a:ea typeface="微软雅黑" panose="020B0503020204020204" pitchFamily="34" charset="-122"/>
                </a:endParaRPr>
              </a:p>
            </p:txBody>
          </p:sp>
        </mc:Choice>
        <mc:Fallback xmlns="">
          <p:sp>
            <p:nvSpPr>
              <p:cNvPr id="124" name="文本框 123">
                <a:extLst>
                  <a:ext uri="{FF2B5EF4-FFF2-40B4-BE49-F238E27FC236}">
                    <a16:creationId xmlns:a16="http://schemas.microsoft.com/office/drawing/2014/main" id="{2443B08D-66DA-494C-84F9-D7EAB002ACF7}"/>
                  </a:ext>
                </a:extLst>
              </p:cNvPr>
              <p:cNvSpPr txBox="1">
                <a:spLocks noRot="1" noChangeAspect="1" noMove="1" noResize="1" noEditPoints="1" noAdjustHandles="1" noChangeArrowheads="1" noChangeShapeType="1" noTextEdit="1"/>
              </p:cNvSpPr>
              <p:nvPr/>
            </p:nvSpPr>
            <p:spPr>
              <a:xfrm>
                <a:off x="2627233" y="4700609"/>
                <a:ext cx="8681234" cy="1144672"/>
              </a:xfrm>
              <a:prstGeom prst="rect">
                <a:avLst/>
              </a:prstGeom>
              <a:blipFill>
                <a:blip r:embed="rId3"/>
                <a:stretch>
                  <a:fillRect l="-211" r="-211" b="-1596"/>
                </a:stretch>
              </a:blipFill>
            </p:spPr>
            <p:txBody>
              <a:bodyPr/>
              <a:lstStyle/>
              <a:p>
                <a:r>
                  <a:rPr lang="zh-CN" altLang="en-US">
                    <a:noFill/>
                  </a:rPr>
                  <a:t> </a:t>
                </a:r>
              </a:p>
            </p:txBody>
          </p:sp>
        </mc:Fallback>
      </mc:AlternateContent>
      <p:pic>
        <p:nvPicPr>
          <p:cNvPr id="39" name="图片 38"/>
          <p:cNvPicPr>
            <a:picLocks noChangeAspect="1"/>
          </p:cNvPicPr>
          <p:nvPr/>
        </p:nvPicPr>
        <p:blipFill>
          <a:blip r:embed="rId4">
            <a:alphaModFix/>
            <a:duotone>
              <a:schemeClr val="accent5">
                <a:shade val="45000"/>
                <a:satMod val="135000"/>
              </a:schemeClr>
              <a:prstClr val="white"/>
            </a:duotone>
            <a:extLst>
              <a:ext uri="{BEBA8EAE-BF5A-486C-A8C5-ECC9F3942E4B}">
                <a14:imgProps xmlns:a14="http://schemas.microsoft.com/office/drawing/2010/main">
                  <a14:imgLayer r:embed="rId5">
                    <a14:imgEffect>
                      <a14:colorTemperature colorTemp="1500"/>
                    </a14:imgEffect>
                    <a14:imgEffect>
                      <a14:saturation sat="32000"/>
                    </a14:imgEffect>
                  </a14:imgLayer>
                </a14:imgProps>
              </a:ext>
              <a:ext uri="{28A0092B-C50C-407E-A947-70E740481C1C}">
                <a14:useLocalDpi xmlns:a14="http://schemas.microsoft.com/office/drawing/2010/main" val="0"/>
              </a:ext>
            </a:extLst>
          </a:blip>
          <a:stretch>
            <a:fillRect/>
          </a:stretch>
        </p:blipFill>
        <p:spPr>
          <a:xfrm>
            <a:off x="155079" y="129451"/>
            <a:ext cx="1470788" cy="1470788"/>
          </a:xfrm>
          <a:prstGeom prst="rect">
            <a:avLst/>
          </a:prstGeom>
          <a:noFill/>
          <a:ln>
            <a:noFill/>
          </a:ln>
        </p:spPr>
      </p:pic>
      <mc:AlternateContent xmlns:mc="http://schemas.openxmlformats.org/markup-compatibility/2006" xmlns:a14="http://schemas.microsoft.com/office/drawing/2010/main">
        <mc:Choice Requires="a14">
          <p:sp>
            <p:nvSpPr>
              <p:cNvPr id="2" name="矩形 1"/>
              <p:cNvSpPr/>
              <p:nvPr/>
            </p:nvSpPr>
            <p:spPr>
              <a:xfrm>
                <a:off x="2939357" y="2474212"/>
                <a:ext cx="8118764" cy="1887696"/>
              </a:xfrm>
              <a:prstGeom prst="rect">
                <a:avLst/>
              </a:prstGeom>
            </p:spPr>
            <p:txBody>
              <a:bodyPr wrap="square">
                <a:spAutoFit/>
              </a:bodyPr>
              <a:lstStyle/>
              <a:p>
                <a:pPr indent="304800">
                  <a:lnSpc>
                    <a:spcPts val="2000"/>
                  </a:lnSpc>
                  <a:spcAft>
                    <a:spcPts val="0"/>
                  </a:spcAft>
                </a:pPr>
                <a:r>
                  <a:rPr lang="zh-CN" altLang="zh-CN" sz="1600" dirty="0">
                    <a:latin typeface="微软雅黑" panose="020B0503020204020204" pitchFamily="34" charset="-122"/>
                    <a:ea typeface="微软雅黑" panose="020B0503020204020204" pitchFamily="34" charset="-122"/>
                  </a:rPr>
                  <a:t>最大完成时间智能体的奖励函数</a:t>
                </a:r>
                <a:r>
                  <a:rPr lang="zh-CN" altLang="en-US" sz="1600" dirty="0">
                    <a:latin typeface="微软雅黑" panose="020B0503020204020204" pitchFamily="34" charset="-122"/>
                    <a:ea typeface="微软雅黑" panose="020B0503020204020204" pitchFamily="34" charset="-122"/>
                  </a:rPr>
                  <a:t>被设计</a:t>
                </a:r>
                <a:r>
                  <a:rPr lang="zh-CN" altLang="zh-CN" sz="1600" dirty="0">
                    <a:latin typeface="微软雅黑" panose="020B0503020204020204" pitchFamily="34" charset="-122"/>
                    <a:ea typeface="微软雅黑" panose="020B0503020204020204" pitchFamily="34" charset="-122"/>
                  </a:rPr>
                  <a:t>为，</a:t>
                </a:r>
                <a:endParaRPr lang="en-US" altLang="zh-CN" sz="1600" dirty="0">
                  <a:latin typeface="微软雅黑" panose="020B0503020204020204" pitchFamily="34" charset="-122"/>
                  <a:ea typeface="微软雅黑" panose="020B0503020204020204" pitchFamily="34" charset="-122"/>
                </a:endParaRPr>
              </a:p>
              <a:p>
                <a:pPr indent="304800" algn="just">
                  <a:lnSpc>
                    <a:spcPts val="2000"/>
                  </a:lnSpc>
                  <a:spcAft>
                    <a:spcPts val="0"/>
                  </a:spcAft>
                </a:pPr>
                <a:endParaRPr lang="zh-CN" altLang="zh-CN" sz="1600" kern="100" dirty="0">
                  <a:latin typeface="Times New Roman" panose="02020603050405020304" pitchFamily="18" charset="0"/>
                  <a:ea typeface="宋体" panose="02010600030101010101" pitchFamily="2" charset="-122"/>
                  <a:cs typeface="Times New Roman" panose="02020603050405020304" pitchFamily="18" charset="0"/>
                </a:endParaRPr>
              </a:p>
              <a:p>
                <a:pPr indent="127000" algn="r">
                  <a:lnSpc>
                    <a:spcPts val="2000"/>
                  </a:lnSpc>
                  <a:spcAft>
                    <a:spcPts val="0"/>
                  </a:spcAft>
                </a:pPr>
                <a14:m>
                  <m:oMathPara xmlns:m="http://schemas.openxmlformats.org/officeDocument/2006/math">
                    <m:oMathParaPr>
                      <m:jc m:val="center"/>
                    </m:oMathParaPr>
                    <m:oMath xmlns:m="http://schemas.openxmlformats.org/officeDocument/2006/math">
                      <m:sSub>
                        <m:sSubPr>
                          <m:ctrlPr>
                            <a:rPr lang="zh-CN" altLang="zh-CN" sz="1600" b="1" i="1" kern="10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𝕽</m:t>
                          </m:r>
                        </m:e>
                        <m:sub>
                          <m:r>
                            <a:rPr lang="en-US" altLang="zh-CN" sz="1600" b="1" i="1"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𝟏</m:t>
                          </m:r>
                        </m:sub>
                      </m:sSub>
                      <m:r>
                        <a:rPr lang="en-US" altLang="zh-CN" sz="1600" b="1"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600" b="1"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pPr>
                        <m:e>
                          <m:d>
                            <m:dPr>
                              <m:begChr m:val="["/>
                              <m:endChr m:val="]"/>
                              <m:ctrlPr>
                                <a:rPr lang="zh-CN" altLang="zh-CN" sz="1600" b="1"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dPr>
                            <m:e>
                              <m:f>
                                <m:fPr>
                                  <m:ctrlPr>
                                    <a:rPr lang="zh-CN" altLang="zh-CN" sz="1600" b="1"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600" b="1" i="1"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𝑬</m:t>
                                  </m:r>
                                  <m:sSub>
                                    <m:sSubPr>
                                      <m:ctrlPr>
                                        <a:rPr lang="zh-CN" altLang="zh-CN" sz="1600" b="1"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𝑻</m:t>
                                      </m:r>
                                    </m:e>
                                    <m:sub>
                                      <m:r>
                                        <a:rPr lang="en-US" altLang="zh-CN" sz="1600" b="1" i="1"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𝒌</m:t>
                                      </m:r>
                                      <m:r>
                                        <a:rPr lang="en-US" altLang="zh-CN" sz="1600" b="1" i="1"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 </m:t>
                                      </m:r>
                                      <m:r>
                                        <a:rPr lang="en-US" altLang="zh-CN" sz="1600" b="1" i="1"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𝒊</m:t>
                                      </m:r>
                                      <m:r>
                                        <a:rPr lang="en-US" altLang="zh-CN" sz="1600" b="1" i="1"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1600" b="1" i="1"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𝒋</m:t>
                                      </m:r>
                                    </m:sub>
                                  </m:sSub>
                                  <m:d>
                                    <m:dPr>
                                      <m:ctrlPr>
                                        <a:rPr lang="zh-CN" altLang="zh-CN" sz="1600" b="1"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600" b="1" i="1"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𝒂</m:t>
                                      </m:r>
                                    </m:e>
                                  </m:d>
                                  <m:r>
                                    <a:rPr lang="en-US" altLang="zh-CN" sz="1600" b="1" i="1"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1600" b="1" i="1"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𝒎𝒂𝒌𝒆𝒔𝒑𝒂</m:t>
                                  </m:r>
                                  <m:sSup>
                                    <m:sSupPr>
                                      <m:ctrlPr>
                                        <a:rPr lang="zh-CN" altLang="zh-CN" sz="1600" b="1"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600" b="1" i="1"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𝒏</m:t>
                                      </m:r>
                                    </m:e>
                                    <m:sup>
                                      <m:r>
                                        <a:rPr lang="en-US" altLang="zh-CN" sz="1600" b="1" i="1"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m:t>
                                      </m:r>
                                    </m:sup>
                                  </m:sSup>
                                  <m:r>
                                    <a:rPr lang="en-US" altLang="zh-CN" sz="1600" b="1" i="1"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1600" b="1" i="1"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𝒎𝒂𝒌𝒆𝒔𝒑𝒂𝒏</m:t>
                                  </m:r>
                                  <m:r>
                                    <a:rPr lang="en-US" altLang="zh-CN" sz="1600" b="1" i="1"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m:t>
                                  </m:r>
                                </m:num>
                                <m:den>
                                  <m:r>
                                    <a:rPr lang="en-US" altLang="zh-CN" sz="1600" b="1" i="1"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𝑬</m:t>
                                  </m:r>
                                  <m:sSub>
                                    <m:sSubPr>
                                      <m:ctrlPr>
                                        <a:rPr lang="zh-CN" altLang="zh-CN" sz="1600" b="1"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𝑻</m:t>
                                      </m:r>
                                    </m:e>
                                    <m:sub>
                                      <m:r>
                                        <a:rPr lang="en-US" altLang="zh-CN" sz="1600" b="1" i="1"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𝒌</m:t>
                                      </m:r>
                                      <m:r>
                                        <a:rPr lang="en-US" altLang="zh-CN" sz="1600" b="1" i="1"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 </m:t>
                                      </m:r>
                                      <m:r>
                                        <a:rPr lang="en-US" altLang="zh-CN" sz="1600" b="1" i="1"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𝒊</m:t>
                                      </m:r>
                                      <m:r>
                                        <a:rPr lang="en-US" altLang="zh-CN" sz="1600" b="1" i="1"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1600" b="1" i="1"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𝒋</m:t>
                                      </m:r>
                                    </m:sub>
                                  </m:sSub>
                                  <m:d>
                                    <m:dPr>
                                      <m:ctrlPr>
                                        <a:rPr lang="zh-CN" altLang="zh-CN" sz="1600" b="1"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600" b="1" i="1"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𝒂</m:t>
                                      </m:r>
                                    </m:e>
                                  </m:d>
                                </m:den>
                              </m:f>
                            </m:e>
                          </m:d>
                        </m:e>
                        <m:sup>
                          <m:r>
                            <a:rPr lang="en-US" altLang="zh-CN" sz="1600" b="1" i="1"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𝟑</m:t>
                          </m:r>
                        </m:sup>
                      </m:sSup>
                    </m:oMath>
                  </m:oMathPara>
                </a14:m>
                <a:endParaRPr lang="zh-CN" altLang="zh-CN" sz="1600" b="1" kern="100" dirty="0">
                  <a:latin typeface="Times New Roman" panose="02020603050405020304" pitchFamily="18" charset="0"/>
                  <a:ea typeface="宋体" panose="02010600030101010101" pitchFamily="2" charset="-122"/>
                  <a:cs typeface="Times New Roman" panose="02020603050405020304" pitchFamily="18" charset="0"/>
                </a:endParaRPr>
              </a:p>
              <a:p>
                <a:pPr indent="127000" algn="just">
                  <a:lnSpc>
                    <a:spcPts val="2000"/>
                  </a:lnSpc>
                  <a:spcAft>
                    <a:spcPts val="0"/>
                  </a:spcAft>
                </a:pPr>
                <a:r>
                  <a:rPr lang="en-US" altLang="zh-CN" sz="1600" kern="100" dirty="0" smtClean="0">
                    <a:latin typeface="微软雅黑" panose="020B0503020204020204" pitchFamily="34" charset="-122"/>
                    <a:ea typeface="微软雅黑" panose="020B0503020204020204" pitchFamily="34" charset="-122"/>
                    <a:cs typeface="Times New Roman" panose="02020603050405020304" pitchFamily="18" charset="0"/>
                  </a:rPr>
                  <a:t>   </a:t>
                </a:r>
              </a:p>
              <a:p>
                <a:pPr indent="127000" algn="just">
                  <a:lnSpc>
                    <a:spcPts val="2000"/>
                  </a:lnSpc>
                  <a:spcAft>
                    <a:spcPts val="0"/>
                  </a:spcAft>
                </a:pP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kern="1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1600" kern="100" dirty="0" smtClean="0">
                    <a:latin typeface="微软雅黑" panose="020B0503020204020204" pitchFamily="34" charset="-122"/>
                    <a:ea typeface="微软雅黑" panose="020B0503020204020204" pitchFamily="34" charset="-122"/>
                    <a:cs typeface="Times New Roman" panose="02020603050405020304" pitchFamily="18" charset="0"/>
                  </a:rPr>
                  <a:t>花费的</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奖励函数被设计为</a:t>
                </a:r>
                <a:r>
                  <a:rPr lang="zh-CN" altLang="zh-CN" sz="1600" kern="100" dirty="0" smtClean="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1600"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pPr indent="127000" algn="just">
                  <a:lnSpc>
                    <a:spcPts val="2000"/>
                  </a:lnSpc>
                  <a:spcAft>
                    <a:spcPts val="0"/>
                  </a:spcAft>
                </a:pPr>
                <a:endParaRPr lang="en-US" altLang="zh-CN" sz="1600"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pPr indent="127000" algn="r">
                  <a:lnSpc>
                    <a:spcPts val="2000"/>
                  </a:lnSpc>
                  <a:spcAft>
                    <a:spcPts val="0"/>
                  </a:spcAft>
                </a:pPr>
                <a14:m>
                  <m:oMathPara xmlns:m="http://schemas.openxmlformats.org/officeDocument/2006/math">
                    <m:oMathParaPr>
                      <m:jc m:val="center"/>
                    </m:oMathParaPr>
                    <m:oMath xmlns:m="http://schemas.openxmlformats.org/officeDocument/2006/math">
                      <m:sSub>
                        <m:sSubPr>
                          <m:ctrlPr>
                            <a:rPr lang="zh-CN" altLang="zh-CN" sz="1600" b="1" i="1" kern="10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𝕽</m:t>
                          </m:r>
                        </m:e>
                        <m:sub>
                          <m:r>
                            <a:rPr lang="en-US" altLang="zh-CN" sz="1600" b="1"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𝟐</m:t>
                          </m:r>
                        </m:sub>
                      </m:sSub>
                      <m:r>
                        <a:rPr lang="en-US" altLang="zh-CN" sz="1600" b="1"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sSup>
                        <m:sSupPr>
                          <m:ctrlPr>
                            <a:rPr lang="zh-CN" altLang="zh-CN" sz="1600" b="1"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pPr>
                        <m:e>
                          <m:d>
                            <m:dPr>
                              <m:begChr m:val="["/>
                              <m:endChr m:val="]"/>
                              <m:ctrlPr>
                                <a:rPr lang="zh-CN" altLang="zh-CN" sz="1600" b="1"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dPr>
                            <m:e>
                              <m:f>
                                <m:fPr>
                                  <m:ctrlPr>
                                    <a:rPr lang="zh-CN" altLang="zh-CN" sz="1600" b="1"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600" b="1"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𝒘𝒐𝒓𝒆𝒔𝒕</m:t>
                                  </m:r>
                                  <m:r>
                                    <a:rPr lang="en-US" altLang="zh-CN" sz="1600" b="1"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sz="1600" b="1"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𝑬</m:t>
                                  </m:r>
                                  <m:sSub>
                                    <m:sSubPr>
                                      <m:ctrlPr>
                                        <a:rPr lang="zh-CN" altLang="zh-CN" sz="1600" b="1"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𝑻</m:t>
                                      </m:r>
                                    </m:e>
                                    <m:sub>
                                      <m:r>
                                        <a:rPr lang="en-US" altLang="zh-CN" sz="1600" b="1"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𝒌</m:t>
                                      </m:r>
                                      <m:r>
                                        <a:rPr lang="en-US" altLang="zh-CN" sz="1600" b="1"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 </m:t>
                                      </m:r>
                                      <m:r>
                                        <a:rPr lang="en-US" altLang="zh-CN" sz="1600" b="1"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𝒊</m:t>
                                      </m:r>
                                      <m:r>
                                        <a:rPr lang="en-US" altLang="zh-CN" sz="1600" b="1"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sz="1600" b="1"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𝒋</m:t>
                                      </m:r>
                                    </m:sub>
                                  </m:sSub>
                                  <m:d>
                                    <m:dPr>
                                      <m:ctrlPr>
                                        <a:rPr lang="zh-CN" altLang="zh-CN" sz="1600" b="1"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600" b="1"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𝒂</m:t>
                                      </m:r>
                                    </m:e>
                                  </m:d>
                                  <m:r>
                                    <a:rPr lang="en-US" altLang="zh-CN" sz="1600" b="1"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zh-CN" altLang="zh-CN" sz="1600" b="1"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𝒑</m:t>
                                      </m:r>
                                    </m:e>
                                    <m:sub>
                                      <m:r>
                                        <a:rPr lang="en-US" altLang="zh-CN" sz="1600" b="1"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𝒋</m:t>
                                      </m:r>
                                    </m:sub>
                                  </m:sSub>
                                </m:num>
                                <m:den>
                                  <m:r>
                                    <a:rPr lang="en-US" altLang="zh-CN" sz="1600" b="1"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𝒘𝒐𝒓𝒆𝒔𝒕</m:t>
                                  </m:r>
                                  <m:r>
                                    <a:rPr lang="en-US" altLang="zh-CN" sz="1600" b="1"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sz="1600" b="1"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𝒃𝒆𝒔𝒕</m:t>
                                  </m:r>
                                </m:den>
                              </m:f>
                            </m:e>
                          </m:d>
                        </m:e>
                        <m:sup>
                          <m:r>
                            <a:rPr lang="en-US" altLang="zh-CN" sz="1600" b="1"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𝟑</m:t>
                          </m:r>
                        </m:sup>
                      </m:sSup>
                    </m:oMath>
                  </m:oMathPara>
                </a14:m>
                <a:endParaRPr lang="zh-CN" altLang="zh-CN" sz="1600" b="1" i="1" kern="100" dirty="0">
                  <a:latin typeface="Cambria Math" panose="02040503050406030204" pitchFamily="18" charset="0"/>
                  <a:ea typeface="Cambria Math" panose="02040503050406030204" pitchFamily="18" charset="0"/>
                  <a:cs typeface="Times New Roman" panose="02020603050405020304" pitchFamily="18" charset="0"/>
                </a:endParaRPr>
              </a:p>
            </p:txBody>
          </p:sp>
        </mc:Choice>
        <mc:Fallback xmlns="">
          <p:sp>
            <p:nvSpPr>
              <p:cNvPr id="2" name="矩形 1"/>
              <p:cNvSpPr>
                <a:spLocks noRot="1" noChangeAspect="1" noMove="1" noResize="1" noEditPoints="1" noAdjustHandles="1" noChangeArrowheads="1" noChangeShapeType="1" noTextEdit="1"/>
              </p:cNvSpPr>
              <p:nvPr/>
            </p:nvSpPr>
            <p:spPr>
              <a:xfrm>
                <a:off x="2939357" y="2474212"/>
                <a:ext cx="8118764" cy="1887696"/>
              </a:xfrm>
              <a:prstGeom prst="rect">
                <a:avLst/>
              </a:prstGeom>
              <a:blipFill>
                <a:blip r:embed="rId6"/>
                <a:stretch>
                  <a:fillRect t="-1290" b="-1613"/>
                </a:stretch>
              </a:blipFill>
            </p:spPr>
            <p:txBody>
              <a:bodyPr/>
              <a:lstStyle/>
              <a:p>
                <a:r>
                  <a:rPr lang="zh-CN" altLang="en-US">
                    <a:noFill/>
                  </a:rPr>
                  <a:t> </a:t>
                </a:r>
              </a:p>
            </p:txBody>
          </p:sp>
        </mc:Fallback>
      </mc:AlternateContent>
      <p:sp>
        <p:nvSpPr>
          <p:cNvPr id="20" name="矩形: 圆角 111">
            <a:extLst>
              <a:ext uri="{FF2B5EF4-FFF2-40B4-BE49-F238E27FC236}">
                <a16:creationId xmlns:a16="http://schemas.microsoft.com/office/drawing/2014/main" id="{82512636-FC39-4935-9320-864DA06B68CC}"/>
              </a:ext>
            </a:extLst>
          </p:cNvPr>
          <p:cNvSpPr/>
          <p:nvPr/>
        </p:nvSpPr>
        <p:spPr>
          <a:xfrm>
            <a:off x="5862151" y="1796164"/>
            <a:ext cx="1916857" cy="442175"/>
          </a:xfrm>
          <a:prstGeom prst="roundRect">
            <a:avLst>
              <a:gd name="adj" fmla="val 50000"/>
            </a:avLst>
          </a:prstGeom>
          <a:solidFill>
            <a:srgbClr val="00468E"/>
          </a:solidFill>
          <a:ln w="50800">
            <a:noFill/>
          </a:ln>
          <a:effectLst>
            <a:outerShdw blurRad="469900" sx="104000" sy="104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1" name="文本框 20">
            <a:extLst>
              <a:ext uri="{FF2B5EF4-FFF2-40B4-BE49-F238E27FC236}">
                <a16:creationId xmlns:a16="http://schemas.microsoft.com/office/drawing/2014/main" id="{2276C83F-36B5-4432-9838-DFA02067EACA}"/>
              </a:ext>
            </a:extLst>
          </p:cNvPr>
          <p:cNvSpPr txBox="1"/>
          <p:nvPr/>
        </p:nvSpPr>
        <p:spPr>
          <a:xfrm>
            <a:off x="5967254" y="1818077"/>
            <a:ext cx="1728310" cy="400110"/>
          </a:xfrm>
          <a:prstGeom prst="rect">
            <a:avLst/>
          </a:prstGeom>
          <a:noFill/>
        </p:spPr>
        <p:txBody>
          <a:bodyPr wrap="square" rtlCol="0">
            <a:spAutoFit/>
          </a:bodyPr>
          <a:lstStyle>
            <a:defPPr>
              <a:defRPr lang="zh-CN"/>
            </a:defPPr>
            <a:lvl1pPr>
              <a:defRPr sz="2800" b="1">
                <a:solidFill>
                  <a:srgbClr val="1E1F8B"/>
                </a:solidFill>
                <a:latin typeface="浪漫雅圆" panose="02010601040101010101" pitchFamily="2" charset="-122"/>
                <a:ea typeface="浪漫雅圆" panose="02010601040101010101" pitchFamily="2" charset="-122"/>
              </a:defRPr>
            </a:lvl1pPr>
          </a:lstStyle>
          <a:p>
            <a:pPr algn="ctr"/>
            <a:r>
              <a:rPr lang="zh-CN" altLang="en-US" sz="2000" dirty="0" smtClean="0">
                <a:solidFill>
                  <a:schemeClr val="bg1"/>
                </a:solidFill>
                <a:latin typeface="微软雅黑" panose="020B0503020204020204" pitchFamily="34" charset="-122"/>
                <a:ea typeface="微软雅黑" panose="020B0503020204020204" pitchFamily="34" charset="-122"/>
              </a:rPr>
              <a:t>奖励函数设计</a:t>
            </a:r>
            <a:endParaRPr lang="zh-CN" altLang="en-US" sz="2000" dirty="0">
              <a:solidFill>
                <a:schemeClr val="bg1"/>
              </a:solidFill>
              <a:latin typeface="微软雅黑" panose="020B0503020204020204" pitchFamily="34" charset="-122"/>
              <a:ea typeface="微软雅黑" panose="020B0503020204020204" pitchFamily="34" charset="-122"/>
            </a:endParaRPr>
          </a:p>
        </p:txBody>
      </p:sp>
      <p:pic>
        <p:nvPicPr>
          <p:cNvPr id="22" name="图片 21"/>
          <p:cNvPicPr>
            <a:picLocks noChangeAspect="1"/>
          </p:cNvPicPr>
          <p:nvPr/>
        </p:nvPicPr>
        <p:blipFill>
          <a:blip r:embed="rId7" cstate="hqprint">
            <a:extLst>
              <a:ext uri="{BEBA8EAE-BF5A-486C-A8C5-ECC9F3942E4B}">
                <a14:imgProps xmlns:a14="http://schemas.microsoft.com/office/drawing/2010/main">
                  <a14:imgLayer r:embed="rId8">
                    <a14:imgEffect>
                      <a14:saturation sat="33000"/>
                    </a14:imgEffect>
                  </a14:imgLayer>
                </a14:imgProps>
              </a:ext>
              <a:ext uri="{28A0092B-C50C-407E-A947-70E740481C1C}">
                <a14:useLocalDpi xmlns:a14="http://schemas.microsoft.com/office/drawing/2010/main" val="0"/>
              </a:ext>
            </a:extLst>
          </a:blip>
          <a:stretch>
            <a:fillRect/>
          </a:stretch>
        </p:blipFill>
        <p:spPr>
          <a:xfrm>
            <a:off x="2198678" y="5736814"/>
            <a:ext cx="2194903" cy="1559832"/>
          </a:xfrm>
          <a:prstGeom prst="rect">
            <a:avLst/>
          </a:prstGeom>
        </p:spPr>
      </p:pic>
      <p:sp>
        <p:nvSpPr>
          <p:cNvPr id="23" name="矩形: 圆角 120">
            <a:extLst>
              <a:ext uri="{FF2B5EF4-FFF2-40B4-BE49-F238E27FC236}">
                <a16:creationId xmlns:a16="http://schemas.microsoft.com/office/drawing/2014/main" id="{44906AC7-84B6-453D-BE8F-1E08EA3CF00D}"/>
              </a:ext>
            </a:extLst>
          </p:cNvPr>
          <p:cNvSpPr/>
          <p:nvPr/>
        </p:nvSpPr>
        <p:spPr>
          <a:xfrm>
            <a:off x="-335280" y="3221073"/>
            <a:ext cx="2430780" cy="615507"/>
          </a:xfrm>
          <a:prstGeom prst="roundRect">
            <a:avLst>
              <a:gd name="adj" fmla="val 50000"/>
            </a:avLst>
          </a:prstGeom>
          <a:solidFill>
            <a:schemeClr val="bg1"/>
          </a:solidFill>
          <a:ln w="50800">
            <a:noFill/>
          </a:ln>
          <a:effectLst>
            <a:outerShdw blurRad="469900" sx="104000" sy="104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4" name="文本框 23">
            <a:extLst>
              <a:ext uri="{FF2B5EF4-FFF2-40B4-BE49-F238E27FC236}">
                <a16:creationId xmlns:a16="http://schemas.microsoft.com/office/drawing/2014/main" id="{F2A70FE8-B823-4BCA-ABD5-E5714485D20F}"/>
              </a:ext>
            </a:extLst>
          </p:cNvPr>
          <p:cNvSpPr txBox="1"/>
          <p:nvPr/>
        </p:nvSpPr>
        <p:spPr>
          <a:xfrm>
            <a:off x="203606" y="3274138"/>
            <a:ext cx="1686154" cy="461665"/>
          </a:xfrm>
          <a:prstGeom prst="rect">
            <a:avLst/>
          </a:prstGeom>
          <a:noFill/>
        </p:spPr>
        <p:txBody>
          <a:bodyPr wrap="square" rtlCol="0">
            <a:spAutoFit/>
          </a:bodyPr>
          <a:lstStyle/>
          <a:p>
            <a:r>
              <a:rPr lang="zh-CN" altLang="en-US" sz="2400" b="1" dirty="0" smtClean="0">
                <a:solidFill>
                  <a:srgbClr val="00468E"/>
                </a:solidFill>
                <a:latin typeface="微软雅黑" panose="020B0503020204020204" pitchFamily="34" charset="-122"/>
                <a:ea typeface="微软雅黑" panose="020B0503020204020204" pitchFamily="34" charset="-122"/>
              </a:rPr>
              <a:t>调度方法 </a:t>
            </a:r>
            <a:endParaRPr lang="zh-CN" altLang="en-US" sz="2400" b="1" dirty="0">
              <a:solidFill>
                <a:srgbClr val="00468E"/>
              </a:solidFill>
              <a:latin typeface="微软雅黑" panose="020B0503020204020204" pitchFamily="34" charset="-122"/>
              <a:ea typeface="微软雅黑" panose="020B0503020204020204" pitchFamily="34" charset="-122"/>
            </a:endParaRPr>
          </a:p>
        </p:txBody>
      </p:sp>
      <p:sp>
        <p:nvSpPr>
          <p:cNvPr id="25" name="弧形 24">
            <a:extLst>
              <a:ext uri="{FF2B5EF4-FFF2-40B4-BE49-F238E27FC236}">
                <a16:creationId xmlns:a16="http://schemas.microsoft.com/office/drawing/2014/main" id="{42BC9E90-A9F4-4585-88CC-3203288AEDE6}"/>
              </a:ext>
            </a:extLst>
          </p:cNvPr>
          <p:cNvSpPr/>
          <p:nvPr/>
        </p:nvSpPr>
        <p:spPr>
          <a:xfrm rot="2700000">
            <a:off x="1467034" y="3330914"/>
            <a:ext cx="395824" cy="395824"/>
          </a:xfrm>
          <a:prstGeom prst="arc">
            <a:avLst/>
          </a:prstGeom>
          <a:ln w="50800" cap="rnd">
            <a:solidFill>
              <a:srgbClr val="00468E"/>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C5E880B9-107D-41C6-87F1-65F66D40A0BF}"/>
              </a:ext>
            </a:extLst>
          </p:cNvPr>
          <p:cNvSpPr txBox="1"/>
          <p:nvPr/>
        </p:nvSpPr>
        <p:spPr>
          <a:xfrm>
            <a:off x="203606" y="2185231"/>
            <a:ext cx="1373734" cy="400110"/>
          </a:xfrm>
          <a:prstGeom prst="rect">
            <a:avLst/>
          </a:prstGeom>
          <a:noFill/>
        </p:spPr>
        <p:txBody>
          <a:bodyPr wrap="square" rtlCol="0">
            <a:spAutoFit/>
          </a:bodyPr>
          <a:lstStyle/>
          <a:p>
            <a:r>
              <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rPr>
              <a:t>研究</a:t>
            </a:r>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背景</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27" name="文本框 26">
            <a:extLst>
              <a:ext uri="{FF2B5EF4-FFF2-40B4-BE49-F238E27FC236}">
                <a16:creationId xmlns:a16="http://schemas.microsoft.com/office/drawing/2014/main" id="{89BB294C-F152-47A1-A832-B338DFB2169C}"/>
              </a:ext>
            </a:extLst>
          </p:cNvPr>
          <p:cNvSpPr txBox="1"/>
          <p:nvPr/>
        </p:nvSpPr>
        <p:spPr>
          <a:xfrm>
            <a:off x="203606" y="2652086"/>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问题建模</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70B01E73-2206-4BAF-96FD-98F96844A935}"/>
              </a:ext>
            </a:extLst>
          </p:cNvPr>
          <p:cNvSpPr txBox="1"/>
          <p:nvPr/>
        </p:nvSpPr>
        <p:spPr>
          <a:xfrm>
            <a:off x="203606" y="4018402"/>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实验分析</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29" name="文本框 28">
            <a:extLst>
              <a:ext uri="{FF2B5EF4-FFF2-40B4-BE49-F238E27FC236}">
                <a16:creationId xmlns:a16="http://schemas.microsoft.com/office/drawing/2014/main" id="{70B01E73-2206-4BAF-96FD-98F96844A935}"/>
              </a:ext>
            </a:extLst>
          </p:cNvPr>
          <p:cNvSpPr txBox="1"/>
          <p:nvPr/>
        </p:nvSpPr>
        <p:spPr>
          <a:xfrm>
            <a:off x="203606" y="4583422"/>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总结展望</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86840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A5FAC91-921D-4388-85D4-34E0347BAC74}"/>
              </a:ext>
            </a:extLst>
          </p:cNvPr>
          <p:cNvSpPr/>
          <p:nvPr/>
        </p:nvSpPr>
        <p:spPr>
          <a:xfrm>
            <a:off x="0" y="0"/>
            <a:ext cx="1825599" cy="6858000"/>
          </a:xfrm>
          <a:prstGeom prst="rect">
            <a:avLst/>
          </a:prstGeom>
          <a:solidFill>
            <a:srgbClr val="004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02FF1492-491B-4707-8DA1-ABFC4A57DD83}"/>
              </a:ext>
            </a:extLst>
          </p:cNvPr>
          <p:cNvSpPr txBox="1"/>
          <p:nvPr/>
        </p:nvSpPr>
        <p:spPr>
          <a:xfrm>
            <a:off x="2287062" y="473744"/>
            <a:ext cx="9347391" cy="523220"/>
          </a:xfrm>
          <a:prstGeom prst="rect">
            <a:avLst/>
          </a:prstGeom>
          <a:noFill/>
        </p:spPr>
        <p:txBody>
          <a:bodyPr wrap="square" rtlCol="0">
            <a:spAutoFit/>
          </a:bodyPr>
          <a:lstStyle/>
          <a:p>
            <a:r>
              <a:rPr lang="en-US" altLang="zh-CN" sz="2800" b="1" dirty="0">
                <a:solidFill>
                  <a:srgbClr val="00468E"/>
                </a:solidFill>
                <a:latin typeface="微软雅黑" panose="020B0503020204020204" pitchFamily="34" charset="-122"/>
                <a:ea typeface="微软雅黑" panose="020B0503020204020204" pitchFamily="34" charset="-122"/>
              </a:rPr>
              <a:t>3</a:t>
            </a:r>
            <a:r>
              <a:rPr lang="en-US" altLang="zh-CN" sz="2800" b="1" dirty="0" smtClean="0">
                <a:solidFill>
                  <a:srgbClr val="00468E"/>
                </a:solidFill>
                <a:latin typeface="微软雅黑" panose="020B0503020204020204" pitchFamily="34" charset="-122"/>
                <a:ea typeface="微软雅黑" panose="020B0503020204020204" pitchFamily="34" charset="-122"/>
              </a:rPr>
              <a:t>.3.2 </a:t>
            </a:r>
            <a:r>
              <a:rPr lang="zh-CN" altLang="en-US" sz="2800" b="1" dirty="0" smtClean="0">
                <a:solidFill>
                  <a:srgbClr val="00468E"/>
                </a:solidFill>
                <a:latin typeface="微软雅黑" panose="020B0503020204020204" pitchFamily="34" charset="-122"/>
                <a:ea typeface="微软雅黑" panose="020B0503020204020204" pitchFamily="34" charset="-122"/>
              </a:rPr>
              <a:t>选择机制设计</a:t>
            </a:r>
            <a:endParaRPr lang="zh-CN" altLang="en-US" sz="2800" b="1" dirty="0">
              <a:solidFill>
                <a:srgbClr val="00468E"/>
              </a:solidFill>
              <a:latin typeface="微软雅黑" panose="020B0503020204020204" pitchFamily="34" charset="-122"/>
              <a:ea typeface="微软雅黑" panose="020B0503020204020204" pitchFamily="34" charset="-122"/>
            </a:endParaRPr>
          </a:p>
        </p:txBody>
      </p:sp>
      <p:pic>
        <p:nvPicPr>
          <p:cNvPr id="111" name="图片 110"/>
          <p:cNvPicPr>
            <a:picLocks noChangeAspect="1"/>
          </p:cNvPicPr>
          <p:nvPr/>
        </p:nvPicPr>
        <p:blipFill>
          <a:blip r:embed="rId3" cstate="hqprint">
            <a:extLst>
              <a:ext uri="{BEBA8EAE-BF5A-486C-A8C5-ECC9F3942E4B}">
                <a14:imgProps xmlns:a14="http://schemas.microsoft.com/office/drawing/2010/main">
                  <a14:imgLayer r:embed="rId4">
                    <a14:imgEffect>
                      <a14:saturation sat="33000"/>
                    </a14:imgEffect>
                  </a14:imgLayer>
                </a14:imgProps>
              </a:ext>
              <a:ext uri="{28A0092B-C50C-407E-A947-70E740481C1C}">
                <a14:useLocalDpi xmlns:a14="http://schemas.microsoft.com/office/drawing/2010/main" val="0"/>
              </a:ext>
            </a:extLst>
          </a:blip>
          <a:stretch>
            <a:fillRect/>
          </a:stretch>
        </p:blipFill>
        <p:spPr>
          <a:xfrm>
            <a:off x="2198678" y="5630432"/>
            <a:ext cx="2194903" cy="1559832"/>
          </a:xfrm>
          <a:prstGeom prst="rect">
            <a:avLst/>
          </a:prstGeom>
        </p:spPr>
      </p:pic>
      <p:pic>
        <p:nvPicPr>
          <p:cNvPr id="39" name="图片 38"/>
          <p:cNvPicPr>
            <a:picLocks noChangeAspect="1"/>
          </p:cNvPicPr>
          <p:nvPr/>
        </p:nvPicPr>
        <p:blipFill>
          <a:blip r:embed="rId5">
            <a:alphaModFix/>
            <a:duotone>
              <a:schemeClr val="accent5">
                <a:shade val="45000"/>
                <a:satMod val="135000"/>
              </a:schemeClr>
              <a:prstClr val="white"/>
            </a:duotone>
            <a:extLst>
              <a:ext uri="{BEBA8EAE-BF5A-486C-A8C5-ECC9F3942E4B}">
                <a14:imgProps xmlns:a14="http://schemas.microsoft.com/office/drawing/2010/main">
                  <a14:imgLayer r:embed="rId6">
                    <a14:imgEffect>
                      <a14:colorTemperature colorTemp="1500"/>
                    </a14:imgEffect>
                    <a14:imgEffect>
                      <a14:saturation sat="32000"/>
                    </a14:imgEffect>
                  </a14:imgLayer>
                </a14:imgProps>
              </a:ext>
              <a:ext uri="{28A0092B-C50C-407E-A947-70E740481C1C}">
                <a14:useLocalDpi xmlns:a14="http://schemas.microsoft.com/office/drawing/2010/main" val="0"/>
              </a:ext>
            </a:extLst>
          </a:blip>
          <a:stretch>
            <a:fillRect/>
          </a:stretch>
        </p:blipFill>
        <p:spPr>
          <a:xfrm>
            <a:off x="155079" y="129451"/>
            <a:ext cx="1470788" cy="1470788"/>
          </a:xfrm>
          <a:prstGeom prst="rect">
            <a:avLst/>
          </a:prstGeom>
          <a:noFill/>
          <a:ln>
            <a:noFill/>
          </a:ln>
        </p:spPr>
      </p:pic>
      <p:sp>
        <p:nvSpPr>
          <p:cNvPr id="20" name="矩形: 圆角 304">
            <a:extLst>
              <a:ext uri="{FF2B5EF4-FFF2-40B4-BE49-F238E27FC236}">
                <a16:creationId xmlns:a16="http://schemas.microsoft.com/office/drawing/2014/main" id="{8B4C9A87-90B0-4805-BA9D-79505DC69554}"/>
              </a:ext>
            </a:extLst>
          </p:cNvPr>
          <p:cNvSpPr/>
          <p:nvPr/>
        </p:nvSpPr>
        <p:spPr>
          <a:xfrm>
            <a:off x="2689011" y="1536920"/>
            <a:ext cx="8620120" cy="3886417"/>
          </a:xfrm>
          <a:prstGeom prst="roundRect">
            <a:avLst>
              <a:gd name="adj" fmla="val 10297"/>
            </a:avLst>
          </a:prstGeom>
          <a:solidFill>
            <a:schemeClr val="bg1"/>
          </a:solidFill>
          <a:ln>
            <a:noFill/>
          </a:ln>
          <a:effectLst>
            <a:outerShdw blurRad="2794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3" name="任意多边形: 形状 305">
            <a:extLst>
              <a:ext uri="{FF2B5EF4-FFF2-40B4-BE49-F238E27FC236}">
                <a16:creationId xmlns:a16="http://schemas.microsoft.com/office/drawing/2014/main" id="{182DD694-6D4B-4DFA-AC46-178C63A21ACC}"/>
              </a:ext>
            </a:extLst>
          </p:cNvPr>
          <p:cNvSpPr/>
          <p:nvPr/>
        </p:nvSpPr>
        <p:spPr>
          <a:xfrm>
            <a:off x="2389778" y="1331684"/>
            <a:ext cx="833708" cy="623796"/>
          </a:xfrm>
          <a:custGeom>
            <a:avLst/>
            <a:gdLst/>
            <a:ahLst/>
            <a:cxnLst/>
            <a:rect l="l" t="t" r="r" b="b"/>
            <a:pathLst>
              <a:path w="95778" h="71663">
                <a:moveTo>
                  <a:pt x="82098" y="5"/>
                </a:moveTo>
                <a:cubicBezTo>
                  <a:pt x="84614" y="48"/>
                  <a:pt x="87286" y="396"/>
                  <a:pt x="90116" y="1050"/>
                </a:cubicBezTo>
                <a:lnTo>
                  <a:pt x="90116" y="8817"/>
                </a:lnTo>
                <a:cubicBezTo>
                  <a:pt x="78257" y="13440"/>
                  <a:pt x="71979" y="21792"/>
                  <a:pt x="71280" y="33873"/>
                </a:cubicBezTo>
                <a:cubicBezTo>
                  <a:pt x="84139" y="29288"/>
                  <a:pt x="92305" y="35340"/>
                  <a:pt x="95778" y="52027"/>
                </a:cubicBezTo>
                <a:cubicBezTo>
                  <a:pt x="94826" y="65118"/>
                  <a:pt x="87973" y="71663"/>
                  <a:pt x="75219" y="71663"/>
                </a:cubicBezTo>
                <a:cubicBezTo>
                  <a:pt x="59956" y="70752"/>
                  <a:pt x="52325" y="61506"/>
                  <a:pt x="52325" y="43926"/>
                </a:cubicBezTo>
                <a:cubicBezTo>
                  <a:pt x="54564" y="14342"/>
                  <a:pt x="64489" y="-298"/>
                  <a:pt x="82098" y="5"/>
                </a:cubicBezTo>
                <a:close/>
                <a:moveTo>
                  <a:pt x="29473" y="5"/>
                </a:moveTo>
                <a:cubicBezTo>
                  <a:pt x="31987" y="48"/>
                  <a:pt x="34659" y="396"/>
                  <a:pt x="37490" y="1050"/>
                </a:cubicBezTo>
                <a:lnTo>
                  <a:pt x="37490" y="8817"/>
                </a:lnTo>
                <a:cubicBezTo>
                  <a:pt x="25647" y="13434"/>
                  <a:pt x="19469" y="21786"/>
                  <a:pt x="18954" y="33873"/>
                </a:cubicBezTo>
                <a:cubicBezTo>
                  <a:pt x="31588" y="29288"/>
                  <a:pt x="39755" y="35324"/>
                  <a:pt x="43458" y="51980"/>
                </a:cubicBezTo>
                <a:cubicBezTo>
                  <a:pt x="42502" y="65102"/>
                  <a:pt x="35547" y="71663"/>
                  <a:pt x="22593" y="71663"/>
                </a:cubicBezTo>
                <a:cubicBezTo>
                  <a:pt x="7531" y="70752"/>
                  <a:pt x="0" y="61506"/>
                  <a:pt x="0" y="43926"/>
                </a:cubicBezTo>
                <a:cubicBezTo>
                  <a:pt x="2053" y="14342"/>
                  <a:pt x="11877" y="-298"/>
                  <a:pt x="29473" y="5"/>
                </a:cubicBezTo>
                <a:close/>
              </a:path>
            </a:pathLst>
          </a:custGeom>
          <a:solidFill>
            <a:srgbClr val="004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C29F1C89-DF31-4EEE-A9E9-67ABEDCB9457}"/>
                  </a:ext>
                </a:extLst>
              </p:cNvPr>
              <p:cNvSpPr txBox="1"/>
              <p:nvPr/>
            </p:nvSpPr>
            <p:spPr>
              <a:xfrm>
                <a:off x="3480556" y="3151612"/>
                <a:ext cx="7330984" cy="1569660"/>
              </a:xfrm>
              <a:prstGeom prst="rect">
                <a:avLst/>
              </a:prstGeom>
              <a:noFill/>
            </p:spPr>
            <p:txBody>
              <a:bodyPr wrap="square" rtlCol="0">
                <a:spAutoFit/>
              </a:bodyPr>
              <a:lstStyle/>
              <a:p>
                <a:pPr algn="ctr">
                  <a:lnSpc>
                    <a:spcPct val="150000"/>
                  </a:lnSpc>
                </a:pPr>
                <a:r>
                  <a:rPr lang="zh-CN" altLang="en-US" b="1" dirty="0" smtClean="0">
                    <a:latin typeface="微软雅黑" panose="020B0503020204020204" pitchFamily="34" charset="-122"/>
                    <a:ea typeface="微软雅黑" panose="020B0503020204020204" pitchFamily="34" charset="-122"/>
                  </a:rPr>
                  <a:t>功利主义</a:t>
                </a:r>
                <a:r>
                  <a:rPr lang="zh-CN" altLang="en-US" dirty="0" smtClean="0">
                    <a:latin typeface="微软雅黑" panose="020B0503020204020204" pitchFamily="34" charset="-122"/>
                    <a:ea typeface="微软雅黑" panose="020B0503020204020204" pitchFamily="34" charset="-122"/>
                  </a:rPr>
                  <a:t>的选择机制：最大化所有智能体的奖励值求和。在状态</a:t>
                </a:r>
                <a14:m>
                  <m:oMath xmlns:m="http://schemas.openxmlformats.org/officeDocument/2006/math">
                    <m:r>
                      <a:rPr lang="en-US" altLang="zh-CN" i="1" dirty="0">
                        <a:latin typeface="Cambria Math" panose="02040503050406030204" pitchFamily="18" charset="0"/>
                        <a:ea typeface="微软雅黑" panose="020B0503020204020204" pitchFamily="34" charset="-122"/>
                      </a:rPr>
                      <m:t>𝑠</m:t>
                    </m:r>
                  </m:oMath>
                </a14:m>
                <a:r>
                  <a:rPr lang="zh-CN" altLang="en-US" dirty="0" smtClean="0">
                    <a:latin typeface="微软雅黑" panose="020B0503020204020204" pitchFamily="34" charset="-122"/>
                    <a:ea typeface="微软雅黑" panose="020B0503020204020204" pitchFamily="34" charset="-122"/>
                  </a:rPr>
                  <a:t>，有</a:t>
                </a:r>
                <a:endParaRPr lang="en-US" altLang="zh-CN" dirty="0" smtClean="0">
                  <a:latin typeface="微软雅黑" panose="020B0503020204020204" pitchFamily="34" charset="-122"/>
                  <a:ea typeface="微软雅黑" panose="020B0503020204020204" pitchFamily="34" charset="-122"/>
                </a:endParaRPr>
              </a:p>
              <a:p>
                <a:pPr algn="ctr">
                  <a:lnSpc>
                    <a:spcPct val="150000"/>
                  </a:lnSpc>
                </a:pPr>
                <a14:m>
                  <m:oMathPara xmlns:m="http://schemas.openxmlformats.org/officeDocument/2006/math">
                    <m:oMathParaPr>
                      <m:jc m:val="centerGroup"/>
                    </m:oMathParaPr>
                    <m:oMath xmlns:m="http://schemas.openxmlformats.org/officeDocument/2006/math">
                      <m:func>
                        <m:funcPr>
                          <m:ctrlPr>
                            <a:rPr lang="zh-CN" altLang="zh-CN" b="1" i="1">
                              <a:latin typeface="Cambria Math" panose="02040503050406030204" pitchFamily="18" charset="0"/>
                            </a:rPr>
                          </m:ctrlPr>
                        </m:funcPr>
                        <m:fName>
                          <m:limLow>
                            <m:limLowPr>
                              <m:ctrlPr>
                                <a:rPr lang="zh-CN" altLang="zh-CN" b="1" i="1">
                                  <a:latin typeface="Cambria Math" panose="02040503050406030204" pitchFamily="18" charset="0"/>
                                </a:rPr>
                              </m:ctrlPr>
                            </m:limLowPr>
                            <m:e>
                              <m:r>
                                <a:rPr lang="en-US" altLang="zh-CN" b="1" i="1">
                                  <a:latin typeface="Cambria Math" panose="02040503050406030204" pitchFamily="18" charset="0"/>
                                </a:rPr>
                                <m:t>𝒎𝒂𝒙</m:t>
                              </m:r>
                            </m:e>
                            <m:lim>
                              <m:sSub>
                                <m:sSubPr>
                                  <m:ctrlPr>
                                    <a:rPr lang="zh-CN" altLang="zh-CN" b="1" i="1">
                                      <a:latin typeface="Cambria Math" panose="02040503050406030204" pitchFamily="18" charset="0"/>
                                    </a:rPr>
                                  </m:ctrlPr>
                                </m:sSubPr>
                                <m:e>
                                  <m:r>
                                    <a:rPr lang="en-US" altLang="zh-CN" b="1" i="1">
                                      <a:latin typeface="Cambria Math" panose="02040503050406030204" pitchFamily="18" charset="0"/>
                                    </a:rPr>
                                    <m:t>𝝅</m:t>
                                  </m:r>
                                </m:e>
                                <m:sub>
                                  <m:r>
                                    <a:rPr lang="en-US" altLang="zh-CN" b="1" i="1">
                                      <a:latin typeface="Cambria Math" panose="02040503050406030204" pitchFamily="18" charset="0"/>
                                    </a:rPr>
                                    <m:t>𝒔</m:t>
                                  </m:r>
                                </m:sub>
                              </m:sSub>
                              <m:r>
                                <a:rPr lang="en-US" altLang="zh-CN" b="1" i="1">
                                  <a:latin typeface="Cambria Math" panose="02040503050406030204" pitchFamily="18" charset="0"/>
                                </a:rPr>
                                <m:t>∈∆(</m:t>
                              </m:r>
                              <m:r>
                                <a:rPr lang="en-US" altLang="zh-CN" b="1" i="1">
                                  <a:latin typeface="Cambria Math" panose="02040503050406030204" pitchFamily="18" charset="0"/>
                                </a:rPr>
                                <m:t>𝑨</m:t>
                              </m:r>
                              <m:r>
                                <a:rPr lang="en-US" altLang="zh-CN" b="1" i="1">
                                  <a:latin typeface="Cambria Math" panose="02040503050406030204" pitchFamily="18" charset="0"/>
                                </a:rPr>
                                <m:t>(</m:t>
                              </m:r>
                              <m:r>
                                <a:rPr lang="en-US" altLang="zh-CN" b="1" i="1">
                                  <a:latin typeface="Cambria Math" panose="02040503050406030204" pitchFamily="18" charset="0"/>
                                </a:rPr>
                                <m:t>𝒔</m:t>
                              </m:r>
                              <m:r>
                                <a:rPr lang="en-US" altLang="zh-CN" b="1" i="1">
                                  <a:latin typeface="Cambria Math" panose="02040503050406030204" pitchFamily="18" charset="0"/>
                                </a:rPr>
                                <m:t>))</m:t>
                              </m:r>
                            </m:lim>
                          </m:limLow>
                        </m:fName>
                        <m:e>
                          <m:nary>
                            <m:naryPr>
                              <m:chr m:val="∑"/>
                              <m:supHide m:val="on"/>
                              <m:ctrlPr>
                                <a:rPr lang="zh-CN" altLang="zh-CN" b="1" i="1">
                                  <a:latin typeface="Cambria Math" panose="02040503050406030204" pitchFamily="18" charset="0"/>
                                </a:rPr>
                              </m:ctrlPr>
                            </m:naryPr>
                            <m:sub>
                              <m:r>
                                <a:rPr lang="en-US" altLang="zh-CN" b="1" i="1">
                                  <a:latin typeface="Cambria Math" panose="02040503050406030204" pitchFamily="18" charset="0"/>
                                </a:rPr>
                                <m:t>𝒋</m:t>
                              </m:r>
                              <m:r>
                                <a:rPr lang="en-US" altLang="zh-CN" b="1" i="1">
                                  <a:latin typeface="Cambria Math" panose="02040503050406030204" pitchFamily="18" charset="0"/>
                                </a:rPr>
                                <m:t>∈</m:t>
                              </m:r>
                              <m:r>
                                <a:rPr lang="en-US" altLang="zh-CN" b="1" i="1">
                                  <a:latin typeface="Cambria Math" panose="02040503050406030204" pitchFamily="18" charset="0"/>
                                </a:rPr>
                                <m:t>𝑰</m:t>
                              </m:r>
                            </m:sub>
                            <m:sup/>
                            <m:e>
                              <m:nary>
                                <m:naryPr>
                                  <m:chr m:val="∑"/>
                                  <m:supHide m:val="on"/>
                                  <m:ctrlPr>
                                    <a:rPr lang="zh-CN" altLang="zh-CN" b="1" i="1">
                                      <a:latin typeface="Cambria Math" panose="02040503050406030204" pitchFamily="18" charset="0"/>
                                    </a:rPr>
                                  </m:ctrlPr>
                                </m:naryPr>
                                <m:sub>
                                  <m:r>
                                    <a:rPr lang="en-US" altLang="zh-CN" b="1" i="1">
                                      <a:latin typeface="Cambria Math" panose="02040503050406030204" pitchFamily="18" charset="0"/>
                                    </a:rPr>
                                    <m:t>𝒂</m:t>
                                  </m:r>
                                  <m:r>
                                    <a:rPr lang="en-US" altLang="zh-CN" b="1" i="1">
                                      <a:latin typeface="Cambria Math" panose="02040503050406030204" pitchFamily="18" charset="0"/>
                                    </a:rPr>
                                    <m:t>∈</m:t>
                                  </m:r>
                                  <m:r>
                                    <a:rPr lang="en-US" altLang="zh-CN" b="1" i="1">
                                      <a:latin typeface="Cambria Math" panose="02040503050406030204" pitchFamily="18" charset="0"/>
                                    </a:rPr>
                                    <m:t>𝑨</m:t>
                                  </m:r>
                                  <m:r>
                                    <a:rPr lang="en-US" altLang="zh-CN" b="1" i="1">
                                      <a:latin typeface="Cambria Math" panose="02040503050406030204" pitchFamily="18" charset="0"/>
                                    </a:rPr>
                                    <m:t>(</m:t>
                                  </m:r>
                                  <m:r>
                                    <a:rPr lang="en-US" altLang="zh-CN" b="1" i="1">
                                      <a:latin typeface="Cambria Math" panose="02040503050406030204" pitchFamily="18" charset="0"/>
                                    </a:rPr>
                                    <m:t>𝒔</m:t>
                                  </m:r>
                                  <m:r>
                                    <a:rPr lang="en-US" altLang="zh-CN" b="1" i="1">
                                      <a:latin typeface="Cambria Math" panose="02040503050406030204" pitchFamily="18" charset="0"/>
                                    </a:rPr>
                                    <m:t>)</m:t>
                                  </m:r>
                                </m:sub>
                                <m:sup/>
                                <m:e>
                                  <m:sSub>
                                    <m:sSubPr>
                                      <m:ctrlPr>
                                        <a:rPr lang="zh-CN" altLang="zh-CN" b="1" i="1">
                                          <a:latin typeface="Cambria Math" panose="02040503050406030204" pitchFamily="18" charset="0"/>
                                        </a:rPr>
                                      </m:ctrlPr>
                                    </m:sSubPr>
                                    <m:e>
                                      <m:r>
                                        <a:rPr lang="en-US" altLang="zh-CN" b="1" i="1">
                                          <a:latin typeface="Cambria Math" panose="02040503050406030204" pitchFamily="18" charset="0"/>
                                        </a:rPr>
                                        <m:t>𝝅</m:t>
                                      </m:r>
                                    </m:e>
                                    <m:sub>
                                      <m:r>
                                        <a:rPr lang="en-US" altLang="zh-CN" b="1" i="1">
                                          <a:latin typeface="Cambria Math" panose="02040503050406030204" pitchFamily="18" charset="0"/>
                                        </a:rPr>
                                        <m:t>𝒔</m:t>
                                      </m:r>
                                    </m:sub>
                                  </m:sSub>
                                  <m:d>
                                    <m:dPr>
                                      <m:ctrlPr>
                                        <a:rPr lang="zh-CN" altLang="zh-CN" b="1" i="1">
                                          <a:latin typeface="Cambria Math" panose="02040503050406030204" pitchFamily="18" charset="0"/>
                                        </a:rPr>
                                      </m:ctrlPr>
                                    </m:dPr>
                                    <m:e>
                                      <m:r>
                                        <a:rPr lang="en-US" altLang="zh-CN" b="1" i="1">
                                          <a:latin typeface="Cambria Math" panose="02040503050406030204" pitchFamily="18" charset="0"/>
                                        </a:rPr>
                                        <m:t>𝒂</m:t>
                                      </m:r>
                                    </m:e>
                                  </m:d>
                                  <m:sSub>
                                    <m:sSubPr>
                                      <m:ctrlPr>
                                        <a:rPr lang="zh-CN" altLang="zh-CN" b="1" i="1">
                                          <a:latin typeface="Cambria Math" panose="02040503050406030204" pitchFamily="18" charset="0"/>
                                        </a:rPr>
                                      </m:ctrlPr>
                                    </m:sSubPr>
                                    <m:e>
                                      <m:r>
                                        <a:rPr lang="en-US" altLang="zh-CN" b="1" i="1">
                                          <a:latin typeface="Cambria Math" panose="02040503050406030204" pitchFamily="18" charset="0"/>
                                        </a:rPr>
                                        <m:t>𝑸</m:t>
                                      </m:r>
                                    </m:e>
                                    <m:sub>
                                      <m:r>
                                        <a:rPr lang="en-US" altLang="zh-CN" b="1" i="1">
                                          <a:latin typeface="Cambria Math" panose="02040503050406030204" pitchFamily="18" charset="0"/>
                                        </a:rPr>
                                        <m:t>𝒋</m:t>
                                      </m:r>
                                    </m:sub>
                                  </m:sSub>
                                  <m:r>
                                    <a:rPr lang="en-US" altLang="zh-CN" b="1" i="1">
                                      <a:latin typeface="Cambria Math" panose="02040503050406030204" pitchFamily="18" charset="0"/>
                                    </a:rPr>
                                    <m:t>(</m:t>
                                  </m:r>
                                  <m:r>
                                    <a:rPr lang="en-US" altLang="zh-CN" b="1" i="1">
                                      <a:latin typeface="Cambria Math" panose="02040503050406030204" pitchFamily="18" charset="0"/>
                                    </a:rPr>
                                    <m:t>𝒔</m:t>
                                  </m:r>
                                  <m:r>
                                    <a:rPr lang="en-US" altLang="zh-CN" b="1" i="1">
                                      <a:latin typeface="Cambria Math" panose="02040503050406030204" pitchFamily="18" charset="0"/>
                                    </a:rPr>
                                    <m:t>, </m:t>
                                  </m:r>
                                  <m:r>
                                    <a:rPr lang="en-US" altLang="zh-CN" b="1" i="1">
                                      <a:latin typeface="Cambria Math" panose="02040503050406030204" pitchFamily="18" charset="0"/>
                                    </a:rPr>
                                    <m:t>𝒂</m:t>
                                  </m:r>
                                  <m:r>
                                    <a:rPr lang="en-US" altLang="zh-CN" b="1" i="1">
                                      <a:latin typeface="Cambria Math" panose="02040503050406030204" pitchFamily="18" charset="0"/>
                                    </a:rPr>
                                    <m:t>)</m:t>
                                  </m:r>
                                </m:e>
                              </m:nary>
                            </m:e>
                          </m:nary>
                        </m:e>
                      </m:func>
                    </m:oMath>
                  </m:oMathPara>
                </a14:m>
                <a:endParaRPr lang="en-US" altLang="zh-CN" b="1" dirty="0" smtClean="0">
                  <a:latin typeface="微软雅黑" panose="020B0503020204020204" pitchFamily="34" charset="-122"/>
                  <a:ea typeface="微软雅黑" panose="020B0503020204020204" pitchFamily="34" charset="-122"/>
                </a:endParaRPr>
              </a:p>
            </p:txBody>
          </p:sp>
        </mc:Choice>
        <mc:Fallback xmlns="">
          <p:sp>
            <p:nvSpPr>
              <p:cNvPr id="25" name="文本框 24">
                <a:extLst>
                  <a:ext uri="{FF2B5EF4-FFF2-40B4-BE49-F238E27FC236}">
                    <a16:creationId xmlns:a16="http://schemas.microsoft.com/office/drawing/2014/main" id="{C29F1C89-DF31-4EEE-A9E9-67ABEDCB9457}"/>
                  </a:ext>
                </a:extLst>
              </p:cNvPr>
              <p:cNvSpPr txBox="1">
                <a:spLocks noRot="1" noChangeAspect="1" noMove="1" noResize="1" noEditPoints="1" noAdjustHandles="1" noChangeArrowheads="1" noChangeShapeType="1" noTextEdit="1"/>
              </p:cNvSpPr>
              <p:nvPr/>
            </p:nvSpPr>
            <p:spPr>
              <a:xfrm>
                <a:off x="3480556" y="3151612"/>
                <a:ext cx="7330984" cy="1569660"/>
              </a:xfrm>
              <a:prstGeom prst="rect">
                <a:avLst/>
              </a:prstGeom>
              <a:blipFill>
                <a:blip r:embed="rId7"/>
                <a:stretch>
                  <a:fillRect/>
                </a:stretch>
              </a:blipFill>
            </p:spPr>
            <p:txBody>
              <a:bodyPr/>
              <a:lstStyle/>
              <a:p>
                <a:r>
                  <a:rPr lang="zh-CN" altLang="en-US">
                    <a:noFill/>
                  </a:rPr>
                  <a:t> </a:t>
                </a:r>
              </a:p>
            </p:txBody>
          </p:sp>
        </mc:Fallback>
      </mc:AlternateContent>
      <p:sp>
        <p:nvSpPr>
          <p:cNvPr id="35" name="矩形: 圆角 120">
            <a:extLst>
              <a:ext uri="{FF2B5EF4-FFF2-40B4-BE49-F238E27FC236}">
                <a16:creationId xmlns:a16="http://schemas.microsoft.com/office/drawing/2014/main" id="{44906AC7-84B6-453D-BE8F-1E08EA3CF00D}"/>
              </a:ext>
            </a:extLst>
          </p:cNvPr>
          <p:cNvSpPr/>
          <p:nvPr/>
        </p:nvSpPr>
        <p:spPr>
          <a:xfrm>
            <a:off x="-335280" y="3221073"/>
            <a:ext cx="2430780" cy="615507"/>
          </a:xfrm>
          <a:prstGeom prst="roundRect">
            <a:avLst>
              <a:gd name="adj" fmla="val 50000"/>
            </a:avLst>
          </a:prstGeom>
          <a:solidFill>
            <a:schemeClr val="bg1"/>
          </a:solidFill>
          <a:ln w="50800">
            <a:noFill/>
          </a:ln>
          <a:effectLst>
            <a:outerShdw blurRad="469900" sx="104000" sy="104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6" name="文本框 35">
            <a:extLst>
              <a:ext uri="{FF2B5EF4-FFF2-40B4-BE49-F238E27FC236}">
                <a16:creationId xmlns:a16="http://schemas.microsoft.com/office/drawing/2014/main" id="{F2A70FE8-B823-4BCA-ABD5-E5714485D20F}"/>
              </a:ext>
            </a:extLst>
          </p:cNvPr>
          <p:cNvSpPr txBox="1"/>
          <p:nvPr/>
        </p:nvSpPr>
        <p:spPr>
          <a:xfrm>
            <a:off x="203606" y="3274138"/>
            <a:ext cx="1686154" cy="461665"/>
          </a:xfrm>
          <a:prstGeom prst="rect">
            <a:avLst/>
          </a:prstGeom>
          <a:noFill/>
        </p:spPr>
        <p:txBody>
          <a:bodyPr wrap="square" rtlCol="0">
            <a:spAutoFit/>
          </a:bodyPr>
          <a:lstStyle/>
          <a:p>
            <a:r>
              <a:rPr lang="zh-CN" altLang="en-US" sz="2400" b="1" dirty="0" smtClean="0">
                <a:solidFill>
                  <a:srgbClr val="00468E"/>
                </a:solidFill>
                <a:latin typeface="微软雅黑" panose="020B0503020204020204" pitchFamily="34" charset="-122"/>
                <a:ea typeface="微软雅黑" panose="020B0503020204020204" pitchFamily="34" charset="-122"/>
              </a:rPr>
              <a:t>调度方法 </a:t>
            </a:r>
            <a:endParaRPr lang="zh-CN" altLang="en-US" sz="2400" b="1" dirty="0">
              <a:solidFill>
                <a:srgbClr val="00468E"/>
              </a:solidFill>
              <a:latin typeface="微软雅黑" panose="020B0503020204020204" pitchFamily="34" charset="-122"/>
              <a:ea typeface="微软雅黑" panose="020B0503020204020204" pitchFamily="34" charset="-122"/>
            </a:endParaRPr>
          </a:p>
        </p:txBody>
      </p:sp>
      <p:sp>
        <p:nvSpPr>
          <p:cNvPr id="37" name="弧形 36">
            <a:extLst>
              <a:ext uri="{FF2B5EF4-FFF2-40B4-BE49-F238E27FC236}">
                <a16:creationId xmlns:a16="http://schemas.microsoft.com/office/drawing/2014/main" id="{42BC9E90-A9F4-4585-88CC-3203288AEDE6}"/>
              </a:ext>
            </a:extLst>
          </p:cNvPr>
          <p:cNvSpPr/>
          <p:nvPr/>
        </p:nvSpPr>
        <p:spPr>
          <a:xfrm rot="2700000">
            <a:off x="1467034" y="3330914"/>
            <a:ext cx="395824" cy="395824"/>
          </a:xfrm>
          <a:prstGeom prst="arc">
            <a:avLst/>
          </a:prstGeom>
          <a:ln w="50800" cap="rnd">
            <a:solidFill>
              <a:srgbClr val="00468E"/>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8" name="文本框 37">
            <a:extLst>
              <a:ext uri="{FF2B5EF4-FFF2-40B4-BE49-F238E27FC236}">
                <a16:creationId xmlns:a16="http://schemas.microsoft.com/office/drawing/2014/main" id="{C5E880B9-107D-41C6-87F1-65F66D40A0BF}"/>
              </a:ext>
            </a:extLst>
          </p:cNvPr>
          <p:cNvSpPr txBox="1"/>
          <p:nvPr/>
        </p:nvSpPr>
        <p:spPr>
          <a:xfrm>
            <a:off x="203606" y="2185231"/>
            <a:ext cx="1373734" cy="400110"/>
          </a:xfrm>
          <a:prstGeom prst="rect">
            <a:avLst/>
          </a:prstGeom>
          <a:noFill/>
        </p:spPr>
        <p:txBody>
          <a:bodyPr wrap="square" rtlCol="0">
            <a:spAutoFit/>
          </a:bodyPr>
          <a:lstStyle/>
          <a:p>
            <a:r>
              <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rPr>
              <a:t>研究</a:t>
            </a:r>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背景</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48" name="文本框 47">
            <a:extLst>
              <a:ext uri="{FF2B5EF4-FFF2-40B4-BE49-F238E27FC236}">
                <a16:creationId xmlns:a16="http://schemas.microsoft.com/office/drawing/2014/main" id="{89BB294C-F152-47A1-A832-B338DFB2169C}"/>
              </a:ext>
            </a:extLst>
          </p:cNvPr>
          <p:cNvSpPr txBox="1"/>
          <p:nvPr/>
        </p:nvSpPr>
        <p:spPr>
          <a:xfrm>
            <a:off x="203606" y="2652086"/>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问题建模</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49" name="文本框 48">
            <a:extLst>
              <a:ext uri="{FF2B5EF4-FFF2-40B4-BE49-F238E27FC236}">
                <a16:creationId xmlns:a16="http://schemas.microsoft.com/office/drawing/2014/main" id="{70B01E73-2206-4BAF-96FD-98F96844A935}"/>
              </a:ext>
            </a:extLst>
          </p:cNvPr>
          <p:cNvSpPr txBox="1"/>
          <p:nvPr/>
        </p:nvSpPr>
        <p:spPr>
          <a:xfrm>
            <a:off x="203606" y="4018402"/>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实验分析</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50" name="文本框 49">
            <a:extLst>
              <a:ext uri="{FF2B5EF4-FFF2-40B4-BE49-F238E27FC236}">
                <a16:creationId xmlns:a16="http://schemas.microsoft.com/office/drawing/2014/main" id="{70B01E73-2206-4BAF-96FD-98F96844A935}"/>
              </a:ext>
            </a:extLst>
          </p:cNvPr>
          <p:cNvSpPr txBox="1"/>
          <p:nvPr/>
        </p:nvSpPr>
        <p:spPr>
          <a:xfrm>
            <a:off x="203606" y="4583422"/>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总结展望</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40" name="矩形: 圆角 111">
            <a:extLst>
              <a:ext uri="{FF2B5EF4-FFF2-40B4-BE49-F238E27FC236}">
                <a16:creationId xmlns:a16="http://schemas.microsoft.com/office/drawing/2014/main" id="{82512636-FC39-4935-9320-864DA06B68CC}"/>
              </a:ext>
            </a:extLst>
          </p:cNvPr>
          <p:cNvSpPr/>
          <p:nvPr/>
        </p:nvSpPr>
        <p:spPr>
          <a:xfrm>
            <a:off x="5673689" y="2071589"/>
            <a:ext cx="2259558" cy="442175"/>
          </a:xfrm>
          <a:prstGeom prst="roundRect">
            <a:avLst>
              <a:gd name="adj" fmla="val 50000"/>
            </a:avLst>
          </a:prstGeom>
          <a:solidFill>
            <a:srgbClr val="00468E"/>
          </a:solidFill>
          <a:ln w="50800">
            <a:noFill/>
          </a:ln>
          <a:effectLst>
            <a:outerShdw blurRad="469900" sx="104000" sy="104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41" name="文本框 40">
            <a:extLst>
              <a:ext uri="{FF2B5EF4-FFF2-40B4-BE49-F238E27FC236}">
                <a16:creationId xmlns:a16="http://schemas.microsoft.com/office/drawing/2014/main" id="{2276C83F-36B5-4432-9838-DFA02067EACA}"/>
              </a:ext>
            </a:extLst>
          </p:cNvPr>
          <p:cNvSpPr txBox="1"/>
          <p:nvPr/>
        </p:nvSpPr>
        <p:spPr>
          <a:xfrm>
            <a:off x="5673687" y="2104519"/>
            <a:ext cx="2313541" cy="400110"/>
          </a:xfrm>
          <a:prstGeom prst="rect">
            <a:avLst/>
          </a:prstGeom>
          <a:noFill/>
        </p:spPr>
        <p:txBody>
          <a:bodyPr wrap="square" rtlCol="0">
            <a:spAutoFit/>
          </a:bodyPr>
          <a:lstStyle>
            <a:defPPr>
              <a:defRPr lang="zh-CN"/>
            </a:defPPr>
            <a:lvl1pPr>
              <a:defRPr sz="2800" b="1">
                <a:solidFill>
                  <a:srgbClr val="1E1F8B"/>
                </a:solidFill>
                <a:latin typeface="浪漫雅圆" panose="02010601040101010101" pitchFamily="2" charset="-122"/>
                <a:ea typeface="浪漫雅圆" panose="02010601040101010101" pitchFamily="2" charset="-122"/>
              </a:defRPr>
            </a:lvl1pPr>
          </a:lstStyle>
          <a:p>
            <a:pPr algn="ctr"/>
            <a:r>
              <a:rPr lang="zh-CN" altLang="en-US" sz="2000" dirty="0" smtClean="0">
                <a:solidFill>
                  <a:schemeClr val="bg1"/>
                </a:solidFill>
                <a:latin typeface="微软雅黑" panose="020B0503020204020204" pitchFamily="34" charset="-122"/>
                <a:ea typeface="微软雅黑" panose="020B0503020204020204" pitchFamily="34" charset="-122"/>
              </a:rPr>
              <a:t>均衡策略选择机制</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017814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矩形: 圆角 114">
            <a:extLst>
              <a:ext uri="{FF2B5EF4-FFF2-40B4-BE49-F238E27FC236}">
                <a16:creationId xmlns:a16="http://schemas.microsoft.com/office/drawing/2014/main" id="{855235A4-B16D-44EB-8C2B-97689B9FADC8}"/>
              </a:ext>
            </a:extLst>
          </p:cNvPr>
          <p:cNvSpPr/>
          <p:nvPr/>
        </p:nvSpPr>
        <p:spPr>
          <a:xfrm>
            <a:off x="2683864" y="1737360"/>
            <a:ext cx="5277276" cy="3291583"/>
          </a:xfrm>
          <a:prstGeom prst="roundRect">
            <a:avLst>
              <a:gd name="adj" fmla="val 10297"/>
            </a:avLst>
          </a:prstGeom>
          <a:solidFill>
            <a:schemeClr val="bg1"/>
          </a:solidFill>
          <a:ln>
            <a:noFill/>
          </a:ln>
          <a:effectLst>
            <a:outerShdw blurRad="2794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13" name="矩形: 圆角 112">
            <a:extLst>
              <a:ext uri="{FF2B5EF4-FFF2-40B4-BE49-F238E27FC236}">
                <a16:creationId xmlns:a16="http://schemas.microsoft.com/office/drawing/2014/main" id="{32598363-EE34-4295-9381-27202BF85ED8}"/>
              </a:ext>
            </a:extLst>
          </p:cNvPr>
          <p:cNvSpPr/>
          <p:nvPr/>
        </p:nvSpPr>
        <p:spPr>
          <a:xfrm>
            <a:off x="3220107" y="2012035"/>
            <a:ext cx="1333427" cy="442175"/>
          </a:xfrm>
          <a:prstGeom prst="roundRect">
            <a:avLst>
              <a:gd name="adj" fmla="val 50000"/>
            </a:avLst>
          </a:prstGeom>
          <a:solidFill>
            <a:srgbClr val="00468E"/>
          </a:solidFill>
          <a:ln w="50800">
            <a:noFill/>
          </a:ln>
          <a:effectLst>
            <a:outerShdw blurRad="469900" sx="104000" sy="104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09" name="任意多边形: 形状 108">
            <a:extLst>
              <a:ext uri="{FF2B5EF4-FFF2-40B4-BE49-F238E27FC236}">
                <a16:creationId xmlns:a16="http://schemas.microsoft.com/office/drawing/2014/main" id="{D0E3768E-7D44-4826-8C65-EE12ED1F44DD}"/>
              </a:ext>
            </a:extLst>
          </p:cNvPr>
          <p:cNvSpPr/>
          <p:nvPr/>
        </p:nvSpPr>
        <p:spPr>
          <a:xfrm>
            <a:off x="2389778" y="1331684"/>
            <a:ext cx="833708" cy="623796"/>
          </a:xfrm>
          <a:custGeom>
            <a:avLst/>
            <a:gdLst/>
            <a:ahLst/>
            <a:cxnLst/>
            <a:rect l="l" t="t" r="r" b="b"/>
            <a:pathLst>
              <a:path w="95778" h="71663">
                <a:moveTo>
                  <a:pt x="82098" y="5"/>
                </a:moveTo>
                <a:cubicBezTo>
                  <a:pt x="84614" y="48"/>
                  <a:pt x="87286" y="396"/>
                  <a:pt x="90116" y="1050"/>
                </a:cubicBezTo>
                <a:lnTo>
                  <a:pt x="90116" y="8817"/>
                </a:lnTo>
                <a:cubicBezTo>
                  <a:pt x="78257" y="13440"/>
                  <a:pt x="71979" y="21792"/>
                  <a:pt x="71280" y="33873"/>
                </a:cubicBezTo>
                <a:cubicBezTo>
                  <a:pt x="84139" y="29288"/>
                  <a:pt x="92305" y="35340"/>
                  <a:pt x="95778" y="52027"/>
                </a:cubicBezTo>
                <a:cubicBezTo>
                  <a:pt x="94826" y="65118"/>
                  <a:pt x="87973" y="71663"/>
                  <a:pt x="75219" y="71663"/>
                </a:cubicBezTo>
                <a:cubicBezTo>
                  <a:pt x="59956" y="70752"/>
                  <a:pt x="52325" y="61506"/>
                  <a:pt x="52325" y="43926"/>
                </a:cubicBezTo>
                <a:cubicBezTo>
                  <a:pt x="54564" y="14342"/>
                  <a:pt x="64489" y="-298"/>
                  <a:pt x="82098" y="5"/>
                </a:cubicBezTo>
                <a:close/>
                <a:moveTo>
                  <a:pt x="29473" y="5"/>
                </a:moveTo>
                <a:cubicBezTo>
                  <a:pt x="31987" y="48"/>
                  <a:pt x="34659" y="396"/>
                  <a:pt x="37490" y="1050"/>
                </a:cubicBezTo>
                <a:lnTo>
                  <a:pt x="37490" y="8817"/>
                </a:lnTo>
                <a:cubicBezTo>
                  <a:pt x="25647" y="13434"/>
                  <a:pt x="19469" y="21786"/>
                  <a:pt x="18954" y="33873"/>
                </a:cubicBezTo>
                <a:cubicBezTo>
                  <a:pt x="31588" y="29288"/>
                  <a:pt x="39755" y="35324"/>
                  <a:pt x="43458" y="51980"/>
                </a:cubicBezTo>
                <a:cubicBezTo>
                  <a:pt x="42502" y="65102"/>
                  <a:pt x="35547" y="71663"/>
                  <a:pt x="22593" y="71663"/>
                </a:cubicBezTo>
                <a:cubicBezTo>
                  <a:pt x="7531" y="70752"/>
                  <a:pt x="0" y="61506"/>
                  <a:pt x="0" y="43926"/>
                </a:cubicBezTo>
                <a:cubicBezTo>
                  <a:pt x="2053" y="14342"/>
                  <a:pt x="11877" y="-298"/>
                  <a:pt x="29473" y="5"/>
                </a:cubicBezTo>
                <a:close/>
              </a:path>
            </a:pathLst>
          </a:custGeom>
          <a:solidFill>
            <a:srgbClr val="004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84347ABC-6DD6-4770-AF29-AE09648D5EC7}"/>
              </a:ext>
            </a:extLst>
          </p:cNvPr>
          <p:cNvSpPr/>
          <p:nvPr/>
        </p:nvSpPr>
        <p:spPr>
          <a:xfrm>
            <a:off x="0" y="0"/>
            <a:ext cx="1825599" cy="6858000"/>
          </a:xfrm>
          <a:prstGeom prst="rect">
            <a:avLst/>
          </a:prstGeom>
          <a:solidFill>
            <a:srgbClr val="004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9B7947D5-7F96-480B-9F7A-BF6FCF688EA4}"/>
              </a:ext>
            </a:extLst>
          </p:cNvPr>
          <p:cNvSpPr txBox="1"/>
          <p:nvPr/>
        </p:nvSpPr>
        <p:spPr>
          <a:xfrm>
            <a:off x="2287062" y="473744"/>
            <a:ext cx="9347391" cy="523220"/>
          </a:xfrm>
          <a:prstGeom prst="rect">
            <a:avLst/>
          </a:prstGeom>
          <a:noFill/>
        </p:spPr>
        <p:txBody>
          <a:bodyPr wrap="square" rtlCol="0">
            <a:spAutoFit/>
          </a:bodyPr>
          <a:lstStyle/>
          <a:p>
            <a:r>
              <a:rPr lang="en-US" altLang="zh-CN" sz="2800" b="1" dirty="0">
                <a:solidFill>
                  <a:srgbClr val="00468E"/>
                </a:solidFill>
                <a:latin typeface="微软雅黑" panose="020B0503020204020204" pitchFamily="34" charset="-122"/>
                <a:ea typeface="微软雅黑" panose="020B0503020204020204" pitchFamily="34" charset="-122"/>
              </a:rPr>
              <a:t>3</a:t>
            </a:r>
            <a:r>
              <a:rPr lang="en-US" altLang="zh-CN" sz="2800" b="1" dirty="0" smtClean="0">
                <a:solidFill>
                  <a:srgbClr val="00468E"/>
                </a:solidFill>
                <a:latin typeface="微软雅黑" panose="020B0503020204020204" pitchFamily="34" charset="-122"/>
                <a:ea typeface="微软雅黑" panose="020B0503020204020204" pitchFamily="34" charset="-122"/>
              </a:rPr>
              <a:t>.3.3 </a:t>
            </a:r>
            <a:r>
              <a:rPr lang="zh-CN" altLang="en-US" sz="2800" b="1" dirty="0" smtClean="0">
                <a:solidFill>
                  <a:srgbClr val="00468E"/>
                </a:solidFill>
                <a:latin typeface="微软雅黑" panose="020B0503020204020204" pitchFamily="34" charset="-122"/>
                <a:ea typeface="微软雅黑" panose="020B0503020204020204" pitchFamily="34" charset="-122"/>
              </a:rPr>
              <a:t>算法分析与设计</a:t>
            </a:r>
            <a:endParaRPr lang="zh-CN" altLang="en-US" sz="2800" b="1" dirty="0">
              <a:solidFill>
                <a:srgbClr val="00468E"/>
              </a:solidFill>
              <a:latin typeface="微软雅黑" panose="020B0503020204020204" pitchFamily="34" charset="-122"/>
              <a:ea typeface="微软雅黑" panose="020B0503020204020204" pitchFamily="34" charset="-122"/>
            </a:endParaRPr>
          </a:p>
        </p:txBody>
      </p:sp>
      <p:sp>
        <p:nvSpPr>
          <p:cNvPr id="112" name="文本框 111">
            <a:extLst>
              <a:ext uri="{FF2B5EF4-FFF2-40B4-BE49-F238E27FC236}">
                <a16:creationId xmlns:a16="http://schemas.microsoft.com/office/drawing/2014/main" id="{1A6B6818-1449-4F9C-9EE6-9D4B48315AD7}"/>
              </a:ext>
            </a:extLst>
          </p:cNvPr>
          <p:cNvSpPr txBox="1"/>
          <p:nvPr/>
        </p:nvSpPr>
        <p:spPr>
          <a:xfrm>
            <a:off x="3315861" y="2033067"/>
            <a:ext cx="1237673" cy="400110"/>
          </a:xfrm>
          <a:prstGeom prst="rect">
            <a:avLst/>
          </a:prstGeom>
          <a:noFill/>
        </p:spPr>
        <p:txBody>
          <a:bodyPr wrap="square" rtlCol="0">
            <a:spAutoFit/>
          </a:bodyPr>
          <a:lstStyle>
            <a:defPPr>
              <a:defRPr lang="zh-CN"/>
            </a:defPPr>
            <a:lvl1pPr>
              <a:defRPr sz="2800" b="1">
                <a:solidFill>
                  <a:srgbClr val="1E1F8B"/>
                </a:solidFill>
                <a:latin typeface="浪漫雅圆" panose="02010601040101010101" pitchFamily="2" charset="-122"/>
                <a:ea typeface="浪漫雅圆" panose="02010601040101010101" pitchFamily="2" charset="-122"/>
              </a:defRPr>
            </a:lvl1pPr>
          </a:lstStyle>
          <a:p>
            <a:pPr algn="ctr"/>
            <a:r>
              <a:rPr lang="zh-CN" altLang="en-US" sz="2000" dirty="0" smtClean="0">
                <a:solidFill>
                  <a:schemeClr val="bg1"/>
                </a:solidFill>
                <a:latin typeface="微软雅黑" panose="020B0503020204020204" pitchFamily="34" charset="-122"/>
                <a:ea typeface="微软雅黑" panose="020B0503020204020204" pitchFamily="34" charset="-122"/>
              </a:rPr>
              <a:t>算法分析</a:t>
            </a:r>
            <a:endParaRPr lang="zh-CN" altLang="en-US" sz="2000" dirty="0">
              <a:solidFill>
                <a:schemeClr val="bg1"/>
              </a:solidFill>
              <a:latin typeface="微软雅黑" panose="020B0503020204020204" pitchFamily="34" charset="-122"/>
              <a:ea typeface="微软雅黑" panose="020B0503020204020204" pitchFamily="34" charset="-122"/>
            </a:endParaRPr>
          </a:p>
        </p:txBody>
      </p:sp>
      <p:pic>
        <p:nvPicPr>
          <p:cNvPr id="117" name="图片 116"/>
          <p:cNvPicPr>
            <a:picLocks noChangeAspect="1"/>
          </p:cNvPicPr>
          <p:nvPr/>
        </p:nvPicPr>
        <p:blipFill>
          <a:blip r:embed="rId3" cstate="hqprint">
            <a:extLst>
              <a:ext uri="{BEBA8EAE-BF5A-486C-A8C5-ECC9F3942E4B}">
                <a14:imgProps xmlns:a14="http://schemas.microsoft.com/office/drawing/2010/main">
                  <a14:imgLayer r:embed="rId4">
                    <a14:imgEffect>
                      <a14:saturation sat="33000"/>
                    </a14:imgEffect>
                  </a14:imgLayer>
                </a14:imgProps>
              </a:ext>
              <a:ext uri="{28A0092B-C50C-407E-A947-70E740481C1C}">
                <a14:useLocalDpi xmlns:a14="http://schemas.microsoft.com/office/drawing/2010/main" val="0"/>
              </a:ext>
            </a:extLst>
          </a:blip>
          <a:stretch>
            <a:fillRect/>
          </a:stretch>
        </p:blipFill>
        <p:spPr>
          <a:xfrm>
            <a:off x="2198678" y="5658142"/>
            <a:ext cx="2194903" cy="1559832"/>
          </a:xfrm>
          <a:prstGeom prst="rect">
            <a:avLst/>
          </a:prstGeom>
        </p:spPr>
      </p:pic>
      <p:pic>
        <p:nvPicPr>
          <p:cNvPr id="3" name="图片 2"/>
          <p:cNvPicPr>
            <a:picLocks noChangeAspect="1"/>
          </p:cNvPicPr>
          <p:nvPr/>
        </p:nvPicPr>
        <p:blipFill>
          <a:blip r:embed="rId5"/>
          <a:stretch>
            <a:fillRect/>
          </a:stretch>
        </p:blipFill>
        <p:spPr>
          <a:xfrm>
            <a:off x="8172769" y="864845"/>
            <a:ext cx="3751000" cy="4910201"/>
          </a:xfrm>
          <a:prstGeom prst="rect">
            <a:avLst/>
          </a:prstGeom>
          <a:ln>
            <a:noFill/>
          </a:ln>
          <a:effectLst>
            <a:outerShdw blurRad="292100" dist="139700" dir="2700000" algn="tl" rotWithShape="0">
              <a:srgbClr val="333333">
                <a:alpha val="65000"/>
              </a:srgbClr>
            </a:outerShdw>
          </a:effectLst>
        </p:spPr>
      </p:pic>
      <p:pic>
        <p:nvPicPr>
          <p:cNvPr id="22" name="图片 21"/>
          <p:cNvPicPr>
            <a:picLocks noChangeAspect="1"/>
          </p:cNvPicPr>
          <p:nvPr/>
        </p:nvPicPr>
        <p:blipFill>
          <a:blip r:embed="rId6">
            <a:alphaModFix/>
            <a:duotone>
              <a:schemeClr val="accent5">
                <a:shade val="45000"/>
                <a:satMod val="135000"/>
              </a:schemeClr>
              <a:prstClr val="white"/>
            </a:duotone>
            <a:extLst>
              <a:ext uri="{BEBA8EAE-BF5A-486C-A8C5-ECC9F3942E4B}">
                <a14:imgProps xmlns:a14="http://schemas.microsoft.com/office/drawing/2010/main">
                  <a14:imgLayer r:embed="rId7">
                    <a14:imgEffect>
                      <a14:colorTemperature colorTemp="1500"/>
                    </a14:imgEffect>
                    <a14:imgEffect>
                      <a14:saturation sat="32000"/>
                    </a14:imgEffect>
                  </a14:imgLayer>
                </a14:imgProps>
              </a:ext>
              <a:ext uri="{28A0092B-C50C-407E-A947-70E740481C1C}">
                <a14:useLocalDpi xmlns:a14="http://schemas.microsoft.com/office/drawing/2010/main" val="0"/>
              </a:ext>
            </a:extLst>
          </a:blip>
          <a:stretch>
            <a:fillRect/>
          </a:stretch>
        </p:blipFill>
        <p:spPr>
          <a:xfrm>
            <a:off x="155079" y="129451"/>
            <a:ext cx="1470788" cy="1470788"/>
          </a:xfrm>
          <a:prstGeom prst="rect">
            <a:avLst/>
          </a:prstGeom>
          <a:noFill/>
          <a:ln>
            <a:noFill/>
          </a:ln>
        </p:spPr>
      </p:pic>
      <p:sp>
        <p:nvSpPr>
          <p:cNvPr id="31" name="文本框 30">
            <a:extLst>
              <a:ext uri="{FF2B5EF4-FFF2-40B4-BE49-F238E27FC236}">
                <a16:creationId xmlns:a16="http://schemas.microsoft.com/office/drawing/2014/main" id="{2443B08D-66DA-494C-84F9-D7EAB002ACF7}"/>
              </a:ext>
            </a:extLst>
          </p:cNvPr>
          <p:cNvSpPr txBox="1"/>
          <p:nvPr/>
        </p:nvSpPr>
        <p:spPr>
          <a:xfrm>
            <a:off x="2683864" y="5102286"/>
            <a:ext cx="5571362" cy="652486"/>
          </a:xfrm>
          <a:prstGeom prst="rect">
            <a:avLst/>
          </a:prstGeom>
          <a:noFill/>
        </p:spPr>
        <p:txBody>
          <a:bodyPr wrap="square" rtlCol="0">
            <a:spAutoFit/>
          </a:bodyPr>
          <a:lstStyle/>
          <a:p>
            <a:pPr marL="0" lvl="1">
              <a:lnSpc>
                <a:spcPct val="130000"/>
              </a:lnSpc>
            </a:pPr>
            <a:r>
              <a:rPr lang="en-US" altLang="zh-CN" sz="1400" dirty="0" smtClean="0">
                <a:latin typeface="微软雅黑" panose="020B0503020204020204" pitchFamily="34" charset="-122"/>
                <a:ea typeface="微软雅黑" panose="020B0503020204020204" pitchFamily="34" charset="-122"/>
                <a:cs typeface="Times New Roman" panose="02020603050405020304" pitchFamily="18" charset="0"/>
              </a:rPr>
              <a:t>Paper: </a:t>
            </a:r>
            <a:r>
              <a:rPr lang="en-US" altLang="zh-CN" sz="1400" dirty="0">
                <a:hlinkClick r:id="rId8"/>
              </a:rPr>
              <a:t>https://</a:t>
            </a:r>
            <a:r>
              <a:rPr lang="en-US" altLang="zh-CN" sz="1400" dirty="0" smtClean="0">
                <a:hlinkClick r:id="rId8"/>
              </a:rPr>
              <a:t>doi.org/10.1109/ACCESS.2019.2902846</a:t>
            </a:r>
            <a:endParaRPr lang="en-US" altLang="zh-CN" sz="1400" dirty="0" smtClean="0"/>
          </a:p>
          <a:p>
            <a:pPr marL="0" lvl="1">
              <a:lnSpc>
                <a:spcPct val="130000"/>
              </a:lnSpc>
            </a:pPr>
            <a:r>
              <a:rPr lang="en-US" altLang="zh-CN" sz="1400" dirty="0" smtClean="0">
                <a:latin typeface="微软雅黑" panose="020B0503020204020204" pitchFamily="34" charset="-122"/>
                <a:ea typeface="微软雅黑" panose="020B0503020204020204" pitchFamily="34" charset="-122"/>
                <a:cs typeface="Times New Roman" panose="02020603050405020304" pitchFamily="18" charset="0"/>
              </a:rPr>
              <a:t>source </a:t>
            </a:r>
            <a:r>
              <a:rPr lang="en-US" altLang="zh-CN" sz="1400" dirty="0">
                <a:latin typeface="微软雅黑" panose="020B0503020204020204" pitchFamily="34" charset="-122"/>
                <a:ea typeface="微软雅黑" panose="020B0503020204020204" pitchFamily="34" charset="-122"/>
                <a:cs typeface="Times New Roman" panose="02020603050405020304" pitchFamily="18" charset="0"/>
              </a:rPr>
              <a:t>code: </a:t>
            </a:r>
            <a:r>
              <a:rPr lang="en-US" altLang="zh-CN" sz="1400" dirty="0">
                <a:hlinkClick r:id="rId9"/>
              </a:rPr>
              <a:t>https://github.com/CQ6hang/DQN-based-MARL-withES</a:t>
            </a:r>
            <a:endParaRPr lang="en-US" altLang="zh-CN" sz="1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2" name="文本框 31">
            <a:extLst>
              <a:ext uri="{FF2B5EF4-FFF2-40B4-BE49-F238E27FC236}">
                <a16:creationId xmlns:a16="http://schemas.microsoft.com/office/drawing/2014/main" id="{C29F1C89-DF31-4EEE-A9E9-67ABEDCB9457}"/>
              </a:ext>
            </a:extLst>
          </p:cNvPr>
          <p:cNvSpPr txBox="1"/>
          <p:nvPr/>
        </p:nvSpPr>
        <p:spPr>
          <a:xfrm>
            <a:off x="3228756" y="2497394"/>
            <a:ext cx="4734129" cy="2308324"/>
          </a:xfrm>
          <a:prstGeom prst="rect">
            <a:avLst/>
          </a:prstGeom>
          <a:noFill/>
        </p:spPr>
        <p:txBody>
          <a:bodyPr wrap="square" rtlCol="0">
            <a:spAutoFit/>
          </a:bodyPr>
          <a:lstStyle/>
          <a:p>
            <a:pPr marL="285750" indent="-285750">
              <a:lnSpc>
                <a:spcPct val="150000"/>
              </a:lnSpc>
              <a:buFont typeface="Wingdings" panose="05000000000000000000" pitchFamily="2" charset="2"/>
              <a:buChar char="p"/>
            </a:pPr>
            <a:r>
              <a:rPr lang="zh-CN" altLang="en-US" sz="1600" dirty="0" smtClean="0">
                <a:latin typeface="微软雅黑" panose="020B0503020204020204" pitchFamily="34" charset="-122"/>
                <a:ea typeface="微软雅黑" panose="020B0503020204020204" pitchFamily="34" charset="-122"/>
              </a:rPr>
              <a:t>维度灾难</a:t>
            </a:r>
            <a:endParaRPr lang="en-US" altLang="zh-CN" sz="1600"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p"/>
            </a:pPr>
            <a:r>
              <a:rPr lang="zh-CN" altLang="en-US" sz="1600" dirty="0" smtClean="0">
                <a:latin typeface="微软雅黑" panose="020B0503020204020204" pitchFamily="34" charset="-122"/>
                <a:ea typeface="微软雅黑" panose="020B0503020204020204" pitchFamily="34" charset="-122"/>
              </a:rPr>
              <a:t>探索</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利用权衡问题</a:t>
            </a:r>
            <a:endParaRPr lang="en-US" altLang="zh-CN" sz="1600" dirty="0" smtClean="0">
              <a:solidFill>
                <a:schemeClr val="accent6">
                  <a:lumMod val="75000"/>
                </a:schemeClr>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p"/>
            </a:pPr>
            <a:r>
              <a:rPr lang="zh-CN" altLang="en-US" sz="1600" dirty="0" smtClean="0">
                <a:latin typeface="微软雅黑" panose="020B0503020204020204" pitchFamily="34" charset="-122"/>
                <a:ea typeface="微软雅黑" panose="020B0503020204020204" pitchFamily="34" charset="-122"/>
              </a:rPr>
              <a:t>难以确定学习目标 </a:t>
            </a:r>
            <a:r>
              <a:rPr lang="en-US" altLang="zh-CN" sz="1600" dirty="0" smtClean="0">
                <a:latin typeface="微软雅黑" panose="020B0503020204020204" pitchFamily="34" charset="-122"/>
                <a:ea typeface="微软雅黑" panose="020B0503020204020204" pitchFamily="34" charset="-122"/>
                <a:sym typeface="Wingdings" panose="05000000000000000000" pitchFamily="2" charset="2"/>
              </a:rPr>
              <a:t> </a:t>
            </a:r>
            <a:r>
              <a:rPr lang="zh-CN" altLang="en-US" sz="1600" i="1" dirty="0" smtClean="0">
                <a:solidFill>
                  <a:srgbClr val="FF0000"/>
                </a:solidFill>
                <a:latin typeface="微软雅黑" panose="020B0503020204020204" pitchFamily="34" charset="-122"/>
                <a:ea typeface="微软雅黑" panose="020B0503020204020204" pitchFamily="34" charset="-122"/>
                <a:sym typeface="Wingdings" panose="05000000000000000000" pitchFamily="2" charset="2"/>
              </a:rPr>
              <a:t>克服（一定程度上）</a:t>
            </a:r>
            <a:endParaRPr lang="en-US" altLang="zh-CN" sz="1600" i="1" dirty="0" smtClean="0">
              <a:solidFill>
                <a:srgbClr val="FF000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p"/>
            </a:pPr>
            <a:r>
              <a:rPr lang="zh-CN" altLang="en-US" sz="1600" dirty="0" smtClean="0">
                <a:latin typeface="微软雅黑" panose="020B0503020204020204" pitchFamily="34" charset="-122"/>
                <a:ea typeface="微软雅黑" panose="020B0503020204020204" pitchFamily="34" charset="-122"/>
              </a:rPr>
              <a:t>学习问题的非稳定性 </a:t>
            </a:r>
            <a:r>
              <a:rPr lang="en-US" altLang="zh-CN" sz="1600" dirty="0" smtClean="0">
                <a:latin typeface="微软雅黑" panose="020B0503020204020204" pitchFamily="34" charset="-122"/>
                <a:ea typeface="微软雅黑" panose="020B0503020204020204" pitchFamily="34" charset="-122"/>
                <a:sym typeface="Wingdings" panose="05000000000000000000" pitchFamily="2" charset="2"/>
              </a:rPr>
              <a:t></a:t>
            </a:r>
            <a:r>
              <a:rPr lang="zh-CN" altLang="en-US" sz="1600" i="1" dirty="0">
                <a:solidFill>
                  <a:srgbClr val="FF0000"/>
                </a:solidFill>
                <a:latin typeface="微软雅黑" panose="020B0503020204020204" pitchFamily="34" charset="-122"/>
                <a:ea typeface="微软雅黑" panose="020B0503020204020204" pitchFamily="34" charset="-122"/>
                <a:sym typeface="Wingdings" panose="05000000000000000000" pitchFamily="2" charset="2"/>
              </a:rPr>
              <a:t>克服（一定程度上）</a:t>
            </a:r>
            <a:endParaRPr lang="en-US" altLang="zh-CN" sz="1600"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p"/>
            </a:pPr>
            <a:r>
              <a:rPr lang="zh-CN" altLang="en-US" sz="1600" dirty="0" smtClean="0">
                <a:latin typeface="微软雅黑" panose="020B0503020204020204" pitchFamily="34" charset="-122"/>
                <a:ea typeface="微软雅黑" panose="020B0503020204020204" pitchFamily="34" charset="-122"/>
              </a:rPr>
              <a:t>协调的需要 </a:t>
            </a:r>
            <a:r>
              <a:rPr lang="en-US" altLang="zh-CN" sz="1600" dirty="0" smtClean="0">
                <a:latin typeface="微软雅黑" panose="020B0503020204020204" pitchFamily="34" charset="-122"/>
                <a:ea typeface="微软雅黑" panose="020B0503020204020204" pitchFamily="34" charset="-122"/>
                <a:sym typeface="Wingdings" panose="05000000000000000000" pitchFamily="2" charset="2"/>
              </a:rPr>
              <a:t></a:t>
            </a:r>
            <a:r>
              <a:rPr lang="zh-CN" altLang="en-US" sz="1600" i="1" dirty="0">
                <a:solidFill>
                  <a:srgbClr val="FF0000"/>
                </a:solidFill>
                <a:latin typeface="微软雅黑" panose="020B0503020204020204" pitchFamily="34" charset="-122"/>
                <a:ea typeface="微软雅黑" panose="020B0503020204020204" pitchFamily="34" charset="-122"/>
                <a:sym typeface="Wingdings" panose="05000000000000000000" pitchFamily="2" charset="2"/>
              </a:rPr>
              <a:t>克服（一定程度上）</a:t>
            </a:r>
            <a:endParaRPr lang="en-US" altLang="zh-CN" sz="1600"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p"/>
            </a:pPr>
            <a:r>
              <a:rPr lang="zh-CN" altLang="en-US" sz="1600" dirty="0" smtClean="0">
                <a:latin typeface="微软雅黑" panose="020B0503020204020204" pitchFamily="34" charset="-122"/>
                <a:ea typeface="微软雅黑" panose="020B0503020204020204" pitchFamily="34" charset="-122"/>
              </a:rPr>
              <a:t>多个值的多个均衡 </a:t>
            </a:r>
            <a:r>
              <a:rPr lang="en-US" altLang="zh-CN" sz="1600" dirty="0" smtClean="0">
                <a:latin typeface="微软雅黑" panose="020B0503020204020204" pitchFamily="34" charset="-122"/>
                <a:ea typeface="微软雅黑" panose="020B0503020204020204" pitchFamily="34" charset="-122"/>
                <a:sym typeface="Wingdings" panose="05000000000000000000" pitchFamily="2" charset="2"/>
              </a:rPr>
              <a:t></a:t>
            </a:r>
            <a:r>
              <a:rPr lang="zh-CN" altLang="en-US" sz="1600" i="1" dirty="0">
                <a:solidFill>
                  <a:srgbClr val="FF0000"/>
                </a:solidFill>
                <a:latin typeface="微软雅黑" panose="020B0503020204020204" pitchFamily="34" charset="-122"/>
                <a:ea typeface="微软雅黑" panose="020B0503020204020204" pitchFamily="34" charset="-122"/>
                <a:sym typeface="Wingdings" panose="05000000000000000000" pitchFamily="2" charset="2"/>
              </a:rPr>
              <a:t>克服（一定程度上）</a:t>
            </a:r>
            <a:endParaRPr lang="en-US" altLang="zh-CN" sz="1600" i="1" dirty="0">
              <a:solidFill>
                <a:srgbClr val="FF0000"/>
              </a:solidFill>
              <a:latin typeface="微软雅黑" panose="020B0503020204020204" pitchFamily="34" charset="-122"/>
              <a:ea typeface="微软雅黑" panose="020B0503020204020204" pitchFamily="34" charset="-122"/>
            </a:endParaRPr>
          </a:p>
        </p:txBody>
      </p:sp>
      <p:sp>
        <p:nvSpPr>
          <p:cNvPr id="37" name="矩形 36"/>
          <p:cNvSpPr/>
          <p:nvPr/>
        </p:nvSpPr>
        <p:spPr>
          <a:xfrm>
            <a:off x="3227854" y="2539709"/>
            <a:ext cx="325730" cy="400110"/>
          </a:xfrm>
          <a:prstGeom prst="rect">
            <a:avLst/>
          </a:prstGeom>
        </p:spPr>
        <p:txBody>
          <a:bodyPr wrap="none">
            <a:spAutoFit/>
          </a:bodyPr>
          <a:lstStyle/>
          <a:p>
            <a:r>
              <a:rPr lang="zh-CN" altLang="en-US" sz="2000" dirty="0">
                <a:ln w="19050">
                  <a:solidFill>
                    <a:schemeClr val="tx1"/>
                  </a:solidFill>
                </a:ln>
                <a:latin typeface="微软雅黑" panose="020B0503020204020204" pitchFamily="34" charset="-122"/>
                <a:ea typeface="微软雅黑" panose="020B0503020204020204" pitchFamily="34" charset="-122"/>
                <a:sym typeface="Symbol" panose="05050102010706020507" pitchFamily="18" charset="2"/>
              </a:rPr>
              <a:t></a:t>
            </a:r>
            <a:endParaRPr lang="zh-CN" altLang="en-US" sz="2000" dirty="0">
              <a:ln w="19050">
                <a:solidFill>
                  <a:schemeClr val="tx1"/>
                </a:solidFill>
              </a:ln>
            </a:endParaRPr>
          </a:p>
        </p:txBody>
      </p:sp>
      <p:sp>
        <p:nvSpPr>
          <p:cNvPr id="38" name="矩形 37"/>
          <p:cNvSpPr/>
          <p:nvPr/>
        </p:nvSpPr>
        <p:spPr>
          <a:xfrm>
            <a:off x="3210366" y="4372938"/>
            <a:ext cx="325730" cy="400110"/>
          </a:xfrm>
          <a:prstGeom prst="rect">
            <a:avLst/>
          </a:prstGeom>
        </p:spPr>
        <p:txBody>
          <a:bodyPr wrap="none">
            <a:spAutoFit/>
          </a:bodyPr>
          <a:lstStyle/>
          <a:p>
            <a:r>
              <a:rPr lang="zh-CN" altLang="en-US" sz="2000" dirty="0">
                <a:ln w="19050">
                  <a:solidFill>
                    <a:srgbClr val="FF0000"/>
                  </a:solidFill>
                </a:ln>
                <a:solidFill>
                  <a:srgbClr val="FF0000"/>
                </a:solidFill>
                <a:latin typeface="微软雅黑" panose="020B0503020204020204" pitchFamily="34" charset="-122"/>
                <a:ea typeface="微软雅黑" panose="020B0503020204020204" pitchFamily="34" charset="-122"/>
                <a:sym typeface="Symbol" panose="05050102010706020507" pitchFamily="18" charset="2"/>
              </a:rPr>
              <a:t></a:t>
            </a:r>
            <a:endParaRPr lang="zh-CN" altLang="en-US" sz="2000" dirty="0">
              <a:ln w="19050">
                <a:solidFill>
                  <a:srgbClr val="FF0000"/>
                </a:solidFill>
              </a:ln>
              <a:solidFill>
                <a:srgbClr val="FF0000"/>
              </a:solidFill>
            </a:endParaRPr>
          </a:p>
        </p:txBody>
      </p:sp>
      <p:sp>
        <p:nvSpPr>
          <p:cNvPr id="39" name="矩形 38"/>
          <p:cNvSpPr/>
          <p:nvPr/>
        </p:nvSpPr>
        <p:spPr>
          <a:xfrm>
            <a:off x="3217344" y="3284364"/>
            <a:ext cx="325730" cy="400110"/>
          </a:xfrm>
          <a:prstGeom prst="rect">
            <a:avLst/>
          </a:prstGeom>
        </p:spPr>
        <p:txBody>
          <a:bodyPr wrap="none">
            <a:spAutoFit/>
          </a:bodyPr>
          <a:lstStyle/>
          <a:p>
            <a:r>
              <a:rPr lang="zh-CN" altLang="en-US" sz="2000" dirty="0">
                <a:ln w="19050">
                  <a:solidFill>
                    <a:srgbClr val="FF0000"/>
                  </a:solidFill>
                </a:ln>
                <a:solidFill>
                  <a:srgbClr val="FF0000"/>
                </a:solidFill>
                <a:latin typeface="微软雅黑" panose="020B0503020204020204" pitchFamily="34" charset="-122"/>
                <a:ea typeface="微软雅黑" panose="020B0503020204020204" pitchFamily="34" charset="-122"/>
                <a:sym typeface="Symbol" panose="05050102010706020507" pitchFamily="18" charset="2"/>
              </a:rPr>
              <a:t></a:t>
            </a:r>
            <a:endParaRPr lang="zh-CN" altLang="en-US" sz="2000" dirty="0">
              <a:ln w="19050">
                <a:solidFill>
                  <a:srgbClr val="FF0000"/>
                </a:solidFill>
              </a:ln>
              <a:solidFill>
                <a:srgbClr val="FF0000"/>
              </a:solidFill>
            </a:endParaRPr>
          </a:p>
        </p:txBody>
      </p:sp>
      <p:sp>
        <p:nvSpPr>
          <p:cNvPr id="40" name="矩形 39"/>
          <p:cNvSpPr/>
          <p:nvPr/>
        </p:nvSpPr>
        <p:spPr>
          <a:xfrm>
            <a:off x="3210366" y="3686185"/>
            <a:ext cx="325730" cy="400110"/>
          </a:xfrm>
          <a:prstGeom prst="rect">
            <a:avLst/>
          </a:prstGeom>
        </p:spPr>
        <p:txBody>
          <a:bodyPr wrap="none">
            <a:spAutoFit/>
          </a:bodyPr>
          <a:lstStyle/>
          <a:p>
            <a:r>
              <a:rPr lang="zh-CN" altLang="en-US" sz="2000" dirty="0">
                <a:ln w="19050">
                  <a:solidFill>
                    <a:srgbClr val="FF0000"/>
                  </a:solidFill>
                </a:ln>
                <a:solidFill>
                  <a:srgbClr val="FF0000"/>
                </a:solidFill>
                <a:latin typeface="微软雅黑" panose="020B0503020204020204" pitchFamily="34" charset="-122"/>
                <a:ea typeface="微软雅黑" panose="020B0503020204020204" pitchFamily="34" charset="-122"/>
                <a:sym typeface="Symbol" panose="05050102010706020507" pitchFamily="18" charset="2"/>
              </a:rPr>
              <a:t></a:t>
            </a:r>
            <a:endParaRPr lang="zh-CN" altLang="en-US" sz="2000" dirty="0">
              <a:ln w="19050">
                <a:solidFill>
                  <a:srgbClr val="FF0000"/>
                </a:solidFill>
              </a:ln>
              <a:solidFill>
                <a:srgbClr val="FF0000"/>
              </a:solidFill>
            </a:endParaRPr>
          </a:p>
        </p:txBody>
      </p:sp>
      <p:sp>
        <p:nvSpPr>
          <p:cNvPr id="41" name="矩形 40"/>
          <p:cNvSpPr/>
          <p:nvPr/>
        </p:nvSpPr>
        <p:spPr>
          <a:xfrm>
            <a:off x="3217344" y="4036276"/>
            <a:ext cx="325730" cy="400110"/>
          </a:xfrm>
          <a:prstGeom prst="rect">
            <a:avLst/>
          </a:prstGeom>
        </p:spPr>
        <p:txBody>
          <a:bodyPr wrap="none">
            <a:spAutoFit/>
          </a:bodyPr>
          <a:lstStyle/>
          <a:p>
            <a:r>
              <a:rPr lang="zh-CN" altLang="en-US" sz="2000" dirty="0">
                <a:ln w="19050">
                  <a:solidFill>
                    <a:srgbClr val="FF0000"/>
                  </a:solidFill>
                </a:ln>
                <a:solidFill>
                  <a:srgbClr val="FF0000"/>
                </a:solidFill>
                <a:latin typeface="微软雅黑" panose="020B0503020204020204" pitchFamily="34" charset="-122"/>
                <a:ea typeface="微软雅黑" panose="020B0503020204020204" pitchFamily="34" charset="-122"/>
                <a:sym typeface="Symbol" panose="05050102010706020507" pitchFamily="18" charset="2"/>
              </a:rPr>
              <a:t></a:t>
            </a:r>
            <a:endParaRPr lang="zh-CN" altLang="en-US" sz="2000" dirty="0">
              <a:ln w="19050">
                <a:solidFill>
                  <a:srgbClr val="FF0000"/>
                </a:solidFill>
              </a:ln>
              <a:solidFill>
                <a:srgbClr val="FF0000"/>
              </a:solidFill>
            </a:endParaRPr>
          </a:p>
        </p:txBody>
      </p:sp>
      <p:sp>
        <p:nvSpPr>
          <p:cNvPr id="42" name="矩形 41"/>
          <p:cNvSpPr/>
          <p:nvPr/>
        </p:nvSpPr>
        <p:spPr>
          <a:xfrm>
            <a:off x="3224322" y="2922409"/>
            <a:ext cx="325730" cy="400110"/>
          </a:xfrm>
          <a:prstGeom prst="rect">
            <a:avLst/>
          </a:prstGeom>
        </p:spPr>
        <p:txBody>
          <a:bodyPr wrap="none">
            <a:spAutoFit/>
          </a:bodyPr>
          <a:lstStyle/>
          <a:p>
            <a:r>
              <a:rPr lang="zh-CN" altLang="en-US" sz="2000" dirty="0">
                <a:ln w="19050">
                  <a:solidFill>
                    <a:schemeClr val="tx1"/>
                  </a:solidFill>
                </a:ln>
                <a:latin typeface="微软雅黑" panose="020B0503020204020204" pitchFamily="34" charset="-122"/>
                <a:ea typeface="微软雅黑" panose="020B0503020204020204" pitchFamily="34" charset="-122"/>
                <a:sym typeface="Symbol" panose="05050102010706020507" pitchFamily="18" charset="2"/>
              </a:rPr>
              <a:t></a:t>
            </a:r>
            <a:endParaRPr lang="zh-CN" altLang="en-US" sz="2000" dirty="0">
              <a:ln w="19050">
                <a:solidFill>
                  <a:schemeClr val="tx1"/>
                </a:solidFill>
              </a:ln>
            </a:endParaRPr>
          </a:p>
        </p:txBody>
      </p:sp>
      <p:sp>
        <p:nvSpPr>
          <p:cNvPr id="33" name="矩形: 圆角 120">
            <a:extLst>
              <a:ext uri="{FF2B5EF4-FFF2-40B4-BE49-F238E27FC236}">
                <a16:creationId xmlns:a16="http://schemas.microsoft.com/office/drawing/2014/main" id="{44906AC7-84B6-453D-BE8F-1E08EA3CF00D}"/>
              </a:ext>
            </a:extLst>
          </p:cNvPr>
          <p:cNvSpPr/>
          <p:nvPr/>
        </p:nvSpPr>
        <p:spPr>
          <a:xfrm>
            <a:off x="-335280" y="3221073"/>
            <a:ext cx="2430780" cy="615507"/>
          </a:xfrm>
          <a:prstGeom prst="roundRect">
            <a:avLst>
              <a:gd name="adj" fmla="val 50000"/>
            </a:avLst>
          </a:prstGeom>
          <a:solidFill>
            <a:schemeClr val="bg1"/>
          </a:solidFill>
          <a:ln w="50800">
            <a:noFill/>
          </a:ln>
          <a:effectLst>
            <a:outerShdw blurRad="469900" sx="104000" sy="104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4" name="文本框 33">
            <a:extLst>
              <a:ext uri="{FF2B5EF4-FFF2-40B4-BE49-F238E27FC236}">
                <a16:creationId xmlns:a16="http://schemas.microsoft.com/office/drawing/2014/main" id="{F2A70FE8-B823-4BCA-ABD5-E5714485D20F}"/>
              </a:ext>
            </a:extLst>
          </p:cNvPr>
          <p:cNvSpPr txBox="1"/>
          <p:nvPr/>
        </p:nvSpPr>
        <p:spPr>
          <a:xfrm>
            <a:off x="203606" y="3274138"/>
            <a:ext cx="1686154" cy="461665"/>
          </a:xfrm>
          <a:prstGeom prst="rect">
            <a:avLst/>
          </a:prstGeom>
          <a:noFill/>
        </p:spPr>
        <p:txBody>
          <a:bodyPr wrap="square" rtlCol="0">
            <a:spAutoFit/>
          </a:bodyPr>
          <a:lstStyle/>
          <a:p>
            <a:r>
              <a:rPr lang="zh-CN" altLang="en-US" sz="2400" b="1" dirty="0" smtClean="0">
                <a:solidFill>
                  <a:srgbClr val="00468E"/>
                </a:solidFill>
                <a:latin typeface="微软雅黑" panose="020B0503020204020204" pitchFamily="34" charset="-122"/>
                <a:ea typeface="微软雅黑" panose="020B0503020204020204" pitchFamily="34" charset="-122"/>
              </a:rPr>
              <a:t>调度方法 </a:t>
            </a:r>
            <a:endParaRPr lang="zh-CN" altLang="en-US" sz="2400" b="1" dirty="0">
              <a:solidFill>
                <a:srgbClr val="00468E"/>
              </a:solidFill>
              <a:latin typeface="微软雅黑" panose="020B0503020204020204" pitchFamily="34" charset="-122"/>
              <a:ea typeface="微软雅黑" panose="020B0503020204020204" pitchFamily="34" charset="-122"/>
            </a:endParaRPr>
          </a:p>
        </p:txBody>
      </p:sp>
      <p:sp>
        <p:nvSpPr>
          <p:cNvPr id="35" name="弧形 34">
            <a:extLst>
              <a:ext uri="{FF2B5EF4-FFF2-40B4-BE49-F238E27FC236}">
                <a16:creationId xmlns:a16="http://schemas.microsoft.com/office/drawing/2014/main" id="{42BC9E90-A9F4-4585-88CC-3203288AEDE6}"/>
              </a:ext>
            </a:extLst>
          </p:cNvPr>
          <p:cNvSpPr/>
          <p:nvPr/>
        </p:nvSpPr>
        <p:spPr>
          <a:xfrm rot="2700000">
            <a:off x="1467034" y="3330914"/>
            <a:ext cx="395824" cy="395824"/>
          </a:xfrm>
          <a:prstGeom prst="arc">
            <a:avLst/>
          </a:prstGeom>
          <a:ln w="50800" cap="rnd">
            <a:solidFill>
              <a:srgbClr val="00468E"/>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6" name="文本框 35">
            <a:extLst>
              <a:ext uri="{FF2B5EF4-FFF2-40B4-BE49-F238E27FC236}">
                <a16:creationId xmlns:a16="http://schemas.microsoft.com/office/drawing/2014/main" id="{C5E880B9-107D-41C6-87F1-65F66D40A0BF}"/>
              </a:ext>
            </a:extLst>
          </p:cNvPr>
          <p:cNvSpPr txBox="1"/>
          <p:nvPr/>
        </p:nvSpPr>
        <p:spPr>
          <a:xfrm>
            <a:off x="203606" y="2185231"/>
            <a:ext cx="1373734" cy="400110"/>
          </a:xfrm>
          <a:prstGeom prst="rect">
            <a:avLst/>
          </a:prstGeom>
          <a:noFill/>
        </p:spPr>
        <p:txBody>
          <a:bodyPr wrap="square" rtlCol="0">
            <a:spAutoFit/>
          </a:bodyPr>
          <a:lstStyle/>
          <a:p>
            <a:r>
              <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rPr>
              <a:t>研究</a:t>
            </a:r>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背景</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43" name="文本框 42">
            <a:extLst>
              <a:ext uri="{FF2B5EF4-FFF2-40B4-BE49-F238E27FC236}">
                <a16:creationId xmlns:a16="http://schemas.microsoft.com/office/drawing/2014/main" id="{89BB294C-F152-47A1-A832-B338DFB2169C}"/>
              </a:ext>
            </a:extLst>
          </p:cNvPr>
          <p:cNvSpPr txBox="1"/>
          <p:nvPr/>
        </p:nvSpPr>
        <p:spPr>
          <a:xfrm>
            <a:off x="203606" y="2652086"/>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问题建模</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44" name="文本框 43">
            <a:extLst>
              <a:ext uri="{FF2B5EF4-FFF2-40B4-BE49-F238E27FC236}">
                <a16:creationId xmlns:a16="http://schemas.microsoft.com/office/drawing/2014/main" id="{70B01E73-2206-4BAF-96FD-98F96844A935}"/>
              </a:ext>
            </a:extLst>
          </p:cNvPr>
          <p:cNvSpPr txBox="1"/>
          <p:nvPr/>
        </p:nvSpPr>
        <p:spPr>
          <a:xfrm>
            <a:off x="203606" y="4018402"/>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实验分析</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45" name="文本框 44">
            <a:extLst>
              <a:ext uri="{FF2B5EF4-FFF2-40B4-BE49-F238E27FC236}">
                <a16:creationId xmlns:a16="http://schemas.microsoft.com/office/drawing/2014/main" id="{70B01E73-2206-4BAF-96FD-98F96844A935}"/>
              </a:ext>
            </a:extLst>
          </p:cNvPr>
          <p:cNvSpPr txBox="1"/>
          <p:nvPr/>
        </p:nvSpPr>
        <p:spPr>
          <a:xfrm>
            <a:off x="203606" y="4583422"/>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总结展望</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636060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 name="矩形: 圆角 625">
            <a:extLst>
              <a:ext uri="{FF2B5EF4-FFF2-40B4-BE49-F238E27FC236}">
                <a16:creationId xmlns:a16="http://schemas.microsoft.com/office/drawing/2014/main" id="{96E31A82-6E50-4664-9730-0F27BB4AC5E5}"/>
              </a:ext>
            </a:extLst>
          </p:cNvPr>
          <p:cNvSpPr/>
          <p:nvPr/>
        </p:nvSpPr>
        <p:spPr>
          <a:xfrm>
            <a:off x="2689011" y="1536921"/>
            <a:ext cx="8619456" cy="3784158"/>
          </a:xfrm>
          <a:prstGeom prst="roundRect">
            <a:avLst>
              <a:gd name="adj" fmla="val 10297"/>
            </a:avLst>
          </a:prstGeom>
          <a:solidFill>
            <a:schemeClr val="bg1"/>
          </a:solidFill>
          <a:ln>
            <a:noFill/>
          </a:ln>
          <a:effectLst>
            <a:outerShdw blurRad="2794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627" name="任意多边形: 形状 626">
            <a:extLst>
              <a:ext uri="{FF2B5EF4-FFF2-40B4-BE49-F238E27FC236}">
                <a16:creationId xmlns:a16="http://schemas.microsoft.com/office/drawing/2014/main" id="{7DAA398D-59D4-4F51-9C57-4A85B1632D15}"/>
              </a:ext>
            </a:extLst>
          </p:cNvPr>
          <p:cNvSpPr/>
          <p:nvPr/>
        </p:nvSpPr>
        <p:spPr>
          <a:xfrm>
            <a:off x="2389778" y="1331684"/>
            <a:ext cx="833708" cy="623796"/>
          </a:xfrm>
          <a:custGeom>
            <a:avLst/>
            <a:gdLst/>
            <a:ahLst/>
            <a:cxnLst/>
            <a:rect l="l" t="t" r="r" b="b"/>
            <a:pathLst>
              <a:path w="95778" h="71663">
                <a:moveTo>
                  <a:pt x="82098" y="5"/>
                </a:moveTo>
                <a:cubicBezTo>
                  <a:pt x="84614" y="48"/>
                  <a:pt x="87286" y="396"/>
                  <a:pt x="90116" y="1050"/>
                </a:cubicBezTo>
                <a:lnTo>
                  <a:pt x="90116" y="8817"/>
                </a:lnTo>
                <a:cubicBezTo>
                  <a:pt x="78257" y="13440"/>
                  <a:pt x="71979" y="21792"/>
                  <a:pt x="71280" y="33873"/>
                </a:cubicBezTo>
                <a:cubicBezTo>
                  <a:pt x="84139" y="29288"/>
                  <a:pt x="92305" y="35340"/>
                  <a:pt x="95778" y="52027"/>
                </a:cubicBezTo>
                <a:cubicBezTo>
                  <a:pt x="94826" y="65118"/>
                  <a:pt x="87973" y="71663"/>
                  <a:pt x="75219" y="71663"/>
                </a:cubicBezTo>
                <a:cubicBezTo>
                  <a:pt x="59956" y="70752"/>
                  <a:pt x="52325" y="61506"/>
                  <a:pt x="52325" y="43926"/>
                </a:cubicBezTo>
                <a:cubicBezTo>
                  <a:pt x="54564" y="14342"/>
                  <a:pt x="64489" y="-298"/>
                  <a:pt x="82098" y="5"/>
                </a:cubicBezTo>
                <a:close/>
                <a:moveTo>
                  <a:pt x="29473" y="5"/>
                </a:moveTo>
                <a:cubicBezTo>
                  <a:pt x="31987" y="48"/>
                  <a:pt x="34659" y="396"/>
                  <a:pt x="37490" y="1050"/>
                </a:cubicBezTo>
                <a:lnTo>
                  <a:pt x="37490" y="8817"/>
                </a:lnTo>
                <a:cubicBezTo>
                  <a:pt x="25647" y="13434"/>
                  <a:pt x="19469" y="21786"/>
                  <a:pt x="18954" y="33873"/>
                </a:cubicBezTo>
                <a:cubicBezTo>
                  <a:pt x="31588" y="29288"/>
                  <a:pt x="39755" y="35324"/>
                  <a:pt x="43458" y="51980"/>
                </a:cubicBezTo>
                <a:cubicBezTo>
                  <a:pt x="42502" y="65102"/>
                  <a:pt x="35547" y="71663"/>
                  <a:pt x="22593" y="71663"/>
                </a:cubicBezTo>
                <a:cubicBezTo>
                  <a:pt x="7531" y="70752"/>
                  <a:pt x="0" y="61506"/>
                  <a:pt x="0" y="43926"/>
                </a:cubicBezTo>
                <a:cubicBezTo>
                  <a:pt x="2053" y="14342"/>
                  <a:pt x="11877" y="-298"/>
                  <a:pt x="29473" y="5"/>
                </a:cubicBezTo>
                <a:close/>
              </a:path>
            </a:pathLst>
          </a:custGeom>
          <a:solidFill>
            <a:srgbClr val="004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10" name="矩形 109">
            <a:extLst>
              <a:ext uri="{FF2B5EF4-FFF2-40B4-BE49-F238E27FC236}">
                <a16:creationId xmlns:a16="http://schemas.microsoft.com/office/drawing/2014/main" id="{A69E5D4D-7C6A-44D2-93EA-B6CDFE00DA95}"/>
              </a:ext>
            </a:extLst>
          </p:cNvPr>
          <p:cNvSpPr/>
          <p:nvPr/>
        </p:nvSpPr>
        <p:spPr>
          <a:xfrm>
            <a:off x="0" y="0"/>
            <a:ext cx="1825599" cy="6858000"/>
          </a:xfrm>
          <a:prstGeom prst="rect">
            <a:avLst/>
          </a:prstGeom>
          <a:solidFill>
            <a:srgbClr val="004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21" name="矩形: 圆角 120">
            <a:extLst>
              <a:ext uri="{FF2B5EF4-FFF2-40B4-BE49-F238E27FC236}">
                <a16:creationId xmlns:a16="http://schemas.microsoft.com/office/drawing/2014/main" id="{44906AC7-84B6-453D-BE8F-1E08EA3CF00D}"/>
              </a:ext>
            </a:extLst>
          </p:cNvPr>
          <p:cNvSpPr/>
          <p:nvPr/>
        </p:nvSpPr>
        <p:spPr>
          <a:xfrm>
            <a:off x="-335280" y="3845826"/>
            <a:ext cx="2430780" cy="615507"/>
          </a:xfrm>
          <a:prstGeom prst="roundRect">
            <a:avLst>
              <a:gd name="adj" fmla="val 50000"/>
            </a:avLst>
          </a:prstGeom>
          <a:solidFill>
            <a:schemeClr val="bg1"/>
          </a:solidFill>
          <a:ln w="50800">
            <a:noFill/>
          </a:ln>
          <a:effectLst>
            <a:outerShdw blurRad="469900" sx="104000" sy="104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22" name="文本框 121">
            <a:extLst>
              <a:ext uri="{FF2B5EF4-FFF2-40B4-BE49-F238E27FC236}">
                <a16:creationId xmlns:a16="http://schemas.microsoft.com/office/drawing/2014/main" id="{F2A70FE8-B823-4BCA-ABD5-E5714485D20F}"/>
              </a:ext>
            </a:extLst>
          </p:cNvPr>
          <p:cNvSpPr txBox="1"/>
          <p:nvPr/>
        </p:nvSpPr>
        <p:spPr>
          <a:xfrm>
            <a:off x="203606" y="3898891"/>
            <a:ext cx="1686154" cy="461665"/>
          </a:xfrm>
          <a:prstGeom prst="rect">
            <a:avLst/>
          </a:prstGeom>
          <a:noFill/>
        </p:spPr>
        <p:txBody>
          <a:bodyPr wrap="square" rtlCol="0">
            <a:spAutoFit/>
          </a:bodyPr>
          <a:lstStyle/>
          <a:p>
            <a:r>
              <a:rPr lang="zh-CN" altLang="en-US" sz="2400" b="1" dirty="0" smtClean="0">
                <a:solidFill>
                  <a:srgbClr val="00468E"/>
                </a:solidFill>
                <a:latin typeface="微软雅黑" panose="020B0503020204020204" pitchFamily="34" charset="-122"/>
                <a:ea typeface="微软雅黑" panose="020B0503020204020204" pitchFamily="34" charset="-122"/>
              </a:rPr>
              <a:t>实验分析 </a:t>
            </a:r>
            <a:endParaRPr lang="zh-CN" altLang="en-US" sz="2400" b="1" dirty="0">
              <a:solidFill>
                <a:srgbClr val="00468E"/>
              </a:solidFill>
              <a:latin typeface="微软雅黑" panose="020B0503020204020204" pitchFamily="34" charset="-122"/>
              <a:ea typeface="微软雅黑" panose="020B0503020204020204" pitchFamily="34" charset="-122"/>
            </a:endParaRPr>
          </a:p>
        </p:txBody>
      </p:sp>
      <p:sp>
        <p:nvSpPr>
          <p:cNvPr id="123" name="弧形 122">
            <a:extLst>
              <a:ext uri="{FF2B5EF4-FFF2-40B4-BE49-F238E27FC236}">
                <a16:creationId xmlns:a16="http://schemas.microsoft.com/office/drawing/2014/main" id="{42BC9E90-A9F4-4585-88CC-3203288AEDE6}"/>
              </a:ext>
            </a:extLst>
          </p:cNvPr>
          <p:cNvSpPr/>
          <p:nvPr/>
        </p:nvSpPr>
        <p:spPr>
          <a:xfrm rot="2700000">
            <a:off x="1467034" y="3955667"/>
            <a:ext cx="395824" cy="395824"/>
          </a:xfrm>
          <a:prstGeom prst="arc">
            <a:avLst/>
          </a:prstGeom>
          <a:ln w="50800" cap="rnd">
            <a:solidFill>
              <a:srgbClr val="00468E"/>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4" name="文本框 123">
            <a:extLst>
              <a:ext uri="{FF2B5EF4-FFF2-40B4-BE49-F238E27FC236}">
                <a16:creationId xmlns:a16="http://schemas.microsoft.com/office/drawing/2014/main" id="{2694CBE9-74A6-492A-A9EB-787A2969E091}"/>
              </a:ext>
            </a:extLst>
          </p:cNvPr>
          <p:cNvSpPr txBox="1"/>
          <p:nvPr/>
        </p:nvSpPr>
        <p:spPr>
          <a:xfrm>
            <a:off x="2287062" y="473744"/>
            <a:ext cx="9347391" cy="523220"/>
          </a:xfrm>
          <a:prstGeom prst="rect">
            <a:avLst/>
          </a:prstGeom>
          <a:noFill/>
        </p:spPr>
        <p:txBody>
          <a:bodyPr wrap="square" rtlCol="0">
            <a:spAutoFit/>
          </a:bodyPr>
          <a:lstStyle/>
          <a:p>
            <a:r>
              <a:rPr lang="en-US" altLang="zh-CN" sz="2800" b="1" dirty="0">
                <a:solidFill>
                  <a:srgbClr val="00468E"/>
                </a:solidFill>
                <a:latin typeface="微软雅黑" panose="020B0503020204020204" pitchFamily="34" charset="-122"/>
                <a:ea typeface="微软雅黑" panose="020B0503020204020204" pitchFamily="34" charset="-122"/>
              </a:rPr>
              <a:t>4</a:t>
            </a:r>
            <a:r>
              <a:rPr lang="en-US" altLang="zh-CN" sz="2800" b="1" dirty="0" smtClean="0">
                <a:solidFill>
                  <a:srgbClr val="00468E"/>
                </a:solidFill>
                <a:latin typeface="微软雅黑" panose="020B0503020204020204" pitchFamily="34" charset="-122"/>
                <a:ea typeface="微软雅黑" panose="020B0503020204020204" pitchFamily="34" charset="-122"/>
              </a:rPr>
              <a:t>. </a:t>
            </a:r>
            <a:r>
              <a:rPr lang="zh-CN" altLang="en-US" sz="2800" b="1" dirty="0" smtClean="0">
                <a:solidFill>
                  <a:srgbClr val="00468E"/>
                </a:solidFill>
                <a:latin typeface="微软雅黑" panose="020B0503020204020204" pitchFamily="34" charset="-122"/>
                <a:ea typeface="微软雅黑" panose="020B0503020204020204" pitchFamily="34" charset="-122"/>
              </a:rPr>
              <a:t>案例研究和实验结果分析</a:t>
            </a:r>
            <a:endParaRPr lang="zh-CN" altLang="en-US" sz="2800" b="1" dirty="0">
              <a:solidFill>
                <a:srgbClr val="00468E"/>
              </a:solidFill>
              <a:latin typeface="微软雅黑" panose="020B0503020204020204" pitchFamily="34" charset="-122"/>
              <a:ea typeface="微软雅黑" panose="020B0503020204020204" pitchFamily="34" charset="-122"/>
            </a:endParaRPr>
          </a:p>
        </p:txBody>
      </p:sp>
      <p:sp>
        <p:nvSpPr>
          <p:cNvPr id="125" name="文本框 124">
            <a:extLst>
              <a:ext uri="{FF2B5EF4-FFF2-40B4-BE49-F238E27FC236}">
                <a16:creationId xmlns:a16="http://schemas.microsoft.com/office/drawing/2014/main" id="{C5E880B9-107D-41C6-87F1-65F66D40A0BF}"/>
              </a:ext>
            </a:extLst>
          </p:cNvPr>
          <p:cNvSpPr txBox="1"/>
          <p:nvPr/>
        </p:nvSpPr>
        <p:spPr>
          <a:xfrm>
            <a:off x="203606" y="2185231"/>
            <a:ext cx="1373734" cy="400110"/>
          </a:xfrm>
          <a:prstGeom prst="rect">
            <a:avLst/>
          </a:prstGeom>
          <a:noFill/>
        </p:spPr>
        <p:txBody>
          <a:bodyPr wrap="square" rtlCol="0">
            <a:spAutoFit/>
          </a:bodyPr>
          <a:lstStyle/>
          <a:p>
            <a:r>
              <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rPr>
              <a:t>研究</a:t>
            </a:r>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背景</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150" name="文本框 149">
            <a:extLst>
              <a:ext uri="{FF2B5EF4-FFF2-40B4-BE49-F238E27FC236}">
                <a16:creationId xmlns:a16="http://schemas.microsoft.com/office/drawing/2014/main" id="{18DB9C03-5DC7-48FE-BDBD-8784DD9C3FCC}"/>
              </a:ext>
            </a:extLst>
          </p:cNvPr>
          <p:cNvSpPr txBox="1"/>
          <p:nvPr/>
        </p:nvSpPr>
        <p:spPr>
          <a:xfrm>
            <a:off x="3060819" y="1782548"/>
            <a:ext cx="7881912" cy="1289905"/>
          </a:xfrm>
          <a:prstGeom prst="rect">
            <a:avLst/>
          </a:prstGeom>
          <a:noFill/>
        </p:spPr>
        <p:txBody>
          <a:bodyPr wrap="square" rtlCol="0">
            <a:spAutoFit/>
          </a:bodyPr>
          <a:lstStyle/>
          <a:p>
            <a:pPr algn="just">
              <a:lnSpc>
                <a:spcPct val="150000"/>
              </a:lnSpc>
            </a:pPr>
            <a:r>
              <a:rPr lang="zh-CN" altLang="en-US" dirty="0" smtClean="0">
                <a:latin typeface="微软雅黑" panose="020B0503020204020204" pitchFamily="34" charset="-122"/>
                <a:ea typeface="微软雅黑" panose="020B0503020204020204" pitchFamily="34" charset="-122"/>
              </a:rPr>
              <a:t>       本文</a:t>
            </a:r>
            <a:r>
              <a:rPr lang="zh-CN" altLang="en-US" dirty="0">
                <a:latin typeface="微软雅黑" panose="020B0503020204020204" pitchFamily="34" charset="-122"/>
                <a:ea typeface="微软雅黑" panose="020B0503020204020204" pitchFamily="34" charset="-122"/>
              </a:rPr>
              <a:t>的案例分析和算法的实现是基于仿真实验环境进行的。为了验证模型和算法，本文</a:t>
            </a:r>
            <a:r>
              <a:rPr lang="zh-CN" altLang="en-US" dirty="0" smtClean="0">
                <a:latin typeface="微软雅黑" panose="020B0503020204020204" pitchFamily="34" charset="-122"/>
                <a:ea typeface="微软雅黑" panose="020B0503020204020204" pitchFamily="34" charset="-122"/>
              </a:rPr>
              <a:t>基于五</a:t>
            </a:r>
            <a:r>
              <a:rPr lang="zh-CN" altLang="en-US" dirty="0">
                <a:latin typeface="微软雅黑" panose="020B0503020204020204" pitchFamily="34" charset="-122"/>
                <a:ea typeface="微软雅黑" panose="020B0503020204020204" pitchFamily="34" charset="-122"/>
              </a:rPr>
              <a:t>种著名的科学工作流模板和真实的第三方商业云，</a:t>
            </a:r>
            <a:r>
              <a:rPr lang="zh-CN" altLang="en-US" dirty="0" smtClean="0">
                <a:latin typeface="微软雅黑" panose="020B0503020204020204" pitchFamily="34" charset="-122"/>
                <a:ea typeface="微软雅黑" panose="020B0503020204020204" pitchFamily="34" charset="-122"/>
              </a:rPr>
              <a:t>如</a:t>
            </a:r>
            <a:r>
              <a:rPr lang="en-US" altLang="zh-CN" dirty="0" smtClean="0">
                <a:latin typeface="微软雅黑" panose="020B0503020204020204" pitchFamily="34" charset="-122"/>
                <a:ea typeface="微软雅黑" panose="020B0503020204020204" pitchFamily="34" charset="-122"/>
              </a:rPr>
              <a:t>Amazon </a:t>
            </a:r>
            <a:r>
              <a:rPr lang="en-US" altLang="zh-CN" dirty="0">
                <a:latin typeface="微软雅黑" panose="020B0503020204020204" pitchFamily="34" charset="-122"/>
                <a:ea typeface="微软雅黑" panose="020B0503020204020204" pitchFamily="34" charset="-122"/>
              </a:rPr>
              <a:t>EC2</a:t>
            </a:r>
            <a:r>
              <a:rPr lang="zh-CN" altLang="en-US" dirty="0">
                <a:latin typeface="微软雅黑" panose="020B0503020204020204" pitchFamily="34" charset="-122"/>
                <a:ea typeface="微软雅黑" panose="020B0503020204020204" pitchFamily="34" charset="-122"/>
              </a:rPr>
              <a:t>云主机实例，进行了大量的案例</a:t>
            </a:r>
            <a:r>
              <a:rPr lang="zh-CN" altLang="en-US" dirty="0" smtClean="0">
                <a:latin typeface="微软雅黑" panose="020B0503020204020204" pitchFamily="34" charset="-122"/>
                <a:ea typeface="微软雅黑" panose="020B0503020204020204" pitchFamily="34" charset="-122"/>
              </a:rPr>
              <a:t>研究。</a:t>
            </a:r>
            <a:endParaRPr lang="zh-CN" altLang="en-US" dirty="0">
              <a:latin typeface="微软雅黑" panose="020B0503020204020204" pitchFamily="34" charset="-122"/>
              <a:ea typeface="微软雅黑" panose="020B0503020204020204" pitchFamily="34" charset="-122"/>
            </a:endParaRPr>
          </a:p>
        </p:txBody>
      </p:sp>
      <p:sp>
        <p:nvSpPr>
          <p:cNvPr id="166" name="矩形 165">
            <a:extLst>
              <a:ext uri="{FF2B5EF4-FFF2-40B4-BE49-F238E27FC236}">
                <a16:creationId xmlns:a16="http://schemas.microsoft.com/office/drawing/2014/main" id="{F874BF3C-8E72-4EF0-AEB7-87DEDF16592D}"/>
              </a:ext>
            </a:extLst>
          </p:cNvPr>
          <p:cNvSpPr/>
          <p:nvPr/>
        </p:nvSpPr>
        <p:spPr>
          <a:xfrm>
            <a:off x="6455581" y="5245100"/>
            <a:ext cx="1086314" cy="75979"/>
          </a:xfrm>
          <a:prstGeom prst="rect">
            <a:avLst/>
          </a:prstGeom>
          <a:solidFill>
            <a:srgbClr val="004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pic>
        <p:nvPicPr>
          <p:cNvPr id="162" name="图片 161"/>
          <p:cNvPicPr>
            <a:picLocks noChangeAspect="1"/>
          </p:cNvPicPr>
          <p:nvPr/>
        </p:nvPicPr>
        <p:blipFill>
          <a:blip r:embed="rId3">
            <a:alphaModFix/>
            <a:duotone>
              <a:schemeClr val="accent5">
                <a:shade val="45000"/>
                <a:satMod val="135000"/>
              </a:schemeClr>
              <a:prstClr val="white"/>
            </a:duotone>
            <a:extLst>
              <a:ext uri="{BEBA8EAE-BF5A-486C-A8C5-ECC9F3942E4B}">
                <a14:imgProps xmlns:a14="http://schemas.microsoft.com/office/drawing/2010/main">
                  <a14:imgLayer r:embed="rId4">
                    <a14:imgEffect>
                      <a14:colorTemperature colorTemp="1500"/>
                    </a14:imgEffect>
                    <a14:imgEffect>
                      <a14:saturation sat="32000"/>
                    </a14:imgEffect>
                  </a14:imgLayer>
                </a14:imgProps>
              </a:ext>
              <a:ext uri="{28A0092B-C50C-407E-A947-70E740481C1C}">
                <a14:useLocalDpi xmlns:a14="http://schemas.microsoft.com/office/drawing/2010/main" val="0"/>
              </a:ext>
            </a:extLst>
          </a:blip>
          <a:stretch>
            <a:fillRect/>
          </a:stretch>
        </p:blipFill>
        <p:spPr>
          <a:xfrm>
            <a:off x="155079" y="129451"/>
            <a:ext cx="1470788" cy="1470788"/>
          </a:xfrm>
          <a:prstGeom prst="rect">
            <a:avLst/>
          </a:prstGeom>
          <a:noFill/>
          <a:ln>
            <a:noFill/>
          </a:ln>
        </p:spPr>
      </p:pic>
      <p:sp>
        <p:nvSpPr>
          <p:cNvPr id="165" name="文本框 164">
            <a:extLst>
              <a:ext uri="{FF2B5EF4-FFF2-40B4-BE49-F238E27FC236}">
                <a16:creationId xmlns:a16="http://schemas.microsoft.com/office/drawing/2014/main" id="{89BB294C-F152-47A1-A832-B338DFB2169C}"/>
              </a:ext>
            </a:extLst>
          </p:cNvPr>
          <p:cNvSpPr txBox="1"/>
          <p:nvPr/>
        </p:nvSpPr>
        <p:spPr>
          <a:xfrm>
            <a:off x="203606" y="2694947"/>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问题建模</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167" name="文本框 166">
            <a:extLst>
              <a:ext uri="{FF2B5EF4-FFF2-40B4-BE49-F238E27FC236}">
                <a16:creationId xmlns:a16="http://schemas.microsoft.com/office/drawing/2014/main" id="{70B01E73-2206-4BAF-96FD-98F96844A935}"/>
              </a:ext>
            </a:extLst>
          </p:cNvPr>
          <p:cNvSpPr txBox="1"/>
          <p:nvPr/>
        </p:nvSpPr>
        <p:spPr>
          <a:xfrm>
            <a:off x="203606" y="3258718"/>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调度方法</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168" name="文本框 167">
            <a:extLst>
              <a:ext uri="{FF2B5EF4-FFF2-40B4-BE49-F238E27FC236}">
                <a16:creationId xmlns:a16="http://schemas.microsoft.com/office/drawing/2014/main" id="{70B01E73-2206-4BAF-96FD-98F96844A935}"/>
              </a:ext>
            </a:extLst>
          </p:cNvPr>
          <p:cNvSpPr txBox="1"/>
          <p:nvPr/>
        </p:nvSpPr>
        <p:spPr>
          <a:xfrm>
            <a:off x="203606" y="4626283"/>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总结展望</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a16="http://schemas.microsoft.com/office/drawing/2014/main" id="{DD2C9A0A-0CFE-4BF9-B002-2F158F750411}"/>
              </a:ext>
            </a:extLst>
          </p:cNvPr>
          <p:cNvSpPr txBox="1"/>
          <p:nvPr/>
        </p:nvSpPr>
        <p:spPr>
          <a:xfrm>
            <a:off x="3082001" y="4491681"/>
            <a:ext cx="2102182" cy="418191"/>
          </a:xfrm>
          <a:prstGeom prst="rect">
            <a:avLst/>
          </a:prstGeom>
          <a:noFill/>
        </p:spPr>
        <p:txBody>
          <a:bodyPr wrap="square" rtlCol="0">
            <a:spAutoFit/>
          </a:bodyPr>
          <a:lstStyle/>
          <a:p>
            <a:pPr algn="ctr">
              <a:lnSpc>
                <a:spcPct val="150000"/>
              </a:lnSpc>
            </a:pPr>
            <a:r>
              <a:rPr lang="zh-CN" altLang="en-US" sz="1600" dirty="0" smtClean="0">
                <a:latin typeface="微软雅黑" panose="020B0503020204020204" pitchFamily="34" charset="-122"/>
                <a:ea typeface="微软雅黑" panose="020B0503020204020204" pitchFamily="34" charset="-122"/>
              </a:rPr>
              <a:t>实验设置</a:t>
            </a:r>
            <a:endParaRPr lang="en-US" altLang="zh-CN" sz="1600" dirty="0">
              <a:latin typeface="微软雅黑" panose="020B0503020204020204" pitchFamily="34" charset="-122"/>
              <a:ea typeface="微软雅黑" panose="020B0503020204020204" pitchFamily="34" charset="-122"/>
            </a:endParaRPr>
          </a:p>
        </p:txBody>
      </p:sp>
      <p:sp>
        <p:nvSpPr>
          <p:cNvPr id="23" name="文本框 22">
            <a:extLst>
              <a:ext uri="{FF2B5EF4-FFF2-40B4-BE49-F238E27FC236}">
                <a16:creationId xmlns:a16="http://schemas.microsoft.com/office/drawing/2014/main" id="{44E39237-581B-4EDF-BBE8-E1087B9BC61C}"/>
              </a:ext>
            </a:extLst>
          </p:cNvPr>
          <p:cNvSpPr txBox="1"/>
          <p:nvPr/>
        </p:nvSpPr>
        <p:spPr>
          <a:xfrm>
            <a:off x="3092537" y="3286911"/>
            <a:ext cx="2081110" cy="830997"/>
          </a:xfrm>
          <a:prstGeom prst="rect">
            <a:avLst/>
          </a:prstGeom>
          <a:noFill/>
        </p:spPr>
        <p:txBody>
          <a:bodyPr wrap="square" rtlCol="0">
            <a:spAutoFit/>
          </a:bodyPr>
          <a:lstStyle/>
          <a:p>
            <a:pPr algn="ctr"/>
            <a:r>
              <a:rPr lang="en-US" altLang="zh-CN" sz="4800" b="1" dirty="0">
                <a:solidFill>
                  <a:srgbClr val="00468E"/>
                </a:solidFill>
                <a:latin typeface="微软雅黑" panose="020B0503020204020204" pitchFamily="34" charset="-122"/>
                <a:ea typeface="微软雅黑" panose="020B0503020204020204" pitchFamily="34" charset="-122"/>
              </a:rPr>
              <a:t>4</a:t>
            </a:r>
            <a:r>
              <a:rPr lang="en-US" altLang="zh-CN" sz="4800" b="1" dirty="0" smtClean="0">
                <a:solidFill>
                  <a:srgbClr val="00468E"/>
                </a:solidFill>
                <a:latin typeface="微软雅黑" panose="020B0503020204020204" pitchFamily="34" charset="-122"/>
                <a:ea typeface="微软雅黑" panose="020B0503020204020204" pitchFamily="34" charset="-122"/>
              </a:rPr>
              <a:t>.1</a:t>
            </a:r>
            <a:endParaRPr lang="zh-CN" altLang="en-US" sz="4800" b="1" dirty="0">
              <a:solidFill>
                <a:srgbClr val="00468E"/>
              </a:solidFill>
              <a:latin typeface="微软雅黑" panose="020B0503020204020204" pitchFamily="34" charset="-122"/>
              <a:ea typeface="微软雅黑" panose="020B0503020204020204" pitchFamily="34" charset="-122"/>
            </a:endParaRPr>
          </a:p>
        </p:txBody>
      </p:sp>
      <p:sp>
        <p:nvSpPr>
          <p:cNvPr id="24" name="文本框 23">
            <a:extLst>
              <a:ext uri="{FF2B5EF4-FFF2-40B4-BE49-F238E27FC236}">
                <a16:creationId xmlns:a16="http://schemas.microsoft.com/office/drawing/2014/main" id="{DED003D2-99A8-45B2-9C6A-74AF20392C09}"/>
              </a:ext>
            </a:extLst>
          </p:cNvPr>
          <p:cNvSpPr txBox="1"/>
          <p:nvPr/>
        </p:nvSpPr>
        <p:spPr>
          <a:xfrm>
            <a:off x="5948323" y="4491681"/>
            <a:ext cx="2102182" cy="418191"/>
          </a:xfrm>
          <a:prstGeom prst="rect">
            <a:avLst/>
          </a:prstGeom>
          <a:noFill/>
        </p:spPr>
        <p:txBody>
          <a:bodyPr wrap="square" rtlCol="0">
            <a:spAutoFit/>
          </a:bodyPr>
          <a:lstStyle/>
          <a:p>
            <a:pPr algn="ctr">
              <a:lnSpc>
                <a:spcPct val="150000"/>
              </a:lnSpc>
            </a:pPr>
            <a:r>
              <a:rPr lang="zh-CN" altLang="en-US" sz="1600" dirty="0">
                <a:latin typeface="微软雅黑" panose="020B0503020204020204" pitchFamily="34" charset="-122"/>
                <a:ea typeface="微软雅黑" panose="020B0503020204020204" pitchFamily="34" charset="-122"/>
              </a:rPr>
              <a:t>对比</a:t>
            </a:r>
            <a:r>
              <a:rPr lang="zh-CN" altLang="en-US" sz="1600" dirty="0" smtClean="0">
                <a:latin typeface="微软雅黑" panose="020B0503020204020204" pitchFamily="34" charset="-122"/>
                <a:ea typeface="微软雅黑" panose="020B0503020204020204" pitchFamily="34" charset="-122"/>
              </a:rPr>
              <a:t>算法</a:t>
            </a:r>
            <a:endParaRPr lang="en-US" altLang="zh-CN" sz="1600" dirty="0">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21B9DE7E-EB16-469B-BB00-D9019FFD628E}"/>
              </a:ext>
            </a:extLst>
          </p:cNvPr>
          <p:cNvSpPr txBox="1"/>
          <p:nvPr/>
        </p:nvSpPr>
        <p:spPr>
          <a:xfrm>
            <a:off x="5958859" y="3286911"/>
            <a:ext cx="2081110" cy="830997"/>
          </a:xfrm>
          <a:prstGeom prst="rect">
            <a:avLst/>
          </a:prstGeom>
          <a:noFill/>
        </p:spPr>
        <p:txBody>
          <a:bodyPr wrap="square" rtlCol="0">
            <a:spAutoFit/>
          </a:bodyPr>
          <a:lstStyle/>
          <a:p>
            <a:pPr algn="ctr"/>
            <a:r>
              <a:rPr lang="en-US" altLang="zh-CN" sz="4800" b="1" dirty="0">
                <a:solidFill>
                  <a:srgbClr val="00468E"/>
                </a:solidFill>
                <a:latin typeface="微软雅黑" panose="020B0503020204020204" pitchFamily="34" charset="-122"/>
                <a:ea typeface="微软雅黑" panose="020B0503020204020204" pitchFamily="34" charset="-122"/>
              </a:rPr>
              <a:t>4</a:t>
            </a:r>
            <a:r>
              <a:rPr lang="en-US" altLang="zh-CN" sz="4800" b="1" dirty="0" smtClean="0">
                <a:solidFill>
                  <a:srgbClr val="00468E"/>
                </a:solidFill>
                <a:latin typeface="微软雅黑" panose="020B0503020204020204" pitchFamily="34" charset="-122"/>
                <a:ea typeface="微软雅黑" panose="020B0503020204020204" pitchFamily="34" charset="-122"/>
              </a:rPr>
              <a:t>.2</a:t>
            </a:r>
            <a:endParaRPr lang="zh-CN" altLang="en-US" sz="4800" b="1" dirty="0">
              <a:solidFill>
                <a:srgbClr val="00468E"/>
              </a:solidFill>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ADC24E1C-36FB-4780-B83E-8CE10C5B8E0B}"/>
              </a:ext>
            </a:extLst>
          </p:cNvPr>
          <p:cNvSpPr txBox="1"/>
          <p:nvPr/>
        </p:nvSpPr>
        <p:spPr>
          <a:xfrm>
            <a:off x="8814646" y="4491681"/>
            <a:ext cx="2102182" cy="418191"/>
          </a:xfrm>
          <a:prstGeom prst="rect">
            <a:avLst/>
          </a:prstGeom>
          <a:noFill/>
        </p:spPr>
        <p:txBody>
          <a:bodyPr wrap="square" rtlCol="0">
            <a:spAutoFit/>
          </a:bodyPr>
          <a:lstStyle/>
          <a:p>
            <a:pPr algn="ctr">
              <a:lnSpc>
                <a:spcPct val="150000"/>
              </a:lnSpc>
            </a:pPr>
            <a:r>
              <a:rPr lang="zh-CN" altLang="en-US" sz="1600" dirty="0" smtClean="0">
                <a:latin typeface="微软雅黑" panose="020B0503020204020204" pitchFamily="34" charset="-122"/>
                <a:ea typeface="微软雅黑" panose="020B0503020204020204" pitchFamily="34" charset="-122"/>
              </a:rPr>
              <a:t>实验结果</a:t>
            </a:r>
            <a:endParaRPr lang="en-US" altLang="zh-CN" sz="1600" dirty="0">
              <a:latin typeface="微软雅黑" panose="020B0503020204020204" pitchFamily="34" charset="-122"/>
              <a:ea typeface="微软雅黑" panose="020B0503020204020204" pitchFamily="34" charset="-122"/>
            </a:endParaRPr>
          </a:p>
        </p:txBody>
      </p:sp>
      <p:sp>
        <p:nvSpPr>
          <p:cNvPr id="27" name="文本框 26">
            <a:extLst>
              <a:ext uri="{FF2B5EF4-FFF2-40B4-BE49-F238E27FC236}">
                <a16:creationId xmlns:a16="http://schemas.microsoft.com/office/drawing/2014/main" id="{A5E1DF0A-F9A9-47BF-8141-3C69506DC3AC}"/>
              </a:ext>
            </a:extLst>
          </p:cNvPr>
          <p:cNvSpPr txBox="1"/>
          <p:nvPr/>
        </p:nvSpPr>
        <p:spPr>
          <a:xfrm>
            <a:off x="8825182" y="3286911"/>
            <a:ext cx="2081110" cy="830997"/>
          </a:xfrm>
          <a:prstGeom prst="rect">
            <a:avLst/>
          </a:prstGeom>
          <a:noFill/>
        </p:spPr>
        <p:txBody>
          <a:bodyPr wrap="square" rtlCol="0">
            <a:spAutoFit/>
          </a:bodyPr>
          <a:lstStyle/>
          <a:p>
            <a:pPr algn="ctr"/>
            <a:r>
              <a:rPr lang="en-US" altLang="zh-CN" sz="4800" b="1" dirty="0">
                <a:solidFill>
                  <a:srgbClr val="00468E"/>
                </a:solidFill>
                <a:latin typeface="微软雅黑" panose="020B0503020204020204" pitchFamily="34" charset="-122"/>
                <a:ea typeface="微软雅黑" panose="020B0503020204020204" pitchFamily="34" charset="-122"/>
              </a:rPr>
              <a:t>4</a:t>
            </a:r>
            <a:r>
              <a:rPr lang="en-US" altLang="zh-CN" sz="4800" b="1" dirty="0" smtClean="0">
                <a:solidFill>
                  <a:srgbClr val="00468E"/>
                </a:solidFill>
                <a:latin typeface="微软雅黑" panose="020B0503020204020204" pitchFamily="34" charset="-122"/>
                <a:ea typeface="微软雅黑" panose="020B0503020204020204" pitchFamily="34" charset="-122"/>
              </a:rPr>
              <a:t>.3</a:t>
            </a:r>
            <a:endParaRPr lang="zh-CN" altLang="en-US" sz="4800" b="1" dirty="0">
              <a:solidFill>
                <a:srgbClr val="00468E"/>
              </a:solidFill>
              <a:latin typeface="微软雅黑" panose="020B0503020204020204" pitchFamily="34" charset="-122"/>
              <a:ea typeface="微软雅黑" panose="020B0503020204020204" pitchFamily="34" charset="-122"/>
            </a:endParaRPr>
          </a:p>
        </p:txBody>
      </p:sp>
      <p:cxnSp>
        <p:nvCxnSpPr>
          <p:cNvPr id="28" name="直接连接符 27">
            <a:extLst>
              <a:ext uri="{FF2B5EF4-FFF2-40B4-BE49-F238E27FC236}">
                <a16:creationId xmlns:a16="http://schemas.microsoft.com/office/drawing/2014/main" id="{798C3554-F32A-4906-91B7-721C26D4C3D3}"/>
              </a:ext>
            </a:extLst>
          </p:cNvPr>
          <p:cNvCxnSpPr/>
          <p:nvPr/>
        </p:nvCxnSpPr>
        <p:spPr>
          <a:xfrm>
            <a:off x="3895919" y="4343388"/>
            <a:ext cx="474347" cy="0"/>
          </a:xfrm>
          <a:prstGeom prst="line">
            <a:avLst/>
          </a:prstGeom>
          <a:ln w="25400" cap="rnd">
            <a:solidFill>
              <a:srgbClr val="00468E"/>
            </a:solidFill>
            <a:round/>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F2F0A251-085D-40C9-A436-4D1B9FA52065}"/>
              </a:ext>
            </a:extLst>
          </p:cNvPr>
          <p:cNvCxnSpPr/>
          <p:nvPr/>
        </p:nvCxnSpPr>
        <p:spPr>
          <a:xfrm>
            <a:off x="6762241" y="4343388"/>
            <a:ext cx="474347" cy="0"/>
          </a:xfrm>
          <a:prstGeom prst="line">
            <a:avLst/>
          </a:prstGeom>
          <a:ln w="25400" cap="rnd">
            <a:solidFill>
              <a:srgbClr val="00468E"/>
            </a:solidFill>
            <a:round/>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2FC3370E-C2EC-487F-B379-9E935DDC7E78}"/>
              </a:ext>
            </a:extLst>
          </p:cNvPr>
          <p:cNvCxnSpPr/>
          <p:nvPr/>
        </p:nvCxnSpPr>
        <p:spPr>
          <a:xfrm>
            <a:off x="9628564" y="4343388"/>
            <a:ext cx="474347" cy="0"/>
          </a:xfrm>
          <a:prstGeom prst="line">
            <a:avLst/>
          </a:prstGeom>
          <a:ln w="25400" cap="rnd">
            <a:solidFill>
              <a:srgbClr val="00468E"/>
            </a:solidFill>
            <a:round/>
          </a:ln>
        </p:spPr>
        <p:style>
          <a:lnRef idx="1">
            <a:schemeClr val="accent1"/>
          </a:lnRef>
          <a:fillRef idx="0">
            <a:schemeClr val="accent1"/>
          </a:fillRef>
          <a:effectRef idx="0">
            <a:schemeClr val="accent1"/>
          </a:effectRef>
          <a:fontRef idx="minor">
            <a:schemeClr val="tx1"/>
          </a:fontRef>
        </p:style>
      </p:cxnSp>
      <p:pic>
        <p:nvPicPr>
          <p:cNvPr id="31" name="图片 30"/>
          <p:cNvPicPr>
            <a:picLocks noChangeAspect="1"/>
          </p:cNvPicPr>
          <p:nvPr/>
        </p:nvPicPr>
        <p:blipFill>
          <a:blip r:embed="rId5" cstate="hqprint">
            <a:extLst>
              <a:ext uri="{BEBA8EAE-BF5A-486C-A8C5-ECC9F3942E4B}">
                <a14:imgProps xmlns:a14="http://schemas.microsoft.com/office/drawing/2010/main">
                  <a14:imgLayer r:embed="rId6">
                    <a14:imgEffect>
                      <a14:saturation sat="33000"/>
                    </a14:imgEffect>
                  </a14:imgLayer>
                </a14:imgProps>
              </a:ext>
              <a:ext uri="{28A0092B-C50C-407E-A947-70E740481C1C}">
                <a14:useLocalDpi xmlns:a14="http://schemas.microsoft.com/office/drawing/2010/main" val="0"/>
              </a:ext>
            </a:extLst>
          </a:blip>
          <a:stretch>
            <a:fillRect/>
          </a:stretch>
        </p:blipFill>
        <p:spPr>
          <a:xfrm>
            <a:off x="2198678" y="5658142"/>
            <a:ext cx="2194903" cy="1559832"/>
          </a:xfrm>
          <a:prstGeom prst="rect">
            <a:avLst/>
          </a:prstGeom>
        </p:spPr>
      </p:pic>
    </p:spTree>
    <p:extLst>
      <p:ext uri="{BB962C8B-B14F-4D97-AF65-F5344CB8AC3E}">
        <p14:creationId xmlns:p14="http://schemas.microsoft.com/office/powerpoint/2010/main" val="432427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圆角 625">
            <a:extLst>
              <a:ext uri="{FF2B5EF4-FFF2-40B4-BE49-F238E27FC236}">
                <a16:creationId xmlns:a16="http://schemas.microsoft.com/office/drawing/2014/main" id="{96E31A82-6E50-4664-9730-0F27BB4AC5E5}"/>
              </a:ext>
            </a:extLst>
          </p:cNvPr>
          <p:cNvSpPr/>
          <p:nvPr/>
        </p:nvSpPr>
        <p:spPr>
          <a:xfrm>
            <a:off x="2689011" y="1536920"/>
            <a:ext cx="8651342" cy="4133351"/>
          </a:xfrm>
          <a:prstGeom prst="roundRect">
            <a:avLst>
              <a:gd name="adj" fmla="val 10297"/>
            </a:avLst>
          </a:prstGeom>
          <a:solidFill>
            <a:schemeClr val="bg1"/>
          </a:solidFill>
          <a:ln>
            <a:noFill/>
          </a:ln>
          <a:effectLst>
            <a:outerShdw blurRad="2794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23" name="任意多边形: 形状 122">
            <a:extLst>
              <a:ext uri="{FF2B5EF4-FFF2-40B4-BE49-F238E27FC236}">
                <a16:creationId xmlns:a16="http://schemas.microsoft.com/office/drawing/2014/main" id="{9BAF73FA-55F3-442D-88A4-A2BC57933988}"/>
              </a:ext>
            </a:extLst>
          </p:cNvPr>
          <p:cNvSpPr/>
          <p:nvPr/>
        </p:nvSpPr>
        <p:spPr>
          <a:xfrm>
            <a:off x="2389778" y="1331684"/>
            <a:ext cx="833708" cy="623796"/>
          </a:xfrm>
          <a:custGeom>
            <a:avLst/>
            <a:gdLst/>
            <a:ahLst/>
            <a:cxnLst/>
            <a:rect l="l" t="t" r="r" b="b"/>
            <a:pathLst>
              <a:path w="95778" h="71663">
                <a:moveTo>
                  <a:pt x="82098" y="5"/>
                </a:moveTo>
                <a:cubicBezTo>
                  <a:pt x="84614" y="48"/>
                  <a:pt x="87286" y="396"/>
                  <a:pt x="90116" y="1050"/>
                </a:cubicBezTo>
                <a:lnTo>
                  <a:pt x="90116" y="8817"/>
                </a:lnTo>
                <a:cubicBezTo>
                  <a:pt x="78257" y="13440"/>
                  <a:pt x="71979" y="21792"/>
                  <a:pt x="71280" y="33873"/>
                </a:cubicBezTo>
                <a:cubicBezTo>
                  <a:pt x="84139" y="29288"/>
                  <a:pt x="92305" y="35340"/>
                  <a:pt x="95778" y="52027"/>
                </a:cubicBezTo>
                <a:cubicBezTo>
                  <a:pt x="94826" y="65118"/>
                  <a:pt x="87973" y="71663"/>
                  <a:pt x="75219" y="71663"/>
                </a:cubicBezTo>
                <a:cubicBezTo>
                  <a:pt x="59956" y="70752"/>
                  <a:pt x="52325" y="61506"/>
                  <a:pt x="52325" y="43926"/>
                </a:cubicBezTo>
                <a:cubicBezTo>
                  <a:pt x="54564" y="14342"/>
                  <a:pt x="64489" y="-298"/>
                  <a:pt x="82098" y="5"/>
                </a:cubicBezTo>
                <a:close/>
                <a:moveTo>
                  <a:pt x="29473" y="5"/>
                </a:moveTo>
                <a:cubicBezTo>
                  <a:pt x="31987" y="48"/>
                  <a:pt x="34659" y="396"/>
                  <a:pt x="37490" y="1050"/>
                </a:cubicBezTo>
                <a:lnTo>
                  <a:pt x="37490" y="8817"/>
                </a:lnTo>
                <a:cubicBezTo>
                  <a:pt x="25647" y="13434"/>
                  <a:pt x="19469" y="21786"/>
                  <a:pt x="18954" y="33873"/>
                </a:cubicBezTo>
                <a:cubicBezTo>
                  <a:pt x="31588" y="29288"/>
                  <a:pt x="39755" y="35324"/>
                  <a:pt x="43458" y="51980"/>
                </a:cubicBezTo>
                <a:cubicBezTo>
                  <a:pt x="42502" y="65102"/>
                  <a:pt x="35547" y="71663"/>
                  <a:pt x="22593" y="71663"/>
                </a:cubicBezTo>
                <a:cubicBezTo>
                  <a:pt x="7531" y="70752"/>
                  <a:pt x="0" y="61506"/>
                  <a:pt x="0" y="43926"/>
                </a:cubicBezTo>
                <a:cubicBezTo>
                  <a:pt x="2053" y="14342"/>
                  <a:pt x="11877" y="-298"/>
                  <a:pt x="29473" y="5"/>
                </a:cubicBezTo>
                <a:close/>
              </a:path>
            </a:pathLst>
          </a:custGeom>
          <a:solidFill>
            <a:srgbClr val="004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FA5FAC91-921D-4388-85D4-34E0347BAC74}"/>
              </a:ext>
            </a:extLst>
          </p:cNvPr>
          <p:cNvSpPr/>
          <p:nvPr/>
        </p:nvSpPr>
        <p:spPr>
          <a:xfrm>
            <a:off x="0" y="0"/>
            <a:ext cx="1825599" cy="6858000"/>
          </a:xfrm>
          <a:prstGeom prst="rect">
            <a:avLst/>
          </a:prstGeom>
          <a:solidFill>
            <a:srgbClr val="004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02FF1492-491B-4707-8DA1-ABFC4A57DD83}"/>
              </a:ext>
            </a:extLst>
          </p:cNvPr>
          <p:cNvSpPr txBox="1"/>
          <p:nvPr/>
        </p:nvSpPr>
        <p:spPr>
          <a:xfrm>
            <a:off x="2287062" y="473744"/>
            <a:ext cx="9347391" cy="523220"/>
          </a:xfrm>
          <a:prstGeom prst="rect">
            <a:avLst/>
          </a:prstGeom>
          <a:noFill/>
        </p:spPr>
        <p:txBody>
          <a:bodyPr wrap="square" rtlCol="0">
            <a:spAutoFit/>
          </a:bodyPr>
          <a:lstStyle/>
          <a:p>
            <a:r>
              <a:rPr lang="en-US" altLang="zh-CN" sz="2800" b="1" dirty="0">
                <a:solidFill>
                  <a:srgbClr val="00468E"/>
                </a:solidFill>
                <a:latin typeface="微软雅黑" panose="020B0503020204020204" pitchFamily="34" charset="-122"/>
                <a:ea typeface="微软雅黑" panose="020B0503020204020204" pitchFamily="34" charset="-122"/>
              </a:rPr>
              <a:t>4</a:t>
            </a:r>
            <a:r>
              <a:rPr lang="en-US" altLang="zh-CN" sz="2800" b="1" dirty="0" smtClean="0">
                <a:solidFill>
                  <a:srgbClr val="00468E"/>
                </a:solidFill>
                <a:latin typeface="微软雅黑" panose="020B0503020204020204" pitchFamily="34" charset="-122"/>
                <a:ea typeface="微软雅黑" panose="020B0503020204020204" pitchFamily="34" charset="-122"/>
              </a:rPr>
              <a:t>.1 </a:t>
            </a:r>
            <a:r>
              <a:rPr lang="zh-CN" altLang="en-US" sz="2800" b="1" dirty="0" smtClean="0">
                <a:solidFill>
                  <a:srgbClr val="00468E"/>
                </a:solidFill>
                <a:latin typeface="微软雅黑" panose="020B0503020204020204" pitchFamily="34" charset="-122"/>
                <a:ea typeface="微软雅黑" panose="020B0503020204020204" pitchFamily="34" charset="-122"/>
              </a:rPr>
              <a:t>实验设置</a:t>
            </a:r>
            <a:endParaRPr lang="zh-CN" altLang="en-US" sz="2800" b="1" dirty="0">
              <a:solidFill>
                <a:srgbClr val="00468E"/>
              </a:solidFill>
              <a:latin typeface="微软雅黑" panose="020B0503020204020204" pitchFamily="34" charset="-122"/>
              <a:ea typeface="微软雅黑" panose="020B0503020204020204" pitchFamily="34" charset="-122"/>
            </a:endParaRPr>
          </a:p>
        </p:txBody>
      </p:sp>
      <p:sp>
        <p:nvSpPr>
          <p:cNvPr id="124" name="文本框 123">
            <a:extLst>
              <a:ext uri="{FF2B5EF4-FFF2-40B4-BE49-F238E27FC236}">
                <a16:creationId xmlns:a16="http://schemas.microsoft.com/office/drawing/2014/main" id="{2443B08D-66DA-494C-84F9-D7EAB002ACF7}"/>
              </a:ext>
            </a:extLst>
          </p:cNvPr>
          <p:cNvSpPr txBox="1"/>
          <p:nvPr/>
        </p:nvSpPr>
        <p:spPr>
          <a:xfrm>
            <a:off x="3845238" y="2291860"/>
            <a:ext cx="5553983" cy="1169551"/>
          </a:xfrm>
          <a:prstGeom prst="rect">
            <a:avLst/>
          </a:prstGeom>
          <a:noFill/>
        </p:spPr>
        <p:txBody>
          <a:bodyPr wrap="square" rtlCol="0">
            <a:spAutoFit/>
          </a:bodyPr>
          <a:lstStyle/>
          <a:p>
            <a:pPr marL="285750" indent="-285750">
              <a:buFont typeface="Wingdings" panose="05000000000000000000" pitchFamily="2" charset="2"/>
              <a:buChar char="Ø"/>
            </a:pPr>
            <a:r>
              <a:rPr lang="zh-CN" altLang="en-US" sz="1400" dirty="0" smtClean="0">
                <a:latin typeface="Times New Roman" panose="02020603050405020304" pitchFamily="18" charset="0"/>
                <a:ea typeface="微软雅黑" panose="020B0503020204020204" pitchFamily="34" charset="-122"/>
                <a:cs typeface="Times New Roman" panose="02020603050405020304" pitchFamily="18" charset="0"/>
              </a:rPr>
              <a:t>操作系统</a:t>
            </a: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400" dirty="0">
                <a:latin typeface="Times New Roman" panose="02020603050405020304" pitchFamily="18" charset="0"/>
                <a:ea typeface="微软雅黑" panose="020B0503020204020204" pitchFamily="34" charset="-122"/>
                <a:cs typeface="Times New Roman" panose="02020603050405020304" pitchFamily="18" charset="0"/>
              </a:rPr>
              <a:t>Windows 10</a:t>
            </a: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rPr>
              <a:t>家庭</a:t>
            </a:r>
            <a:r>
              <a:rPr lang="zh-CN" altLang="en-US" sz="1400" dirty="0" smtClean="0">
                <a:latin typeface="Times New Roman" panose="02020603050405020304" pitchFamily="18" charset="0"/>
                <a:ea typeface="微软雅黑" panose="020B0503020204020204" pitchFamily="34" charset="-122"/>
                <a:cs typeface="Times New Roman" panose="02020603050405020304" pitchFamily="18" charset="0"/>
              </a:rPr>
              <a:t>版</a:t>
            </a:r>
            <a:endParaRPr lang="en-US" altLang="zh-CN" sz="1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buFont typeface="Wingdings" panose="05000000000000000000" pitchFamily="2" charset="2"/>
              <a:buChar char="Ø"/>
            </a:pPr>
            <a:r>
              <a:rPr lang="zh-CN" altLang="en-US" sz="1400" dirty="0" smtClean="0">
                <a:latin typeface="Times New Roman" panose="02020603050405020304" pitchFamily="18" charset="0"/>
                <a:ea typeface="微软雅黑" panose="020B0503020204020204" pitchFamily="34" charset="-122"/>
                <a:cs typeface="Times New Roman" panose="02020603050405020304" pitchFamily="18" charset="0"/>
              </a:rPr>
              <a:t>处理器</a:t>
            </a: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400" dirty="0">
                <a:latin typeface="Times New Roman" panose="02020603050405020304" pitchFamily="18" charset="0"/>
                <a:ea typeface="微软雅黑" panose="020B0503020204020204" pitchFamily="34" charset="-122"/>
                <a:cs typeface="Times New Roman" panose="02020603050405020304" pitchFamily="18" charset="0"/>
              </a:rPr>
              <a:t>Intel(R) Core i7-5500U CPU @ 2.40GHz 2.39 </a:t>
            </a:r>
            <a:r>
              <a:rPr lang="en-US" altLang="zh-CN" sz="1400" dirty="0" smtClean="0">
                <a:latin typeface="Times New Roman" panose="02020603050405020304" pitchFamily="18" charset="0"/>
                <a:ea typeface="微软雅黑" panose="020B0503020204020204" pitchFamily="34" charset="-122"/>
                <a:cs typeface="Times New Roman" panose="02020603050405020304" pitchFamily="18" charset="0"/>
              </a:rPr>
              <a:t>GHz</a:t>
            </a:r>
          </a:p>
          <a:p>
            <a:pPr marL="285750" indent="-285750">
              <a:buFont typeface="Wingdings" panose="05000000000000000000" pitchFamily="2" charset="2"/>
              <a:buChar char="Ø"/>
            </a:pPr>
            <a:r>
              <a:rPr lang="zh-CN" altLang="en-US" sz="1400" dirty="0" smtClean="0">
                <a:latin typeface="Times New Roman" panose="02020603050405020304" pitchFamily="18" charset="0"/>
                <a:ea typeface="微软雅黑" panose="020B0503020204020204" pitchFamily="34" charset="-122"/>
                <a:cs typeface="Times New Roman" panose="02020603050405020304" pitchFamily="18" charset="0"/>
              </a:rPr>
              <a:t>已</a:t>
            </a: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rPr>
              <a:t>安装的内存（</a:t>
            </a:r>
            <a:r>
              <a:rPr lang="en-US" altLang="zh-CN" sz="1400" dirty="0">
                <a:latin typeface="Times New Roman" panose="02020603050405020304" pitchFamily="18" charset="0"/>
                <a:ea typeface="微软雅黑" panose="020B0503020204020204" pitchFamily="34" charset="-122"/>
                <a:cs typeface="Times New Roman" panose="02020603050405020304" pitchFamily="18" charset="0"/>
              </a:rPr>
              <a:t>RAM</a:t>
            </a: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400" dirty="0">
                <a:latin typeface="Times New Roman" panose="02020603050405020304" pitchFamily="18" charset="0"/>
                <a:ea typeface="微软雅黑" panose="020B0503020204020204" pitchFamily="34" charset="-122"/>
                <a:cs typeface="Times New Roman" panose="02020603050405020304" pitchFamily="18" charset="0"/>
              </a:rPr>
              <a:t>8.00 GB</a:t>
            </a: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400" dirty="0">
                <a:latin typeface="Times New Roman" panose="02020603050405020304" pitchFamily="18" charset="0"/>
                <a:ea typeface="微软雅黑" panose="020B0503020204020204" pitchFamily="34" charset="-122"/>
                <a:cs typeface="Times New Roman" panose="02020603050405020304" pitchFamily="18" charset="0"/>
              </a:rPr>
              <a:t>7.70 GB</a:t>
            </a: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rPr>
              <a:t>可用</a:t>
            </a:r>
            <a:r>
              <a:rPr lang="zh-CN" altLang="en-US" sz="1400" dirty="0" smtClean="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buFont typeface="Wingdings" panose="05000000000000000000" pitchFamily="2" charset="2"/>
              <a:buChar char="Ø"/>
            </a:pPr>
            <a:r>
              <a:rPr lang="zh-CN" altLang="en-US" sz="1400" dirty="0" smtClean="0">
                <a:latin typeface="Times New Roman" panose="02020603050405020304" pitchFamily="18" charset="0"/>
                <a:ea typeface="微软雅黑" panose="020B0503020204020204" pitchFamily="34" charset="-122"/>
                <a:cs typeface="Times New Roman" panose="02020603050405020304" pitchFamily="18" charset="0"/>
              </a:rPr>
              <a:t>集成</a:t>
            </a: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rPr>
              <a:t>开发环境：</a:t>
            </a:r>
            <a:r>
              <a:rPr lang="en-US" altLang="zh-CN" sz="1400" dirty="0" err="1">
                <a:latin typeface="Times New Roman" panose="02020603050405020304" pitchFamily="18" charset="0"/>
                <a:ea typeface="微软雅黑" panose="020B0503020204020204" pitchFamily="34" charset="-122"/>
                <a:cs typeface="Times New Roman" panose="02020603050405020304" pitchFamily="18" charset="0"/>
              </a:rPr>
              <a:t>PyCharm</a:t>
            </a:r>
            <a:r>
              <a:rPr lang="en-US" altLang="zh-CN" sz="1400" dirty="0">
                <a:latin typeface="Times New Roman" panose="02020603050405020304" pitchFamily="18" charset="0"/>
                <a:ea typeface="微软雅黑" panose="020B0503020204020204" pitchFamily="34" charset="-122"/>
                <a:cs typeface="Times New Roman" panose="02020603050405020304" pitchFamily="18" charset="0"/>
              </a:rPr>
              <a:t> 2017.3.3</a:t>
            </a: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rPr>
              <a:t>（专业版</a:t>
            </a:r>
            <a:r>
              <a:rPr lang="zh-CN" altLang="en-US" sz="1400" dirty="0" smtClean="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buFont typeface="Wingdings" panose="05000000000000000000" pitchFamily="2" charset="2"/>
              <a:buChar char="Ø"/>
            </a:pPr>
            <a:r>
              <a:rPr lang="zh-CN" altLang="en-US" sz="1400" dirty="0" smtClean="0">
                <a:latin typeface="Times New Roman" panose="02020603050405020304" pitchFamily="18" charset="0"/>
                <a:ea typeface="微软雅黑" panose="020B0503020204020204" pitchFamily="34" charset="-122"/>
                <a:cs typeface="Times New Roman" panose="02020603050405020304" pitchFamily="18" charset="0"/>
              </a:rPr>
              <a:t>程序</a:t>
            </a: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rPr>
              <a:t>语言及版本：</a:t>
            </a:r>
            <a:r>
              <a:rPr lang="en-US" altLang="zh-CN" sz="1400" dirty="0">
                <a:latin typeface="Times New Roman" panose="02020603050405020304" pitchFamily="18" charset="0"/>
                <a:ea typeface="微软雅黑" panose="020B0503020204020204" pitchFamily="34" charset="-122"/>
                <a:cs typeface="Times New Roman" panose="02020603050405020304" pitchFamily="18" charset="0"/>
              </a:rPr>
              <a:t>Python 3.6 </a:t>
            </a:r>
          </a:p>
        </p:txBody>
      </p:sp>
      <p:pic>
        <p:nvPicPr>
          <p:cNvPr id="43" name="图片 42"/>
          <p:cNvPicPr>
            <a:picLocks noChangeAspect="1"/>
          </p:cNvPicPr>
          <p:nvPr/>
        </p:nvPicPr>
        <p:blipFill>
          <a:blip r:embed="rId3">
            <a:alphaModFix/>
            <a:duotone>
              <a:schemeClr val="accent5">
                <a:shade val="45000"/>
                <a:satMod val="135000"/>
              </a:schemeClr>
              <a:prstClr val="white"/>
            </a:duotone>
            <a:extLst>
              <a:ext uri="{BEBA8EAE-BF5A-486C-A8C5-ECC9F3942E4B}">
                <a14:imgProps xmlns:a14="http://schemas.microsoft.com/office/drawing/2010/main">
                  <a14:imgLayer r:embed="rId4">
                    <a14:imgEffect>
                      <a14:colorTemperature colorTemp="1500"/>
                    </a14:imgEffect>
                    <a14:imgEffect>
                      <a14:saturation sat="32000"/>
                    </a14:imgEffect>
                  </a14:imgLayer>
                </a14:imgProps>
              </a:ext>
              <a:ext uri="{28A0092B-C50C-407E-A947-70E740481C1C}">
                <a14:useLocalDpi xmlns:a14="http://schemas.microsoft.com/office/drawing/2010/main" val="0"/>
              </a:ext>
            </a:extLst>
          </a:blip>
          <a:stretch>
            <a:fillRect/>
          </a:stretch>
        </p:blipFill>
        <p:spPr>
          <a:xfrm>
            <a:off x="155079" y="129451"/>
            <a:ext cx="1470788" cy="1470788"/>
          </a:xfrm>
          <a:prstGeom prst="rect">
            <a:avLst/>
          </a:prstGeom>
          <a:noFill/>
          <a:ln>
            <a:noFill/>
          </a:ln>
        </p:spPr>
      </p:pic>
      <p:sp>
        <p:nvSpPr>
          <p:cNvPr id="51" name="矩形: 圆角 124">
            <a:extLst>
              <a:ext uri="{FF2B5EF4-FFF2-40B4-BE49-F238E27FC236}">
                <a16:creationId xmlns:a16="http://schemas.microsoft.com/office/drawing/2014/main" id="{11BB26C2-6A35-4F5D-9DF8-3924731388DE}"/>
              </a:ext>
            </a:extLst>
          </p:cNvPr>
          <p:cNvSpPr/>
          <p:nvPr/>
        </p:nvSpPr>
        <p:spPr>
          <a:xfrm>
            <a:off x="3926087" y="1819171"/>
            <a:ext cx="1490724" cy="340768"/>
          </a:xfrm>
          <a:prstGeom prst="roundRect">
            <a:avLst>
              <a:gd name="adj" fmla="val 50000"/>
            </a:avLst>
          </a:prstGeom>
          <a:solidFill>
            <a:srgbClr val="00468E"/>
          </a:solidFill>
          <a:ln w="50800">
            <a:noFill/>
          </a:ln>
          <a:effectLst>
            <a:outerShdw blurRad="469900" sx="104000" sy="104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52" name="文本框 51">
            <a:extLst>
              <a:ext uri="{FF2B5EF4-FFF2-40B4-BE49-F238E27FC236}">
                <a16:creationId xmlns:a16="http://schemas.microsoft.com/office/drawing/2014/main" id="{35100DE7-C838-43A9-9FCE-7AB7A408053C}"/>
              </a:ext>
            </a:extLst>
          </p:cNvPr>
          <p:cNvSpPr txBox="1"/>
          <p:nvPr/>
        </p:nvSpPr>
        <p:spPr>
          <a:xfrm>
            <a:off x="4002888" y="1841146"/>
            <a:ext cx="1335762" cy="307777"/>
          </a:xfrm>
          <a:prstGeom prst="rect">
            <a:avLst/>
          </a:prstGeom>
          <a:noFill/>
        </p:spPr>
        <p:txBody>
          <a:bodyPr wrap="square" rtlCol="0">
            <a:spAutoFit/>
          </a:bodyPr>
          <a:lstStyle>
            <a:defPPr>
              <a:defRPr lang="zh-CN"/>
            </a:defPPr>
            <a:lvl1pPr>
              <a:defRPr sz="2800" b="1">
                <a:solidFill>
                  <a:srgbClr val="1E1F8B"/>
                </a:solidFill>
                <a:latin typeface="浪漫雅圆" panose="02010601040101010101" pitchFamily="2" charset="-122"/>
                <a:ea typeface="浪漫雅圆" panose="02010601040101010101" pitchFamily="2" charset="-122"/>
              </a:defRPr>
            </a:lvl1pPr>
          </a:lstStyle>
          <a:p>
            <a:pPr algn="ctr"/>
            <a:r>
              <a:rPr lang="zh-CN" altLang="en-US" sz="1400" dirty="0" smtClean="0">
                <a:solidFill>
                  <a:schemeClr val="bg1"/>
                </a:solidFill>
                <a:latin typeface="微软雅黑" panose="020B0503020204020204" pitchFamily="34" charset="-122"/>
                <a:ea typeface="微软雅黑" panose="020B0503020204020204" pitchFamily="34" charset="-122"/>
              </a:rPr>
              <a:t>实验环境</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53" name="矩形: 圆角 124">
            <a:extLst>
              <a:ext uri="{FF2B5EF4-FFF2-40B4-BE49-F238E27FC236}">
                <a16:creationId xmlns:a16="http://schemas.microsoft.com/office/drawing/2014/main" id="{11BB26C2-6A35-4F5D-9DF8-3924731388DE}"/>
              </a:ext>
            </a:extLst>
          </p:cNvPr>
          <p:cNvSpPr/>
          <p:nvPr/>
        </p:nvSpPr>
        <p:spPr>
          <a:xfrm>
            <a:off x="3915896" y="3813282"/>
            <a:ext cx="1490724" cy="340768"/>
          </a:xfrm>
          <a:prstGeom prst="roundRect">
            <a:avLst>
              <a:gd name="adj" fmla="val 50000"/>
            </a:avLst>
          </a:prstGeom>
          <a:solidFill>
            <a:srgbClr val="00468E"/>
          </a:solidFill>
          <a:ln w="50800">
            <a:noFill/>
          </a:ln>
          <a:effectLst>
            <a:outerShdw blurRad="469900" sx="104000" sy="104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54" name="文本框 53">
            <a:extLst>
              <a:ext uri="{FF2B5EF4-FFF2-40B4-BE49-F238E27FC236}">
                <a16:creationId xmlns:a16="http://schemas.microsoft.com/office/drawing/2014/main" id="{35100DE7-C838-43A9-9FCE-7AB7A408053C}"/>
              </a:ext>
            </a:extLst>
          </p:cNvPr>
          <p:cNvSpPr txBox="1"/>
          <p:nvPr/>
        </p:nvSpPr>
        <p:spPr>
          <a:xfrm>
            <a:off x="3992697" y="3835257"/>
            <a:ext cx="1335762" cy="307777"/>
          </a:xfrm>
          <a:prstGeom prst="rect">
            <a:avLst/>
          </a:prstGeom>
          <a:noFill/>
        </p:spPr>
        <p:txBody>
          <a:bodyPr wrap="square" rtlCol="0">
            <a:spAutoFit/>
          </a:bodyPr>
          <a:lstStyle>
            <a:defPPr>
              <a:defRPr lang="zh-CN"/>
            </a:defPPr>
            <a:lvl1pPr>
              <a:defRPr sz="2800" b="1">
                <a:solidFill>
                  <a:srgbClr val="1E1F8B"/>
                </a:solidFill>
                <a:latin typeface="浪漫雅圆" panose="02010601040101010101" pitchFamily="2" charset="-122"/>
                <a:ea typeface="浪漫雅圆" panose="02010601040101010101" pitchFamily="2" charset="-122"/>
              </a:defRPr>
            </a:lvl1pPr>
          </a:lstStyle>
          <a:p>
            <a:pPr algn="ctr"/>
            <a:r>
              <a:rPr lang="zh-CN" altLang="en-US" sz="1400" dirty="0" smtClean="0">
                <a:solidFill>
                  <a:schemeClr val="bg1"/>
                </a:solidFill>
                <a:latin typeface="微软雅黑" panose="020B0503020204020204" pitchFamily="34" charset="-122"/>
                <a:ea typeface="微软雅黑" panose="020B0503020204020204" pitchFamily="34" charset="-122"/>
              </a:rPr>
              <a:t>训练过程</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55" name="文本框 54">
            <a:extLst>
              <a:ext uri="{FF2B5EF4-FFF2-40B4-BE49-F238E27FC236}">
                <a16:creationId xmlns:a16="http://schemas.microsoft.com/office/drawing/2014/main" id="{2443B08D-66DA-494C-84F9-D7EAB002ACF7}"/>
              </a:ext>
            </a:extLst>
          </p:cNvPr>
          <p:cNvSpPr txBox="1"/>
          <p:nvPr/>
        </p:nvSpPr>
        <p:spPr>
          <a:xfrm>
            <a:off x="3329892" y="4226757"/>
            <a:ext cx="7435268" cy="1384995"/>
          </a:xfrm>
          <a:prstGeom prst="rect">
            <a:avLst/>
          </a:prstGeom>
          <a:noFill/>
        </p:spPr>
        <p:txBody>
          <a:bodyPr wrap="square" rtlCol="0">
            <a:spAutoFit/>
          </a:bodyPr>
          <a:lstStyle/>
          <a:p>
            <a:pPr algn="just">
              <a:lnSpc>
                <a:spcPct val="150000"/>
              </a:lnSpc>
            </a:pPr>
            <a:r>
              <a:rPr lang="zh-CN" altLang="en-US" sz="1400" dirty="0" smtClean="0">
                <a:latin typeface="微软雅黑" panose="020B0503020204020204" pitchFamily="34" charset="-122"/>
                <a:ea typeface="微软雅黑" panose="020B0503020204020204" pitchFamily="34" charset="-122"/>
              </a:rPr>
              <a:t>一个自我学习、自我优化的过程。首先</a:t>
            </a:r>
            <a:r>
              <a:rPr lang="zh-CN" altLang="en-US" sz="1400" dirty="0">
                <a:latin typeface="微软雅黑" panose="020B0503020204020204" pitchFamily="34" charset="-122"/>
                <a:ea typeface="微软雅黑" panose="020B0503020204020204" pitchFamily="34" charset="-122"/>
              </a:rPr>
              <a:t>系统会实时地获取工作流和虚拟机的信息，为</a:t>
            </a:r>
            <a:r>
              <a:rPr lang="en-US" altLang="zh-CN" sz="1400" dirty="0">
                <a:latin typeface="微软雅黑" panose="020B0503020204020204" pitchFamily="34" charset="-122"/>
                <a:ea typeface="微软雅黑" panose="020B0503020204020204" pitchFamily="34" charset="-122"/>
              </a:rPr>
              <a:t>DQN-based MARL</a:t>
            </a:r>
            <a:r>
              <a:rPr lang="zh-CN" altLang="en-US" sz="1400" dirty="0">
                <a:latin typeface="微软雅黑" panose="020B0503020204020204" pitchFamily="34" charset="-122"/>
                <a:ea typeface="微软雅黑" panose="020B0503020204020204" pitchFamily="34" charset="-122"/>
              </a:rPr>
              <a:t>算法提供训练样本；然后这些样本存储在一个经验池中；之后更新模型，并将更新后的模型应用于多工作流调度。这个流程不断反复，</a:t>
            </a:r>
            <a:r>
              <a:rPr lang="zh-CN" altLang="en-US" sz="1400" dirty="0" smtClean="0">
                <a:latin typeface="微软雅黑" panose="020B0503020204020204" pitchFamily="34" charset="-122"/>
                <a:ea typeface="微软雅黑" panose="020B0503020204020204" pitchFamily="34" charset="-122"/>
              </a:rPr>
              <a:t>模型环境动态</a:t>
            </a:r>
            <a:r>
              <a:rPr lang="zh-CN" altLang="en-US" sz="1400" dirty="0">
                <a:latin typeface="微软雅黑" panose="020B0503020204020204" pitchFamily="34" charset="-122"/>
                <a:ea typeface="微软雅黑" panose="020B0503020204020204" pitchFamily="34" charset="-122"/>
              </a:rPr>
              <a:t>更新，在特定</a:t>
            </a:r>
            <a:r>
              <a:rPr lang="zh-CN" altLang="en-US" sz="1400" dirty="0" smtClean="0">
                <a:latin typeface="微软雅黑" panose="020B0503020204020204" pitchFamily="34" charset="-122"/>
                <a:ea typeface="微软雅黑" panose="020B0503020204020204" pitchFamily="34" charset="-122"/>
              </a:rPr>
              <a:t>的选择机制下</a:t>
            </a:r>
            <a:r>
              <a:rPr lang="zh-CN" altLang="en-US" sz="1400" dirty="0">
                <a:latin typeface="微软雅黑" panose="020B0503020204020204" pitchFamily="34" charset="-122"/>
                <a:ea typeface="微软雅黑" panose="020B0503020204020204" pitchFamily="34" charset="-122"/>
              </a:rPr>
              <a:t>调整策略</a:t>
            </a:r>
            <a:r>
              <a:rPr lang="zh-CN" altLang="en-US" sz="1400" dirty="0" smtClean="0">
                <a:latin typeface="微软雅黑" panose="020B0503020204020204" pitchFamily="34" charset="-122"/>
                <a:ea typeface="微软雅黑" panose="020B0503020204020204" pitchFamily="34" charset="-122"/>
              </a:rPr>
              <a:t>，使最终</a:t>
            </a:r>
            <a:r>
              <a:rPr lang="zh-CN" altLang="en-US" sz="1400" dirty="0">
                <a:latin typeface="微软雅黑" panose="020B0503020204020204" pitchFamily="34" charset="-122"/>
                <a:ea typeface="微软雅黑" panose="020B0503020204020204" pitchFamily="34" charset="-122"/>
              </a:rPr>
              <a:t>收敛于相关均衡。</a:t>
            </a:r>
          </a:p>
        </p:txBody>
      </p:sp>
      <p:pic>
        <p:nvPicPr>
          <p:cNvPr id="23" name="图片 22"/>
          <p:cNvPicPr>
            <a:picLocks noChangeAspect="1"/>
          </p:cNvPicPr>
          <p:nvPr/>
        </p:nvPicPr>
        <p:blipFill>
          <a:blip r:embed="rId5" cstate="hqprint">
            <a:extLst>
              <a:ext uri="{BEBA8EAE-BF5A-486C-A8C5-ECC9F3942E4B}">
                <a14:imgProps xmlns:a14="http://schemas.microsoft.com/office/drawing/2010/main">
                  <a14:imgLayer r:embed="rId6">
                    <a14:imgEffect>
                      <a14:saturation sat="33000"/>
                    </a14:imgEffect>
                  </a14:imgLayer>
                </a14:imgProps>
              </a:ext>
              <a:ext uri="{28A0092B-C50C-407E-A947-70E740481C1C}">
                <a14:useLocalDpi xmlns:a14="http://schemas.microsoft.com/office/drawing/2010/main" val="0"/>
              </a:ext>
            </a:extLst>
          </a:blip>
          <a:stretch>
            <a:fillRect/>
          </a:stretch>
        </p:blipFill>
        <p:spPr>
          <a:xfrm>
            <a:off x="2198678" y="5658142"/>
            <a:ext cx="2194903" cy="1559832"/>
          </a:xfrm>
          <a:prstGeom prst="rect">
            <a:avLst/>
          </a:prstGeom>
        </p:spPr>
      </p:pic>
      <p:sp>
        <p:nvSpPr>
          <p:cNvPr id="22" name="矩形: 圆角 120">
            <a:extLst>
              <a:ext uri="{FF2B5EF4-FFF2-40B4-BE49-F238E27FC236}">
                <a16:creationId xmlns:a16="http://schemas.microsoft.com/office/drawing/2014/main" id="{44906AC7-84B6-453D-BE8F-1E08EA3CF00D}"/>
              </a:ext>
            </a:extLst>
          </p:cNvPr>
          <p:cNvSpPr/>
          <p:nvPr/>
        </p:nvSpPr>
        <p:spPr>
          <a:xfrm>
            <a:off x="-335280" y="3845826"/>
            <a:ext cx="2430780" cy="615507"/>
          </a:xfrm>
          <a:prstGeom prst="roundRect">
            <a:avLst>
              <a:gd name="adj" fmla="val 50000"/>
            </a:avLst>
          </a:prstGeom>
          <a:solidFill>
            <a:schemeClr val="bg1"/>
          </a:solidFill>
          <a:ln w="50800">
            <a:noFill/>
          </a:ln>
          <a:effectLst>
            <a:outerShdw blurRad="469900" sx="104000" sy="104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4" name="文本框 23">
            <a:extLst>
              <a:ext uri="{FF2B5EF4-FFF2-40B4-BE49-F238E27FC236}">
                <a16:creationId xmlns:a16="http://schemas.microsoft.com/office/drawing/2014/main" id="{F2A70FE8-B823-4BCA-ABD5-E5714485D20F}"/>
              </a:ext>
            </a:extLst>
          </p:cNvPr>
          <p:cNvSpPr txBox="1"/>
          <p:nvPr/>
        </p:nvSpPr>
        <p:spPr>
          <a:xfrm>
            <a:off x="203606" y="3898891"/>
            <a:ext cx="1686154" cy="461665"/>
          </a:xfrm>
          <a:prstGeom prst="rect">
            <a:avLst/>
          </a:prstGeom>
          <a:noFill/>
        </p:spPr>
        <p:txBody>
          <a:bodyPr wrap="square" rtlCol="0">
            <a:spAutoFit/>
          </a:bodyPr>
          <a:lstStyle/>
          <a:p>
            <a:r>
              <a:rPr lang="zh-CN" altLang="en-US" sz="2400" b="1" dirty="0" smtClean="0">
                <a:solidFill>
                  <a:srgbClr val="00468E"/>
                </a:solidFill>
                <a:latin typeface="微软雅黑" panose="020B0503020204020204" pitchFamily="34" charset="-122"/>
                <a:ea typeface="微软雅黑" panose="020B0503020204020204" pitchFamily="34" charset="-122"/>
              </a:rPr>
              <a:t>实验分析 </a:t>
            </a:r>
            <a:endParaRPr lang="zh-CN" altLang="en-US" sz="2400" b="1" dirty="0">
              <a:solidFill>
                <a:srgbClr val="00468E"/>
              </a:solidFill>
              <a:latin typeface="微软雅黑" panose="020B0503020204020204" pitchFamily="34" charset="-122"/>
              <a:ea typeface="微软雅黑" panose="020B0503020204020204" pitchFamily="34" charset="-122"/>
            </a:endParaRPr>
          </a:p>
        </p:txBody>
      </p:sp>
      <p:sp>
        <p:nvSpPr>
          <p:cNvPr id="25" name="弧形 24">
            <a:extLst>
              <a:ext uri="{FF2B5EF4-FFF2-40B4-BE49-F238E27FC236}">
                <a16:creationId xmlns:a16="http://schemas.microsoft.com/office/drawing/2014/main" id="{42BC9E90-A9F4-4585-88CC-3203288AEDE6}"/>
              </a:ext>
            </a:extLst>
          </p:cNvPr>
          <p:cNvSpPr/>
          <p:nvPr/>
        </p:nvSpPr>
        <p:spPr>
          <a:xfrm rot="2700000">
            <a:off x="1467034" y="3955667"/>
            <a:ext cx="395824" cy="395824"/>
          </a:xfrm>
          <a:prstGeom prst="arc">
            <a:avLst/>
          </a:prstGeom>
          <a:ln w="50800" cap="rnd">
            <a:solidFill>
              <a:srgbClr val="00468E"/>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C5E880B9-107D-41C6-87F1-65F66D40A0BF}"/>
              </a:ext>
            </a:extLst>
          </p:cNvPr>
          <p:cNvSpPr txBox="1"/>
          <p:nvPr/>
        </p:nvSpPr>
        <p:spPr>
          <a:xfrm>
            <a:off x="203606" y="2185231"/>
            <a:ext cx="1373734" cy="400110"/>
          </a:xfrm>
          <a:prstGeom prst="rect">
            <a:avLst/>
          </a:prstGeom>
          <a:noFill/>
        </p:spPr>
        <p:txBody>
          <a:bodyPr wrap="square" rtlCol="0">
            <a:spAutoFit/>
          </a:bodyPr>
          <a:lstStyle/>
          <a:p>
            <a:r>
              <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rPr>
              <a:t>研究</a:t>
            </a:r>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背景</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27" name="文本框 26">
            <a:extLst>
              <a:ext uri="{FF2B5EF4-FFF2-40B4-BE49-F238E27FC236}">
                <a16:creationId xmlns:a16="http://schemas.microsoft.com/office/drawing/2014/main" id="{89BB294C-F152-47A1-A832-B338DFB2169C}"/>
              </a:ext>
            </a:extLst>
          </p:cNvPr>
          <p:cNvSpPr txBox="1"/>
          <p:nvPr/>
        </p:nvSpPr>
        <p:spPr>
          <a:xfrm>
            <a:off x="203606" y="2694947"/>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问题建模</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70B01E73-2206-4BAF-96FD-98F96844A935}"/>
              </a:ext>
            </a:extLst>
          </p:cNvPr>
          <p:cNvSpPr txBox="1"/>
          <p:nvPr/>
        </p:nvSpPr>
        <p:spPr>
          <a:xfrm>
            <a:off x="203606" y="3258718"/>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调度方法</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29" name="文本框 28">
            <a:extLst>
              <a:ext uri="{FF2B5EF4-FFF2-40B4-BE49-F238E27FC236}">
                <a16:creationId xmlns:a16="http://schemas.microsoft.com/office/drawing/2014/main" id="{70B01E73-2206-4BAF-96FD-98F96844A935}"/>
              </a:ext>
            </a:extLst>
          </p:cNvPr>
          <p:cNvSpPr txBox="1"/>
          <p:nvPr/>
        </p:nvSpPr>
        <p:spPr>
          <a:xfrm>
            <a:off x="203606" y="4626283"/>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总结展望</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381013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1" name="矩形 190">
            <a:extLst>
              <a:ext uri="{FF2B5EF4-FFF2-40B4-BE49-F238E27FC236}">
                <a16:creationId xmlns:a16="http://schemas.microsoft.com/office/drawing/2014/main" id="{337B3A8A-54E8-428F-BB11-304F98351173}"/>
              </a:ext>
            </a:extLst>
          </p:cNvPr>
          <p:cNvSpPr/>
          <p:nvPr/>
        </p:nvSpPr>
        <p:spPr>
          <a:xfrm>
            <a:off x="1365692" y="1103406"/>
            <a:ext cx="733500" cy="19620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4CE145C3-EBCD-4E4A-9DFE-CBFE0E0507A8}"/>
              </a:ext>
            </a:extLst>
          </p:cNvPr>
          <p:cNvSpPr txBox="1"/>
          <p:nvPr/>
        </p:nvSpPr>
        <p:spPr>
          <a:xfrm>
            <a:off x="3233954" y="1369421"/>
            <a:ext cx="2219832" cy="923330"/>
          </a:xfrm>
          <a:prstGeom prst="rect">
            <a:avLst/>
          </a:prstGeom>
          <a:noFill/>
        </p:spPr>
        <p:txBody>
          <a:bodyPr wrap="square" rtlCol="0">
            <a:spAutoFit/>
          </a:bodyPr>
          <a:lstStyle/>
          <a:p>
            <a:pPr algn="dist"/>
            <a:r>
              <a:rPr lang="zh-CN" altLang="en-US" sz="5400" b="1" dirty="0">
                <a:solidFill>
                  <a:srgbClr val="00468E"/>
                </a:solidFill>
                <a:latin typeface="微软雅黑" panose="020B0503020204020204" pitchFamily="34" charset="-122"/>
                <a:ea typeface="微软雅黑" panose="020B0503020204020204" pitchFamily="34" charset="-122"/>
              </a:rPr>
              <a:t>目录</a:t>
            </a:r>
          </a:p>
        </p:txBody>
      </p:sp>
      <p:sp>
        <p:nvSpPr>
          <p:cNvPr id="3" name="文本框 2">
            <a:extLst>
              <a:ext uri="{FF2B5EF4-FFF2-40B4-BE49-F238E27FC236}">
                <a16:creationId xmlns:a16="http://schemas.microsoft.com/office/drawing/2014/main" id="{72F95D22-B257-4712-A7D4-B609752660F2}"/>
              </a:ext>
            </a:extLst>
          </p:cNvPr>
          <p:cNvSpPr txBox="1"/>
          <p:nvPr/>
        </p:nvSpPr>
        <p:spPr>
          <a:xfrm>
            <a:off x="3233954" y="3152699"/>
            <a:ext cx="3012611" cy="2400657"/>
          </a:xfrm>
          <a:prstGeom prst="rect">
            <a:avLst/>
          </a:prstGeom>
          <a:noFill/>
        </p:spPr>
        <p:txBody>
          <a:bodyPr wrap="square" rtlCol="0">
            <a:spAutoFit/>
          </a:bodyPr>
          <a:lstStyle/>
          <a:p>
            <a:pPr marL="457200" indent="-457200">
              <a:lnSpc>
                <a:spcPct val="150000"/>
              </a:lnSpc>
              <a:buAutoNum type="arabicPeriod"/>
            </a:pPr>
            <a:r>
              <a:rPr lang="zh-CN" altLang="en-US" sz="2000" dirty="0" smtClean="0">
                <a:latin typeface="微软雅黑" panose="020B0503020204020204" pitchFamily="34" charset="-122"/>
                <a:ea typeface="微软雅黑" panose="020B0503020204020204" pitchFamily="34" charset="-122"/>
              </a:rPr>
              <a:t>研究背景</a:t>
            </a:r>
            <a:endParaRPr lang="en-US" altLang="zh-CN" sz="2000" dirty="0">
              <a:latin typeface="微软雅黑" panose="020B0503020204020204" pitchFamily="34" charset="-122"/>
              <a:ea typeface="微软雅黑" panose="020B0503020204020204" pitchFamily="34" charset="-122"/>
            </a:endParaRPr>
          </a:p>
          <a:p>
            <a:pPr marL="457200" indent="-457200">
              <a:lnSpc>
                <a:spcPct val="150000"/>
              </a:lnSpc>
              <a:buAutoNum type="arabicPeriod"/>
            </a:pPr>
            <a:r>
              <a:rPr lang="zh-CN" altLang="en-US" sz="2000" dirty="0" smtClean="0">
                <a:latin typeface="微软雅黑" panose="020B0503020204020204" pitchFamily="34" charset="-122"/>
                <a:ea typeface="微软雅黑" panose="020B0503020204020204" pitchFamily="34" charset="-122"/>
              </a:rPr>
              <a:t>问题建模</a:t>
            </a:r>
            <a:endParaRPr lang="en-US" altLang="zh-CN" sz="2000" dirty="0" smtClean="0">
              <a:latin typeface="微软雅黑" panose="020B0503020204020204" pitchFamily="34" charset="-122"/>
              <a:ea typeface="微软雅黑" panose="020B0503020204020204" pitchFamily="34" charset="-122"/>
            </a:endParaRPr>
          </a:p>
          <a:p>
            <a:pPr marL="457200" indent="-457200">
              <a:lnSpc>
                <a:spcPct val="150000"/>
              </a:lnSpc>
              <a:buAutoNum type="arabicPeriod"/>
            </a:pPr>
            <a:r>
              <a:rPr lang="zh-CN" altLang="en-US" sz="2000" dirty="0" smtClean="0">
                <a:latin typeface="微软雅黑" panose="020B0503020204020204" pitchFamily="34" charset="-122"/>
                <a:ea typeface="微软雅黑" panose="020B0503020204020204" pitchFamily="34" charset="-122"/>
              </a:rPr>
              <a:t>调度方法</a:t>
            </a:r>
            <a:endParaRPr lang="en-US" altLang="zh-CN" sz="2000" dirty="0" smtClean="0">
              <a:latin typeface="微软雅黑" panose="020B0503020204020204" pitchFamily="34" charset="-122"/>
              <a:ea typeface="微软雅黑" panose="020B0503020204020204" pitchFamily="34" charset="-122"/>
            </a:endParaRPr>
          </a:p>
          <a:p>
            <a:pPr marL="457200" indent="-457200">
              <a:lnSpc>
                <a:spcPct val="150000"/>
              </a:lnSpc>
              <a:buAutoNum type="arabicPeriod"/>
            </a:pPr>
            <a:r>
              <a:rPr lang="zh-CN" altLang="en-US" sz="2000" dirty="0" smtClean="0">
                <a:latin typeface="微软雅黑" panose="020B0503020204020204" pitchFamily="34" charset="-122"/>
                <a:ea typeface="微软雅黑" panose="020B0503020204020204" pitchFamily="34" charset="-122"/>
              </a:rPr>
              <a:t>实验分析</a:t>
            </a:r>
            <a:endParaRPr lang="en-US" altLang="zh-CN" sz="2000" dirty="0" smtClean="0">
              <a:latin typeface="微软雅黑" panose="020B0503020204020204" pitchFamily="34" charset="-122"/>
              <a:ea typeface="微软雅黑" panose="020B0503020204020204" pitchFamily="34" charset="-122"/>
            </a:endParaRPr>
          </a:p>
          <a:p>
            <a:pPr marL="457200" indent="-457200">
              <a:lnSpc>
                <a:spcPct val="150000"/>
              </a:lnSpc>
              <a:buAutoNum type="arabicPeriod"/>
            </a:pPr>
            <a:r>
              <a:rPr lang="zh-CN" altLang="en-US" sz="2000" dirty="0" smtClean="0">
                <a:latin typeface="微软雅黑" panose="020B0503020204020204" pitchFamily="34" charset="-122"/>
                <a:ea typeface="微软雅黑" panose="020B0503020204020204" pitchFamily="34" charset="-122"/>
              </a:rPr>
              <a:t>总结展望</a:t>
            </a:r>
            <a:endParaRPr lang="en-US" altLang="zh-CN" sz="2000" dirty="0" smtClean="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0367C450-C74B-4508-AA9B-1B20E8B92435}"/>
              </a:ext>
            </a:extLst>
          </p:cNvPr>
          <p:cNvSpPr txBox="1"/>
          <p:nvPr/>
        </p:nvSpPr>
        <p:spPr>
          <a:xfrm>
            <a:off x="3233954" y="2292751"/>
            <a:ext cx="4582015" cy="461665"/>
          </a:xfrm>
          <a:prstGeom prst="rect">
            <a:avLst/>
          </a:prstGeom>
          <a:noFill/>
        </p:spPr>
        <p:txBody>
          <a:bodyPr wrap="square" rtlCol="0">
            <a:spAutoFit/>
          </a:bodyPr>
          <a:lstStyle/>
          <a:p>
            <a:pPr algn="dist"/>
            <a:r>
              <a:rPr lang="en-US" altLang="zh-CN" sz="2400" dirty="0">
                <a:latin typeface="微软雅黑" panose="020B0503020204020204" pitchFamily="34" charset="-122"/>
                <a:ea typeface="微软雅黑" panose="020B0503020204020204" pitchFamily="34" charset="-122"/>
              </a:rPr>
              <a:t>CONTENTS</a:t>
            </a:r>
            <a:endParaRPr lang="zh-CN" altLang="en-US" sz="2400" dirty="0">
              <a:latin typeface="微软雅黑" panose="020B0503020204020204" pitchFamily="34" charset="-122"/>
              <a:ea typeface="微软雅黑" panose="020B0503020204020204" pitchFamily="34" charset="-122"/>
            </a:endParaRPr>
          </a:p>
        </p:txBody>
      </p:sp>
      <p:sp>
        <p:nvSpPr>
          <p:cNvPr id="118" name="矩形: 圆角 117">
            <a:extLst>
              <a:ext uri="{FF2B5EF4-FFF2-40B4-BE49-F238E27FC236}">
                <a16:creationId xmlns:a16="http://schemas.microsoft.com/office/drawing/2014/main" id="{8C30FEAB-4A95-4647-8077-74FAEF11BA68}"/>
              </a:ext>
            </a:extLst>
          </p:cNvPr>
          <p:cNvSpPr/>
          <p:nvPr/>
        </p:nvSpPr>
        <p:spPr>
          <a:xfrm>
            <a:off x="-609600" y="1481960"/>
            <a:ext cx="3586886" cy="1204894"/>
          </a:xfrm>
          <a:prstGeom prst="roundRect">
            <a:avLst>
              <a:gd name="adj" fmla="val 50000"/>
            </a:avLst>
          </a:prstGeom>
          <a:solidFill>
            <a:srgbClr val="00468E"/>
          </a:solidFill>
          <a:ln w="50800">
            <a:noFill/>
          </a:ln>
          <a:effectLst>
            <a:outerShdw blurRad="469900" sx="104000" sy="104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92" name="弧形 191">
            <a:extLst>
              <a:ext uri="{FF2B5EF4-FFF2-40B4-BE49-F238E27FC236}">
                <a16:creationId xmlns:a16="http://schemas.microsoft.com/office/drawing/2014/main" id="{10B0C9A5-5411-4FF8-8CEC-CBD0057263E5}"/>
              </a:ext>
            </a:extLst>
          </p:cNvPr>
          <p:cNvSpPr/>
          <p:nvPr/>
        </p:nvSpPr>
        <p:spPr>
          <a:xfrm rot="2700000">
            <a:off x="2034243" y="-429640"/>
            <a:ext cx="7717282" cy="7717282"/>
          </a:xfrm>
          <a:prstGeom prst="arc">
            <a:avLst/>
          </a:prstGeom>
          <a:ln w="101600" cap="rnd">
            <a:solidFill>
              <a:srgbClr val="00468E"/>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3" name="弧形 192">
            <a:extLst>
              <a:ext uri="{FF2B5EF4-FFF2-40B4-BE49-F238E27FC236}">
                <a16:creationId xmlns:a16="http://schemas.microsoft.com/office/drawing/2014/main" id="{ED3720F9-197A-4C79-9A2E-A5FAD322E611}"/>
              </a:ext>
            </a:extLst>
          </p:cNvPr>
          <p:cNvSpPr/>
          <p:nvPr/>
        </p:nvSpPr>
        <p:spPr>
          <a:xfrm rot="18900000" flipH="1">
            <a:off x="1794488" y="1740506"/>
            <a:ext cx="687804" cy="687804"/>
          </a:xfrm>
          <a:prstGeom prst="arc">
            <a:avLst/>
          </a:prstGeom>
          <a:ln w="101600" cap="rnd">
            <a:solidFill>
              <a:schemeClr val="bg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10339341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A5FAC91-921D-4388-85D4-34E0347BAC74}"/>
              </a:ext>
            </a:extLst>
          </p:cNvPr>
          <p:cNvSpPr/>
          <p:nvPr/>
        </p:nvSpPr>
        <p:spPr>
          <a:xfrm>
            <a:off x="0" y="0"/>
            <a:ext cx="1825599" cy="6858000"/>
          </a:xfrm>
          <a:prstGeom prst="rect">
            <a:avLst/>
          </a:prstGeom>
          <a:solidFill>
            <a:srgbClr val="004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02FF1492-491B-4707-8DA1-ABFC4A57DD83}"/>
              </a:ext>
            </a:extLst>
          </p:cNvPr>
          <p:cNvSpPr txBox="1"/>
          <p:nvPr/>
        </p:nvSpPr>
        <p:spPr>
          <a:xfrm>
            <a:off x="2287062" y="473744"/>
            <a:ext cx="9347391" cy="523220"/>
          </a:xfrm>
          <a:prstGeom prst="rect">
            <a:avLst/>
          </a:prstGeom>
          <a:noFill/>
        </p:spPr>
        <p:txBody>
          <a:bodyPr wrap="square" rtlCol="0">
            <a:spAutoFit/>
          </a:bodyPr>
          <a:lstStyle/>
          <a:p>
            <a:r>
              <a:rPr lang="en-US" altLang="zh-CN" sz="2800" b="1" dirty="0">
                <a:solidFill>
                  <a:srgbClr val="00468E"/>
                </a:solidFill>
                <a:latin typeface="微软雅黑" panose="020B0503020204020204" pitchFamily="34" charset="-122"/>
                <a:ea typeface="微软雅黑" panose="020B0503020204020204" pitchFamily="34" charset="-122"/>
              </a:rPr>
              <a:t>4</a:t>
            </a:r>
            <a:r>
              <a:rPr lang="en-US" altLang="zh-CN" sz="2800" b="1" dirty="0" smtClean="0">
                <a:solidFill>
                  <a:srgbClr val="00468E"/>
                </a:solidFill>
                <a:latin typeface="微软雅黑" panose="020B0503020204020204" pitchFamily="34" charset="-122"/>
                <a:ea typeface="微软雅黑" panose="020B0503020204020204" pitchFamily="34" charset="-122"/>
              </a:rPr>
              <a:t>.1 </a:t>
            </a:r>
            <a:r>
              <a:rPr lang="zh-CN" altLang="en-US" sz="2800" b="1" dirty="0" smtClean="0">
                <a:solidFill>
                  <a:srgbClr val="00468E"/>
                </a:solidFill>
                <a:latin typeface="微软雅黑" panose="020B0503020204020204" pitchFamily="34" charset="-122"/>
                <a:ea typeface="微软雅黑" panose="020B0503020204020204" pitchFamily="34" charset="-122"/>
              </a:rPr>
              <a:t>实验设置</a:t>
            </a:r>
            <a:endParaRPr lang="zh-CN" altLang="en-US" sz="2800" b="1" dirty="0">
              <a:solidFill>
                <a:srgbClr val="00468E"/>
              </a:solidFill>
              <a:latin typeface="微软雅黑" panose="020B0503020204020204" pitchFamily="34" charset="-122"/>
              <a:ea typeface="微软雅黑" panose="020B0503020204020204" pitchFamily="34" charset="-122"/>
            </a:endParaRPr>
          </a:p>
        </p:txBody>
      </p:sp>
      <p:pic>
        <p:nvPicPr>
          <p:cNvPr id="111" name="图片 110"/>
          <p:cNvPicPr>
            <a:picLocks noChangeAspect="1"/>
          </p:cNvPicPr>
          <p:nvPr/>
        </p:nvPicPr>
        <p:blipFill>
          <a:blip r:embed="rId3" cstate="hqprint">
            <a:extLst>
              <a:ext uri="{BEBA8EAE-BF5A-486C-A8C5-ECC9F3942E4B}">
                <a14:imgProps xmlns:a14="http://schemas.microsoft.com/office/drawing/2010/main">
                  <a14:imgLayer r:embed="rId4">
                    <a14:imgEffect>
                      <a14:saturation sat="33000"/>
                    </a14:imgEffect>
                  </a14:imgLayer>
                </a14:imgProps>
              </a:ext>
              <a:ext uri="{28A0092B-C50C-407E-A947-70E740481C1C}">
                <a14:useLocalDpi xmlns:a14="http://schemas.microsoft.com/office/drawing/2010/main" val="0"/>
              </a:ext>
            </a:extLst>
          </a:blip>
          <a:stretch>
            <a:fillRect/>
          </a:stretch>
        </p:blipFill>
        <p:spPr>
          <a:xfrm>
            <a:off x="2198678" y="5741268"/>
            <a:ext cx="2194903" cy="1559832"/>
          </a:xfrm>
          <a:prstGeom prst="rect">
            <a:avLst/>
          </a:prstGeom>
        </p:spPr>
      </p:pic>
      <p:pic>
        <p:nvPicPr>
          <p:cNvPr id="43" name="图片 42"/>
          <p:cNvPicPr>
            <a:picLocks noChangeAspect="1"/>
          </p:cNvPicPr>
          <p:nvPr/>
        </p:nvPicPr>
        <p:blipFill>
          <a:blip r:embed="rId5">
            <a:alphaModFix/>
            <a:duotone>
              <a:schemeClr val="accent5">
                <a:shade val="45000"/>
                <a:satMod val="135000"/>
              </a:schemeClr>
              <a:prstClr val="white"/>
            </a:duotone>
            <a:extLst>
              <a:ext uri="{BEBA8EAE-BF5A-486C-A8C5-ECC9F3942E4B}">
                <a14:imgProps xmlns:a14="http://schemas.microsoft.com/office/drawing/2010/main">
                  <a14:imgLayer r:embed="rId6">
                    <a14:imgEffect>
                      <a14:colorTemperature colorTemp="1500"/>
                    </a14:imgEffect>
                    <a14:imgEffect>
                      <a14:saturation sat="32000"/>
                    </a14:imgEffect>
                  </a14:imgLayer>
                </a14:imgProps>
              </a:ext>
              <a:ext uri="{28A0092B-C50C-407E-A947-70E740481C1C}">
                <a14:useLocalDpi xmlns:a14="http://schemas.microsoft.com/office/drawing/2010/main" val="0"/>
              </a:ext>
            </a:extLst>
          </a:blip>
          <a:stretch>
            <a:fillRect/>
          </a:stretch>
        </p:blipFill>
        <p:spPr>
          <a:xfrm>
            <a:off x="155079" y="129451"/>
            <a:ext cx="1470788" cy="1470788"/>
          </a:xfrm>
          <a:prstGeom prst="rect">
            <a:avLst/>
          </a:prstGeom>
          <a:noFill/>
          <a:ln>
            <a:noFill/>
          </a:ln>
        </p:spPr>
      </p:pic>
      <p:sp>
        <p:nvSpPr>
          <p:cNvPr id="34" name="任意多边形: 形状 305">
            <a:extLst>
              <a:ext uri="{FF2B5EF4-FFF2-40B4-BE49-F238E27FC236}">
                <a16:creationId xmlns:a16="http://schemas.microsoft.com/office/drawing/2014/main" id="{182DD694-6D4B-4DFA-AC46-178C63A21ACC}"/>
              </a:ext>
            </a:extLst>
          </p:cNvPr>
          <p:cNvSpPr/>
          <p:nvPr/>
        </p:nvSpPr>
        <p:spPr>
          <a:xfrm>
            <a:off x="2053454" y="1331684"/>
            <a:ext cx="833708" cy="623796"/>
          </a:xfrm>
          <a:custGeom>
            <a:avLst/>
            <a:gdLst/>
            <a:ahLst/>
            <a:cxnLst/>
            <a:rect l="l" t="t" r="r" b="b"/>
            <a:pathLst>
              <a:path w="95778" h="71663">
                <a:moveTo>
                  <a:pt x="82098" y="5"/>
                </a:moveTo>
                <a:cubicBezTo>
                  <a:pt x="84614" y="48"/>
                  <a:pt x="87286" y="396"/>
                  <a:pt x="90116" y="1050"/>
                </a:cubicBezTo>
                <a:lnTo>
                  <a:pt x="90116" y="8817"/>
                </a:lnTo>
                <a:cubicBezTo>
                  <a:pt x="78257" y="13440"/>
                  <a:pt x="71979" y="21792"/>
                  <a:pt x="71280" y="33873"/>
                </a:cubicBezTo>
                <a:cubicBezTo>
                  <a:pt x="84139" y="29288"/>
                  <a:pt x="92305" y="35340"/>
                  <a:pt x="95778" y="52027"/>
                </a:cubicBezTo>
                <a:cubicBezTo>
                  <a:pt x="94826" y="65118"/>
                  <a:pt x="87973" y="71663"/>
                  <a:pt x="75219" y="71663"/>
                </a:cubicBezTo>
                <a:cubicBezTo>
                  <a:pt x="59956" y="70752"/>
                  <a:pt x="52325" y="61506"/>
                  <a:pt x="52325" y="43926"/>
                </a:cubicBezTo>
                <a:cubicBezTo>
                  <a:pt x="54564" y="14342"/>
                  <a:pt x="64489" y="-298"/>
                  <a:pt x="82098" y="5"/>
                </a:cubicBezTo>
                <a:close/>
                <a:moveTo>
                  <a:pt x="29473" y="5"/>
                </a:moveTo>
                <a:cubicBezTo>
                  <a:pt x="31987" y="48"/>
                  <a:pt x="34659" y="396"/>
                  <a:pt x="37490" y="1050"/>
                </a:cubicBezTo>
                <a:lnTo>
                  <a:pt x="37490" y="8817"/>
                </a:lnTo>
                <a:cubicBezTo>
                  <a:pt x="25647" y="13434"/>
                  <a:pt x="19469" y="21786"/>
                  <a:pt x="18954" y="33873"/>
                </a:cubicBezTo>
                <a:cubicBezTo>
                  <a:pt x="31588" y="29288"/>
                  <a:pt x="39755" y="35324"/>
                  <a:pt x="43458" y="51980"/>
                </a:cubicBezTo>
                <a:cubicBezTo>
                  <a:pt x="42502" y="65102"/>
                  <a:pt x="35547" y="71663"/>
                  <a:pt x="22593" y="71663"/>
                </a:cubicBezTo>
                <a:cubicBezTo>
                  <a:pt x="7531" y="70752"/>
                  <a:pt x="0" y="61506"/>
                  <a:pt x="0" y="43926"/>
                </a:cubicBezTo>
                <a:cubicBezTo>
                  <a:pt x="2053" y="14342"/>
                  <a:pt x="11877" y="-298"/>
                  <a:pt x="29473" y="5"/>
                </a:cubicBezTo>
                <a:close/>
              </a:path>
            </a:pathLst>
          </a:custGeom>
          <a:solidFill>
            <a:srgbClr val="004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7" name="矩形: 圆角 121">
            <a:extLst>
              <a:ext uri="{FF2B5EF4-FFF2-40B4-BE49-F238E27FC236}">
                <a16:creationId xmlns:a16="http://schemas.microsoft.com/office/drawing/2014/main" id="{626B8F82-0C68-45A8-A86E-EC19815C86C9}"/>
              </a:ext>
            </a:extLst>
          </p:cNvPr>
          <p:cNvSpPr/>
          <p:nvPr/>
        </p:nvSpPr>
        <p:spPr>
          <a:xfrm>
            <a:off x="2352685" y="1536919"/>
            <a:ext cx="4788000" cy="3060000"/>
          </a:xfrm>
          <a:prstGeom prst="roundRect">
            <a:avLst>
              <a:gd name="adj" fmla="val 10297"/>
            </a:avLst>
          </a:prstGeom>
          <a:solidFill>
            <a:schemeClr val="bg1"/>
          </a:solidFill>
          <a:ln>
            <a:noFill/>
          </a:ln>
          <a:effectLst>
            <a:outerShdw blurRad="2794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8" name="任意多边形: 形状 122">
            <a:extLst>
              <a:ext uri="{FF2B5EF4-FFF2-40B4-BE49-F238E27FC236}">
                <a16:creationId xmlns:a16="http://schemas.microsoft.com/office/drawing/2014/main" id="{9BAF73FA-55F3-442D-88A4-A2BC57933988}"/>
              </a:ext>
            </a:extLst>
          </p:cNvPr>
          <p:cNvSpPr/>
          <p:nvPr/>
        </p:nvSpPr>
        <p:spPr>
          <a:xfrm>
            <a:off x="2053454" y="1331684"/>
            <a:ext cx="833708" cy="623796"/>
          </a:xfrm>
          <a:custGeom>
            <a:avLst/>
            <a:gdLst/>
            <a:ahLst/>
            <a:cxnLst/>
            <a:rect l="l" t="t" r="r" b="b"/>
            <a:pathLst>
              <a:path w="95778" h="71663">
                <a:moveTo>
                  <a:pt x="82098" y="5"/>
                </a:moveTo>
                <a:cubicBezTo>
                  <a:pt x="84614" y="48"/>
                  <a:pt x="87286" y="396"/>
                  <a:pt x="90116" y="1050"/>
                </a:cubicBezTo>
                <a:lnTo>
                  <a:pt x="90116" y="8817"/>
                </a:lnTo>
                <a:cubicBezTo>
                  <a:pt x="78257" y="13440"/>
                  <a:pt x="71979" y="21792"/>
                  <a:pt x="71280" y="33873"/>
                </a:cubicBezTo>
                <a:cubicBezTo>
                  <a:pt x="84139" y="29288"/>
                  <a:pt x="92305" y="35340"/>
                  <a:pt x="95778" y="52027"/>
                </a:cubicBezTo>
                <a:cubicBezTo>
                  <a:pt x="94826" y="65118"/>
                  <a:pt x="87973" y="71663"/>
                  <a:pt x="75219" y="71663"/>
                </a:cubicBezTo>
                <a:cubicBezTo>
                  <a:pt x="59956" y="70752"/>
                  <a:pt x="52325" y="61506"/>
                  <a:pt x="52325" y="43926"/>
                </a:cubicBezTo>
                <a:cubicBezTo>
                  <a:pt x="54564" y="14342"/>
                  <a:pt x="64489" y="-298"/>
                  <a:pt x="82098" y="5"/>
                </a:cubicBezTo>
                <a:close/>
                <a:moveTo>
                  <a:pt x="29473" y="5"/>
                </a:moveTo>
                <a:cubicBezTo>
                  <a:pt x="31987" y="48"/>
                  <a:pt x="34659" y="396"/>
                  <a:pt x="37490" y="1050"/>
                </a:cubicBezTo>
                <a:lnTo>
                  <a:pt x="37490" y="8817"/>
                </a:lnTo>
                <a:cubicBezTo>
                  <a:pt x="25647" y="13434"/>
                  <a:pt x="19469" y="21786"/>
                  <a:pt x="18954" y="33873"/>
                </a:cubicBezTo>
                <a:cubicBezTo>
                  <a:pt x="31588" y="29288"/>
                  <a:pt x="39755" y="35324"/>
                  <a:pt x="43458" y="51980"/>
                </a:cubicBezTo>
                <a:cubicBezTo>
                  <a:pt x="42502" y="65102"/>
                  <a:pt x="35547" y="71663"/>
                  <a:pt x="22593" y="71663"/>
                </a:cubicBezTo>
                <a:cubicBezTo>
                  <a:pt x="7531" y="70752"/>
                  <a:pt x="0" y="61506"/>
                  <a:pt x="0" y="43926"/>
                </a:cubicBezTo>
                <a:cubicBezTo>
                  <a:pt x="2053" y="14342"/>
                  <a:pt x="11877" y="-298"/>
                  <a:pt x="29473" y="5"/>
                </a:cubicBezTo>
                <a:close/>
              </a:path>
            </a:pathLst>
          </a:custGeom>
          <a:solidFill>
            <a:srgbClr val="004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52" name="文本框 51">
                <a:extLst>
                  <a:ext uri="{FF2B5EF4-FFF2-40B4-BE49-F238E27FC236}">
                    <a16:creationId xmlns:a16="http://schemas.microsoft.com/office/drawing/2014/main" id="{2443B08D-66DA-494C-84F9-D7EAB002ACF7}"/>
                  </a:ext>
                </a:extLst>
              </p:cNvPr>
              <p:cNvSpPr txBox="1"/>
              <p:nvPr/>
            </p:nvSpPr>
            <p:spPr>
              <a:xfrm>
                <a:off x="2780143" y="5184297"/>
                <a:ext cx="8728685" cy="1061829"/>
              </a:xfrm>
              <a:prstGeom prst="rect">
                <a:avLst/>
              </a:prstGeom>
              <a:noFill/>
            </p:spPr>
            <p:txBody>
              <a:bodyPr wrap="square" rtlCol="0">
                <a:spAutoFit/>
              </a:bodyPr>
              <a:lstStyle/>
              <a:p>
                <a:pPr>
                  <a:lnSpc>
                    <a:spcPct val="150000"/>
                  </a:lnSpc>
                </a:pPr>
                <a:r>
                  <a:rPr lang="zh-CN" altLang="en-US" sz="1400" dirty="0" smtClean="0">
                    <a:ea typeface="微软雅黑" panose="020B0503020204020204" pitchFamily="34" charset="-122"/>
                  </a:rPr>
                  <a:t>主要涉及到的超参数 </a:t>
                </a:r>
                <a14:m>
                  <m:oMath xmlns:m="http://schemas.openxmlformats.org/officeDocument/2006/math">
                    <m:r>
                      <a:rPr lang="en-US" altLang="zh-CN" sz="1400">
                        <a:latin typeface="Cambria Math" panose="02040503050406030204" pitchFamily="18" charset="0"/>
                        <a:ea typeface="微软雅黑" panose="020B0503020204020204" pitchFamily="34" charset="-122"/>
                      </a:rPr>
                      <m:t>𝜃</m:t>
                    </m:r>
                  </m:oMath>
                </a14:m>
                <a:r>
                  <a:rPr lang="zh-CN" altLang="en-US" sz="1400" dirty="0" smtClean="0">
                    <a:latin typeface="Times New Roman" panose="02020603050405020304" pitchFamily="18" charset="0"/>
                    <a:ea typeface="微软雅黑" panose="020B0503020204020204" pitchFamily="34" charset="-122"/>
                    <a:cs typeface="Times New Roman" panose="02020603050405020304" pitchFamily="18" charset="0"/>
                  </a:rPr>
                  <a:t>包括：</a:t>
                </a:r>
                <a:r>
                  <a:rPr lang="zh-CN" altLang="zh-CN" sz="1400" dirty="0" smtClean="0">
                    <a:ea typeface="微软雅黑" panose="020B0503020204020204" pitchFamily="34" charset="-122"/>
                  </a:rPr>
                  <a:t>三</a:t>
                </a:r>
                <a:r>
                  <a:rPr lang="zh-CN" altLang="zh-CN" sz="1400" dirty="0">
                    <a:ea typeface="微软雅黑" panose="020B0503020204020204" pitchFamily="34" charset="-122"/>
                  </a:rPr>
                  <a:t>层全连接神经网络结构来构建估计</a:t>
                </a:r>
                <a14:m>
                  <m:oMath xmlns:m="http://schemas.openxmlformats.org/officeDocument/2006/math">
                    <m:r>
                      <a:rPr lang="en-US" altLang="zh-CN" sz="1400">
                        <a:latin typeface="Cambria Math" panose="02040503050406030204" pitchFamily="18" charset="0"/>
                        <a:ea typeface="微软雅黑" panose="020B0503020204020204" pitchFamily="34" charset="-122"/>
                      </a:rPr>
                      <m:t>𝑄</m:t>
                    </m:r>
                  </m:oMath>
                </a14:m>
                <a:r>
                  <a:rPr lang="zh-CN" altLang="zh-CN" sz="1400" dirty="0">
                    <a:ea typeface="微软雅黑" panose="020B0503020204020204" pitchFamily="34" charset="-122"/>
                  </a:rPr>
                  <a:t>值网络和目标</a:t>
                </a:r>
                <a14:m>
                  <m:oMath xmlns:m="http://schemas.openxmlformats.org/officeDocument/2006/math">
                    <m:r>
                      <a:rPr lang="en-US" altLang="zh-CN" sz="1400">
                        <a:latin typeface="Cambria Math" panose="02040503050406030204" pitchFamily="18" charset="0"/>
                        <a:ea typeface="微软雅黑" panose="020B0503020204020204" pitchFamily="34" charset="-122"/>
                      </a:rPr>
                      <m:t>𝑄</m:t>
                    </m:r>
                  </m:oMath>
                </a14:m>
                <a:r>
                  <a:rPr lang="zh-CN" altLang="zh-CN" sz="1400" dirty="0">
                    <a:ea typeface="微软雅黑" panose="020B0503020204020204" pitchFamily="34" charset="-122"/>
                  </a:rPr>
                  <a:t>值网络，输入是长度为</a:t>
                </a:r>
                <a:r>
                  <a:rPr lang="en-US" altLang="zh-CN" sz="1400" dirty="0">
                    <a:ea typeface="微软雅黑" panose="020B0503020204020204" pitchFamily="34" charset="-122"/>
                  </a:rPr>
                  <a:t>8</a:t>
                </a:r>
                <a:r>
                  <a:rPr lang="zh-CN" altLang="zh-CN" sz="1400" dirty="0">
                    <a:ea typeface="微软雅黑" panose="020B0503020204020204" pitchFamily="34" charset="-122"/>
                  </a:rPr>
                  <a:t>的向量。网络隐层的大小分别是</a:t>
                </a:r>
                <a:r>
                  <a:rPr lang="en-US" altLang="zh-CN" sz="1400" dirty="0">
                    <a:ea typeface="微软雅黑" panose="020B0503020204020204" pitchFamily="34" charset="-122"/>
                  </a:rPr>
                  <a:t>20/7</a:t>
                </a:r>
                <a:r>
                  <a:rPr lang="zh-CN" altLang="zh-CN" sz="1400" dirty="0">
                    <a:ea typeface="微软雅黑" panose="020B0503020204020204" pitchFamily="34" charset="-122"/>
                  </a:rPr>
                  <a:t>。前一层用的是</a:t>
                </a:r>
                <a:r>
                  <a:rPr lang="en-US" altLang="zh-CN" sz="1400" dirty="0" err="1">
                    <a:ea typeface="微软雅黑" panose="020B0503020204020204" pitchFamily="34" charset="-122"/>
                  </a:rPr>
                  <a:t>Relu</a:t>
                </a:r>
                <a:r>
                  <a:rPr lang="zh-CN" altLang="zh-CN" sz="1400" dirty="0">
                    <a:ea typeface="微软雅黑" panose="020B0503020204020204" pitchFamily="34" charset="-122"/>
                  </a:rPr>
                  <a:t>激活函数，后一层用的线性激活函数。其余参数设置为</a:t>
                </a:r>
                <a14:m>
                  <m:oMath xmlns:m="http://schemas.openxmlformats.org/officeDocument/2006/math">
                    <m:r>
                      <a:rPr lang="en-US" altLang="zh-CN" sz="1400">
                        <a:latin typeface="Cambria Math" panose="02040503050406030204" pitchFamily="18" charset="0"/>
                        <a:ea typeface="微软雅黑" panose="020B0503020204020204" pitchFamily="34" charset="-122"/>
                      </a:rPr>
                      <m:t>𝛼</m:t>
                    </m:r>
                    <m:r>
                      <a:rPr lang="en-US" altLang="zh-CN" sz="1400">
                        <a:latin typeface="Cambria Math" panose="02040503050406030204" pitchFamily="18" charset="0"/>
                        <a:ea typeface="微软雅黑" panose="020B0503020204020204" pitchFamily="34" charset="-122"/>
                      </a:rPr>
                      <m:t>=0.002</m:t>
                    </m:r>
                  </m:oMath>
                </a14:m>
                <a:r>
                  <a:rPr lang="en-US" altLang="zh-CN" sz="1400" dirty="0">
                    <a:ea typeface="微软雅黑" panose="020B0503020204020204" pitchFamily="34" charset="-122"/>
                  </a:rPr>
                  <a:t>, </a:t>
                </a:r>
                <a14:m>
                  <m:oMath xmlns:m="http://schemas.openxmlformats.org/officeDocument/2006/math">
                    <m:r>
                      <a:rPr lang="en-US" altLang="zh-CN" sz="1400">
                        <a:latin typeface="Cambria Math" panose="02040503050406030204" pitchFamily="18" charset="0"/>
                        <a:ea typeface="微软雅黑" panose="020B0503020204020204" pitchFamily="34" charset="-122"/>
                      </a:rPr>
                      <m:t>𝛿</m:t>
                    </m:r>
                    <m:r>
                      <a:rPr lang="en-US" altLang="zh-CN" sz="1400">
                        <a:latin typeface="Cambria Math" panose="02040503050406030204" pitchFamily="18" charset="0"/>
                        <a:ea typeface="微软雅黑" panose="020B0503020204020204" pitchFamily="34" charset="-122"/>
                      </a:rPr>
                      <m:t>=0.9</m:t>
                    </m:r>
                  </m:oMath>
                </a14:m>
                <a:r>
                  <a:rPr lang="en-US" altLang="zh-CN" sz="1400" dirty="0">
                    <a:ea typeface="微软雅黑" panose="020B0503020204020204" pitchFamily="34" charset="-122"/>
                  </a:rPr>
                  <a:t>, </a:t>
                </a:r>
                <a14:m>
                  <m:oMath xmlns:m="http://schemas.openxmlformats.org/officeDocument/2006/math">
                    <m:r>
                      <a:rPr lang="en-US" altLang="zh-CN" sz="1400">
                        <a:latin typeface="Cambria Math" panose="02040503050406030204" pitchFamily="18" charset="0"/>
                        <a:ea typeface="微软雅黑" panose="020B0503020204020204" pitchFamily="34" charset="-122"/>
                      </a:rPr>
                      <m:t>𝜖</m:t>
                    </m:r>
                  </m:oMath>
                </a14:m>
                <a:r>
                  <a:rPr lang="en-US" altLang="zh-CN" sz="1400" dirty="0">
                    <a:ea typeface="微软雅黑" panose="020B0503020204020204" pitchFamily="34" charset="-122"/>
                  </a:rPr>
                  <a:t>=0.7, </a:t>
                </a:r>
                <a14:m>
                  <m:oMath xmlns:m="http://schemas.openxmlformats.org/officeDocument/2006/math">
                    <m:sSub>
                      <m:sSubPr>
                        <m:ctrlPr>
                          <a:rPr lang="zh-CN" altLang="zh-CN" sz="1400" i="1">
                            <a:latin typeface="Cambria Math" panose="02040503050406030204" pitchFamily="18" charset="0"/>
                            <a:ea typeface="微软雅黑" panose="020B0503020204020204" pitchFamily="34" charset="-122"/>
                          </a:rPr>
                        </m:ctrlPr>
                      </m:sSubPr>
                      <m:e>
                        <m:r>
                          <a:rPr lang="en-US" altLang="zh-CN" sz="1400">
                            <a:latin typeface="Cambria Math" panose="02040503050406030204" pitchFamily="18" charset="0"/>
                            <a:ea typeface="微软雅黑" panose="020B0503020204020204" pitchFamily="34" charset="-122"/>
                          </a:rPr>
                          <m:t>𝜖</m:t>
                        </m:r>
                      </m:e>
                      <m:sub>
                        <m:r>
                          <a:rPr lang="en-US" altLang="zh-CN" sz="1400">
                            <a:latin typeface="Cambria Math" panose="02040503050406030204" pitchFamily="18" charset="0"/>
                            <a:ea typeface="微软雅黑" panose="020B0503020204020204" pitchFamily="34" charset="-122"/>
                          </a:rPr>
                          <m:t>𝑚𝑎𝑥</m:t>
                        </m:r>
                      </m:sub>
                    </m:sSub>
                  </m:oMath>
                </a14:m>
                <a:r>
                  <a:rPr lang="en-US" altLang="zh-CN" sz="1400" dirty="0">
                    <a:ea typeface="微软雅黑" panose="020B0503020204020204" pitchFamily="34" charset="-122"/>
                  </a:rPr>
                  <a:t>=0.95, </a:t>
                </a:r>
                <a14:m>
                  <m:oMath xmlns:m="http://schemas.openxmlformats.org/officeDocument/2006/math">
                    <m:sSub>
                      <m:sSubPr>
                        <m:ctrlPr>
                          <a:rPr lang="zh-CN" altLang="zh-CN" sz="1400" i="1">
                            <a:latin typeface="Cambria Math" panose="02040503050406030204" pitchFamily="18" charset="0"/>
                            <a:ea typeface="微软雅黑" panose="020B0503020204020204" pitchFamily="34" charset="-122"/>
                          </a:rPr>
                        </m:ctrlPr>
                      </m:sSubPr>
                      <m:e>
                        <m:r>
                          <a:rPr lang="en-US" altLang="zh-CN" sz="1400">
                            <a:latin typeface="Cambria Math" panose="02040503050406030204" pitchFamily="18" charset="0"/>
                            <a:ea typeface="微软雅黑" panose="020B0503020204020204" pitchFamily="34" charset="-122"/>
                          </a:rPr>
                          <m:t>𝜖</m:t>
                        </m:r>
                      </m:e>
                      <m:sub>
                        <m:r>
                          <a:rPr lang="en-US" altLang="zh-CN" sz="1400">
                            <a:latin typeface="Cambria Math" panose="02040503050406030204" pitchFamily="18" charset="0"/>
                            <a:ea typeface="微软雅黑" panose="020B0503020204020204" pitchFamily="34" charset="-122"/>
                          </a:rPr>
                          <m:t>𝑖𝑛𝑐𝑟𝑒</m:t>
                        </m:r>
                      </m:sub>
                    </m:sSub>
                    <m:r>
                      <a:rPr lang="en-US" altLang="zh-CN" sz="1400">
                        <a:latin typeface="Cambria Math" panose="02040503050406030204" pitchFamily="18" charset="0"/>
                        <a:ea typeface="微软雅黑" panose="020B0503020204020204" pitchFamily="34" charset="-122"/>
                      </a:rPr>
                      <m:t>=</m:t>
                    </m:r>
                  </m:oMath>
                </a14:m>
                <a:r>
                  <a:rPr lang="en-US" altLang="zh-CN" sz="1400" dirty="0">
                    <a:ea typeface="微软雅黑" panose="020B0503020204020204" pitchFamily="34" charset="-122"/>
                  </a:rPr>
                  <a:t>1e-5,</a:t>
                </a:r>
                <a14:m>
                  <m:oMath xmlns:m="http://schemas.openxmlformats.org/officeDocument/2006/math">
                    <m:r>
                      <a:rPr lang="en-US" altLang="zh-CN" sz="1400">
                        <a:latin typeface="Cambria Math" panose="02040503050406030204" pitchFamily="18" charset="0"/>
                        <a:ea typeface="微软雅黑" panose="020B0503020204020204" pitchFamily="34" charset="-122"/>
                      </a:rPr>
                      <m:t>𝑚</m:t>
                    </m:r>
                  </m:oMath>
                </a14:m>
                <a:r>
                  <a:rPr lang="en-US" altLang="zh-CN" sz="1400" dirty="0">
                    <a:ea typeface="微软雅黑" panose="020B0503020204020204" pitchFamily="34" charset="-122"/>
                  </a:rPr>
                  <a:t>=10000, </a:t>
                </a:r>
                <a:r>
                  <a:rPr lang="en-US" altLang="zh-CN" sz="1400" dirty="0" err="1">
                    <a:ea typeface="微软雅黑" panose="020B0503020204020204" pitchFamily="34" charset="-122"/>
                  </a:rPr>
                  <a:t>minibatch</a:t>
                </a:r>
                <a:r>
                  <a:rPr lang="en-US" altLang="zh-CN" sz="1400" dirty="0">
                    <a:ea typeface="微软雅黑" panose="020B0503020204020204" pitchFamily="34" charset="-122"/>
                  </a:rPr>
                  <a:t>=128, </a:t>
                </a:r>
                <a:r>
                  <a:rPr lang="en-US" altLang="zh-CN" sz="1400" dirty="0" err="1" smtClean="0">
                    <a:ea typeface="微软雅黑" panose="020B0503020204020204" pitchFamily="34" charset="-122"/>
                  </a:rPr>
                  <a:t>replace_target_iter</a:t>
                </a:r>
                <a:r>
                  <a:rPr lang="en-US" altLang="zh-CN" sz="1400" dirty="0" smtClean="0">
                    <a:ea typeface="微软雅黑" panose="020B0503020204020204" pitchFamily="34" charset="-122"/>
                  </a:rPr>
                  <a:t>=500</a:t>
                </a:r>
                <a:r>
                  <a:rPr lang="en-US" altLang="zh-CN" sz="1400" dirty="0">
                    <a:ea typeface="微软雅黑" panose="020B0503020204020204" pitchFamily="34" charset="-122"/>
                  </a:rPr>
                  <a:t>.</a:t>
                </a:r>
                <a:r>
                  <a:rPr lang="en-US" altLang="zh-CN" sz="1400" dirty="0" smtClean="0">
                    <a:ea typeface="微软雅黑" panose="020B0503020204020204" pitchFamily="34" charset="-122"/>
                  </a:rPr>
                  <a:t> </a:t>
                </a:r>
                <a:endParaRPr lang="zh-CN" altLang="en-US" sz="1400" dirty="0">
                  <a:latin typeface="微软雅黑" panose="020B0503020204020204" pitchFamily="34" charset="-122"/>
                  <a:ea typeface="微软雅黑" panose="020B0503020204020204" pitchFamily="34" charset="-122"/>
                </a:endParaRPr>
              </a:p>
            </p:txBody>
          </p:sp>
        </mc:Choice>
        <mc:Fallback xmlns="">
          <p:sp>
            <p:nvSpPr>
              <p:cNvPr id="52" name="文本框 51">
                <a:extLst>
                  <a:ext uri="{FF2B5EF4-FFF2-40B4-BE49-F238E27FC236}">
                    <a16:creationId xmlns:a16="http://schemas.microsoft.com/office/drawing/2014/main" id="{2443B08D-66DA-494C-84F9-D7EAB002ACF7}"/>
                  </a:ext>
                </a:extLst>
              </p:cNvPr>
              <p:cNvSpPr txBox="1">
                <a:spLocks noRot="1" noChangeAspect="1" noMove="1" noResize="1" noEditPoints="1" noAdjustHandles="1" noChangeArrowheads="1" noChangeShapeType="1" noTextEdit="1"/>
              </p:cNvSpPr>
              <p:nvPr/>
            </p:nvSpPr>
            <p:spPr>
              <a:xfrm>
                <a:off x="2780143" y="5184297"/>
                <a:ext cx="8728685" cy="1061829"/>
              </a:xfrm>
              <a:prstGeom prst="rect">
                <a:avLst/>
              </a:prstGeom>
              <a:blipFill>
                <a:blip r:embed="rId7"/>
                <a:stretch>
                  <a:fillRect l="-209" b="-1714"/>
                </a:stretch>
              </a:blipFill>
            </p:spPr>
            <p:txBody>
              <a:bodyPr/>
              <a:lstStyle/>
              <a:p>
                <a:r>
                  <a:rPr lang="zh-CN" altLang="en-US">
                    <a:noFill/>
                  </a:rPr>
                  <a:t> </a:t>
                </a:r>
              </a:p>
            </p:txBody>
          </p:sp>
        </mc:Fallback>
      </mc:AlternateContent>
      <p:sp>
        <p:nvSpPr>
          <p:cNvPr id="53" name="矩形: 圆角 124">
            <a:extLst>
              <a:ext uri="{FF2B5EF4-FFF2-40B4-BE49-F238E27FC236}">
                <a16:creationId xmlns:a16="http://schemas.microsoft.com/office/drawing/2014/main" id="{11BB26C2-6A35-4F5D-9DF8-3924731388DE}"/>
              </a:ext>
            </a:extLst>
          </p:cNvPr>
          <p:cNvSpPr/>
          <p:nvPr/>
        </p:nvSpPr>
        <p:spPr>
          <a:xfrm>
            <a:off x="3622965" y="1622026"/>
            <a:ext cx="1766546" cy="340768"/>
          </a:xfrm>
          <a:prstGeom prst="roundRect">
            <a:avLst>
              <a:gd name="adj" fmla="val 50000"/>
            </a:avLst>
          </a:prstGeom>
          <a:solidFill>
            <a:srgbClr val="00468E"/>
          </a:solidFill>
          <a:ln w="50800">
            <a:noFill/>
          </a:ln>
          <a:effectLst>
            <a:outerShdw blurRad="469900" sx="104000" sy="104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54" name="文本框 53">
            <a:extLst>
              <a:ext uri="{FF2B5EF4-FFF2-40B4-BE49-F238E27FC236}">
                <a16:creationId xmlns:a16="http://schemas.microsoft.com/office/drawing/2014/main" id="{35100DE7-C838-43A9-9FCE-7AB7A408053C}"/>
              </a:ext>
            </a:extLst>
          </p:cNvPr>
          <p:cNvSpPr txBox="1"/>
          <p:nvPr/>
        </p:nvSpPr>
        <p:spPr>
          <a:xfrm>
            <a:off x="3696118" y="1638522"/>
            <a:ext cx="1620242" cy="307777"/>
          </a:xfrm>
          <a:prstGeom prst="rect">
            <a:avLst/>
          </a:prstGeom>
          <a:noFill/>
        </p:spPr>
        <p:txBody>
          <a:bodyPr wrap="square" rtlCol="0">
            <a:spAutoFit/>
          </a:bodyPr>
          <a:lstStyle>
            <a:defPPr>
              <a:defRPr lang="zh-CN"/>
            </a:defPPr>
            <a:lvl1pPr>
              <a:defRPr sz="2800" b="1">
                <a:solidFill>
                  <a:srgbClr val="1E1F8B"/>
                </a:solidFill>
                <a:latin typeface="浪漫雅圆" panose="02010601040101010101" pitchFamily="2" charset="-122"/>
                <a:ea typeface="浪漫雅圆" panose="02010601040101010101" pitchFamily="2" charset="-122"/>
              </a:defRPr>
            </a:lvl1pPr>
          </a:lstStyle>
          <a:p>
            <a:pPr algn="ctr"/>
            <a:r>
              <a:rPr lang="zh-CN" altLang="en-US" sz="1400" dirty="0" smtClean="0">
                <a:solidFill>
                  <a:schemeClr val="bg1"/>
                </a:solidFill>
                <a:latin typeface="微软雅黑" panose="020B0503020204020204" pitchFamily="34" charset="-122"/>
                <a:ea typeface="微软雅黑" panose="020B0503020204020204" pitchFamily="34" charset="-122"/>
              </a:rPr>
              <a:t>云主机参数配置</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55" name="矩形: 圆角 110">
            <a:extLst>
              <a:ext uri="{FF2B5EF4-FFF2-40B4-BE49-F238E27FC236}">
                <a16:creationId xmlns:a16="http://schemas.microsoft.com/office/drawing/2014/main" id="{68DB1532-461C-4883-96B8-CEDA0E47B338}"/>
              </a:ext>
            </a:extLst>
          </p:cNvPr>
          <p:cNvSpPr/>
          <p:nvPr/>
        </p:nvSpPr>
        <p:spPr>
          <a:xfrm>
            <a:off x="7313023" y="1536921"/>
            <a:ext cx="4788000" cy="3060000"/>
          </a:xfrm>
          <a:prstGeom prst="roundRect">
            <a:avLst>
              <a:gd name="adj" fmla="val 10297"/>
            </a:avLst>
          </a:prstGeom>
          <a:solidFill>
            <a:schemeClr val="bg1"/>
          </a:solidFill>
          <a:ln>
            <a:noFill/>
          </a:ln>
          <a:effectLst>
            <a:outerShdw blurRad="2794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57" name="矩形: 圆角 116">
            <a:extLst>
              <a:ext uri="{FF2B5EF4-FFF2-40B4-BE49-F238E27FC236}">
                <a16:creationId xmlns:a16="http://schemas.microsoft.com/office/drawing/2014/main" id="{1E05DAE4-5DE4-4DAC-A410-CD6BC8EB542C}"/>
              </a:ext>
            </a:extLst>
          </p:cNvPr>
          <p:cNvSpPr/>
          <p:nvPr/>
        </p:nvSpPr>
        <p:spPr>
          <a:xfrm>
            <a:off x="8909119" y="1611513"/>
            <a:ext cx="1766546" cy="340768"/>
          </a:xfrm>
          <a:prstGeom prst="roundRect">
            <a:avLst>
              <a:gd name="adj" fmla="val 50000"/>
            </a:avLst>
          </a:prstGeom>
          <a:solidFill>
            <a:srgbClr val="00468E"/>
          </a:solidFill>
          <a:ln w="50800">
            <a:noFill/>
          </a:ln>
          <a:effectLst>
            <a:outerShdw blurRad="469900" sx="104000" sy="104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58" name="文本框 57">
            <a:extLst>
              <a:ext uri="{FF2B5EF4-FFF2-40B4-BE49-F238E27FC236}">
                <a16:creationId xmlns:a16="http://schemas.microsoft.com/office/drawing/2014/main" id="{A6CD472E-B877-490B-A662-25E527632123}"/>
              </a:ext>
            </a:extLst>
          </p:cNvPr>
          <p:cNvSpPr txBox="1"/>
          <p:nvPr/>
        </p:nvSpPr>
        <p:spPr>
          <a:xfrm>
            <a:off x="8895146" y="1628009"/>
            <a:ext cx="1846749" cy="307777"/>
          </a:xfrm>
          <a:prstGeom prst="rect">
            <a:avLst/>
          </a:prstGeom>
          <a:noFill/>
        </p:spPr>
        <p:txBody>
          <a:bodyPr wrap="square" rtlCol="0">
            <a:spAutoFit/>
          </a:bodyPr>
          <a:lstStyle>
            <a:defPPr>
              <a:defRPr lang="zh-CN"/>
            </a:defPPr>
            <a:lvl1pPr>
              <a:defRPr sz="2800" b="1">
                <a:solidFill>
                  <a:srgbClr val="1E1F8B"/>
                </a:solidFill>
                <a:latin typeface="浪漫雅圆" panose="02010601040101010101" pitchFamily="2" charset="-122"/>
                <a:ea typeface="浪漫雅圆" panose="02010601040101010101" pitchFamily="2" charset="-122"/>
              </a:defRPr>
            </a:lvl1pPr>
          </a:lstStyle>
          <a:p>
            <a:pPr algn="ctr"/>
            <a:r>
              <a:rPr lang="zh-CN" altLang="en-US" sz="1400" dirty="0" smtClean="0">
                <a:solidFill>
                  <a:schemeClr val="bg1"/>
                </a:solidFill>
                <a:latin typeface="微软雅黑" panose="020B0503020204020204" pitchFamily="34" charset="-122"/>
                <a:ea typeface="微软雅黑" panose="020B0503020204020204" pitchFamily="34" charset="-122"/>
              </a:rPr>
              <a:t>云主机多核性能分数</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59" name="矩形: 圆角 124">
            <a:extLst>
              <a:ext uri="{FF2B5EF4-FFF2-40B4-BE49-F238E27FC236}">
                <a16:creationId xmlns:a16="http://schemas.microsoft.com/office/drawing/2014/main" id="{11BB26C2-6A35-4F5D-9DF8-3924731388DE}"/>
              </a:ext>
            </a:extLst>
          </p:cNvPr>
          <p:cNvSpPr/>
          <p:nvPr/>
        </p:nvSpPr>
        <p:spPr>
          <a:xfrm>
            <a:off x="2780144" y="4809849"/>
            <a:ext cx="1490724" cy="340768"/>
          </a:xfrm>
          <a:prstGeom prst="roundRect">
            <a:avLst>
              <a:gd name="adj" fmla="val 50000"/>
            </a:avLst>
          </a:prstGeom>
          <a:solidFill>
            <a:srgbClr val="00468E"/>
          </a:solidFill>
          <a:ln w="50800">
            <a:noFill/>
          </a:ln>
          <a:effectLst>
            <a:outerShdw blurRad="469900" sx="104000" sy="104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60" name="文本框 59">
            <a:extLst>
              <a:ext uri="{FF2B5EF4-FFF2-40B4-BE49-F238E27FC236}">
                <a16:creationId xmlns:a16="http://schemas.microsoft.com/office/drawing/2014/main" id="{35100DE7-C838-43A9-9FCE-7AB7A408053C}"/>
              </a:ext>
            </a:extLst>
          </p:cNvPr>
          <p:cNvSpPr txBox="1"/>
          <p:nvPr/>
        </p:nvSpPr>
        <p:spPr>
          <a:xfrm>
            <a:off x="2856945" y="4831824"/>
            <a:ext cx="1335762" cy="307777"/>
          </a:xfrm>
          <a:prstGeom prst="rect">
            <a:avLst/>
          </a:prstGeom>
          <a:noFill/>
        </p:spPr>
        <p:txBody>
          <a:bodyPr wrap="square" rtlCol="0">
            <a:spAutoFit/>
          </a:bodyPr>
          <a:lstStyle>
            <a:defPPr>
              <a:defRPr lang="zh-CN"/>
            </a:defPPr>
            <a:lvl1pPr>
              <a:defRPr sz="2800" b="1">
                <a:solidFill>
                  <a:srgbClr val="1E1F8B"/>
                </a:solidFill>
                <a:latin typeface="浪漫雅圆" panose="02010601040101010101" pitchFamily="2" charset="-122"/>
                <a:ea typeface="浪漫雅圆" panose="02010601040101010101" pitchFamily="2" charset="-122"/>
              </a:defRPr>
            </a:lvl1pPr>
          </a:lstStyle>
          <a:p>
            <a:pPr algn="ctr"/>
            <a:r>
              <a:rPr lang="zh-CN" altLang="en-US" sz="1400" dirty="0" smtClean="0">
                <a:solidFill>
                  <a:schemeClr val="bg1"/>
                </a:solidFill>
                <a:latin typeface="微软雅黑" panose="020B0503020204020204" pitchFamily="34" charset="-122"/>
                <a:ea typeface="微软雅黑" panose="020B0503020204020204" pitchFamily="34" charset="-122"/>
              </a:rPr>
              <a:t>参数设置</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458094193"/>
              </p:ext>
            </p:extLst>
          </p:nvPr>
        </p:nvGraphicFramePr>
        <p:xfrm>
          <a:off x="2470308" y="2037733"/>
          <a:ext cx="4561058" cy="2346947"/>
        </p:xfrm>
        <a:graphic>
          <a:graphicData uri="http://schemas.openxmlformats.org/drawingml/2006/table">
            <a:tbl>
              <a:tblPr firstRow="1" firstCol="1" bandRow="1">
                <a:tableStyleId>{5C22544A-7EE6-4342-B048-85BDC9FD1C3A}</a:tableStyleId>
              </a:tblPr>
              <a:tblGrid>
                <a:gridCol w="1000236">
                  <a:extLst>
                    <a:ext uri="{9D8B030D-6E8A-4147-A177-3AD203B41FA5}">
                      <a16:colId xmlns:a16="http://schemas.microsoft.com/office/drawing/2014/main" val="2396667261"/>
                    </a:ext>
                  </a:extLst>
                </a:gridCol>
                <a:gridCol w="756745">
                  <a:extLst>
                    <a:ext uri="{9D8B030D-6E8A-4147-A177-3AD203B41FA5}">
                      <a16:colId xmlns:a16="http://schemas.microsoft.com/office/drawing/2014/main" val="3043844300"/>
                    </a:ext>
                  </a:extLst>
                </a:gridCol>
                <a:gridCol w="861848">
                  <a:extLst>
                    <a:ext uri="{9D8B030D-6E8A-4147-A177-3AD203B41FA5}">
                      <a16:colId xmlns:a16="http://schemas.microsoft.com/office/drawing/2014/main" val="4078410338"/>
                    </a:ext>
                  </a:extLst>
                </a:gridCol>
                <a:gridCol w="1082565">
                  <a:extLst>
                    <a:ext uri="{9D8B030D-6E8A-4147-A177-3AD203B41FA5}">
                      <a16:colId xmlns:a16="http://schemas.microsoft.com/office/drawing/2014/main" val="4026835246"/>
                    </a:ext>
                  </a:extLst>
                </a:gridCol>
                <a:gridCol w="859664">
                  <a:extLst>
                    <a:ext uri="{9D8B030D-6E8A-4147-A177-3AD203B41FA5}">
                      <a16:colId xmlns:a16="http://schemas.microsoft.com/office/drawing/2014/main" val="735637690"/>
                    </a:ext>
                  </a:extLst>
                </a:gridCol>
              </a:tblGrid>
              <a:tr h="521543">
                <a:tc>
                  <a:txBody>
                    <a:bodyPr/>
                    <a:lstStyle/>
                    <a:p>
                      <a:pPr indent="127000" algn="ctr">
                        <a:lnSpc>
                          <a:spcPts val="2000"/>
                        </a:lnSpc>
                        <a:spcAft>
                          <a:spcPts val="0"/>
                        </a:spcAft>
                      </a:pPr>
                      <a:r>
                        <a:rPr lang="en-US" sz="1200" kern="0">
                          <a:effectLst/>
                        </a:rPr>
                        <a:t>vType</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09220" algn="ctr">
                        <a:lnSpc>
                          <a:spcPts val="2000"/>
                        </a:lnSpc>
                        <a:spcAft>
                          <a:spcPts val="0"/>
                        </a:spcAft>
                      </a:pPr>
                      <a:r>
                        <a:rPr lang="en-US" sz="1200" kern="0" dirty="0">
                          <a:effectLst/>
                        </a:rPr>
                        <a:t>vCPU</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lnSpc>
                          <a:spcPts val="2000"/>
                        </a:lnSpc>
                        <a:spcAft>
                          <a:spcPts val="0"/>
                        </a:spcAft>
                      </a:pPr>
                      <a:r>
                        <a:rPr lang="en-US" sz="1200" kern="0" dirty="0">
                          <a:effectLst/>
                        </a:rPr>
                        <a:t>Memory</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lnSpc>
                          <a:spcPts val="2000"/>
                        </a:lnSpc>
                        <a:spcAft>
                          <a:spcPts val="0"/>
                        </a:spcAft>
                      </a:pPr>
                      <a:r>
                        <a:rPr lang="en-US" sz="1200" kern="0" dirty="0">
                          <a:effectLst/>
                        </a:rPr>
                        <a:t>Availability Zone</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lnSpc>
                          <a:spcPts val="2000"/>
                        </a:lnSpc>
                        <a:spcAft>
                          <a:spcPts val="0"/>
                        </a:spcAft>
                      </a:pPr>
                      <a:r>
                        <a:rPr lang="en-US" sz="1200" kern="0">
                          <a:effectLst/>
                        </a:rPr>
                        <a:t>Price (USD$/hr)</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35873378"/>
                  </a:ext>
                </a:extLst>
              </a:tr>
              <a:tr h="260772">
                <a:tc>
                  <a:txBody>
                    <a:bodyPr/>
                    <a:lstStyle/>
                    <a:p>
                      <a:pPr indent="127000" algn="ctr">
                        <a:lnSpc>
                          <a:spcPts val="2000"/>
                        </a:lnSpc>
                        <a:spcAft>
                          <a:spcPts val="0"/>
                        </a:spcAft>
                      </a:pPr>
                      <a:r>
                        <a:rPr lang="en-US" sz="1200" kern="0">
                          <a:effectLst/>
                        </a:rPr>
                        <a:t>t3.medium</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lnSpc>
                          <a:spcPts val="2000"/>
                        </a:lnSpc>
                        <a:spcAft>
                          <a:spcPts val="0"/>
                        </a:spcAft>
                      </a:pPr>
                      <a:r>
                        <a:rPr lang="en-US" sz="1200" kern="0">
                          <a:effectLst/>
                        </a:rPr>
                        <a:t>2</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lnSpc>
                          <a:spcPts val="2000"/>
                        </a:lnSpc>
                        <a:spcAft>
                          <a:spcPts val="0"/>
                        </a:spcAft>
                      </a:pPr>
                      <a:r>
                        <a:rPr lang="en-US" sz="1200" kern="0" dirty="0">
                          <a:effectLst/>
                        </a:rPr>
                        <a:t>8</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lnSpc>
                          <a:spcPts val="2000"/>
                        </a:lnSpc>
                        <a:spcAft>
                          <a:spcPts val="0"/>
                        </a:spcAft>
                      </a:pPr>
                      <a:r>
                        <a:rPr lang="en-US" sz="1200" kern="0">
                          <a:effectLst/>
                        </a:rPr>
                        <a:t>us-east-2a</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lnSpc>
                          <a:spcPts val="2000"/>
                        </a:lnSpc>
                        <a:spcAft>
                          <a:spcPts val="0"/>
                        </a:spcAft>
                      </a:pPr>
                      <a:r>
                        <a:rPr lang="en-US" sz="1200" kern="0">
                          <a:effectLst/>
                        </a:rPr>
                        <a:t>0.0418</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68092287"/>
                  </a:ext>
                </a:extLst>
              </a:tr>
              <a:tr h="260772">
                <a:tc>
                  <a:txBody>
                    <a:bodyPr/>
                    <a:lstStyle/>
                    <a:p>
                      <a:pPr indent="127000" algn="ctr">
                        <a:lnSpc>
                          <a:spcPts val="2000"/>
                        </a:lnSpc>
                        <a:spcAft>
                          <a:spcPts val="0"/>
                        </a:spcAft>
                      </a:pPr>
                      <a:r>
                        <a:rPr lang="en-US" sz="1200" kern="0">
                          <a:effectLst/>
                        </a:rPr>
                        <a:t>t3.large</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lnSpc>
                          <a:spcPts val="2000"/>
                        </a:lnSpc>
                        <a:spcAft>
                          <a:spcPts val="0"/>
                        </a:spcAft>
                      </a:pPr>
                      <a:r>
                        <a:rPr lang="en-US" sz="1200" kern="0" dirty="0">
                          <a:effectLst/>
                        </a:rPr>
                        <a:t>2</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lnSpc>
                          <a:spcPts val="2000"/>
                        </a:lnSpc>
                        <a:spcAft>
                          <a:spcPts val="0"/>
                        </a:spcAft>
                      </a:pPr>
                      <a:r>
                        <a:rPr lang="en-US" sz="1200" kern="0" dirty="0">
                          <a:effectLst/>
                        </a:rPr>
                        <a:t>8</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lnSpc>
                          <a:spcPts val="2000"/>
                        </a:lnSpc>
                        <a:spcAft>
                          <a:spcPts val="0"/>
                        </a:spcAft>
                      </a:pPr>
                      <a:r>
                        <a:rPr lang="en-US" sz="1200" kern="0" dirty="0">
                          <a:effectLst/>
                        </a:rPr>
                        <a:t>us-east-2c</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lnSpc>
                          <a:spcPts val="2000"/>
                        </a:lnSpc>
                        <a:spcAft>
                          <a:spcPts val="0"/>
                        </a:spcAft>
                      </a:pPr>
                      <a:r>
                        <a:rPr lang="en-US" sz="1200" kern="0" dirty="0">
                          <a:effectLst/>
                        </a:rPr>
                        <a:t>0.0835</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31197121"/>
                  </a:ext>
                </a:extLst>
              </a:tr>
              <a:tr h="260772">
                <a:tc>
                  <a:txBody>
                    <a:bodyPr/>
                    <a:lstStyle/>
                    <a:p>
                      <a:pPr indent="127000" algn="ctr">
                        <a:lnSpc>
                          <a:spcPts val="2000"/>
                        </a:lnSpc>
                        <a:spcAft>
                          <a:spcPts val="0"/>
                        </a:spcAft>
                      </a:pPr>
                      <a:r>
                        <a:rPr lang="en-US" sz="1200" kern="0">
                          <a:effectLst/>
                        </a:rPr>
                        <a:t>c5.large</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lnSpc>
                          <a:spcPts val="2000"/>
                        </a:lnSpc>
                        <a:spcAft>
                          <a:spcPts val="0"/>
                        </a:spcAft>
                      </a:pPr>
                      <a:r>
                        <a:rPr lang="en-US" sz="1200" kern="0">
                          <a:effectLst/>
                        </a:rPr>
                        <a:t>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lnSpc>
                          <a:spcPts val="2000"/>
                        </a:lnSpc>
                        <a:spcAft>
                          <a:spcPts val="0"/>
                        </a:spcAft>
                      </a:pPr>
                      <a:r>
                        <a:rPr lang="en-US" sz="1200" kern="0" dirty="0">
                          <a:effectLst/>
                        </a:rPr>
                        <a:t>16</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lnSpc>
                          <a:spcPts val="2000"/>
                        </a:lnSpc>
                        <a:spcAft>
                          <a:spcPts val="0"/>
                        </a:spcAft>
                      </a:pPr>
                      <a:r>
                        <a:rPr lang="en-US" sz="1200" kern="0" dirty="0">
                          <a:effectLst/>
                        </a:rPr>
                        <a:t>us-east-2b</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lnSpc>
                          <a:spcPts val="2000"/>
                        </a:lnSpc>
                        <a:spcAft>
                          <a:spcPts val="0"/>
                        </a:spcAft>
                      </a:pPr>
                      <a:r>
                        <a:rPr lang="en-US" sz="1200" kern="0">
                          <a:effectLst/>
                        </a:rPr>
                        <a:t>0.0850</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162113102"/>
                  </a:ext>
                </a:extLst>
              </a:tr>
              <a:tr h="260772">
                <a:tc>
                  <a:txBody>
                    <a:bodyPr/>
                    <a:lstStyle/>
                    <a:p>
                      <a:pPr indent="127000" algn="ctr">
                        <a:lnSpc>
                          <a:spcPts val="2000"/>
                        </a:lnSpc>
                        <a:spcAft>
                          <a:spcPts val="0"/>
                        </a:spcAft>
                      </a:pPr>
                      <a:r>
                        <a:rPr lang="en-US" sz="1200" kern="0" dirty="0">
                          <a:effectLst/>
                        </a:rPr>
                        <a:t>m5.large</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lnSpc>
                          <a:spcPts val="2000"/>
                        </a:lnSpc>
                        <a:spcAft>
                          <a:spcPts val="0"/>
                        </a:spcAft>
                      </a:pPr>
                      <a:r>
                        <a:rPr lang="en-US" sz="1200" kern="0">
                          <a:effectLst/>
                        </a:rPr>
                        <a:t>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lnSpc>
                          <a:spcPts val="2000"/>
                        </a:lnSpc>
                        <a:spcAft>
                          <a:spcPts val="0"/>
                        </a:spcAft>
                      </a:pPr>
                      <a:r>
                        <a:rPr lang="en-US" sz="1200" kern="0" dirty="0">
                          <a:effectLst/>
                        </a:rPr>
                        <a:t>12</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lnSpc>
                          <a:spcPts val="2000"/>
                        </a:lnSpc>
                        <a:spcAft>
                          <a:spcPts val="0"/>
                        </a:spcAft>
                      </a:pPr>
                      <a:r>
                        <a:rPr lang="en-US" sz="1200" kern="0">
                          <a:effectLst/>
                        </a:rPr>
                        <a:t>us-east-2a</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lnSpc>
                          <a:spcPts val="2000"/>
                        </a:lnSpc>
                        <a:spcAft>
                          <a:spcPts val="0"/>
                        </a:spcAft>
                      </a:pPr>
                      <a:r>
                        <a:rPr lang="en-US" sz="1200" kern="0" dirty="0">
                          <a:effectLst/>
                        </a:rPr>
                        <a:t>0.0960</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696720164"/>
                  </a:ext>
                </a:extLst>
              </a:tr>
              <a:tr h="260772">
                <a:tc>
                  <a:txBody>
                    <a:bodyPr/>
                    <a:lstStyle/>
                    <a:p>
                      <a:pPr indent="127000" algn="ctr">
                        <a:lnSpc>
                          <a:spcPts val="2000"/>
                        </a:lnSpc>
                        <a:spcAft>
                          <a:spcPts val="0"/>
                        </a:spcAft>
                      </a:pPr>
                      <a:r>
                        <a:rPr lang="en-US" sz="1200" kern="0">
                          <a:effectLst/>
                        </a:rPr>
                        <a:t>c5n.large</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lnSpc>
                          <a:spcPts val="2000"/>
                        </a:lnSpc>
                        <a:spcAft>
                          <a:spcPts val="0"/>
                        </a:spcAft>
                      </a:pPr>
                      <a:r>
                        <a:rPr lang="en-US" sz="1200" kern="0">
                          <a:effectLst/>
                        </a:rPr>
                        <a:t>8</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lnSpc>
                          <a:spcPts val="2000"/>
                        </a:lnSpc>
                        <a:spcAft>
                          <a:spcPts val="0"/>
                        </a:spcAft>
                      </a:pPr>
                      <a:r>
                        <a:rPr lang="en-US" sz="1200" kern="0" dirty="0">
                          <a:effectLst/>
                        </a:rPr>
                        <a:t>32</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lnSpc>
                          <a:spcPts val="2000"/>
                        </a:lnSpc>
                        <a:spcAft>
                          <a:spcPts val="0"/>
                        </a:spcAft>
                      </a:pPr>
                      <a:r>
                        <a:rPr lang="en-US" sz="1200" kern="0">
                          <a:effectLst/>
                        </a:rPr>
                        <a:t>us-east-2c</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lnSpc>
                          <a:spcPts val="2000"/>
                        </a:lnSpc>
                        <a:spcAft>
                          <a:spcPts val="0"/>
                        </a:spcAft>
                      </a:pPr>
                      <a:r>
                        <a:rPr lang="en-US" sz="1200" kern="0">
                          <a:effectLst/>
                        </a:rPr>
                        <a:t>0.1080</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944635936"/>
                  </a:ext>
                </a:extLst>
              </a:tr>
              <a:tr h="260772">
                <a:tc>
                  <a:txBody>
                    <a:bodyPr/>
                    <a:lstStyle/>
                    <a:p>
                      <a:pPr indent="127000" algn="ctr">
                        <a:lnSpc>
                          <a:spcPts val="2000"/>
                        </a:lnSpc>
                        <a:spcAft>
                          <a:spcPts val="0"/>
                        </a:spcAft>
                      </a:pPr>
                      <a:r>
                        <a:rPr lang="en-US" sz="1200" kern="0">
                          <a:effectLst/>
                        </a:rPr>
                        <a:t>r5a.large</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lnSpc>
                          <a:spcPts val="2000"/>
                        </a:lnSpc>
                        <a:spcAft>
                          <a:spcPts val="0"/>
                        </a:spcAft>
                      </a:pPr>
                      <a:r>
                        <a:rPr lang="en-US" sz="1200" kern="0">
                          <a:effectLst/>
                        </a:rPr>
                        <a:t>8</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lnSpc>
                          <a:spcPts val="2000"/>
                        </a:lnSpc>
                        <a:spcAft>
                          <a:spcPts val="0"/>
                        </a:spcAft>
                      </a:pPr>
                      <a:r>
                        <a:rPr lang="en-US" sz="1200" kern="0" dirty="0">
                          <a:effectLst/>
                        </a:rPr>
                        <a:t>32</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lnSpc>
                          <a:spcPts val="2000"/>
                        </a:lnSpc>
                        <a:spcAft>
                          <a:spcPts val="0"/>
                        </a:spcAft>
                      </a:pPr>
                      <a:r>
                        <a:rPr lang="en-US" sz="1200" kern="0">
                          <a:effectLst/>
                        </a:rPr>
                        <a:t>us-east-2b</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lnSpc>
                          <a:spcPts val="2000"/>
                        </a:lnSpc>
                        <a:spcAft>
                          <a:spcPts val="0"/>
                        </a:spcAft>
                      </a:pPr>
                      <a:r>
                        <a:rPr lang="en-US" sz="1200" kern="0">
                          <a:effectLst/>
                        </a:rPr>
                        <a:t>0.1260</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47953880"/>
                  </a:ext>
                </a:extLst>
              </a:tr>
              <a:tr h="260772">
                <a:tc>
                  <a:txBody>
                    <a:bodyPr/>
                    <a:lstStyle/>
                    <a:p>
                      <a:pPr indent="127000" algn="ctr">
                        <a:lnSpc>
                          <a:spcPts val="2000"/>
                        </a:lnSpc>
                        <a:spcAft>
                          <a:spcPts val="0"/>
                        </a:spcAft>
                      </a:pPr>
                      <a:r>
                        <a:rPr lang="en-US" sz="1200" kern="0">
                          <a:effectLst/>
                        </a:rPr>
                        <a:t>a1.4xlarge</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lnSpc>
                          <a:spcPts val="2000"/>
                        </a:lnSpc>
                        <a:spcAft>
                          <a:spcPts val="0"/>
                        </a:spcAft>
                      </a:pPr>
                      <a:r>
                        <a:rPr lang="en-US" sz="1200" kern="0">
                          <a:effectLst/>
                        </a:rPr>
                        <a:t>8</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lnSpc>
                          <a:spcPts val="2000"/>
                        </a:lnSpc>
                        <a:spcAft>
                          <a:spcPts val="0"/>
                        </a:spcAft>
                      </a:pPr>
                      <a:r>
                        <a:rPr lang="en-US" sz="1200" kern="0" dirty="0">
                          <a:effectLst/>
                        </a:rPr>
                        <a:t>32</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lnSpc>
                          <a:spcPts val="2000"/>
                        </a:lnSpc>
                        <a:spcAft>
                          <a:spcPts val="0"/>
                        </a:spcAft>
                      </a:pPr>
                      <a:r>
                        <a:rPr lang="en-US" sz="1200" kern="0">
                          <a:effectLst/>
                        </a:rPr>
                        <a:t>us-east-2a</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lnSpc>
                          <a:spcPts val="2000"/>
                        </a:lnSpc>
                        <a:spcAft>
                          <a:spcPts val="0"/>
                        </a:spcAft>
                      </a:pPr>
                      <a:r>
                        <a:rPr lang="en-US" sz="1200" kern="0" dirty="0">
                          <a:effectLst/>
                        </a:rPr>
                        <a:t>0.4080</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25792992"/>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766154928"/>
              </p:ext>
            </p:extLst>
          </p:nvPr>
        </p:nvGraphicFramePr>
        <p:xfrm>
          <a:off x="7427532" y="2037733"/>
          <a:ext cx="4575281" cy="2346944"/>
        </p:xfrm>
        <a:graphic>
          <a:graphicData uri="http://schemas.openxmlformats.org/drawingml/2006/table">
            <a:tbl>
              <a:tblPr firstRow="1" firstCol="1" bandRow="1">
                <a:tableStyleId>{5C22544A-7EE6-4342-B048-85BDC9FD1C3A}</a:tableStyleId>
              </a:tblPr>
              <a:tblGrid>
                <a:gridCol w="970631">
                  <a:extLst>
                    <a:ext uri="{9D8B030D-6E8A-4147-A177-3AD203B41FA5}">
                      <a16:colId xmlns:a16="http://schemas.microsoft.com/office/drawing/2014/main" val="625918949"/>
                    </a:ext>
                  </a:extLst>
                </a:gridCol>
                <a:gridCol w="720930">
                  <a:extLst>
                    <a:ext uri="{9D8B030D-6E8A-4147-A177-3AD203B41FA5}">
                      <a16:colId xmlns:a16="http://schemas.microsoft.com/office/drawing/2014/main" val="2861375703"/>
                    </a:ext>
                  </a:extLst>
                </a:gridCol>
                <a:gridCol w="720930">
                  <a:extLst>
                    <a:ext uri="{9D8B030D-6E8A-4147-A177-3AD203B41FA5}">
                      <a16:colId xmlns:a16="http://schemas.microsoft.com/office/drawing/2014/main" val="3033340518"/>
                    </a:ext>
                  </a:extLst>
                </a:gridCol>
                <a:gridCol w="720930">
                  <a:extLst>
                    <a:ext uri="{9D8B030D-6E8A-4147-A177-3AD203B41FA5}">
                      <a16:colId xmlns:a16="http://schemas.microsoft.com/office/drawing/2014/main" val="3016158881"/>
                    </a:ext>
                  </a:extLst>
                </a:gridCol>
                <a:gridCol w="720930">
                  <a:extLst>
                    <a:ext uri="{9D8B030D-6E8A-4147-A177-3AD203B41FA5}">
                      <a16:colId xmlns:a16="http://schemas.microsoft.com/office/drawing/2014/main" val="1287237045"/>
                    </a:ext>
                  </a:extLst>
                </a:gridCol>
                <a:gridCol w="720930">
                  <a:extLst>
                    <a:ext uri="{9D8B030D-6E8A-4147-A177-3AD203B41FA5}">
                      <a16:colId xmlns:a16="http://schemas.microsoft.com/office/drawing/2014/main" val="2785132376"/>
                    </a:ext>
                  </a:extLst>
                </a:gridCol>
              </a:tblGrid>
              <a:tr h="293368">
                <a:tc>
                  <a:txBody>
                    <a:bodyPr/>
                    <a:lstStyle/>
                    <a:p>
                      <a:pPr indent="127000" algn="ctr">
                        <a:lnSpc>
                          <a:spcPts val="2000"/>
                        </a:lnSpc>
                        <a:spcAft>
                          <a:spcPts val="0"/>
                        </a:spcAft>
                      </a:pPr>
                      <a:r>
                        <a:rPr lang="en-US" sz="1200" kern="100">
                          <a:effectLst/>
                        </a:rPr>
                        <a:t>vType</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lnSpc>
                          <a:spcPts val="2000"/>
                        </a:lnSpc>
                        <a:spcAft>
                          <a:spcPts val="0"/>
                        </a:spcAft>
                      </a:pPr>
                      <a:r>
                        <a:rPr lang="en-US" sz="1200" kern="100">
                          <a:effectLst/>
                        </a:rPr>
                        <a:t>AES</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lnSpc>
                          <a:spcPts val="2000"/>
                        </a:lnSpc>
                        <a:spcAft>
                          <a:spcPts val="0"/>
                        </a:spcAft>
                      </a:pPr>
                      <a:r>
                        <a:rPr lang="en-US" sz="1200" kern="100">
                          <a:effectLst/>
                        </a:rPr>
                        <a:t>LZMA</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lnSpc>
                          <a:spcPts val="2000"/>
                        </a:lnSpc>
                        <a:spcAft>
                          <a:spcPts val="0"/>
                        </a:spcAft>
                      </a:pPr>
                      <a:r>
                        <a:rPr lang="en-US" sz="1200" kern="100">
                          <a:effectLst/>
                        </a:rPr>
                        <a:t>JPEG</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lnSpc>
                          <a:spcPts val="2000"/>
                        </a:lnSpc>
                        <a:spcAft>
                          <a:spcPts val="0"/>
                        </a:spcAft>
                      </a:pPr>
                      <a:r>
                        <a:rPr lang="en-US" sz="1200" kern="0">
                          <a:effectLst/>
                        </a:rPr>
                        <a:t>Canny</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lnSpc>
                          <a:spcPts val="2000"/>
                        </a:lnSpc>
                        <a:spcAft>
                          <a:spcPts val="0"/>
                        </a:spcAft>
                      </a:pPr>
                      <a:r>
                        <a:rPr lang="en-US" sz="1200" kern="100">
                          <a:effectLst/>
                        </a:rPr>
                        <a:t>Lua</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1145873"/>
                  </a:ext>
                </a:extLst>
              </a:tr>
              <a:tr h="293368">
                <a:tc>
                  <a:txBody>
                    <a:bodyPr/>
                    <a:lstStyle/>
                    <a:p>
                      <a:pPr indent="127000" algn="ctr">
                        <a:lnSpc>
                          <a:spcPts val="2000"/>
                        </a:lnSpc>
                        <a:spcAft>
                          <a:spcPts val="0"/>
                        </a:spcAft>
                      </a:pPr>
                      <a:r>
                        <a:rPr lang="en-US" sz="1200" kern="100">
                          <a:effectLst/>
                        </a:rPr>
                        <a:t>t3.medium</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lnSpc>
                          <a:spcPts val="2000"/>
                        </a:lnSpc>
                        <a:spcAft>
                          <a:spcPts val="0"/>
                        </a:spcAft>
                      </a:pPr>
                      <a:r>
                        <a:rPr lang="en-US" sz="1200" kern="100">
                          <a:effectLst/>
                        </a:rPr>
                        <a:t>3427</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000"/>
                        </a:lnSpc>
                        <a:spcAft>
                          <a:spcPts val="0"/>
                        </a:spcAft>
                      </a:pPr>
                      <a:r>
                        <a:rPr lang="en-US" sz="1200" kern="100">
                          <a:effectLst/>
                        </a:rPr>
                        <a:t>2967</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000"/>
                        </a:lnSpc>
                        <a:spcAft>
                          <a:spcPts val="0"/>
                        </a:spcAft>
                      </a:pPr>
                      <a:r>
                        <a:rPr lang="en-US" sz="1200" kern="100">
                          <a:effectLst/>
                        </a:rPr>
                        <a:t>3405</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000"/>
                        </a:lnSpc>
                        <a:spcAft>
                          <a:spcPts val="0"/>
                        </a:spcAft>
                      </a:pPr>
                      <a:r>
                        <a:rPr lang="en-US" sz="1200" kern="100">
                          <a:effectLst/>
                        </a:rPr>
                        <a:t>3176</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000"/>
                        </a:lnSpc>
                        <a:spcAft>
                          <a:spcPts val="0"/>
                        </a:spcAft>
                      </a:pPr>
                      <a:r>
                        <a:rPr lang="en-US" sz="1200" kern="100">
                          <a:effectLst/>
                        </a:rPr>
                        <a:t>3704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899417425"/>
                  </a:ext>
                </a:extLst>
              </a:tr>
              <a:tr h="293368">
                <a:tc>
                  <a:txBody>
                    <a:bodyPr/>
                    <a:lstStyle/>
                    <a:p>
                      <a:pPr indent="127000" algn="ctr">
                        <a:lnSpc>
                          <a:spcPts val="2000"/>
                        </a:lnSpc>
                        <a:spcAft>
                          <a:spcPts val="0"/>
                        </a:spcAft>
                      </a:pPr>
                      <a:r>
                        <a:rPr lang="en-US" sz="1200" kern="100">
                          <a:effectLst/>
                        </a:rPr>
                        <a:t>t3.large</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lnSpc>
                          <a:spcPts val="2000"/>
                        </a:lnSpc>
                        <a:spcAft>
                          <a:spcPts val="0"/>
                        </a:spcAft>
                      </a:pPr>
                      <a:r>
                        <a:rPr lang="en-US" sz="1200" kern="100">
                          <a:effectLst/>
                        </a:rPr>
                        <a:t>3611</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000"/>
                        </a:lnSpc>
                        <a:spcAft>
                          <a:spcPts val="0"/>
                        </a:spcAft>
                      </a:pPr>
                      <a:r>
                        <a:rPr lang="en-US" sz="1200" kern="100">
                          <a:effectLst/>
                        </a:rPr>
                        <a:t>3809</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000"/>
                        </a:lnSpc>
                        <a:spcAft>
                          <a:spcPts val="0"/>
                        </a:spcAft>
                      </a:pPr>
                      <a:r>
                        <a:rPr lang="en-US" sz="1200" kern="100">
                          <a:effectLst/>
                        </a:rPr>
                        <a:t>4420</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000"/>
                        </a:lnSpc>
                        <a:spcAft>
                          <a:spcPts val="0"/>
                        </a:spcAft>
                      </a:pPr>
                      <a:r>
                        <a:rPr lang="en-US" sz="1200" kern="100">
                          <a:effectLst/>
                        </a:rPr>
                        <a:t>4327</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000"/>
                        </a:lnSpc>
                        <a:spcAft>
                          <a:spcPts val="0"/>
                        </a:spcAft>
                      </a:pPr>
                      <a:r>
                        <a:rPr lang="en-US" sz="1200" kern="100">
                          <a:effectLst/>
                        </a:rPr>
                        <a:t>4831</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86165454"/>
                  </a:ext>
                </a:extLst>
              </a:tr>
              <a:tr h="293368">
                <a:tc>
                  <a:txBody>
                    <a:bodyPr/>
                    <a:lstStyle/>
                    <a:p>
                      <a:pPr indent="127000" algn="ctr">
                        <a:lnSpc>
                          <a:spcPts val="2000"/>
                        </a:lnSpc>
                        <a:spcAft>
                          <a:spcPts val="0"/>
                        </a:spcAft>
                      </a:pPr>
                      <a:r>
                        <a:rPr lang="en-US" sz="1200" kern="100">
                          <a:effectLst/>
                        </a:rPr>
                        <a:t>c5.large</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lnSpc>
                          <a:spcPts val="2000"/>
                        </a:lnSpc>
                        <a:spcAft>
                          <a:spcPts val="0"/>
                        </a:spcAft>
                      </a:pPr>
                      <a:r>
                        <a:rPr lang="en-US" sz="1200" kern="100" dirty="0">
                          <a:effectLst/>
                        </a:rPr>
                        <a:t>3648</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000"/>
                        </a:lnSpc>
                        <a:spcAft>
                          <a:spcPts val="0"/>
                        </a:spcAft>
                      </a:pPr>
                      <a:r>
                        <a:rPr lang="en-US" sz="1200" kern="100">
                          <a:effectLst/>
                        </a:rPr>
                        <a:t>3664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000"/>
                        </a:lnSpc>
                        <a:spcAft>
                          <a:spcPts val="0"/>
                        </a:spcAft>
                      </a:pPr>
                      <a:r>
                        <a:rPr lang="en-US" sz="1200" kern="100">
                          <a:effectLst/>
                        </a:rPr>
                        <a:t>4402</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000"/>
                        </a:lnSpc>
                        <a:spcAft>
                          <a:spcPts val="0"/>
                        </a:spcAft>
                      </a:pPr>
                      <a:r>
                        <a:rPr lang="en-US" sz="1200" kern="100">
                          <a:effectLst/>
                        </a:rPr>
                        <a:t>4152</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000"/>
                        </a:lnSpc>
                        <a:spcAft>
                          <a:spcPts val="0"/>
                        </a:spcAft>
                      </a:pPr>
                      <a:r>
                        <a:rPr lang="en-US" sz="1200" kern="100">
                          <a:effectLst/>
                        </a:rPr>
                        <a:t>4761</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453044626"/>
                  </a:ext>
                </a:extLst>
              </a:tr>
              <a:tr h="293368">
                <a:tc>
                  <a:txBody>
                    <a:bodyPr/>
                    <a:lstStyle/>
                    <a:p>
                      <a:pPr indent="127000" algn="ctr">
                        <a:lnSpc>
                          <a:spcPts val="2000"/>
                        </a:lnSpc>
                        <a:spcAft>
                          <a:spcPts val="0"/>
                        </a:spcAft>
                      </a:pPr>
                      <a:r>
                        <a:rPr lang="en-US" sz="1200" kern="100">
                          <a:effectLst/>
                        </a:rPr>
                        <a:t>m5.large</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lnSpc>
                          <a:spcPts val="2000"/>
                        </a:lnSpc>
                        <a:spcAft>
                          <a:spcPts val="0"/>
                        </a:spcAft>
                      </a:pPr>
                      <a:r>
                        <a:rPr lang="en-US" sz="1200" kern="100">
                          <a:effectLst/>
                        </a:rPr>
                        <a:t>3453</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000"/>
                        </a:lnSpc>
                        <a:spcAft>
                          <a:spcPts val="0"/>
                        </a:spcAft>
                      </a:pPr>
                      <a:r>
                        <a:rPr lang="en-US" sz="1200" kern="100" dirty="0">
                          <a:effectLst/>
                        </a:rPr>
                        <a:t>3310</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000"/>
                        </a:lnSpc>
                        <a:spcAft>
                          <a:spcPts val="0"/>
                        </a:spcAft>
                      </a:pPr>
                      <a:r>
                        <a:rPr lang="en-US" sz="1200" kern="100">
                          <a:effectLst/>
                        </a:rPr>
                        <a:t>3997</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000"/>
                        </a:lnSpc>
                        <a:spcAft>
                          <a:spcPts val="0"/>
                        </a:spcAft>
                      </a:pPr>
                      <a:r>
                        <a:rPr lang="en-US" sz="1200" kern="100">
                          <a:effectLst/>
                        </a:rPr>
                        <a:t>3897</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000"/>
                        </a:lnSpc>
                        <a:spcAft>
                          <a:spcPts val="0"/>
                        </a:spcAft>
                      </a:pPr>
                      <a:r>
                        <a:rPr lang="en-US" sz="1200" kern="100">
                          <a:effectLst/>
                        </a:rPr>
                        <a:t>4319</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55998215"/>
                  </a:ext>
                </a:extLst>
              </a:tr>
              <a:tr h="293368">
                <a:tc>
                  <a:txBody>
                    <a:bodyPr/>
                    <a:lstStyle/>
                    <a:p>
                      <a:pPr indent="127000" algn="ctr">
                        <a:lnSpc>
                          <a:spcPts val="2000"/>
                        </a:lnSpc>
                        <a:spcAft>
                          <a:spcPts val="0"/>
                        </a:spcAft>
                      </a:pPr>
                      <a:r>
                        <a:rPr lang="en-US" sz="1200" kern="100">
                          <a:effectLst/>
                        </a:rPr>
                        <a:t>c5n.large</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lnSpc>
                          <a:spcPts val="2000"/>
                        </a:lnSpc>
                        <a:spcAft>
                          <a:spcPts val="0"/>
                        </a:spcAft>
                      </a:pPr>
                      <a:r>
                        <a:rPr lang="en-US" sz="1200" kern="100" dirty="0">
                          <a:effectLst/>
                        </a:rPr>
                        <a:t>3774</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000"/>
                        </a:lnSpc>
                        <a:spcAft>
                          <a:spcPts val="0"/>
                        </a:spcAft>
                      </a:pPr>
                      <a:r>
                        <a:rPr lang="en-US" sz="1200" kern="100">
                          <a:effectLst/>
                        </a:rPr>
                        <a:t>3831</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000"/>
                        </a:lnSpc>
                        <a:spcAft>
                          <a:spcPts val="0"/>
                        </a:spcAft>
                      </a:pPr>
                      <a:r>
                        <a:rPr lang="en-US" sz="1200" kern="100">
                          <a:effectLst/>
                        </a:rPr>
                        <a:t>4414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000"/>
                        </a:lnSpc>
                        <a:spcAft>
                          <a:spcPts val="0"/>
                        </a:spcAft>
                      </a:pPr>
                      <a:r>
                        <a:rPr lang="en-US" sz="1200" kern="100">
                          <a:effectLst/>
                        </a:rPr>
                        <a:t>4311</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000"/>
                        </a:lnSpc>
                        <a:spcAft>
                          <a:spcPts val="0"/>
                        </a:spcAft>
                      </a:pPr>
                      <a:r>
                        <a:rPr lang="en-US" sz="1200" kern="100">
                          <a:effectLst/>
                        </a:rPr>
                        <a:t>4864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183892"/>
                  </a:ext>
                </a:extLst>
              </a:tr>
              <a:tr h="293368">
                <a:tc>
                  <a:txBody>
                    <a:bodyPr/>
                    <a:lstStyle/>
                    <a:p>
                      <a:pPr indent="127000" algn="ctr">
                        <a:lnSpc>
                          <a:spcPts val="2000"/>
                        </a:lnSpc>
                        <a:spcAft>
                          <a:spcPts val="0"/>
                        </a:spcAft>
                      </a:pPr>
                      <a:r>
                        <a:rPr lang="en-US" sz="1200" kern="100">
                          <a:effectLst/>
                        </a:rPr>
                        <a:t>r5a.large</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lnSpc>
                          <a:spcPts val="2000"/>
                        </a:lnSpc>
                        <a:spcAft>
                          <a:spcPts val="0"/>
                        </a:spcAft>
                      </a:pPr>
                      <a:r>
                        <a:rPr lang="en-US" sz="1200" kern="100">
                          <a:effectLst/>
                        </a:rPr>
                        <a:t>4956</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000"/>
                        </a:lnSpc>
                        <a:spcAft>
                          <a:spcPts val="0"/>
                        </a:spcAft>
                      </a:pPr>
                      <a:r>
                        <a:rPr lang="en-US" sz="1200" kern="100">
                          <a:effectLst/>
                        </a:rPr>
                        <a:t>3234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000"/>
                        </a:lnSpc>
                        <a:spcAft>
                          <a:spcPts val="0"/>
                        </a:spcAft>
                      </a:pPr>
                      <a:r>
                        <a:rPr lang="en-US" sz="1200" kern="100" dirty="0">
                          <a:effectLst/>
                        </a:rPr>
                        <a:t>3569</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000"/>
                        </a:lnSpc>
                        <a:spcAft>
                          <a:spcPts val="0"/>
                        </a:spcAft>
                      </a:pPr>
                      <a:r>
                        <a:rPr lang="en-US" sz="1200" kern="100">
                          <a:effectLst/>
                        </a:rPr>
                        <a:t>3701</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000"/>
                        </a:lnSpc>
                        <a:spcAft>
                          <a:spcPts val="0"/>
                        </a:spcAft>
                      </a:pPr>
                      <a:r>
                        <a:rPr lang="en-US" sz="1200" kern="100">
                          <a:effectLst/>
                        </a:rPr>
                        <a:t>2643</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7861417"/>
                  </a:ext>
                </a:extLst>
              </a:tr>
              <a:tr h="293368">
                <a:tc>
                  <a:txBody>
                    <a:bodyPr/>
                    <a:lstStyle/>
                    <a:p>
                      <a:pPr indent="127000" algn="ctr">
                        <a:lnSpc>
                          <a:spcPts val="2000"/>
                        </a:lnSpc>
                        <a:spcAft>
                          <a:spcPts val="0"/>
                        </a:spcAft>
                      </a:pPr>
                      <a:r>
                        <a:rPr lang="en-US" sz="1200" kern="100" dirty="0">
                          <a:effectLst/>
                        </a:rPr>
                        <a:t>a1.4xlarge</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lnSpc>
                          <a:spcPts val="2000"/>
                        </a:lnSpc>
                        <a:spcAft>
                          <a:spcPts val="0"/>
                        </a:spcAft>
                      </a:pPr>
                      <a:r>
                        <a:rPr lang="en-US" sz="1200" kern="100">
                          <a:effectLst/>
                        </a:rPr>
                        <a:t>1509</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000"/>
                        </a:lnSpc>
                        <a:spcAft>
                          <a:spcPts val="0"/>
                        </a:spcAft>
                      </a:pPr>
                      <a:r>
                        <a:rPr lang="en-US" sz="1200" kern="100">
                          <a:effectLst/>
                        </a:rPr>
                        <a:t>2221</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000"/>
                        </a:lnSpc>
                        <a:spcAft>
                          <a:spcPts val="0"/>
                        </a:spcAft>
                      </a:pPr>
                      <a:r>
                        <a:rPr lang="en-US" sz="1200" kern="100" dirty="0">
                          <a:effectLst/>
                        </a:rPr>
                        <a:t>2092</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000"/>
                        </a:lnSpc>
                        <a:spcAft>
                          <a:spcPts val="0"/>
                        </a:spcAft>
                      </a:pPr>
                      <a:r>
                        <a:rPr lang="en-US" sz="1200" kern="100">
                          <a:effectLst/>
                        </a:rPr>
                        <a:t>2662</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000"/>
                        </a:lnSpc>
                        <a:spcAft>
                          <a:spcPts val="0"/>
                        </a:spcAft>
                      </a:pPr>
                      <a:r>
                        <a:rPr lang="en-US" sz="1200" kern="100" dirty="0">
                          <a:effectLst/>
                        </a:rPr>
                        <a:t>1605</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975760749"/>
                  </a:ext>
                </a:extLst>
              </a:tr>
            </a:tbl>
          </a:graphicData>
        </a:graphic>
      </p:graphicFrame>
      <p:sp>
        <p:nvSpPr>
          <p:cNvPr id="27" name="矩形: 圆角 120">
            <a:extLst>
              <a:ext uri="{FF2B5EF4-FFF2-40B4-BE49-F238E27FC236}">
                <a16:creationId xmlns:a16="http://schemas.microsoft.com/office/drawing/2014/main" id="{44906AC7-84B6-453D-BE8F-1E08EA3CF00D}"/>
              </a:ext>
            </a:extLst>
          </p:cNvPr>
          <p:cNvSpPr/>
          <p:nvPr/>
        </p:nvSpPr>
        <p:spPr>
          <a:xfrm>
            <a:off x="-335280" y="3845826"/>
            <a:ext cx="2430780" cy="615507"/>
          </a:xfrm>
          <a:prstGeom prst="roundRect">
            <a:avLst>
              <a:gd name="adj" fmla="val 50000"/>
            </a:avLst>
          </a:prstGeom>
          <a:solidFill>
            <a:schemeClr val="bg1"/>
          </a:solidFill>
          <a:ln w="50800">
            <a:noFill/>
          </a:ln>
          <a:effectLst>
            <a:outerShdw blurRad="469900" sx="104000" sy="104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F2A70FE8-B823-4BCA-ABD5-E5714485D20F}"/>
              </a:ext>
            </a:extLst>
          </p:cNvPr>
          <p:cNvSpPr txBox="1"/>
          <p:nvPr/>
        </p:nvSpPr>
        <p:spPr>
          <a:xfrm>
            <a:off x="203606" y="3898891"/>
            <a:ext cx="1686154" cy="461665"/>
          </a:xfrm>
          <a:prstGeom prst="rect">
            <a:avLst/>
          </a:prstGeom>
          <a:noFill/>
        </p:spPr>
        <p:txBody>
          <a:bodyPr wrap="square" rtlCol="0">
            <a:spAutoFit/>
          </a:bodyPr>
          <a:lstStyle/>
          <a:p>
            <a:r>
              <a:rPr lang="zh-CN" altLang="en-US" sz="2400" b="1" dirty="0" smtClean="0">
                <a:solidFill>
                  <a:srgbClr val="00468E"/>
                </a:solidFill>
                <a:latin typeface="微软雅黑" panose="020B0503020204020204" pitchFamily="34" charset="-122"/>
                <a:ea typeface="微软雅黑" panose="020B0503020204020204" pitchFamily="34" charset="-122"/>
              </a:rPr>
              <a:t>实验分析 </a:t>
            </a:r>
            <a:endParaRPr lang="zh-CN" altLang="en-US" sz="2400" b="1" dirty="0">
              <a:solidFill>
                <a:srgbClr val="00468E"/>
              </a:solidFill>
              <a:latin typeface="微软雅黑" panose="020B0503020204020204" pitchFamily="34" charset="-122"/>
              <a:ea typeface="微软雅黑" panose="020B0503020204020204" pitchFamily="34" charset="-122"/>
            </a:endParaRPr>
          </a:p>
        </p:txBody>
      </p:sp>
      <p:sp>
        <p:nvSpPr>
          <p:cNvPr id="29" name="弧形 28">
            <a:extLst>
              <a:ext uri="{FF2B5EF4-FFF2-40B4-BE49-F238E27FC236}">
                <a16:creationId xmlns:a16="http://schemas.microsoft.com/office/drawing/2014/main" id="{42BC9E90-A9F4-4585-88CC-3203288AEDE6}"/>
              </a:ext>
            </a:extLst>
          </p:cNvPr>
          <p:cNvSpPr/>
          <p:nvPr/>
        </p:nvSpPr>
        <p:spPr>
          <a:xfrm rot="2700000">
            <a:off x="1467034" y="3955667"/>
            <a:ext cx="395824" cy="395824"/>
          </a:xfrm>
          <a:prstGeom prst="arc">
            <a:avLst/>
          </a:prstGeom>
          <a:ln w="50800" cap="rnd">
            <a:solidFill>
              <a:srgbClr val="00468E"/>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文本框 29">
            <a:extLst>
              <a:ext uri="{FF2B5EF4-FFF2-40B4-BE49-F238E27FC236}">
                <a16:creationId xmlns:a16="http://schemas.microsoft.com/office/drawing/2014/main" id="{C5E880B9-107D-41C6-87F1-65F66D40A0BF}"/>
              </a:ext>
            </a:extLst>
          </p:cNvPr>
          <p:cNvSpPr txBox="1"/>
          <p:nvPr/>
        </p:nvSpPr>
        <p:spPr>
          <a:xfrm>
            <a:off x="203606" y="2185231"/>
            <a:ext cx="1373734" cy="400110"/>
          </a:xfrm>
          <a:prstGeom prst="rect">
            <a:avLst/>
          </a:prstGeom>
          <a:noFill/>
        </p:spPr>
        <p:txBody>
          <a:bodyPr wrap="square" rtlCol="0">
            <a:spAutoFit/>
          </a:bodyPr>
          <a:lstStyle/>
          <a:p>
            <a:r>
              <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rPr>
              <a:t>研究</a:t>
            </a:r>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背景</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31" name="文本框 30">
            <a:extLst>
              <a:ext uri="{FF2B5EF4-FFF2-40B4-BE49-F238E27FC236}">
                <a16:creationId xmlns:a16="http://schemas.microsoft.com/office/drawing/2014/main" id="{89BB294C-F152-47A1-A832-B338DFB2169C}"/>
              </a:ext>
            </a:extLst>
          </p:cNvPr>
          <p:cNvSpPr txBox="1"/>
          <p:nvPr/>
        </p:nvSpPr>
        <p:spPr>
          <a:xfrm>
            <a:off x="203606" y="2694947"/>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问题建模</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32" name="文本框 31">
            <a:extLst>
              <a:ext uri="{FF2B5EF4-FFF2-40B4-BE49-F238E27FC236}">
                <a16:creationId xmlns:a16="http://schemas.microsoft.com/office/drawing/2014/main" id="{70B01E73-2206-4BAF-96FD-98F96844A935}"/>
              </a:ext>
            </a:extLst>
          </p:cNvPr>
          <p:cNvSpPr txBox="1"/>
          <p:nvPr/>
        </p:nvSpPr>
        <p:spPr>
          <a:xfrm>
            <a:off x="203606" y="3258718"/>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调度方法</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33" name="文本框 32">
            <a:extLst>
              <a:ext uri="{FF2B5EF4-FFF2-40B4-BE49-F238E27FC236}">
                <a16:creationId xmlns:a16="http://schemas.microsoft.com/office/drawing/2014/main" id="{70B01E73-2206-4BAF-96FD-98F96844A935}"/>
              </a:ext>
            </a:extLst>
          </p:cNvPr>
          <p:cNvSpPr txBox="1"/>
          <p:nvPr/>
        </p:nvSpPr>
        <p:spPr>
          <a:xfrm>
            <a:off x="203606" y="4626283"/>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总结展望</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402361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A5FAC91-921D-4388-85D4-34E0347BAC74}"/>
              </a:ext>
            </a:extLst>
          </p:cNvPr>
          <p:cNvSpPr/>
          <p:nvPr/>
        </p:nvSpPr>
        <p:spPr>
          <a:xfrm>
            <a:off x="0" y="0"/>
            <a:ext cx="1825599" cy="6858000"/>
          </a:xfrm>
          <a:prstGeom prst="rect">
            <a:avLst/>
          </a:prstGeom>
          <a:solidFill>
            <a:srgbClr val="004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02FF1492-491B-4707-8DA1-ABFC4A57DD83}"/>
              </a:ext>
            </a:extLst>
          </p:cNvPr>
          <p:cNvSpPr txBox="1"/>
          <p:nvPr/>
        </p:nvSpPr>
        <p:spPr>
          <a:xfrm>
            <a:off x="2287062" y="473744"/>
            <a:ext cx="9347391" cy="523220"/>
          </a:xfrm>
          <a:prstGeom prst="rect">
            <a:avLst/>
          </a:prstGeom>
          <a:noFill/>
        </p:spPr>
        <p:txBody>
          <a:bodyPr wrap="square" rtlCol="0">
            <a:spAutoFit/>
          </a:bodyPr>
          <a:lstStyle/>
          <a:p>
            <a:r>
              <a:rPr lang="en-US" altLang="zh-CN" sz="2800" b="1" dirty="0">
                <a:solidFill>
                  <a:srgbClr val="00468E"/>
                </a:solidFill>
                <a:latin typeface="微软雅黑" panose="020B0503020204020204" pitchFamily="34" charset="-122"/>
                <a:ea typeface="微软雅黑" panose="020B0503020204020204" pitchFamily="34" charset="-122"/>
              </a:rPr>
              <a:t>4</a:t>
            </a:r>
            <a:r>
              <a:rPr lang="en-US" altLang="zh-CN" sz="2800" b="1" dirty="0" smtClean="0">
                <a:solidFill>
                  <a:srgbClr val="00468E"/>
                </a:solidFill>
                <a:latin typeface="微软雅黑" panose="020B0503020204020204" pitchFamily="34" charset="-122"/>
                <a:ea typeface="微软雅黑" panose="020B0503020204020204" pitchFamily="34" charset="-122"/>
              </a:rPr>
              <a:t>.1 </a:t>
            </a:r>
            <a:r>
              <a:rPr lang="zh-CN" altLang="en-US" sz="2800" b="1" dirty="0" smtClean="0">
                <a:solidFill>
                  <a:srgbClr val="00468E"/>
                </a:solidFill>
                <a:latin typeface="微软雅黑" panose="020B0503020204020204" pitchFamily="34" charset="-122"/>
                <a:ea typeface="微软雅黑" panose="020B0503020204020204" pitchFamily="34" charset="-122"/>
              </a:rPr>
              <a:t>实验设置</a:t>
            </a:r>
            <a:endParaRPr lang="zh-CN" altLang="en-US" sz="2800" b="1" dirty="0">
              <a:solidFill>
                <a:srgbClr val="00468E"/>
              </a:solidFill>
              <a:latin typeface="微软雅黑" panose="020B0503020204020204" pitchFamily="34" charset="-122"/>
              <a:ea typeface="微软雅黑" panose="020B0503020204020204" pitchFamily="34" charset="-122"/>
            </a:endParaRPr>
          </a:p>
        </p:txBody>
      </p:sp>
      <p:pic>
        <p:nvPicPr>
          <p:cNvPr id="43" name="图片 42"/>
          <p:cNvPicPr>
            <a:picLocks noChangeAspect="1"/>
          </p:cNvPicPr>
          <p:nvPr/>
        </p:nvPicPr>
        <p:blipFill>
          <a:blip r:embed="rId3">
            <a:alphaModFix/>
            <a:duotone>
              <a:schemeClr val="accent5">
                <a:shade val="45000"/>
                <a:satMod val="135000"/>
              </a:schemeClr>
              <a:prstClr val="white"/>
            </a:duotone>
            <a:extLst>
              <a:ext uri="{BEBA8EAE-BF5A-486C-A8C5-ECC9F3942E4B}">
                <a14:imgProps xmlns:a14="http://schemas.microsoft.com/office/drawing/2010/main">
                  <a14:imgLayer r:embed="rId4">
                    <a14:imgEffect>
                      <a14:colorTemperature colorTemp="1500"/>
                    </a14:imgEffect>
                    <a14:imgEffect>
                      <a14:saturation sat="32000"/>
                    </a14:imgEffect>
                  </a14:imgLayer>
                </a14:imgProps>
              </a:ext>
              <a:ext uri="{28A0092B-C50C-407E-A947-70E740481C1C}">
                <a14:useLocalDpi xmlns:a14="http://schemas.microsoft.com/office/drawing/2010/main" val="0"/>
              </a:ext>
            </a:extLst>
          </a:blip>
          <a:stretch>
            <a:fillRect/>
          </a:stretch>
        </p:blipFill>
        <p:spPr>
          <a:xfrm>
            <a:off x="155079" y="129451"/>
            <a:ext cx="1470788" cy="1470788"/>
          </a:xfrm>
          <a:prstGeom prst="rect">
            <a:avLst/>
          </a:prstGeom>
          <a:noFill/>
          <a:ln>
            <a:noFill/>
          </a:ln>
        </p:spPr>
      </p:pic>
      <p:sp>
        <p:nvSpPr>
          <p:cNvPr id="28" name="矩形: 圆角 304">
            <a:extLst>
              <a:ext uri="{FF2B5EF4-FFF2-40B4-BE49-F238E27FC236}">
                <a16:creationId xmlns:a16="http://schemas.microsoft.com/office/drawing/2014/main" id="{8B4C9A87-90B0-4805-BA9D-79505DC69554}"/>
              </a:ext>
            </a:extLst>
          </p:cNvPr>
          <p:cNvSpPr/>
          <p:nvPr/>
        </p:nvSpPr>
        <p:spPr>
          <a:xfrm>
            <a:off x="2689012" y="1536920"/>
            <a:ext cx="6030116" cy="4577554"/>
          </a:xfrm>
          <a:prstGeom prst="roundRect">
            <a:avLst>
              <a:gd name="adj" fmla="val 10297"/>
            </a:avLst>
          </a:prstGeom>
          <a:solidFill>
            <a:schemeClr val="bg1"/>
          </a:solidFill>
          <a:ln>
            <a:noFill/>
          </a:ln>
          <a:effectLst>
            <a:outerShdw blurRad="2794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9" name="矩形: 圆角 111">
            <a:extLst>
              <a:ext uri="{FF2B5EF4-FFF2-40B4-BE49-F238E27FC236}">
                <a16:creationId xmlns:a16="http://schemas.microsoft.com/office/drawing/2014/main" id="{82512636-FC39-4935-9320-864DA06B68CC}"/>
              </a:ext>
            </a:extLst>
          </p:cNvPr>
          <p:cNvSpPr/>
          <p:nvPr/>
        </p:nvSpPr>
        <p:spPr>
          <a:xfrm>
            <a:off x="8976311" y="2709304"/>
            <a:ext cx="1507579" cy="442175"/>
          </a:xfrm>
          <a:prstGeom prst="roundRect">
            <a:avLst>
              <a:gd name="adj" fmla="val 50000"/>
            </a:avLst>
          </a:prstGeom>
          <a:solidFill>
            <a:srgbClr val="00468E"/>
          </a:solidFill>
          <a:ln w="50800">
            <a:noFill/>
          </a:ln>
          <a:effectLst>
            <a:outerShdw blurRad="469900" sx="104000" sy="104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1" name="文本框 30">
            <a:extLst>
              <a:ext uri="{FF2B5EF4-FFF2-40B4-BE49-F238E27FC236}">
                <a16:creationId xmlns:a16="http://schemas.microsoft.com/office/drawing/2014/main" id="{2276C83F-36B5-4432-9838-DFA02067EACA}"/>
              </a:ext>
            </a:extLst>
          </p:cNvPr>
          <p:cNvSpPr txBox="1"/>
          <p:nvPr/>
        </p:nvSpPr>
        <p:spPr>
          <a:xfrm>
            <a:off x="8976312" y="2730336"/>
            <a:ext cx="1507578" cy="400110"/>
          </a:xfrm>
          <a:prstGeom prst="rect">
            <a:avLst/>
          </a:prstGeom>
          <a:noFill/>
        </p:spPr>
        <p:txBody>
          <a:bodyPr wrap="square" rtlCol="0">
            <a:spAutoFit/>
          </a:bodyPr>
          <a:lstStyle>
            <a:defPPr>
              <a:defRPr lang="zh-CN"/>
            </a:defPPr>
            <a:lvl1pPr>
              <a:defRPr sz="2800" b="1">
                <a:solidFill>
                  <a:srgbClr val="1E1F8B"/>
                </a:solidFill>
                <a:latin typeface="浪漫雅圆" panose="02010601040101010101" pitchFamily="2" charset="-122"/>
                <a:ea typeface="浪漫雅圆" panose="02010601040101010101" pitchFamily="2" charset="-122"/>
              </a:defRPr>
            </a:lvl1pPr>
          </a:lstStyle>
          <a:p>
            <a:pPr algn="ctr"/>
            <a:r>
              <a:rPr lang="zh-CN" altLang="en-US" sz="2000" dirty="0" smtClean="0">
                <a:solidFill>
                  <a:schemeClr val="bg1"/>
                </a:solidFill>
                <a:latin typeface="微软雅黑" panose="020B0503020204020204" pitchFamily="34" charset="-122"/>
                <a:ea typeface="微软雅黑" panose="020B0503020204020204" pitchFamily="34" charset="-122"/>
              </a:rPr>
              <a:t>收敛特点</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34" name="任意多边形: 形状 305">
            <a:extLst>
              <a:ext uri="{FF2B5EF4-FFF2-40B4-BE49-F238E27FC236}">
                <a16:creationId xmlns:a16="http://schemas.microsoft.com/office/drawing/2014/main" id="{182DD694-6D4B-4DFA-AC46-178C63A21ACC}"/>
              </a:ext>
            </a:extLst>
          </p:cNvPr>
          <p:cNvSpPr/>
          <p:nvPr/>
        </p:nvSpPr>
        <p:spPr>
          <a:xfrm>
            <a:off x="2389778" y="1331684"/>
            <a:ext cx="833708" cy="623796"/>
          </a:xfrm>
          <a:custGeom>
            <a:avLst/>
            <a:gdLst/>
            <a:ahLst/>
            <a:cxnLst/>
            <a:rect l="l" t="t" r="r" b="b"/>
            <a:pathLst>
              <a:path w="95778" h="71663">
                <a:moveTo>
                  <a:pt x="82098" y="5"/>
                </a:moveTo>
                <a:cubicBezTo>
                  <a:pt x="84614" y="48"/>
                  <a:pt x="87286" y="396"/>
                  <a:pt x="90116" y="1050"/>
                </a:cubicBezTo>
                <a:lnTo>
                  <a:pt x="90116" y="8817"/>
                </a:lnTo>
                <a:cubicBezTo>
                  <a:pt x="78257" y="13440"/>
                  <a:pt x="71979" y="21792"/>
                  <a:pt x="71280" y="33873"/>
                </a:cubicBezTo>
                <a:cubicBezTo>
                  <a:pt x="84139" y="29288"/>
                  <a:pt x="92305" y="35340"/>
                  <a:pt x="95778" y="52027"/>
                </a:cubicBezTo>
                <a:cubicBezTo>
                  <a:pt x="94826" y="65118"/>
                  <a:pt x="87973" y="71663"/>
                  <a:pt x="75219" y="71663"/>
                </a:cubicBezTo>
                <a:cubicBezTo>
                  <a:pt x="59956" y="70752"/>
                  <a:pt x="52325" y="61506"/>
                  <a:pt x="52325" y="43926"/>
                </a:cubicBezTo>
                <a:cubicBezTo>
                  <a:pt x="54564" y="14342"/>
                  <a:pt x="64489" y="-298"/>
                  <a:pt x="82098" y="5"/>
                </a:cubicBezTo>
                <a:close/>
                <a:moveTo>
                  <a:pt x="29473" y="5"/>
                </a:moveTo>
                <a:cubicBezTo>
                  <a:pt x="31987" y="48"/>
                  <a:pt x="34659" y="396"/>
                  <a:pt x="37490" y="1050"/>
                </a:cubicBezTo>
                <a:lnTo>
                  <a:pt x="37490" y="8817"/>
                </a:lnTo>
                <a:cubicBezTo>
                  <a:pt x="25647" y="13434"/>
                  <a:pt x="19469" y="21786"/>
                  <a:pt x="18954" y="33873"/>
                </a:cubicBezTo>
                <a:cubicBezTo>
                  <a:pt x="31588" y="29288"/>
                  <a:pt x="39755" y="35324"/>
                  <a:pt x="43458" y="51980"/>
                </a:cubicBezTo>
                <a:cubicBezTo>
                  <a:pt x="42502" y="65102"/>
                  <a:pt x="35547" y="71663"/>
                  <a:pt x="22593" y="71663"/>
                </a:cubicBezTo>
                <a:cubicBezTo>
                  <a:pt x="7531" y="70752"/>
                  <a:pt x="0" y="61506"/>
                  <a:pt x="0" y="43926"/>
                </a:cubicBezTo>
                <a:cubicBezTo>
                  <a:pt x="2053" y="14342"/>
                  <a:pt x="11877" y="-298"/>
                  <a:pt x="29473" y="5"/>
                </a:cubicBezTo>
                <a:close/>
              </a:path>
            </a:pathLst>
          </a:custGeom>
          <a:solidFill>
            <a:srgbClr val="004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49" name="文本框 48">
            <a:extLst>
              <a:ext uri="{FF2B5EF4-FFF2-40B4-BE49-F238E27FC236}">
                <a16:creationId xmlns:a16="http://schemas.microsoft.com/office/drawing/2014/main" id="{DD2C9A0A-0CFE-4BF9-B002-2F158F750411}"/>
              </a:ext>
            </a:extLst>
          </p:cNvPr>
          <p:cNvSpPr txBox="1"/>
          <p:nvPr/>
        </p:nvSpPr>
        <p:spPr>
          <a:xfrm>
            <a:off x="8953715" y="3413695"/>
            <a:ext cx="2988903" cy="1077218"/>
          </a:xfrm>
          <a:prstGeom prst="rect">
            <a:avLst/>
          </a:prstGeom>
          <a:noFill/>
        </p:spPr>
        <p:txBody>
          <a:bodyPr wrap="square" rtlCol="0">
            <a:spAutoFit/>
          </a:bodyPr>
          <a:lstStyle/>
          <a:p>
            <a:pPr marL="285750" indent="-285750">
              <a:buFont typeface="Wingdings" panose="05000000000000000000" pitchFamily="2" charset="2"/>
              <a:buChar char="Ø"/>
            </a:pPr>
            <a:r>
              <a:rPr lang="zh-CN" altLang="en-US" sz="1600" dirty="0">
                <a:latin typeface="微软雅黑" panose="020B0503020204020204" pitchFamily="34" charset="-122"/>
                <a:ea typeface="微软雅黑" panose="020B0503020204020204" pitchFamily="34" charset="-122"/>
              </a:rPr>
              <a:t>伴随着</a:t>
            </a:r>
            <a:r>
              <a:rPr lang="zh-CN" altLang="en-US" sz="1600" dirty="0">
                <a:solidFill>
                  <a:srgbClr val="FF0000"/>
                </a:solidFill>
                <a:latin typeface="微软雅黑" panose="020B0503020204020204" pitchFamily="34" charset="-122"/>
                <a:ea typeface="微软雅黑" panose="020B0503020204020204" pitchFamily="34" charset="-122"/>
              </a:rPr>
              <a:t>小范围的</a:t>
            </a:r>
            <a:r>
              <a:rPr lang="zh-CN" altLang="en-US" sz="1600" dirty="0" smtClean="0">
                <a:solidFill>
                  <a:srgbClr val="FF0000"/>
                </a:solidFill>
                <a:latin typeface="微软雅黑" panose="020B0503020204020204" pitchFamily="34" charset="-122"/>
                <a:ea typeface="微软雅黑" panose="020B0503020204020204" pitchFamily="34" charset="-122"/>
              </a:rPr>
              <a:t>波动</a:t>
            </a:r>
            <a:endParaRPr lang="en-US" altLang="zh-CN" sz="1600" dirty="0" smtClean="0">
              <a:solidFill>
                <a:srgbClr val="FF0000"/>
              </a:solidFill>
              <a:latin typeface="微软雅黑" panose="020B0503020204020204" pitchFamily="34" charset="-122"/>
              <a:ea typeface="微软雅黑" panose="020B0503020204020204" pitchFamily="34" charset="-122"/>
            </a:endParaRPr>
          </a:p>
          <a:p>
            <a:endParaRPr lang="zh-CN" altLang="zh-CN" sz="1600" dirty="0"/>
          </a:p>
          <a:p>
            <a:pPr marL="285750" indent="-285750">
              <a:buFont typeface="Wingdings" panose="05000000000000000000" pitchFamily="2" charset="2"/>
              <a:buChar char="Ø"/>
            </a:pPr>
            <a:r>
              <a:rPr lang="zh-CN" altLang="en-US" sz="1600" dirty="0" smtClean="0">
                <a:latin typeface="微软雅黑" panose="020B0503020204020204" pitchFamily="34" charset="-122"/>
                <a:ea typeface="微软雅黑" panose="020B0503020204020204" pitchFamily="34" charset="-122"/>
                <a:cs typeface="Times New Roman" panose="02020603050405020304" pitchFamily="18" charset="0"/>
              </a:rPr>
              <a:t>每个智能体的</a:t>
            </a:r>
            <a:r>
              <a:rPr lang="zh-CN" altLang="en-US" sz="16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收敛趋势明显</a:t>
            </a:r>
            <a:endParaRPr lang="en-US" altLang="zh-CN" sz="16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buFont typeface="Wingdings" panose="05000000000000000000" pitchFamily="2" charset="2"/>
              <a:buChar char="Ø"/>
            </a:pPr>
            <a:endParaRPr lang="en-US" altLang="zh-CN" sz="1600"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0" name="图片 19"/>
          <p:cNvPicPr/>
          <p:nvPr/>
        </p:nvPicPr>
        <p:blipFill rotWithShape="1">
          <a:blip r:embed="rId5"/>
          <a:srcRect t="-1" b="1343"/>
          <a:stretch/>
        </p:blipFill>
        <p:spPr bwMode="auto">
          <a:xfrm>
            <a:off x="3007049" y="2157867"/>
            <a:ext cx="5399405" cy="3808095"/>
          </a:xfrm>
          <a:prstGeom prst="rect">
            <a:avLst/>
          </a:prstGeom>
          <a:ln>
            <a:noFill/>
          </a:ln>
          <a:extLst>
            <a:ext uri="{53640926-AAD7-44D8-BBD7-CCE9431645EC}">
              <a14:shadowObscured xmlns:a14="http://schemas.microsoft.com/office/drawing/2010/main"/>
            </a:ext>
          </a:extLst>
        </p:spPr>
      </p:pic>
      <p:sp>
        <p:nvSpPr>
          <p:cNvPr id="21" name="矩形: 圆角 116">
            <a:extLst>
              <a:ext uri="{FF2B5EF4-FFF2-40B4-BE49-F238E27FC236}">
                <a16:creationId xmlns:a16="http://schemas.microsoft.com/office/drawing/2014/main" id="{1E05DAE4-5DE4-4DAC-A410-CD6BC8EB542C}"/>
              </a:ext>
            </a:extLst>
          </p:cNvPr>
          <p:cNvSpPr/>
          <p:nvPr/>
        </p:nvSpPr>
        <p:spPr>
          <a:xfrm>
            <a:off x="4789075" y="1685083"/>
            <a:ext cx="1766546" cy="340768"/>
          </a:xfrm>
          <a:prstGeom prst="roundRect">
            <a:avLst>
              <a:gd name="adj" fmla="val 50000"/>
            </a:avLst>
          </a:prstGeom>
          <a:solidFill>
            <a:srgbClr val="00468E"/>
          </a:solidFill>
          <a:ln w="50800">
            <a:noFill/>
          </a:ln>
          <a:effectLst>
            <a:outerShdw blurRad="469900" sx="104000" sy="104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a16="http://schemas.microsoft.com/office/drawing/2014/main" id="{A6CD472E-B877-490B-A662-25E527632123}"/>
              </a:ext>
            </a:extLst>
          </p:cNvPr>
          <p:cNvSpPr txBox="1"/>
          <p:nvPr/>
        </p:nvSpPr>
        <p:spPr>
          <a:xfrm>
            <a:off x="4775102" y="1701579"/>
            <a:ext cx="1846749" cy="307777"/>
          </a:xfrm>
          <a:prstGeom prst="rect">
            <a:avLst/>
          </a:prstGeom>
          <a:noFill/>
        </p:spPr>
        <p:txBody>
          <a:bodyPr wrap="square" rtlCol="0">
            <a:spAutoFit/>
          </a:bodyPr>
          <a:lstStyle>
            <a:defPPr>
              <a:defRPr lang="zh-CN"/>
            </a:defPPr>
            <a:lvl1pPr>
              <a:defRPr sz="2800" b="1">
                <a:solidFill>
                  <a:srgbClr val="1E1F8B"/>
                </a:solidFill>
                <a:latin typeface="浪漫雅圆" panose="02010601040101010101" pitchFamily="2" charset="-122"/>
                <a:ea typeface="浪漫雅圆" panose="02010601040101010101" pitchFamily="2" charset="-122"/>
              </a:defRPr>
            </a:lvl1pPr>
          </a:lstStyle>
          <a:p>
            <a:pPr algn="ctr"/>
            <a:r>
              <a:rPr lang="zh-CN" altLang="en-US" sz="1400" dirty="0" smtClean="0">
                <a:solidFill>
                  <a:schemeClr val="bg1"/>
                </a:solidFill>
                <a:latin typeface="微软雅黑" panose="020B0503020204020204" pitchFamily="34" charset="-122"/>
                <a:ea typeface="微软雅黑" panose="020B0503020204020204" pitchFamily="34" charset="-122"/>
              </a:rPr>
              <a:t>调度算法的收敛效果</a:t>
            </a:r>
            <a:endParaRPr lang="zh-CN" altLang="en-US" sz="1400" dirty="0">
              <a:solidFill>
                <a:schemeClr val="bg1"/>
              </a:solidFill>
              <a:latin typeface="微软雅黑" panose="020B0503020204020204" pitchFamily="34" charset="-122"/>
              <a:ea typeface="微软雅黑" panose="020B0503020204020204" pitchFamily="34" charset="-122"/>
            </a:endParaRPr>
          </a:p>
        </p:txBody>
      </p:sp>
      <p:pic>
        <p:nvPicPr>
          <p:cNvPr id="24" name="图片 23"/>
          <p:cNvPicPr>
            <a:picLocks noChangeAspect="1"/>
          </p:cNvPicPr>
          <p:nvPr/>
        </p:nvPicPr>
        <p:blipFill>
          <a:blip r:embed="rId6" cstate="hqprint">
            <a:extLst>
              <a:ext uri="{BEBA8EAE-BF5A-486C-A8C5-ECC9F3942E4B}">
                <a14:imgProps xmlns:a14="http://schemas.microsoft.com/office/drawing/2010/main">
                  <a14:imgLayer r:embed="rId7">
                    <a14:imgEffect>
                      <a14:saturation sat="33000"/>
                    </a14:imgEffect>
                  </a14:imgLayer>
                </a14:imgProps>
              </a:ext>
              <a:ext uri="{28A0092B-C50C-407E-A947-70E740481C1C}">
                <a14:useLocalDpi xmlns:a14="http://schemas.microsoft.com/office/drawing/2010/main" val="0"/>
              </a:ext>
            </a:extLst>
          </a:blip>
          <a:stretch>
            <a:fillRect/>
          </a:stretch>
        </p:blipFill>
        <p:spPr>
          <a:xfrm>
            <a:off x="2198678" y="5741268"/>
            <a:ext cx="2194903" cy="1559832"/>
          </a:xfrm>
          <a:prstGeom prst="rect">
            <a:avLst/>
          </a:prstGeom>
        </p:spPr>
      </p:pic>
      <p:sp>
        <p:nvSpPr>
          <p:cNvPr id="23" name="矩形: 圆角 120">
            <a:extLst>
              <a:ext uri="{FF2B5EF4-FFF2-40B4-BE49-F238E27FC236}">
                <a16:creationId xmlns:a16="http://schemas.microsoft.com/office/drawing/2014/main" id="{44906AC7-84B6-453D-BE8F-1E08EA3CF00D}"/>
              </a:ext>
            </a:extLst>
          </p:cNvPr>
          <p:cNvSpPr/>
          <p:nvPr/>
        </p:nvSpPr>
        <p:spPr>
          <a:xfrm>
            <a:off x="-335280" y="3845826"/>
            <a:ext cx="2430780" cy="615507"/>
          </a:xfrm>
          <a:prstGeom prst="roundRect">
            <a:avLst>
              <a:gd name="adj" fmla="val 50000"/>
            </a:avLst>
          </a:prstGeom>
          <a:solidFill>
            <a:schemeClr val="bg1"/>
          </a:solidFill>
          <a:ln w="50800">
            <a:noFill/>
          </a:ln>
          <a:effectLst>
            <a:outerShdw blurRad="469900" sx="104000" sy="104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F2A70FE8-B823-4BCA-ABD5-E5714485D20F}"/>
              </a:ext>
            </a:extLst>
          </p:cNvPr>
          <p:cNvSpPr txBox="1"/>
          <p:nvPr/>
        </p:nvSpPr>
        <p:spPr>
          <a:xfrm>
            <a:off x="203606" y="3898891"/>
            <a:ext cx="1686154" cy="461665"/>
          </a:xfrm>
          <a:prstGeom prst="rect">
            <a:avLst/>
          </a:prstGeom>
          <a:noFill/>
        </p:spPr>
        <p:txBody>
          <a:bodyPr wrap="square" rtlCol="0">
            <a:spAutoFit/>
          </a:bodyPr>
          <a:lstStyle/>
          <a:p>
            <a:r>
              <a:rPr lang="zh-CN" altLang="en-US" sz="2400" b="1" dirty="0" smtClean="0">
                <a:solidFill>
                  <a:srgbClr val="00468E"/>
                </a:solidFill>
                <a:latin typeface="微软雅黑" panose="020B0503020204020204" pitchFamily="34" charset="-122"/>
                <a:ea typeface="微软雅黑" panose="020B0503020204020204" pitchFamily="34" charset="-122"/>
              </a:rPr>
              <a:t>实验分析 </a:t>
            </a:r>
            <a:endParaRPr lang="zh-CN" altLang="en-US" sz="2400" b="1" dirty="0">
              <a:solidFill>
                <a:srgbClr val="00468E"/>
              </a:solidFill>
              <a:latin typeface="微软雅黑" panose="020B0503020204020204" pitchFamily="34" charset="-122"/>
              <a:ea typeface="微软雅黑" panose="020B0503020204020204" pitchFamily="34" charset="-122"/>
            </a:endParaRPr>
          </a:p>
        </p:txBody>
      </p:sp>
      <p:sp>
        <p:nvSpPr>
          <p:cNvPr id="26" name="弧形 25">
            <a:extLst>
              <a:ext uri="{FF2B5EF4-FFF2-40B4-BE49-F238E27FC236}">
                <a16:creationId xmlns:a16="http://schemas.microsoft.com/office/drawing/2014/main" id="{42BC9E90-A9F4-4585-88CC-3203288AEDE6}"/>
              </a:ext>
            </a:extLst>
          </p:cNvPr>
          <p:cNvSpPr/>
          <p:nvPr/>
        </p:nvSpPr>
        <p:spPr>
          <a:xfrm rot="2700000">
            <a:off x="1467034" y="3955667"/>
            <a:ext cx="395824" cy="395824"/>
          </a:xfrm>
          <a:prstGeom prst="arc">
            <a:avLst/>
          </a:prstGeom>
          <a:ln w="50800" cap="rnd">
            <a:solidFill>
              <a:srgbClr val="00468E"/>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C5E880B9-107D-41C6-87F1-65F66D40A0BF}"/>
              </a:ext>
            </a:extLst>
          </p:cNvPr>
          <p:cNvSpPr txBox="1"/>
          <p:nvPr/>
        </p:nvSpPr>
        <p:spPr>
          <a:xfrm>
            <a:off x="203606" y="2185231"/>
            <a:ext cx="1373734" cy="400110"/>
          </a:xfrm>
          <a:prstGeom prst="rect">
            <a:avLst/>
          </a:prstGeom>
          <a:noFill/>
        </p:spPr>
        <p:txBody>
          <a:bodyPr wrap="square" rtlCol="0">
            <a:spAutoFit/>
          </a:bodyPr>
          <a:lstStyle/>
          <a:p>
            <a:r>
              <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rPr>
              <a:t>研究</a:t>
            </a:r>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背景</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30" name="文本框 29">
            <a:extLst>
              <a:ext uri="{FF2B5EF4-FFF2-40B4-BE49-F238E27FC236}">
                <a16:creationId xmlns:a16="http://schemas.microsoft.com/office/drawing/2014/main" id="{89BB294C-F152-47A1-A832-B338DFB2169C}"/>
              </a:ext>
            </a:extLst>
          </p:cNvPr>
          <p:cNvSpPr txBox="1"/>
          <p:nvPr/>
        </p:nvSpPr>
        <p:spPr>
          <a:xfrm>
            <a:off x="203606" y="2694947"/>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问题建模</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32" name="文本框 31">
            <a:extLst>
              <a:ext uri="{FF2B5EF4-FFF2-40B4-BE49-F238E27FC236}">
                <a16:creationId xmlns:a16="http://schemas.microsoft.com/office/drawing/2014/main" id="{70B01E73-2206-4BAF-96FD-98F96844A935}"/>
              </a:ext>
            </a:extLst>
          </p:cNvPr>
          <p:cNvSpPr txBox="1"/>
          <p:nvPr/>
        </p:nvSpPr>
        <p:spPr>
          <a:xfrm>
            <a:off x="203606" y="3258718"/>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调度方法</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33" name="文本框 32">
            <a:extLst>
              <a:ext uri="{FF2B5EF4-FFF2-40B4-BE49-F238E27FC236}">
                <a16:creationId xmlns:a16="http://schemas.microsoft.com/office/drawing/2014/main" id="{70B01E73-2206-4BAF-96FD-98F96844A935}"/>
              </a:ext>
            </a:extLst>
          </p:cNvPr>
          <p:cNvSpPr txBox="1"/>
          <p:nvPr/>
        </p:nvSpPr>
        <p:spPr>
          <a:xfrm>
            <a:off x="203606" y="4626283"/>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总结展望</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747204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矩形: 圆角 121">
            <a:extLst>
              <a:ext uri="{FF2B5EF4-FFF2-40B4-BE49-F238E27FC236}">
                <a16:creationId xmlns:a16="http://schemas.microsoft.com/office/drawing/2014/main" id="{626B8F82-0C68-45A8-A86E-EC19815C86C9}"/>
              </a:ext>
            </a:extLst>
          </p:cNvPr>
          <p:cNvSpPr/>
          <p:nvPr/>
        </p:nvSpPr>
        <p:spPr>
          <a:xfrm>
            <a:off x="2689011" y="1536920"/>
            <a:ext cx="8619456" cy="4204347"/>
          </a:xfrm>
          <a:prstGeom prst="roundRect">
            <a:avLst>
              <a:gd name="adj" fmla="val 10297"/>
            </a:avLst>
          </a:prstGeom>
          <a:solidFill>
            <a:schemeClr val="bg1"/>
          </a:solidFill>
          <a:ln>
            <a:noFill/>
          </a:ln>
          <a:effectLst>
            <a:outerShdw blurRad="2794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23" name="任意多边形: 形状 122">
            <a:extLst>
              <a:ext uri="{FF2B5EF4-FFF2-40B4-BE49-F238E27FC236}">
                <a16:creationId xmlns:a16="http://schemas.microsoft.com/office/drawing/2014/main" id="{9BAF73FA-55F3-442D-88A4-A2BC57933988}"/>
              </a:ext>
            </a:extLst>
          </p:cNvPr>
          <p:cNvSpPr/>
          <p:nvPr/>
        </p:nvSpPr>
        <p:spPr>
          <a:xfrm>
            <a:off x="2389778" y="1331684"/>
            <a:ext cx="833708" cy="623796"/>
          </a:xfrm>
          <a:custGeom>
            <a:avLst/>
            <a:gdLst/>
            <a:ahLst/>
            <a:cxnLst/>
            <a:rect l="l" t="t" r="r" b="b"/>
            <a:pathLst>
              <a:path w="95778" h="71663">
                <a:moveTo>
                  <a:pt x="82098" y="5"/>
                </a:moveTo>
                <a:cubicBezTo>
                  <a:pt x="84614" y="48"/>
                  <a:pt x="87286" y="396"/>
                  <a:pt x="90116" y="1050"/>
                </a:cubicBezTo>
                <a:lnTo>
                  <a:pt x="90116" y="8817"/>
                </a:lnTo>
                <a:cubicBezTo>
                  <a:pt x="78257" y="13440"/>
                  <a:pt x="71979" y="21792"/>
                  <a:pt x="71280" y="33873"/>
                </a:cubicBezTo>
                <a:cubicBezTo>
                  <a:pt x="84139" y="29288"/>
                  <a:pt x="92305" y="35340"/>
                  <a:pt x="95778" y="52027"/>
                </a:cubicBezTo>
                <a:cubicBezTo>
                  <a:pt x="94826" y="65118"/>
                  <a:pt x="87973" y="71663"/>
                  <a:pt x="75219" y="71663"/>
                </a:cubicBezTo>
                <a:cubicBezTo>
                  <a:pt x="59956" y="70752"/>
                  <a:pt x="52325" y="61506"/>
                  <a:pt x="52325" y="43926"/>
                </a:cubicBezTo>
                <a:cubicBezTo>
                  <a:pt x="54564" y="14342"/>
                  <a:pt x="64489" y="-298"/>
                  <a:pt x="82098" y="5"/>
                </a:cubicBezTo>
                <a:close/>
                <a:moveTo>
                  <a:pt x="29473" y="5"/>
                </a:moveTo>
                <a:cubicBezTo>
                  <a:pt x="31987" y="48"/>
                  <a:pt x="34659" y="396"/>
                  <a:pt x="37490" y="1050"/>
                </a:cubicBezTo>
                <a:lnTo>
                  <a:pt x="37490" y="8817"/>
                </a:lnTo>
                <a:cubicBezTo>
                  <a:pt x="25647" y="13434"/>
                  <a:pt x="19469" y="21786"/>
                  <a:pt x="18954" y="33873"/>
                </a:cubicBezTo>
                <a:cubicBezTo>
                  <a:pt x="31588" y="29288"/>
                  <a:pt x="39755" y="35324"/>
                  <a:pt x="43458" y="51980"/>
                </a:cubicBezTo>
                <a:cubicBezTo>
                  <a:pt x="42502" y="65102"/>
                  <a:pt x="35547" y="71663"/>
                  <a:pt x="22593" y="71663"/>
                </a:cubicBezTo>
                <a:cubicBezTo>
                  <a:pt x="7531" y="70752"/>
                  <a:pt x="0" y="61506"/>
                  <a:pt x="0" y="43926"/>
                </a:cubicBezTo>
                <a:cubicBezTo>
                  <a:pt x="2053" y="14342"/>
                  <a:pt x="11877" y="-298"/>
                  <a:pt x="29473" y="5"/>
                </a:cubicBezTo>
                <a:close/>
              </a:path>
            </a:pathLst>
          </a:custGeom>
          <a:solidFill>
            <a:srgbClr val="004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FA5FAC91-921D-4388-85D4-34E0347BAC74}"/>
              </a:ext>
            </a:extLst>
          </p:cNvPr>
          <p:cNvSpPr/>
          <p:nvPr/>
        </p:nvSpPr>
        <p:spPr>
          <a:xfrm>
            <a:off x="0" y="0"/>
            <a:ext cx="1825599" cy="6858000"/>
          </a:xfrm>
          <a:prstGeom prst="rect">
            <a:avLst/>
          </a:prstGeom>
          <a:solidFill>
            <a:srgbClr val="004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02FF1492-491B-4707-8DA1-ABFC4A57DD83}"/>
              </a:ext>
            </a:extLst>
          </p:cNvPr>
          <p:cNvSpPr txBox="1"/>
          <p:nvPr/>
        </p:nvSpPr>
        <p:spPr>
          <a:xfrm>
            <a:off x="2287062" y="473744"/>
            <a:ext cx="9347391" cy="523220"/>
          </a:xfrm>
          <a:prstGeom prst="rect">
            <a:avLst/>
          </a:prstGeom>
          <a:noFill/>
        </p:spPr>
        <p:txBody>
          <a:bodyPr wrap="square" rtlCol="0">
            <a:spAutoFit/>
          </a:bodyPr>
          <a:lstStyle/>
          <a:p>
            <a:r>
              <a:rPr lang="en-US" altLang="zh-CN" sz="2800" b="1" dirty="0">
                <a:solidFill>
                  <a:srgbClr val="00468E"/>
                </a:solidFill>
                <a:latin typeface="微软雅黑" panose="020B0503020204020204" pitchFamily="34" charset="-122"/>
                <a:ea typeface="微软雅黑" panose="020B0503020204020204" pitchFamily="34" charset="-122"/>
              </a:rPr>
              <a:t>4</a:t>
            </a:r>
            <a:r>
              <a:rPr lang="en-US" altLang="zh-CN" sz="2800" b="1" dirty="0" smtClean="0">
                <a:solidFill>
                  <a:srgbClr val="00468E"/>
                </a:solidFill>
                <a:latin typeface="微软雅黑" panose="020B0503020204020204" pitchFamily="34" charset="-122"/>
                <a:ea typeface="微软雅黑" panose="020B0503020204020204" pitchFamily="34" charset="-122"/>
              </a:rPr>
              <a:t>.2 </a:t>
            </a:r>
            <a:r>
              <a:rPr lang="zh-CN" altLang="en-US" sz="2800" b="1" dirty="0" smtClean="0">
                <a:solidFill>
                  <a:srgbClr val="00468E"/>
                </a:solidFill>
                <a:latin typeface="微软雅黑" panose="020B0503020204020204" pitchFamily="34" charset="-122"/>
                <a:ea typeface="微软雅黑" panose="020B0503020204020204" pitchFamily="34" charset="-122"/>
              </a:rPr>
              <a:t>对比算法</a:t>
            </a:r>
            <a:endParaRPr lang="zh-CN" altLang="en-US" sz="2800" b="1" dirty="0">
              <a:solidFill>
                <a:srgbClr val="00468E"/>
              </a:solidFill>
              <a:latin typeface="微软雅黑" panose="020B0503020204020204" pitchFamily="34" charset="-122"/>
              <a:ea typeface="微软雅黑" panose="020B0503020204020204" pitchFamily="34" charset="-122"/>
            </a:endParaRPr>
          </a:p>
        </p:txBody>
      </p:sp>
      <p:sp>
        <p:nvSpPr>
          <p:cNvPr id="124" name="文本框 123">
            <a:extLst>
              <a:ext uri="{FF2B5EF4-FFF2-40B4-BE49-F238E27FC236}">
                <a16:creationId xmlns:a16="http://schemas.microsoft.com/office/drawing/2014/main" id="{2443B08D-66DA-494C-84F9-D7EAB002ACF7}"/>
              </a:ext>
            </a:extLst>
          </p:cNvPr>
          <p:cNvSpPr txBox="1"/>
          <p:nvPr/>
        </p:nvSpPr>
        <p:spPr>
          <a:xfrm>
            <a:off x="3518356" y="2029123"/>
            <a:ext cx="6484628" cy="932563"/>
          </a:xfrm>
          <a:prstGeom prst="rect">
            <a:avLst/>
          </a:prstGeom>
          <a:noFill/>
        </p:spPr>
        <p:txBody>
          <a:bodyPr wrap="square" rtlCol="0">
            <a:spAutoFit/>
          </a:bodyPr>
          <a:lstStyle/>
          <a:p>
            <a:pPr>
              <a:lnSpc>
                <a:spcPct val="130000"/>
              </a:lnSpc>
            </a:pPr>
            <a:r>
              <a:rPr lang="en-US" altLang="zh-CN" sz="1400" b="1" dirty="0">
                <a:ea typeface="微软雅黑" panose="020B0503020204020204" pitchFamily="34" charset="-122"/>
              </a:rPr>
              <a:t>PSO + </a:t>
            </a:r>
            <a:r>
              <a:rPr lang="en-US" altLang="zh-CN" sz="1400" b="1" dirty="0">
                <a:solidFill>
                  <a:srgbClr val="FF0000"/>
                </a:solidFill>
                <a:ea typeface="微软雅黑" panose="020B0503020204020204" pitchFamily="34" charset="-122"/>
              </a:rPr>
              <a:t>Pareto front technology </a:t>
            </a:r>
            <a:r>
              <a:rPr lang="en-US" altLang="zh-CN" sz="1400" b="1" dirty="0">
                <a:ea typeface="微软雅黑" panose="020B0503020204020204" pitchFamily="34" charset="-122"/>
              </a:rPr>
              <a:t>(non-dominated, Archive, speed update…)</a:t>
            </a:r>
          </a:p>
          <a:p>
            <a:pPr>
              <a:lnSpc>
                <a:spcPct val="130000"/>
              </a:lnSpc>
            </a:pPr>
            <a:r>
              <a:rPr lang="en-US" altLang="zh-CN" sz="1400" dirty="0">
                <a:ea typeface="微软雅黑" panose="020B0503020204020204" pitchFamily="34" charset="-122"/>
              </a:rPr>
              <a:t>Paper:</a:t>
            </a:r>
            <a:r>
              <a:rPr lang="en-US" altLang="zh-CN" sz="140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400" dirty="0">
                <a:hlinkClick r:id="rId3"/>
              </a:rPr>
              <a:t>https://ieeexplore.ieee.org/stamp/stamp.jsp?arnumber=1304847</a:t>
            </a:r>
            <a:endParaRPr lang="en-US" altLang="zh-CN" sz="1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30000"/>
              </a:lnSpc>
            </a:pPr>
            <a:r>
              <a:rPr lang="en-US" altLang="zh-CN" sz="1400" dirty="0">
                <a:ea typeface="微软雅黑" panose="020B0503020204020204" pitchFamily="34" charset="-122"/>
              </a:rPr>
              <a:t>source code: </a:t>
            </a:r>
            <a:r>
              <a:rPr lang="en-US" altLang="zh-CN" sz="1400" dirty="0">
                <a:hlinkClick r:id="rId4"/>
              </a:rPr>
              <a:t>https://</a:t>
            </a:r>
            <a:r>
              <a:rPr lang="en-US" altLang="zh-CN" sz="1400" dirty="0" smtClean="0">
                <a:hlinkClick r:id="rId4"/>
              </a:rPr>
              <a:t>github.com/Judiths/MOPSO</a:t>
            </a:r>
            <a:r>
              <a:rPr lang="en-US" altLang="zh-CN" sz="1400" dirty="0" smtClean="0"/>
              <a:t> </a:t>
            </a:r>
            <a:endParaRPr lang="en-US" altLang="zh-CN" sz="1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25" name="矩形: 圆角 124">
            <a:extLst>
              <a:ext uri="{FF2B5EF4-FFF2-40B4-BE49-F238E27FC236}">
                <a16:creationId xmlns:a16="http://schemas.microsoft.com/office/drawing/2014/main" id="{11BB26C2-6A35-4F5D-9DF8-3924731388DE}"/>
              </a:ext>
            </a:extLst>
          </p:cNvPr>
          <p:cNvSpPr/>
          <p:nvPr/>
        </p:nvSpPr>
        <p:spPr>
          <a:xfrm>
            <a:off x="3643375" y="1679354"/>
            <a:ext cx="1766546" cy="340768"/>
          </a:xfrm>
          <a:prstGeom prst="roundRect">
            <a:avLst>
              <a:gd name="adj" fmla="val 50000"/>
            </a:avLst>
          </a:prstGeom>
          <a:solidFill>
            <a:srgbClr val="00468E"/>
          </a:solidFill>
          <a:ln w="50800">
            <a:noFill/>
          </a:ln>
          <a:effectLst>
            <a:outerShdw blurRad="469900" sx="104000" sy="104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26" name="文本框 125">
            <a:extLst>
              <a:ext uri="{FF2B5EF4-FFF2-40B4-BE49-F238E27FC236}">
                <a16:creationId xmlns:a16="http://schemas.microsoft.com/office/drawing/2014/main" id="{35100DE7-C838-43A9-9FCE-7AB7A408053C}"/>
              </a:ext>
            </a:extLst>
          </p:cNvPr>
          <p:cNvSpPr txBox="1"/>
          <p:nvPr/>
        </p:nvSpPr>
        <p:spPr>
          <a:xfrm>
            <a:off x="3716528" y="1695850"/>
            <a:ext cx="1620242" cy="307777"/>
          </a:xfrm>
          <a:prstGeom prst="rect">
            <a:avLst/>
          </a:prstGeom>
          <a:noFill/>
        </p:spPr>
        <p:txBody>
          <a:bodyPr wrap="square" rtlCol="0">
            <a:spAutoFit/>
          </a:bodyPr>
          <a:lstStyle>
            <a:defPPr>
              <a:defRPr lang="zh-CN"/>
            </a:defPPr>
            <a:lvl1pPr>
              <a:defRPr sz="2800" b="1">
                <a:solidFill>
                  <a:srgbClr val="1E1F8B"/>
                </a:solidFill>
                <a:latin typeface="浪漫雅圆" panose="02010601040101010101" pitchFamily="2" charset="-122"/>
                <a:ea typeface="浪漫雅圆" panose="02010601040101010101" pitchFamily="2" charset="-122"/>
              </a:defRPr>
            </a:lvl1pPr>
          </a:lstStyle>
          <a:p>
            <a:pPr algn="ctr"/>
            <a:r>
              <a:rPr lang="en-US" altLang="zh-CN" sz="1400" dirty="0">
                <a:solidFill>
                  <a:schemeClr val="bg1"/>
                </a:solidFill>
                <a:latin typeface="微软雅黑" panose="020B0503020204020204" pitchFamily="34" charset="-122"/>
                <a:ea typeface="微软雅黑" panose="020B0503020204020204" pitchFamily="34" charset="-122"/>
              </a:rPr>
              <a:t>MOPSO</a:t>
            </a:r>
            <a:endParaRPr lang="zh-CN" altLang="en-US" sz="1400" dirty="0">
              <a:solidFill>
                <a:schemeClr val="bg1"/>
              </a:solidFill>
              <a:latin typeface="微软雅黑" panose="020B0503020204020204" pitchFamily="34" charset="-122"/>
              <a:ea typeface="微软雅黑" panose="020B0503020204020204" pitchFamily="34" charset="-122"/>
            </a:endParaRPr>
          </a:p>
        </p:txBody>
      </p:sp>
      <p:pic>
        <p:nvPicPr>
          <p:cNvPr id="43" name="图片 42"/>
          <p:cNvPicPr>
            <a:picLocks noChangeAspect="1"/>
          </p:cNvPicPr>
          <p:nvPr/>
        </p:nvPicPr>
        <p:blipFill>
          <a:blip r:embed="rId5">
            <a:alphaModFix/>
            <a:duotone>
              <a:schemeClr val="accent5">
                <a:shade val="45000"/>
                <a:satMod val="135000"/>
              </a:schemeClr>
              <a:prstClr val="white"/>
            </a:duotone>
            <a:extLst>
              <a:ext uri="{BEBA8EAE-BF5A-486C-A8C5-ECC9F3942E4B}">
                <a14:imgProps xmlns:a14="http://schemas.microsoft.com/office/drawing/2010/main">
                  <a14:imgLayer r:embed="rId6">
                    <a14:imgEffect>
                      <a14:colorTemperature colorTemp="1500"/>
                    </a14:imgEffect>
                    <a14:imgEffect>
                      <a14:saturation sat="32000"/>
                    </a14:imgEffect>
                  </a14:imgLayer>
                </a14:imgProps>
              </a:ext>
              <a:ext uri="{28A0092B-C50C-407E-A947-70E740481C1C}">
                <a14:useLocalDpi xmlns:a14="http://schemas.microsoft.com/office/drawing/2010/main" val="0"/>
              </a:ext>
            </a:extLst>
          </a:blip>
          <a:stretch>
            <a:fillRect/>
          </a:stretch>
        </p:blipFill>
        <p:spPr>
          <a:xfrm>
            <a:off x="155079" y="129451"/>
            <a:ext cx="1470788" cy="1470788"/>
          </a:xfrm>
          <a:prstGeom prst="rect">
            <a:avLst/>
          </a:prstGeom>
          <a:noFill/>
          <a:ln>
            <a:noFill/>
          </a:ln>
        </p:spPr>
      </p:pic>
      <p:sp>
        <p:nvSpPr>
          <p:cNvPr id="20" name="矩形: 圆角 124">
            <a:extLst>
              <a:ext uri="{FF2B5EF4-FFF2-40B4-BE49-F238E27FC236}">
                <a16:creationId xmlns:a16="http://schemas.microsoft.com/office/drawing/2014/main" id="{11BB26C2-6A35-4F5D-9DF8-3924731388DE}"/>
              </a:ext>
            </a:extLst>
          </p:cNvPr>
          <p:cNvSpPr/>
          <p:nvPr/>
        </p:nvSpPr>
        <p:spPr>
          <a:xfrm>
            <a:off x="3647995" y="3014013"/>
            <a:ext cx="1766546" cy="340768"/>
          </a:xfrm>
          <a:prstGeom prst="roundRect">
            <a:avLst>
              <a:gd name="adj" fmla="val 50000"/>
            </a:avLst>
          </a:prstGeom>
          <a:solidFill>
            <a:srgbClr val="00468E"/>
          </a:solidFill>
          <a:ln w="50800">
            <a:noFill/>
          </a:ln>
          <a:effectLst>
            <a:outerShdw blurRad="469900" sx="104000" sy="104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1" name="文本框 20">
            <a:extLst>
              <a:ext uri="{FF2B5EF4-FFF2-40B4-BE49-F238E27FC236}">
                <a16:creationId xmlns:a16="http://schemas.microsoft.com/office/drawing/2014/main" id="{35100DE7-C838-43A9-9FCE-7AB7A408053C}"/>
              </a:ext>
            </a:extLst>
          </p:cNvPr>
          <p:cNvSpPr txBox="1"/>
          <p:nvPr/>
        </p:nvSpPr>
        <p:spPr>
          <a:xfrm>
            <a:off x="3721148" y="3030509"/>
            <a:ext cx="1620242" cy="307777"/>
          </a:xfrm>
          <a:prstGeom prst="rect">
            <a:avLst/>
          </a:prstGeom>
          <a:noFill/>
        </p:spPr>
        <p:txBody>
          <a:bodyPr wrap="square" rtlCol="0">
            <a:spAutoFit/>
          </a:bodyPr>
          <a:lstStyle>
            <a:defPPr>
              <a:defRPr lang="zh-CN"/>
            </a:defPPr>
            <a:lvl1pPr>
              <a:defRPr sz="2800" b="1">
                <a:solidFill>
                  <a:srgbClr val="1E1F8B"/>
                </a:solidFill>
                <a:latin typeface="浪漫雅圆" panose="02010601040101010101" pitchFamily="2" charset="-122"/>
                <a:ea typeface="浪漫雅圆" panose="02010601040101010101" pitchFamily="2" charset="-122"/>
              </a:defRPr>
            </a:lvl1pPr>
          </a:lstStyle>
          <a:p>
            <a:pPr algn="ctr"/>
            <a:r>
              <a:rPr lang="en-US" altLang="zh-CN" sz="1400" dirty="0">
                <a:solidFill>
                  <a:schemeClr val="bg1"/>
                </a:solidFill>
                <a:latin typeface="微软雅黑" panose="020B0503020204020204" pitchFamily="34" charset="-122"/>
                <a:ea typeface="微软雅黑" panose="020B0503020204020204" pitchFamily="34" charset="-122"/>
              </a:rPr>
              <a:t>NSGA-II</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2" name="矩形: 圆角 124">
            <a:extLst>
              <a:ext uri="{FF2B5EF4-FFF2-40B4-BE49-F238E27FC236}">
                <a16:creationId xmlns:a16="http://schemas.microsoft.com/office/drawing/2014/main" id="{11BB26C2-6A35-4F5D-9DF8-3924731388DE}"/>
              </a:ext>
            </a:extLst>
          </p:cNvPr>
          <p:cNvSpPr/>
          <p:nvPr/>
        </p:nvSpPr>
        <p:spPr>
          <a:xfrm>
            <a:off x="3694175" y="4297861"/>
            <a:ext cx="1766546" cy="340768"/>
          </a:xfrm>
          <a:prstGeom prst="roundRect">
            <a:avLst>
              <a:gd name="adj" fmla="val 50000"/>
            </a:avLst>
          </a:prstGeom>
          <a:solidFill>
            <a:srgbClr val="00468E"/>
          </a:solidFill>
          <a:ln w="50800">
            <a:noFill/>
          </a:ln>
          <a:effectLst>
            <a:outerShdw blurRad="469900" sx="104000" sy="104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3" name="文本框 22">
            <a:extLst>
              <a:ext uri="{FF2B5EF4-FFF2-40B4-BE49-F238E27FC236}">
                <a16:creationId xmlns:a16="http://schemas.microsoft.com/office/drawing/2014/main" id="{35100DE7-C838-43A9-9FCE-7AB7A408053C}"/>
              </a:ext>
            </a:extLst>
          </p:cNvPr>
          <p:cNvSpPr txBox="1"/>
          <p:nvPr/>
        </p:nvSpPr>
        <p:spPr>
          <a:xfrm>
            <a:off x="3767328" y="4314357"/>
            <a:ext cx="1620242" cy="307777"/>
          </a:xfrm>
          <a:prstGeom prst="rect">
            <a:avLst/>
          </a:prstGeom>
          <a:noFill/>
        </p:spPr>
        <p:txBody>
          <a:bodyPr wrap="square" rtlCol="0">
            <a:spAutoFit/>
          </a:bodyPr>
          <a:lstStyle>
            <a:defPPr>
              <a:defRPr lang="zh-CN"/>
            </a:defPPr>
            <a:lvl1pPr>
              <a:defRPr sz="2800" b="1">
                <a:solidFill>
                  <a:srgbClr val="1E1F8B"/>
                </a:solidFill>
                <a:latin typeface="浪漫雅圆" panose="02010601040101010101" pitchFamily="2" charset="-122"/>
                <a:ea typeface="浪漫雅圆" panose="02010601040101010101" pitchFamily="2" charset="-122"/>
              </a:defRPr>
            </a:lvl1pPr>
          </a:lstStyle>
          <a:p>
            <a:pPr algn="ctr"/>
            <a:r>
              <a:rPr lang="en-US" altLang="zh-CN" sz="1400" dirty="0">
                <a:solidFill>
                  <a:schemeClr val="bg1"/>
                </a:solidFill>
                <a:latin typeface="微软雅黑" panose="020B0503020204020204" pitchFamily="34" charset="-122"/>
                <a:ea typeface="微软雅黑" panose="020B0503020204020204" pitchFamily="34" charset="-122"/>
              </a:rPr>
              <a:t>GTBGA</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4" name="文本框 23">
            <a:extLst>
              <a:ext uri="{FF2B5EF4-FFF2-40B4-BE49-F238E27FC236}">
                <a16:creationId xmlns:a16="http://schemas.microsoft.com/office/drawing/2014/main" id="{2443B08D-66DA-494C-84F9-D7EAB002ACF7}"/>
              </a:ext>
            </a:extLst>
          </p:cNvPr>
          <p:cNvSpPr txBox="1"/>
          <p:nvPr/>
        </p:nvSpPr>
        <p:spPr>
          <a:xfrm>
            <a:off x="3518355" y="3362413"/>
            <a:ext cx="7790111" cy="932563"/>
          </a:xfrm>
          <a:prstGeom prst="rect">
            <a:avLst/>
          </a:prstGeom>
          <a:noFill/>
        </p:spPr>
        <p:txBody>
          <a:bodyPr wrap="square" rtlCol="0">
            <a:spAutoFit/>
          </a:bodyPr>
          <a:lstStyle/>
          <a:p>
            <a:pPr>
              <a:lnSpc>
                <a:spcPct val="130000"/>
              </a:lnSpc>
            </a:pPr>
            <a:r>
              <a:rPr lang="en-US" altLang="zh-CN" sz="1400" b="1" dirty="0">
                <a:ea typeface="微软雅黑" panose="020B0503020204020204" pitchFamily="34" charset="-122"/>
              </a:rPr>
              <a:t>GA + </a:t>
            </a:r>
            <a:r>
              <a:rPr lang="en-US" altLang="zh-CN" sz="1400" b="1" dirty="0">
                <a:solidFill>
                  <a:srgbClr val="FF0000"/>
                </a:solidFill>
                <a:ea typeface="微软雅黑" panose="020B0503020204020204" pitchFamily="34" charset="-122"/>
              </a:rPr>
              <a:t>Pareto front technology </a:t>
            </a:r>
            <a:r>
              <a:rPr lang="en-US" altLang="zh-CN" sz="1400" b="1" dirty="0">
                <a:ea typeface="微软雅黑" panose="020B0503020204020204" pitchFamily="34" charset="-122"/>
              </a:rPr>
              <a:t>(non-dominated sorting, calculate crowding distance, elitism selection…)</a:t>
            </a:r>
          </a:p>
          <a:p>
            <a:pPr>
              <a:lnSpc>
                <a:spcPct val="130000"/>
              </a:lnSpc>
            </a:pPr>
            <a:r>
              <a:rPr lang="en-US" altLang="zh-CN" sz="1400" dirty="0">
                <a:ea typeface="微软雅黑" panose="020B0503020204020204" pitchFamily="34" charset="-122"/>
              </a:rPr>
              <a:t>Paper: </a:t>
            </a:r>
            <a:r>
              <a:rPr lang="en-US" altLang="zh-CN" sz="1400" dirty="0">
                <a:hlinkClick r:id="rId7"/>
              </a:rPr>
              <a:t>https://</a:t>
            </a:r>
            <a:r>
              <a:rPr lang="en-US" altLang="zh-CN" sz="1400" dirty="0" smtClean="0">
                <a:hlinkClick r:id="rId7"/>
              </a:rPr>
              <a:t>ieeexplore.ieee.org/document/996017?arnumber=996017</a:t>
            </a:r>
            <a:endParaRPr lang="en-US" altLang="zh-CN" sz="1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30000"/>
              </a:lnSpc>
            </a:pPr>
            <a:r>
              <a:rPr lang="en-US" altLang="zh-CN" sz="1400" dirty="0" smtClean="0">
                <a:ea typeface="微软雅黑" panose="020B0503020204020204" pitchFamily="34" charset="-122"/>
              </a:rPr>
              <a:t>source code: </a:t>
            </a:r>
            <a:r>
              <a:rPr lang="en-US" altLang="zh-CN" sz="1400" dirty="0" smtClean="0">
                <a:hlinkClick r:id="rId8"/>
              </a:rPr>
              <a:t>https://github.com/Judiths/plan-b</a:t>
            </a:r>
            <a:r>
              <a:rPr lang="en-US" altLang="zh-CN" sz="1400" dirty="0" smtClean="0"/>
              <a:t>  </a:t>
            </a:r>
            <a:endParaRPr lang="en-US" altLang="zh-CN" sz="1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5" name="文本框 24">
            <a:extLst>
              <a:ext uri="{FF2B5EF4-FFF2-40B4-BE49-F238E27FC236}">
                <a16:creationId xmlns:a16="http://schemas.microsoft.com/office/drawing/2014/main" id="{2443B08D-66DA-494C-84F9-D7EAB002ACF7}"/>
              </a:ext>
            </a:extLst>
          </p:cNvPr>
          <p:cNvSpPr txBox="1"/>
          <p:nvPr/>
        </p:nvSpPr>
        <p:spPr>
          <a:xfrm>
            <a:off x="3518356" y="4648161"/>
            <a:ext cx="4663638" cy="932563"/>
          </a:xfrm>
          <a:prstGeom prst="rect">
            <a:avLst/>
          </a:prstGeom>
          <a:noFill/>
        </p:spPr>
        <p:txBody>
          <a:bodyPr wrap="square" rtlCol="0">
            <a:spAutoFit/>
          </a:bodyPr>
          <a:lstStyle/>
          <a:p>
            <a:pPr marL="0" lvl="1">
              <a:lnSpc>
                <a:spcPct val="130000"/>
              </a:lnSpc>
            </a:pPr>
            <a:r>
              <a:rPr lang="en-US" altLang="zh-CN" sz="1400" b="1" dirty="0">
                <a:ea typeface="微软雅黑" panose="020B0503020204020204" pitchFamily="34" charset="-122"/>
              </a:rPr>
              <a:t>Repeated game + equilibrium + </a:t>
            </a:r>
            <a:r>
              <a:rPr lang="en-US" altLang="zh-CN" sz="1400" b="1" dirty="0">
                <a:solidFill>
                  <a:srgbClr val="FF0000"/>
                </a:solidFill>
                <a:ea typeface="微软雅黑" panose="020B0503020204020204" pitchFamily="34" charset="-122"/>
              </a:rPr>
              <a:t>greedy strategy</a:t>
            </a:r>
          </a:p>
          <a:p>
            <a:pPr marL="0" lvl="1">
              <a:lnSpc>
                <a:spcPct val="130000"/>
              </a:lnSpc>
            </a:pPr>
            <a:r>
              <a:rPr lang="en-US" altLang="zh-CN" sz="1400" dirty="0">
                <a:ea typeface="微软雅黑" panose="020B0503020204020204" pitchFamily="34" charset="-122"/>
              </a:rPr>
              <a:t>Paper</a:t>
            </a:r>
            <a:r>
              <a:rPr lang="en-US" altLang="zh-CN" sz="140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400" dirty="0">
                <a:hlinkClick r:id="rId9"/>
              </a:rPr>
              <a:t>https://doi.org/10.1007/978-3-319-94376-3_9</a:t>
            </a:r>
            <a:endParaRPr lang="en-US" altLang="zh-CN" sz="1400" dirty="0">
              <a:latin typeface="Times New Roman" panose="02020603050405020304" pitchFamily="18" charset="0"/>
              <a:ea typeface="微软雅黑" panose="020B0503020204020204" pitchFamily="34" charset="-122"/>
              <a:cs typeface="Times New Roman" panose="02020603050405020304" pitchFamily="18" charset="0"/>
            </a:endParaRPr>
          </a:p>
          <a:p>
            <a:pPr marL="0" lvl="1">
              <a:lnSpc>
                <a:spcPct val="130000"/>
              </a:lnSpc>
            </a:pPr>
            <a:r>
              <a:rPr lang="en-US" altLang="zh-CN" sz="1400" dirty="0">
                <a:ea typeface="微软雅黑" panose="020B0503020204020204" pitchFamily="34" charset="-122"/>
              </a:rPr>
              <a:t>source code</a:t>
            </a:r>
            <a:r>
              <a:rPr lang="en-US" altLang="zh-CN" sz="1400" dirty="0"/>
              <a:t>: </a:t>
            </a:r>
            <a:r>
              <a:rPr lang="en-US" altLang="zh-CN" sz="1400" dirty="0">
                <a:hlinkClick r:id="rId8"/>
              </a:rPr>
              <a:t>https://</a:t>
            </a:r>
            <a:r>
              <a:rPr lang="en-US" altLang="zh-CN" sz="1400" dirty="0" smtClean="0">
                <a:hlinkClick r:id="rId8"/>
              </a:rPr>
              <a:t>github.com/Judiths/plan-b</a:t>
            </a:r>
            <a:r>
              <a:rPr lang="en-US" altLang="zh-CN" sz="1400" dirty="0" smtClean="0"/>
              <a:t>  </a:t>
            </a:r>
            <a:endParaRPr lang="en-US" altLang="zh-CN" sz="1400" dirty="0"/>
          </a:p>
        </p:txBody>
      </p:sp>
      <p:pic>
        <p:nvPicPr>
          <p:cNvPr id="26" name="图片 25"/>
          <p:cNvPicPr>
            <a:picLocks noChangeAspect="1"/>
          </p:cNvPicPr>
          <p:nvPr/>
        </p:nvPicPr>
        <p:blipFill>
          <a:blip r:embed="rId10" cstate="hqprint">
            <a:extLst>
              <a:ext uri="{BEBA8EAE-BF5A-486C-A8C5-ECC9F3942E4B}">
                <a14:imgProps xmlns:a14="http://schemas.microsoft.com/office/drawing/2010/main">
                  <a14:imgLayer r:embed="rId11">
                    <a14:imgEffect>
                      <a14:saturation sat="33000"/>
                    </a14:imgEffect>
                  </a14:imgLayer>
                </a14:imgProps>
              </a:ext>
              <a:ext uri="{28A0092B-C50C-407E-A947-70E740481C1C}">
                <a14:useLocalDpi xmlns:a14="http://schemas.microsoft.com/office/drawing/2010/main" val="0"/>
              </a:ext>
            </a:extLst>
          </a:blip>
          <a:stretch>
            <a:fillRect/>
          </a:stretch>
        </p:blipFill>
        <p:spPr>
          <a:xfrm>
            <a:off x="2198678" y="5741268"/>
            <a:ext cx="2194903" cy="1559832"/>
          </a:xfrm>
          <a:prstGeom prst="rect">
            <a:avLst/>
          </a:prstGeom>
        </p:spPr>
      </p:pic>
      <p:sp>
        <p:nvSpPr>
          <p:cNvPr id="27" name="矩形: 圆角 120">
            <a:extLst>
              <a:ext uri="{FF2B5EF4-FFF2-40B4-BE49-F238E27FC236}">
                <a16:creationId xmlns:a16="http://schemas.microsoft.com/office/drawing/2014/main" id="{44906AC7-84B6-453D-BE8F-1E08EA3CF00D}"/>
              </a:ext>
            </a:extLst>
          </p:cNvPr>
          <p:cNvSpPr/>
          <p:nvPr/>
        </p:nvSpPr>
        <p:spPr>
          <a:xfrm>
            <a:off x="-335280" y="3845826"/>
            <a:ext cx="2430780" cy="615507"/>
          </a:xfrm>
          <a:prstGeom prst="roundRect">
            <a:avLst>
              <a:gd name="adj" fmla="val 50000"/>
            </a:avLst>
          </a:prstGeom>
          <a:solidFill>
            <a:schemeClr val="bg1"/>
          </a:solidFill>
          <a:ln w="50800">
            <a:noFill/>
          </a:ln>
          <a:effectLst>
            <a:outerShdw blurRad="469900" sx="104000" sy="104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F2A70FE8-B823-4BCA-ABD5-E5714485D20F}"/>
              </a:ext>
            </a:extLst>
          </p:cNvPr>
          <p:cNvSpPr txBox="1"/>
          <p:nvPr/>
        </p:nvSpPr>
        <p:spPr>
          <a:xfrm>
            <a:off x="203606" y="3898891"/>
            <a:ext cx="1686154" cy="461665"/>
          </a:xfrm>
          <a:prstGeom prst="rect">
            <a:avLst/>
          </a:prstGeom>
          <a:noFill/>
        </p:spPr>
        <p:txBody>
          <a:bodyPr wrap="square" rtlCol="0">
            <a:spAutoFit/>
          </a:bodyPr>
          <a:lstStyle/>
          <a:p>
            <a:r>
              <a:rPr lang="zh-CN" altLang="en-US" sz="2400" b="1" dirty="0" smtClean="0">
                <a:solidFill>
                  <a:srgbClr val="00468E"/>
                </a:solidFill>
                <a:latin typeface="微软雅黑" panose="020B0503020204020204" pitchFamily="34" charset="-122"/>
                <a:ea typeface="微软雅黑" panose="020B0503020204020204" pitchFamily="34" charset="-122"/>
              </a:rPr>
              <a:t>实验分析 </a:t>
            </a:r>
            <a:endParaRPr lang="zh-CN" altLang="en-US" sz="2400" b="1" dirty="0">
              <a:solidFill>
                <a:srgbClr val="00468E"/>
              </a:solidFill>
              <a:latin typeface="微软雅黑" panose="020B0503020204020204" pitchFamily="34" charset="-122"/>
              <a:ea typeface="微软雅黑" panose="020B0503020204020204" pitchFamily="34" charset="-122"/>
            </a:endParaRPr>
          </a:p>
        </p:txBody>
      </p:sp>
      <p:sp>
        <p:nvSpPr>
          <p:cNvPr id="29" name="弧形 28">
            <a:extLst>
              <a:ext uri="{FF2B5EF4-FFF2-40B4-BE49-F238E27FC236}">
                <a16:creationId xmlns:a16="http://schemas.microsoft.com/office/drawing/2014/main" id="{42BC9E90-A9F4-4585-88CC-3203288AEDE6}"/>
              </a:ext>
            </a:extLst>
          </p:cNvPr>
          <p:cNvSpPr/>
          <p:nvPr/>
        </p:nvSpPr>
        <p:spPr>
          <a:xfrm rot="2700000">
            <a:off x="1467034" y="3955667"/>
            <a:ext cx="395824" cy="395824"/>
          </a:xfrm>
          <a:prstGeom prst="arc">
            <a:avLst/>
          </a:prstGeom>
          <a:ln w="50800" cap="rnd">
            <a:solidFill>
              <a:srgbClr val="00468E"/>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文本框 29">
            <a:extLst>
              <a:ext uri="{FF2B5EF4-FFF2-40B4-BE49-F238E27FC236}">
                <a16:creationId xmlns:a16="http://schemas.microsoft.com/office/drawing/2014/main" id="{C5E880B9-107D-41C6-87F1-65F66D40A0BF}"/>
              </a:ext>
            </a:extLst>
          </p:cNvPr>
          <p:cNvSpPr txBox="1"/>
          <p:nvPr/>
        </p:nvSpPr>
        <p:spPr>
          <a:xfrm>
            <a:off x="203606" y="2185231"/>
            <a:ext cx="1373734" cy="400110"/>
          </a:xfrm>
          <a:prstGeom prst="rect">
            <a:avLst/>
          </a:prstGeom>
          <a:noFill/>
        </p:spPr>
        <p:txBody>
          <a:bodyPr wrap="square" rtlCol="0">
            <a:spAutoFit/>
          </a:bodyPr>
          <a:lstStyle/>
          <a:p>
            <a:r>
              <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rPr>
              <a:t>研究</a:t>
            </a:r>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背景</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31" name="文本框 30">
            <a:extLst>
              <a:ext uri="{FF2B5EF4-FFF2-40B4-BE49-F238E27FC236}">
                <a16:creationId xmlns:a16="http://schemas.microsoft.com/office/drawing/2014/main" id="{89BB294C-F152-47A1-A832-B338DFB2169C}"/>
              </a:ext>
            </a:extLst>
          </p:cNvPr>
          <p:cNvSpPr txBox="1"/>
          <p:nvPr/>
        </p:nvSpPr>
        <p:spPr>
          <a:xfrm>
            <a:off x="203606" y="2694947"/>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问题建模</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32" name="文本框 31">
            <a:extLst>
              <a:ext uri="{FF2B5EF4-FFF2-40B4-BE49-F238E27FC236}">
                <a16:creationId xmlns:a16="http://schemas.microsoft.com/office/drawing/2014/main" id="{70B01E73-2206-4BAF-96FD-98F96844A935}"/>
              </a:ext>
            </a:extLst>
          </p:cNvPr>
          <p:cNvSpPr txBox="1"/>
          <p:nvPr/>
        </p:nvSpPr>
        <p:spPr>
          <a:xfrm>
            <a:off x="203606" y="3258718"/>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调度方法</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33" name="文本框 32">
            <a:extLst>
              <a:ext uri="{FF2B5EF4-FFF2-40B4-BE49-F238E27FC236}">
                <a16:creationId xmlns:a16="http://schemas.microsoft.com/office/drawing/2014/main" id="{70B01E73-2206-4BAF-96FD-98F96844A935}"/>
              </a:ext>
            </a:extLst>
          </p:cNvPr>
          <p:cNvSpPr txBox="1"/>
          <p:nvPr/>
        </p:nvSpPr>
        <p:spPr>
          <a:xfrm>
            <a:off x="203606" y="4626283"/>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总结展望</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934619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矩形: 圆角 121">
            <a:extLst>
              <a:ext uri="{FF2B5EF4-FFF2-40B4-BE49-F238E27FC236}">
                <a16:creationId xmlns:a16="http://schemas.microsoft.com/office/drawing/2014/main" id="{626B8F82-0C68-45A8-A86E-EC19815C86C9}"/>
              </a:ext>
            </a:extLst>
          </p:cNvPr>
          <p:cNvSpPr/>
          <p:nvPr/>
        </p:nvSpPr>
        <p:spPr>
          <a:xfrm>
            <a:off x="2689011" y="1536921"/>
            <a:ext cx="8619456" cy="2952136"/>
          </a:xfrm>
          <a:prstGeom prst="roundRect">
            <a:avLst>
              <a:gd name="adj" fmla="val 10297"/>
            </a:avLst>
          </a:prstGeom>
          <a:solidFill>
            <a:schemeClr val="bg1"/>
          </a:solidFill>
          <a:ln>
            <a:noFill/>
          </a:ln>
          <a:effectLst>
            <a:outerShdw blurRad="2794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23" name="任意多边形: 形状 122">
            <a:extLst>
              <a:ext uri="{FF2B5EF4-FFF2-40B4-BE49-F238E27FC236}">
                <a16:creationId xmlns:a16="http://schemas.microsoft.com/office/drawing/2014/main" id="{9BAF73FA-55F3-442D-88A4-A2BC57933988}"/>
              </a:ext>
            </a:extLst>
          </p:cNvPr>
          <p:cNvSpPr/>
          <p:nvPr/>
        </p:nvSpPr>
        <p:spPr>
          <a:xfrm>
            <a:off x="2389778" y="1331684"/>
            <a:ext cx="833708" cy="623796"/>
          </a:xfrm>
          <a:custGeom>
            <a:avLst/>
            <a:gdLst/>
            <a:ahLst/>
            <a:cxnLst/>
            <a:rect l="l" t="t" r="r" b="b"/>
            <a:pathLst>
              <a:path w="95778" h="71663">
                <a:moveTo>
                  <a:pt x="82098" y="5"/>
                </a:moveTo>
                <a:cubicBezTo>
                  <a:pt x="84614" y="48"/>
                  <a:pt x="87286" y="396"/>
                  <a:pt x="90116" y="1050"/>
                </a:cubicBezTo>
                <a:lnTo>
                  <a:pt x="90116" y="8817"/>
                </a:lnTo>
                <a:cubicBezTo>
                  <a:pt x="78257" y="13440"/>
                  <a:pt x="71979" y="21792"/>
                  <a:pt x="71280" y="33873"/>
                </a:cubicBezTo>
                <a:cubicBezTo>
                  <a:pt x="84139" y="29288"/>
                  <a:pt x="92305" y="35340"/>
                  <a:pt x="95778" y="52027"/>
                </a:cubicBezTo>
                <a:cubicBezTo>
                  <a:pt x="94826" y="65118"/>
                  <a:pt x="87973" y="71663"/>
                  <a:pt x="75219" y="71663"/>
                </a:cubicBezTo>
                <a:cubicBezTo>
                  <a:pt x="59956" y="70752"/>
                  <a:pt x="52325" y="61506"/>
                  <a:pt x="52325" y="43926"/>
                </a:cubicBezTo>
                <a:cubicBezTo>
                  <a:pt x="54564" y="14342"/>
                  <a:pt x="64489" y="-298"/>
                  <a:pt x="82098" y="5"/>
                </a:cubicBezTo>
                <a:close/>
                <a:moveTo>
                  <a:pt x="29473" y="5"/>
                </a:moveTo>
                <a:cubicBezTo>
                  <a:pt x="31987" y="48"/>
                  <a:pt x="34659" y="396"/>
                  <a:pt x="37490" y="1050"/>
                </a:cubicBezTo>
                <a:lnTo>
                  <a:pt x="37490" y="8817"/>
                </a:lnTo>
                <a:cubicBezTo>
                  <a:pt x="25647" y="13434"/>
                  <a:pt x="19469" y="21786"/>
                  <a:pt x="18954" y="33873"/>
                </a:cubicBezTo>
                <a:cubicBezTo>
                  <a:pt x="31588" y="29288"/>
                  <a:pt x="39755" y="35324"/>
                  <a:pt x="43458" y="51980"/>
                </a:cubicBezTo>
                <a:cubicBezTo>
                  <a:pt x="42502" y="65102"/>
                  <a:pt x="35547" y="71663"/>
                  <a:pt x="22593" y="71663"/>
                </a:cubicBezTo>
                <a:cubicBezTo>
                  <a:pt x="7531" y="70752"/>
                  <a:pt x="0" y="61506"/>
                  <a:pt x="0" y="43926"/>
                </a:cubicBezTo>
                <a:cubicBezTo>
                  <a:pt x="2053" y="14342"/>
                  <a:pt x="11877" y="-298"/>
                  <a:pt x="29473" y="5"/>
                </a:cubicBezTo>
                <a:close/>
              </a:path>
            </a:pathLst>
          </a:custGeom>
          <a:solidFill>
            <a:srgbClr val="004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FA5FAC91-921D-4388-85D4-34E0347BAC74}"/>
              </a:ext>
            </a:extLst>
          </p:cNvPr>
          <p:cNvSpPr/>
          <p:nvPr/>
        </p:nvSpPr>
        <p:spPr>
          <a:xfrm>
            <a:off x="0" y="0"/>
            <a:ext cx="1825599" cy="6858000"/>
          </a:xfrm>
          <a:prstGeom prst="rect">
            <a:avLst/>
          </a:prstGeom>
          <a:solidFill>
            <a:srgbClr val="004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02FF1492-491B-4707-8DA1-ABFC4A57DD83}"/>
              </a:ext>
            </a:extLst>
          </p:cNvPr>
          <p:cNvSpPr txBox="1"/>
          <p:nvPr/>
        </p:nvSpPr>
        <p:spPr>
          <a:xfrm>
            <a:off x="2287062" y="473744"/>
            <a:ext cx="9347391" cy="523220"/>
          </a:xfrm>
          <a:prstGeom prst="rect">
            <a:avLst/>
          </a:prstGeom>
          <a:noFill/>
        </p:spPr>
        <p:txBody>
          <a:bodyPr wrap="square" rtlCol="0">
            <a:spAutoFit/>
          </a:bodyPr>
          <a:lstStyle/>
          <a:p>
            <a:r>
              <a:rPr lang="en-US" altLang="zh-CN" sz="2800" b="1" dirty="0">
                <a:solidFill>
                  <a:srgbClr val="00468E"/>
                </a:solidFill>
                <a:latin typeface="微软雅黑" panose="020B0503020204020204" pitchFamily="34" charset="-122"/>
                <a:ea typeface="微软雅黑" panose="020B0503020204020204" pitchFamily="34" charset="-122"/>
              </a:rPr>
              <a:t>4</a:t>
            </a:r>
            <a:r>
              <a:rPr lang="en-US" altLang="zh-CN" sz="2800" b="1" dirty="0" smtClean="0">
                <a:solidFill>
                  <a:srgbClr val="00468E"/>
                </a:solidFill>
                <a:latin typeface="微软雅黑" panose="020B0503020204020204" pitchFamily="34" charset="-122"/>
                <a:ea typeface="微软雅黑" panose="020B0503020204020204" pitchFamily="34" charset="-122"/>
              </a:rPr>
              <a:t>.3 </a:t>
            </a:r>
            <a:r>
              <a:rPr lang="zh-CN" altLang="en-US" sz="2800" b="1" dirty="0" smtClean="0">
                <a:solidFill>
                  <a:srgbClr val="00468E"/>
                </a:solidFill>
                <a:latin typeface="微软雅黑" panose="020B0503020204020204" pitchFamily="34" charset="-122"/>
                <a:ea typeface="微软雅黑" panose="020B0503020204020204" pitchFamily="34" charset="-122"/>
              </a:rPr>
              <a:t>实验结果</a:t>
            </a:r>
            <a:endParaRPr lang="zh-CN" altLang="en-US" sz="2800" b="1" dirty="0">
              <a:solidFill>
                <a:srgbClr val="00468E"/>
              </a:solidFill>
              <a:latin typeface="微软雅黑" panose="020B0503020204020204" pitchFamily="34" charset="-122"/>
              <a:ea typeface="微软雅黑" panose="020B0503020204020204" pitchFamily="34" charset="-122"/>
            </a:endParaRPr>
          </a:p>
        </p:txBody>
      </p:sp>
      <p:sp>
        <p:nvSpPr>
          <p:cNvPr id="124" name="文本框 123">
            <a:extLst>
              <a:ext uri="{FF2B5EF4-FFF2-40B4-BE49-F238E27FC236}">
                <a16:creationId xmlns:a16="http://schemas.microsoft.com/office/drawing/2014/main" id="{2443B08D-66DA-494C-84F9-D7EAB002ACF7}"/>
              </a:ext>
            </a:extLst>
          </p:cNvPr>
          <p:cNvSpPr txBox="1"/>
          <p:nvPr/>
        </p:nvSpPr>
        <p:spPr>
          <a:xfrm>
            <a:off x="2627233" y="4700609"/>
            <a:ext cx="8681234" cy="1384995"/>
          </a:xfrm>
          <a:prstGeom prst="rect">
            <a:avLst/>
          </a:prstGeom>
          <a:noFill/>
        </p:spPr>
        <p:txBody>
          <a:bodyPr wrap="square" rtlCol="0">
            <a:spAutoFit/>
          </a:bodyPr>
          <a:lstStyle/>
          <a:p>
            <a:pPr algn="just">
              <a:lnSpc>
                <a:spcPct val="150000"/>
              </a:lnSpc>
            </a:pPr>
            <a:r>
              <a:rPr lang="zh-CN" altLang="en-US" sz="1400" dirty="0">
                <a:latin typeface="微软雅黑" panose="020B0503020204020204" pitchFamily="34" charset="-122"/>
                <a:ea typeface="微软雅黑" panose="020B0503020204020204" pitchFamily="34" charset="-122"/>
              </a:rPr>
              <a:t>考虑到</a:t>
            </a:r>
            <a:r>
              <a:rPr lang="zh-CN" altLang="en-US" sz="1400" i="1" dirty="0">
                <a:solidFill>
                  <a:srgbClr val="FF0000"/>
                </a:solidFill>
                <a:latin typeface="微软雅黑" panose="020B0503020204020204" pitchFamily="34" charset="-122"/>
                <a:ea typeface="微软雅黑" panose="020B0503020204020204" pitchFamily="34" charset="-122"/>
              </a:rPr>
              <a:t>最大完成</a:t>
            </a:r>
            <a:r>
              <a:rPr lang="zh-CN" altLang="en-US" sz="1400" i="1" dirty="0" smtClean="0">
                <a:solidFill>
                  <a:srgbClr val="FF0000"/>
                </a:solidFill>
                <a:latin typeface="微软雅黑" panose="020B0503020204020204" pitchFamily="34" charset="-122"/>
                <a:ea typeface="微软雅黑" panose="020B0503020204020204" pitchFamily="34" charset="-122"/>
              </a:rPr>
              <a:t>时间 </a:t>
            </a:r>
            <a:r>
              <a:rPr lang="zh-CN" altLang="en-US" sz="1400" dirty="0" smtClean="0">
                <a:latin typeface="微软雅黑" panose="020B0503020204020204" pitchFamily="34" charset="-122"/>
                <a:ea typeface="微软雅黑" panose="020B0503020204020204" pitchFamily="34" charset="-122"/>
              </a:rPr>
              <a:t>和</a:t>
            </a:r>
            <a:r>
              <a:rPr lang="zh-CN" altLang="en-US" sz="1400" i="1" dirty="0">
                <a:solidFill>
                  <a:srgbClr val="FF0000"/>
                </a:solidFill>
                <a:latin typeface="微软雅黑" panose="020B0503020204020204" pitchFamily="34" charset="-122"/>
                <a:ea typeface="微软雅黑" panose="020B0503020204020204" pitchFamily="34" charset="-122"/>
              </a:rPr>
              <a:t>总</a:t>
            </a:r>
            <a:r>
              <a:rPr lang="zh-CN" altLang="en-US" sz="1400" i="1" dirty="0" smtClean="0">
                <a:solidFill>
                  <a:srgbClr val="FF0000"/>
                </a:solidFill>
                <a:latin typeface="微软雅黑" panose="020B0503020204020204" pitchFamily="34" charset="-122"/>
                <a:ea typeface="微软雅黑" panose="020B0503020204020204" pitchFamily="34" charset="-122"/>
              </a:rPr>
              <a:t>花费 </a:t>
            </a:r>
            <a:r>
              <a:rPr lang="zh-CN" altLang="en-US" sz="1400" dirty="0" smtClean="0">
                <a:latin typeface="微软雅黑" panose="020B0503020204020204" pitchFamily="34" charset="-122"/>
                <a:ea typeface="微软雅黑" panose="020B0503020204020204" pitchFamily="34" charset="-122"/>
              </a:rPr>
              <a:t>的</a:t>
            </a:r>
            <a:r>
              <a:rPr lang="zh-CN" altLang="en-US" sz="1400" dirty="0">
                <a:latin typeface="微软雅黑" panose="020B0503020204020204" pitchFamily="34" charset="-122"/>
                <a:ea typeface="微软雅黑" panose="020B0503020204020204" pitchFamily="34" charset="-122"/>
              </a:rPr>
              <a:t>权衡时，</a:t>
            </a:r>
            <a:r>
              <a:rPr lang="en-US" altLang="zh-CN" sz="1400" dirty="0">
                <a:latin typeface="微软雅黑" panose="020B0503020204020204" pitchFamily="34" charset="-122"/>
                <a:ea typeface="微软雅黑" panose="020B0503020204020204" pitchFamily="34" charset="-122"/>
              </a:rPr>
              <a:t>MOPSO</a:t>
            </a:r>
            <a:r>
              <a:rPr lang="zh-CN" altLang="en-US" sz="1400" dirty="0">
                <a:latin typeface="微软雅黑" panose="020B0503020204020204" pitchFamily="34" charset="-122"/>
                <a:ea typeface="微软雅黑" panose="020B0503020204020204" pitchFamily="34" charset="-122"/>
              </a:rPr>
              <a:t>算法的性能明显超过</a:t>
            </a:r>
            <a:r>
              <a:rPr lang="en-US" altLang="zh-CN" sz="1400" dirty="0">
                <a:latin typeface="微软雅黑" panose="020B0503020204020204" pitchFamily="34" charset="-122"/>
                <a:ea typeface="微软雅黑" panose="020B0503020204020204" pitchFamily="34" charset="-122"/>
              </a:rPr>
              <a:t>GTBGA</a:t>
            </a:r>
            <a:r>
              <a:rPr lang="zh-CN" altLang="en-US" sz="1400" dirty="0">
                <a:latin typeface="微软雅黑" panose="020B0503020204020204" pitchFamily="34" charset="-122"/>
                <a:ea typeface="微软雅黑" panose="020B0503020204020204" pitchFamily="34" charset="-122"/>
              </a:rPr>
              <a:t>和</a:t>
            </a:r>
            <a:r>
              <a:rPr lang="en-US" altLang="zh-CN" sz="1400" dirty="0">
                <a:latin typeface="微软雅黑" panose="020B0503020204020204" pitchFamily="34" charset="-122"/>
                <a:ea typeface="微软雅黑" panose="020B0503020204020204" pitchFamily="34" charset="-122"/>
              </a:rPr>
              <a:t>NSGA-II</a:t>
            </a:r>
            <a:r>
              <a:rPr lang="zh-CN" altLang="en-US" sz="1400" dirty="0">
                <a:latin typeface="微软雅黑" panose="020B0503020204020204" pitchFamily="34" charset="-122"/>
                <a:ea typeface="微软雅黑" panose="020B0503020204020204" pitchFamily="34" charset="-122"/>
              </a:rPr>
              <a:t>的性能。虽然</a:t>
            </a:r>
            <a:r>
              <a:rPr lang="en-US" altLang="zh-CN" sz="1400" dirty="0">
                <a:latin typeface="微软雅黑" panose="020B0503020204020204" pitchFamily="34" charset="-122"/>
                <a:ea typeface="微软雅黑" panose="020B0503020204020204" pitchFamily="34" charset="-122"/>
              </a:rPr>
              <a:t>MOPSO</a:t>
            </a:r>
            <a:r>
              <a:rPr lang="zh-CN" altLang="en-US" sz="1400" dirty="0">
                <a:latin typeface="微软雅黑" panose="020B0503020204020204" pitchFamily="34" charset="-122"/>
                <a:ea typeface="微软雅黑" panose="020B0503020204020204" pitchFamily="34" charset="-122"/>
              </a:rPr>
              <a:t>算法得出的花费比我们提出的算法更便宜，但是我们提出的算法在</a:t>
            </a:r>
            <a:r>
              <a:rPr lang="zh-CN" altLang="en-US" sz="1400" dirty="0">
                <a:solidFill>
                  <a:srgbClr val="CC00FF"/>
                </a:solidFill>
                <a:latin typeface="微软雅黑" panose="020B0503020204020204" pitchFamily="34" charset="-122"/>
                <a:ea typeface="微软雅黑" panose="020B0503020204020204" pitchFamily="34" charset="-122"/>
              </a:rPr>
              <a:t>最大完成时间最优性方面明显打败了基准对比算法</a:t>
            </a:r>
            <a:r>
              <a:rPr lang="zh-CN" altLang="en-US" sz="1400" dirty="0">
                <a:latin typeface="微软雅黑" panose="020B0503020204020204" pitchFamily="34" charset="-122"/>
                <a:ea typeface="微软雅黑" panose="020B0503020204020204" pitchFamily="34" charset="-122"/>
              </a:rPr>
              <a:t>，并且我们的算法比</a:t>
            </a:r>
            <a:r>
              <a:rPr lang="en-US" altLang="zh-CN" sz="1400" dirty="0">
                <a:latin typeface="微软雅黑" panose="020B0503020204020204" pitchFamily="34" charset="-122"/>
                <a:ea typeface="微软雅黑" panose="020B0503020204020204" pitchFamily="34" charset="-122"/>
              </a:rPr>
              <a:t>GTBGA</a:t>
            </a:r>
            <a:r>
              <a:rPr lang="zh-CN" altLang="en-US" sz="1400" dirty="0">
                <a:latin typeface="微软雅黑" panose="020B0503020204020204" pitchFamily="34" charset="-122"/>
                <a:ea typeface="微软雅黑" panose="020B0503020204020204" pitchFamily="34" charset="-122"/>
              </a:rPr>
              <a:t>便宜</a:t>
            </a:r>
            <a:r>
              <a:rPr lang="en-US" altLang="zh-CN" sz="1400" dirty="0">
                <a:latin typeface="微软雅黑" panose="020B0503020204020204" pitchFamily="34" charset="-122"/>
                <a:ea typeface="微软雅黑" panose="020B0503020204020204" pitchFamily="34" charset="-122"/>
              </a:rPr>
              <a:t>5.938%</a:t>
            </a:r>
            <a:r>
              <a:rPr lang="zh-CN" altLang="en-US" sz="1400" dirty="0">
                <a:latin typeface="微软雅黑" panose="020B0503020204020204" pitchFamily="34" charset="-122"/>
                <a:ea typeface="微软雅黑" panose="020B0503020204020204" pitchFamily="34" charset="-122"/>
              </a:rPr>
              <a:t>，仅比</a:t>
            </a:r>
            <a:r>
              <a:rPr lang="en-US" altLang="zh-CN" sz="1400" dirty="0">
                <a:latin typeface="微软雅黑" panose="020B0503020204020204" pitchFamily="34" charset="-122"/>
                <a:ea typeface="微软雅黑" panose="020B0503020204020204" pitchFamily="34" charset="-122"/>
              </a:rPr>
              <a:t>NSGA-II</a:t>
            </a:r>
            <a:r>
              <a:rPr lang="zh-CN" altLang="en-US" sz="1400" dirty="0">
                <a:latin typeface="微软雅黑" panose="020B0503020204020204" pitchFamily="34" charset="-122"/>
                <a:ea typeface="微软雅黑" panose="020B0503020204020204" pitchFamily="34" charset="-122"/>
              </a:rPr>
              <a:t>和</a:t>
            </a:r>
            <a:r>
              <a:rPr lang="en-US" altLang="zh-CN" sz="1400" dirty="0">
                <a:latin typeface="微软雅黑" panose="020B0503020204020204" pitchFamily="34" charset="-122"/>
                <a:ea typeface="微软雅黑" panose="020B0503020204020204" pitchFamily="34" charset="-122"/>
              </a:rPr>
              <a:t>MOPSO</a:t>
            </a:r>
            <a:r>
              <a:rPr lang="zh-CN" altLang="en-US" sz="1400" dirty="0">
                <a:latin typeface="微软雅黑" panose="020B0503020204020204" pitchFamily="34" charset="-122"/>
                <a:ea typeface="微软雅黑" panose="020B0503020204020204" pitchFamily="34" charset="-122"/>
              </a:rPr>
              <a:t>算法分别贵</a:t>
            </a:r>
            <a:r>
              <a:rPr lang="en-US" altLang="zh-CN" sz="1400" dirty="0">
                <a:latin typeface="微软雅黑" panose="020B0503020204020204" pitchFamily="34" charset="-122"/>
                <a:ea typeface="微软雅黑" panose="020B0503020204020204" pitchFamily="34" charset="-122"/>
              </a:rPr>
              <a:t>2.899%, 4.303%.</a:t>
            </a:r>
            <a:endParaRPr lang="zh-CN" altLang="en-US" sz="1400" dirty="0">
              <a:latin typeface="微软雅黑" panose="020B0503020204020204" pitchFamily="34" charset="-122"/>
              <a:ea typeface="微软雅黑" panose="020B0503020204020204" pitchFamily="34" charset="-122"/>
            </a:endParaRPr>
          </a:p>
        </p:txBody>
      </p:sp>
      <p:sp>
        <p:nvSpPr>
          <p:cNvPr id="125" name="矩形: 圆角 124">
            <a:extLst>
              <a:ext uri="{FF2B5EF4-FFF2-40B4-BE49-F238E27FC236}">
                <a16:creationId xmlns:a16="http://schemas.microsoft.com/office/drawing/2014/main" id="{11BB26C2-6A35-4F5D-9DF8-3924731388DE}"/>
              </a:ext>
            </a:extLst>
          </p:cNvPr>
          <p:cNvSpPr/>
          <p:nvPr/>
        </p:nvSpPr>
        <p:spPr>
          <a:xfrm>
            <a:off x="5686097" y="1790189"/>
            <a:ext cx="3005958" cy="340768"/>
          </a:xfrm>
          <a:prstGeom prst="roundRect">
            <a:avLst>
              <a:gd name="adj" fmla="val 50000"/>
            </a:avLst>
          </a:prstGeom>
          <a:solidFill>
            <a:srgbClr val="00468E"/>
          </a:solidFill>
          <a:ln w="50800">
            <a:noFill/>
          </a:ln>
          <a:effectLst>
            <a:outerShdw blurRad="469900" sx="104000" sy="104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26" name="文本框 125">
            <a:extLst>
              <a:ext uri="{FF2B5EF4-FFF2-40B4-BE49-F238E27FC236}">
                <a16:creationId xmlns:a16="http://schemas.microsoft.com/office/drawing/2014/main" id="{35100DE7-C838-43A9-9FCE-7AB7A408053C}"/>
              </a:ext>
            </a:extLst>
          </p:cNvPr>
          <p:cNvSpPr txBox="1"/>
          <p:nvPr/>
        </p:nvSpPr>
        <p:spPr>
          <a:xfrm>
            <a:off x="5745181" y="1806686"/>
            <a:ext cx="2887790" cy="307777"/>
          </a:xfrm>
          <a:prstGeom prst="rect">
            <a:avLst/>
          </a:prstGeom>
          <a:noFill/>
        </p:spPr>
        <p:txBody>
          <a:bodyPr wrap="square" rtlCol="0">
            <a:spAutoFit/>
          </a:bodyPr>
          <a:lstStyle>
            <a:defPPr>
              <a:defRPr lang="zh-CN"/>
            </a:defPPr>
            <a:lvl1pPr>
              <a:defRPr sz="2800" b="1">
                <a:solidFill>
                  <a:srgbClr val="1E1F8B"/>
                </a:solidFill>
                <a:latin typeface="浪漫雅圆" panose="02010601040101010101" pitchFamily="2" charset="-122"/>
                <a:ea typeface="浪漫雅圆" panose="02010601040101010101" pitchFamily="2" charset="-122"/>
              </a:defRPr>
            </a:lvl1pPr>
          </a:lstStyle>
          <a:p>
            <a:pPr algn="ctr"/>
            <a:r>
              <a:rPr lang="zh-CN" altLang="en-US" sz="1400" dirty="0">
                <a:solidFill>
                  <a:schemeClr val="bg1"/>
                </a:solidFill>
                <a:latin typeface="微软雅黑" panose="020B0503020204020204" pitchFamily="34" charset="-122"/>
                <a:ea typeface="微软雅黑" panose="020B0503020204020204" pitchFamily="34" charset="-122"/>
              </a:rPr>
              <a:t>总任务</a:t>
            </a:r>
            <a:r>
              <a:rPr lang="zh-CN" altLang="en-US" sz="1400" dirty="0" smtClean="0">
                <a:solidFill>
                  <a:schemeClr val="bg1"/>
                </a:solidFill>
                <a:latin typeface="微软雅黑" panose="020B0503020204020204" pitchFamily="34" charset="-122"/>
                <a:ea typeface="微软雅黑" panose="020B0503020204020204" pitchFamily="34" charset="-122"/>
              </a:rPr>
              <a:t>数目为</a:t>
            </a:r>
            <a:r>
              <a:rPr lang="en-US" altLang="zh-CN" sz="1400" dirty="0" smtClean="0">
                <a:solidFill>
                  <a:schemeClr val="bg1"/>
                </a:solidFill>
                <a:latin typeface="微软雅黑" panose="020B0503020204020204" pitchFamily="34" charset="-122"/>
                <a:ea typeface="微软雅黑" panose="020B0503020204020204" pitchFamily="34" charset="-122"/>
              </a:rPr>
              <a:t>138</a:t>
            </a:r>
            <a:r>
              <a:rPr lang="zh-CN" altLang="en-US" sz="1400" dirty="0" smtClean="0">
                <a:solidFill>
                  <a:schemeClr val="bg1"/>
                </a:solidFill>
                <a:latin typeface="微软雅黑" panose="020B0503020204020204" pitchFamily="34" charset="-122"/>
                <a:ea typeface="微软雅黑" panose="020B0503020204020204" pitchFamily="34" charset="-122"/>
              </a:rPr>
              <a:t>时的对比结果表</a:t>
            </a:r>
            <a:endParaRPr lang="zh-CN" altLang="en-US" sz="1400" dirty="0">
              <a:solidFill>
                <a:schemeClr val="bg1"/>
              </a:solidFill>
              <a:latin typeface="微软雅黑" panose="020B0503020204020204" pitchFamily="34" charset="-122"/>
              <a:ea typeface="微软雅黑" panose="020B0503020204020204" pitchFamily="34" charset="-122"/>
            </a:endParaRPr>
          </a:p>
        </p:txBody>
      </p:sp>
      <p:pic>
        <p:nvPicPr>
          <p:cNvPr id="111" name="图片 110"/>
          <p:cNvPicPr>
            <a:picLocks noChangeAspect="1"/>
          </p:cNvPicPr>
          <p:nvPr/>
        </p:nvPicPr>
        <p:blipFill>
          <a:blip r:embed="rId3" cstate="hqprint">
            <a:extLst>
              <a:ext uri="{BEBA8EAE-BF5A-486C-A8C5-ECC9F3942E4B}">
                <a14:imgProps xmlns:a14="http://schemas.microsoft.com/office/drawing/2010/main">
                  <a14:imgLayer r:embed="rId4">
                    <a14:imgEffect>
                      <a14:saturation sat="33000"/>
                    </a14:imgEffect>
                  </a14:imgLayer>
                </a14:imgProps>
              </a:ext>
              <a:ext uri="{28A0092B-C50C-407E-A947-70E740481C1C}">
                <a14:useLocalDpi xmlns:a14="http://schemas.microsoft.com/office/drawing/2010/main" val="0"/>
              </a:ext>
            </a:extLst>
          </a:blip>
          <a:stretch>
            <a:fillRect/>
          </a:stretch>
        </p:blipFill>
        <p:spPr>
          <a:xfrm>
            <a:off x="2198678" y="5705284"/>
            <a:ext cx="2194903" cy="1559832"/>
          </a:xfrm>
          <a:prstGeom prst="rect">
            <a:avLst/>
          </a:prstGeom>
        </p:spPr>
      </p:pic>
      <p:graphicFrame>
        <p:nvGraphicFramePr>
          <p:cNvPr id="2" name="表格 1"/>
          <p:cNvGraphicFramePr>
            <a:graphicFrameLocks noGrp="1"/>
          </p:cNvGraphicFramePr>
          <p:nvPr>
            <p:extLst>
              <p:ext uri="{D42A27DB-BD31-4B8C-83A1-F6EECF244321}">
                <p14:modId xmlns:p14="http://schemas.microsoft.com/office/powerpoint/2010/main" val="318259933"/>
              </p:ext>
            </p:extLst>
          </p:nvPr>
        </p:nvGraphicFramePr>
        <p:xfrm>
          <a:off x="3573518" y="2321167"/>
          <a:ext cx="7020912" cy="1972477"/>
        </p:xfrm>
        <a:graphic>
          <a:graphicData uri="http://schemas.openxmlformats.org/drawingml/2006/table">
            <a:tbl>
              <a:tblPr firstRow="1" firstCol="1" bandRow="1">
                <a:tableStyleId>{5C22544A-7EE6-4342-B048-85BDC9FD1C3A}</a:tableStyleId>
              </a:tblPr>
              <a:tblGrid>
                <a:gridCol w="2080237">
                  <a:extLst>
                    <a:ext uri="{9D8B030D-6E8A-4147-A177-3AD203B41FA5}">
                      <a16:colId xmlns:a16="http://schemas.microsoft.com/office/drawing/2014/main" val="18661272"/>
                    </a:ext>
                  </a:extLst>
                </a:gridCol>
                <a:gridCol w="1480892">
                  <a:extLst>
                    <a:ext uri="{9D8B030D-6E8A-4147-A177-3AD203B41FA5}">
                      <a16:colId xmlns:a16="http://schemas.microsoft.com/office/drawing/2014/main" val="2734766398"/>
                    </a:ext>
                  </a:extLst>
                </a:gridCol>
                <a:gridCol w="1480892">
                  <a:extLst>
                    <a:ext uri="{9D8B030D-6E8A-4147-A177-3AD203B41FA5}">
                      <a16:colId xmlns:a16="http://schemas.microsoft.com/office/drawing/2014/main" val="3021780094"/>
                    </a:ext>
                  </a:extLst>
                </a:gridCol>
                <a:gridCol w="1978891">
                  <a:extLst>
                    <a:ext uri="{9D8B030D-6E8A-4147-A177-3AD203B41FA5}">
                      <a16:colId xmlns:a16="http://schemas.microsoft.com/office/drawing/2014/main" val="2252538692"/>
                    </a:ext>
                  </a:extLst>
                </a:gridCol>
              </a:tblGrid>
              <a:tr h="394941">
                <a:tc>
                  <a:txBody>
                    <a:bodyPr/>
                    <a:lstStyle/>
                    <a:p>
                      <a:pPr indent="127000" algn="ctr">
                        <a:lnSpc>
                          <a:spcPts val="2000"/>
                        </a:lnSpc>
                        <a:spcAft>
                          <a:spcPts val="0"/>
                        </a:spcAft>
                      </a:pPr>
                      <a:r>
                        <a:rPr lang="zh-CN" sz="1400" kern="0">
                          <a:effectLst/>
                        </a:rPr>
                        <a:t>算法</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lnSpc>
                          <a:spcPts val="2000"/>
                        </a:lnSpc>
                        <a:spcAft>
                          <a:spcPts val="0"/>
                        </a:spcAft>
                      </a:pPr>
                      <a:r>
                        <a:rPr lang="zh-CN" sz="1400" kern="0">
                          <a:effectLst/>
                        </a:rPr>
                        <a:t>最大完成时间</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lnSpc>
                          <a:spcPts val="2000"/>
                        </a:lnSpc>
                        <a:spcAft>
                          <a:spcPts val="0"/>
                        </a:spcAft>
                      </a:pPr>
                      <a:r>
                        <a:rPr lang="zh-CN" sz="1400" kern="0">
                          <a:effectLst/>
                        </a:rPr>
                        <a:t>总花费</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lnSpc>
                          <a:spcPts val="2000"/>
                        </a:lnSpc>
                        <a:spcAft>
                          <a:spcPts val="0"/>
                        </a:spcAft>
                      </a:pPr>
                      <a:r>
                        <a:rPr lang="zh-CN" sz="1400" kern="0" dirty="0">
                          <a:effectLst/>
                        </a:rPr>
                        <a:t>花费差值百分比</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576155247"/>
                  </a:ext>
                </a:extLst>
              </a:tr>
              <a:tr h="394384">
                <a:tc>
                  <a:txBody>
                    <a:bodyPr/>
                    <a:lstStyle/>
                    <a:p>
                      <a:pPr indent="110490" algn="ctr">
                        <a:lnSpc>
                          <a:spcPts val="2000"/>
                        </a:lnSpc>
                        <a:spcAft>
                          <a:spcPts val="0"/>
                        </a:spcAft>
                      </a:pPr>
                      <a:r>
                        <a:rPr lang="en-US" sz="1400" kern="0">
                          <a:effectLst/>
                        </a:rPr>
                        <a:t>GTBGA</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lnSpc>
                          <a:spcPts val="2000"/>
                        </a:lnSpc>
                        <a:spcAft>
                          <a:spcPts val="0"/>
                        </a:spcAft>
                      </a:pPr>
                      <a:r>
                        <a:rPr lang="en-US" sz="1400" kern="0">
                          <a:effectLst/>
                        </a:rPr>
                        <a:t>456.961304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lnSpc>
                          <a:spcPts val="2000"/>
                        </a:lnSpc>
                        <a:spcAft>
                          <a:spcPts val="0"/>
                        </a:spcAft>
                      </a:pPr>
                      <a:r>
                        <a:rPr lang="en-US" sz="1400" kern="0">
                          <a:effectLst/>
                        </a:rPr>
                        <a:t>0.022345547</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ctr">
                        <a:lnSpc>
                          <a:spcPts val="2000"/>
                        </a:lnSpc>
                        <a:spcAft>
                          <a:spcPts val="0"/>
                        </a:spcAft>
                      </a:pPr>
                      <a:r>
                        <a:rPr lang="en-US" sz="1400" kern="0">
                          <a:effectLst/>
                        </a:rPr>
                        <a:t>-5.9382614%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87035379"/>
                  </a:ext>
                </a:extLst>
              </a:tr>
              <a:tr h="394384">
                <a:tc>
                  <a:txBody>
                    <a:bodyPr/>
                    <a:lstStyle/>
                    <a:p>
                      <a:pPr indent="110490" algn="ctr">
                        <a:lnSpc>
                          <a:spcPts val="2000"/>
                        </a:lnSpc>
                        <a:spcAft>
                          <a:spcPts val="0"/>
                        </a:spcAft>
                      </a:pPr>
                      <a:r>
                        <a:rPr lang="en-US" sz="1400" kern="0">
                          <a:effectLst/>
                        </a:rPr>
                        <a:t>NSGA-II</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lnSpc>
                          <a:spcPts val="2000"/>
                        </a:lnSpc>
                        <a:spcAft>
                          <a:spcPts val="0"/>
                        </a:spcAft>
                      </a:pPr>
                      <a:r>
                        <a:rPr lang="en-US" sz="1400" kern="0">
                          <a:effectLst/>
                        </a:rPr>
                        <a:t>305.309292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lnSpc>
                          <a:spcPts val="2000"/>
                        </a:lnSpc>
                        <a:spcAft>
                          <a:spcPts val="0"/>
                        </a:spcAft>
                      </a:pPr>
                      <a:r>
                        <a:rPr lang="en-US" sz="1400" kern="0" dirty="0">
                          <a:effectLst/>
                        </a:rPr>
                        <a:t>0.020426507</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ctr">
                        <a:lnSpc>
                          <a:spcPts val="2000"/>
                        </a:lnSpc>
                        <a:spcAft>
                          <a:spcPts val="0"/>
                        </a:spcAft>
                      </a:pPr>
                      <a:r>
                        <a:rPr lang="en-US" sz="1400" kern="0">
                          <a:effectLst/>
                        </a:rPr>
                        <a:t>2.8987017%</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45526997"/>
                  </a:ext>
                </a:extLst>
              </a:tr>
              <a:tr h="394384">
                <a:tc>
                  <a:txBody>
                    <a:bodyPr/>
                    <a:lstStyle/>
                    <a:p>
                      <a:pPr indent="110490" algn="ctr">
                        <a:lnSpc>
                          <a:spcPts val="2000"/>
                        </a:lnSpc>
                        <a:spcAft>
                          <a:spcPts val="0"/>
                        </a:spcAft>
                      </a:pPr>
                      <a:r>
                        <a:rPr lang="en-US" sz="1400" kern="0">
                          <a:effectLst/>
                        </a:rPr>
                        <a:t>MOPSO</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lnSpc>
                          <a:spcPts val="2000"/>
                        </a:lnSpc>
                        <a:spcAft>
                          <a:spcPts val="0"/>
                        </a:spcAft>
                      </a:pPr>
                      <a:r>
                        <a:rPr lang="en-US" sz="1400" kern="0" dirty="0">
                          <a:effectLst/>
                        </a:rPr>
                        <a:t>287.696525</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lnSpc>
                          <a:spcPts val="2000"/>
                        </a:lnSpc>
                        <a:spcAft>
                          <a:spcPts val="0"/>
                        </a:spcAft>
                      </a:pPr>
                      <a:r>
                        <a:rPr lang="en-US" sz="1400" kern="0" dirty="0">
                          <a:effectLst/>
                        </a:rPr>
                        <a:t>0.020151471</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ctr">
                        <a:lnSpc>
                          <a:spcPts val="2000"/>
                        </a:lnSpc>
                        <a:spcAft>
                          <a:spcPts val="0"/>
                        </a:spcAft>
                      </a:pPr>
                      <a:r>
                        <a:rPr lang="en-US" sz="1400" kern="0">
                          <a:effectLst/>
                        </a:rPr>
                        <a:t>4.3031031%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21052013"/>
                  </a:ext>
                </a:extLst>
              </a:tr>
              <a:tr h="394384">
                <a:tc>
                  <a:txBody>
                    <a:bodyPr/>
                    <a:lstStyle/>
                    <a:p>
                      <a:pPr indent="110490" algn="ctr">
                        <a:lnSpc>
                          <a:spcPts val="2000"/>
                        </a:lnSpc>
                        <a:spcAft>
                          <a:spcPts val="0"/>
                        </a:spcAft>
                      </a:pPr>
                      <a:r>
                        <a:rPr lang="en-US" sz="1400" kern="0">
                          <a:effectLst/>
                        </a:rPr>
                        <a:t>DQN-based MARL</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lnSpc>
                          <a:spcPts val="2000"/>
                        </a:lnSpc>
                        <a:spcAft>
                          <a:spcPts val="0"/>
                        </a:spcAft>
                      </a:pPr>
                      <a:r>
                        <a:rPr lang="en-US" sz="1400" b="1" kern="0" dirty="0">
                          <a:effectLst/>
                        </a:rPr>
                        <a:t>102.6682</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lnSpc>
                          <a:spcPts val="2000"/>
                        </a:lnSpc>
                        <a:spcAft>
                          <a:spcPts val="0"/>
                        </a:spcAft>
                      </a:pPr>
                      <a:r>
                        <a:rPr lang="en-US" sz="1400" b="1" kern="0" dirty="0">
                          <a:effectLst/>
                        </a:rPr>
                        <a:t>0.02101861</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ctr">
                        <a:lnSpc>
                          <a:spcPts val="2000"/>
                        </a:lnSpc>
                        <a:spcAft>
                          <a:spcPts val="0"/>
                        </a:spcAft>
                      </a:pPr>
                      <a:r>
                        <a:rPr lang="en-US" sz="1400" kern="0" dirty="0">
                          <a:effectLst/>
                        </a:rPr>
                        <a:t>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91866125"/>
                  </a:ext>
                </a:extLst>
              </a:tr>
            </a:tbl>
          </a:graphicData>
        </a:graphic>
      </p:graphicFrame>
      <p:sp>
        <p:nvSpPr>
          <p:cNvPr id="40" name="矩形 39">
            <a:extLst>
              <a:ext uri="{FF2B5EF4-FFF2-40B4-BE49-F238E27FC236}">
                <a16:creationId xmlns:a16="http://schemas.microsoft.com/office/drawing/2014/main" id="{84347ABC-6DD6-4770-AF29-AE09648D5EC7}"/>
              </a:ext>
            </a:extLst>
          </p:cNvPr>
          <p:cNvSpPr/>
          <p:nvPr/>
        </p:nvSpPr>
        <p:spPr>
          <a:xfrm>
            <a:off x="0" y="0"/>
            <a:ext cx="1825599" cy="6858000"/>
          </a:xfrm>
          <a:prstGeom prst="rect">
            <a:avLst/>
          </a:prstGeom>
          <a:solidFill>
            <a:srgbClr val="004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pic>
        <p:nvPicPr>
          <p:cNvPr id="45" name="图片 44"/>
          <p:cNvPicPr>
            <a:picLocks noChangeAspect="1"/>
          </p:cNvPicPr>
          <p:nvPr/>
        </p:nvPicPr>
        <p:blipFill>
          <a:blip r:embed="rId5">
            <a:alphaModFix/>
            <a:duotone>
              <a:schemeClr val="accent5">
                <a:shade val="45000"/>
                <a:satMod val="135000"/>
              </a:schemeClr>
              <a:prstClr val="white"/>
            </a:duotone>
            <a:extLst>
              <a:ext uri="{BEBA8EAE-BF5A-486C-A8C5-ECC9F3942E4B}">
                <a14:imgProps xmlns:a14="http://schemas.microsoft.com/office/drawing/2010/main">
                  <a14:imgLayer r:embed="rId6">
                    <a14:imgEffect>
                      <a14:colorTemperature colorTemp="1500"/>
                    </a14:imgEffect>
                    <a14:imgEffect>
                      <a14:saturation sat="32000"/>
                    </a14:imgEffect>
                  </a14:imgLayer>
                </a14:imgProps>
              </a:ext>
              <a:ext uri="{28A0092B-C50C-407E-A947-70E740481C1C}">
                <a14:useLocalDpi xmlns:a14="http://schemas.microsoft.com/office/drawing/2010/main" val="0"/>
              </a:ext>
            </a:extLst>
          </a:blip>
          <a:stretch>
            <a:fillRect/>
          </a:stretch>
        </p:blipFill>
        <p:spPr>
          <a:xfrm>
            <a:off x="155079" y="129451"/>
            <a:ext cx="1470788" cy="1470788"/>
          </a:xfrm>
          <a:prstGeom prst="rect">
            <a:avLst/>
          </a:prstGeom>
          <a:noFill/>
          <a:ln>
            <a:noFill/>
          </a:ln>
        </p:spPr>
      </p:pic>
      <p:sp>
        <p:nvSpPr>
          <p:cNvPr id="21" name="矩形: 圆角 120">
            <a:extLst>
              <a:ext uri="{FF2B5EF4-FFF2-40B4-BE49-F238E27FC236}">
                <a16:creationId xmlns:a16="http://schemas.microsoft.com/office/drawing/2014/main" id="{44906AC7-84B6-453D-BE8F-1E08EA3CF00D}"/>
              </a:ext>
            </a:extLst>
          </p:cNvPr>
          <p:cNvSpPr/>
          <p:nvPr/>
        </p:nvSpPr>
        <p:spPr>
          <a:xfrm>
            <a:off x="-335280" y="3845826"/>
            <a:ext cx="2430780" cy="615507"/>
          </a:xfrm>
          <a:prstGeom prst="roundRect">
            <a:avLst>
              <a:gd name="adj" fmla="val 50000"/>
            </a:avLst>
          </a:prstGeom>
          <a:solidFill>
            <a:schemeClr val="bg1"/>
          </a:solidFill>
          <a:ln w="50800">
            <a:noFill/>
          </a:ln>
          <a:effectLst>
            <a:outerShdw blurRad="469900" sx="104000" sy="104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a16="http://schemas.microsoft.com/office/drawing/2014/main" id="{F2A70FE8-B823-4BCA-ABD5-E5714485D20F}"/>
              </a:ext>
            </a:extLst>
          </p:cNvPr>
          <p:cNvSpPr txBox="1"/>
          <p:nvPr/>
        </p:nvSpPr>
        <p:spPr>
          <a:xfrm>
            <a:off x="203606" y="3898891"/>
            <a:ext cx="1686154" cy="461665"/>
          </a:xfrm>
          <a:prstGeom prst="rect">
            <a:avLst/>
          </a:prstGeom>
          <a:noFill/>
        </p:spPr>
        <p:txBody>
          <a:bodyPr wrap="square" rtlCol="0">
            <a:spAutoFit/>
          </a:bodyPr>
          <a:lstStyle/>
          <a:p>
            <a:r>
              <a:rPr lang="zh-CN" altLang="en-US" sz="2400" b="1" dirty="0" smtClean="0">
                <a:solidFill>
                  <a:srgbClr val="00468E"/>
                </a:solidFill>
                <a:latin typeface="微软雅黑" panose="020B0503020204020204" pitchFamily="34" charset="-122"/>
                <a:ea typeface="微软雅黑" panose="020B0503020204020204" pitchFamily="34" charset="-122"/>
              </a:rPr>
              <a:t>实验分析 </a:t>
            </a:r>
            <a:endParaRPr lang="zh-CN" altLang="en-US" sz="2400" b="1" dirty="0">
              <a:solidFill>
                <a:srgbClr val="00468E"/>
              </a:solidFill>
              <a:latin typeface="微软雅黑" panose="020B0503020204020204" pitchFamily="34" charset="-122"/>
              <a:ea typeface="微软雅黑" panose="020B0503020204020204" pitchFamily="34" charset="-122"/>
            </a:endParaRPr>
          </a:p>
        </p:txBody>
      </p:sp>
      <p:sp>
        <p:nvSpPr>
          <p:cNvPr id="23" name="弧形 22">
            <a:extLst>
              <a:ext uri="{FF2B5EF4-FFF2-40B4-BE49-F238E27FC236}">
                <a16:creationId xmlns:a16="http://schemas.microsoft.com/office/drawing/2014/main" id="{42BC9E90-A9F4-4585-88CC-3203288AEDE6}"/>
              </a:ext>
            </a:extLst>
          </p:cNvPr>
          <p:cNvSpPr/>
          <p:nvPr/>
        </p:nvSpPr>
        <p:spPr>
          <a:xfrm rot="2700000">
            <a:off x="1467034" y="3955667"/>
            <a:ext cx="395824" cy="395824"/>
          </a:xfrm>
          <a:prstGeom prst="arc">
            <a:avLst/>
          </a:prstGeom>
          <a:ln w="50800" cap="rnd">
            <a:solidFill>
              <a:srgbClr val="00468E"/>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C5E880B9-107D-41C6-87F1-65F66D40A0BF}"/>
              </a:ext>
            </a:extLst>
          </p:cNvPr>
          <p:cNvSpPr txBox="1"/>
          <p:nvPr/>
        </p:nvSpPr>
        <p:spPr>
          <a:xfrm>
            <a:off x="203606" y="2185231"/>
            <a:ext cx="1373734" cy="400110"/>
          </a:xfrm>
          <a:prstGeom prst="rect">
            <a:avLst/>
          </a:prstGeom>
          <a:noFill/>
        </p:spPr>
        <p:txBody>
          <a:bodyPr wrap="square" rtlCol="0">
            <a:spAutoFit/>
          </a:bodyPr>
          <a:lstStyle/>
          <a:p>
            <a:r>
              <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rPr>
              <a:t>研究</a:t>
            </a:r>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背景</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89BB294C-F152-47A1-A832-B338DFB2169C}"/>
              </a:ext>
            </a:extLst>
          </p:cNvPr>
          <p:cNvSpPr txBox="1"/>
          <p:nvPr/>
        </p:nvSpPr>
        <p:spPr>
          <a:xfrm>
            <a:off x="203606" y="2694947"/>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问题建模</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70B01E73-2206-4BAF-96FD-98F96844A935}"/>
              </a:ext>
            </a:extLst>
          </p:cNvPr>
          <p:cNvSpPr txBox="1"/>
          <p:nvPr/>
        </p:nvSpPr>
        <p:spPr>
          <a:xfrm>
            <a:off x="203606" y="3258718"/>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调度方法</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27" name="文本框 26">
            <a:extLst>
              <a:ext uri="{FF2B5EF4-FFF2-40B4-BE49-F238E27FC236}">
                <a16:creationId xmlns:a16="http://schemas.microsoft.com/office/drawing/2014/main" id="{70B01E73-2206-4BAF-96FD-98F96844A935}"/>
              </a:ext>
            </a:extLst>
          </p:cNvPr>
          <p:cNvSpPr txBox="1"/>
          <p:nvPr/>
        </p:nvSpPr>
        <p:spPr>
          <a:xfrm>
            <a:off x="203606" y="4626283"/>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总结展望</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322138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矩形: 圆角 118">
            <a:extLst>
              <a:ext uri="{FF2B5EF4-FFF2-40B4-BE49-F238E27FC236}">
                <a16:creationId xmlns:a16="http://schemas.microsoft.com/office/drawing/2014/main" id="{593279CC-1CD6-4520-B457-420C742D7EAB}"/>
              </a:ext>
            </a:extLst>
          </p:cNvPr>
          <p:cNvSpPr/>
          <p:nvPr/>
        </p:nvSpPr>
        <p:spPr>
          <a:xfrm>
            <a:off x="2689009" y="1601571"/>
            <a:ext cx="4500000" cy="4500000"/>
          </a:xfrm>
          <a:prstGeom prst="roundRect">
            <a:avLst>
              <a:gd name="adj" fmla="val 10297"/>
            </a:avLst>
          </a:prstGeom>
          <a:solidFill>
            <a:schemeClr val="bg1"/>
          </a:solidFill>
          <a:ln>
            <a:noFill/>
          </a:ln>
          <a:effectLst>
            <a:outerShdw blurRad="2794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09" name="任意多边形: 形状 108">
            <a:extLst>
              <a:ext uri="{FF2B5EF4-FFF2-40B4-BE49-F238E27FC236}">
                <a16:creationId xmlns:a16="http://schemas.microsoft.com/office/drawing/2014/main" id="{D0E3768E-7D44-4826-8C65-EE12ED1F44DD}"/>
              </a:ext>
            </a:extLst>
          </p:cNvPr>
          <p:cNvSpPr/>
          <p:nvPr/>
        </p:nvSpPr>
        <p:spPr>
          <a:xfrm>
            <a:off x="2389778" y="1331684"/>
            <a:ext cx="833708" cy="623796"/>
          </a:xfrm>
          <a:custGeom>
            <a:avLst/>
            <a:gdLst/>
            <a:ahLst/>
            <a:cxnLst/>
            <a:rect l="l" t="t" r="r" b="b"/>
            <a:pathLst>
              <a:path w="95778" h="71663">
                <a:moveTo>
                  <a:pt x="82098" y="5"/>
                </a:moveTo>
                <a:cubicBezTo>
                  <a:pt x="84614" y="48"/>
                  <a:pt x="87286" y="396"/>
                  <a:pt x="90116" y="1050"/>
                </a:cubicBezTo>
                <a:lnTo>
                  <a:pt x="90116" y="8817"/>
                </a:lnTo>
                <a:cubicBezTo>
                  <a:pt x="78257" y="13440"/>
                  <a:pt x="71979" y="21792"/>
                  <a:pt x="71280" y="33873"/>
                </a:cubicBezTo>
                <a:cubicBezTo>
                  <a:pt x="84139" y="29288"/>
                  <a:pt x="92305" y="35340"/>
                  <a:pt x="95778" y="52027"/>
                </a:cubicBezTo>
                <a:cubicBezTo>
                  <a:pt x="94826" y="65118"/>
                  <a:pt x="87973" y="71663"/>
                  <a:pt x="75219" y="71663"/>
                </a:cubicBezTo>
                <a:cubicBezTo>
                  <a:pt x="59956" y="70752"/>
                  <a:pt x="52325" y="61506"/>
                  <a:pt x="52325" y="43926"/>
                </a:cubicBezTo>
                <a:cubicBezTo>
                  <a:pt x="54564" y="14342"/>
                  <a:pt x="64489" y="-298"/>
                  <a:pt x="82098" y="5"/>
                </a:cubicBezTo>
                <a:close/>
                <a:moveTo>
                  <a:pt x="29473" y="5"/>
                </a:moveTo>
                <a:cubicBezTo>
                  <a:pt x="31987" y="48"/>
                  <a:pt x="34659" y="396"/>
                  <a:pt x="37490" y="1050"/>
                </a:cubicBezTo>
                <a:lnTo>
                  <a:pt x="37490" y="8817"/>
                </a:lnTo>
                <a:cubicBezTo>
                  <a:pt x="25647" y="13434"/>
                  <a:pt x="19469" y="21786"/>
                  <a:pt x="18954" y="33873"/>
                </a:cubicBezTo>
                <a:cubicBezTo>
                  <a:pt x="31588" y="29288"/>
                  <a:pt x="39755" y="35324"/>
                  <a:pt x="43458" y="51980"/>
                </a:cubicBezTo>
                <a:cubicBezTo>
                  <a:pt x="42502" y="65102"/>
                  <a:pt x="35547" y="71663"/>
                  <a:pt x="22593" y="71663"/>
                </a:cubicBezTo>
                <a:cubicBezTo>
                  <a:pt x="7531" y="70752"/>
                  <a:pt x="0" y="61506"/>
                  <a:pt x="0" y="43926"/>
                </a:cubicBezTo>
                <a:cubicBezTo>
                  <a:pt x="2053" y="14342"/>
                  <a:pt x="11877" y="-298"/>
                  <a:pt x="29473" y="5"/>
                </a:cubicBezTo>
                <a:close/>
              </a:path>
            </a:pathLst>
          </a:custGeom>
          <a:solidFill>
            <a:srgbClr val="004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84347ABC-6DD6-4770-AF29-AE09648D5EC7}"/>
              </a:ext>
            </a:extLst>
          </p:cNvPr>
          <p:cNvSpPr/>
          <p:nvPr/>
        </p:nvSpPr>
        <p:spPr>
          <a:xfrm>
            <a:off x="0" y="0"/>
            <a:ext cx="1825599" cy="6858000"/>
          </a:xfrm>
          <a:prstGeom prst="rect">
            <a:avLst/>
          </a:prstGeom>
          <a:solidFill>
            <a:srgbClr val="004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9B7947D5-7F96-480B-9F7A-BF6FCF688EA4}"/>
              </a:ext>
            </a:extLst>
          </p:cNvPr>
          <p:cNvSpPr txBox="1"/>
          <p:nvPr/>
        </p:nvSpPr>
        <p:spPr>
          <a:xfrm>
            <a:off x="2287062" y="473744"/>
            <a:ext cx="9347391" cy="523220"/>
          </a:xfrm>
          <a:prstGeom prst="rect">
            <a:avLst/>
          </a:prstGeom>
          <a:noFill/>
        </p:spPr>
        <p:txBody>
          <a:bodyPr wrap="square" rtlCol="0">
            <a:spAutoFit/>
          </a:bodyPr>
          <a:lstStyle/>
          <a:p>
            <a:r>
              <a:rPr lang="en-US" altLang="zh-CN" sz="2800" b="1" dirty="0">
                <a:solidFill>
                  <a:srgbClr val="00468E"/>
                </a:solidFill>
                <a:latin typeface="微软雅黑" panose="020B0503020204020204" pitchFamily="34" charset="-122"/>
                <a:ea typeface="微软雅黑" panose="020B0503020204020204" pitchFamily="34" charset="-122"/>
              </a:rPr>
              <a:t>4</a:t>
            </a:r>
            <a:r>
              <a:rPr lang="en-US" altLang="zh-CN" sz="2800" b="1" dirty="0" smtClean="0">
                <a:solidFill>
                  <a:srgbClr val="00468E"/>
                </a:solidFill>
                <a:latin typeface="微软雅黑" panose="020B0503020204020204" pitchFamily="34" charset="-122"/>
                <a:ea typeface="微软雅黑" panose="020B0503020204020204" pitchFamily="34" charset="-122"/>
              </a:rPr>
              <a:t>.3 </a:t>
            </a:r>
            <a:r>
              <a:rPr lang="zh-CN" altLang="en-US" sz="2800" b="1" dirty="0" smtClean="0">
                <a:solidFill>
                  <a:srgbClr val="00468E"/>
                </a:solidFill>
                <a:latin typeface="微软雅黑" panose="020B0503020204020204" pitchFamily="34" charset="-122"/>
                <a:ea typeface="微软雅黑" panose="020B0503020204020204" pitchFamily="34" charset="-122"/>
              </a:rPr>
              <a:t>实验结果</a:t>
            </a:r>
            <a:endParaRPr lang="zh-CN" altLang="en-US" sz="2800" b="1" dirty="0">
              <a:solidFill>
                <a:srgbClr val="00468E"/>
              </a:solidFill>
              <a:latin typeface="微软雅黑" panose="020B0503020204020204" pitchFamily="34" charset="-122"/>
              <a:ea typeface="微软雅黑" panose="020B0503020204020204" pitchFamily="34" charset="-122"/>
            </a:endParaRPr>
          </a:p>
        </p:txBody>
      </p:sp>
      <p:sp>
        <p:nvSpPr>
          <p:cNvPr id="126" name="矩形: 圆角 125">
            <a:extLst>
              <a:ext uri="{FF2B5EF4-FFF2-40B4-BE49-F238E27FC236}">
                <a16:creationId xmlns:a16="http://schemas.microsoft.com/office/drawing/2014/main" id="{94DEDF48-C190-43B8-9E1F-219A65CA964F}"/>
              </a:ext>
            </a:extLst>
          </p:cNvPr>
          <p:cNvSpPr/>
          <p:nvPr/>
        </p:nvSpPr>
        <p:spPr>
          <a:xfrm>
            <a:off x="7488240" y="1620043"/>
            <a:ext cx="4500000" cy="4500000"/>
          </a:xfrm>
          <a:prstGeom prst="roundRect">
            <a:avLst>
              <a:gd name="adj" fmla="val 10297"/>
            </a:avLst>
          </a:prstGeom>
          <a:solidFill>
            <a:schemeClr val="bg1"/>
          </a:solidFill>
          <a:ln>
            <a:noFill/>
          </a:ln>
          <a:effectLst>
            <a:outerShdw blurRad="2794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pic>
        <p:nvPicPr>
          <p:cNvPr id="115" name="图片 114"/>
          <p:cNvPicPr>
            <a:picLocks noChangeAspect="1"/>
          </p:cNvPicPr>
          <p:nvPr/>
        </p:nvPicPr>
        <p:blipFill>
          <a:blip r:embed="rId3" cstate="hqprint">
            <a:extLst>
              <a:ext uri="{BEBA8EAE-BF5A-486C-A8C5-ECC9F3942E4B}">
                <a14:imgProps xmlns:a14="http://schemas.microsoft.com/office/drawing/2010/main">
                  <a14:imgLayer r:embed="rId4">
                    <a14:imgEffect>
                      <a14:saturation sat="33000"/>
                    </a14:imgEffect>
                  </a14:imgLayer>
                </a14:imgProps>
              </a:ext>
              <a:ext uri="{28A0092B-C50C-407E-A947-70E740481C1C}">
                <a14:useLocalDpi xmlns:a14="http://schemas.microsoft.com/office/drawing/2010/main" val="0"/>
              </a:ext>
            </a:extLst>
          </a:blip>
          <a:stretch>
            <a:fillRect/>
          </a:stretch>
        </p:blipFill>
        <p:spPr>
          <a:xfrm>
            <a:off x="2198678" y="5750508"/>
            <a:ext cx="2194903" cy="1559832"/>
          </a:xfrm>
          <a:prstGeom prst="rect">
            <a:avLst/>
          </a:prstGeom>
        </p:spPr>
      </p:pic>
      <p:pic>
        <p:nvPicPr>
          <p:cNvPr id="47" name="图片 46"/>
          <p:cNvPicPr>
            <a:picLocks noChangeAspect="1"/>
          </p:cNvPicPr>
          <p:nvPr/>
        </p:nvPicPr>
        <p:blipFill>
          <a:blip r:embed="rId5">
            <a:alphaModFix/>
            <a:duotone>
              <a:schemeClr val="accent5">
                <a:shade val="45000"/>
                <a:satMod val="135000"/>
              </a:schemeClr>
              <a:prstClr val="white"/>
            </a:duotone>
            <a:extLst>
              <a:ext uri="{BEBA8EAE-BF5A-486C-A8C5-ECC9F3942E4B}">
                <a14:imgProps xmlns:a14="http://schemas.microsoft.com/office/drawing/2010/main">
                  <a14:imgLayer r:embed="rId6">
                    <a14:imgEffect>
                      <a14:colorTemperature colorTemp="1500"/>
                    </a14:imgEffect>
                    <a14:imgEffect>
                      <a14:saturation sat="32000"/>
                    </a14:imgEffect>
                  </a14:imgLayer>
                </a14:imgProps>
              </a:ext>
              <a:ext uri="{28A0092B-C50C-407E-A947-70E740481C1C}">
                <a14:useLocalDpi xmlns:a14="http://schemas.microsoft.com/office/drawing/2010/main" val="0"/>
              </a:ext>
            </a:extLst>
          </a:blip>
          <a:stretch>
            <a:fillRect/>
          </a:stretch>
        </p:blipFill>
        <p:spPr>
          <a:xfrm>
            <a:off x="155079" y="129451"/>
            <a:ext cx="1470788" cy="1470788"/>
          </a:xfrm>
          <a:prstGeom prst="rect">
            <a:avLst/>
          </a:prstGeom>
          <a:noFill/>
          <a:ln>
            <a:noFill/>
          </a:ln>
        </p:spPr>
      </p:pic>
      <p:pic>
        <p:nvPicPr>
          <p:cNvPr id="52" name="图片 51" descr="D:\研究生论文\期刊论文\2019\access2019-03-01\Latex\pictures\fig5-a.png"/>
          <p:cNvPicPr/>
          <p:nvPr/>
        </p:nvPicPr>
        <p:blipFill rotWithShape="1">
          <a:blip r:embed="rId7">
            <a:extLst>
              <a:ext uri="{28A0092B-C50C-407E-A947-70E740481C1C}">
                <a14:useLocalDpi xmlns:a14="http://schemas.microsoft.com/office/drawing/2010/main" val="0"/>
              </a:ext>
            </a:extLst>
          </a:blip>
          <a:srcRect l="-7" r="8067"/>
          <a:stretch/>
        </p:blipFill>
        <p:spPr bwMode="auto">
          <a:xfrm>
            <a:off x="2689009" y="2147704"/>
            <a:ext cx="4500000" cy="3600000"/>
          </a:xfrm>
          <a:prstGeom prst="rect">
            <a:avLst/>
          </a:prstGeom>
          <a:noFill/>
          <a:ln>
            <a:noFill/>
          </a:ln>
          <a:extLst>
            <a:ext uri="{53640926-AAD7-44D8-BBD7-CCE9431645EC}">
              <a14:shadowObscured xmlns:a14="http://schemas.microsoft.com/office/drawing/2010/main"/>
            </a:ext>
          </a:extLst>
        </p:spPr>
      </p:pic>
      <p:pic>
        <p:nvPicPr>
          <p:cNvPr id="53" name="图片 52" descr="D:\研究生论文\期刊论文\2019\access2019-03-01\Latex\pictures\fig5-b.png"/>
          <p:cNvPicPr/>
          <p:nvPr/>
        </p:nvPicPr>
        <p:blipFill rotWithShape="1">
          <a:blip r:embed="rId8">
            <a:extLst>
              <a:ext uri="{28A0092B-C50C-407E-A947-70E740481C1C}">
                <a14:useLocalDpi xmlns:a14="http://schemas.microsoft.com/office/drawing/2010/main" val="0"/>
              </a:ext>
            </a:extLst>
          </a:blip>
          <a:srcRect r="10107"/>
          <a:stretch/>
        </p:blipFill>
        <p:spPr bwMode="auto">
          <a:xfrm>
            <a:off x="7488240" y="2153173"/>
            <a:ext cx="4500000" cy="3600000"/>
          </a:xfrm>
          <a:prstGeom prst="rect">
            <a:avLst/>
          </a:prstGeom>
          <a:noFill/>
          <a:ln>
            <a:noFill/>
          </a:ln>
          <a:extLst>
            <a:ext uri="{53640926-AAD7-44D8-BBD7-CCE9431645EC}">
              <a14:shadowObscured xmlns:a14="http://schemas.microsoft.com/office/drawing/2010/main"/>
            </a:ext>
          </a:extLst>
        </p:spPr>
      </p:pic>
      <p:sp>
        <p:nvSpPr>
          <p:cNvPr id="56" name="矩形: 圆角 124">
            <a:extLst>
              <a:ext uri="{FF2B5EF4-FFF2-40B4-BE49-F238E27FC236}">
                <a16:creationId xmlns:a16="http://schemas.microsoft.com/office/drawing/2014/main" id="{11BB26C2-6A35-4F5D-9DF8-3924731388DE}"/>
              </a:ext>
            </a:extLst>
          </p:cNvPr>
          <p:cNvSpPr/>
          <p:nvPr/>
        </p:nvSpPr>
        <p:spPr>
          <a:xfrm>
            <a:off x="3959289" y="1790189"/>
            <a:ext cx="1766546" cy="340768"/>
          </a:xfrm>
          <a:prstGeom prst="roundRect">
            <a:avLst>
              <a:gd name="adj" fmla="val 50000"/>
            </a:avLst>
          </a:prstGeom>
          <a:solidFill>
            <a:srgbClr val="00468E"/>
          </a:solidFill>
          <a:ln w="50800">
            <a:noFill/>
          </a:ln>
          <a:effectLst>
            <a:outerShdw blurRad="469900" sx="104000" sy="104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57" name="文本框 56">
            <a:extLst>
              <a:ext uri="{FF2B5EF4-FFF2-40B4-BE49-F238E27FC236}">
                <a16:creationId xmlns:a16="http://schemas.microsoft.com/office/drawing/2014/main" id="{35100DE7-C838-43A9-9FCE-7AB7A408053C}"/>
              </a:ext>
            </a:extLst>
          </p:cNvPr>
          <p:cNvSpPr txBox="1"/>
          <p:nvPr/>
        </p:nvSpPr>
        <p:spPr>
          <a:xfrm>
            <a:off x="4032442" y="1806685"/>
            <a:ext cx="1620242" cy="307777"/>
          </a:xfrm>
          <a:prstGeom prst="rect">
            <a:avLst/>
          </a:prstGeom>
          <a:noFill/>
        </p:spPr>
        <p:txBody>
          <a:bodyPr wrap="square" rtlCol="0">
            <a:spAutoFit/>
          </a:bodyPr>
          <a:lstStyle>
            <a:defPPr>
              <a:defRPr lang="zh-CN"/>
            </a:defPPr>
            <a:lvl1pPr>
              <a:defRPr sz="2800" b="1">
                <a:solidFill>
                  <a:srgbClr val="1E1F8B"/>
                </a:solidFill>
                <a:latin typeface="浪漫雅圆" panose="02010601040101010101" pitchFamily="2" charset="-122"/>
                <a:ea typeface="浪漫雅圆" panose="02010601040101010101" pitchFamily="2" charset="-122"/>
              </a:defRPr>
            </a:lvl1pPr>
          </a:lstStyle>
          <a:p>
            <a:pPr algn="ctr"/>
            <a:r>
              <a:rPr lang="en-US" altLang="zh-CN" sz="1400" dirty="0" smtClean="0">
                <a:solidFill>
                  <a:schemeClr val="bg1"/>
                </a:solidFill>
                <a:latin typeface="微软雅黑" panose="020B0503020204020204" pitchFamily="34" charset="-122"/>
                <a:ea typeface="微软雅黑" panose="020B0503020204020204" pitchFamily="34" charset="-122"/>
              </a:rPr>
              <a:t>GTBGA</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58" name="矩形: 圆角 124">
            <a:extLst>
              <a:ext uri="{FF2B5EF4-FFF2-40B4-BE49-F238E27FC236}">
                <a16:creationId xmlns:a16="http://schemas.microsoft.com/office/drawing/2014/main" id="{11BB26C2-6A35-4F5D-9DF8-3924731388DE}"/>
              </a:ext>
            </a:extLst>
          </p:cNvPr>
          <p:cNvSpPr/>
          <p:nvPr/>
        </p:nvSpPr>
        <p:spPr>
          <a:xfrm>
            <a:off x="8840716" y="1794809"/>
            <a:ext cx="1766546" cy="340768"/>
          </a:xfrm>
          <a:prstGeom prst="roundRect">
            <a:avLst>
              <a:gd name="adj" fmla="val 50000"/>
            </a:avLst>
          </a:prstGeom>
          <a:solidFill>
            <a:srgbClr val="00468E"/>
          </a:solidFill>
          <a:ln w="50800">
            <a:noFill/>
          </a:ln>
          <a:effectLst>
            <a:outerShdw blurRad="469900" sx="104000" sy="104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59" name="文本框 58">
            <a:extLst>
              <a:ext uri="{FF2B5EF4-FFF2-40B4-BE49-F238E27FC236}">
                <a16:creationId xmlns:a16="http://schemas.microsoft.com/office/drawing/2014/main" id="{35100DE7-C838-43A9-9FCE-7AB7A408053C}"/>
              </a:ext>
            </a:extLst>
          </p:cNvPr>
          <p:cNvSpPr txBox="1"/>
          <p:nvPr/>
        </p:nvSpPr>
        <p:spPr>
          <a:xfrm>
            <a:off x="8913869" y="1811305"/>
            <a:ext cx="1620242" cy="307777"/>
          </a:xfrm>
          <a:prstGeom prst="rect">
            <a:avLst/>
          </a:prstGeom>
          <a:noFill/>
        </p:spPr>
        <p:txBody>
          <a:bodyPr wrap="square" rtlCol="0">
            <a:spAutoFit/>
          </a:bodyPr>
          <a:lstStyle>
            <a:defPPr>
              <a:defRPr lang="zh-CN"/>
            </a:defPPr>
            <a:lvl1pPr>
              <a:defRPr sz="2800" b="1">
                <a:solidFill>
                  <a:srgbClr val="1E1F8B"/>
                </a:solidFill>
                <a:latin typeface="浪漫雅圆" panose="02010601040101010101" pitchFamily="2" charset="-122"/>
                <a:ea typeface="浪漫雅圆" panose="02010601040101010101" pitchFamily="2" charset="-122"/>
              </a:defRPr>
            </a:lvl1pPr>
          </a:lstStyle>
          <a:p>
            <a:pPr algn="ctr"/>
            <a:r>
              <a:rPr lang="en-US" altLang="zh-CN" sz="1400" dirty="0" smtClean="0">
                <a:solidFill>
                  <a:schemeClr val="bg1"/>
                </a:solidFill>
                <a:latin typeface="微软雅黑" panose="020B0503020204020204" pitchFamily="34" charset="-122"/>
                <a:ea typeface="微软雅黑" panose="020B0503020204020204" pitchFamily="34" charset="-122"/>
              </a:rPr>
              <a:t>NSGA-II</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3" name="矩形: 圆角 120">
            <a:extLst>
              <a:ext uri="{FF2B5EF4-FFF2-40B4-BE49-F238E27FC236}">
                <a16:creationId xmlns:a16="http://schemas.microsoft.com/office/drawing/2014/main" id="{44906AC7-84B6-453D-BE8F-1E08EA3CF00D}"/>
              </a:ext>
            </a:extLst>
          </p:cNvPr>
          <p:cNvSpPr/>
          <p:nvPr/>
        </p:nvSpPr>
        <p:spPr>
          <a:xfrm>
            <a:off x="-335280" y="3845826"/>
            <a:ext cx="2430780" cy="615507"/>
          </a:xfrm>
          <a:prstGeom prst="roundRect">
            <a:avLst>
              <a:gd name="adj" fmla="val 50000"/>
            </a:avLst>
          </a:prstGeom>
          <a:solidFill>
            <a:schemeClr val="bg1"/>
          </a:solidFill>
          <a:ln w="50800">
            <a:noFill/>
          </a:ln>
          <a:effectLst>
            <a:outerShdw blurRad="469900" sx="104000" sy="104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4" name="文本框 23">
            <a:extLst>
              <a:ext uri="{FF2B5EF4-FFF2-40B4-BE49-F238E27FC236}">
                <a16:creationId xmlns:a16="http://schemas.microsoft.com/office/drawing/2014/main" id="{F2A70FE8-B823-4BCA-ABD5-E5714485D20F}"/>
              </a:ext>
            </a:extLst>
          </p:cNvPr>
          <p:cNvSpPr txBox="1"/>
          <p:nvPr/>
        </p:nvSpPr>
        <p:spPr>
          <a:xfrm>
            <a:off x="203606" y="3898891"/>
            <a:ext cx="1686154" cy="461665"/>
          </a:xfrm>
          <a:prstGeom prst="rect">
            <a:avLst/>
          </a:prstGeom>
          <a:noFill/>
        </p:spPr>
        <p:txBody>
          <a:bodyPr wrap="square" rtlCol="0">
            <a:spAutoFit/>
          </a:bodyPr>
          <a:lstStyle/>
          <a:p>
            <a:r>
              <a:rPr lang="zh-CN" altLang="en-US" sz="2400" b="1" dirty="0" smtClean="0">
                <a:solidFill>
                  <a:srgbClr val="00468E"/>
                </a:solidFill>
                <a:latin typeface="微软雅黑" panose="020B0503020204020204" pitchFamily="34" charset="-122"/>
                <a:ea typeface="微软雅黑" panose="020B0503020204020204" pitchFamily="34" charset="-122"/>
              </a:rPr>
              <a:t>实验分析 </a:t>
            </a:r>
            <a:endParaRPr lang="zh-CN" altLang="en-US" sz="2400" b="1" dirty="0">
              <a:solidFill>
                <a:srgbClr val="00468E"/>
              </a:solidFill>
              <a:latin typeface="微软雅黑" panose="020B0503020204020204" pitchFamily="34" charset="-122"/>
              <a:ea typeface="微软雅黑" panose="020B0503020204020204" pitchFamily="34" charset="-122"/>
            </a:endParaRPr>
          </a:p>
        </p:txBody>
      </p:sp>
      <p:sp>
        <p:nvSpPr>
          <p:cNvPr id="25" name="弧形 24">
            <a:extLst>
              <a:ext uri="{FF2B5EF4-FFF2-40B4-BE49-F238E27FC236}">
                <a16:creationId xmlns:a16="http://schemas.microsoft.com/office/drawing/2014/main" id="{42BC9E90-A9F4-4585-88CC-3203288AEDE6}"/>
              </a:ext>
            </a:extLst>
          </p:cNvPr>
          <p:cNvSpPr/>
          <p:nvPr/>
        </p:nvSpPr>
        <p:spPr>
          <a:xfrm rot="2700000">
            <a:off x="1467034" y="3955667"/>
            <a:ext cx="395824" cy="395824"/>
          </a:xfrm>
          <a:prstGeom prst="arc">
            <a:avLst/>
          </a:prstGeom>
          <a:ln w="50800" cap="rnd">
            <a:solidFill>
              <a:srgbClr val="00468E"/>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C5E880B9-107D-41C6-87F1-65F66D40A0BF}"/>
              </a:ext>
            </a:extLst>
          </p:cNvPr>
          <p:cNvSpPr txBox="1"/>
          <p:nvPr/>
        </p:nvSpPr>
        <p:spPr>
          <a:xfrm>
            <a:off x="203606" y="2185231"/>
            <a:ext cx="1373734" cy="400110"/>
          </a:xfrm>
          <a:prstGeom prst="rect">
            <a:avLst/>
          </a:prstGeom>
          <a:noFill/>
        </p:spPr>
        <p:txBody>
          <a:bodyPr wrap="square" rtlCol="0">
            <a:spAutoFit/>
          </a:bodyPr>
          <a:lstStyle/>
          <a:p>
            <a:r>
              <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rPr>
              <a:t>研究</a:t>
            </a:r>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背景</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27" name="文本框 26">
            <a:extLst>
              <a:ext uri="{FF2B5EF4-FFF2-40B4-BE49-F238E27FC236}">
                <a16:creationId xmlns:a16="http://schemas.microsoft.com/office/drawing/2014/main" id="{89BB294C-F152-47A1-A832-B338DFB2169C}"/>
              </a:ext>
            </a:extLst>
          </p:cNvPr>
          <p:cNvSpPr txBox="1"/>
          <p:nvPr/>
        </p:nvSpPr>
        <p:spPr>
          <a:xfrm>
            <a:off x="203606" y="2694947"/>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问题建模</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70B01E73-2206-4BAF-96FD-98F96844A935}"/>
              </a:ext>
            </a:extLst>
          </p:cNvPr>
          <p:cNvSpPr txBox="1"/>
          <p:nvPr/>
        </p:nvSpPr>
        <p:spPr>
          <a:xfrm>
            <a:off x="203606" y="3258718"/>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调度方法</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29" name="文本框 28">
            <a:extLst>
              <a:ext uri="{FF2B5EF4-FFF2-40B4-BE49-F238E27FC236}">
                <a16:creationId xmlns:a16="http://schemas.microsoft.com/office/drawing/2014/main" id="{70B01E73-2206-4BAF-96FD-98F96844A935}"/>
              </a:ext>
            </a:extLst>
          </p:cNvPr>
          <p:cNvSpPr txBox="1"/>
          <p:nvPr/>
        </p:nvSpPr>
        <p:spPr>
          <a:xfrm>
            <a:off x="203606" y="4626283"/>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总结展望</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595322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矩形: 圆角 118">
            <a:extLst>
              <a:ext uri="{FF2B5EF4-FFF2-40B4-BE49-F238E27FC236}">
                <a16:creationId xmlns:a16="http://schemas.microsoft.com/office/drawing/2014/main" id="{593279CC-1CD6-4520-B457-420C742D7EAB}"/>
              </a:ext>
            </a:extLst>
          </p:cNvPr>
          <p:cNvSpPr/>
          <p:nvPr/>
        </p:nvSpPr>
        <p:spPr>
          <a:xfrm>
            <a:off x="2689009" y="1629279"/>
            <a:ext cx="4500000" cy="4500000"/>
          </a:xfrm>
          <a:prstGeom prst="roundRect">
            <a:avLst>
              <a:gd name="adj" fmla="val 10297"/>
            </a:avLst>
          </a:prstGeom>
          <a:solidFill>
            <a:schemeClr val="bg1"/>
          </a:solidFill>
          <a:ln>
            <a:noFill/>
          </a:ln>
          <a:effectLst>
            <a:outerShdw blurRad="2794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09" name="任意多边形: 形状 108">
            <a:extLst>
              <a:ext uri="{FF2B5EF4-FFF2-40B4-BE49-F238E27FC236}">
                <a16:creationId xmlns:a16="http://schemas.microsoft.com/office/drawing/2014/main" id="{D0E3768E-7D44-4826-8C65-EE12ED1F44DD}"/>
              </a:ext>
            </a:extLst>
          </p:cNvPr>
          <p:cNvSpPr/>
          <p:nvPr/>
        </p:nvSpPr>
        <p:spPr>
          <a:xfrm>
            <a:off x="2389778" y="1331684"/>
            <a:ext cx="833708" cy="623796"/>
          </a:xfrm>
          <a:custGeom>
            <a:avLst/>
            <a:gdLst/>
            <a:ahLst/>
            <a:cxnLst/>
            <a:rect l="l" t="t" r="r" b="b"/>
            <a:pathLst>
              <a:path w="95778" h="71663">
                <a:moveTo>
                  <a:pt x="82098" y="5"/>
                </a:moveTo>
                <a:cubicBezTo>
                  <a:pt x="84614" y="48"/>
                  <a:pt x="87286" y="396"/>
                  <a:pt x="90116" y="1050"/>
                </a:cubicBezTo>
                <a:lnTo>
                  <a:pt x="90116" y="8817"/>
                </a:lnTo>
                <a:cubicBezTo>
                  <a:pt x="78257" y="13440"/>
                  <a:pt x="71979" y="21792"/>
                  <a:pt x="71280" y="33873"/>
                </a:cubicBezTo>
                <a:cubicBezTo>
                  <a:pt x="84139" y="29288"/>
                  <a:pt x="92305" y="35340"/>
                  <a:pt x="95778" y="52027"/>
                </a:cubicBezTo>
                <a:cubicBezTo>
                  <a:pt x="94826" y="65118"/>
                  <a:pt x="87973" y="71663"/>
                  <a:pt x="75219" y="71663"/>
                </a:cubicBezTo>
                <a:cubicBezTo>
                  <a:pt x="59956" y="70752"/>
                  <a:pt x="52325" y="61506"/>
                  <a:pt x="52325" y="43926"/>
                </a:cubicBezTo>
                <a:cubicBezTo>
                  <a:pt x="54564" y="14342"/>
                  <a:pt x="64489" y="-298"/>
                  <a:pt x="82098" y="5"/>
                </a:cubicBezTo>
                <a:close/>
                <a:moveTo>
                  <a:pt x="29473" y="5"/>
                </a:moveTo>
                <a:cubicBezTo>
                  <a:pt x="31987" y="48"/>
                  <a:pt x="34659" y="396"/>
                  <a:pt x="37490" y="1050"/>
                </a:cubicBezTo>
                <a:lnTo>
                  <a:pt x="37490" y="8817"/>
                </a:lnTo>
                <a:cubicBezTo>
                  <a:pt x="25647" y="13434"/>
                  <a:pt x="19469" y="21786"/>
                  <a:pt x="18954" y="33873"/>
                </a:cubicBezTo>
                <a:cubicBezTo>
                  <a:pt x="31588" y="29288"/>
                  <a:pt x="39755" y="35324"/>
                  <a:pt x="43458" y="51980"/>
                </a:cubicBezTo>
                <a:cubicBezTo>
                  <a:pt x="42502" y="65102"/>
                  <a:pt x="35547" y="71663"/>
                  <a:pt x="22593" y="71663"/>
                </a:cubicBezTo>
                <a:cubicBezTo>
                  <a:pt x="7531" y="70752"/>
                  <a:pt x="0" y="61506"/>
                  <a:pt x="0" y="43926"/>
                </a:cubicBezTo>
                <a:cubicBezTo>
                  <a:pt x="2053" y="14342"/>
                  <a:pt x="11877" y="-298"/>
                  <a:pt x="29473" y="5"/>
                </a:cubicBezTo>
                <a:close/>
              </a:path>
            </a:pathLst>
          </a:custGeom>
          <a:solidFill>
            <a:srgbClr val="004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84347ABC-6DD6-4770-AF29-AE09648D5EC7}"/>
              </a:ext>
            </a:extLst>
          </p:cNvPr>
          <p:cNvSpPr/>
          <p:nvPr/>
        </p:nvSpPr>
        <p:spPr>
          <a:xfrm>
            <a:off x="0" y="0"/>
            <a:ext cx="1825599" cy="6858000"/>
          </a:xfrm>
          <a:prstGeom prst="rect">
            <a:avLst/>
          </a:prstGeom>
          <a:solidFill>
            <a:srgbClr val="004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9B7947D5-7F96-480B-9F7A-BF6FCF688EA4}"/>
              </a:ext>
            </a:extLst>
          </p:cNvPr>
          <p:cNvSpPr txBox="1"/>
          <p:nvPr/>
        </p:nvSpPr>
        <p:spPr>
          <a:xfrm>
            <a:off x="2287062" y="473744"/>
            <a:ext cx="9347391" cy="523220"/>
          </a:xfrm>
          <a:prstGeom prst="rect">
            <a:avLst/>
          </a:prstGeom>
          <a:noFill/>
        </p:spPr>
        <p:txBody>
          <a:bodyPr wrap="square" rtlCol="0">
            <a:spAutoFit/>
          </a:bodyPr>
          <a:lstStyle/>
          <a:p>
            <a:r>
              <a:rPr lang="en-US" altLang="zh-CN" sz="2800" b="1" dirty="0">
                <a:solidFill>
                  <a:srgbClr val="00468E"/>
                </a:solidFill>
                <a:latin typeface="微软雅黑" panose="020B0503020204020204" pitchFamily="34" charset="-122"/>
                <a:ea typeface="微软雅黑" panose="020B0503020204020204" pitchFamily="34" charset="-122"/>
              </a:rPr>
              <a:t>4</a:t>
            </a:r>
            <a:r>
              <a:rPr lang="en-US" altLang="zh-CN" sz="2800" b="1" dirty="0" smtClean="0">
                <a:solidFill>
                  <a:srgbClr val="00468E"/>
                </a:solidFill>
                <a:latin typeface="微软雅黑" panose="020B0503020204020204" pitchFamily="34" charset="-122"/>
                <a:ea typeface="微软雅黑" panose="020B0503020204020204" pitchFamily="34" charset="-122"/>
              </a:rPr>
              <a:t>.3 </a:t>
            </a:r>
            <a:r>
              <a:rPr lang="zh-CN" altLang="en-US" sz="2800" b="1" dirty="0" smtClean="0">
                <a:solidFill>
                  <a:srgbClr val="00468E"/>
                </a:solidFill>
                <a:latin typeface="微软雅黑" panose="020B0503020204020204" pitchFamily="34" charset="-122"/>
                <a:ea typeface="微软雅黑" panose="020B0503020204020204" pitchFamily="34" charset="-122"/>
              </a:rPr>
              <a:t>实验结果</a:t>
            </a:r>
            <a:endParaRPr lang="zh-CN" altLang="en-US" sz="2800" b="1" dirty="0">
              <a:solidFill>
                <a:srgbClr val="00468E"/>
              </a:solidFill>
              <a:latin typeface="微软雅黑" panose="020B0503020204020204" pitchFamily="34" charset="-122"/>
              <a:ea typeface="微软雅黑" panose="020B0503020204020204" pitchFamily="34" charset="-122"/>
            </a:endParaRPr>
          </a:p>
        </p:txBody>
      </p:sp>
      <p:sp>
        <p:nvSpPr>
          <p:cNvPr id="126" name="矩形: 圆角 125">
            <a:extLst>
              <a:ext uri="{FF2B5EF4-FFF2-40B4-BE49-F238E27FC236}">
                <a16:creationId xmlns:a16="http://schemas.microsoft.com/office/drawing/2014/main" id="{94DEDF48-C190-43B8-9E1F-219A65CA964F}"/>
              </a:ext>
            </a:extLst>
          </p:cNvPr>
          <p:cNvSpPr/>
          <p:nvPr/>
        </p:nvSpPr>
        <p:spPr>
          <a:xfrm>
            <a:off x="7488240" y="1666224"/>
            <a:ext cx="4500000" cy="4500000"/>
          </a:xfrm>
          <a:prstGeom prst="roundRect">
            <a:avLst>
              <a:gd name="adj" fmla="val 10297"/>
            </a:avLst>
          </a:prstGeom>
          <a:solidFill>
            <a:schemeClr val="bg1"/>
          </a:solidFill>
          <a:ln>
            <a:noFill/>
          </a:ln>
          <a:effectLst>
            <a:outerShdw blurRad="2794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pic>
        <p:nvPicPr>
          <p:cNvPr id="115" name="图片 114"/>
          <p:cNvPicPr>
            <a:picLocks noChangeAspect="1"/>
          </p:cNvPicPr>
          <p:nvPr/>
        </p:nvPicPr>
        <p:blipFill>
          <a:blip r:embed="rId3" cstate="hqprint">
            <a:extLst>
              <a:ext uri="{BEBA8EAE-BF5A-486C-A8C5-ECC9F3942E4B}">
                <a14:imgProps xmlns:a14="http://schemas.microsoft.com/office/drawing/2010/main">
                  <a14:imgLayer r:embed="rId4">
                    <a14:imgEffect>
                      <a14:saturation sat="33000"/>
                    </a14:imgEffect>
                  </a14:imgLayer>
                </a14:imgProps>
              </a:ext>
              <a:ext uri="{28A0092B-C50C-407E-A947-70E740481C1C}">
                <a14:useLocalDpi xmlns:a14="http://schemas.microsoft.com/office/drawing/2010/main" val="0"/>
              </a:ext>
            </a:extLst>
          </a:blip>
          <a:stretch>
            <a:fillRect/>
          </a:stretch>
        </p:blipFill>
        <p:spPr>
          <a:xfrm>
            <a:off x="2198678" y="5750508"/>
            <a:ext cx="2194903" cy="1559832"/>
          </a:xfrm>
          <a:prstGeom prst="rect">
            <a:avLst/>
          </a:prstGeom>
        </p:spPr>
      </p:pic>
      <p:pic>
        <p:nvPicPr>
          <p:cNvPr id="47" name="图片 46"/>
          <p:cNvPicPr>
            <a:picLocks noChangeAspect="1"/>
          </p:cNvPicPr>
          <p:nvPr/>
        </p:nvPicPr>
        <p:blipFill>
          <a:blip r:embed="rId5">
            <a:alphaModFix/>
            <a:duotone>
              <a:schemeClr val="accent5">
                <a:shade val="45000"/>
                <a:satMod val="135000"/>
              </a:schemeClr>
              <a:prstClr val="white"/>
            </a:duotone>
            <a:extLst>
              <a:ext uri="{BEBA8EAE-BF5A-486C-A8C5-ECC9F3942E4B}">
                <a14:imgProps xmlns:a14="http://schemas.microsoft.com/office/drawing/2010/main">
                  <a14:imgLayer r:embed="rId6">
                    <a14:imgEffect>
                      <a14:colorTemperature colorTemp="1500"/>
                    </a14:imgEffect>
                    <a14:imgEffect>
                      <a14:saturation sat="32000"/>
                    </a14:imgEffect>
                  </a14:imgLayer>
                </a14:imgProps>
              </a:ext>
              <a:ext uri="{28A0092B-C50C-407E-A947-70E740481C1C}">
                <a14:useLocalDpi xmlns:a14="http://schemas.microsoft.com/office/drawing/2010/main" val="0"/>
              </a:ext>
            </a:extLst>
          </a:blip>
          <a:stretch>
            <a:fillRect/>
          </a:stretch>
        </p:blipFill>
        <p:spPr>
          <a:xfrm>
            <a:off x="155079" y="129451"/>
            <a:ext cx="1470788" cy="1470788"/>
          </a:xfrm>
          <a:prstGeom prst="rect">
            <a:avLst/>
          </a:prstGeom>
          <a:noFill/>
          <a:ln>
            <a:noFill/>
          </a:ln>
        </p:spPr>
      </p:pic>
      <p:pic>
        <p:nvPicPr>
          <p:cNvPr id="21" name="图片 20" descr="D:\研究生论文\期刊论文\2019\access2019-03-01\Latex\pictures\fig5-c.png"/>
          <p:cNvPicPr/>
          <p:nvPr/>
        </p:nvPicPr>
        <p:blipFill rotWithShape="1">
          <a:blip r:embed="rId7">
            <a:extLst>
              <a:ext uri="{28A0092B-C50C-407E-A947-70E740481C1C}">
                <a14:useLocalDpi xmlns:a14="http://schemas.microsoft.com/office/drawing/2010/main" val="0"/>
              </a:ext>
            </a:extLst>
          </a:blip>
          <a:srcRect t="4216" r="11410" b="6299"/>
          <a:stretch/>
        </p:blipFill>
        <p:spPr bwMode="auto">
          <a:xfrm>
            <a:off x="2689009" y="2147572"/>
            <a:ext cx="4500000" cy="3600000"/>
          </a:xfrm>
          <a:prstGeom prst="rect">
            <a:avLst/>
          </a:prstGeom>
          <a:noFill/>
          <a:ln>
            <a:noFill/>
          </a:ln>
          <a:extLst>
            <a:ext uri="{53640926-AAD7-44D8-BBD7-CCE9431645EC}">
              <a14:shadowObscured xmlns:a14="http://schemas.microsoft.com/office/drawing/2010/main"/>
            </a:ext>
          </a:extLst>
        </p:spPr>
      </p:pic>
      <p:pic>
        <p:nvPicPr>
          <p:cNvPr id="22" name="图片 21" descr="D:\研究生论文\期刊论文\2019\access2019-03-01\Latex\pictures\fig5-d.png"/>
          <p:cNvPicPr/>
          <p:nvPr/>
        </p:nvPicPr>
        <p:blipFill rotWithShape="1">
          <a:blip r:embed="rId8">
            <a:extLst>
              <a:ext uri="{28A0092B-C50C-407E-A947-70E740481C1C}">
                <a14:useLocalDpi xmlns:a14="http://schemas.microsoft.com/office/drawing/2010/main" val="0"/>
              </a:ext>
            </a:extLst>
          </a:blip>
          <a:srcRect t="4822" r="8990" b="6024"/>
          <a:stretch/>
        </p:blipFill>
        <p:spPr bwMode="auto">
          <a:xfrm>
            <a:off x="7488240" y="2152324"/>
            <a:ext cx="4500000" cy="3600000"/>
          </a:xfrm>
          <a:prstGeom prst="rect">
            <a:avLst/>
          </a:prstGeom>
          <a:noFill/>
          <a:ln>
            <a:noFill/>
          </a:ln>
          <a:extLst>
            <a:ext uri="{53640926-AAD7-44D8-BBD7-CCE9431645EC}">
              <a14:shadowObscured xmlns:a14="http://schemas.microsoft.com/office/drawing/2010/main"/>
            </a:ext>
          </a:extLst>
        </p:spPr>
      </p:pic>
      <p:sp>
        <p:nvSpPr>
          <p:cNvPr id="23" name="矩形: 圆角 124">
            <a:extLst>
              <a:ext uri="{FF2B5EF4-FFF2-40B4-BE49-F238E27FC236}">
                <a16:creationId xmlns:a16="http://schemas.microsoft.com/office/drawing/2014/main" id="{11BB26C2-6A35-4F5D-9DF8-3924731388DE}"/>
              </a:ext>
            </a:extLst>
          </p:cNvPr>
          <p:cNvSpPr/>
          <p:nvPr/>
        </p:nvSpPr>
        <p:spPr>
          <a:xfrm>
            <a:off x="3959289" y="1790189"/>
            <a:ext cx="1766546" cy="340768"/>
          </a:xfrm>
          <a:prstGeom prst="roundRect">
            <a:avLst>
              <a:gd name="adj" fmla="val 50000"/>
            </a:avLst>
          </a:prstGeom>
          <a:solidFill>
            <a:srgbClr val="00468E"/>
          </a:solidFill>
          <a:ln w="50800">
            <a:noFill/>
          </a:ln>
          <a:effectLst>
            <a:outerShdw blurRad="469900" sx="104000" sy="104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4" name="文本框 23">
            <a:extLst>
              <a:ext uri="{FF2B5EF4-FFF2-40B4-BE49-F238E27FC236}">
                <a16:creationId xmlns:a16="http://schemas.microsoft.com/office/drawing/2014/main" id="{35100DE7-C838-43A9-9FCE-7AB7A408053C}"/>
              </a:ext>
            </a:extLst>
          </p:cNvPr>
          <p:cNvSpPr txBox="1"/>
          <p:nvPr/>
        </p:nvSpPr>
        <p:spPr>
          <a:xfrm>
            <a:off x="4032442" y="1806685"/>
            <a:ext cx="1620242" cy="307777"/>
          </a:xfrm>
          <a:prstGeom prst="rect">
            <a:avLst/>
          </a:prstGeom>
          <a:noFill/>
        </p:spPr>
        <p:txBody>
          <a:bodyPr wrap="square" rtlCol="0">
            <a:spAutoFit/>
          </a:bodyPr>
          <a:lstStyle>
            <a:defPPr>
              <a:defRPr lang="zh-CN"/>
            </a:defPPr>
            <a:lvl1pPr>
              <a:defRPr sz="2800" b="1">
                <a:solidFill>
                  <a:srgbClr val="1E1F8B"/>
                </a:solidFill>
                <a:latin typeface="浪漫雅圆" panose="02010601040101010101" pitchFamily="2" charset="-122"/>
                <a:ea typeface="浪漫雅圆" panose="02010601040101010101" pitchFamily="2" charset="-122"/>
              </a:defRPr>
            </a:lvl1pPr>
          </a:lstStyle>
          <a:p>
            <a:pPr algn="ctr"/>
            <a:r>
              <a:rPr lang="en-US" altLang="zh-CN" sz="1400" dirty="0" smtClean="0">
                <a:solidFill>
                  <a:schemeClr val="bg1"/>
                </a:solidFill>
                <a:latin typeface="微软雅黑" panose="020B0503020204020204" pitchFamily="34" charset="-122"/>
                <a:ea typeface="微软雅黑" panose="020B0503020204020204" pitchFamily="34" charset="-122"/>
              </a:rPr>
              <a:t>MOPSO</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5" name="矩形: 圆角 124">
            <a:extLst>
              <a:ext uri="{FF2B5EF4-FFF2-40B4-BE49-F238E27FC236}">
                <a16:creationId xmlns:a16="http://schemas.microsoft.com/office/drawing/2014/main" id="{11BB26C2-6A35-4F5D-9DF8-3924731388DE}"/>
              </a:ext>
            </a:extLst>
          </p:cNvPr>
          <p:cNvSpPr/>
          <p:nvPr/>
        </p:nvSpPr>
        <p:spPr>
          <a:xfrm>
            <a:off x="8840716" y="1794809"/>
            <a:ext cx="1766546" cy="340768"/>
          </a:xfrm>
          <a:prstGeom prst="roundRect">
            <a:avLst>
              <a:gd name="adj" fmla="val 50000"/>
            </a:avLst>
          </a:prstGeom>
          <a:solidFill>
            <a:srgbClr val="00468E"/>
          </a:solidFill>
          <a:ln w="50800">
            <a:noFill/>
          </a:ln>
          <a:effectLst>
            <a:outerShdw blurRad="469900" sx="104000" sy="104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35100DE7-C838-43A9-9FCE-7AB7A408053C}"/>
              </a:ext>
            </a:extLst>
          </p:cNvPr>
          <p:cNvSpPr txBox="1"/>
          <p:nvPr/>
        </p:nvSpPr>
        <p:spPr>
          <a:xfrm>
            <a:off x="8727677" y="1811304"/>
            <a:ext cx="1992624" cy="307777"/>
          </a:xfrm>
          <a:prstGeom prst="rect">
            <a:avLst/>
          </a:prstGeom>
          <a:noFill/>
        </p:spPr>
        <p:txBody>
          <a:bodyPr wrap="square" rtlCol="0">
            <a:spAutoFit/>
          </a:bodyPr>
          <a:lstStyle>
            <a:defPPr>
              <a:defRPr lang="zh-CN"/>
            </a:defPPr>
            <a:lvl1pPr>
              <a:defRPr sz="2800" b="1">
                <a:solidFill>
                  <a:srgbClr val="1E1F8B"/>
                </a:solidFill>
                <a:latin typeface="浪漫雅圆" panose="02010601040101010101" pitchFamily="2" charset="-122"/>
                <a:ea typeface="浪漫雅圆" panose="02010601040101010101" pitchFamily="2" charset="-122"/>
              </a:defRPr>
            </a:lvl1pPr>
          </a:lstStyle>
          <a:p>
            <a:pPr algn="ctr"/>
            <a:r>
              <a:rPr lang="en-US" altLang="zh-CN" sz="1400" dirty="0" smtClean="0">
                <a:solidFill>
                  <a:schemeClr val="bg1"/>
                </a:solidFill>
                <a:latin typeface="微软雅黑" panose="020B0503020204020204" pitchFamily="34" charset="-122"/>
                <a:ea typeface="微软雅黑" panose="020B0503020204020204" pitchFamily="34" charset="-122"/>
              </a:rPr>
              <a:t>DQN-based MARL</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7" name="矩形: 圆角 120">
            <a:extLst>
              <a:ext uri="{FF2B5EF4-FFF2-40B4-BE49-F238E27FC236}">
                <a16:creationId xmlns:a16="http://schemas.microsoft.com/office/drawing/2014/main" id="{44906AC7-84B6-453D-BE8F-1E08EA3CF00D}"/>
              </a:ext>
            </a:extLst>
          </p:cNvPr>
          <p:cNvSpPr/>
          <p:nvPr/>
        </p:nvSpPr>
        <p:spPr>
          <a:xfrm>
            <a:off x="-335280" y="3845826"/>
            <a:ext cx="2430780" cy="615507"/>
          </a:xfrm>
          <a:prstGeom prst="roundRect">
            <a:avLst>
              <a:gd name="adj" fmla="val 50000"/>
            </a:avLst>
          </a:prstGeom>
          <a:solidFill>
            <a:schemeClr val="bg1"/>
          </a:solidFill>
          <a:ln w="50800">
            <a:noFill/>
          </a:ln>
          <a:effectLst>
            <a:outerShdw blurRad="469900" sx="104000" sy="104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F2A70FE8-B823-4BCA-ABD5-E5714485D20F}"/>
              </a:ext>
            </a:extLst>
          </p:cNvPr>
          <p:cNvSpPr txBox="1"/>
          <p:nvPr/>
        </p:nvSpPr>
        <p:spPr>
          <a:xfrm>
            <a:off x="203606" y="3898891"/>
            <a:ext cx="1686154" cy="461665"/>
          </a:xfrm>
          <a:prstGeom prst="rect">
            <a:avLst/>
          </a:prstGeom>
          <a:noFill/>
        </p:spPr>
        <p:txBody>
          <a:bodyPr wrap="square" rtlCol="0">
            <a:spAutoFit/>
          </a:bodyPr>
          <a:lstStyle/>
          <a:p>
            <a:r>
              <a:rPr lang="zh-CN" altLang="en-US" sz="2400" b="1" dirty="0" smtClean="0">
                <a:solidFill>
                  <a:srgbClr val="00468E"/>
                </a:solidFill>
                <a:latin typeface="微软雅黑" panose="020B0503020204020204" pitchFamily="34" charset="-122"/>
                <a:ea typeface="微软雅黑" panose="020B0503020204020204" pitchFamily="34" charset="-122"/>
              </a:rPr>
              <a:t>实验分析 </a:t>
            </a:r>
            <a:endParaRPr lang="zh-CN" altLang="en-US" sz="2400" b="1" dirty="0">
              <a:solidFill>
                <a:srgbClr val="00468E"/>
              </a:solidFill>
              <a:latin typeface="微软雅黑" panose="020B0503020204020204" pitchFamily="34" charset="-122"/>
              <a:ea typeface="微软雅黑" panose="020B0503020204020204" pitchFamily="34" charset="-122"/>
            </a:endParaRPr>
          </a:p>
        </p:txBody>
      </p:sp>
      <p:sp>
        <p:nvSpPr>
          <p:cNvPr id="29" name="弧形 28">
            <a:extLst>
              <a:ext uri="{FF2B5EF4-FFF2-40B4-BE49-F238E27FC236}">
                <a16:creationId xmlns:a16="http://schemas.microsoft.com/office/drawing/2014/main" id="{42BC9E90-A9F4-4585-88CC-3203288AEDE6}"/>
              </a:ext>
            </a:extLst>
          </p:cNvPr>
          <p:cNvSpPr/>
          <p:nvPr/>
        </p:nvSpPr>
        <p:spPr>
          <a:xfrm rot="2700000">
            <a:off x="1467034" y="3955667"/>
            <a:ext cx="395824" cy="395824"/>
          </a:xfrm>
          <a:prstGeom prst="arc">
            <a:avLst/>
          </a:prstGeom>
          <a:ln w="50800" cap="rnd">
            <a:solidFill>
              <a:srgbClr val="00468E"/>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文本框 29">
            <a:extLst>
              <a:ext uri="{FF2B5EF4-FFF2-40B4-BE49-F238E27FC236}">
                <a16:creationId xmlns:a16="http://schemas.microsoft.com/office/drawing/2014/main" id="{C5E880B9-107D-41C6-87F1-65F66D40A0BF}"/>
              </a:ext>
            </a:extLst>
          </p:cNvPr>
          <p:cNvSpPr txBox="1"/>
          <p:nvPr/>
        </p:nvSpPr>
        <p:spPr>
          <a:xfrm>
            <a:off x="203606" y="2185231"/>
            <a:ext cx="1373734" cy="400110"/>
          </a:xfrm>
          <a:prstGeom prst="rect">
            <a:avLst/>
          </a:prstGeom>
          <a:noFill/>
        </p:spPr>
        <p:txBody>
          <a:bodyPr wrap="square" rtlCol="0">
            <a:spAutoFit/>
          </a:bodyPr>
          <a:lstStyle/>
          <a:p>
            <a:r>
              <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rPr>
              <a:t>研究</a:t>
            </a:r>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背景</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31" name="文本框 30">
            <a:extLst>
              <a:ext uri="{FF2B5EF4-FFF2-40B4-BE49-F238E27FC236}">
                <a16:creationId xmlns:a16="http://schemas.microsoft.com/office/drawing/2014/main" id="{89BB294C-F152-47A1-A832-B338DFB2169C}"/>
              </a:ext>
            </a:extLst>
          </p:cNvPr>
          <p:cNvSpPr txBox="1"/>
          <p:nvPr/>
        </p:nvSpPr>
        <p:spPr>
          <a:xfrm>
            <a:off x="203606" y="2694947"/>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问题建模</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32" name="文本框 31">
            <a:extLst>
              <a:ext uri="{FF2B5EF4-FFF2-40B4-BE49-F238E27FC236}">
                <a16:creationId xmlns:a16="http://schemas.microsoft.com/office/drawing/2014/main" id="{70B01E73-2206-4BAF-96FD-98F96844A935}"/>
              </a:ext>
            </a:extLst>
          </p:cNvPr>
          <p:cNvSpPr txBox="1"/>
          <p:nvPr/>
        </p:nvSpPr>
        <p:spPr>
          <a:xfrm>
            <a:off x="203606" y="3258718"/>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调度方法</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33" name="文本框 32">
            <a:extLst>
              <a:ext uri="{FF2B5EF4-FFF2-40B4-BE49-F238E27FC236}">
                <a16:creationId xmlns:a16="http://schemas.microsoft.com/office/drawing/2014/main" id="{70B01E73-2206-4BAF-96FD-98F96844A935}"/>
              </a:ext>
            </a:extLst>
          </p:cNvPr>
          <p:cNvSpPr txBox="1"/>
          <p:nvPr/>
        </p:nvSpPr>
        <p:spPr>
          <a:xfrm>
            <a:off x="203606" y="4626283"/>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总结展望</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258254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 name="矩形: 圆角 121">
            <a:extLst>
              <a:ext uri="{FF2B5EF4-FFF2-40B4-BE49-F238E27FC236}">
                <a16:creationId xmlns:a16="http://schemas.microsoft.com/office/drawing/2014/main" id="{626B8F82-0C68-45A8-A86E-EC19815C86C9}"/>
              </a:ext>
            </a:extLst>
          </p:cNvPr>
          <p:cNvSpPr/>
          <p:nvPr/>
        </p:nvSpPr>
        <p:spPr>
          <a:xfrm>
            <a:off x="2561935" y="1571632"/>
            <a:ext cx="4320000" cy="3780000"/>
          </a:xfrm>
          <a:prstGeom prst="roundRect">
            <a:avLst>
              <a:gd name="adj" fmla="val 10297"/>
            </a:avLst>
          </a:prstGeom>
          <a:solidFill>
            <a:schemeClr val="bg1"/>
          </a:solidFill>
          <a:ln>
            <a:noFill/>
          </a:ln>
          <a:effectLst>
            <a:outerShdw blurRad="2794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23" name="任意多边形: 形状 122">
            <a:extLst>
              <a:ext uri="{FF2B5EF4-FFF2-40B4-BE49-F238E27FC236}">
                <a16:creationId xmlns:a16="http://schemas.microsoft.com/office/drawing/2014/main" id="{9BAF73FA-55F3-442D-88A4-A2BC57933988}"/>
              </a:ext>
            </a:extLst>
          </p:cNvPr>
          <p:cNvSpPr/>
          <p:nvPr/>
        </p:nvSpPr>
        <p:spPr>
          <a:xfrm>
            <a:off x="2262702" y="1366395"/>
            <a:ext cx="833708" cy="623796"/>
          </a:xfrm>
          <a:custGeom>
            <a:avLst/>
            <a:gdLst/>
            <a:ahLst/>
            <a:cxnLst/>
            <a:rect l="l" t="t" r="r" b="b"/>
            <a:pathLst>
              <a:path w="95778" h="71663">
                <a:moveTo>
                  <a:pt x="82098" y="5"/>
                </a:moveTo>
                <a:cubicBezTo>
                  <a:pt x="84614" y="48"/>
                  <a:pt x="87286" y="396"/>
                  <a:pt x="90116" y="1050"/>
                </a:cubicBezTo>
                <a:lnTo>
                  <a:pt x="90116" y="8817"/>
                </a:lnTo>
                <a:cubicBezTo>
                  <a:pt x="78257" y="13440"/>
                  <a:pt x="71979" y="21792"/>
                  <a:pt x="71280" y="33873"/>
                </a:cubicBezTo>
                <a:cubicBezTo>
                  <a:pt x="84139" y="29288"/>
                  <a:pt x="92305" y="35340"/>
                  <a:pt x="95778" y="52027"/>
                </a:cubicBezTo>
                <a:cubicBezTo>
                  <a:pt x="94826" y="65118"/>
                  <a:pt x="87973" y="71663"/>
                  <a:pt x="75219" y="71663"/>
                </a:cubicBezTo>
                <a:cubicBezTo>
                  <a:pt x="59956" y="70752"/>
                  <a:pt x="52325" y="61506"/>
                  <a:pt x="52325" y="43926"/>
                </a:cubicBezTo>
                <a:cubicBezTo>
                  <a:pt x="54564" y="14342"/>
                  <a:pt x="64489" y="-298"/>
                  <a:pt x="82098" y="5"/>
                </a:cubicBezTo>
                <a:close/>
                <a:moveTo>
                  <a:pt x="29473" y="5"/>
                </a:moveTo>
                <a:cubicBezTo>
                  <a:pt x="31987" y="48"/>
                  <a:pt x="34659" y="396"/>
                  <a:pt x="37490" y="1050"/>
                </a:cubicBezTo>
                <a:lnTo>
                  <a:pt x="37490" y="8817"/>
                </a:lnTo>
                <a:cubicBezTo>
                  <a:pt x="25647" y="13434"/>
                  <a:pt x="19469" y="21786"/>
                  <a:pt x="18954" y="33873"/>
                </a:cubicBezTo>
                <a:cubicBezTo>
                  <a:pt x="31588" y="29288"/>
                  <a:pt x="39755" y="35324"/>
                  <a:pt x="43458" y="51980"/>
                </a:cubicBezTo>
                <a:cubicBezTo>
                  <a:pt x="42502" y="65102"/>
                  <a:pt x="35547" y="71663"/>
                  <a:pt x="22593" y="71663"/>
                </a:cubicBezTo>
                <a:cubicBezTo>
                  <a:pt x="7531" y="70752"/>
                  <a:pt x="0" y="61506"/>
                  <a:pt x="0" y="43926"/>
                </a:cubicBezTo>
                <a:cubicBezTo>
                  <a:pt x="2053" y="14342"/>
                  <a:pt x="11877" y="-298"/>
                  <a:pt x="29473" y="5"/>
                </a:cubicBezTo>
                <a:close/>
              </a:path>
            </a:pathLst>
          </a:custGeom>
          <a:solidFill>
            <a:srgbClr val="004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FA5FAC91-921D-4388-85D4-34E0347BAC74}"/>
              </a:ext>
            </a:extLst>
          </p:cNvPr>
          <p:cNvSpPr/>
          <p:nvPr/>
        </p:nvSpPr>
        <p:spPr>
          <a:xfrm>
            <a:off x="0" y="0"/>
            <a:ext cx="1825599" cy="6858000"/>
          </a:xfrm>
          <a:prstGeom prst="rect">
            <a:avLst/>
          </a:prstGeom>
          <a:solidFill>
            <a:srgbClr val="004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02FF1492-491B-4707-8DA1-ABFC4A57DD83}"/>
              </a:ext>
            </a:extLst>
          </p:cNvPr>
          <p:cNvSpPr txBox="1"/>
          <p:nvPr/>
        </p:nvSpPr>
        <p:spPr>
          <a:xfrm>
            <a:off x="2287062" y="473744"/>
            <a:ext cx="9347391" cy="523220"/>
          </a:xfrm>
          <a:prstGeom prst="rect">
            <a:avLst/>
          </a:prstGeom>
          <a:noFill/>
        </p:spPr>
        <p:txBody>
          <a:bodyPr wrap="square" rtlCol="0">
            <a:spAutoFit/>
          </a:bodyPr>
          <a:lstStyle/>
          <a:p>
            <a:r>
              <a:rPr lang="en-US" altLang="zh-CN" sz="2800" b="1" dirty="0">
                <a:solidFill>
                  <a:srgbClr val="00468E"/>
                </a:solidFill>
                <a:latin typeface="微软雅黑" panose="020B0503020204020204" pitchFamily="34" charset="-122"/>
                <a:ea typeface="微软雅黑" panose="020B0503020204020204" pitchFamily="34" charset="-122"/>
              </a:rPr>
              <a:t>4</a:t>
            </a:r>
            <a:r>
              <a:rPr lang="en-US" altLang="zh-CN" sz="2800" b="1" dirty="0" smtClean="0">
                <a:solidFill>
                  <a:srgbClr val="00468E"/>
                </a:solidFill>
                <a:latin typeface="微软雅黑" panose="020B0503020204020204" pitchFamily="34" charset="-122"/>
                <a:ea typeface="微软雅黑" panose="020B0503020204020204" pitchFamily="34" charset="-122"/>
              </a:rPr>
              <a:t>.3 </a:t>
            </a:r>
            <a:r>
              <a:rPr lang="zh-CN" altLang="en-US" sz="2800" b="1" dirty="0" smtClean="0">
                <a:solidFill>
                  <a:srgbClr val="00468E"/>
                </a:solidFill>
                <a:latin typeface="微软雅黑" panose="020B0503020204020204" pitchFamily="34" charset="-122"/>
                <a:ea typeface="微软雅黑" panose="020B0503020204020204" pitchFamily="34" charset="-122"/>
              </a:rPr>
              <a:t>实验结果</a:t>
            </a:r>
            <a:endParaRPr lang="zh-CN" altLang="en-US" sz="2800" b="1" dirty="0">
              <a:solidFill>
                <a:srgbClr val="00468E"/>
              </a:solidFill>
              <a:latin typeface="微软雅黑" panose="020B0503020204020204" pitchFamily="34" charset="-122"/>
              <a:ea typeface="微软雅黑" panose="020B0503020204020204" pitchFamily="34" charset="-122"/>
            </a:endParaRPr>
          </a:p>
        </p:txBody>
      </p:sp>
      <p:sp>
        <p:nvSpPr>
          <p:cNvPr id="125" name="矩形: 圆角 124">
            <a:extLst>
              <a:ext uri="{FF2B5EF4-FFF2-40B4-BE49-F238E27FC236}">
                <a16:creationId xmlns:a16="http://schemas.microsoft.com/office/drawing/2014/main" id="{11BB26C2-6A35-4F5D-9DF8-3924731388DE}"/>
              </a:ext>
            </a:extLst>
          </p:cNvPr>
          <p:cNvSpPr/>
          <p:nvPr/>
        </p:nvSpPr>
        <p:spPr>
          <a:xfrm>
            <a:off x="3796221" y="1649410"/>
            <a:ext cx="1766546" cy="340768"/>
          </a:xfrm>
          <a:prstGeom prst="roundRect">
            <a:avLst>
              <a:gd name="adj" fmla="val 50000"/>
            </a:avLst>
          </a:prstGeom>
          <a:solidFill>
            <a:srgbClr val="00468E"/>
          </a:solidFill>
          <a:ln w="50800">
            <a:noFill/>
          </a:ln>
          <a:effectLst>
            <a:outerShdw blurRad="469900" sx="104000" sy="104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26" name="文本框 125">
            <a:extLst>
              <a:ext uri="{FF2B5EF4-FFF2-40B4-BE49-F238E27FC236}">
                <a16:creationId xmlns:a16="http://schemas.microsoft.com/office/drawing/2014/main" id="{35100DE7-C838-43A9-9FCE-7AB7A408053C}"/>
              </a:ext>
            </a:extLst>
          </p:cNvPr>
          <p:cNvSpPr txBox="1"/>
          <p:nvPr/>
        </p:nvSpPr>
        <p:spPr>
          <a:xfrm>
            <a:off x="3869374" y="1665906"/>
            <a:ext cx="1620242" cy="307777"/>
          </a:xfrm>
          <a:prstGeom prst="rect">
            <a:avLst/>
          </a:prstGeom>
          <a:noFill/>
        </p:spPr>
        <p:txBody>
          <a:bodyPr wrap="square" rtlCol="0">
            <a:spAutoFit/>
          </a:bodyPr>
          <a:lstStyle>
            <a:defPPr>
              <a:defRPr lang="zh-CN"/>
            </a:defPPr>
            <a:lvl1pPr>
              <a:defRPr sz="2800" b="1">
                <a:solidFill>
                  <a:srgbClr val="1E1F8B"/>
                </a:solidFill>
                <a:latin typeface="浪漫雅圆" panose="02010601040101010101" pitchFamily="2" charset="-122"/>
                <a:ea typeface="浪漫雅圆" panose="02010601040101010101" pitchFamily="2" charset="-122"/>
              </a:defRPr>
            </a:lvl1pPr>
          </a:lstStyle>
          <a:p>
            <a:pPr algn="ctr"/>
            <a:r>
              <a:rPr lang="zh-CN" altLang="en-US" sz="1400" dirty="0" smtClean="0">
                <a:solidFill>
                  <a:schemeClr val="bg1"/>
                </a:solidFill>
                <a:latin typeface="微软雅黑" panose="020B0503020204020204" pitchFamily="34" charset="-122"/>
                <a:ea typeface="微软雅黑" panose="020B0503020204020204" pitchFamily="34" charset="-122"/>
              </a:rPr>
              <a:t>任务总数</a:t>
            </a:r>
            <a:r>
              <a:rPr lang="en-US" altLang="zh-CN" sz="1400" dirty="0" smtClean="0">
                <a:solidFill>
                  <a:schemeClr val="bg1"/>
                </a:solidFill>
                <a:latin typeface="微软雅黑" panose="020B0503020204020204" pitchFamily="34" charset="-122"/>
                <a:ea typeface="微软雅黑" panose="020B0503020204020204" pitchFamily="34" charset="-122"/>
              </a:rPr>
              <a:t>=138</a:t>
            </a:r>
            <a:endParaRPr lang="zh-CN" altLang="en-US" sz="1400" dirty="0">
              <a:solidFill>
                <a:schemeClr val="bg1"/>
              </a:solidFill>
              <a:latin typeface="微软雅黑" panose="020B0503020204020204" pitchFamily="34" charset="-122"/>
              <a:ea typeface="微软雅黑" panose="020B0503020204020204" pitchFamily="34" charset="-122"/>
            </a:endParaRPr>
          </a:p>
        </p:txBody>
      </p:sp>
      <p:pic>
        <p:nvPicPr>
          <p:cNvPr id="115" name="图片 114"/>
          <p:cNvPicPr>
            <a:picLocks noChangeAspect="1"/>
          </p:cNvPicPr>
          <p:nvPr/>
        </p:nvPicPr>
        <p:blipFill>
          <a:blip r:embed="rId3" cstate="hqprint">
            <a:extLst>
              <a:ext uri="{BEBA8EAE-BF5A-486C-A8C5-ECC9F3942E4B}">
                <a14:imgProps xmlns:a14="http://schemas.microsoft.com/office/drawing/2010/main">
                  <a14:imgLayer r:embed="rId4">
                    <a14:imgEffect>
                      <a14:saturation sat="33000"/>
                    </a14:imgEffect>
                  </a14:imgLayer>
                </a14:imgProps>
              </a:ext>
              <a:ext uri="{28A0092B-C50C-407E-A947-70E740481C1C}">
                <a14:useLocalDpi xmlns:a14="http://schemas.microsoft.com/office/drawing/2010/main" val="0"/>
              </a:ext>
            </a:extLst>
          </a:blip>
          <a:stretch>
            <a:fillRect/>
          </a:stretch>
        </p:blipFill>
        <p:spPr>
          <a:xfrm>
            <a:off x="2198678" y="5732034"/>
            <a:ext cx="2194903" cy="1559832"/>
          </a:xfrm>
          <a:prstGeom prst="rect">
            <a:avLst/>
          </a:prstGeom>
        </p:spPr>
      </p:pic>
      <p:sp>
        <p:nvSpPr>
          <p:cNvPr id="44" name="矩形: 圆角 121">
            <a:extLst>
              <a:ext uri="{FF2B5EF4-FFF2-40B4-BE49-F238E27FC236}">
                <a16:creationId xmlns:a16="http://schemas.microsoft.com/office/drawing/2014/main" id="{626B8F82-0C68-45A8-A86E-EC19815C86C9}"/>
              </a:ext>
            </a:extLst>
          </p:cNvPr>
          <p:cNvSpPr/>
          <p:nvPr/>
        </p:nvSpPr>
        <p:spPr>
          <a:xfrm>
            <a:off x="7563423" y="1571632"/>
            <a:ext cx="4320000" cy="3780000"/>
          </a:xfrm>
          <a:prstGeom prst="roundRect">
            <a:avLst>
              <a:gd name="adj" fmla="val 10297"/>
            </a:avLst>
          </a:prstGeom>
          <a:solidFill>
            <a:schemeClr val="bg1"/>
          </a:solidFill>
          <a:ln>
            <a:noFill/>
          </a:ln>
          <a:effectLst>
            <a:outerShdw blurRad="2794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50" name="矩形: 圆角 124">
            <a:extLst>
              <a:ext uri="{FF2B5EF4-FFF2-40B4-BE49-F238E27FC236}">
                <a16:creationId xmlns:a16="http://schemas.microsoft.com/office/drawing/2014/main" id="{11BB26C2-6A35-4F5D-9DF8-3924731388DE}"/>
              </a:ext>
            </a:extLst>
          </p:cNvPr>
          <p:cNvSpPr/>
          <p:nvPr/>
        </p:nvSpPr>
        <p:spPr>
          <a:xfrm>
            <a:off x="8862368" y="1643521"/>
            <a:ext cx="1766546" cy="340768"/>
          </a:xfrm>
          <a:prstGeom prst="roundRect">
            <a:avLst>
              <a:gd name="adj" fmla="val 50000"/>
            </a:avLst>
          </a:prstGeom>
          <a:solidFill>
            <a:srgbClr val="00468E"/>
          </a:solidFill>
          <a:ln w="50800">
            <a:noFill/>
          </a:ln>
          <a:effectLst>
            <a:outerShdw blurRad="469900" sx="104000" sy="104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51" name="文本框 50">
            <a:extLst>
              <a:ext uri="{FF2B5EF4-FFF2-40B4-BE49-F238E27FC236}">
                <a16:creationId xmlns:a16="http://schemas.microsoft.com/office/drawing/2014/main" id="{35100DE7-C838-43A9-9FCE-7AB7A408053C}"/>
              </a:ext>
            </a:extLst>
          </p:cNvPr>
          <p:cNvSpPr txBox="1"/>
          <p:nvPr/>
        </p:nvSpPr>
        <p:spPr>
          <a:xfrm>
            <a:off x="8935521" y="1660017"/>
            <a:ext cx="1620242" cy="307777"/>
          </a:xfrm>
          <a:prstGeom prst="rect">
            <a:avLst/>
          </a:prstGeom>
          <a:noFill/>
        </p:spPr>
        <p:txBody>
          <a:bodyPr wrap="square" rtlCol="0">
            <a:spAutoFit/>
          </a:bodyPr>
          <a:lstStyle>
            <a:defPPr>
              <a:defRPr lang="zh-CN"/>
            </a:defPPr>
            <a:lvl1pPr>
              <a:defRPr sz="2800" b="1">
                <a:solidFill>
                  <a:srgbClr val="1E1F8B"/>
                </a:solidFill>
                <a:latin typeface="浪漫雅圆" panose="02010601040101010101" pitchFamily="2" charset="-122"/>
                <a:ea typeface="浪漫雅圆" panose="02010601040101010101" pitchFamily="2" charset="-122"/>
              </a:defRPr>
            </a:lvl1pPr>
          </a:lstStyle>
          <a:p>
            <a:pPr algn="ctr"/>
            <a:r>
              <a:rPr lang="zh-CN" altLang="en-US" sz="1400" dirty="0" smtClean="0">
                <a:solidFill>
                  <a:schemeClr val="bg1"/>
                </a:solidFill>
                <a:latin typeface="微软雅黑" panose="020B0503020204020204" pitchFamily="34" charset="-122"/>
                <a:ea typeface="微软雅黑" panose="020B0503020204020204" pitchFamily="34" charset="-122"/>
              </a:rPr>
              <a:t>任务总数</a:t>
            </a:r>
            <a:r>
              <a:rPr lang="en-US" altLang="zh-CN" sz="1400" dirty="0" smtClean="0">
                <a:solidFill>
                  <a:schemeClr val="bg1"/>
                </a:solidFill>
                <a:latin typeface="微软雅黑" panose="020B0503020204020204" pitchFamily="34" charset="-122"/>
                <a:ea typeface="微软雅黑" panose="020B0503020204020204" pitchFamily="34" charset="-122"/>
              </a:rPr>
              <a:t>=252</a:t>
            </a:r>
            <a:endParaRPr lang="zh-CN" altLang="en-US" sz="1400" dirty="0">
              <a:solidFill>
                <a:schemeClr val="bg1"/>
              </a:solidFill>
              <a:latin typeface="微软雅黑" panose="020B0503020204020204" pitchFamily="34" charset="-122"/>
              <a:ea typeface="微软雅黑" panose="020B0503020204020204" pitchFamily="34" charset="-122"/>
            </a:endParaRPr>
          </a:p>
        </p:txBody>
      </p:sp>
      <p:pic>
        <p:nvPicPr>
          <p:cNvPr id="60" name="图片 59"/>
          <p:cNvPicPr>
            <a:picLocks noChangeAspect="1"/>
          </p:cNvPicPr>
          <p:nvPr/>
        </p:nvPicPr>
        <p:blipFill>
          <a:blip r:embed="rId5">
            <a:alphaModFix/>
            <a:duotone>
              <a:schemeClr val="accent5">
                <a:shade val="45000"/>
                <a:satMod val="135000"/>
              </a:schemeClr>
              <a:prstClr val="white"/>
            </a:duotone>
            <a:extLst>
              <a:ext uri="{BEBA8EAE-BF5A-486C-A8C5-ECC9F3942E4B}">
                <a14:imgProps xmlns:a14="http://schemas.microsoft.com/office/drawing/2010/main">
                  <a14:imgLayer r:embed="rId6">
                    <a14:imgEffect>
                      <a14:colorTemperature colorTemp="1500"/>
                    </a14:imgEffect>
                    <a14:imgEffect>
                      <a14:saturation sat="32000"/>
                    </a14:imgEffect>
                  </a14:imgLayer>
                </a14:imgProps>
              </a:ext>
              <a:ext uri="{28A0092B-C50C-407E-A947-70E740481C1C}">
                <a14:useLocalDpi xmlns:a14="http://schemas.microsoft.com/office/drawing/2010/main" val="0"/>
              </a:ext>
            </a:extLst>
          </a:blip>
          <a:stretch>
            <a:fillRect/>
          </a:stretch>
        </p:blipFill>
        <p:spPr>
          <a:xfrm>
            <a:off x="155079" y="129451"/>
            <a:ext cx="1470788" cy="1470788"/>
          </a:xfrm>
          <a:prstGeom prst="rect">
            <a:avLst/>
          </a:prstGeom>
          <a:noFill/>
          <a:ln>
            <a:noFill/>
          </a:ln>
        </p:spPr>
      </p:pic>
      <p:graphicFrame>
        <p:nvGraphicFramePr>
          <p:cNvPr id="31" name="图表 30"/>
          <p:cNvGraphicFramePr>
            <a:graphicFrameLocks/>
          </p:cNvGraphicFramePr>
          <p:nvPr/>
        </p:nvGraphicFramePr>
        <p:xfrm>
          <a:off x="2561936" y="2162961"/>
          <a:ext cx="4320000" cy="3096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32" name="图表 31"/>
          <p:cNvGraphicFramePr>
            <a:graphicFrameLocks/>
          </p:cNvGraphicFramePr>
          <p:nvPr/>
        </p:nvGraphicFramePr>
        <p:xfrm>
          <a:off x="7563422" y="2139931"/>
          <a:ext cx="4320000" cy="3096000"/>
        </p:xfrm>
        <a:graphic>
          <a:graphicData uri="http://schemas.openxmlformats.org/drawingml/2006/chart">
            <c:chart xmlns:c="http://schemas.openxmlformats.org/drawingml/2006/chart" xmlns:r="http://schemas.openxmlformats.org/officeDocument/2006/relationships" r:id="rId8"/>
          </a:graphicData>
        </a:graphic>
      </p:graphicFrame>
      <p:sp>
        <p:nvSpPr>
          <p:cNvPr id="23" name="矩形: 圆角 120">
            <a:extLst>
              <a:ext uri="{FF2B5EF4-FFF2-40B4-BE49-F238E27FC236}">
                <a16:creationId xmlns:a16="http://schemas.microsoft.com/office/drawing/2014/main" id="{44906AC7-84B6-453D-BE8F-1E08EA3CF00D}"/>
              </a:ext>
            </a:extLst>
          </p:cNvPr>
          <p:cNvSpPr/>
          <p:nvPr/>
        </p:nvSpPr>
        <p:spPr>
          <a:xfrm>
            <a:off x="-335280" y="3845826"/>
            <a:ext cx="2430780" cy="615507"/>
          </a:xfrm>
          <a:prstGeom prst="roundRect">
            <a:avLst>
              <a:gd name="adj" fmla="val 50000"/>
            </a:avLst>
          </a:prstGeom>
          <a:solidFill>
            <a:schemeClr val="bg1"/>
          </a:solidFill>
          <a:ln w="50800">
            <a:noFill/>
          </a:ln>
          <a:effectLst>
            <a:outerShdw blurRad="469900" sx="104000" sy="104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4" name="文本框 23">
            <a:extLst>
              <a:ext uri="{FF2B5EF4-FFF2-40B4-BE49-F238E27FC236}">
                <a16:creationId xmlns:a16="http://schemas.microsoft.com/office/drawing/2014/main" id="{F2A70FE8-B823-4BCA-ABD5-E5714485D20F}"/>
              </a:ext>
            </a:extLst>
          </p:cNvPr>
          <p:cNvSpPr txBox="1"/>
          <p:nvPr/>
        </p:nvSpPr>
        <p:spPr>
          <a:xfrm>
            <a:off x="203606" y="3898891"/>
            <a:ext cx="1686154" cy="461665"/>
          </a:xfrm>
          <a:prstGeom prst="rect">
            <a:avLst/>
          </a:prstGeom>
          <a:noFill/>
        </p:spPr>
        <p:txBody>
          <a:bodyPr wrap="square" rtlCol="0">
            <a:spAutoFit/>
          </a:bodyPr>
          <a:lstStyle/>
          <a:p>
            <a:r>
              <a:rPr lang="zh-CN" altLang="en-US" sz="2400" b="1" dirty="0" smtClean="0">
                <a:solidFill>
                  <a:srgbClr val="00468E"/>
                </a:solidFill>
                <a:latin typeface="微软雅黑" panose="020B0503020204020204" pitchFamily="34" charset="-122"/>
                <a:ea typeface="微软雅黑" panose="020B0503020204020204" pitchFamily="34" charset="-122"/>
              </a:rPr>
              <a:t>实验分析 </a:t>
            </a:r>
            <a:endParaRPr lang="zh-CN" altLang="en-US" sz="2400" b="1" dirty="0">
              <a:solidFill>
                <a:srgbClr val="00468E"/>
              </a:solidFill>
              <a:latin typeface="微软雅黑" panose="020B0503020204020204" pitchFamily="34" charset="-122"/>
              <a:ea typeface="微软雅黑" panose="020B0503020204020204" pitchFamily="34" charset="-122"/>
            </a:endParaRPr>
          </a:p>
        </p:txBody>
      </p:sp>
      <p:sp>
        <p:nvSpPr>
          <p:cNvPr id="25" name="弧形 24">
            <a:extLst>
              <a:ext uri="{FF2B5EF4-FFF2-40B4-BE49-F238E27FC236}">
                <a16:creationId xmlns:a16="http://schemas.microsoft.com/office/drawing/2014/main" id="{42BC9E90-A9F4-4585-88CC-3203288AEDE6}"/>
              </a:ext>
            </a:extLst>
          </p:cNvPr>
          <p:cNvSpPr/>
          <p:nvPr/>
        </p:nvSpPr>
        <p:spPr>
          <a:xfrm rot="2700000">
            <a:off x="1467034" y="3955667"/>
            <a:ext cx="395824" cy="395824"/>
          </a:xfrm>
          <a:prstGeom prst="arc">
            <a:avLst/>
          </a:prstGeom>
          <a:ln w="50800" cap="rnd">
            <a:solidFill>
              <a:srgbClr val="00468E"/>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C5E880B9-107D-41C6-87F1-65F66D40A0BF}"/>
              </a:ext>
            </a:extLst>
          </p:cNvPr>
          <p:cNvSpPr txBox="1"/>
          <p:nvPr/>
        </p:nvSpPr>
        <p:spPr>
          <a:xfrm>
            <a:off x="203606" y="2185231"/>
            <a:ext cx="1373734" cy="400110"/>
          </a:xfrm>
          <a:prstGeom prst="rect">
            <a:avLst/>
          </a:prstGeom>
          <a:noFill/>
        </p:spPr>
        <p:txBody>
          <a:bodyPr wrap="square" rtlCol="0">
            <a:spAutoFit/>
          </a:bodyPr>
          <a:lstStyle/>
          <a:p>
            <a:r>
              <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rPr>
              <a:t>研究</a:t>
            </a:r>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背景</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27" name="文本框 26">
            <a:extLst>
              <a:ext uri="{FF2B5EF4-FFF2-40B4-BE49-F238E27FC236}">
                <a16:creationId xmlns:a16="http://schemas.microsoft.com/office/drawing/2014/main" id="{89BB294C-F152-47A1-A832-B338DFB2169C}"/>
              </a:ext>
            </a:extLst>
          </p:cNvPr>
          <p:cNvSpPr txBox="1"/>
          <p:nvPr/>
        </p:nvSpPr>
        <p:spPr>
          <a:xfrm>
            <a:off x="203606" y="2694947"/>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问题建模</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70B01E73-2206-4BAF-96FD-98F96844A935}"/>
              </a:ext>
            </a:extLst>
          </p:cNvPr>
          <p:cNvSpPr txBox="1"/>
          <p:nvPr/>
        </p:nvSpPr>
        <p:spPr>
          <a:xfrm>
            <a:off x="203606" y="3258718"/>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调度方法</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29" name="文本框 28">
            <a:extLst>
              <a:ext uri="{FF2B5EF4-FFF2-40B4-BE49-F238E27FC236}">
                <a16:creationId xmlns:a16="http://schemas.microsoft.com/office/drawing/2014/main" id="{70B01E73-2206-4BAF-96FD-98F96844A935}"/>
              </a:ext>
            </a:extLst>
          </p:cNvPr>
          <p:cNvSpPr txBox="1"/>
          <p:nvPr/>
        </p:nvSpPr>
        <p:spPr>
          <a:xfrm>
            <a:off x="203606" y="4626283"/>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总结展望</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40157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矩形: 圆角 121">
            <a:extLst>
              <a:ext uri="{FF2B5EF4-FFF2-40B4-BE49-F238E27FC236}">
                <a16:creationId xmlns:a16="http://schemas.microsoft.com/office/drawing/2014/main" id="{626B8F82-0C68-45A8-A86E-EC19815C86C9}"/>
              </a:ext>
            </a:extLst>
          </p:cNvPr>
          <p:cNvSpPr/>
          <p:nvPr/>
        </p:nvSpPr>
        <p:spPr>
          <a:xfrm>
            <a:off x="2561935" y="1571632"/>
            <a:ext cx="4320000" cy="3780000"/>
          </a:xfrm>
          <a:prstGeom prst="roundRect">
            <a:avLst>
              <a:gd name="adj" fmla="val 10297"/>
            </a:avLst>
          </a:prstGeom>
          <a:solidFill>
            <a:schemeClr val="bg1"/>
          </a:solidFill>
          <a:ln>
            <a:noFill/>
          </a:ln>
          <a:effectLst>
            <a:outerShdw blurRad="2794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23" name="任意多边形: 形状 122">
            <a:extLst>
              <a:ext uri="{FF2B5EF4-FFF2-40B4-BE49-F238E27FC236}">
                <a16:creationId xmlns:a16="http://schemas.microsoft.com/office/drawing/2014/main" id="{9BAF73FA-55F3-442D-88A4-A2BC57933988}"/>
              </a:ext>
            </a:extLst>
          </p:cNvPr>
          <p:cNvSpPr/>
          <p:nvPr/>
        </p:nvSpPr>
        <p:spPr>
          <a:xfrm>
            <a:off x="2262702" y="1366395"/>
            <a:ext cx="833708" cy="623796"/>
          </a:xfrm>
          <a:custGeom>
            <a:avLst/>
            <a:gdLst/>
            <a:ahLst/>
            <a:cxnLst/>
            <a:rect l="l" t="t" r="r" b="b"/>
            <a:pathLst>
              <a:path w="95778" h="71663">
                <a:moveTo>
                  <a:pt x="82098" y="5"/>
                </a:moveTo>
                <a:cubicBezTo>
                  <a:pt x="84614" y="48"/>
                  <a:pt x="87286" y="396"/>
                  <a:pt x="90116" y="1050"/>
                </a:cubicBezTo>
                <a:lnTo>
                  <a:pt x="90116" y="8817"/>
                </a:lnTo>
                <a:cubicBezTo>
                  <a:pt x="78257" y="13440"/>
                  <a:pt x="71979" y="21792"/>
                  <a:pt x="71280" y="33873"/>
                </a:cubicBezTo>
                <a:cubicBezTo>
                  <a:pt x="84139" y="29288"/>
                  <a:pt x="92305" y="35340"/>
                  <a:pt x="95778" y="52027"/>
                </a:cubicBezTo>
                <a:cubicBezTo>
                  <a:pt x="94826" y="65118"/>
                  <a:pt x="87973" y="71663"/>
                  <a:pt x="75219" y="71663"/>
                </a:cubicBezTo>
                <a:cubicBezTo>
                  <a:pt x="59956" y="70752"/>
                  <a:pt x="52325" y="61506"/>
                  <a:pt x="52325" y="43926"/>
                </a:cubicBezTo>
                <a:cubicBezTo>
                  <a:pt x="54564" y="14342"/>
                  <a:pt x="64489" y="-298"/>
                  <a:pt x="82098" y="5"/>
                </a:cubicBezTo>
                <a:close/>
                <a:moveTo>
                  <a:pt x="29473" y="5"/>
                </a:moveTo>
                <a:cubicBezTo>
                  <a:pt x="31987" y="48"/>
                  <a:pt x="34659" y="396"/>
                  <a:pt x="37490" y="1050"/>
                </a:cubicBezTo>
                <a:lnTo>
                  <a:pt x="37490" y="8817"/>
                </a:lnTo>
                <a:cubicBezTo>
                  <a:pt x="25647" y="13434"/>
                  <a:pt x="19469" y="21786"/>
                  <a:pt x="18954" y="33873"/>
                </a:cubicBezTo>
                <a:cubicBezTo>
                  <a:pt x="31588" y="29288"/>
                  <a:pt x="39755" y="35324"/>
                  <a:pt x="43458" y="51980"/>
                </a:cubicBezTo>
                <a:cubicBezTo>
                  <a:pt x="42502" y="65102"/>
                  <a:pt x="35547" y="71663"/>
                  <a:pt x="22593" y="71663"/>
                </a:cubicBezTo>
                <a:cubicBezTo>
                  <a:pt x="7531" y="70752"/>
                  <a:pt x="0" y="61506"/>
                  <a:pt x="0" y="43926"/>
                </a:cubicBezTo>
                <a:cubicBezTo>
                  <a:pt x="2053" y="14342"/>
                  <a:pt x="11877" y="-298"/>
                  <a:pt x="29473" y="5"/>
                </a:cubicBezTo>
                <a:close/>
              </a:path>
            </a:pathLst>
          </a:custGeom>
          <a:solidFill>
            <a:srgbClr val="004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FA5FAC91-921D-4388-85D4-34E0347BAC74}"/>
              </a:ext>
            </a:extLst>
          </p:cNvPr>
          <p:cNvSpPr/>
          <p:nvPr/>
        </p:nvSpPr>
        <p:spPr>
          <a:xfrm>
            <a:off x="0" y="0"/>
            <a:ext cx="1825599" cy="6858000"/>
          </a:xfrm>
          <a:prstGeom prst="rect">
            <a:avLst/>
          </a:prstGeom>
          <a:solidFill>
            <a:srgbClr val="004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02FF1492-491B-4707-8DA1-ABFC4A57DD83}"/>
              </a:ext>
            </a:extLst>
          </p:cNvPr>
          <p:cNvSpPr txBox="1"/>
          <p:nvPr/>
        </p:nvSpPr>
        <p:spPr>
          <a:xfrm>
            <a:off x="2287062" y="473744"/>
            <a:ext cx="9347391" cy="523220"/>
          </a:xfrm>
          <a:prstGeom prst="rect">
            <a:avLst/>
          </a:prstGeom>
          <a:noFill/>
        </p:spPr>
        <p:txBody>
          <a:bodyPr wrap="square" rtlCol="0">
            <a:spAutoFit/>
          </a:bodyPr>
          <a:lstStyle/>
          <a:p>
            <a:r>
              <a:rPr lang="en-US" altLang="zh-CN" sz="2800" b="1" dirty="0" smtClean="0">
                <a:solidFill>
                  <a:srgbClr val="00468E"/>
                </a:solidFill>
                <a:latin typeface="微软雅黑" panose="020B0503020204020204" pitchFamily="34" charset="-122"/>
                <a:ea typeface="微软雅黑" panose="020B0503020204020204" pitchFamily="34" charset="-122"/>
              </a:rPr>
              <a:t>4.3 </a:t>
            </a:r>
            <a:r>
              <a:rPr lang="zh-CN" altLang="en-US" sz="2800" b="1" dirty="0" smtClean="0">
                <a:solidFill>
                  <a:srgbClr val="00468E"/>
                </a:solidFill>
                <a:latin typeface="微软雅黑" panose="020B0503020204020204" pitchFamily="34" charset="-122"/>
                <a:ea typeface="微软雅黑" panose="020B0503020204020204" pitchFamily="34" charset="-122"/>
              </a:rPr>
              <a:t>实验结果</a:t>
            </a:r>
            <a:endParaRPr lang="zh-CN" altLang="en-US" sz="2800" b="1" dirty="0">
              <a:solidFill>
                <a:srgbClr val="00468E"/>
              </a:solidFill>
              <a:latin typeface="微软雅黑" panose="020B0503020204020204" pitchFamily="34" charset="-122"/>
              <a:ea typeface="微软雅黑" panose="020B0503020204020204" pitchFamily="34" charset="-122"/>
            </a:endParaRPr>
          </a:p>
        </p:txBody>
      </p:sp>
      <p:sp>
        <p:nvSpPr>
          <p:cNvPr id="125" name="矩形: 圆角 124">
            <a:extLst>
              <a:ext uri="{FF2B5EF4-FFF2-40B4-BE49-F238E27FC236}">
                <a16:creationId xmlns:a16="http://schemas.microsoft.com/office/drawing/2014/main" id="{11BB26C2-6A35-4F5D-9DF8-3924731388DE}"/>
              </a:ext>
            </a:extLst>
          </p:cNvPr>
          <p:cNvSpPr/>
          <p:nvPr/>
        </p:nvSpPr>
        <p:spPr>
          <a:xfrm>
            <a:off x="3796221" y="1649410"/>
            <a:ext cx="1766546" cy="340768"/>
          </a:xfrm>
          <a:prstGeom prst="roundRect">
            <a:avLst>
              <a:gd name="adj" fmla="val 50000"/>
            </a:avLst>
          </a:prstGeom>
          <a:solidFill>
            <a:srgbClr val="00468E"/>
          </a:solidFill>
          <a:ln w="50800">
            <a:noFill/>
          </a:ln>
          <a:effectLst>
            <a:outerShdw blurRad="469900" sx="104000" sy="104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26" name="文本框 125">
            <a:extLst>
              <a:ext uri="{FF2B5EF4-FFF2-40B4-BE49-F238E27FC236}">
                <a16:creationId xmlns:a16="http://schemas.microsoft.com/office/drawing/2014/main" id="{35100DE7-C838-43A9-9FCE-7AB7A408053C}"/>
              </a:ext>
            </a:extLst>
          </p:cNvPr>
          <p:cNvSpPr txBox="1"/>
          <p:nvPr/>
        </p:nvSpPr>
        <p:spPr>
          <a:xfrm>
            <a:off x="3869374" y="1665906"/>
            <a:ext cx="1620242" cy="307777"/>
          </a:xfrm>
          <a:prstGeom prst="rect">
            <a:avLst/>
          </a:prstGeom>
          <a:noFill/>
        </p:spPr>
        <p:txBody>
          <a:bodyPr wrap="square" rtlCol="0">
            <a:spAutoFit/>
          </a:bodyPr>
          <a:lstStyle>
            <a:defPPr>
              <a:defRPr lang="zh-CN"/>
            </a:defPPr>
            <a:lvl1pPr>
              <a:defRPr sz="2800" b="1">
                <a:solidFill>
                  <a:srgbClr val="1E1F8B"/>
                </a:solidFill>
                <a:latin typeface="浪漫雅圆" panose="02010601040101010101" pitchFamily="2" charset="-122"/>
                <a:ea typeface="浪漫雅圆" panose="02010601040101010101" pitchFamily="2" charset="-122"/>
              </a:defRPr>
            </a:lvl1pPr>
          </a:lstStyle>
          <a:p>
            <a:pPr algn="ctr"/>
            <a:r>
              <a:rPr lang="zh-CN" altLang="en-US" sz="1400" dirty="0" smtClean="0">
                <a:solidFill>
                  <a:schemeClr val="bg1"/>
                </a:solidFill>
                <a:latin typeface="微软雅黑" panose="020B0503020204020204" pitchFamily="34" charset="-122"/>
                <a:ea typeface="微软雅黑" panose="020B0503020204020204" pitchFamily="34" charset="-122"/>
              </a:rPr>
              <a:t>任务总数</a:t>
            </a:r>
            <a:r>
              <a:rPr lang="en-US" altLang="zh-CN" sz="1400" dirty="0" smtClean="0">
                <a:solidFill>
                  <a:schemeClr val="bg1"/>
                </a:solidFill>
                <a:latin typeface="微软雅黑" panose="020B0503020204020204" pitchFamily="34" charset="-122"/>
                <a:ea typeface="微软雅黑" panose="020B0503020204020204" pitchFamily="34" charset="-122"/>
              </a:rPr>
              <a:t>=358</a:t>
            </a:r>
            <a:endParaRPr lang="zh-CN" altLang="en-US" sz="1400" dirty="0">
              <a:solidFill>
                <a:schemeClr val="bg1"/>
              </a:solidFill>
              <a:latin typeface="微软雅黑" panose="020B0503020204020204" pitchFamily="34" charset="-122"/>
              <a:ea typeface="微软雅黑" panose="020B0503020204020204" pitchFamily="34" charset="-122"/>
            </a:endParaRPr>
          </a:p>
        </p:txBody>
      </p:sp>
      <p:pic>
        <p:nvPicPr>
          <p:cNvPr id="115" name="图片 114"/>
          <p:cNvPicPr>
            <a:picLocks noChangeAspect="1"/>
          </p:cNvPicPr>
          <p:nvPr/>
        </p:nvPicPr>
        <p:blipFill>
          <a:blip r:embed="rId3" cstate="hqprint">
            <a:extLst>
              <a:ext uri="{BEBA8EAE-BF5A-486C-A8C5-ECC9F3942E4B}">
                <a14:imgProps xmlns:a14="http://schemas.microsoft.com/office/drawing/2010/main">
                  <a14:imgLayer r:embed="rId4">
                    <a14:imgEffect>
                      <a14:saturation sat="33000"/>
                    </a14:imgEffect>
                  </a14:imgLayer>
                </a14:imgProps>
              </a:ext>
              <a:ext uri="{28A0092B-C50C-407E-A947-70E740481C1C}">
                <a14:useLocalDpi xmlns:a14="http://schemas.microsoft.com/office/drawing/2010/main" val="0"/>
              </a:ext>
            </a:extLst>
          </a:blip>
          <a:stretch>
            <a:fillRect/>
          </a:stretch>
        </p:blipFill>
        <p:spPr>
          <a:xfrm>
            <a:off x="2198678" y="5732034"/>
            <a:ext cx="2194903" cy="1559832"/>
          </a:xfrm>
          <a:prstGeom prst="rect">
            <a:avLst/>
          </a:prstGeom>
        </p:spPr>
      </p:pic>
      <p:sp>
        <p:nvSpPr>
          <p:cNvPr id="44" name="矩形: 圆角 121">
            <a:extLst>
              <a:ext uri="{FF2B5EF4-FFF2-40B4-BE49-F238E27FC236}">
                <a16:creationId xmlns:a16="http://schemas.microsoft.com/office/drawing/2014/main" id="{626B8F82-0C68-45A8-A86E-EC19815C86C9}"/>
              </a:ext>
            </a:extLst>
          </p:cNvPr>
          <p:cNvSpPr/>
          <p:nvPr/>
        </p:nvSpPr>
        <p:spPr>
          <a:xfrm>
            <a:off x="7563423" y="1571632"/>
            <a:ext cx="4320000" cy="3780000"/>
          </a:xfrm>
          <a:prstGeom prst="roundRect">
            <a:avLst>
              <a:gd name="adj" fmla="val 10297"/>
            </a:avLst>
          </a:prstGeom>
          <a:solidFill>
            <a:schemeClr val="bg1"/>
          </a:solidFill>
          <a:ln>
            <a:noFill/>
          </a:ln>
          <a:effectLst>
            <a:outerShdw blurRad="2794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50" name="矩形: 圆角 124">
            <a:extLst>
              <a:ext uri="{FF2B5EF4-FFF2-40B4-BE49-F238E27FC236}">
                <a16:creationId xmlns:a16="http://schemas.microsoft.com/office/drawing/2014/main" id="{11BB26C2-6A35-4F5D-9DF8-3924731388DE}"/>
              </a:ext>
            </a:extLst>
          </p:cNvPr>
          <p:cNvSpPr/>
          <p:nvPr/>
        </p:nvSpPr>
        <p:spPr>
          <a:xfrm>
            <a:off x="8862368" y="1643521"/>
            <a:ext cx="1766546" cy="340768"/>
          </a:xfrm>
          <a:prstGeom prst="roundRect">
            <a:avLst>
              <a:gd name="adj" fmla="val 50000"/>
            </a:avLst>
          </a:prstGeom>
          <a:solidFill>
            <a:srgbClr val="00468E"/>
          </a:solidFill>
          <a:ln w="50800">
            <a:noFill/>
          </a:ln>
          <a:effectLst>
            <a:outerShdw blurRad="469900" sx="104000" sy="104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51" name="文本框 50">
            <a:extLst>
              <a:ext uri="{FF2B5EF4-FFF2-40B4-BE49-F238E27FC236}">
                <a16:creationId xmlns:a16="http://schemas.microsoft.com/office/drawing/2014/main" id="{35100DE7-C838-43A9-9FCE-7AB7A408053C}"/>
              </a:ext>
            </a:extLst>
          </p:cNvPr>
          <p:cNvSpPr txBox="1"/>
          <p:nvPr/>
        </p:nvSpPr>
        <p:spPr>
          <a:xfrm>
            <a:off x="8935521" y="1660017"/>
            <a:ext cx="1620242" cy="307777"/>
          </a:xfrm>
          <a:prstGeom prst="rect">
            <a:avLst/>
          </a:prstGeom>
          <a:noFill/>
        </p:spPr>
        <p:txBody>
          <a:bodyPr wrap="square" rtlCol="0">
            <a:spAutoFit/>
          </a:bodyPr>
          <a:lstStyle>
            <a:defPPr>
              <a:defRPr lang="zh-CN"/>
            </a:defPPr>
            <a:lvl1pPr>
              <a:defRPr sz="2800" b="1">
                <a:solidFill>
                  <a:srgbClr val="1E1F8B"/>
                </a:solidFill>
                <a:latin typeface="浪漫雅圆" panose="02010601040101010101" pitchFamily="2" charset="-122"/>
                <a:ea typeface="浪漫雅圆" panose="02010601040101010101" pitchFamily="2" charset="-122"/>
              </a:defRPr>
            </a:lvl1pPr>
          </a:lstStyle>
          <a:p>
            <a:pPr algn="ctr"/>
            <a:r>
              <a:rPr lang="zh-CN" altLang="en-US" sz="1400" dirty="0" smtClean="0">
                <a:solidFill>
                  <a:schemeClr val="bg1"/>
                </a:solidFill>
                <a:latin typeface="微软雅黑" panose="020B0503020204020204" pitchFamily="34" charset="-122"/>
                <a:ea typeface="微软雅黑" panose="020B0503020204020204" pitchFamily="34" charset="-122"/>
              </a:rPr>
              <a:t>任务总数</a:t>
            </a:r>
            <a:r>
              <a:rPr lang="en-US" altLang="zh-CN" sz="1400" dirty="0" smtClean="0">
                <a:solidFill>
                  <a:schemeClr val="bg1"/>
                </a:solidFill>
                <a:latin typeface="微软雅黑" panose="020B0503020204020204" pitchFamily="34" charset="-122"/>
                <a:ea typeface="微软雅黑" panose="020B0503020204020204" pitchFamily="34" charset="-122"/>
              </a:rPr>
              <a:t>=497</a:t>
            </a:r>
            <a:endParaRPr lang="zh-CN" altLang="en-US" sz="1400" dirty="0">
              <a:solidFill>
                <a:schemeClr val="bg1"/>
              </a:solidFill>
              <a:latin typeface="微软雅黑" panose="020B0503020204020204" pitchFamily="34" charset="-122"/>
              <a:ea typeface="微软雅黑" panose="020B0503020204020204" pitchFamily="34" charset="-122"/>
            </a:endParaRPr>
          </a:p>
        </p:txBody>
      </p:sp>
      <p:pic>
        <p:nvPicPr>
          <p:cNvPr id="60" name="图片 59"/>
          <p:cNvPicPr>
            <a:picLocks noChangeAspect="1"/>
          </p:cNvPicPr>
          <p:nvPr/>
        </p:nvPicPr>
        <p:blipFill>
          <a:blip r:embed="rId5">
            <a:alphaModFix/>
            <a:duotone>
              <a:schemeClr val="accent5">
                <a:shade val="45000"/>
                <a:satMod val="135000"/>
              </a:schemeClr>
              <a:prstClr val="white"/>
            </a:duotone>
            <a:extLst>
              <a:ext uri="{BEBA8EAE-BF5A-486C-A8C5-ECC9F3942E4B}">
                <a14:imgProps xmlns:a14="http://schemas.microsoft.com/office/drawing/2010/main">
                  <a14:imgLayer r:embed="rId6">
                    <a14:imgEffect>
                      <a14:colorTemperature colorTemp="1500"/>
                    </a14:imgEffect>
                    <a14:imgEffect>
                      <a14:saturation sat="32000"/>
                    </a14:imgEffect>
                  </a14:imgLayer>
                </a14:imgProps>
              </a:ext>
              <a:ext uri="{28A0092B-C50C-407E-A947-70E740481C1C}">
                <a14:useLocalDpi xmlns:a14="http://schemas.microsoft.com/office/drawing/2010/main" val="0"/>
              </a:ext>
            </a:extLst>
          </a:blip>
          <a:stretch>
            <a:fillRect/>
          </a:stretch>
        </p:blipFill>
        <p:spPr>
          <a:xfrm>
            <a:off x="155079" y="129451"/>
            <a:ext cx="1470788" cy="1470788"/>
          </a:xfrm>
          <a:prstGeom prst="rect">
            <a:avLst/>
          </a:prstGeom>
          <a:noFill/>
          <a:ln>
            <a:noFill/>
          </a:ln>
        </p:spPr>
      </p:pic>
      <p:graphicFrame>
        <p:nvGraphicFramePr>
          <p:cNvPr id="23" name="图表 22"/>
          <p:cNvGraphicFramePr>
            <a:graphicFrameLocks/>
          </p:cNvGraphicFramePr>
          <p:nvPr/>
        </p:nvGraphicFramePr>
        <p:xfrm>
          <a:off x="2561934" y="2122905"/>
          <a:ext cx="4320000" cy="3096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24" name="图表 23"/>
          <p:cNvGraphicFramePr>
            <a:graphicFrameLocks/>
          </p:cNvGraphicFramePr>
          <p:nvPr/>
        </p:nvGraphicFramePr>
        <p:xfrm>
          <a:off x="7563422" y="2122905"/>
          <a:ext cx="4320000" cy="3096000"/>
        </p:xfrm>
        <a:graphic>
          <a:graphicData uri="http://schemas.openxmlformats.org/drawingml/2006/chart">
            <c:chart xmlns:c="http://schemas.openxmlformats.org/drawingml/2006/chart" xmlns:r="http://schemas.openxmlformats.org/officeDocument/2006/relationships" r:id="rId8"/>
          </a:graphicData>
        </a:graphic>
      </p:graphicFrame>
      <p:sp>
        <p:nvSpPr>
          <p:cNvPr id="25" name="矩形: 圆角 120">
            <a:extLst>
              <a:ext uri="{FF2B5EF4-FFF2-40B4-BE49-F238E27FC236}">
                <a16:creationId xmlns:a16="http://schemas.microsoft.com/office/drawing/2014/main" id="{44906AC7-84B6-453D-BE8F-1E08EA3CF00D}"/>
              </a:ext>
            </a:extLst>
          </p:cNvPr>
          <p:cNvSpPr/>
          <p:nvPr/>
        </p:nvSpPr>
        <p:spPr>
          <a:xfrm>
            <a:off x="-335280" y="3845826"/>
            <a:ext cx="2430780" cy="615507"/>
          </a:xfrm>
          <a:prstGeom prst="roundRect">
            <a:avLst>
              <a:gd name="adj" fmla="val 50000"/>
            </a:avLst>
          </a:prstGeom>
          <a:solidFill>
            <a:schemeClr val="bg1"/>
          </a:solidFill>
          <a:ln w="50800">
            <a:noFill/>
          </a:ln>
          <a:effectLst>
            <a:outerShdw blurRad="469900" sx="104000" sy="104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F2A70FE8-B823-4BCA-ABD5-E5714485D20F}"/>
              </a:ext>
            </a:extLst>
          </p:cNvPr>
          <p:cNvSpPr txBox="1"/>
          <p:nvPr/>
        </p:nvSpPr>
        <p:spPr>
          <a:xfrm>
            <a:off x="203606" y="3898891"/>
            <a:ext cx="1686154" cy="461665"/>
          </a:xfrm>
          <a:prstGeom prst="rect">
            <a:avLst/>
          </a:prstGeom>
          <a:noFill/>
        </p:spPr>
        <p:txBody>
          <a:bodyPr wrap="square" rtlCol="0">
            <a:spAutoFit/>
          </a:bodyPr>
          <a:lstStyle/>
          <a:p>
            <a:r>
              <a:rPr lang="zh-CN" altLang="en-US" sz="2400" b="1" dirty="0" smtClean="0">
                <a:solidFill>
                  <a:srgbClr val="00468E"/>
                </a:solidFill>
                <a:latin typeface="微软雅黑" panose="020B0503020204020204" pitchFamily="34" charset="-122"/>
                <a:ea typeface="微软雅黑" panose="020B0503020204020204" pitchFamily="34" charset="-122"/>
              </a:rPr>
              <a:t>实验分析 </a:t>
            </a:r>
            <a:endParaRPr lang="zh-CN" altLang="en-US" sz="2400" b="1" dirty="0">
              <a:solidFill>
                <a:srgbClr val="00468E"/>
              </a:solidFill>
              <a:latin typeface="微软雅黑" panose="020B0503020204020204" pitchFamily="34" charset="-122"/>
              <a:ea typeface="微软雅黑" panose="020B0503020204020204" pitchFamily="34" charset="-122"/>
            </a:endParaRPr>
          </a:p>
        </p:txBody>
      </p:sp>
      <p:sp>
        <p:nvSpPr>
          <p:cNvPr id="27" name="弧形 26">
            <a:extLst>
              <a:ext uri="{FF2B5EF4-FFF2-40B4-BE49-F238E27FC236}">
                <a16:creationId xmlns:a16="http://schemas.microsoft.com/office/drawing/2014/main" id="{42BC9E90-A9F4-4585-88CC-3203288AEDE6}"/>
              </a:ext>
            </a:extLst>
          </p:cNvPr>
          <p:cNvSpPr/>
          <p:nvPr/>
        </p:nvSpPr>
        <p:spPr>
          <a:xfrm rot="2700000">
            <a:off x="1467034" y="3955667"/>
            <a:ext cx="395824" cy="395824"/>
          </a:xfrm>
          <a:prstGeom prst="arc">
            <a:avLst/>
          </a:prstGeom>
          <a:ln w="50800" cap="rnd">
            <a:solidFill>
              <a:srgbClr val="00468E"/>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C5E880B9-107D-41C6-87F1-65F66D40A0BF}"/>
              </a:ext>
            </a:extLst>
          </p:cNvPr>
          <p:cNvSpPr txBox="1"/>
          <p:nvPr/>
        </p:nvSpPr>
        <p:spPr>
          <a:xfrm>
            <a:off x="203606" y="2185231"/>
            <a:ext cx="1373734" cy="400110"/>
          </a:xfrm>
          <a:prstGeom prst="rect">
            <a:avLst/>
          </a:prstGeom>
          <a:noFill/>
        </p:spPr>
        <p:txBody>
          <a:bodyPr wrap="square" rtlCol="0">
            <a:spAutoFit/>
          </a:bodyPr>
          <a:lstStyle/>
          <a:p>
            <a:r>
              <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rPr>
              <a:t>研究</a:t>
            </a:r>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背景</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29" name="文本框 28">
            <a:extLst>
              <a:ext uri="{FF2B5EF4-FFF2-40B4-BE49-F238E27FC236}">
                <a16:creationId xmlns:a16="http://schemas.microsoft.com/office/drawing/2014/main" id="{89BB294C-F152-47A1-A832-B338DFB2169C}"/>
              </a:ext>
            </a:extLst>
          </p:cNvPr>
          <p:cNvSpPr txBox="1"/>
          <p:nvPr/>
        </p:nvSpPr>
        <p:spPr>
          <a:xfrm>
            <a:off x="203606" y="2694947"/>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问题建模</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30" name="文本框 29">
            <a:extLst>
              <a:ext uri="{FF2B5EF4-FFF2-40B4-BE49-F238E27FC236}">
                <a16:creationId xmlns:a16="http://schemas.microsoft.com/office/drawing/2014/main" id="{70B01E73-2206-4BAF-96FD-98F96844A935}"/>
              </a:ext>
            </a:extLst>
          </p:cNvPr>
          <p:cNvSpPr txBox="1"/>
          <p:nvPr/>
        </p:nvSpPr>
        <p:spPr>
          <a:xfrm>
            <a:off x="203606" y="3258718"/>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调度方法</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31" name="文本框 30">
            <a:extLst>
              <a:ext uri="{FF2B5EF4-FFF2-40B4-BE49-F238E27FC236}">
                <a16:creationId xmlns:a16="http://schemas.microsoft.com/office/drawing/2014/main" id="{70B01E73-2206-4BAF-96FD-98F96844A935}"/>
              </a:ext>
            </a:extLst>
          </p:cNvPr>
          <p:cNvSpPr txBox="1"/>
          <p:nvPr/>
        </p:nvSpPr>
        <p:spPr>
          <a:xfrm>
            <a:off x="203606" y="4626283"/>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总结展望</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69399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 name="矩形: 圆角 121">
            <a:extLst>
              <a:ext uri="{FF2B5EF4-FFF2-40B4-BE49-F238E27FC236}">
                <a16:creationId xmlns:a16="http://schemas.microsoft.com/office/drawing/2014/main" id="{626B8F82-0C68-45A8-A86E-EC19815C86C9}"/>
              </a:ext>
            </a:extLst>
          </p:cNvPr>
          <p:cNvSpPr/>
          <p:nvPr/>
        </p:nvSpPr>
        <p:spPr>
          <a:xfrm>
            <a:off x="2689011" y="1536921"/>
            <a:ext cx="8619456" cy="3672388"/>
          </a:xfrm>
          <a:prstGeom prst="roundRect">
            <a:avLst>
              <a:gd name="adj" fmla="val 10297"/>
            </a:avLst>
          </a:prstGeom>
          <a:solidFill>
            <a:schemeClr val="bg1"/>
          </a:solidFill>
          <a:ln>
            <a:noFill/>
          </a:ln>
          <a:effectLst>
            <a:outerShdw blurRad="2794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23" name="任意多边形: 形状 122">
            <a:extLst>
              <a:ext uri="{FF2B5EF4-FFF2-40B4-BE49-F238E27FC236}">
                <a16:creationId xmlns:a16="http://schemas.microsoft.com/office/drawing/2014/main" id="{9BAF73FA-55F3-442D-88A4-A2BC57933988}"/>
              </a:ext>
            </a:extLst>
          </p:cNvPr>
          <p:cNvSpPr/>
          <p:nvPr/>
        </p:nvSpPr>
        <p:spPr>
          <a:xfrm>
            <a:off x="2389778" y="1331684"/>
            <a:ext cx="833708" cy="623796"/>
          </a:xfrm>
          <a:custGeom>
            <a:avLst/>
            <a:gdLst/>
            <a:ahLst/>
            <a:cxnLst/>
            <a:rect l="l" t="t" r="r" b="b"/>
            <a:pathLst>
              <a:path w="95778" h="71663">
                <a:moveTo>
                  <a:pt x="82098" y="5"/>
                </a:moveTo>
                <a:cubicBezTo>
                  <a:pt x="84614" y="48"/>
                  <a:pt x="87286" y="396"/>
                  <a:pt x="90116" y="1050"/>
                </a:cubicBezTo>
                <a:lnTo>
                  <a:pt x="90116" y="8817"/>
                </a:lnTo>
                <a:cubicBezTo>
                  <a:pt x="78257" y="13440"/>
                  <a:pt x="71979" y="21792"/>
                  <a:pt x="71280" y="33873"/>
                </a:cubicBezTo>
                <a:cubicBezTo>
                  <a:pt x="84139" y="29288"/>
                  <a:pt x="92305" y="35340"/>
                  <a:pt x="95778" y="52027"/>
                </a:cubicBezTo>
                <a:cubicBezTo>
                  <a:pt x="94826" y="65118"/>
                  <a:pt x="87973" y="71663"/>
                  <a:pt x="75219" y="71663"/>
                </a:cubicBezTo>
                <a:cubicBezTo>
                  <a:pt x="59956" y="70752"/>
                  <a:pt x="52325" y="61506"/>
                  <a:pt x="52325" y="43926"/>
                </a:cubicBezTo>
                <a:cubicBezTo>
                  <a:pt x="54564" y="14342"/>
                  <a:pt x="64489" y="-298"/>
                  <a:pt x="82098" y="5"/>
                </a:cubicBezTo>
                <a:close/>
                <a:moveTo>
                  <a:pt x="29473" y="5"/>
                </a:moveTo>
                <a:cubicBezTo>
                  <a:pt x="31987" y="48"/>
                  <a:pt x="34659" y="396"/>
                  <a:pt x="37490" y="1050"/>
                </a:cubicBezTo>
                <a:lnTo>
                  <a:pt x="37490" y="8817"/>
                </a:lnTo>
                <a:cubicBezTo>
                  <a:pt x="25647" y="13434"/>
                  <a:pt x="19469" y="21786"/>
                  <a:pt x="18954" y="33873"/>
                </a:cubicBezTo>
                <a:cubicBezTo>
                  <a:pt x="31588" y="29288"/>
                  <a:pt x="39755" y="35324"/>
                  <a:pt x="43458" y="51980"/>
                </a:cubicBezTo>
                <a:cubicBezTo>
                  <a:pt x="42502" y="65102"/>
                  <a:pt x="35547" y="71663"/>
                  <a:pt x="22593" y="71663"/>
                </a:cubicBezTo>
                <a:cubicBezTo>
                  <a:pt x="7531" y="70752"/>
                  <a:pt x="0" y="61506"/>
                  <a:pt x="0" y="43926"/>
                </a:cubicBezTo>
                <a:cubicBezTo>
                  <a:pt x="2053" y="14342"/>
                  <a:pt x="11877" y="-298"/>
                  <a:pt x="29473" y="5"/>
                </a:cubicBezTo>
                <a:close/>
              </a:path>
            </a:pathLst>
          </a:custGeom>
          <a:solidFill>
            <a:srgbClr val="004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02FF1492-491B-4707-8DA1-ABFC4A57DD83}"/>
              </a:ext>
            </a:extLst>
          </p:cNvPr>
          <p:cNvSpPr txBox="1"/>
          <p:nvPr/>
        </p:nvSpPr>
        <p:spPr>
          <a:xfrm>
            <a:off x="2287062" y="473744"/>
            <a:ext cx="9347391" cy="523220"/>
          </a:xfrm>
          <a:prstGeom prst="rect">
            <a:avLst/>
          </a:prstGeom>
          <a:noFill/>
        </p:spPr>
        <p:txBody>
          <a:bodyPr wrap="square" rtlCol="0">
            <a:spAutoFit/>
          </a:bodyPr>
          <a:lstStyle/>
          <a:p>
            <a:r>
              <a:rPr lang="en-US" altLang="zh-CN" sz="2800" b="1" dirty="0">
                <a:solidFill>
                  <a:srgbClr val="00468E"/>
                </a:solidFill>
                <a:latin typeface="微软雅黑" panose="020B0503020204020204" pitchFamily="34" charset="-122"/>
                <a:ea typeface="微软雅黑" panose="020B0503020204020204" pitchFamily="34" charset="-122"/>
              </a:rPr>
              <a:t>4</a:t>
            </a:r>
            <a:r>
              <a:rPr lang="en-US" altLang="zh-CN" sz="2800" b="1" dirty="0" smtClean="0">
                <a:solidFill>
                  <a:srgbClr val="00468E"/>
                </a:solidFill>
                <a:latin typeface="微软雅黑" panose="020B0503020204020204" pitchFamily="34" charset="-122"/>
                <a:ea typeface="微软雅黑" panose="020B0503020204020204" pitchFamily="34" charset="-122"/>
              </a:rPr>
              <a:t>.3 </a:t>
            </a:r>
            <a:r>
              <a:rPr lang="zh-CN" altLang="en-US" sz="2800" b="1" dirty="0" smtClean="0">
                <a:solidFill>
                  <a:srgbClr val="00468E"/>
                </a:solidFill>
                <a:latin typeface="微软雅黑" panose="020B0503020204020204" pitchFamily="34" charset="-122"/>
                <a:ea typeface="微软雅黑" panose="020B0503020204020204" pitchFamily="34" charset="-122"/>
              </a:rPr>
              <a:t>实验结果</a:t>
            </a:r>
            <a:endParaRPr lang="zh-CN" altLang="en-US" sz="2800" b="1" dirty="0">
              <a:solidFill>
                <a:srgbClr val="00468E"/>
              </a:solidFill>
              <a:latin typeface="微软雅黑" panose="020B0503020204020204" pitchFamily="34" charset="-122"/>
              <a:ea typeface="微软雅黑" panose="020B0503020204020204" pitchFamily="34" charset="-122"/>
            </a:endParaRPr>
          </a:p>
        </p:txBody>
      </p:sp>
      <p:sp>
        <p:nvSpPr>
          <p:cNvPr id="124" name="文本框 123">
            <a:extLst>
              <a:ext uri="{FF2B5EF4-FFF2-40B4-BE49-F238E27FC236}">
                <a16:creationId xmlns:a16="http://schemas.microsoft.com/office/drawing/2014/main" id="{2443B08D-66DA-494C-84F9-D7EAB002ACF7}"/>
              </a:ext>
            </a:extLst>
          </p:cNvPr>
          <p:cNvSpPr txBox="1"/>
          <p:nvPr/>
        </p:nvSpPr>
        <p:spPr>
          <a:xfrm>
            <a:off x="2627233" y="5421044"/>
            <a:ext cx="8681234" cy="415498"/>
          </a:xfrm>
          <a:prstGeom prst="rect">
            <a:avLst/>
          </a:prstGeom>
          <a:noFill/>
        </p:spPr>
        <p:txBody>
          <a:bodyPr wrap="square" rtlCol="0">
            <a:spAutoFit/>
          </a:bodyPr>
          <a:lstStyle/>
          <a:p>
            <a:pPr algn="just">
              <a:lnSpc>
                <a:spcPct val="150000"/>
              </a:lnSpc>
            </a:pPr>
            <a:r>
              <a:rPr lang="zh-CN" altLang="en-US" sz="1400" dirty="0">
                <a:latin typeface="微软雅黑" panose="020B0503020204020204" pitchFamily="34" charset="-122"/>
                <a:ea typeface="微软雅黑" panose="020B0503020204020204" pitchFamily="34" charset="-122"/>
              </a:rPr>
              <a:t>从图中可以看出，在同一总任务数下，四种算法的总花费的</a:t>
            </a:r>
            <a:r>
              <a:rPr lang="zh-CN" altLang="en-US" sz="1400" dirty="0">
                <a:solidFill>
                  <a:srgbClr val="CC00FF"/>
                </a:solidFill>
                <a:latin typeface="微软雅黑" panose="020B0503020204020204" pitchFamily="34" charset="-122"/>
                <a:ea typeface="微软雅黑" panose="020B0503020204020204" pitchFamily="34" charset="-122"/>
              </a:rPr>
              <a:t>差距并不大，基本持平</a:t>
            </a:r>
            <a:r>
              <a:rPr lang="zh-CN" altLang="en-US" sz="1400" dirty="0" smtClean="0">
                <a:latin typeface="微软雅黑" panose="020B0503020204020204" pitchFamily="34" charset="-122"/>
                <a:ea typeface="微软雅黑" panose="020B0503020204020204" pitchFamily="34" charset="-122"/>
              </a:rPr>
              <a:t>。</a:t>
            </a:r>
            <a:endParaRPr lang="zh-CN" altLang="en-US" sz="1400" dirty="0">
              <a:latin typeface="微软雅黑" panose="020B0503020204020204" pitchFamily="34" charset="-122"/>
              <a:ea typeface="微软雅黑" panose="020B0503020204020204" pitchFamily="34" charset="-122"/>
            </a:endParaRPr>
          </a:p>
        </p:txBody>
      </p:sp>
      <p:sp>
        <p:nvSpPr>
          <p:cNvPr id="125" name="矩形: 圆角 124">
            <a:extLst>
              <a:ext uri="{FF2B5EF4-FFF2-40B4-BE49-F238E27FC236}">
                <a16:creationId xmlns:a16="http://schemas.microsoft.com/office/drawing/2014/main" id="{11BB26C2-6A35-4F5D-9DF8-3924731388DE}"/>
              </a:ext>
            </a:extLst>
          </p:cNvPr>
          <p:cNvSpPr/>
          <p:nvPr/>
        </p:nvSpPr>
        <p:spPr>
          <a:xfrm>
            <a:off x="5754255" y="1790189"/>
            <a:ext cx="2559050" cy="340768"/>
          </a:xfrm>
          <a:prstGeom prst="roundRect">
            <a:avLst>
              <a:gd name="adj" fmla="val 50000"/>
            </a:avLst>
          </a:prstGeom>
          <a:solidFill>
            <a:srgbClr val="00468E"/>
          </a:solidFill>
          <a:ln w="50800">
            <a:noFill/>
          </a:ln>
          <a:effectLst>
            <a:outerShdw blurRad="469900" sx="104000" sy="104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26" name="文本框 125">
            <a:extLst>
              <a:ext uri="{FF2B5EF4-FFF2-40B4-BE49-F238E27FC236}">
                <a16:creationId xmlns:a16="http://schemas.microsoft.com/office/drawing/2014/main" id="{35100DE7-C838-43A9-9FCE-7AB7A408053C}"/>
              </a:ext>
            </a:extLst>
          </p:cNvPr>
          <p:cNvSpPr txBox="1"/>
          <p:nvPr/>
        </p:nvSpPr>
        <p:spPr>
          <a:xfrm>
            <a:off x="5754254" y="1806995"/>
            <a:ext cx="2559051" cy="307777"/>
          </a:xfrm>
          <a:prstGeom prst="rect">
            <a:avLst/>
          </a:prstGeom>
          <a:noFill/>
        </p:spPr>
        <p:txBody>
          <a:bodyPr wrap="square" rtlCol="0">
            <a:spAutoFit/>
          </a:bodyPr>
          <a:lstStyle>
            <a:defPPr>
              <a:defRPr lang="zh-CN"/>
            </a:defPPr>
            <a:lvl1pPr>
              <a:defRPr sz="2800" b="1">
                <a:solidFill>
                  <a:srgbClr val="1E1F8B"/>
                </a:solidFill>
                <a:latin typeface="浪漫雅圆" panose="02010601040101010101" pitchFamily="2" charset="-122"/>
                <a:ea typeface="浪漫雅圆" panose="02010601040101010101" pitchFamily="2" charset="-122"/>
              </a:defRPr>
            </a:lvl1pPr>
          </a:lstStyle>
          <a:p>
            <a:pPr algn="ctr"/>
            <a:r>
              <a:rPr lang="zh-CN" altLang="en-US" sz="1400" dirty="0" smtClean="0">
                <a:solidFill>
                  <a:schemeClr val="bg1"/>
                </a:solidFill>
                <a:latin typeface="微软雅黑" panose="020B0503020204020204" pitchFamily="34" charset="-122"/>
                <a:ea typeface="微软雅黑" panose="020B0503020204020204" pitchFamily="34" charset="-122"/>
              </a:rPr>
              <a:t>不同任务总数算法的花费趋势</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aphicFrame>
        <p:nvGraphicFramePr>
          <p:cNvPr id="111" name="图表 110"/>
          <p:cNvGraphicFramePr>
            <a:graphicFrameLocks/>
          </p:cNvGraphicFramePr>
          <p:nvPr>
            <p:extLst>
              <p:ext uri="{D42A27DB-BD31-4B8C-83A1-F6EECF244321}">
                <p14:modId xmlns:p14="http://schemas.microsoft.com/office/powerpoint/2010/main" val="418739720"/>
              </p:ext>
            </p:extLst>
          </p:nvPr>
        </p:nvGraphicFramePr>
        <p:xfrm>
          <a:off x="3081605" y="2186869"/>
          <a:ext cx="7904348" cy="3030556"/>
        </p:xfrm>
        <a:graphic>
          <a:graphicData uri="http://schemas.openxmlformats.org/drawingml/2006/chart">
            <c:chart xmlns:c="http://schemas.openxmlformats.org/drawingml/2006/chart" xmlns:r="http://schemas.openxmlformats.org/officeDocument/2006/relationships" r:id="rId3"/>
          </a:graphicData>
        </a:graphic>
      </p:graphicFrame>
      <p:pic>
        <p:nvPicPr>
          <p:cNvPr id="112" name="图片 111"/>
          <p:cNvPicPr>
            <a:picLocks noChangeAspect="1"/>
          </p:cNvPicPr>
          <p:nvPr/>
        </p:nvPicPr>
        <p:blipFill>
          <a:blip r:embed="rId4" cstate="hqprint">
            <a:extLst>
              <a:ext uri="{BEBA8EAE-BF5A-486C-A8C5-ECC9F3942E4B}">
                <a14:imgProps xmlns:a14="http://schemas.microsoft.com/office/drawing/2010/main">
                  <a14:imgLayer r:embed="rId5">
                    <a14:imgEffect>
                      <a14:saturation sat="33000"/>
                    </a14:imgEffect>
                  </a14:imgLayer>
                </a14:imgProps>
              </a:ext>
              <a:ext uri="{28A0092B-C50C-407E-A947-70E740481C1C}">
                <a14:useLocalDpi xmlns:a14="http://schemas.microsoft.com/office/drawing/2010/main" val="0"/>
              </a:ext>
            </a:extLst>
          </a:blip>
          <a:stretch>
            <a:fillRect/>
          </a:stretch>
        </p:blipFill>
        <p:spPr>
          <a:xfrm>
            <a:off x="2198678" y="5732034"/>
            <a:ext cx="2194903" cy="1559832"/>
          </a:xfrm>
          <a:prstGeom prst="rect">
            <a:avLst/>
          </a:prstGeom>
        </p:spPr>
      </p:pic>
      <p:sp>
        <p:nvSpPr>
          <p:cNvPr id="113" name="矩形 112">
            <a:extLst>
              <a:ext uri="{FF2B5EF4-FFF2-40B4-BE49-F238E27FC236}">
                <a16:creationId xmlns:a16="http://schemas.microsoft.com/office/drawing/2014/main" id="{FA5FAC91-921D-4388-85D4-34E0347BAC74}"/>
              </a:ext>
            </a:extLst>
          </p:cNvPr>
          <p:cNvSpPr/>
          <p:nvPr/>
        </p:nvSpPr>
        <p:spPr>
          <a:xfrm>
            <a:off x="0" y="0"/>
            <a:ext cx="1825599" cy="6858000"/>
          </a:xfrm>
          <a:prstGeom prst="rect">
            <a:avLst/>
          </a:prstGeom>
          <a:solidFill>
            <a:srgbClr val="004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pic>
        <p:nvPicPr>
          <p:cNvPr id="118" name="图片 117"/>
          <p:cNvPicPr>
            <a:picLocks noChangeAspect="1"/>
          </p:cNvPicPr>
          <p:nvPr/>
        </p:nvPicPr>
        <p:blipFill>
          <a:blip r:embed="rId6">
            <a:alphaModFix/>
            <a:duotone>
              <a:schemeClr val="accent5">
                <a:shade val="45000"/>
                <a:satMod val="135000"/>
              </a:schemeClr>
              <a:prstClr val="white"/>
            </a:duotone>
            <a:extLst>
              <a:ext uri="{BEBA8EAE-BF5A-486C-A8C5-ECC9F3942E4B}">
                <a14:imgProps xmlns:a14="http://schemas.microsoft.com/office/drawing/2010/main">
                  <a14:imgLayer r:embed="rId7">
                    <a14:imgEffect>
                      <a14:colorTemperature colorTemp="1500"/>
                    </a14:imgEffect>
                    <a14:imgEffect>
                      <a14:saturation sat="32000"/>
                    </a14:imgEffect>
                  </a14:imgLayer>
                </a14:imgProps>
              </a:ext>
              <a:ext uri="{28A0092B-C50C-407E-A947-70E740481C1C}">
                <a14:useLocalDpi xmlns:a14="http://schemas.microsoft.com/office/drawing/2010/main" val="0"/>
              </a:ext>
            </a:extLst>
          </a:blip>
          <a:stretch>
            <a:fillRect/>
          </a:stretch>
        </p:blipFill>
        <p:spPr>
          <a:xfrm>
            <a:off x="155079" y="129451"/>
            <a:ext cx="1470788" cy="1470788"/>
          </a:xfrm>
          <a:prstGeom prst="rect">
            <a:avLst/>
          </a:prstGeom>
          <a:noFill/>
          <a:ln>
            <a:noFill/>
          </a:ln>
        </p:spPr>
      </p:pic>
      <p:sp>
        <p:nvSpPr>
          <p:cNvPr id="20" name="矩形: 圆角 120">
            <a:extLst>
              <a:ext uri="{FF2B5EF4-FFF2-40B4-BE49-F238E27FC236}">
                <a16:creationId xmlns:a16="http://schemas.microsoft.com/office/drawing/2014/main" id="{44906AC7-84B6-453D-BE8F-1E08EA3CF00D}"/>
              </a:ext>
            </a:extLst>
          </p:cNvPr>
          <p:cNvSpPr/>
          <p:nvPr/>
        </p:nvSpPr>
        <p:spPr>
          <a:xfrm>
            <a:off x="-335280" y="3845826"/>
            <a:ext cx="2430780" cy="615507"/>
          </a:xfrm>
          <a:prstGeom prst="roundRect">
            <a:avLst>
              <a:gd name="adj" fmla="val 50000"/>
            </a:avLst>
          </a:prstGeom>
          <a:solidFill>
            <a:schemeClr val="bg1"/>
          </a:solidFill>
          <a:ln w="50800">
            <a:noFill/>
          </a:ln>
          <a:effectLst>
            <a:outerShdw blurRad="469900" sx="104000" sy="104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1" name="文本框 20">
            <a:extLst>
              <a:ext uri="{FF2B5EF4-FFF2-40B4-BE49-F238E27FC236}">
                <a16:creationId xmlns:a16="http://schemas.microsoft.com/office/drawing/2014/main" id="{F2A70FE8-B823-4BCA-ABD5-E5714485D20F}"/>
              </a:ext>
            </a:extLst>
          </p:cNvPr>
          <p:cNvSpPr txBox="1"/>
          <p:nvPr/>
        </p:nvSpPr>
        <p:spPr>
          <a:xfrm>
            <a:off x="203606" y="3898891"/>
            <a:ext cx="1686154" cy="461665"/>
          </a:xfrm>
          <a:prstGeom prst="rect">
            <a:avLst/>
          </a:prstGeom>
          <a:noFill/>
        </p:spPr>
        <p:txBody>
          <a:bodyPr wrap="square" rtlCol="0">
            <a:spAutoFit/>
          </a:bodyPr>
          <a:lstStyle/>
          <a:p>
            <a:r>
              <a:rPr lang="zh-CN" altLang="en-US" sz="2400" b="1" dirty="0" smtClean="0">
                <a:solidFill>
                  <a:srgbClr val="00468E"/>
                </a:solidFill>
                <a:latin typeface="微软雅黑" panose="020B0503020204020204" pitchFamily="34" charset="-122"/>
                <a:ea typeface="微软雅黑" panose="020B0503020204020204" pitchFamily="34" charset="-122"/>
              </a:rPr>
              <a:t>实验分析 </a:t>
            </a:r>
            <a:endParaRPr lang="zh-CN" altLang="en-US" sz="2400" b="1" dirty="0">
              <a:solidFill>
                <a:srgbClr val="00468E"/>
              </a:solidFill>
              <a:latin typeface="微软雅黑" panose="020B0503020204020204" pitchFamily="34" charset="-122"/>
              <a:ea typeface="微软雅黑" panose="020B0503020204020204" pitchFamily="34" charset="-122"/>
            </a:endParaRPr>
          </a:p>
        </p:txBody>
      </p:sp>
      <p:sp>
        <p:nvSpPr>
          <p:cNvPr id="22" name="弧形 21">
            <a:extLst>
              <a:ext uri="{FF2B5EF4-FFF2-40B4-BE49-F238E27FC236}">
                <a16:creationId xmlns:a16="http://schemas.microsoft.com/office/drawing/2014/main" id="{42BC9E90-A9F4-4585-88CC-3203288AEDE6}"/>
              </a:ext>
            </a:extLst>
          </p:cNvPr>
          <p:cNvSpPr/>
          <p:nvPr/>
        </p:nvSpPr>
        <p:spPr>
          <a:xfrm rot="2700000">
            <a:off x="1467034" y="3955667"/>
            <a:ext cx="395824" cy="395824"/>
          </a:xfrm>
          <a:prstGeom prst="arc">
            <a:avLst/>
          </a:prstGeom>
          <a:ln w="50800" cap="rnd">
            <a:solidFill>
              <a:srgbClr val="00468E"/>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C5E880B9-107D-41C6-87F1-65F66D40A0BF}"/>
              </a:ext>
            </a:extLst>
          </p:cNvPr>
          <p:cNvSpPr txBox="1"/>
          <p:nvPr/>
        </p:nvSpPr>
        <p:spPr>
          <a:xfrm>
            <a:off x="203606" y="2185231"/>
            <a:ext cx="1373734" cy="400110"/>
          </a:xfrm>
          <a:prstGeom prst="rect">
            <a:avLst/>
          </a:prstGeom>
          <a:noFill/>
        </p:spPr>
        <p:txBody>
          <a:bodyPr wrap="square" rtlCol="0">
            <a:spAutoFit/>
          </a:bodyPr>
          <a:lstStyle/>
          <a:p>
            <a:r>
              <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rPr>
              <a:t>研究</a:t>
            </a:r>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背景</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24" name="文本框 23">
            <a:extLst>
              <a:ext uri="{FF2B5EF4-FFF2-40B4-BE49-F238E27FC236}">
                <a16:creationId xmlns:a16="http://schemas.microsoft.com/office/drawing/2014/main" id="{89BB294C-F152-47A1-A832-B338DFB2169C}"/>
              </a:ext>
            </a:extLst>
          </p:cNvPr>
          <p:cNvSpPr txBox="1"/>
          <p:nvPr/>
        </p:nvSpPr>
        <p:spPr>
          <a:xfrm>
            <a:off x="203606" y="2694947"/>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问题建模</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70B01E73-2206-4BAF-96FD-98F96844A935}"/>
              </a:ext>
            </a:extLst>
          </p:cNvPr>
          <p:cNvSpPr txBox="1"/>
          <p:nvPr/>
        </p:nvSpPr>
        <p:spPr>
          <a:xfrm>
            <a:off x="203606" y="3258718"/>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调度方法</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70B01E73-2206-4BAF-96FD-98F96844A935}"/>
              </a:ext>
            </a:extLst>
          </p:cNvPr>
          <p:cNvSpPr txBox="1"/>
          <p:nvPr/>
        </p:nvSpPr>
        <p:spPr>
          <a:xfrm>
            <a:off x="203606" y="4626283"/>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总结展望</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265138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A5FAC91-921D-4388-85D4-34E0347BAC74}"/>
              </a:ext>
            </a:extLst>
          </p:cNvPr>
          <p:cNvSpPr/>
          <p:nvPr/>
        </p:nvSpPr>
        <p:spPr>
          <a:xfrm>
            <a:off x="0" y="0"/>
            <a:ext cx="1825599" cy="6858000"/>
          </a:xfrm>
          <a:prstGeom prst="rect">
            <a:avLst/>
          </a:prstGeom>
          <a:solidFill>
            <a:srgbClr val="004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02FF1492-491B-4707-8DA1-ABFC4A57DD83}"/>
              </a:ext>
            </a:extLst>
          </p:cNvPr>
          <p:cNvSpPr txBox="1"/>
          <p:nvPr/>
        </p:nvSpPr>
        <p:spPr>
          <a:xfrm>
            <a:off x="2287062" y="473744"/>
            <a:ext cx="9347391" cy="523220"/>
          </a:xfrm>
          <a:prstGeom prst="rect">
            <a:avLst/>
          </a:prstGeom>
          <a:noFill/>
        </p:spPr>
        <p:txBody>
          <a:bodyPr wrap="square" rtlCol="0">
            <a:spAutoFit/>
          </a:bodyPr>
          <a:lstStyle/>
          <a:p>
            <a:r>
              <a:rPr lang="en-US" altLang="zh-CN" sz="2800" b="1" dirty="0" smtClean="0">
                <a:solidFill>
                  <a:srgbClr val="00468E"/>
                </a:solidFill>
                <a:latin typeface="微软雅黑" panose="020B0503020204020204" pitchFamily="34" charset="-122"/>
                <a:ea typeface="微软雅黑" panose="020B0503020204020204" pitchFamily="34" charset="-122"/>
              </a:rPr>
              <a:t>4.3 </a:t>
            </a:r>
            <a:r>
              <a:rPr lang="zh-CN" altLang="en-US" sz="2800" b="1" dirty="0" smtClean="0">
                <a:solidFill>
                  <a:srgbClr val="00468E"/>
                </a:solidFill>
                <a:latin typeface="微软雅黑" panose="020B0503020204020204" pitchFamily="34" charset="-122"/>
                <a:ea typeface="微软雅黑" panose="020B0503020204020204" pitchFamily="34" charset="-122"/>
              </a:rPr>
              <a:t>实验结果</a:t>
            </a:r>
            <a:endParaRPr lang="zh-CN" altLang="en-US" sz="2800" b="1" dirty="0">
              <a:solidFill>
                <a:srgbClr val="00468E"/>
              </a:solidFill>
              <a:latin typeface="微软雅黑" panose="020B0503020204020204" pitchFamily="34" charset="-122"/>
              <a:ea typeface="微软雅黑" panose="020B0503020204020204" pitchFamily="34" charset="-122"/>
            </a:endParaRPr>
          </a:p>
        </p:txBody>
      </p:sp>
      <p:pic>
        <p:nvPicPr>
          <p:cNvPr id="115" name="图片 114"/>
          <p:cNvPicPr>
            <a:picLocks noChangeAspect="1"/>
          </p:cNvPicPr>
          <p:nvPr/>
        </p:nvPicPr>
        <p:blipFill>
          <a:blip r:embed="rId3" cstate="hqprint">
            <a:extLst>
              <a:ext uri="{BEBA8EAE-BF5A-486C-A8C5-ECC9F3942E4B}">
                <a14:imgProps xmlns:a14="http://schemas.microsoft.com/office/drawing/2010/main">
                  <a14:imgLayer r:embed="rId4">
                    <a14:imgEffect>
                      <a14:saturation sat="33000"/>
                    </a14:imgEffect>
                  </a14:imgLayer>
                </a14:imgProps>
              </a:ext>
              <a:ext uri="{28A0092B-C50C-407E-A947-70E740481C1C}">
                <a14:useLocalDpi xmlns:a14="http://schemas.microsoft.com/office/drawing/2010/main" val="0"/>
              </a:ext>
            </a:extLst>
          </a:blip>
          <a:stretch>
            <a:fillRect/>
          </a:stretch>
        </p:blipFill>
        <p:spPr>
          <a:xfrm>
            <a:off x="2198678" y="5732034"/>
            <a:ext cx="2194903" cy="1559832"/>
          </a:xfrm>
          <a:prstGeom prst="rect">
            <a:avLst/>
          </a:prstGeom>
        </p:spPr>
      </p:pic>
      <p:pic>
        <p:nvPicPr>
          <p:cNvPr id="60" name="图片 59"/>
          <p:cNvPicPr>
            <a:picLocks noChangeAspect="1"/>
          </p:cNvPicPr>
          <p:nvPr/>
        </p:nvPicPr>
        <p:blipFill>
          <a:blip r:embed="rId5">
            <a:alphaModFix/>
            <a:duotone>
              <a:schemeClr val="accent5">
                <a:shade val="45000"/>
                <a:satMod val="135000"/>
              </a:schemeClr>
              <a:prstClr val="white"/>
            </a:duotone>
            <a:extLst>
              <a:ext uri="{BEBA8EAE-BF5A-486C-A8C5-ECC9F3942E4B}">
                <a14:imgProps xmlns:a14="http://schemas.microsoft.com/office/drawing/2010/main">
                  <a14:imgLayer r:embed="rId6">
                    <a14:imgEffect>
                      <a14:colorTemperature colorTemp="1500"/>
                    </a14:imgEffect>
                    <a14:imgEffect>
                      <a14:saturation sat="32000"/>
                    </a14:imgEffect>
                  </a14:imgLayer>
                </a14:imgProps>
              </a:ext>
              <a:ext uri="{28A0092B-C50C-407E-A947-70E740481C1C}">
                <a14:useLocalDpi xmlns:a14="http://schemas.microsoft.com/office/drawing/2010/main" val="0"/>
              </a:ext>
            </a:extLst>
          </a:blip>
          <a:stretch>
            <a:fillRect/>
          </a:stretch>
        </p:blipFill>
        <p:spPr>
          <a:xfrm>
            <a:off x="155079" y="129451"/>
            <a:ext cx="1470788" cy="1470788"/>
          </a:xfrm>
          <a:prstGeom prst="rect">
            <a:avLst/>
          </a:prstGeom>
          <a:noFill/>
          <a:ln>
            <a:noFill/>
          </a:ln>
        </p:spPr>
      </p:pic>
      <p:sp>
        <p:nvSpPr>
          <p:cNvPr id="31" name="矩形: 圆角 121">
            <a:extLst>
              <a:ext uri="{FF2B5EF4-FFF2-40B4-BE49-F238E27FC236}">
                <a16:creationId xmlns:a16="http://schemas.microsoft.com/office/drawing/2014/main" id="{626B8F82-0C68-45A8-A86E-EC19815C86C9}"/>
              </a:ext>
            </a:extLst>
          </p:cNvPr>
          <p:cNvSpPr/>
          <p:nvPr/>
        </p:nvSpPr>
        <p:spPr>
          <a:xfrm>
            <a:off x="2689011" y="1536920"/>
            <a:ext cx="8619456" cy="4559079"/>
          </a:xfrm>
          <a:prstGeom prst="roundRect">
            <a:avLst>
              <a:gd name="adj" fmla="val 10297"/>
            </a:avLst>
          </a:prstGeom>
          <a:solidFill>
            <a:schemeClr val="bg1"/>
          </a:solidFill>
          <a:ln>
            <a:noFill/>
          </a:ln>
          <a:effectLst>
            <a:outerShdw blurRad="2794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2" name="任意多边形: 形状 122">
            <a:extLst>
              <a:ext uri="{FF2B5EF4-FFF2-40B4-BE49-F238E27FC236}">
                <a16:creationId xmlns:a16="http://schemas.microsoft.com/office/drawing/2014/main" id="{9BAF73FA-55F3-442D-88A4-A2BC57933988}"/>
              </a:ext>
            </a:extLst>
          </p:cNvPr>
          <p:cNvSpPr/>
          <p:nvPr/>
        </p:nvSpPr>
        <p:spPr>
          <a:xfrm>
            <a:off x="2389778" y="1331684"/>
            <a:ext cx="833708" cy="623796"/>
          </a:xfrm>
          <a:custGeom>
            <a:avLst/>
            <a:gdLst/>
            <a:ahLst/>
            <a:cxnLst/>
            <a:rect l="l" t="t" r="r" b="b"/>
            <a:pathLst>
              <a:path w="95778" h="71663">
                <a:moveTo>
                  <a:pt x="82098" y="5"/>
                </a:moveTo>
                <a:cubicBezTo>
                  <a:pt x="84614" y="48"/>
                  <a:pt x="87286" y="396"/>
                  <a:pt x="90116" y="1050"/>
                </a:cubicBezTo>
                <a:lnTo>
                  <a:pt x="90116" y="8817"/>
                </a:lnTo>
                <a:cubicBezTo>
                  <a:pt x="78257" y="13440"/>
                  <a:pt x="71979" y="21792"/>
                  <a:pt x="71280" y="33873"/>
                </a:cubicBezTo>
                <a:cubicBezTo>
                  <a:pt x="84139" y="29288"/>
                  <a:pt x="92305" y="35340"/>
                  <a:pt x="95778" y="52027"/>
                </a:cubicBezTo>
                <a:cubicBezTo>
                  <a:pt x="94826" y="65118"/>
                  <a:pt x="87973" y="71663"/>
                  <a:pt x="75219" y="71663"/>
                </a:cubicBezTo>
                <a:cubicBezTo>
                  <a:pt x="59956" y="70752"/>
                  <a:pt x="52325" y="61506"/>
                  <a:pt x="52325" y="43926"/>
                </a:cubicBezTo>
                <a:cubicBezTo>
                  <a:pt x="54564" y="14342"/>
                  <a:pt x="64489" y="-298"/>
                  <a:pt x="82098" y="5"/>
                </a:cubicBezTo>
                <a:close/>
                <a:moveTo>
                  <a:pt x="29473" y="5"/>
                </a:moveTo>
                <a:cubicBezTo>
                  <a:pt x="31987" y="48"/>
                  <a:pt x="34659" y="396"/>
                  <a:pt x="37490" y="1050"/>
                </a:cubicBezTo>
                <a:lnTo>
                  <a:pt x="37490" y="8817"/>
                </a:lnTo>
                <a:cubicBezTo>
                  <a:pt x="25647" y="13434"/>
                  <a:pt x="19469" y="21786"/>
                  <a:pt x="18954" y="33873"/>
                </a:cubicBezTo>
                <a:cubicBezTo>
                  <a:pt x="31588" y="29288"/>
                  <a:pt x="39755" y="35324"/>
                  <a:pt x="43458" y="51980"/>
                </a:cubicBezTo>
                <a:cubicBezTo>
                  <a:pt x="42502" y="65102"/>
                  <a:pt x="35547" y="71663"/>
                  <a:pt x="22593" y="71663"/>
                </a:cubicBezTo>
                <a:cubicBezTo>
                  <a:pt x="7531" y="70752"/>
                  <a:pt x="0" y="61506"/>
                  <a:pt x="0" y="43926"/>
                </a:cubicBezTo>
                <a:cubicBezTo>
                  <a:pt x="2053" y="14342"/>
                  <a:pt x="11877" y="-298"/>
                  <a:pt x="29473" y="5"/>
                </a:cubicBezTo>
                <a:close/>
              </a:path>
            </a:pathLst>
          </a:custGeom>
          <a:solidFill>
            <a:srgbClr val="004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3" name="矩形: 圆角 124">
            <a:extLst>
              <a:ext uri="{FF2B5EF4-FFF2-40B4-BE49-F238E27FC236}">
                <a16:creationId xmlns:a16="http://schemas.microsoft.com/office/drawing/2014/main" id="{11BB26C2-6A35-4F5D-9DF8-3924731388DE}"/>
              </a:ext>
            </a:extLst>
          </p:cNvPr>
          <p:cNvSpPr/>
          <p:nvPr/>
        </p:nvSpPr>
        <p:spPr>
          <a:xfrm>
            <a:off x="5686097" y="1790189"/>
            <a:ext cx="3005958" cy="340768"/>
          </a:xfrm>
          <a:prstGeom prst="roundRect">
            <a:avLst>
              <a:gd name="adj" fmla="val 50000"/>
            </a:avLst>
          </a:prstGeom>
          <a:solidFill>
            <a:srgbClr val="00468E"/>
          </a:solidFill>
          <a:ln w="50800">
            <a:noFill/>
          </a:ln>
          <a:effectLst>
            <a:outerShdw blurRad="469900" sx="104000" sy="104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34" name="文本框 33">
            <a:extLst>
              <a:ext uri="{FF2B5EF4-FFF2-40B4-BE49-F238E27FC236}">
                <a16:creationId xmlns:a16="http://schemas.microsoft.com/office/drawing/2014/main" id="{35100DE7-C838-43A9-9FCE-7AB7A408053C}"/>
              </a:ext>
            </a:extLst>
          </p:cNvPr>
          <p:cNvSpPr txBox="1"/>
          <p:nvPr/>
        </p:nvSpPr>
        <p:spPr>
          <a:xfrm>
            <a:off x="5745181" y="1806686"/>
            <a:ext cx="2887790" cy="307777"/>
          </a:xfrm>
          <a:prstGeom prst="rect">
            <a:avLst/>
          </a:prstGeom>
          <a:noFill/>
        </p:spPr>
        <p:txBody>
          <a:bodyPr wrap="square" rtlCol="0">
            <a:spAutoFit/>
          </a:bodyPr>
          <a:lstStyle>
            <a:defPPr>
              <a:defRPr lang="zh-CN"/>
            </a:defPPr>
            <a:lvl1pPr>
              <a:defRPr sz="2800" b="1">
                <a:solidFill>
                  <a:srgbClr val="1E1F8B"/>
                </a:solidFill>
                <a:latin typeface="浪漫雅圆" panose="02010601040101010101" pitchFamily="2" charset="-122"/>
                <a:ea typeface="浪漫雅圆" panose="02010601040101010101" pitchFamily="2" charset="-122"/>
              </a:defRPr>
            </a:lvl1pPr>
          </a:lstStyle>
          <a:p>
            <a:pPr algn="ctr"/>
            <a:r>
              <a:rPr lang="zh-CN" altLang="en-US" sz="1400" dirty="0">
                <a:solidFill>
                  <a:schemeClr val="bg1"/>
                </a:solidFill>
                <a:latin typeface="微软雅黑" panose="020B0503020204020204" pitchFamily="34" charset="-122"/>
                <a:ea typeface="微软雅黑" panose="020B0503020204020204" pitchFamily="34" charset="-122"/>
              </a:rPr>
              <a:t>最大完成时间</a:t>
            </a:r>
            <a:r>
              <a:rPr lang="zh-CN" altLang="en-US" sz="1400" dirty="0" smtClean="0">
                <a:solidFill>
                  <a:schemeClr val="bg1"/>
                </a:solidFill>
                <a:latin typeface="微软雅黑" panose="020B0503020204020204" pitchFamily="34" charset="-122"/>
                <a:ea typeface="微软雅黑" panose="020B0503020204020204" pitchFamily="34" charset="-122"/>
              </a:rPr>
              <a:t>的相对增长率</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2357584052"/>
              </p:ext>
            </p:extLst>
          </p:nvPr>
        </p:nvGraphicFramePr>
        <p:xfrm>
          <a:off x="3944459" y="2234784"/>
          <a:ext cx="6480000" cy="1556519"/>
        </p:xfrm>
        <a:graphic>
          <a:graphicData uri="http://schemas.openxmlformats.org/drawingml/2006/table">
            <a:tbl>
              <a:tblPr firstRow="1" firstCol="1" bandRow="1">
                <a:tableStyleId>{5C22544A-7EE6-4342-B048-85BDC9FD1C3A}</a:tableStyleId>
              </a:tblPr>
              <a:tblGrid>
                <a:gridCol w="1251118">
                  <a:extLst>
                    <a:ext uri="{9D8B030D-6E8A-4147-A177-3AD203B41FA5}">
                      <a16:colId xmlns:a16="http://schemas.microsoft.com/office/drawing/2014/main" val="2417354412"/>
                    </a:ext>
                  </a:extLst>
                </a:gridCol>
                <a:gridCol w="1251118">
                  <a:extLst>
                    <a:ext uri="{9D8B030D-6E8A-4147-A177-3AD203B41FA5}">
                      <a16:colId xmlns:a16="http://schemas.microsoft.com/office/drawing/2014/main" val="3190000080"/>
                    </a:ext>
                  </a:extLst>
                </a:gridCol>
                <a:gridCol w="1296888">
                  <a:extLst>
                    <a:ext uri="{9D8B030D-6E8A-4147-A177-3AD203B41FA5}">
                      <a16:colId xmlns:a16="http://schemas.microsoft.com/office/drawing/2014/main" val="364134990"/>
                    </a:ext>
                  </a:extLst>
                </a:gridCol>
                <a:gridCol w="1340438">
                  <a:extLst>
                    <a:ext uri="{9D8B030D-6E8A-4147-A177-3AD203B41FA5}">
                      <a16:colId xmlns:a16="http://schemas.microsoft.com/office/drawing/2014/main" val="3321285574"/>
                    </a:ext>
                  </a:extLst>
                </a:gridCol>
                <a:gridCol w="1340438">
                  <a:extLst>
                    <a:ext uri="{9D8B030D-6E8A-4147-A177-3AD203B41FA5}">
                      <a16:colId xmlns:a16="http://schemas.microsoft.com/office/drawing/2014/main" val="663624811"/>
                    </a:ext>
                  </a:extLst>
                </a:gridCol>
              </a:tblGrid>
              <a:tr h="311655">
                <a:tc rowSpan="2">
                  <a:txBody>
                    <a:bodyPr/>
                    <a:lstStyle/>
                    <a:p>
                      <a:pPr indent="177165" algn="ctr">
                        <a:lnSpc>
                          <a:spcPts val="2000"/>
                        </a:lnSpc>
                        <a:spcAft>
                          <a:spcPts val="0"/>
                        </a:spcAft>
                      </a:pPr>
                      <a:r>
                        <a:rPr lang="zh-CN" sz="1200" kern="0" dirty="0">
                          <a:effectLst/>
                          <a:latin typeface="微软雅黑" panose="020B0503020204020204" pitchFamily="34" charset="-122"/>
                          <a:ea typeface="微软雅黑" panose="020B0503020204020204" pitchFamily="34" charset="-122"/>
                        </a:rPr>
                        <a:t>算法</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gridSpan="4">
                  <a:txBody>
                    <a:bodyPr/>
                    <a:lstStyle/>
                    <a:p>
                      <a:pPr indent="127000" algn="ctr">
                        <a:lnSpc>
                          <a:spcPts val="2000"/>
                        </a:lnSpc>
                        <a:spcAft>
                          <a:spcPts val="0"/>
                        </a:spcAft>
                      </a:pPr>
                      <a:r>
                        <a:rPr lang="zh-CN" sz="1200" kern="0">
                          <a:effectLst/>
                          <a:latin typeface="微软雅黑" panose="020B0503020204020204" pitchFamily="34" charset="-122"/>
                          <a:ea typeface="微软雅黑" panose="020B0503020204020204" pitchFamily="34" charset="-122"/>
                        </a:rPr>
                        <a:t>任务总数</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059012516"/>
                  </a:ext>
                </a:extLst>
              </a:tr>
              <a:tr h="311216">
                <a:tc vMerge="1">
                  <a:txBody>
                    <a:bodyPr/>
                    <a:lstStyle/>
                    <a:p>
                      <a:endParaRPr lang="zh-CN" altLang="en-US"/>
                    </a:p>
                  </a:txBody>
                  <a:tcPr/>
                </a:tc>
                <a:tc>
                  <a:txBody>
                    <a:bodyPr/>
                    <a:lstStyle/>
                    <a:p>
                      <a:pPr indent="266700" algn="ctr">
                        <a:lnSpc>
                          <a:spcPts val="2000"/>
                        </a:lnSpc>
                        <a:spcAft>
                          <a:spcPts val="0"/>
                        </a:spcAft>
                      </a:pPr>
                      <a:r>
                        <a:rPr lang="en-US" sz="1200" kern="0" dirty="0">
                          <a:effectLst/>
                          <a:latin typeface="微软雅黑" panose="020B0503020204020204" pitchFamily="34" charset="-122"/>
                          <a:ea typeface="微软雅黑" panose="020B0503020204020204" pitchFamily="34" charset="-122"/>
                        </a:rPr>
                        <a:t>138</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indent="310515" algn="ctr">
                        <a:lnSpc>
                          <a:spcPts val="2000"/>
                        </a:lnSpc>
                        <a:spcAft>
                          <a:spcPts val="0"/>
                        </a:spcAft>
                      </a:pPr>
                      <a:r>
                        <a:rPr lang="en-US" sz="1200" kern="0" dirty="0">
                          <a:effectLst/>
                          <a:latin typeface="微软雅黑" panose="020B0503020204020204" pitchFamily="34" charset="-122"/>
                          <a:ea typeface="微软雅黑" panose="020B0503020204020204" pitchFamily="34" charset="-122"/>
                        </a:rPr>
                        <a:t>252</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indent="310515" algn="ctr">
                        <a:lnSpc>
                          <a:spcPts val="2000"/>
                        </a:lnSpc>
                        <a:spcAft>
                          <a:spcPts val="0"/>
                        </a:spcAft>
                      </a:pPr>
                      <a:r>
                        <a:rPr lang="en-US" sz="1200" kern="0">
                          <a:effectLst/>
                          <a:latin typeface="微软雅黑" panose="020B0503020204020204" pitchFamily="34" charset="-122"/>
                          <a:ea typeface="微软雅黑" panose="020B0503020204020204" pitchFamily="34" charset="-122"/>
                        </a:rPr>
                        <a:t>358</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indent="266700" algn="ctr">
                        <a:lnSpc>
                          <a:spcPts val="2000"/>
                        </a:lnSpc>
                        <a:spcAft>
                          <a:spcPts val="0"/>
                        </a:spcAft>
                      </a:pPr>
                      <a:r>
                        <a:rPr lang="en-US" sz="1200" kern="0">
                          <a:effectLst/>
                          <a:latin typeface="微软雅黑" panose="020B0503020204020204" pitchFamily="34" charset="-122"/>
                          <a:ea typeface="微软雅黑" panose="020B0503020204020204" pitchFamily="34" charset="-122"/>
                        </a:rPr>
                        <a:t>497</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extLst>
                  <a:ext uri="{0D108BD9-81ED-4DB2-BD59-A6C34878D82A}">
                    <a16:rowId xmlns:a16="http://schemas.microsoft.com/office/drawing/2014/main" val="2865027185"/>
                  </a:ext>
                </a:extLst>
              </a:tr>
              <a:tr h="311216">
                <a:tc>
                  <a:txBody>
                    <a:bodyPr/>
                    <a:lstStyle/>
                    <a:p>
                      <a:pPr indent="110490" algn="ctr">
                        <a:lnSpc>
                          <a:spcPts val="2000"/>
                        </a:lnSpc>
                        <a:spcAft>
                          <a:spcPts val="0"/>
                        </a:spcAft>
                      </a:pPr>
                      <a:r>
                        <a:rPr lang="en-US" sz="1200" kern="0">
                          <a:effectLst/>
                          <a:latin typeface="微软雅黑" panose="020B0503020204020204" pitchFamily="34" charset="-122"/>
                          <a:ea typeface="微软雅黑" panose="020B0503020204020204" pitchFamily="34" charset="-122"/>
                        </a:rPr>
                        <a:t>GTBGA</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indent="133350" algn="ctr">
                        <a:lnSpc>
                          <a:spcPts val="2000"/>
                        </a:lnSpc>
                        <a:spcAft>
                          <a:spcPts val="0"/>
                        </a:spcAft>
                      </a:pPr>
                      <a:r>
                        <a:rPr lang="en-US" sz="1200" kern="0" dirty="0">
                          <a:effectLst/>
                          <a:latin typeface="微软雅黑" panose="020B0503020204020204" pitchFamily="34" charset="-122"/>
                          <a:ea typeface="微软雅黑" panose="020B0503020204020204" pitchFamily="34" charset="-122"/>
                        </a:rPr>
                        <a:t>-0.77532</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indent="133350" algn="ctr">
                        <a:lnSpc>
                          <a:spcPts val="2000"/>
                        </a:lnSpc>
                        <a:spcAft>
                          <a:spcPts val="0"/>
                        </a:spcAft>
                      </a:pPr>
                      <a:r>
                        <a:rPr lang="en-US" sz="1200" kern="0">
                          <a:effectLst/>
                          <a:latin typeface="微软雅黑" panose="020B0503020204020204" pitchFamily="34" charset="-122"/>
                          <a:ea typeface="微软雅黑" panose="020B0503020204020204" pitchFamily="34" charset="-122"/>
                        </a:rPr>
                        <a:t>-0.82219</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indent="110490" algn="ctr">
                        <a:lnSpc>
                          <a:spcPts val="2000"/>
                        </a:lnSpc>
                        <a:spcAft>
                          <a:spcPts val="0"/>
                        </a:spcAft>
                      </a:pPr>
                      <a:r>
                        <a:rPr lang="en-US" sz="1200" kern="0">
                          <a:effectLst/>
                          <a:latin typeface="微软雅黑" panose="020B0503020204020204" pitchFamily="34" charset="-122"/>
                          <a:ea typeface="微软雅黑" panose="020B0503020204020204" pitchFamily="34" charset="-122"/>
                        </a:rPr>
                        <a:t>-0.83579</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indent="110490" algn="ctr">
                        <a:lnSpc>
                          <a:spcPts val="2000"/>
                        </a:lnSpc>
                        <a:spcAft>
                          <a:spcPts val="0"/>
                        </a:spcAft>
                      </a:pPr>
                      <a:r>
                        <a:rPr lang="en-US" sz="1200" kern="0">
                          <a:effectLst/>
                          <a:latin typeface="微软雅黑" panose="020B0503020204020204" pitchFamily="34" charset="-122"/>
                          <a:ea typeface="微软雅黑" panose="020B0503020204020204" pitchFamily="34" charset="-122"/>
                        </a:rPr>
                        <a:t>-0.85493</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extLst>
                  <a:ext uri="{0D108BD9-81ED-4DB2-BD59-A6C34878D82A}">
                    <a16:rowId xmlns:a16="http://schemas.microsoft.com/office/drawing/2014/main" val="803613650"/>
                  </a:ext>
                </a:extLst>
              </a:tr>
              <a:tr h="311216">
                <a:tc>
                  <a:txBody>
                    <a:bodyPr/>
                    <a:lstStyle/>
                    <a:p>
                      <a:pPr indent="110490" algn="ctr">
                        <a:lnSpc>
                          <a:spcPts val="2000"/>
                        </a:lnSpc>
                        <a:spcAft>
                          <a:spcPts val="0"/>
                        </a:spcAft>
                      </a:pPr>
                      <a:r>
                        <a:rPr lang="en-US" sz="1200" kern="0" dirty="0">
                          <a:effectLst/>
                          <a:latin typeface="微软雅黑" panose="020B0503020204020204" pitchFamily="34" charset="-122"/>
                          <a:ea typeface="微软雅黑" panose="020B0503020204020204" pitchFamily="34" charset="-122"/>
                        </a:rPr>
                        <a:t>NSGA-II</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indent="133350" algn="ctr">
                        <a:lnSpc>
                          <a:spcPts val="2000"/>
                        </a:lnSpc>
                        <a:spcAft>
                          <a:spcPts val="0"/>
                        </a:spcAft>
                      </a:pPr>
                      <a:r>
                        <a:rPr lang="en-US" sz="1200" kern="0">
                          <a:effectLst/>
                          <a:latin typeface="微软雅黑" panose="020B0503020204020204" pitchFamily="34" charset="-122"/>
                          <a:ea typeface="微软雅黑" panose="020B0503020204020204" pitchFamily="34" charset="-122"/>
                        </a:rPr>
                        <a:t>-0.66372</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indent="133350" algn="ctr">
                        <a:lnSpc>
                          <a:spcPts val="2000"/>
                        </a:lnSpc>
                        <a:spcAft>
                          <a:spcPts val="0"/>
                        </a:spcAft>
                      </a:pPr>
                      <a:r>
                        <a:rPr lang="en-US" sz="1200" kern="0" dirty="0">
                          <a:effectLst/>
                          <a:latin typeface="微软雅黑" panose="020B0503020204020204" pitchFamily="34" charset="-122"/>
                          <a:ea typeface="微软雅黑" panose="020B0503020204020204" pitchFamily="34" charset="-122"/>
                        </a:rPr>
                        <a:t>-0.70589</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indent="110490" algn="ctr">
                        <a:lnSpc>
                          <a:spcPts val="2000"/>
                        </a:lnSpc>
                        <a:spcAft>
                          <a:spcPts val="0"/>
                        </a:spcAft>
                      </a:pPr>
                      <a:r>
                        <a:rPr lang="en-US" sz="1200" kern="0">
                          <a:effectLst/>
                          <a:latin typeface="微软雅黑" panose="020B0503020204020204" pitchFamily="34" charset="-122"/>
                          <a:ea typeface="微软雅黑" panose="020B0503020204020204" pitchFamily="34" charset="-122"/>
                        </a:rPr>
                        <a:t>-0.68539</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indent="110490" algn="ctr">
                        <a:lnSpc>
                          <a:spcPts val="2000"/>
                        </a:lnSpc>
                        <a:spcAft>
                          <a:spcPts val="0"/>
                        </a:spcAft>
                      </a:pPr>
                      <a:r>
                        <a:rPr lang="en-US" sz="1200" kern="0">
                          <a:effectLst/>
                          <a:latin typeface="微软雅黑" panose="020B0503020204020204" pitchFamily="34" charset="-122"/>
                          <a:ea typeface="微软雅黑" panose="020B0503020204020204" pitchFamily="34" charset="-122"/>
                        </a:rPr>
                        <a:t>-0.73011</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extLst>
                  <a:ext uri="{0D108BD9-81ED-4DB2-BD59-A6C34878D82A}">
                    <a16:rowId xmlns:a16="http://schemas.microsoft.com/office/drawing/2014/main" val="2709797382"/>
                  </a:ext>
                </a:extLst>
              </a:tr>
              <a:tr h="311216">
                <a:tc>
                  <a:txBody>
                    <a:bodyPr/>
                    <a:lstStyle/>
                    <a:p>
                      <a:pPr indent="110490" algn="ctr">
                        <a:lnSpc>
                          <a:spcPts val="2000"/>
                        </a:lnSpc>
                        <a:spcAft>
                          <a:spcPts val="0"/>
                        </a:spcAft>
                      </a:pPr>
                      <a:r>
                        <a:rPr lang="en-US" sz="1200" kern="0">
                          <a:effectLst/>
                          <a:latin typeface="微软雅黑" panose="020B0503020204020204" pitchFamily="34" charset="-122"/>
                          <a:ea typeface="微软雅黑" panose="020B0503020204020204" pitchFamily="34" charset="-122"/>
                        </a:rPr>
                        <a:t>MOPSO</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indent="133350" algn="ctr">
                        <a:lnSpc>
                          <a:spcPts val="2000"/>
                        </a:lnSpc>
                        <a:spcAft>
                          <a:spcPts val="0"/>
                        </a:spcAft>
                      </a:pPr>
                      <a:r>
                        <a:rPr lang="en-US" sz="1200" kern="0">
                          <a:effectLst/>
                          <a:latin typeface="微软雅黑" panose="020B0503020204020204" pitchFamily="34" charset="-122"/>
                          <a:ea typeface="微软雅黑" panose="020B0503020204020204" pitchFamily="34" charset="-122"/>
                        </a:rPr>
                        <a:t>-0.64314</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indent="133350" algn="ctr">
                        <a:lnSpc>
                          <a:spcPts val="2000"/>
                        </a:lnSpc>
                        <a:spcAft>
                          <a:spcPts val="0"/>
                        </a:spcAft>
                      </a:pPr>
                      <a:r>
                        <a:rPr lang="en-US" sz="1200" kern="0">
                          <a:effectLst/>
                          <a:latin typeface="微软雅黑" panose="020B0503020204020204" pitchFamily="34" charset="-122"/>
                          <a:ea typeface="微软雅黑" panose="020B0503020204020204" pitchFamily="34" charset="-122"/>
                        </a:rPr>
                        <a:t>-0.61799</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indent="110490" algn="ctr">
                        <a:lnSpc>
                          <a:spcPts val="2000"/>
                        </a:lnSpc>
                        <a:spcAft>
                          <a:spcPts val="0"/>
                        </a:spcAft>
                      </a:pPr>
                      <a:r>
                        <a:rPr lang="en-US" sz="1200" kern="0" dirty="0">
                          <a:solidFill>
                            <a:srgbClr val="FF0000"/>
                          </a:solidFill>
                          <a:effectLst/>
                          <a:latin typeface="微软雅黑" panose="020B0503020204020204" pitchFamily="34" charset="-122"/>
                          <a:ea typeface="微软雅黑" panose="020B0503020204020204" pitchFamily="34" charset="-122"/>
                        </a:rPr>
                        <a:t>-0.53457</a:t>
                      </a:r>
                      <a:endParaRPr lang="zh-CN" sz="1200"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indent="110490" algn="ctr">
                        <a:lnSpc>
                          <a:spcPts val="2000"/>
                        </a:lnSpc>
                        <a:spcAft>
                          <a:spcPts val="0"/>
                        </a:spcAft>
                      </a:pPr>
                      <a:r>
                        <a:rPr lang="en-US" sz="1200" kern="0" dirty="0">
                          <a:effectLst/>
                          <a:latin typeface="微软雅黑" panose="020B0503020204020204" pitchFamily="34" charset="-122"/>
                          <a:ea typeface="微软雅黑" panose="020B0503020204020204" pitchFamily="34" charset="-122"/>
                        </a:rPr>
                        <a:t>-0.70908</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extLst>
                  <a:ext uri="{0D108BD9-81ED-4DB2-BD59-A6C34878D82A}">
                    <a16:rowId xmlns:a16="http://schemas.microsoft.com/office/drawing/2014/main" val="1038482525"/>
                  </a:ext>
                </a:extLst>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3138058200"/>
              </p:ext>
            </p:extLst>
          </p:nvPr>
        </p:nvGraphicFramePr>
        <p:xfrm>
          <a:off x="3944459" y="4427307"/>
          <a:ext cx="6480000" cy="1565977"/>
        </p:xfrm>
        <a:graphic>
          <a:graphicData uri="http://schemas.openxmlformats.org/drawingml/2006/table">
            <a:tbl>
              <a:tblPr firstRow="1" firstCol="1" bandRow="1">
                <a:tableStyleId>{5C22544A-7EE6-4342-B048-85BDC9FD1C3A}</a:tableStyleId>
              </a:tblPr>
              <a:tblGrid>
                <a:gridCol w="1251118">
                  <a:extLst>
                    <a:ext uri="{9D8B030D-6E8A-4147-A177-3AD203B41FA5}">
                      <a16:colId xmlns:a16="http://schemas.microsoft.com/office/drawing/2014/main" val="86643195"/>
                    </a:ext>
                  </a:extLst>
                </a:gridCol>
                <a:gridCol w="1251118">
                  <a:extLst>
                    <a:ext uri="{9D8B030D-6E8A-4147-A177-3AD203B41FA5}">
                      <a16:colId xmlns:a16="http://schemas.microsoft.com/office/drawing/2014/main" val="2997401230"/>
                    </a:ext>
                  </a:extLst>
                </a:gridCol>
                <a:gridCol w="1296888">
                  <a:extLst>
                    <a:ext uri="{9D8B030D-6E8A-4147-A177-3AD203B41FA5}">
                      <a16:colId xmlns:a16="http://schemas.microsoft.com/office/drawing/2014/main" val="1781724120"/>
                    </a:ext>
                  </a:extLst>
                </a:gridCol>
                <a:gridCol w="1340438">
                  <a:extLst>
                    <a:ext uri="{9D8B030D-6E8A-4147-A177-3AD203B41FA5}">
                      <a16:colId xmlns:a16="http://schemas.microsoft.com/office/drawing/2014/main" val="3641225520"/>
                    </a:ext>
                  </a:extLst>
                </a:gridCol>
                <a:gridCol w="1340438">
                  <a:extLst>
                    <a:ext uri="{9D8B030D-6E8A-4147-A177-3AD203B41FA5}">
                      <a16:colId xmlns:a16="http://schemas.microsoft.com/office/drawing/2014/main" val="2358838289"/>
                    </a:ext>
                  </a:extLst>
                </a:gridCol>
              </a:tblGrid>
              <a:tr h="313549">
                <a:tc rowSpan="2">
                  <a:txBody>
                    <a:bodyPr/>
                    <a:lstStyle/>
                    <a:p>
                      <a:pPr indent="177165" algn="ctr">
                        <a:lnSpc>
                          <a:spcPts val="2000"/>
                        </a:lnSpc>
                        <a:spcAft>
                          <a:spcPts val="0"/>
                        </a:spcAft>
                      </a:pPr>
                      <a:r>
                        <a:rPr lang="zh-CN" sz="1200" kern="0">
                          <a:effectLst/>
                          <a:latin typeface="微软雅黑" panose="020B0503020204020204" pitchFamily="34" charset="-122"/>
                          <a:ea typeface="微软雅黑" panose="020B0503020204020204" pitchFamily="34" charset="-122"/>
                        </a:rPr>
                        <a:t>算法</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gridSpan="4">
                  <a:txBody>
                    <a:bodyPr/>
                    <a:lstStyle/>
                    <a:p>
                      <a:pPr indent="127000" algn="ctr">
                        <a:lnSpc>
                          <a:spcPts val="2000"/>
                        </a:lnSpc>
                        <a:spcAft>
                          <a:spcPts val="0"/>
                        </a:spcAft>
                      </a:pPr>
                      <a:r>
                        <a:rPr lang="zh-CN" sz="1200" kern="0" dirty="0">
                          <a:effectLst/>
                          <a:latin typeface="微软雅黑" panose="020B0503020204020204" pitchFamily="34" charset="-122"/>
                          <a:ea typeface="微软雅黑" panose="020B0503020204020204" pitchFamily="34" charset="-122"/>
                        </a:rPr>
                        <a:t>任务总数</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447626622"/>
                  </a:ext>
                </a:extLst>
              </a:tr>
              <a:tr h="313107">
                <a:tc vMerge="1">
                  <a:txBody>
                    <a:bodyPr/>
                    <a:lstStyle/>
                    <a:p>
                      <a:endParaRPr lang="zh-CN" altLang="en-US"/>
                    </a:p>
                  </a:txBody>
                  <a:tcPr/>
                </a:tc>
                <a:tc>
                  <a:txBody>
                    <a:bodyPr/>
                    <a:lstStyle/>
                    <a:p>
                      <a:pPr indent="266700" algn="ctr">
                        <a:lnSpc>
                          <a:spcPts val="2000"/>
                        </a:lnSpc>
                        <a:spcAft>
                          <a:spcPts val="0"/>
                        </a:spcAft>
                      </a:pPr>
                      <a:r>
                        <a:rPr lang="en-US" sz="1200" kern="0">
                          <a:effectLst/>
                          <a:latin typeface="微软雅黑" panose="020B0503020204020204" pitchFamily="34" charset="-122"/>
                          <a:ea typeface="微软雅黑" panose="020B0503020204020204" pitchFamily="34" charset="-122"/>
                        </a:rPr>
                        <a:t>138</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indent="310515" algn="ctr">
                        <a:lnSpc>
                          <a:spcPts val="2000"/>
                        </a:lnSpc>
                        <a:spcAft>
                          <a:spcPts val="0"/>
                        </a:spcAft>
                      </a:pPr>
                      <a:r>
                        <a:rPr lang="en-US" sz="1200" kern="0">
                          <a:effectLst/>
                          <a:latin typeface="微软雅黑" panose="020B0503020204020204" pitchFamily="34" charset="-122"/>
                          <a:ea typeface="微软雅黑" panose="020B0503020204020204" pitchFamily="34" charset="-122"/>
                        </a:rPr>
                        <a:t>252</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indent="310515" algn="ctr">
                        <a:lnSpc>
                          <a:spcPts val="2000"/>
                        </a:lnSpc>
                        <a:spcAft>
                          <a:spcPts val="0"/>
                        </a:spcAft>
                      </a:pPr>
                      <a:r>
                        <a:rPr lang="en-US" sz="1200" kern="0">
                          <a:effectLst/>
                          <a:latin typeface="微软雅黑" panose="020B0503020204020204" pitchFamily="34" charset="-122"/>
                          <a:ea typeface="微软雅黑" panose="020B0503020204020204" pitchFamily="34" charset="-122"/>
                        </a:rPr>
                        <a:t>358</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indent="266700" algn="ctr">
                        <a:lnSpc>
                          <a:spcPts val="2000"/>
                        </a:lnSpc>
                        <a:spcAft>
                          <a:spcPts val="0"/>
                        </a:spcAft>
                      </a:pPr>
                      <a:r>
                        <a:rPr lang="en-US" sz="1200" kern="0" dirty="0">
                          <a:effectLst/>
                          <a:latin typeface="微软雅黑" panose="020B0503020204020204" pitchFamily="34" charset="-122"/>
                          <a:ea typeface="微软雅黑" panose="020B0503020204020204" pitchFamily="34" charset="-122"/>
                        </a:rPr>
                        <a:t>497</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extLst>
                  <a:ext uri="{0D108BD9-81ED-4DB2-BD59-A6C34878D82A}">
                    <a16:rowId xmlns:a16="http://schemas.microsoft.com/office/drawing/2014/main" val="1902023872"/>
                  </a:ext>
                </a:extLst>
              </a:tr>
              <a:tr h="313107">
                <a:tc>
                  <a:txBody>
                    <a:bodyPr/>
                    <a:lstStyle/>
                    <a:p>
                      <a:pPr indent="110490" algn="ctr">
                        <a:lnSpc>
                          <a:spcPts val="2000"/>
                        </a:lnSpc>
                        <a:spcAft>
                          <a:spcPts val="0"/>
                        </a:spcAft>
                      </a:pPr>
                      <a:r>
                        <a:rPr lang="en-US" sz="1200" kern="0">
                          <a:effectLst/>
                          <a:latin typeface="微软雅黑" panose="020B0503020204020204" pitchFamily="34" charset="-122"/>
                          <a:ea typeface="微软雅黑" panose="020B0503020204020204" pitchFamily="34" charset="-122"/>
                        </a:rPr>
                        <a:t>GTBGA</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indent="133350" algn="ctr">
                        <a:lnSpc>
                          <a:spcPts val="2000"/>
                        </a:lnSpc>
                        <a:spcAft>
                          <a:spcPts val="0"/>
                        </a:spcAft>
                      </a:pPr>
                      <a:r>
                        <a:rPr lang="en-US" sz="1200" kern="0" dirty="0">
                          <a:effectLst/>
                          <a:latin typeface="微软雅黑" panose="020B0503020204020204" pitchFamily="34" charset="-122"/>
                          <a:ea typeface="微软雅黑" panose="020B0503020204020204" pitchFamily="34" charset="-122"/>
                        </a:rPr>
                        <a:t>-0.059383</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indent="133350" algn="ctr">
                        <a:lnSpc>
                          <a:spcPts val="2000"/>
                        </a:lnSpc>
                        <a:spcAft>
                          <a:spcPts val="0"/>
                        </a:spcAft>
                      </a:pPr>
                      <a:r>
                        <a:rPr lang="en-US" sz="1200" kern="0" dirty="0">
                          <a:effectLst/>
                          <a:latin typeface="微软雅黑" panose="020B0503020204020204" pitchFamily="34" charset="-122"/>
                          <a:ea typeface="微软雅黑" panose="020B0503020204020204" pitchFamily="34" charset="-122"/>
                        </a:rPr>
                        <a:t>0.040311</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indent="110490" algn="ctr">
                        <a:lnSpc>
                          <a:spcPts val="2000"/>
                        </a:lnSpc>
                        <a:spcAft>
                          <a:spcPts val="0"/>
                        </a:spcAft>
                      </a:pPr>
                      <a:r>
                        <a:rPr lang="en-US" sz="1200" kern="0" dirty="0">
                          <a:effectLst/>
                          <a:latin typeface="微软雅黑" panose="020B0503020204020204" pitchFamily="34" charset="-122"/>
                          <a:ea typeface="微软雅黑" panose="020B0503020204020204" pitchFamily="34" charset="-122"/>
                        </a:rPr>
                        <a:t>0.055401</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indent="110490" algn="ctr">
                        <a:lnSpc>
                          <a:spcPts val="2000"/>
                        </a:lnSpc>
                        <a:spcAft>
                          <a:spcPts val="0"/>
                        </a:spcAft>
                      </a:pPr>
                      <a:r>
                        <a:rPr lang="en-US" sz="1200" kern="0" dirty="0">
                          <a:solidFill>
                            <a:srgbClr val="FF0000"/>
                          </a:solidFill>
                          <a:effectLst/>
                          <a:latin typeface="微软雅黑" panose="020B0503020204020204" pitchFamily="34" charset="-122"/>
                          <a:ea typeface="微软雅黑" panose="020B0503020204020204" pitchFamily="34" charset="-122"/>
                        </a:rPr>
                        <a:t>0.098098</a:t>
                      </a:r>
                      <a:endParaRPr lang="zh-CN" sz="1200"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extLst>
                  <a:ext uri="{0D108BD9-81ED-4DB2-BD59-A6C34878D82A}">
                    <a16:rowId xmlns:a16="http://schemas.microsoft.com/office/drawing/2014/main" val="589836672"/>
                  </a:ext>
                </a:extLst>
              </a:tr>
              <a:tr h="313107">
                <a:tc>
                  <a:txBody>
                    <a:bodyPr/>
                    <a:lstStyle/>
                    <a:p>
                      <a:pPr indent="110490" algn="ctr">
                        <a:lnSpc>
                          <a:spcPts val="2000"/>
                        </a:lnSpc>
                        <a:spcAft>
                          <a:spcPts val="0"/>
                        </a:spcAft>
                      </a:pPr>
                      <a:r>
                        <a:rPr lang="en-US" sz="1200" kern="0">
                          <a:effectLst/>
                          <a:latin typeface="微软雅黑" panose="020B0503020204020204" pitchFamily="34" charset="-122"/>
                          <a:ea typeface="微软雅黑" panose="020B0503020204020204" pitchFamily="34" charset="-122"/>
                        </a:rPr>
                        <a:t>NSGA-II</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indent="133350" algn="ctr">
                        <a:lnSpc>
                          <a:spcPts val="2000"/>
                        </a:lnSpc>
                        <a:spcAft>
                          <a:spcPts val="0"/>
                        </a:spcAft>
                      </a:pPr>
                      <a:r>
                        <a:rPr lang="en-US" sz="1200" kern="0" dirty="0">
                          <a:effectLst/>
                          <a:latin typeface="微软雅黑" panose="020B0503020204020204" pitchFamily="34" charset="-122"/>
                          <a:ea typeface="微软雅黑" panose="020B0503020204020204" pitchFamily="34" charset="-122"/>
                        </a:rPr>
                        <a:t>0.028987</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indent="133350" algn="ctr">
                        <a:lnSpc>
                          <a:spcPts val="2000"/>
                        </a:lnSpc>
                        <a:spcAft>
                          <a:spcPts val="0"/>
                        </a:spcAft>
                      </a:pPr>
                      <a:r>
                        <a:rPr lang="en-US" sz="1200" kern="0" dirty="0">
                          <a:effectLst/>
                          <a:latin typeface="微软雅黑" panose="020B0503020204020204" pitchFamily="34" charset="-122"/>
                          <a:ea typeface="微软雅黑" panose="020B0503020204020204" pitchFamily="34" charset="-122"/>
                        </a:rPr>
                        <a:t>0.062725</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indent="110490" algn="ctr">
                        <a:lnSpc>
                          <a:spcPts val="2000"/>
                        </a:lnSpc>
                        <a:spcAft>
                          <a:spcPts val="0"/>
                        </a:spcAft>
                      </a:pPr>
                      <a:r>
                        <a:rPr lang="en-US" sz="1200" kern="0">
                          <a:effectLst/>
                          <a:latin typeface="微软雅黑" panose="020B0503020204020204" pitchFamily="34" charset="-122"/>
                          <a:ea typeface="微软雅黑" panose="020B0503020204020204" pitchFamily="34" charset="-122"/>
                        </a:rPr>
                        <a:t>0.049967</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indent="110490" algn="ctr">
                        <a:lnSpc>
                          <a:spcPts val="2000"/>
                        </a:lnSpc>
                        <a:spcAft>
                          <a:spcPts val="0"/>
                        </a:spcAft>
                      </a:pPr>
                      <a:r>
                        <a:rPr lang="en-US" sz="1200" kern="0" dirty="0">
                          <a:effectLst/>
                          <a:latin typeface="微软雅黑" panose="020B0503020204020204" pitchFamily="34" charset="-122"/>
                          <a:ea typeface="微软雅黑" panose="020B0503020204020204" pitchFamily="34" charset="-122"/>
                        </a:rPr>
                        <a:t>0.029534</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extLst>
                  <a:ext uri="{0D108BD9-81ED-4DB2-BD59-A6C34878D82A}">
                    <a16:rowId xmlns:a16="http://schemas.microsoft.com/office/drawing/2014/main" val="4273760832"/>
                  </a:ext>
                </a:extLst>
              </a:tr>
              <a:tr h="313107">
                <a:tc>
                  <a:txBody>
                    <a:bodyPr/>
                    <a:lstStyle/>
                    <a:p>
                      <a:pPr indent="110490" algn="ctr">
                        <a:lnSpc>
                          <a:spcPts val="2000"/>
                        </a:lnSpc>
                        <a:spcAft>
                          <a:spcPts val="0"/>
                        </a:spcAft>
                      </a:pPr>
                      <a:r>
                        <a:rPr lang="en-US" sz="1200" kern="0">
                          <a:effectLst/>
                          <a:latin typeface="微软雅黑" panose="020B0503020204020204" pitchFamily="34" charset="-122"/>
                          <a:ea typeface="微软雅黑" panose="020B0503020204020204" pitchFamily="34" charset="-122"/>
                        </a:rPr>
                        <a:t>MOPSO</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indent="133350" algn="ctr">
                        <a:lnSpc>
                          <a:spcPts val="2000"/>
                        </a:lnSpc>
                        <a:spcAft>
                          <a:spcPts val="0"/>
                        </a:spcAft>
                      </a:pPr>
                      <a:r>
                        <a:rPr lang="en-US" sz="1200" kern="0" dirty="0">
                          <a:effectLst/>
                          <a:latin typeface="微软雅黑" panose="020B0503020204020204" pitchFamily="34" charset="-122"/>
                          <a:ea typeface="微软雅黑" panose="020B0503020204020204" pitchFamily="34" charset="-122"/>
                        </a:rPr>
                        <a:t>0.043031</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indent="133350" algn="ctr">
                        <a:lnSpc>
                          <a:spcPts val="2000"/>
                        </a:lnSpc>
                        <a:spcAft>
                          <a:spcPts val="0"/>
                        </a:spcAft>
                      </a:pPr>
                      <a:r>
                        <a:rPr lang="en-US" sz="1200" kern="0" dirty="0">
                          <a:effectLst/>
                          <a:latin typeface="微软雅黑" panose="020B0503020204020204" pitchFamily="34" charset="-122"/>
                          <a:ea typeface="微软雅黑" panose="020B0503020204020204" pitchFamily="34" charset="-122"/>
                        </a:rPr>
                        <a:t>0.083047</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indent="110490" algn="ctr">
                        <a:lnSpc>
                          <a:spcPts val="2000"/>
                        </a:lnSpc>
                        <a:spcAft>
                          <a:spcPts val="0"/>
                        </a:spcAft>
                      </a:pPr>
                      <a:r>
                        <a:rPr lang="en-US" sz="1200" kern="0">
                          <a:effectLst/>
                          <a:latin typeface="微软雅黑" panose="020B0503020204020204" pitchFamily="34" charset="-122"/>
                          <a:ea typeface="微软雅黑" panose="020B0503020204020204" pitchFamily="34" charset="-122"/>
                        </a:rPr>
                        <a:t>0.076154</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indent="110490" algn="ctr">
                        <a:lnSpc>
                          <a:spcPts val="2000"/>
                        </a:lnSpc>
                        <a:spcAft>
                          <a:spcPts val="0"/>
                        </a:spcAft>
                      </a:pPr>
                      <a:r>
                        <a:rPr lang="en-US" sz="1200" kern="0" dirty="0">
                          <a:effectLst/>
                          <a:latin typeface="微软雅黑" panose="020B0503020204020204" pitchFamily="34" charset="-122"/>
                          <a:ea typeface="微软雅黑" panose="020B0503020204020204" pitchFamily="34" charset="-122"/>
                        </a:rPr>
                        <a:t>0.0891</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extLst>
                  <a:ext uri="{0D108BD9-81ED-4DB2-BD59-A6C34878D82A}">
                    <a16:rowId xmlns:a16="http://schemas.microsoft.com/office/drawing/2014/main" val="2007782140"/>
                  </a:ext>
                </a:extLst>
              </a:tr>
            </a:tbl>
          </a:graphicData>
        </a:graphic>
      </p:graphicFrame>
      <p:sp>
        <p:nvSpPr>
          <p:cNvPr id="39" name="矩形: 圆角 124">
            <a:extLst>
              <a:ext uri="{FF2B5EF4-FFF2-40B4-BE49-F238E27FC236}">
                <a16:creationId xmlns:a16="http://schemas.microsoft.com/office/drawing/2014/main" id="{11BB26C2-6A35-4F5D-9DF8-3924731388DE}"/>
              </a:ext>
            </a:extLst>
          </p:cNvPr>
          <p:cNvSpPr/>
          <p:nvPr/>
        </p:nvSpPr>
        <p:spPr>
          <a:xfrm>
            <a:off x="5681480" y="3983825"/>
            <a:ext cx="3005958" cy="340768"/>
          </a:xfrm>
          <a:prstGeom prst="roundRect">
            <a:avLst>
              <a:gd name="adj" fmla="val 50000"/>
            </a:avLst>
          </a:prstGeom>
          <a:solidFill>
            <a:srgbClr val="00468E"/>
          </a:solidFill>
          <a:ln w="50800">
            <a:noFill/>
          </a:ln>
          <a:effectLst>
            <a:outerShdw blurRad="469900" sx="104000" sy="104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40" name="文本框 39">
            <a:extLst>
              <a:ext uri="{FF2B5EF4-FFF2-40B4-BE49-F238E27FC236}">
                <a16:creationId xmlns:a16="http://schemas.microsoft.com/office/drawing/2014/main" id="{35100DE7-C838-43A9-9FCE-7AB7A408053C}"/>
              </a:ext>
            </a:extLst>
          </p:cNvPr>
          <p:cNvSpPr txBox="1"/>
          <p:nvPr/>
        </p:nvSpPr>
        <p:spPr>
          <a:xfrm>
            <a:off x="5740564" y="4000322"/>
            <a:ext cx="2887790" cy="307777"/>
          </a:xfrm>
          <a:prstGeom prst="rect">
            <a:avLst/>
          </a:prstGeom>
          <a:noFill/>
        </p:spPr>
        <p:txBody>
          <a:bodyPr wrap="square" rtlCol="0">
            <a:spAutoFit/>
          </a:bodyPr>
          <a:lstStyle>
            <a:defPPr>
              <a:defRPr lang="zh-CN"/>
            </a:defPPr>
            <a:lvl1pPr>
              <a:defRPr sz="2800" b="1">
                <a:solidFill>
                  <a:srgbClr val="1E1F8B"/>
                </a:solidFill>
                <a:latin typeface="浪漫雅圆" panose="02010601040101010101" pitchFamily="2" charset="-122"/>
                <a:ea typeface="浪漫雅圆" panose="02010601040101010101" pitchFamily="2" charset="-122"/>
              </a:defRPr>
            </a:lvl1pPr>
          </a:lstStyle>
          <a:p>
            <a:pPr algn="ctr"/>
            <a:r>
              <a:rPr lang="zh-CN" altLang="en-US" sz="1400" dirty="0">
                <a:solidFill>
                  <a:schemeClr val="bg1"/>
                </a:solidFill>
                <a:latin typeface="微软雅黑" panose="020B0503020204020204" pitchFamily="34" charset="-122"/>
                <a:ea typeface="微软雅黑" panose="020B0503020204020204" pitchFamily="34" charset="-122"/>
              </a:rPr>
              <a:t>总</a:t>
            </a:r>
            <a:r>
              <a:rPr lang="zh-CN" altLang="en-US" sz="1400" dirty="0" smtClean="0">
                <a:solidFill>
                  <a:schemeClr val="bg1"/>
                </a:solidFill>
                <a:latin typeface="微软雅黑" panose="020B0503020204020204" pitchFamily="34" charset="-122"/>
                <a:ea typeface="微软雅黑" panose="020B0503020204020204" pitchFamily="34" charset="-122"/>
              </a:rPr>
              <a:t>花费的相对增长率</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2" name="矩形: 圆角 120">
            <a:extLst>
              <a:ext uri="{FF2B5EF4-FFF2-40B4-BE49-F238E27FC236}">
                <a16:creationId xmlns:a16="http://schemas.microsoft.com/office/drawing/2014/main" id="{44906AC7-84B6-453D-BE8F-1E08EA3CF00D}"/>
              </a:ext>
            </a:extLst>
          </p:cNvPr>
          <p:cNvSpPr/>
          <p:nvPr/>
        </p:nvSpPr>
        <p:spPr>
          <a:xfrm>
            <a:off x="-335280" y="3845826"/>
            <a:ext cx="2430780" cy="615507"/>
          </a:xfrm>
          <a:prstGeom prst="roundRect">
            <a:avLst>
              <a:gd name="adj" fmla="val 50000"/>
            </a:avLst>
          </a:prstGeom>
          <a:solidFill>
            <a:schemeClr val="bg1"/>
          </a:solidFill>
          <a:ln w="50800">
            <a:noFill/>
          </a:ln>
          <a:effectLst>
            <a:outerShdw blurRad="469900" sx="104000" sy="104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3" name="文本框 22">
            <a:extLst>
              <a:ext uri="{FF2B5EF4-FFF2-40B4-BE49-F238E27FC236}">
                <a16:creationId xmlns:a16="http://schemas.microsoft.com/office/drawing/2014/main" id="{F2A70FE8-B823-4BCA-ABD5-E5714485D20F}"/>
              </a:ext>
            </a:extLst>
          </p:cNvPr>
          <p:cNvSpPr txBox="1"/>
          <p:nvPr/>
        </p:nvSpPr>
        <p:spPr>
          <a:xfrm>
            <a:off x="203606" y="3898891"/>
            <a:ext cx="1686154" cy="461665"/>
          </a:xfrm>
          <a:prstGeom prst="rect">
            <a:avLst/>
          </a:prstGeom>
          <a:noFill/>
        </p:spPr>
        <p:txBody>
          <a:bodyPr wrap="square" rtlCol="0">
            <a:spAutoFit/>
          </a:bodyPr>
          <a:lstStyle/>
          <a:p>
            <a:r>
              <a:rPr lang="zh-CN" altLang="en-US" sz="2400" b="1" dirty="0" smtClean="0">
                <a:solidFill>
                  <a:srgbClr val="00468E"/>
                </a:solidFill>
                <a:latin typeface="微软雅黑" panose="020B0503020204020204" pitchFamily="34" charset="-122"/>
                <a:ea typeface="微软雅黑" panose="020B0503020204020204" pitchFamily="34" charset="-122"/>
              </a:rPr>
              <a:t>实验分析 </a:t>
            </a:r>
            <a:endParaRPr lang="zh-CN" altLang="en-US" sz="2400" b="1" dirty="0">
              <a:solidFill>
                <a:srgbClr val="00468E"/>
              </a:solidFill>
              <a:latin typeface="微软雅黑" panose="020B0503020204020204" pitchFamily="34" charset="-122"/>
              <a:ea typeface="微软雅黑" panose="020B0503020204020204" pitchFamily="34" charset="-122"/>
            </a:endParaRPr>
          </a:p>
        </p:txBody>
      </p:sp>
      <p:sp>
        <p:nvSpPr>
          <p:cNvPr id="24" name="弧形 23">
            <a:extLst>
              <a:ext uri="{FF2B5EF4-FFF2-40B4-BE49-F238E27FC236}">
                <a16:creationId xmlns:a16="http://schemas.microsoft.com/office/drawing/2014/main" id="{42BC9E90-A9F4-4585-88CC-3203288AEDE6}"/>
              </a:ext>
            </a:extLst>
          </p:cNvPr>
          <p:cNvSpPr/>
          <p:nvPr/>
        </p:nvSpPr>
        <p:spPr>
          <a:xfrm rot="2700000">
            <a:off x="1467034" y="3955667"/>
            <a:ext cx="395824" cy="395824"/>
          </a:xfrm>
          <a:prstGeom prst="arc">
            <a:avLst/>
          </a:prstGeom>
          <a:ln w="50800" cap="rnd">
            <a:solidFill>
              <a:srgbClr val="00468E"/>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C5E880B9-107D-41C6-87F1-65F66D40A0BF}"/>
              </a:ext>
            </a:extLst>
          </p:cNvPr>
          <p:cNvSpPr txBox="1"/>
          <p:nvPr/>
        </p:nvSpPr>
        <p:spPr>
          <a:xfrm>
            <a:off x="203606" y="2185231"/>
            <a:ext cx="1373734" cy="400110"/>
          </a:xfrm>
          <a:prstGeom prst="rect">
            <a:avLst/>
          </a:prstGeom>
          <a:noFill/>
        </p:spPr>
        <p:txBody>
          <a:bodyPr wrap="square" rtlCol="0">
            <a:spAutoFit/>
          </a:bodyPr>
          <a:lstStyle/>
          <a:p>
            <a:r>
              <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rPr>
              <a:t>研究</a:t>
            </a:r>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背景</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89BB294C-F152-47A1-A832-B338DFB2169C}"/>
              </a:ext>
            </a:extLst>
          </p:cNvPr>
          <p:cNvSpPr txBox="1"/>
          <p:nvPr/>
        </p:nvSpPr>
        <p:spPr>
          <a:xfrm>
            <a:off x="203606" y="2694947"/>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问题建模</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27" name="文本框 26">
            <a:extLst>
              <a:ext uri="{FF2B5EF4-FFF2-40B4-BE49-F238E27FC236}">
                <a16:creationId xmlns:a16="http://schemas.microsoft.com/office/drawing/2014/main" id="{70B01E73-2206-4BAF-96FD-98F96844A935}"/>
              </a:ext>
            </a:extLst>
          </p:cNvPr>
          <p:cNvSpPr txBox="1"/>
          <p:nvPr/>
        </p:nvSpPr>
        <p:spPr>
          <a:xfrm>
            <a:off x="203606" y="3258718"/>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调度方法</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70B01E73-2206-4BAF-96FD-98F96844A935}"/>
              </a:ext>
            </a:extLst>
          </p:cNvPr>
          <p:cNvSpPr txBox="1"/>
          <p:nvPr/>
        </p:nvSpPr>
        <p:spPr>
          <a:xfrm>
            <a:off x="203606" y="4626283"/>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总结展望</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633399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 name="矩形: 圆角 625">
            <a:extLst>
              <a:ext uri="{FF2B5EF4-FFF2-40B4-BE49-F238E27FC236}">
                <a16:creationId xmlns:a16="http://schemas.microsoft.com/office/drawing/2014/main" id="{96E31A82-6E50-4664-9730-0F27BB4AC5E5}"/>
              </a:ext>
            </a:extLst>
          </p:cNvPr>
          <p:cNvSpPr/>
          <p:nvPr/>
        </p:nvSpPr>
        <p:spPr>
          <a:xfrm>
            <a:off x="2689011" y="1536920"/>
            <a:ext cx="8651342" cy="4445426"/>
          </a:xfrm>
          <a:prstGeom prst="roundRect">
            <a:avLst>
              <a:gd name="adj" fmla="val 10297"/>
            </a:avLst>
          </a:prstGeom>
          <a:solidFill>
            <a:schemeClr val="bg1"/>
          </a:solidFill>
          <a:ln>
            <a:noFill/>
          </a:ln>
          <a:effectLst>
            <a:outerShdw blurRad="2794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627" name="任意多边形: 形状 626">
            <a:extLst>
              <a:ext uri="{FF2B5EF4-FFF2-40B4-BE49-F238E27FC236}">
                <a16:creationId xmlns:a16="http://schemas.microsoft.com/office/drawing/2014/main" id="{7DAA398D-59D4-4F51-9C57-4A85B1632D15}"/>
              </a:ext>
            </a:extLst>
          </p:cNvPr>
          <p:cNvSpPr/>
          <p:nvPr/>
        </p:nvSpPr>
        <p:spPr>
          <a:xfrm>
            <a:off x="2389778" y="1331684"/>
            <a:ext cx="833708" cy="623796"/>
          </a:xfrm>
          <a:custGeom>
            <a:avLst/>
            <a:gdLst/>
            <a:ahLst/>
            <a:cxnLst/>
            <a:rect l="l" t="t" r="r" b="b"/>
            <a:pathLst>
              <a:path w="95778" h="71663">
                <a:moveTo>
                  <a:pt x="82098" y="5"/>
                </a:moveTo>
                <a:cubicBezTo>
                  <a:pt x="84614" y="48"/>
                  <a:pt x="87286" y="396"/>
                  <a:pt x="90116" y="1050"/>
                </a:cubicBezTo>
                <a:lnTo>
                  <a:pt x="90116" y="8817"/>
                </a:lnTo>
                <a:cubicBezTo>
                  <a:pt x="78257" y="13440"/>
                  <a:pt x="71979" y="21792"/>
                  <a:pt x="71280" y="33873"/>
                </a:cubicBezTo>
                <a:cubicBezTo>
                  <a:pt x="84139" y="29288"/>
                  <a:pt x="92305" y="35340"/>
                  <a:pt x="95778" y="52027"/>
                </a:cubicBezTo>
                <a:cubicBezTo>
                  <a:pt x="94826" y="65118"/>
                  <a:pt x="87973" y="71663"/>
                  <a:pt x="75219" y="71663"/>
                </a:cubicBezTo>
                <a:cubicBezTo>
                  <a:pt x="59956" y="70752"/>
                  <a:pt x="52325" y="61506"/>
                  <a:pt x="52325" y="43926"/>
                </a:cubicBezTo>
                <a:cubicBezTo>
                  <a:pt x="54564" y="14342"/>
                  <a:pt x="64489" y="-298"/>
                  <a:pt x="82098" y="5"/>
                </a:cubicBezTo>
                <a:close/>
                <a:moveTo>
                  <a:pt x="29473" y="5"/>
                </a:moveTo>
                <a:cubicBezTo>
                  <a:pt x="31987" y="48"/>
                  <a:pt x="34659" y="396"/>
                  <a:pt x="37490" y="1050"/>
                </a:cubicBezTo>
                <a:lnTo>
                  <a:pt x="37490" y="8817"/>
                </a:lnTo>
                <a:cubicBezTo>
                  <a:pt x="25647" y="13434"/>
                  <a:pt x="19469" y="21786"/>
                  <a:pt x="18954" y="33873"/>
                </a:cubicBezTo>
                <a:cubicBezTo>
                  <a:pt x="31588" y="29288"/>
                  <a:pt x="39755" y="35324"/>
                  <a:pt x="43458" y="51980"/>
                </a:cubicBezTo>
                <a:cubicBezTo>
                  <a:pt x="42502" y="65102"/>
                  <a:pt x="35547" y="71663"/>
                  <a:pt x="22593" y="71663"/>
                </a:cubicBezTo>
                <a:cubicBezTo>
                  <a:pt x="7531" y="70752"/>
                  <a:pt x="0" y="61506"/>
                  <a:pt x="0" y="43926"/>
                </a:cubicBezTo>
                <a:cubicBezTo>
                  <a:pt x="2053" y="14342"/>
                  <a:pt x="11877" y="-298"/>
                  <a:pt x="29473" y="5"/>
                </a:cubicBezTo>
                <a:close/>
              </a:path>
            </a:pathLst>
          </a:custGeom>
          <a:solidFill>
            <a:srgbClr val="004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B639BAA9-491C-40A1-B10E-36D9DB15D4B9}"/>
              </a:ext>
            </a:extLst>
          </p:cNvPr>
          <p:cNvSpPr/>
          <p:nvPr/>
        </p:nvSpPr>
        <p:spPr>
          <a:xfrm>
            <a:off x="0" y="0"/>
            <a:ext cx="1825599" cy="6858000"/>
          </a:xfrm>
          <a:prstGeom prst="rect">
            <a:avLst/>
          </a:prstGeom>
          <a:solidFill>
            <a:srgbClr val="004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13" name="矩形: 圆角 112">
            <a:extLst>
              <a:ext uri="{FF2B5EF4-FFF2-40B4-BE49-F238E27FC236}">
                <a16:creationId xmlns:a16="http://schemas.microsoft.com/office/drawing/2014/main" id="{241881B8-E933-4C52-BA38-42767F7C6653}"/>
              </a:ext>
            </a:extLst>
          </p:cNvPr>
          <p:cNvSpPr/>
          <p:nvPr/>
        </p:nvSpPr>
        <p:spPr>
          <a:xfrm>
            <a:off x="-335280" y="1943006"/>
            <a:ext cx="2430780" cy="615507"/>
          </a:xfrm>
          <a:prstGeom prst="roundRect">
            <a:avLst>
              <a:gd name="adj" fmla="val 50000"/>
            </a:avLst>
          </a:prstGeom>
          <a:solidFill>
            <a:schemeClr val="bg1"/>
          </a:solidFill>
          <a:ln w="50800">
            <a:noFill/>
          </a:ln>
          <a:effectLst>
            <a:outerShdw blurRad="469900" sx="104000" sy="104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14" name="文本框 113">
            <a:extLst>
              <a:ext uri="{FF2B5EF4-FFF2-40B4-BE49-F238E27FC236}">
                <a16:creationId xmlns:a16="http://schemas.microsoft.com/office/drawing/2014/main" id="{FEB8ACCE-F816-4F0E-82B3-9CD612B3E629}"/>
              </a:ext>
            </a:extLst>
          </p:cNvPr>
          <p:cNvSpPr txBox="1"/>
          <p:nvPr/>
        </p:nvSpPr>
        <p:spPr>
          <a:xfrm>
            <a:off x="203606" y="1996071"/>
            <a:ext cx="1686154" cy="461665"/>
          </a:xfrm>
          <a:prstGeom prst="rect">
            <a:avLst/>
          </a:prstGeom>
          <a:noFill/>
        </p:spPr>
        <p:txBody>
          <a:bodyPr wrap="square" rtlCol="0">
            <a:spAutoFit/>
          </a:bodyPr>
          <a:lstStyle/>
          <a:p>
            <a:r>
              <a:rPr lang="zh-CN" altLang="en-US" sz="2400" b="1" dirty="0">
                <a:solidFill>
                  <a:srgbClr val="00468E"/>
                </a:solidFill>
                <a:latin typeface="微软雅黑" panose="020B0503020204020204" pitchFamily="34" charset="-122"/>
                <a:ea typeface="微软雅黑" panose="020B0503020204020204" pitchFamily="34" charset="-122"/>
              </a:rPr>
              <a:t>研究</a:t>
            </a:r>
            <a:r>
              <a:rPr lang="zh-CN" altLang="en-US" sz="2400" b="1" dirty="0" smtClean="0">
                <a:solidFill>
                  <a:srgbClr val="00468E"/>
                </a:solidFill>
                <a:latin typeface="微软雅黑" panose="020B0503020204020204" pitchFamily="34" charset="-122"/>
                <a:ea typeface="微软雅黑" panose="020B0503020204020204" pitchFamily="34" charset="-122"/>
              </a:rPr>
              <a:t>背景</a:t>
            </a:r>
            <a:endParaRPr lang="zh-CN" altLang="en-US" sz="2400" b="1" dirty="0">
              <a:solidFill>
                <a:srgbClr val="00468E"/>
              </a:solidFill>
              <a:latin typeface="微软雅黑" panose="020B0503020204020204" pitchFamily="34" charset="-122"/>
              <a:ea typeface="微软雅黑" panose="020B0503020204020204" pitchFamily="34" charset="-122"/>
            </a:endParaRPr>
          </a:p>
        </p:txBody>
      </p:sp>
      <p:sp>
        <p:nvSpPr>
          <p:cNvPr id="116" name="文本框 115">
            <a:extLst>
              <a:ext uri="{FF2B5EF4-FFF2-40B4-BE49-F238E27FC236}">
                <a16:creationId xmlns:a16="http://schemas.microsoft.com/office/drawing/2014/main" id="{CC561691-8472-4300-A93B-43173F0B402C}"/>
              </a:ext>
            </a:extLst>
          </p:cNvPr>
          <p:cNvSpPr txBox="1"/>
          <p:nvPr/>
        </p:nvSpPr>
        <p:spPr>
          <a:xfrm>
            <a:off x="203606" y="2708906"/>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问题建模</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117" name="文本框 116">
            <a:extLst>
              <a:ext uri="{FF2B5EF4-FFF2-40B4-BE49-F238E27FC236}">
                <a16:creationId xmlns:a16="http://schemas.microsoft.com/office/drawing/2014/main" id="{89BB294C-F152-47A1-A832-B338DFB2169C}"/>
              </a:ext>
            </a:extLst>
          </p:cNvPr>
          <p:cNvSpPr txBox="1"/>
          <p:nvPr/>
        </p:nvSpPr>
        <p:spPr>
          <a:xfrm>
            <a:off x="203606" y="3299360"/>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调度方法</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118" name="文本框 117">
            <a:extLst>
              <a:ext uri="{FF2B5EF4-FFF2-40B4-BE49-F238E27FC236}">
                <a16:creationId xmlns:a16="http://schemas.microsoft.com/office/drawing/2014/main" id="{70B01E73-2206-4BAF-96FD-98F96844A935}"/>
              </a:ext>
            </a:extLst>
          </p:cNvPr>
          <p:cNvSpPr txBox="1"/>
          <p:nvPr/>
        </p:nvSpPr>
        <p:spPr>
          <a:xfrm>
            <a:off x="203606" y="3889815"/>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实验分析</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120" name="弧形 119">
            <a:extLst>
              <a:ext uri="{FF2B5EF4-FFF2-40B4-BE49-F238E27FC236}">
                <a16:creationId xmlns:a16="http://schemas.microsoft.com/office/drawing/2014/main" id="{F4934CE7-03FA-4713-91AE-30FB01DA9399}"/>
              </a:ext>
            </a:extLst>
          </p:cNvPr>
          <p:cNvSpPr/>
          <p:nvPr/>
        </p:nvSpPr>
        <p:spPr>
          <a:xfrm rot="2700000">
            <a:off x="1467034" y="2052847"/>
            <a:ext cx="395824" cy="395824"/>
          </a:xfrm>
          <a:prstGeom prst="arc">
            <a:avLst/>
          </a:prstGeom>
          <a:ln w="50800" cap="rnd">
            <a:solidFill>
              <a:srgbClr val="00468E"/>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2" name="文本框 201">
            <a:extLst>
              <a:ext uri="{FF2B5EF4-FFF2-40B4-BE49-F238E27FC236}">
                <a16:creationId xmlns:a16="http://schemas.microsoft.com/office/drawing/2014/main" id="{D651C2DF-C6C5-40C2-8CC1-F6461A85C516}"/>
              </a:ext>
            </a:extLst>
          </p:cNvPr>
          <p:cNvSpPr txBox="1"/>
          <p:nvPr/>
        </p:nvSpPr>
        <p:spPr>
          <a:xfrm>
            <a:off x="2830100" y="1779923"/>
            <a:ext cx="8369164" cy="4201150"/>
          </a:xfrm>
          <a:prstGeom prst="rect">
            <a:avLst/>
          </a:prstGeom>
          <a:noFill/>
        </p:spPr>
        <p:txBody>
          <a:bodyPr wrap="square" rtlCol="0">
            <a:spAutoFit/>
          </a:bodyPr>
          <a:lstStyle/>
          <a:p>
            <a:pPr>
              <a:lnSpc>
                <a:spcPct val="150000"/>
              </a:lnSpc>
            </a:pPr>
            <a:r>
              <a:rPr lang="en-US" altLang="zh-CN" sz="1600" dirty="0" smtClean="0">
                <a:latin typeface="微软雅黑" panose="020B0503020204020204" pitchFamily="34" charset="-122"/>
                <a:ea typeface="微软雅黑" panose="020B0503020204020204" pitchFamily="34" charset="-122"/>
              </a:rPr>
              <a:t>       </a:t>
            </a:r>
            <a:r>
              <a:rPr lang="zh-CN" altLang="zh-CN" sz="1600" dirty="0" smtClean="0">
                <a:solidFill>
                  <a:srgbClr val="FF0000"/>
                </a:solidFill>
                <a:latin typeface="微软雅黑" panose="020B0503020204020204" pitchFamily="34" charset="-122"/>
                <a:ea typeface="微软雅黑" panose="020B0503020204020204" pitchFamily="34" charset="-122"/>
              </a:rPr>
              <a:t>云计算</a:t>
            </a:r>
            <a:r>
              <a:rPr lang="zh-CN" altLang="zh-CN" sz="1600" dirty="0" smtClean="0">
                <a:latin typeface="微软雅黑" panose="020B0503020204020204" pitchFamily="34" charset="-122"/>
                <a:ea typeface="微软雅黑" panose="020B0503020204020204" pitchFamily="34" charset="-122"/>
              </a:rPr>
              <a:t>正逐渐成为一个具有大规模、异构的自主系统集合和灵活的计算架构的高性能的计算环境。它提供了构建数据密集型或计算密集型并行应用程序的工具和技术，同时与传统的并行计算技术相比，它的价格要便宜得多。</a:t>
            </a:r>
            <a:r>
              <a:rPr lang="zh-CN" altLang="en-US" sz="1600" dirty="0" smtClean="0">
                <a:latin typeface="微软雅黑" panose="020B0503020204020204" pitchFamily="34" charset="-122"/>
                <a:ea typeface="微软雅黑" panose="020B0503020204020204" pitchFamily="34" charset="-122"/>
              </a:rPr>
              <a:t>近年来，云环境下的</a:t>
            </a:r>
            <a:r>
              <a:rPr lang="zh-CN" altLang="en-US" sz="1600" dirty="0" smtClean="0">
                <a:solidFill>
                  <a:srgbClr val="FF0000"/>
                </a:solidFill>
                <a:latin typeface="微软雅黑" panose="020B0503020204020204" pitchFamily="34" charset="-122"/>
                <a:ea typeface="微软雅黑" panose="020B0503020204020204" pitchFamily="34" charset="-122"/>
              </a:rPr>
              <a:t>工作流调度</a:t>
            </a:r>
            <a:r>
              <a:rPr lang="zh-CN" altLang="en-US" sz="1600" dirty="0" smtClean="0">
                <a:latin typeface="微软雅黑" panose="020B0503020204020204" pitchFamily="34" charset="-122"/>
                <a:ea typeface="微软雅黑" panose="020B0503020204020204" pitchFamily="34" charset="-122"/>
              </a:rPr>
              <a:t>由于其在科学和经济领域的广泛应用而备受关注。</a:t>
            </a:r>
            <a:endParaRPr lang="en-US" altLang="zh-CN" sz="1600" dirty="0" smtClean="0">
              <a:latin typeface="微软雅黑" panose="020B0503020204020204" pitchFamily="34" charset="-122"/>
              <a:ea typeface="微软雅黑" panose="020B0503020204020204" pitchFamily="34" charset="-122"/>
            </a:endParaRPr>
          </a:p>
          <a:p>
            <a:pPr>
              <a:lnSpc>
                <a:spcPct val="150000"/>
              </a:lnSpc>
            </a:pPr>
            <a:endParaRPr lang="en-US" altLang="zh-CN" sz="1600" dirty="0">
              <a:latin typeface="微软雅黑" panose="020B0503020204020204" pitchFamily="34" charset="-122"/>
              <a:ea typeface="微软雅黑" panose="020B0503020204020204" pitchFamily="34" charset="-122"/>
            </a:endParaRPr>
          </a:p>
          <a:p>
            <a:pPr>
              <a:lnSpc>
                <a:spcPct val="150000"/>
              </a:lnSpc>
            </a:pPr>
            <a:endParaRPr lang="en-US" altLang="zh-CN" sz="1600" dirty="0" smtClean="0">
              <a:latin typeface="微软雅黑" panose="020B0503020204020204" pitchFamily="34" charset="-122"/>
              <a:ea typeface="微软雅黑" panose="020B0503020204020204" pitchFamily="34" charset="-122"/>
            </a:endParaRPr>
          </a:p>
          <a:p>
            <a:pPr>
              <a:lnSpc>
                <a:spcPct val="150000"/>
              </a:lnSpc>
            </a:pPr>
            <a:endParaRPr lang="en-US" altLang="zh-CN" sz="1600" dirty="0">
              <a:latin typeface="微软雅黑" panose="020B0503020204020204" pitchFamily="34" charset="-122"/>
              <a:ea typeface="微软雅黑" panose="020B0503020204020204" pitchFamily="34" charset="-122"/>
            </a:endParaRPr>
          </a:p>
          <a:p>
            <a:pPr>
              <a:lnSpc>
                <a:spcPct val="150000"/>
              </a:lnSpc>
            </a:pPr>
            <a:endParaRPr lang="en-US" altLang="zh-CN" sz="1600" dirty="0" smtClean="0">
              <a:latin typeface="微软雅黑" panose="020B0503020204020204" pitchFamily="34" charset="-122"/>
              <a:ea typeface="微软雅黑" panose="020B0503020204020204" pitchFamily="34" charset="-122"/>
            </a:endParaRPr>
          </a:p>
          <a:p>
            <a:pPr>
              <a:lnSpc>
                <a:spcPct val="150000"/>
              </a:lnSpc>
            </a:pPr>
            <a:endParaRPr lang="en-US" altLang="zh-CN" b="1" dirty="0">
              <a:latin typeface="微软雅黑" panose="020B0503020204020204" pitchFamily="34" charset="-122"/>
              <a:ea typeface="微软雅黑" panose="020B0503020204020204" pitchFamily="34" charset="-122"/>
            </a:endParaRPr>
          </a:p>
          <a:p>
            <a:pPr>
              <a:lnSpc>
                <a:spcPct val="150000"/>
              </a:lnSpc>
            </a:pPr>
            <a:r>
              <a:rPr lang="zh-CN" altLang="en-US" sz="1600" dirty="0" smtClean="0">
                <a:latin typeface="微软雅黑" panose="020B0503020204020204" pitchFamily="34" charset="-122"/>
                <a:ea typeface="微软雅黑" panose="020B0503020204020204" pitchFamily="34" charset="-122"/>
              </a:rPr>
              <a:t>对于</a:t>
            </a:r>
            <a:r>
              <a:rPr lang="zh-CN" altLang="en-US" sz="1600" dirty="0">
                <a:solidFill>
                  <a:srgbClr val="FF0000"/>
                </a:solidFill>
                <a:latin typeface="微软雅黑" panose="020B0503020204020204" pitchFamily="34" charset="-122"/>
                <a:ea typeface="微软雅黑" panose="020B0503020204020204" pitchFamily="34" charset="-122"/>
              </a:rPr>
              <a:t>多目标调度</a:t>
            </a:r>
            <a:r>
              <a:rPr lang="zh-CN" altLang="en-US" sz="1600" dirty="0">
                <a:latin typeface="微软雅黑" panose="020B0503020204020204" pitchFamily="34" charset="-122"/>
                <a:ea typeface="微软雅黑" panose="020B0503020204020204" pitchFamily="34" charset="-122"/>
              </a:rPr>
              <a:t>问题而言，其调度的多个目标之间有时会发生冲突，如最大完成时间和总花费。在分布式平台上调度多任务工作流是一个</a:t>
            </a:r>
            <a:r>
              <a:rPr lang="en-US" altLang="zh-CN" sz="1600" b="1" dirty="0">
                <a:latin typeface="微软雅黑" panose="020B0503020204020204" pitchFamily="34" charset="-122"/>
                <a:ea typeface="微软雅黑" panose="020B0503020204020204" pitchFamily="34" charset="-122"/>
              </a:rPr>
              <a:t>np-complete</a:t>
            </a:r>
            <a:r>
              <a:rPr lang="zh-CN" altLang="en-US" sz="1600" b="1" dirty="0">
                <a:solidFill>
                  <a:schemeClr val="accent6">
                    <a:lumMod val="75000"/>
                  </a:schemeClr>
                </a:solidFill>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问题。</a:t>
            </a:r>
            <a:r>
              <a:rPr lang="en-US" altLang="zh-CN" sz="1600" dirty="0" smtClean="0">
                <a:latin typeface="微软雅黑" panose="020B0503020204020204" pitchFamily="34" charset="-122"/>
                <a:ea typeface="微软雅黑" panose="020B0503020204020204" pitchFamily="34" charset="-122"/>
              </a:rPr>
              <a:t>       </a:t>
            </a:r>
            <a:endParaRPr lang="en-US" altLang="zh-CN" sz="1200" dirty="0">
              <a:latin typeface="微软雅黑" panose="020B0503020204020204" pitchFamily="34" charset="-122"/>
              <a:ea typeface="微软雅黑" panose="020B0503020204020204" pitchFamily="34" charset="-122"/>
            </a:endParaRPr>
          </a:p>
        </p:txBody>
      </p:sp>
      <p:sp>
        <p:nvSpPr>
          <p:cNvPr id="321" name="文本框 320">
            <a:extLst>
              <a:ext uri="{FF2B5EF4-FFF2-40B4-BE49-F238E27FC236}">
                <a16:creationId xmlns:a16="http://schemas.microsoft.com/office/drawing/2014/main" id="{CC4072AC-5BF3-411A-BCF0-99560B40353A}"/>
              </a:ext>
            </a:extLst>
          </p:cNvPr>
          <p:cNvSpPr txBox="1"/>
          <p:nvPr/>
        </p:nvSpPr>
        <p:spPr>
          <a:xfrm>
            <a:off x="2287062" y="473744"/>
            <a:ext cx="9358335" cy="523220"/>
          </a:xfrm>
          <a:prstGeom prst="rect">
            <a:avLst/>
          </a:prstGeom>
          <a:noFill/>
        </p:spPr>
        <p:txBody>
          <a:bodyPr wrap="square" rtlCol="0">
            <a:spAutoFit/>
          </a:bodyPr>
          <a:lstStyle/>
          <a:p>
            <a:r>
              <a:rPr lang="en-US" altLang="zh-CN" sz="2800" b="1" dirty="0">
                <a:solidFill>
                  <a:srgbClr val="00468E"/>
                </a:solidFill>
                <a:latin typeface="微软雅黑" panose="020B0503020204020204" pitchFamily="34" charset="-122"/>
                <a:ea typeface="微软雅黑" panose="020B0503020204020204" pitchFamily="34" charset="-122"/>
              </a:rPr>
              <a:t>1. </a:t>
            </a:r>
            <a:r>
              <a:rPr lang="zh-CN" altLang="en-US" sz="2800" b="1" dirty="0">
                <a:solidFill>
                  <a:srgbClr val="00468E"/>
                </a:solidFill>
                <a:latin typeface="微软雅黑" panose="020B0503020204020204" pitchFamily="34" charset="-122"/>
                <a:ea typeface="微软雅黑" panose="020B0503020204020204" pitchFamily="34" charset="-122"/>
              </a:rPr>
              <a:t>研究</a:t>
            </a:r>
            <a:r>
              <a:rPr lang="zh-CN" altLang="en-US" sz="2800" b="1" dirty="0" smtClean="0">
                <a:solidFill>
                  <a:srgbClr val="00468E"/>
                </a:solidFill>
                <a:latin typeface="微软雅黑" panose="020B0503020204020204" pitchFamily="34" charset="-122"/>
                <a:ea typeface="微软雅黑" panose="020B0503020204020204" pitchFamily="34" charset="-122"/>
              </a:rPr>
              <a:t>背景</a:t>
            </a:r>
            <a:endParaRPr lang="zh-CN" altLang="en-US" sz="2800" b="1" dirty="0">
              <a:solidFill>
                <a:srgbClr val="00468E"/>
              </a:solidFill>
              <a:latin typeface="微软雅黑" panose="020B0503020204020204" pitchFamily="34" charset="-122"/>
              <a:ea typeface="微软雅黑" panose="020B0503020204020204" pitchFamily="34" charset="-122"/>
            </a:endParaRPr>
          </a:p>
        </p:txBody>
      </p:sp>
      <p:pic>
        <p:nvPicPr>
          <p:cNvPr id="108" name="图片 107"/>
          <p:cNvPicPr>
            <a:picLocks noChangeAspect="1"/>
          </p:cNvPicPr>
          <p:nvPr/>
        </p:nvPicPr>
        <p:blipFill>
          <a:blip r:embed="rId3">
            <a:alphaModFix/>
            <a:duotone>
              <a:schemeClr val="accent5">
                <a:shade val="45000"/>
                <a:satMod val="135000"/>
              </a:schemeClr>
              <a:prstClr val="white"/>
            </a:duotone>
            <a:extLst>
              <a:ext uri="{BEBA8EAE-BF5A-486C-A8C5-ECC9F3942E4B}">
                <a14:imgProps xmlns:a14="http://schemas.microsoft.com/office/drawing/2010/main">
                  <a14:imgLayer r:embed="rId4">
                    <a14:imgEffect>
                      <a14:colorTemperature colorTemp="1500"/>
                    </a14:imgEffect>
                    <a14:imgEffect>
                      <a14:saturation sat="32000"/>
                    </a14:imgEffect>
                  </a14:imgLayer>
                </a14:imgProps>
              </a:ext>
              <a:ext uri="{28A0092B-C50C-407E-A947-70E740481C1C}">
                <a14:useLocalDpi xmlns:a14="http://schemas.microsoft.com/office/drawing/2010/main" val="0"/>
              </a:ext>
            </a:extLst>
          </a:blip>
          <a:stretch>
            <a:fillRect/>
          </a:stretch>
        </p:blipFill>
        <p:spPr>
          <a:xfrm>
            <a:off x="155079" y="129451"/>
            <a:ext cx="1470788" cy="1470788"/>
          </a:xfrm>
          <a:prstGeom prst="rect">
            <a:avLst/>
          </a:prstGeom>
          <a:noFill/>
          <a:ln>
            <a:noFill/>
          </a:ln>
        </p:spPr>
      </p:pic>
      <p:pic>
        <p:nvPicPr>
          <p:cNvPr id="3" name="图片 2"/>
          <p:cNvPicPr>
            <a:picLocks noChangeAspect="1"/>
          </p:cNvPicPr>
          <p:nvPr/>
        </p:nvPicPr>
        <p:blipFill>
          <a:blip r:embed="rId5" cstate="hqprint">
            <a:extLst>
              <a:ext uri="{BEBA8EAE-BF5A-486C-A8C5-ECC9F3942E4B}">
                <a14:imgProps xmlns:a14="http://schemas.microsoft.com/office/drawing/2010/main">
                  <a14:imgLayer r:embed="rId6">
                    <a14:imgEffect>
                      <a14:saturation sat="33000"/>
                    </a14:imgEffect>
                  </a14:imgLayer>
                </a14:imgProps>
              </a:ext>
              <a:ext uri="{28A0092B-C50C-407E-A947-70E740481C1C}">
                <a14:useLocalDpi xmlns:a14="http://schemas.microsoft.com/office/drawing/2010/main" val="0"/>
              </a:ext>
            </a:extLst>
          </a:blip>
          <a:stretch>
            <a:fillRect/>
          </a:stretch>
        </p:blipFill>
        <p:spPr>
          <a:xfrm>
            <a:off x="2160879" y="5684515"/>
            <a:ext cx="2194903" cy="1559832"/>
          </a:xfrm>
          <a:prstGeom prst="rect">
            <a:avLst/>
          </a:prstGeom>
        </p:spPr>
      </p:pic>
      <p:sp>
        <p:nvSpPr>
          <p:cNvPr id="110" name="文本框 109">
            <a:extLst>
              <a:ext uri="{FF2B5EF4-FFF2-40B4-BE49-F238E27FC236}">
                <a16:creationId xmlns:a16="http://schemas.microsoft.com/office/drawing/2014/main" id="{70B01E73-2206-4BAF-96FD-98F96844A935}"/>
              </a:ext>
            </a:extLst>
          </p:cNvPr>
          <p:cNvSpPr txBox="1"/>
          <p:nvPr/>
        </p:nvSpPr>
        <p:spPr>
          <a:xfrm>
            <a:off x="203606" y="4454835"/>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总结展望</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4494881" y="6521719"/>
            <a:ext cx="7697119" cy="346249"/>
          </a:xfrm>
          <a:prstGeom prst="rect">
            <a:avLst/>
          </a:prstGeom>
          <a:noFill/>
        </p:spPr>
        <p:txBody>
          <a:bodyPr wrap="square" rtlCol="0">
            <a:spAutoFit/>
          </a:bodyPr>
          <a:lstStyle/>
          <a:p>
            <a:pPr>
              <a:lnSpc>
                <a:spcPct val="150000"/>
              </a:lnSpc>
            </a:pPr>
            <a:r>
              <a:rPr lang="zh-CN" altLang="en-US" sz="1100" dirty="0">
                <a:solidFill>
                  <a:schemeClr val="accent6">
                    <a:lumMod val="75000"/>
                  </a:schemeClr>
                </a:solidFill>
                <a:latin typeface="微软雅黑" panose="020B0503020204020204" pitchFamily="34" charset="-122"/>
                <a:ea typeface="微软雅黑" panose="020B0503020204020204" pitchFamily="34" charset="-122"/>
              </a:rPr>
              <a:t>*</a:t>
            </a:r>
            <a:r>
              <a:rPr lang="en-US" altLang="zh-CN" sz="1100" dirty="0">
                <a:solidFill>
                  <a:schemeClr val="accent6">
                    <a:lumMod val="75000"/>
                  </a:schemeClr>
                </a:solidFill>
                <a:latin typeface="微软雅黑" panose="020B0503020204020204" pitchFamily="34" charset="-122"/>
                <a:ea typeface="微软雅黑" panose="020B0503020204020204" pitchFamily="34" charset="-122"/>
              </a:rPr>
              <a:t>Ullman J D. NP-complete scheduling problems[J]. Journal of Computer &amp; System Sciences, 1975, 10(3):384-393.</a:t>
            </a:r>
          </a:p>
        </p:txBody>
      </p:sp>
      <p:pic>
        <p:nvPicPr>
          <p:cNvPr id="17" name="图片 1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85328" y="3031526"/>
            <a:ext cx="2367266" cy="2142375"/>
          </a:xfrm>
          <a:prstGeom prst="rect">
            <a:avLst/>
          </a:prstGeom>
        </p:spPr>
      </p:pic>
      <p:pic>
        <p:nvPicPr>
          <p:cNvPr id="11267" name="图片 4" descr="CyberShak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81731" y="3421925"/>
            <a:ext cx="1762125" cy="13525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5"/>
          <p:cNvSpPr>
            <a:spLocks noChangeArrowheads="1"/>
          </p:cNvSpPr>
          <p:nvPr/>
        </p:nvSpPr>
        <p:spPr bwMode="auto">
          <a:xfrm>
            <a:off x="0" y="18097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12700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7" name="Rectangle 6"/>
          <p:cNvSpPr>
            <a:spLocks noChangeArrowheads="1"/>
          </p:cNvSpPr>
          <p:nvPr/>
        </p:nvSpPr>
        <p:spPr bwMode="auto">
          <a:xfrm>
            <a:off x="0" y="48387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虚尾箭头 23"/>
          <p:cNvSpPr/>
          <p:nvPr/>
        </p:nvSpPr>
        <p:spPr>
          <a:xfrm>
            <a:off x="6645137" y="3592660"/>
            <a:ext cx="1138990" cy="649453"/>
          </a:xfrm>
          <a:prstGeom prst="striped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25" name="矩形 24"/>
          <p:cNvSpPr/>
          <p:nvPr/>
        </p:nvSpPr>
        <p:spPr>
          <a:xfrm>
            <a:off x="5836928" y="4253361"/>
            <a:ext cx="2859460" cy="830997"/>
          </a:xfrm>
          <a:prstGeom prst="rect">
            <a:avLst/>
          </a:prstGeom>
        </p:spPr>
        <p:txBody>
          <a:bodyPr wrap="square">
            <a:spAutoFit/>
          </a:bodyPr>
          <a:lstStyle/>
          <a:p>
            <a:pPr marL="342900" lvl="1"/>
            <a:r>
              <a:rPr lang="zh-CN" altLang="en-US" sz="1600" dirty="0" smtClean="0">
                <a:solidFill>
                  <a:schemeClr val="accent1">
                    <a:lumMod val="50000"/>
                  </a:schemeClr>
                </a:solidFill>
                <a:latin typeface="微软雅黑" panose="020B0503020204020204" pitchFamily="34" charset="-122"/>
                <a:ea typeface="微软雅黑" panose="020B0503020204020204" pitchFamily="34" charset="-122"/>
              </a:rPr>
              <a:t>服务质量（</a:t>
            </a:r>
            <a:r>
              <a:rPr lang="en-US" altLang="zh-CN" sz="1600" dirty="0" err="1" smtClean="0">
                <a:solidFill>
                  <a:schemeClr val="accent1">
                    <a:lumMod val="50000"/>
                  </a:schemeClr>
                </a:solidFill>
                <a:latin typeface="微软雅黑" panose="020B0503020204020204" pitchFamily="34" charset="-122"/>
                <a:ea typeface="微软雅黑" panose="020B0503020204020204" pitchFamily="34" charset="-122"/>
              </a:rPr>
              <a:t>QoS</a:t>
            </a:r>
            <a:r>
              <a:rPr lang="zh-CN" altLang="en-US" sz="1600" dirty="0" smtClean="0">
                <a:solidFill>
                  <a:schemeClr val="accent1">
                    <a:lumMod val="50000"/>
                  </a:schemeClr>
                </a:solidFill>
                <a:latin typeface="微软雅黑" panose="020B0503020204020204" pitchFamily="34" charset="-122"/>
                <a:ea typeface="微软雅黑" panose="020B0503020204020204" pitchFamily="34" charset="-122"/>
              </a:rPr>
              <a:t>）指标</a:t>
            </a:r>
            <a:endParaRPr lang="en-US" altLang="zh-CN" sz="1600" dirty="0" smtClean="0">
              <a:solidFill>
                <a:schemeClr val="accent1">
                  <a:lumMod val="50000"/>
                </a:schemeClr>
              </a:solidFill>
              <a:latin typeface="微软雅黑" panose="020B0503020204020204" pitchFamily="34" charset="-122"/>
              <a:ea typeface="微软雅黑" panose="020B0503020204020204" pitchFamily="34" charset="-122"/>
            </a:endParaRPr>
          </a:p>
          <a:p>
            <a:pPr marL="1014413" lvl="2" indent="-214313">
              <a:buFont typeface="Wingdings" charset="2"/>
              <a:buChar char="Ø"/>
            </a:pPr>
            <a:r>
              <a:rPr lang="en-US" altLang="zh-CN" sz="1600" dirty="0" smtClean="0">
                <a:solidFill>
                  <a:srgbClr val="FF0000"/>
                </a:solidFill>
                <a:latin typeface="微软雅黑" panose="020B0503020204020204" pitchFamily="34" charset="-122"/>
                <a:ea typeface="微软雅黑" panose="020B0503020204020204" pitchFamily="34" charset="-122"/>
              </a:rPr>
              <a:t>make-span</a:t>
            </a:r>
            <a:endParaRPr lang="en-US" altLang="zh-CN" sz="1600" dirty="0">
              <a:solidFill>
                <a:srgbClr val="FF0000"/>
              </a:solidFill>
              <a:latin typeface="微软雅黑" panose="020B0503020204020204" pitchFamily="34" charset="-122"/>
              <a:ea typeface="微软雅黑" panose="020B0503020204020204" pitchFamily="34" charset="-122"/>
            </a:endParaRPr>
          </a:p>
          <a:p>
            <a:pPr marL="1014413" lvl="2" indent="-214313">
              <a:buFont typeface="Wingdings" charset="2"/>
              <a:buChar char="Ø"/>
            </a:pPr>
            <a:r>
              <a:rPr lang="en-US" altLang="zh-CN" sz="1600" dirty="0" smtClean="0">
                <a:solidFill>
                  <a:srgbClr val="FF0000"/>
                </a:solidFill>
                <a:latin typeface="微软雅黑" panose="020B0503020204020204" pitchFamily="34" charset="-122"/>
                <a:ea typeface="微软雅黑" panose="020B0503020204020204" pitchFamily="34" charset="-122"/>
              </a:rPr>
              <a:t>cost</a:t>
            </a:r>
            <a:endParaRPr lang="en-US" altLang="zh-CN" sz="1600" dirty="0">
              <a:solidFill>
                <a:srgbClr val="FF0000"/>
              </a:solidFill>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D651C2DF-C6C5-40C2-8CC1-F6461A85C516}"/>
              </a:ext>
            </a:extLst>
          </p:cNvPr>
          <p:cNvSpPr txBox="1"/>
          <p:nvPr/>
        </p:nvSpPr>
        <p:spPr>
          <a:xfrm>
            <a:off x="6645137" y="3192716"/>
            <a:ext cx="894256" cy="418191"/>
          </a:xfrm>
          <a:prstGeom prst="rect">
            <a:avLst/>
          </a:prstGeom>
          <a:noFill/>
        </p:spPr>
        <p:txBody>
          <a:bodyPr wrap="square" rtlCol="0">
            <a:spAutoFit/>
          </a:bodyPr>
          <a:lstStyle/>
          <a:p>
            <a:pPr>
              <a:lnSpc>
                <a:spcPct val="150000"/>
              </a:lnSpc>
            </a:pPr>
            <a:r>
              <a:rPr lang="en-US" altLang="zh-CN" sz="1600" dirty="0" smtClean="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匹配</a:t>
            </a:r>
            <a:endParaRPr lang="en-US" altLang="zh-CN" sz="16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486159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矩形: 圆角 200">
            <a:extLst>
              <a:ext uri="{FF2B5EF4-FFF2-40B4-BE49-F238E27FC236}">
                <a16:creationId xmlns:a16="http://schemas.microsoft.com/office/drawing/2014/main" id="{8207FB4F-42D6-4ADF-925B-46650C145F88}"/>
              </a:ext>
            </a:extLst>
          </p:cNvPr>
          <p:cNvSpPr/>
          <p:nvPr/>
        </p:nvSpPr>
        <p:spPr>
          <a:xfrm>
            <a:off x="2689011" y="1536920"/>
            <a:ext cx="8619456" cy="4026597"/>
          </a:xfrm>
          <a:prstGeom prst="roundRect">
            <a:avLst>
              <a:gd name="adj" fmla="val 10297"/>
            </a:avLst>
          </a:prstGeom>
          <a:solidFill>
            <a:schemeClr val="bg1"/>
          </a:solidFill>
          <a:ln>
            <a:noFill/>
          </a:ln>
          <a:effectLst>
            <a:outerShdw blurRad="2794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02" name="任意多边形: 形状 201">
            <a:extLst>
              <a:ext uri="{FF2B5EF4-FFF2-40B4-BE49-F238E27FC236}">
                <a16:creationId xmlns:a16="http://schemas.microsoft.com/office/drawing/2014/main" id="{3ECFBA52-98D1-45A7-8FFE-5258B358C05A}"/>
              </a:ext>
            </a:extLst>
          </p:cNvPr>
          <p:cNvSpPr/>
          <p:nvPr/>
        </p:nvSpPr>
        <p:spPr>
          <a:xfrm>
            <a:off x="2389778" y="1331684"/>
            <a:ext cx="833708" cy="623796"/>
          </a:xfrm>
          <a:custGeom>
            <a:avLst/>
            <a:gdLst/>
            <a:ahLst/>
            <a:cxnLst/>
            <a:rect l="l" t="t" r="r" b="b"/>
            <a:pathLst>
              <a:path w="95778" h="71663">
                <a:moveTo>
                  <a:pt x="82098" y="5"/>
                </a:moveTo>
                <a:cubicBezTo>
                  <a:pt x="84614" y="48"/>
                  <a:pt x="87286" y="396"/>
                  <a:pt x="90116" y="1050"/>
                </a:cubicBezTo>
                <a:lnTo>
                  <a:pt x="90116" y="8817"/>
                </a:lnTo>
                <a:cubicBezTo>
                  <a:pt x="78257" y="13440"/>
                  <a:pt x="71979" y="21792"/>
                  <a:pt x="71280" y="33873"/>
                </a:cubicBezTo>
                <a:cubicBezTo>
                  <a:pt x="84139" y="29288"/>
                  <a:pt x="92305" y="35340"/>
                  <a:pt x="95778" y="52027"/>
                </a:cubicBezTo>
                <a:cubicBezTo>
                  <a:pt x="94826" y="65118"/>
                  <a:pt x="87973" y="71663"/>
                  <a:pt x="75219" y="71663"/>
                </a:cubicBezTo>
                <a:cubicBezTo>
                  <a:pt x="59956" y="70752"/>
                  <a:pt x="52325" y="61506"/>
                  <a:pt x="52325" y="43926"/>
                </a:cubicBezTo>
                <a:cubicBezTo>
                  <a:pt x="54564" y="14342"/>
                  <a:pt x="64489" y="-298"/>
                  <a:pt x="82098" y="5"/>
                </a:cubicBezTo>
                <a:close/>
                <a:moveTo>
                  <a:pt x="29473" y="5"/>
                </a:moveTo>
                <a:cubicBezTo>
                  <a:pt x="31987" y="48"/>
                  <a:pt x="34659" y="396"/>
                  <a:pt x="37490" y="1050"/>
                </a:cubicBezTo>
                <a:lnTo>
                  <a:pt x="37490" y="8817"/>
                </a:lnTo>
                <a:cubicBezTo>
                  <a:pt x="25647" y="13434"/>
                  <a:pt x="19469" y="21786"/>
                  <a:pt x="18954" y="33873"/>
                </a:cubicBezTo>
                <a:cubicBezTo>
                  <a:pt x="31588" y="29288"/>
                  <a:pt x="39755" y="35324"/>
                  <a:pt x="43458" y="51980"/>
                </a:cubicBezTo>
                <a:cubicBezTo>
                  <a:pt x="42502" y="65102"/>
                  <a:pt x="35547" y="71663"/>
                  <a:pt x="22593" y="71663"/>
                </a:cubicBezTo>
                <a:cubicBezTo>
                  <a:pt x="7531" y="70752"/>
                  <a:pt x="0" y="61506"/>
                  <a:pt x="0" y="43926"/>
                </a:cubicBezTo>
                <a:cubicBezTo>
                  <a:pt x="2053" y="14342"/>
                  <a:pt x="11877" y="-298"/>
                  <a:pt x="29473" y="5"/>
                </a:cubicBezTo>
                <a:close/>
              </a:path>
            </a:pathLst>
          </a:custGeom>
          <a:solidFill>
            <a:srgbClr val="004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04" name="矩形 203">
            <a:extLst>
              <a:ext uri="{FF2B5EF4-FFF2-40B4-BE49-F238E27FC236}">
                <a16:creationId xmlns:a16="http://schemas.microsoft.com/office/drawing/2014/main" id="{950D3992-308D-4D84-87A2-AA3D677475DE}"/>
              </a:ext>
            </a:extLst>
          </p:cNvPr>
          <p:cNvSpPr/>
          <p:nvPr/>
        </p:nvSpPr>
        <p:spPr>
          <a:xfrm>
            <a:off x="6455581" y="5498491"/>
            <a:ext cx="1086314" cy="75979"/>
          </a:xfrm>
          <a:prstGeom prst="rect">
            <a:avLst/>
          </a:prstGeom>
          <a:solidFill>
            <a:srgbClr val="004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BBE369BB-5AF5-44B1-AE80-442F51A69791}"/>
              </a:ext>
            </a:extLst>
          </p:cNvPr>
          <p:cNvSpPr/>
          <p:nvPr/>
        </p:nvSpPr>
        <p:spPr>
          <a:xfrm>
            <a:off x="0" y="0"/>
            <a:ext cx="1825599" cy="6858000"/>
          </a:xfrm>
          <a:prstGeom prst="rect">
            <a:avLst/>
          </a:prstGeom>
          <a:solidFill>
            <a:srgbClr val="004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E5BAFD8E-3BB0-4141-B5DF-45E9EF768E02}"/>
              </a:ext>
            </a:extLst>
          </p:cNvPr>
          <p:cNvSpPr txBox="1"/>
          <p:nvPr/>
        </p:nvSpPr>
        <p:spPr>
          <a:xfrm>
            <a:off x="2287062" y="473744"/>
            <a:ext cx="9347391" cy="523220"/>
          </a:xfrm>
          <a:prstGeom prst="rect">
            <a:avLst/>
          </a:prstGeom>
          <a:noFill/>
        </p:spPr>
        <p:txBody>
          <a:bodyPr wrap="square" rtlCol="0">
            <a:spAutoFit/>
          </a:bodyPr>
          <a:lstStyle/>
          <a:p>
            <a:r>
              <a:rPr lang="en-US" altLang="zh-CN" sz="2800" b="1" dirty="0">
                <a:solidFill>
                  <a:srgbClr val="00468E"/>
                </a:solidFill>
                <a:latin typeface="微软雅黑" panose="020B0503020204020204" pitchFamily="34" charset="-122"/>
                <a:ea typeface="微软雅黑" panose="020B0503020204020204" pitchFamily="34" charset="-122"/>
              </a:rPr>
              <a:t>5</a:t>
            </a:r>
            <a:r>
              <a:rPr lang="en-US" altLang="zh-CN" sz="2800" b="1" dirty="0" smtClean="0">
                <a:solidFill>
                  <a:srgbClr val="00468E"/>
                </a:solidFill>
                <a:latin typeface="微软雅黑" panose="020B0503020204020204" pitchFamily="34" charset="-122"/>
                <a:ea typeface="微软雅黑" panose="020B0503020204020204" pitchFamily="34" charset="-122"/>
              </a:rPr>
              <a:t>. </a:t>
            </a:r>
            <a:r>
              <a:rPr lang="zh-CN" altLang="en-US" sz="2800" b="1" dirty="0" smtClean="0">
                <a:solidFill>
                  <a:srgbClr val="00468E"/>
                </a:solidFill>
                <a:latin typeface="微软雅黑" panose="020B0503020204020204" pitchFamily="34" charset="-122"/>
                <a:ea typeface="微软雅黑" panose="020B0503020204020204" pitchFamily="34" charset="-122"/>
              </a:rPr>
              <a:t>工作总结</a:t>
            </a:r>
            <a:endParaRPr lang="zh-CN" altLang="en-US" sz="2800" b="1" dirty="0">
              <a:solidFill>
                <a:srgbClr val="00468E"/>
              </a:solidFill>
              <a:latin typeface="微软雅黑" panose="020B0503020204020204" pitchFamily="34" charset="-122"/>
              <a:ea typeface="微软雅黑" panose="020B0503020204020204" pitchFamily="34" charset="-122"/>
            </a:endParaRPr>
          </a:p>
        </p:txBody>
      </p:sp>
      <p:sp>
        <p:nvSpPr>
          <p:cNvPr id="8193" name="文本框 8192">
            <a:extLst>
              <a:ext uri="{FF2B5EF4-FFF2-40B4-BE49-F238E27FC236}">
                <a16:creationId xmlns:a16="http://schemas.microsoft.com/office/drawing/2014/main" id="{801BC510-5DD3-49D2-B487-33040D209469}"/>
              </a:ext>
            </a:extLst>
          </p:cNvPr>
          <p:cNvSpPr txBox="1"/>
          <p:nvPr/>
        </p:nvSpPr>
        <p:spPr>
          <a:xfrm>
            <a:off x="4022822" y="1643582"/>
            <a:ext cx="6829430" cy="3785652"/>
          </a:xfrm>
          <a:prstGeom prst="rect">
            <a:avLst/>
          </a:prstGeom>
          <a:noFill/>
        </p:spPr>
        <p:txBody>
          <a:bodyPr wrap="square" rtlCol="0">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将复杂而具体的</a:t>
            </a:r>
            <a:r>
              <a:rPr lang="en-US" altLang="zh-CN" sz="1600" dirty="0">
                <a:latin typeface="微软雅黑" panose="020B0503020204020204" pitchFamily="34" charset="-122"/>
                <a:ea typeface="微软雅黑" panose="020B0503020204020204" pitchFamily="34" charset="-122"/>
              </a:rPr>
              <a:t>IaaS</a:t>
            </a:r>
            <a:r>
              <a:rPr lang="zh-CN" altLang="en-US" sz="1600" dirty="0">
                <a:latin typeface="微软雅黑" panose="020B0503020204020204" pitchFamily="34" charset="-122"/>
                <a:ea typeface="微软雅黑" panose="020B0503020204020204" pitchFamily="34" charset="-122"/>
              </a:rPr>
              <a:t>云环境下的</a:t>
            </a:r>
            <a:r>
              <a:rPr lang="zh-CN" altLang="en-US" sz="1600" dirty="0">
                <a:solidFill>
                  <a:srgbClr val="FF0000"/>
                </a:solidFill>
                <a:latin typeface="微软雅黑" panose="020B0503020204020204" pitchFamily="34" charset="-122"/>
                <a:ea typeface="微软雅黑" panose="020B0503020204020204" pitchFamily="34" charset="-122"/>
              </a:rPr>
              <a:t>多工作流</a:t>
            </a:r>
            <a:r>
              <a:rPr lang="en-US" altLang="zh-CN" sz="1600" dirty="0">
                <a:solidFill>
                  <a:srgbClr val="FF0000"/>
                </a:solidFill>
                <a:latin typeface="微软雅黑" panose="020B0503020204020204" pitchFamily="34" charset="-122"/>
                <a:ea typeface="微软雅黑" panose="020B0503020204020204" pitchFamily="34" charset="-122"/>
              </a:rPr>
              <a:t>-</a:t>
            </a:r>
            <a:r>
              <a:rPr lang="zh-CN" altLang="en-US" sz="1600" dirty="0">
                <a:solidFill>
                  <a:srgbClr val="FF0000"/>
                </a:solidFill>
                <a:latin typeface="微软雅黑" panose="020B0503020204020204" pitchFamily="34" charset="-122"/>
                <a:ea typeface="微软雅黑" panose="020B0503020204020204" pitchFamily="34" charset="-122"/>
              </a:rPr>
              <a:t>多目标优化调度问题</a:t>
            </a:r>
            <a:r>
              <a:rPr lang="zh-CN" altLang="en-US" sz="1600" dirty="0">
                <a:latin typeface="微软雅黑" panose="020B0503020204020204" pitchFamily="34" charset="-122"/>
                <a:ea typeface="微软雅黑" panose="020B0503020204020204" pitchFamily="34" charset="-122"/>
              </a:rPr>
              <a:t>量化并形式化抽象建模成</a:t>
            </a:r>
            <a:r>
              <a:rPr lang="zh-CN" altLang="en-US" sz="1600" dirty="0">
                <a:solidFill>
                  <a:srgbClr val="FF0000"/>
                </a:solidFill>
                <a:latin typeface="微软雅黑" panose="020B0503020204020204" pitchFamily="34" charset="-122"/>
                <a:ea typeface="微软雅黑" panose="020B0503020204020204" pitchFamily="34" charset="-122"/>
              </a:rPr>
              <a:t>马尔可夫博弈模型</a:t>
            </a:r>
            <a:r>
              <a:rPr lang="zh-CN" altLang="en-US" sz="1600" dirty="0">
                <a:latin typeface="微软雅黑" panose="020B0503020204020204" pitchFamily="34" charset="-122"/>
                <a:ea typeface="微软雅黑" panose="020B0503020204020204" pitchFamily="34" charset="-122"/>
              </a:rPr>
              <a:t>，并讨论了该问题模型下的</a:t>
            </a:r>
            <a:r>
              <a:rPr lang="zh-CN" altLang="en-US" sz="1600" dirty="0">
                <a:solidFill>
                  <a:srgbClr val="FF0000"/>
                </a:solidFill>
                <a:latin typeface="微软雅黑" panose="020B0503020204020204" pitchFamily="34" charset="-122"/>
                <a:ea typeface="微软雅黑" panose="020B0503020204020204" pitchFamily="34" charset="-122"/>
              </a:rPr>
              <a:t>相关均衡</a:t>
            </a:r>
            <a:r>
              <a:rPr lang="zh-CN" altLang="en-US" sz="1600" dirty="0" smtClean="0">
                <a:solidFill>
                  <a:srgbClr val="FF0000"/>
                </a:solidFill>
                <a:latin typeface="微软雅黑" panose="020B0503020204020204" pitchFamily="34" charset="-122"/>
                <a:ea typeface="微软雅黑" panose="020B0503020204020204" pitchFamily="34" charset="-122"/>
              </a:rPr>
              <a:t>解</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a:lnSpc>
                <a:spcPct val="150000"/>
              </a:lnSpc>
            </a:pPr>
            <a:endParaRPr lang="en-US" altLang="zh-CN" sz="1600" dirty="0" smtClean="0">
              <a:latin typeface="微软雅黑" panose="020B0503020204020204" pitchFamily="34" charset="-122"/>
              <a:ea typeface="微软雅黑" panose="020B0503020204020204" pitchFamily="34" charset="-122"/>
            </a:endParaRPr>
          </a:p>
          <a:p>
            <a:pPr>
              <a:lnSpc>
                <a:spcPct val="150000"/>
              </a:lnSpc>
            </a:pPr>
            <a:r>
              <a:rPr lang="zh-CN" altLang="en-US" sz="1600" dirty="0" smtClean="0">
                <a:latin typeface="微软雅黑" panose="020B0503020204020204" pitchFamily="34" charset="-122"/>
                <a:ea typeface="微软雅黑" panose="020B0503020204020204" pitchFamily="34" charset="-122"/>
              </a:rPr>
              <a:t>导出</a:t>
            </a:r>
            <a:r>
              <a:rPr lang="zh-CN" altLang="en-US" sz="1600" dirty="0">
                <a:latin typeface="微软雅黑" panose="020B0503020204020204" pitchFamily="34" charset="-122"/>
                <a:ea typeface="微软雅黑" panose="020B0503020204020204" pitchFamily="34" charset="-122"/>
              </a:rPr>
              <a:t>量化的</a:t>
            </a:r>
            <a:r>
              <a:rPr lang="zh-CN" altLang="en-US" sz="1600" dirty="0">
                <a:solidFill>
                  <a:srgbClr val="FF0000"/>
                </a:solidFill>
                <a:latin typeface="微软雅黑" panose="020B0503020204020204" pitchFamily="34" charset="-122"/>
                <a:ea typeface="微软雅黑" panose="020B0503020204020204" pitchFamily="34" charset="-122"/>
              </a:rPr>
              <a:t>基于</a:t>
            </a:r>
            <a:r>
              <a:rPr lang="en-US" altLang="zh-CN" sz="1600" dirty="0">
                <a:solidFill>
                  <a:srgbClr val="FF0000"/>
                </a:solidFill>
                <a:latin typeface="微软雅黑" panose="020B0503020204020204" pitchFamily="34" charset="-122"/>
                <a:ea typeface="微软雅黑" panose="020B0503020204020204" pitchFamily="34" charset="-122"/>
              </a:rPr>
              <a:t>DQN</a:t>
            </a:r>
            <a:r>
              <a:rPr lang="zh-CN" altLang="en-US" sz="1600" dirty="0">
                <a:solidFill>
                  <a:srgbClr val="FF0000"/>
                </a:solidFill>
                <a:latin typeface="微软雅黑" panose="020B0503020204020204" pitchFamily="34" charset="-122"/>
                <a:ea typeface="微软雅黑" panose="020B0503020204020204" pitchFamily="34" charset="-122"/>
              </a:rPr>
              <a:t>算法的多智能体强化</a:t>
            </a:r>
            <a:r>
              <a:rPr lang="zh-CN" altLang="en-US" sz="1600" dirty="0" smtClean="0">
                <a:solidFill>
                  <a:srgbClr val="FF0000"/>
                </a:solidFill>
                <a:latin typeface="微软雅黑" panose="020B0503020204020204" pitchFamily="34" charset="-122"/>
                <a:ea typeface="微软雅黑" panose="020B0503020204020204" pitchFamily="34" charset="-122"/>
              </a:rPr>
              <a:t>学习的</a:t>
            </a:r>
            <a:r>
              <a:rPr lang="zh-CN" altLang="en-US" sz="1600" dirty="0">
                <a:solidFill>
                  <a:srgbClr val="FF0000"/>
                </a:solidFill>
                <a:latin typeface="微软雅黑" panose="020B0503020204020204" pitchFamily="34" charset="-122"/>
                <a:ea typeface="微软雅黑" panose="020B0503020204020204" pitchFamily="34" charset="-122"/>
              </a:rPr>
              <a:t>系统模型</a:t>
            </a:r>
            <a:r>
              <a:rPr lang="zh-CN" altLang="en-US" sz="1600" dirty="0">
                <a:latin typeface="微软雅黑" panose="020B0503020204020204" pitchFamily="34" charset="-122"/>
                <a:ea typeface="微软雅黑" panose="020B0503020204020204" pitchFamily="34" charset="-122"/>
              </a:rPr>
              <a:t>，再通过设计合适的</a:t>
            </a:r>
            <a:r>
              <a:rPr lang="zh-CN" altLang="en-US" sz="1600" dirty="0">
                <a:solidFill>
                  <a:srgbClr val="FF0000"/>
                </a:solidFill>
                <a:latin typeface="微软雅黑" panose="020B0503020204020204" pitchFamily="34" charset="-122"/>
                <a:ea typeface="微软雅黑" panose="020B0503020204020204" pitchFamily="34" charset="-122"/>
              </a:rPr>
              <a:t>奖励函数</a:t>
            </a:r>
            <a:r>
              <a:rPr lang="zh-CN" altLang="en-US" sz="1600" dirty="0">
                <a:latin typeface="微软雅黑" panose="020B0503020204020204" pitchFamily="34" charset="-122"/>
                <a:ea typeface="微软雅黑" panose="020B0503020204020204" pitchFamily="34" charset="-122"/>
              </a:rPr>
              <a:t>和</a:t>
            </a:r>
            <a:r>
              <a:rPr lang="zh-CN" altLang="en-US" sz="1600" dirty="0">
                <a:solidFill>
                  <a:srgbClr val="FF0000"/>
                </a:solidFill>
                <a:latin typeface="微软雅黑" panose="020B0503020204020204" pitchFamily="34" charset="-122"/>
                <a:ea typeface="微软雅黑" panose="020B0503020204020204" pitchFamily="34" charset="-122"/>
              </a:rPr>
              <a:t>选择机制</a:t>
            </a:r>
            <a:r>
              <a:rPr lang="zh-CN" altLang="en-US" sz="1600" dirty="0">
                <a:latin typeface="微软雅黑" panose="020B0503020204020204" pitchFamily="34" charset="-122"/>
                <a:ea typeface="微软雅黑" panose="020B0503020204020204" pitchFamily="34" charset="-122"/>
              </a:rPr>
              <a:t>保证多个</a:t>
            </a:r>
            <a:r>
              <a:rPr lang="en-US" altLang="zh-CN" sz="1600" dirty="0">
                <a:latin typeface="微软雅黑" panose="020B0503020204020204" pitchFamily="34" charset="-122"/>
                <a:ea typeface="微软雅黑" panose="020B0503020204020204" pitchFamily="34" charset="-122"/>
              </a:rPr>
              <a:t>DQN</a:t>
            </a:r>
            <a:r>
              <a:rPr lang="zh-CN" altLang="en-US" sz="1600" dirty="0">
                <a:latin typeface="微软雅黑" panose="020B0503020204020204" pitchFamily="34" charset="-122"/>
                <a:ea typeface="微软雅黑" panose="020B0503020204020204" pitchFamily="34" charset="-122"/>
              </a:rPr>
              <a:t>智能体在马尔可夫博弈学习环境下的学习策略收敛于</a:t>
            </a:r>
            <a:r>
              <a:rPr lang="zh-CN" altLang="en-US" sz="1600" dirty="0">
                <a:solidFill>
                  <a:srgbClr val="FF0000"/>
                </a:solidFill>
                <a:latin typeface="微软雅黑" panose="020B0503020204020204" pitchFamily="34" charset="-122"/>
                <a:ea typeface="微软雅黑" panose="020B0503020204020204" pitchFamily="34" charset="-122"/>
              </a:rPr>
              <a:t>相关均衡解</a:t>
            </a:r>
            <a:r>
              <a:rPr lang="zh-CN" altLang="en-US" sz="1600" dirty="0" smtClean="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a:lnSpc>
                <a:spcPct val="150000"/>
              </a:lnSpc>
            </a:pP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将真实的实验数据代入多个</a:t>
            </a:r>
            <a:r>
              <a:rPr lang="en-US" altLang="zh-CN" sz="1600" dirty="0">
                <a:latin typeface="微软雅黑" panose="020B0503020204020204" pitchFamily="34" charset="-122"/>
                <a:ea typeface="微软雅黑" panose="020B0503020204020204" pitchFamily="34" charset="-122"/>
              </a:rPr>
              <a:t>DQN</a:t>
            </a:r>
            <a:r>
              <a:rPr lang="zh-CN" altLang="en-US" sz="1600" dirty="0">
                <a:latin typeface="微软雅黑" panose="020B0503020204020204" pitchFamily="34" charset="-122"/>
                <a:ea typeface="微软雅黑" panose="020B0503020204020204" pitchFamily="34" charset="-122"/>
              </a:rPr>
              <a:t>智能体强化学习模型中，通过</a:t>
            </a:r>
            <a:r>
              <a:rPr lang="en-US" altLang="zh-CN" sz="1600" dirty="0">
                <a:latin typeface="微软雅黑" panose="020B0503020204020204" pitchFamily="34" charset="-122"/>
                <a:ea typeface="微软雅黑" panose="020B0503020204020204" pitchFamily="34" charset="-122"/>
              </a:rPr>
              <a:t>DQN</a:t>
            </a:r>
            <a:r>
              <a:rPr lang="zh-CN" altLang="en-US" sz="1600" dirty="0">
                <a:latin typeface="微软雅黑" panose="020B0503020204020204" pitchFamily="34" charset="-122"/>
                <a:ea typeface="微软雅黑" panose="020B0503020204020204" pitchFamily="34" charset="-122"/>
              </a:rPr>
              <a:t>智能体之间、</a:t>
            </a:r>
            <a:r>
              <a:rPr lang="en-US" altLang="zh-CN" sz="1600" dirty="0">
                <a:latin typeface="微软雅黑" panose="020B0503020204020204" pitchFamily="34" charset="-122"/>
                <a:ea typeface="微软雅黑" panose="020B0503020204020204" pitchFamily="34" charset="-122"/>
              </a:rPr>
              <a:t>DQN</a:t>
            </a:r>
            <a:r>
              <a:rPr lang="zh-CN" altLang="en-US" sz="1600" dirty="0">
                <a:latin typeface="微软雅黑" panose="020B0503020204020204" pitchFamily="34" charset="-122"/>
                <a:ea typeface="微软雅黑" panose="020B0503020204020204" pitchFamily="34" charset="-122"/>
              </a:rPr>
              <a:t>智能体与环境之间的交互和状态更新，最终获得</a:t>
            </a:r>
            <a:r>
              <a:rPr lang="zh-CN" altLang="en-US" sz="1600" dirty="0">
                <a:solidFill>
                  <a:srgbClr val="FF0000"/>
                </a:solidFill>
                <a:latin typeface="微软雅黑" panose="020B0503020204020204" pitchFamily="34" charset="-122"/>
                <a:ea typeface="微软雅黑" panose="020B0503020204020204" pitchFamily="34" charset="-122"/>
              </a:rPr>
              <a:t>自我学习</a:t>
            </a:r>
            <a:r>
              <a:rPr lang="zh-CN" altLang="en-US" sz="1600" dirty="0">
                <a:latin typeface="微软雅黑" panose="020B0503020204020204" pitchFamily="34" charset="-122"/>
                <a:ea typeface="微软雅黑" panose="020B0503020204020204" pitchFamily="34" charset="-122"/>
              </a:rPr>
              <a:t>和</a:t>
            </a:r>
            <a:r>
              <a:rPr lang="zh-CN" altLang="en-US" sz="1600" dirty="0">
                <a:solidFill>
                  <a:srgbClr val="FF0000"/>
                </a:solidFill>
                <a:latin typeface="微软雅黑" panose="020B0503020204020204" pitchFamily="34" charset="-122"/>
                <a:ea typeface="微软雅黑" panose="020B0503020204020204" pitchFamily="34" charset="-122"/>
              </a:rPr>
              <a:t>自我优化</a:t>
            </a:r>
            <a:r>
              <a:rPr lang="zh-CN" altLang="en-US" sz="1600" dirty="0">
                <a:latin typeface="微软雅黑" panose="020B0503020204020204" pitchFamily="34" charset="-122"/>
                <a:ea typeface="微软雅黑" panose="020B0503020204020204" pitchFamily="34" charset="-122"/>
              </a:rPr>
              <a:t>的</a:t>
            </a:r>
            <a:r>
              <a:rPr lang="zh-CN" altLang="en-US" sz="1600" dirty="0">
                <a:solidFill>
                  <a:srgbClr val="FF0000"/>
                </a:solidFill>
                <a:latin typeface="微软雅黑" panose="020B0503020204020204" pitchFamily="34" charset="-122"/>
                <a:ea typeface="微软雅黑" panose="020B0503020204020204" pitchFamily="34" charset="-122"/>
              </a:rPr>
              <a:t>最大完成时间</a:t>
            </a:r>
            <a:r>
              <a:rPr lang="zh-CN" altLang="en-US" sz="1600" dirty="0">
                <a:latin typeface="微软雅黑" panose="020B0503020204020204" pitchFamily="34" charset="-122"/>
                <a:ea typeface="微软雅黑" panose="020B0503020204020204" pitchFamily="34" charset="-122"/>
              </a:rPr>
              <a:t>和</a:t>
            </a:r>
            <a:r>
              <a:rPr lang="zh-CN" altLang="en-US" sz="1600" dirty="0">
                <a:solidFill>
                  <a:srgbClr val="FF0000"/>
                </a:solidFill>
                <a:latin typeface="微软雅黑" panose="020B0503020204020204" pitchFamily="34" charset="-122"/>
                <a:ea typeface="微软雅黑" panose="020B0503020204020204" pitchFamily="34" charset="-122"/>
              </a:rPr>
              <a:t>总花费</a:t>
            </a:r>
            <a:r>
              <a:rPr lang="zh-CN" altLang="en-US" sz="1600" dirty="0" smtClean="0">
                <a:latin typeface="微软雅黑" panose="020B0503020204020204" pitchFamily="34" charset="-122"/>
                <a:ea typeface="微软雅黑" panose="020B0503020204020204" pitchFamily="34" charset="-122"/>
              </a:rPr>
              <a:t>的</a:t>
            </a:r>
            <a:r>
              <a:rPr lang="zh-CN" altLang="en-US" sz="1600" dirty="0">
                <a:solidFill>
                  <a:srgbClr val="FF0000"/>
                </a:solidFill>
                <a:latin typeface="微软雅黑" panose="020B0503020204020204" pitchFamily="34" charset="-122"/>
                <a:ea typeface="微软雅黑" panose="020B0503020204020204" pitchFamily="34" charset="-122"/>
              </a:rPr>
              <a:t>自适应</a:t>
            </a:r>
            <a:r>
              <a:rPr lang="zh-CN" altLang="en-US" sz="1600" dirty="0" smtClean="0">
                <a:solidFill>
                  <a:srgbClr val="FF0000"/>
                </a:solidFill>
                <a:latin typeface="微软雅黑" panose="020B0503020204020204" pitchFamily="34" charset="-122"/>
                <a:ea typeface="微软雅黑" panose="020B0503020204020204" pitchFamily="34" charset="-122"/>
              </a:rPr>
              <a:t>调度</a:t>
            </a:r>
            <a:r>
              <a:rPr lang="zh-CN" altLang="en-US" sz="1600" dirty="0">
                <a:solidFill>
                  <a:srgbClr val="FF0000"/>
                </a:solidFill>
                <a:latin typeface="微软雅黑" panose="020B0503020204020204" pitchFamily="34" charset="-122"/>
                <a:ea typeface="微软雅黑" panose="020B0503020204020204" pitchFamily="34" charset="-122"/>
              </a:rPr>
              <a:t>结果</a:t>
            </a:r>
            <a:r>
              <a:rPr lang="zh-CN"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p:txBody>
      </p:sp>
      <p:sp>
        <p:nvSpPr>
          <p:cNvPr id="109" name="user_209046">
            <a:extLst>
              <a:ext uri="{FF2B5EF4-FFF2-40B4-BE49-F238E27FC236}">
                <a16:creationId xmlns:a16="http://schemas.microsoft.com/office/drawing/2014/main" id="{0DDF6F99-BE7A-48B4-9CF9-557022E4AB10}"/>
              </a:ext>
            </a:extLst>
          </p:cNvPr>
          <p:cNvSpPr>
            <a:spLocks noChangeAspect="1"/>
          </p:cNvSpPr>
          <p:nvPr/>
        </p:nvSpPr>
        <p:spPr bwMode="auto">
          <a:xfrm>
            <a:off x="3417793" y="1898047"/>
            <a:ext cx="410722" cy="370372"/>
          </a:xfrm>
          <a:custGeom>
            <a:avLst/>
            <a:gdLst>
              <a:gd name="connsiteX0" fmla="*/ 521432 w 608344"/>
              <a:gd name="connsiteY0" fmla="*/ 370453 h 548582"/>
              <a:gd name="connsiteX1" fmla="*/ 465737 w 608344"/>
              <a:gd name="connsiteY1" fmla="*/ 425787 h 548582"/>
              <a:gd name="connsiteX2" fmla="*/ 442491 w 608344"/>
              <a:gd name="connsiteY2" fmla="*/ 402479 h 548582"/>
              <a:gd name="connsiteX3" fmla="*/ 418201 w 608344"/>
              <a:gd name="connsiteY3" fmla="*/ 426545 h 548582"/>
              <a:gd name="connsiteX4" fmla="*/ 441447 w 608344"/>
              <a:gd name="connsiteY4" fmla="*/ 449948 h 548582"/>
              <a:gd name="connsiteX5" fmla="*/ 465642 w 608344"/>
              <a:gd name="connsiteY5" fmla="*/ 474204 h 548582"/>
              <a:gd name="connsiteX6" fmla="*/ 489932 w 608344"/>
              <a:gd name="connsiteY6" fmla="*/ 450043 h 548582"/>
              <a:gd name="connsiteX7" fmla="*/ 545532 w 608344"/>
              <a:gd name="connsiteY7" fmla="*/ 394709 h 548582"/>
              <a:gd name="connsiteX8" fmla="*/ 481962 w 608344"/>
              <a:gd name="connsiteY8" fmla="*/ 296170 h 548582"/>
              <a:gd name="connsiteX9" fmla="*/ 608344 w 608344"/>
              <a:gd name="connsiteY9" fmla="*/ 422376 h 548582"/>
              <a:gd name="connsiteX10" fmla="*/ 481962 w 608344"/>
              <a:gd name="connsiteY10" fmla="*/ 548582 h 548582"/>
              <a:gd name="connsiteX11" fmla="*/ 355579 w 608344"/>
              <a:gd name="connsiteY11" fmla="*/ 422376 h 548582"/>
              <a:gd name="connsiteX12" fmla="*/ 481962 w 608344"/>
              <a:gd name="connsiteY12" fmla="*/ 296170 h 548582"/>
              <a:gd name="connsiteX13" fmla="*/ 255835 w 608344"/>
              <a:gd name="connsiteY13" fmla="*/ 446 h 548582"/>
              <a:gd name="connsiteX14" fmla="*/ 317801 w 608344"/>
              <a:gd name="connsiteY14" fmla="*/ 13616 h 548582"/>
              <a:gd name="connsiteX15" fmla="*/ 348072 w 608344"/>
              <a:gd name="connsiteY15" fmla="*/ 41661 h 548582"/>
              <a:gd name="connsiteX16" fmla="*/ 381190 w 608344"/>
              <a:gd name="connsiteY16" fmla="*/ 146831 h 548582"/>
              <a:gd name="connsiteX17" fmla="*/ 378913 w 608344"/>
              <a:gd name="connsiteY17" fmla="*/ 156211 h 548582"/>
              <a:gd name="connsiteX18" fmla="*/ 387833 w 608344"/>
              <a:gd name="connsiteY18" fmla="*/ 200458 h 548582"/>
              <a:gd name="connsiteX19" fmla="*/ 366387 w 608344"/>
              <a:gd name="connsiteY19" fmla="*/ 237694 h 548582"/>
              <a:gd name="connsiteX20" fmla="*/ 351393 w 608344"/>
              <a:gd name="connsiteY20" fmla="*/ 278720 h 548582"/>
              <a:gd name="connsiteX21" fmla="*/ 351393 w 608344"/>
              <a:gd name="connsiteY21" fmla="*/ 322873 h 548582"/>
              <a:gd name="connsiteX22" fmla="*/ 317611 w 608344"/>
              <a:gd name="connsiteY22" fmla="*/ 422358 h 548582"/>
              <a:gd name="connsiteX23" fmla="*/ 376635 w 608344"/>
              <a:gd name="connsiteY23" fmla="*/ 548088 h 548582"/>
              <a:gd name="connsiteX24" fmla="*/ 26855 w 608344"/>
              <a:gd name="connsiteY24" fmla="*/ 548088 h 548582"/>
              <a:gd name="connsiteX25" fmla="*/ 0 w 608344"/>
              <a:gd name="connsiteY25" fmla="*/ 521274 h 548582"/>
              <a:gd name="connsiteX26" fmla="*/ 0 w 608344"/>
              <a:gd name="connsiteY26" fmla="*/ 473806 h 548582"/>
              <a:gd name="connsiteX27" fmla="*/ 19453 w 608344"/>
              <a:gd name="connsiteY27" fmla="*/ 432969 h 548582"/>
              <a:gd name="connsiteX28" fmla="*/ 173751 w 608344"/>
              <a:gd name="connsiteY28" fmla="*/ 334242 h 548582"/>
              <a:gd name="connsiteX29" fmla="*/ 176408 w 608344"/>
              <a:gd name="connsiteY29" fmla="*/ 329884 h 548582"/>
              <a:gd name="connsiteX30" fmla="*/ 176408 w 608344"/>
              <a:gd name="connsiteY30" fmla="*/ 278720 h 548582"/>
              <a:gd name="connsiteX31" fmla="*/ 161320 w 608344"/>
              <a:gd name="connsiteY31" fmla="*/ 237694 h 548582"/>
              <a:gd name="connsiteX32" fmla="*/ 139969 w 608344"/>
              <a:gd name="connsiteY32" fmla="*/ 200458 h 548582"/>
              <a:gd name="connsiteX33" fmla="*/ 148320 w 608344"/>
              <a:gd name="connsiteY33" fmla="*/ 156211 h 548582"/>
              <a:gd name="connsiteX34" fmla="*/ 146042 w 608344"/>
              <a:gd name="connsiteY34" fmla="*/ 146736 h 548582"/>
              <a:gd name="connsiteX35" fmla="*/ 145758 w 608344"/>
              <a:gd name="connsiteY35" fmla="*/ 95099 h 548582"/>
              <a:gd name="connsiteX36" fmla="*/ 176029 w 608344"/>
              <a:gd name="connsiteY36" fmla="*/ 42135 h 548582"/>
              <a:gd name="connsiteX37" fmla="*/ 203928 w 608344"/>
              <a:gd name="connsiteY37" fmla="*/ 19017 h 548582"/>
              <a:gd name="connsiteX38" fmla="*/ 231162 w 608344"/>
              <a:gd name="connsiteY38" fmla="*/ 5089 h 548582"/>
              <a:gd name="connsiteX39" fmla="*/ 255835 w 608344"/>
              <a:gd name="connsiteY39" fmla="*/ 446 h 548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08344" h="548582">
                <a:moveTo>
                  <a:pt x="521432" y="370453"/>
                </a:moveTo>
                <a:lnTo>
                  <a:pt x="465737" y="425787"/>
                </a:lnTo>
                <a:lnTo>
                  <a:pt x="442491" y="402479"/>
                </a:lnTo>
                <a:lnTo>
                  <a:pt x="418201" y="426545"/>
                </a:lnTo>
                <a:lnTo>
                  <a:pt x="441447" y="449948"/>
                </a:lnTo>
                <a:lnTo>
                  <a:pt x="465642" y="474204"/>
                </a:lnTo>
                <a:lnTo>
                  <a:pt x="489932" y="450043"/>
                </a:lnTo>
                <a:lnTo>
                  <a:pt x="545532" y="394709"/>
                </a:lnTo>
                <a:close/>
                <a:moveTo>
                  <a:pt x="481962" y="296170"/>
                </a:moveTo>
                <a:cubicBezTo>
                  <a:pt x="551795" y="296170"/>
                  <a:pt x="608344" y="352641"/>
                  <a:pt x="608344" y="422376"/>
                </a:cubicBezTo>
                <a:cubicBezTo>
                  <a:pt x="608344" y="492111"/>
                  <a:pt x="551795" y="548582"/>
                  <a:pt x="481962" y="548582"/>
                </a:cubicBezTo>
                <a:cubicBezTo>
                  <a:pt x="412129" y="548582"/>
                  <a:pt x="355579" y="492111"/>
                  <a:pt x="355579" y="422376"/>
                </a:cubicBezTo>
                <a:cubicBezTo>
                  <a:pt x="355579" y="352641"/>
                  <a:pt x="412129" y="296170"/>
                  <a:pt x="481962" y="296170"/>
                </a:cubicBezTo>
                <a:close/>
                <a:moveTo>
                  <a:pt x="255835" y="446"/>
                </a:moveTo>
                <a:cubicBezTo>
                  <a:pt x="282785" y="-1828"/>
                  <a:pt x="303187" y="4899"/>
                  <a:pt x="317801" y="13616"/>
                </a:cubicBezTo>
                <a:cubicBezTo>
                  <a:pt x="339721" y="25744"/>
                  <a:pt x="348072" y="41661"/>
                  <a:pt x="348072" y="41661"/>
                </a:cubicBezTo>
                <a:cubicBezTo>
                  <a:pt x="348072" y="41661"/>
                  <a:pt x="398176" y="45167"/>
                  <a:pt x="381190" y="146831"/>
                </a:cubicBezTo>
                <a:cubicBezTo>
                  <a:pt x="380621" y="149863"/>
                  <a:pt x="379862" y="153085"/>
                  <a:pt x="378913" y="156211"/>
                </a:cubicBezTo>
                <a:cubicBezTo>
                  <a:pt x="388592" y="156211"/>
                  <a:pt x="398271" y="163507"/>
                  <a:pt x="387833" y="200458"/>
                </a:cubicBezTo>
                <a:cubicBezTo>
                  <a:pt x="379672" y="229262"/>
                  <a:pt x="372080" y="237221"/>
                  <a:pt x="366387" y="237694"/>
                </a:cubicBezTo>
                <a:cubicBezTo>
                  <a:pt x="364394" y="250675"/>
                  <a:pt x="359175" y="265076"/>
                  <a:pt x="351393" y="278720"/>
                </a:cubicBezTo>
                <a:lnTo>
                  <a:pt x="351393" y="322873"/>
                </a:lnTo>
                <a:cubicBezTo>
                  <a:pt x="330232" y="350539"/>
                  <a:pt x="317611" y="385027"/>
                  <a:pt x="317611" y="422358"/>
                </a:cubicBezTo>
                <a:cubicBezTo>
                  <a:pt x="317611" y="472764"/>
                  <a:pt x="340480" y="518053"/>
                  <a:pt x="376635" y="548088"/>
                </a:cubicBezTo>
                <a:lnTo>
                  <a:pt x="26855" y="548088"/>
                </a:lnTo>
                <a:cubicBezTo>
                  <a:pt x="12052" y="548088"/>
                  <a:pt x="0" y="536055"/>
                  <a:pt x="0" y="521274"/>
                </a:cubicBezTo>
                <a:lnTo>
                  <a:pt x="0" y="473806"/>
                </a:lnTo>
                <a:cubicBezTo>
                  <a:pt x="0" y="457983"/>
                  <a:pt x="7212" y="443013"/>
                  <a:pt x="19453" y="432969"/>
                </a:cubicBezTo>
                <a:cubicBezTo>
                  <a:pt x="86638" y="377921"/>
                  <a:pt x="159043" y="341443"/>
                  <a:pt x="173751" y="334242"/>
                </a:cubicBezTo>
                <a:cubicBezTo>
                  <a:pt x="175365" y="333484"/>
                  <a:pt x="176408" y="331779"/>
                  <a:pt x="176408" y="329884"/>
                </a:cubicBezTo>
                <a:lnTo>
                  <a:pt x="176408" y="278720"/>
                </a:lnTo>
                <a:cubicBezTo>
                  <a:pt x="168437" y="265076"/>
                  <a:pt x="163313" y="250675"/>
                  <a:pt x="161320" y="237694"/>
                </a:cubicBezTo>
                <a:cubicBezTo>
                  <a:pt x="155627" y="237221"/>
                  <a:pt x="148035" y="229072"/>
                  <a:pt x="139969" y="200458"/>
                </a:cubicBezTo>
                <a:cubicBezTo>
                  <a:pt x="129531" y="164170"/>
                  <a:pt x="138925" y="156496"/>
                  <a:pt x="148320" y="156211"/>
                </a:cubicBezTo>
                <a:cubicBezTo>
                  <a:pt x="147371" y="153085"/>
                  <a:pt x="146612" y="149863"/>
                  <a:pt x="146042" y="146736"/>
                </a:cubicBezTo>
                <a:cubicBezTo>
                  <a:pt x="142436" y="128450"/>
                  <a:pt x="141487" y="111396"/>
                  <a:pt x="145758" y="95099"/>
                </a:cubicBezTo>
                <a:cubicBezTo>
                  <a:pt x="150787" y="73212"/>
                  <a:pt x="162744" y="55684"/>
                  <a:pt x="176029" y="42135"/>
                </a:cubicBezTo>
                <a:cubicBezTo>
                  <a:pt x="184379" y="33134"/>
                  <a:pt x="193869" y="25459"/>
                  <a:pt x="203928" y="19017"/>
                </a:cubicBezTo>
                <a:cubicBezTo>
                  <a:pt x="212183" y="13332"/>
                  <a:pt x="221293" y="8405"/>
                  <a:pt x="231162" y="5089"/>
                </a:cubicBezTo>
                <a:cubicBezTo>
                  <a:pt x="238849" y="2625"/>
                  <a:pt x="247105" y="825"/>
                  <a:pt x="255835" y="446"/>
                </a:cubicBezTo>
                <a:close/>
              </a:path>
            </a:pathLst>
          </a:custGeom>
          <a:solidFill>
            <a:srgbClr val="00468E"/>
          </a:solidFill>
          <a:ln>
            <a:noFill/>
          </a:ln>
        </p:spPr>
      </p:sp>
      <p:sp>
        <p:nvSpPr>
          <p:cNvPr id="110" name="geolocalize-placeholder_20887">
            <a:extLst>
              <a:ext uri="{FF2B5EF4-FFF2-40B4-BE49-F238E27FC236}">
                <a16:creationId xmlns:a16="http://schemas.microsoft.com/office/drawing/2014/main" id="{24D9AFE7-7D6A-4FC3-BFD8-CC059B64E854}"/>
              </a:ext>
            </a:extLst>
          </p:cNvPr>
          <p:cNvSpPr>
            <a:spLocks noChangeAspect="1"/>
          </p:cNvSpPr>
          <p:nvPr/>
        </p:nvSpPr>
        <p:spPr bwMode="auto">
          <a:xfrm>
            <a:off x="3373251" y="2978877"/>
            <a:ext cx="410722" cy="398846"/>
          </a:xfrm>
          <a:custGeom>
            <a:avLst/>
            <a:gdLst>
              <a:gd name="connsiteX0" fmla="*/ 300221 w 600370"/>
              <a:gd name="connsiteY0" fmla="*/ 101473 h 583012"/>
              <a:gd name="connsiteX1" fmla="*/ 368070 w 600370"/>
              <a:gd name="connsiteY1" fmla="*/ 169216 h 583012"/>
              <a:gd name="connsiteX2" fmla="*/ 300221 w 600370"/>
              <a:gd name="connsiteY2" fmla="*/ 236959 h 583012"/>
              <a:gd name="connsiteX3" fmla="*/ 232372 w 600370"/>
              <a:gd name="connsiteY3" fmla="*/ 169216 h 583012"/>
              <a:gd name="connsiteX4" fmla="*/ 300221 w 600370"/>
              <a:gd name="connsiteY4" fmla="*/ 101473 h 583012"/>
              <a:gd name="connsiteX5" fmla="*/ 300185 w 600370"/>
              <a:gd name="connsiteY5" fmla="*/ 33712 h 583012"/>
              <a:gd name="connsiteX6" fmla="*/ 164489 w 600370"/>
              <a:gd name="connsiteY6" fmla="*/ 169219 h 583012"/>
              <a:gd name="connsiteX7" fmla="*/ 300185 w 600370"/>
              <a:gd name="connsiteY7" fmla="*/ 406522 h 583012"/>
              <a:gd name="connsiteX8" fmla="*/ 435881 w 600370"/>
              <a:gd name="connsiteY8" fmla="*/ 169219 h 583012"/>
              <a:gd name="connsiteX9" fmla="*/ 300185 w 600370"/>
              <a:gd name="connsiteY9" fmla="*/ 33712 h 583012"/>
              <a:gd name="connsiteX10" fmla="*/ 300185 w 600370"/>
              <a:gd name="connsiteY10" fmla="*/ 0 h 583012"/>
              <a:gd name="connsiteX11" fmla="*/ 469639 w 600370"/>
              <a:gd name="connsiteY11" fmla="*/ 169219 h 583012"/>
              <a:gd name="connsiteX12" fmla="*/ 417347 w 600370"/>
              <a:gd name="connsiteY12" fmla="*/ 321252 h 583012"/>
              <a:gd name="connsiteX13" fmla="*/ 472287 w 600370"/>
              <a:gd name="connsiteY13" fmla="*/ 321252 h 583012"/>
              <a:gd name="connsiteX14" fmla="*/ 600370 w 600370"/>
              <a:gd name="connsiteY14" fmla="*/ 583012 h 583012"/>
              <a:gd name="connsiteX15" fmla="*/ 0 w 600370"/>
              <a:gd name="connsiteY15" fmla="*/ 583012 h 583012"/>
              <a:gd name="connsiteX16" fmla="*/ 128083 w 600370"/>
              <a:gd name="connsiteY16" fmla="*/ 321252 h 583012"/>
              <a:gd name="connsiteX17" fmla="*/ 183023 w 600370"/>
              <a:gd name="connsiteY17" fmla="*/ 321252 h 583012"/>
              <a:gd name="connsiteX18" fmla="*/ 130400 w 600370"/>
              <a:gd name="connsiteY18" fmla="*/ 169219 h 583012"/>
              <a:gd name="connsiteX19" fmla="*/ 300185 w 600370"/>
              <a:gd name="connsiteY19" fmla="*/ 0 h 583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00370" h="583012">
                <a:moveTo>
                  <a:pt x="300221" y="101473"/>
                </a:moveTo>
                <a:cubicBezTo>
                  <a:pt x="337693" y="101473"/>
                  <a:pt x="368070" y="131803"/>
                  <a:pt x="368070" y="169216"/>
                </a:cubicBezTo>
                <a:cubicBezTo>
                  <a:pt x="368070" y="206629"/>
                  <a:pt x="337693" y="236959"/>
                  <a:pt x="300221" y="236959"/>
                </a:cubicBezTo>
                <a:cubicBezTo>
                  <a:pt x="262749" y="236959"/>
                  <a:pt x="232372" y="206629"/>
                  <a:pt x="232372" y="169216"/>
                </a:cubicBezTo>
                <a:cubicBezTo>
                  <a:pt x="232372" y="131803"/>
                  <a:pt x="262749" y="101473"/>
                  <a:pt x="300221" y="101473"/>
                </a:cubicBezTo>
                <a:close/>
                <a:moveTo>
                  <a:pt x="300185" y="33712"/>
                </a:moveTo>
                <a:cubicBezTo>
                  <a:pt x="225387" y="33712"/>
                  <a:pt x="164489" y="94525"/>
                  <a:pt x="164489" y="169219"/>
                </a:cubicBezTo>
                <a:cubicBezTo>
                  <a:pt x="164489" y="269032"/>
                  <a:pt x="257160" y="366861"/>
                  <a:pt x="300185" y="406522"/>
                </a:cubicBezTo>
                <a:cubicBezTo>
                  <a:pt x="342880" y="366531"/>
                  <a:pt x="435881" y="268701"/>
                  <a:pt x="435881" y="169219"/>
                </a:cubicBezTo>
                <a:cubicBezTo>
                  <a:pt x="435881" y="94525"/>
                  <a:pt x="374983" y="33712"/>
                  <a:pt x="300185" y="33712"/>
                </a:cubicBezTo>
                <a:close/>
                <a:moveTo>
                  <a:pt x="300185" y="0"/>
                </a:moveTo>
                <a:cubicBezTo>
                  <a:pt x="393848" y="0"/>
                  <a:pt x="469639" y="75686"/>
                  <a:pt x="469639" y="169219"/>
                </a:cubicBezTo>
                <a:cubicBezTo>
                  <a:pt x="469639" y="223752"/>
                  <a:pt x="446472" y="276303"/>
                  <a:pt x="417347" y="321252"/>
                </a:cubicBezTo>
                <a:lnTo>
                  <a:pt x="472287" y="321252"/>
                </a:lnTo>
                <a:lnTo>
                  <a:pt x="600370" y="583012"/>
                </a:lnTo>
                <a:lnTo>
                  <a:pt x="0" y="583012"/>
                </a:lnTo>
                <a:lnTo>
                  <a:pt x="128083" y="321252"/>
                </a:lnTo>
                <a:lnTo>
                  <a:pt x="183023" y="321252"/>
                </a:lnTo>
                <a:cubicBezTo>
                  <a:pt x="153898" y="276303"/>
                  <a:pt x="130400" y="223752"/>
                  <a:pt x="130400" y="169219"/>
                </a:cubicBezTo>
                <a:cubicBezTo>
                  <a:pt x="130400" y="76016"/>
                  <a:pt x="206522" y="0"/>
                  <a:pt x="300185" y="0"/>
                </a:cubicBezTo>
                <a:close/>
              </a:path>
            </a:pathLst>
          </a:custGeom>
          <a:solidFill>
            <a:srgbClr val="00468E"/>
          </a:solidFill>
          <a:ln>
            <a:noFill/>
          </a:ln>
        </p:spPr>
      </p:sp>
      <p:sp>
        <p:nvSpPr>
          <p:cNvPr id="111" name="monitor-and-computer-mouse_68085">
            <a:extLst>
              <a:ext uri="{FF2B5EF4-FFF2-40B4-BE49-F238E27FC236}">
                <a16:creationId xmlns:a16="http://schemas.microsoft.com/office/drawing/2014/main" id="{2B071552-90AC-4D43-A113-3CE6061FBFF1}"/>
              </a:ext>
            </a:extLst>
          </p:cNvPr>
          <p:cNvSpPr>
            <a:spLocks noChangeAspect="1"/>
          </p:cNvSpPr>
          <p:nvPr/>
        </p:nvSpPr>
        <p:spPr bwMode="auto">
          <a:xfrm>
            <a:off x="3410072" y="4385931"/>
            <a:ext cx="410722" cy="366020"/>
          </a:xfrm>
          <a:custGeom>
            <a:avLst/>
            <a:gdLst>
              <a:gd name="connsiteX0" fmla="*/ 514823 w 607336"/>
              <a:gd name="connsiteY0" fmla="*/ 287718 h 541236"/>
              <a:gd name="connsiteX1" fmla="*/ 501328 w 607336"/>
              <a:gd name="connsiteY1" fmla="*/ 301190 h 541236"/>
              <a:gd name="connsiteX2" fmla="*/ 501328 w 607336"/>
              <a:gd name="connsiteY2" fmla="*/ 357185 h 541236"/>
              <a:gd name="connsiteX3" fmla="*/ 514823 w 607336"/>
              <a:gd name="connsiteY3" fmla="*/ 370656 h 541236"/>
              <a:gd name="connsiteX4" fmla="*/ 528317 w 607336"/>
              <a:gd name="connsiteY4" fmla="*/ 357185 h 541236"/>
              <a:gd name="connsiteX5" fmla="*/ 528317 w 607336"/>
              <a:gd name="connsiteY5" fmla="*/ 301190 h 541236"/>
              <a:gd name="connsiteX6" fmla="*/ 514823 w 607336"/>
              <a:gd name="connsiteY6" fmla="*/ 287718 h 541236"/>
              <a:gd name="connsiteX7" fmla="*/ 513884 w 607336"/>
              <a:gd name="connsiteY7" fmla="*/ 257846 h 541236"/>
              <a:gd name="connsiteX8" fmla="*/ 524093 w 607336"/>
              <a:gd name="connsiteY8" fmla="*/ 258315 h 541236"/>
              <a:gd name="connsiteX9" fmla="*/ 591098 w 607336"/>
              <a:gd name="connsiteY9" fmla="*/ 286664 h 541236"/>
              <a:gd name="connsiteX10" fmla="*/ 596496 w 607336"/>
              <a:gd name="connsiteY10" fmla="*/ 294630 h 541236"/>
              <a:gd name="connsiteX11" fmla="*/ 605297 w 607336"/>
              <a:gd name="connsiteY11" fmla="*/ 403457 h 541236"/>
              <a:gd name="connsiteX12" fmla="*/ 581124 w 607336"/>
              <a:gd name="connsiteY12" fmla="*/ 508770 h 541236"/>
              <a:gd name="connsiteX13" fmla="*/ 575726 w 607336"/>
              <a:gd name="connsiteY13" fmla="*/ 516736 h 541236"/>
              <a:gd name="connsiteX14" fmla="*/ 514823 w 607336"/>
              <a:gd name="connsiteY14" fmla="*/ 536650 h 541236"/>
              <a:gd name="connsiteX15" fmla="*/ 453920 w 607336"/>
              <a:gd name="connsiteY15" fmla="*/ 516736 h 541236"/>
              <a:gd name="connsiteX16" fmla="*/ 448522 w 607336"/>
              <a:gd name="connsiteY16" fmla="*/ 508770 h 541236"/>
              <a:gd name="connsiteX17" fmla="*/ 424348 w 607336"/>
              <a:gd name="connsiteY17" fmla="*/ 403457 h 541236"/>
              <a:gd name="connsiteX18" fmla="*/ 433149 w 607336"/>
              <a:gd name="connsiteY18" fmla="*/ 294630 h 541236"/>
              <a:gd name="connsiteX19" fmla="*/ 438547 w 607336"/>
              <a:gd name="connsiteY19" fmla="*/ 286664 h 541236"/>
              <a:gd name="connsiteX20" fmla="*/ 502971 w 607336"/>
              <a:gd name="connsiteY20" fmla="*/ 258315 h 541236"/>
              <a:gd name="connsiteX21" fmla="*/ 513884 w 607336"/>
              <a:gd name="connsiteY21" fmla="*/ 257846 h 541236"/>
              <a:gd name="connsiteX22" fmla="*/ 23466 w 607336"/>
              <a:gd name="connsiteY22" fmla="*/ 0 h 541236"/>
              <a:gd name="connsiteX23" fmla="*/ 555313 w 607336"/>
              <a:gd name="connsiteY23" fmla="*/ 0 h 541236"/>
              <a:gd name="connsiteX24" fmla="*/ 578778 w 607336"/>
              <a:gd name="connsiteY24" fmla="*/ 23430 h 541236"/>
              <a:gd name="connsiteX25" fmla="*/ 578778 w 607336"/>
              <a:gd name="connsiteY25" fmla="*/ 253163 h 541236"/>
              <a:gd name="connsiteX26" fmla="*/ 531847 w 607336"/>
              <a:gd name="connsiteY26" fmla="*/ 239339 h 541236"/>
              <a:gd name="connsiteX27" fmla="*/ 531847 w 607336"/>
              <a:gd name="connsiteY27" fmla="*/ 46861 h 541236"/>
              <a:gd name="connsiteX28" fmla="*/ 46931 w 607336"/>
              <a:gd name="connsiteY28" fmla="*/ 46861 h 541236"/>
              <a:gd name="connsiteX29" fmla="*/ 46931 w 607336"/>
              <a:gd name="connsiteY29" fmla="*/ 346766 h 541236"/>
              <a:gd name="connsiteX30" fmla="*/ 404898 w 607336"/>
              <a:gd name="connsiteY30" fmla="*/ 346766 h 541236"/>
              <a:gd name="connsiteX31" fmla="*/ 405837 w 607336"/>
              <a:gd name="connsiteY31" fmla="*/ 410730 h 541236"/>
              <a:gd name="connsiteX32" fmla="*/ 409005 w 607336"/>
              <a:gd name="connsiteY32" fmla="*/ 432638 h 541236"/>
              <a:gd name="connsiteX33" fmla="*/ 368175 w 607336"/>
              <a:gd name="connsiteY33" fmla="*/ 432638 h 541236"/>
              <a:gd name="connsiteX34" fmla="*/ 388121 w 607336"/>
              <a:gd name="connsiteY34" fmla="*/ 500585 h 541236"/>
              <a:gd name="connsiteX35" fmla="*/ 412407 w 607336"/>
              <a:gd name="connsiteY35" fmla="*/ 500585 h 541236"/>
              <a:gd name="connsiteX36" fmla="*/ 423554 w 607336"/>
              <a:gd name="connsiteY36" fmla="*/ 511714 h 541236"/>
              <a:gd name="connsiteX37" fmla="*/ 423554 w 607336"/>
              <a:gd name="connsiteY37" fmla="*/ 530107 h 541236"/>
              <a:gd name="connsiteX38" fmla="*/ 412407 w 607336"/>
              <a:gd name="connsiteY38" fmla="*/ 541236 h 541236"/>
              <a:gd name="connsiteX39" fmla="*/ 166371 w 607336"/>
              <a:gd name="connsiteY39" fmla="*/ 541236 h 541236"/>
              <a:gd name="connsiteX40" fmla="*/ 155225 w 607336"/>
              <a:gd name="connsiteY40" fmla="*/ 530107 h 541236"/>
              <a:gd name="connsiteX41" fmla="*/ 155225 w 607336"/>
              <a:gd name="connsiteY41" fmla="*/ 511714 h 541236"/>
              <a:gd name="connsiteX42" fmla="*/ 166371 w 607336"/>
              <a:gd name="connsiteY42" fmla="*/ 500585 h 541236"/>
              <a:gd name="connsiteX43" fmla="*/ 190658 w 607336"/>
              <a:gd name="connsiteY43" fmla="*/ 500585 h 541236"/>
              <a:gd name="connsiteX44" fmla="*/ 210721 w 607336"/>
              <a:gd name="connsiteY44" fmla="*/ 432638 h 541236"/>
              <a:gd name="connsiteX45" fmla="*/ 23466 w 607336"/>
              <a:gd name="connsiteY45" fmla="*/ 432638 h 541236"/>
              <a:gd name="connsiteX46" fmla="*/ 0 w 607336"/>
              <a:gd name="connsiteY46" fmla="*/ 409207 h 541236"/>
              <a:gd name="connsiteX47" fmla="*/ 0 w 607336"/>
              <a:gd name="connsiteY47" fmla="*/ 23430 h 541236"/>
              <a:gd name="connsiteX48" fmla="*/ 23466 w 607336"/>
              <a:gd name="connsiteY48" fmla="*/ 0 h 54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607336" h="541236">
                <a:moveTo>
                  <a:pt x="514823" y="287718"/>
                </a:moveTo>
                <a:cubicBezTo>
                  <a:pt x="507430" y="287718"/>
                  <a:pt x="501328" y="293810"/>
                  <a:pt x="501328" y="301190"/>
                </a:cubicBezTo>
                <a:lnTo>
                  <a:pt x="501328" y="357185"/>
                </a:lnTo>
                <a:cubicBezTo>
                  <a:pt x="501328" y="364682"/>
                  <a:pt x="507430" y="370656"/>
                  <a:pt x="514823" y="370656"/>
                </a:cubicBezTo>
                <a:cubicBezTo>
                  <a:pt x="522215" y="370656"/>
                  <a:pt x="528317" y="364682"/>
                  <a:pt x="528317" y="357185"/>
                </a:cubicBezTo>
                <a:lnTo>
                  <a:pt x="528317" y="301190"/>
                </a:lnTo>
                <a:cubicBezTo>
                  <a:pt x="528317" y="293810"/>
                  <a:pt x="522215" y="287718"/>
                  <a:pt x="514823" y="287718"/>
                </a:cubicBezTo>
                <a:close/>
                <a:moveTo>
                  <a:pt x="513884" y="257846"/>
                </a:moveTo>
                <a:cubicBezTo>
                  <a:pt x="521042" y="257846"/>
                  <a:pt x="524093" y="258315"/>
                  <a:pt x="524093" y="258315"/>
                </a:cubicBezTo>
                <a:cubicBezTo>
                  <a:pt x="546506" y="260423"/>
                  <a:pt x="569037" y="269795"/>
                  <a:pt x="591098" y="286664"/>
                </a:cubicBezTo>
                <a:cubicBezTo>
                  <a:pt x="593680" y="288655"/>
                  <a:pt x="595557" y="291467"/>
                  <a:pt x="596496" y="294630"/>
                </a:cubicBezTo>
                <a:cubicBezTo>
                  <a:pt x="606940" y="330710"/>
                  <a:pt x="609756" y="365268"/>
                  <a:pt x="605297" y="403457"/>
                </a:cubicBezTo>
                <a:cubicBezTo>
                  <a:pt x="601307" y="437312"/>
                  <a:pt x="592037" y="471166"/>
                  <a:pt x="581124" y="508770"/>
                </a:cubicBezTo>
                <a:cubicBezTo>
                  <a:pt x="580185" y="511933"/>
                  <a:pt x="578307" y="514744"/>
                  <a:pt x="575726" y="516736"/>
                </a:cubicBezTo>
                <a:cubicBezTo>
                  <a:pt x="559062" y="529622"/>
                  <a:pt x="537471" y="536650"/>
                  <a:pt x="514823" y="536650"/>
                </a:cubicBezTo>
                <a:cubicBezTo>
                  <a:pt x="492175" y="536650"/>
                  <a:pt x="470583" y="529622"/>
                  <a:pt x="453920" y="516736"/>
                </a:cubicBezTo>
                <a:cubicBezTo>
                  <a:pt x="451338" y="514744"/>
                  <a:pt x="449460" y="511933"/>
                  <a:pt x="448522" y="508770"/>
                </a:cubicBezTo>
                <a:cubicBezTo>
                  <a:pt x="437608" y="471166"/>
                  <a:pt x="428338" y="437312"/>
                  <a:pt x="424348" y="403457"/>
                </a:cubicBezTo>
                <a:cubicBezTo>
                  <a:pt x="420006" y="365268"/>
                  <a:pt x="422705" y="330710"/>
                  <a:pt x="433149" y="294630"/>
                </a:cubicBezTo>
                <a:cubicBezTo>
                  <a:pt x="434088" y="291467"/>
                  <a:pt x="435965" y="288655"/>
                  <a:pt x="438547" y="286664"/>
                </a:cubicBezTo>
                <a:cubicBezTo>
                  <a:pt x="459787" y="270381"/>
                  <a:pt x="481379" y="260892"/>
                  <a:pt x="502971" y="258315"/>
                </a:cubicBezTo>
                <a:cubicBezTo>
                  <a:pt x="502971" y="258315"/>
                  <a:pt x="506726" y="257846"/>
                  <a:pt x="513884" y="257846"/>
                </a:cubicBezTo>
                <a:close/>
                <a:moveTo>
                  <a:pt x="23466" y="0"/>
                </a:moveTo>
                <a:lnTo>
                  <a:pt x="555313" y="0"/>
                </a:lnTo>
                <a:cubicBezTo>
                  <a:pt x="568336" y="0"/>
                  <a:pt x="578778" y="10544"/>
                  <a:pt x="578778" y="23430"/>
                </a:cubicBezTo>
                <a:lnTo>
                  <a:pt x="578778" y="253163"/>
                </a:lnTo>
                <a:cubicBezTo>
                  <a:pt x="563408" y="245548"/>
                  <a:pt x="547686" y="240979"/>
                  <a:pt x="531847" y="239339"/>
                </a:cubicBezTo>
                <a:lnTo>
                  <a:pt x="531847" y="46861"/>
                </a:lnTo>
                <a:lnTo>
                  <a:pt x="46931" y="46861"/>
                </a:lnTo>
                <a:lnTo>
                  <a:pt x="46931" y="346766"/>
                </a:lnTo>
                <a:lnTo>
                  <a:pt x="404898" y="346766"/>
                </a:lnTo>
                <a:cubicBezTo>
                  <a:pt x="402904" y="367502"/>
                  <a:pt x="403256" y="388589"/>
                  <a:pt x="405837" y="410730"/>
                </a:cubicBezTo>
                <a:cubicBezTo>
                  <a:pt x="406658" y="418111"/>
                  <a:pt x="407714" y="425374"/>
                  <a:pt x="409005" y="432638"/>
                </a:cubicBezTo>
                <a:lnTo>
                  <a:pt x="368175" y="432638"/>
                </a:lnTo>
                <a:lnTo>
                  <a:pt x="388121" y="500585"/>
                </a:lnTo>
                <a:lnTo>
                  <a:pt x="412407" y="500585"/>
                </a:lnTo>
                <a:cubicBezTo>
                  <a:pt x="418626" y="500585"/>
                  <a:pt x="423554" y="505622"/>
                  <a:pt x="423554" y="511714"/>
                </a:cubicBezTo>
                <a:lnTo>
                  <a:pt x="423554" y="530107"/>
                </a:lnTo>
                <a:cubicBezTo>
                  <a:pt x="423554" y="536199"/>
                  <a:pt x="418626" y="541236"/>
                  <a:pt x="412407" y="541236"/>
                </a:cubicBezTo>
                <a:lnTo>
                  <a:pt x="166371" y="541236"/>
                </a:lnTo>
                <a:cubicBezTo>
                  <a:pt x="160270" y="541236"/>
                  <a:pt x="155225" y="536199"/>
                  <a:pt x="155225" y="530107"/>
                </a:cubicBezTo>
                <a:lnTo>
                  <a:pt x="155225" y="511714"/>
                </a:lnTo>
                <a:cubicBezTo>
                  <a:pt x="155225" y="505622"/>
                  <a:pt x="160270" y="500585"/>
                  <a:pt x="166371" y="500585"/>
                </a:cubicBezTo>
                <a:lnTo>
                  <a:pt x="190658" y="500585"/>
                </a:lnTo>
                <a:lnTo>
                  <a:pt x="210721" y="432638"/>
                </a:lnTo>
                <a:lnTo>
                  <a:pt x="23466" y="432638"/>
                </a:lnTo>
                <a:cubicBezTo>
                  <a:pt x="10560" y="432638"/>
                  <a:pt x="0" y="422211"/>
                  <a:pt x="0" y="409207"/>
                </a:cubicBezTo>
                <a:lnTo>
                  <a:pt x="0" y="23430"/>
                </a:lnTo>
                <a:cubicBezTo>
                  <a:pt x="0" y="10544"/>
                  <a:pt x="10560" y="0"/>
                  <a:pt x="23466" y="0"/>
                </a:cubicBezTo>
                <a:close/>
              </a:path>
            </a:pathLst>
          </a:custGeom>
          <a:solidFill>
            <a:srgbClr val="00468E"/>
          </a:solidFill>
          <a:ln>
            <a:noFill/>
          </a:ln>
        </p:spPr>
      </p:sp>
      <p:sp>
        <p:nvSpPr>
          <p:cNvPr id="112" name="矩形: 圆角 120">
            <a:extLst>
              <a:ext uri="{FF2B5EF4-FFF2-40B4-BE49-F238E27FC236}">
                <a16:creationId xmlns:a16="http://schemas.microsoft.com/office/drawing/2014/main" id="{44906AC7-84B6-453D-BE8F-1E08EA3CF00D}"/>
              </a:ext>
            </a:extLst>
          </p:cNvPr>
          <p:cNvSpPr/>
          <p:nvPr/>
        </p:nvSpPr>
        <p:spPr>
          <a:xfrm>
            <a:off x="-335280" y="4382408"/>
            <a:ext cx="2430780" cy="615507"/>
          </a:xfrm>
          <a:prstGeom prst="roundRect">
            <a:avLst>
              <a:gd name="adj" fmla="val 50000"/>
            </a:avLst>
          </a:prstGeom>
          <a:solidFill>
            <a:schemeClr val="bg1"/>
          </a:solidFill>
          <a:ln w="50800">
            <a:noFill/>
          </a:ln>
          <a:effectLst>
            <a:outerShdw blurRad="469900" sx="104000" sy="104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13" name="文本框 112">
            <a:extLst>
              <a:ext uri="{FF2B5EF4-FFF2-40B4-BE49-F238E27FC236}">
                <a16:creationId xmlns:a16="http://schemas.microsoft.com/office/drawing/2014/main" id="{F2A70FE8-B823-4BCA-ABD5-E5714485D20F}"/>
              </a:ext>
            </a:extLst>
          </p:cNvPr>
          <p:cNvSpPr txBox="1"/>
          <p:nvPr/>
        </p:nvSpPr>
        <p:spPr>
          <a:xfrm>
            <a:off x="203606" y="4435473"/>
            <a:ext cx="1686154" cy="461665"/>
          </a:xfrm>
          <a:prstGeom prst="rect">
            <a:avLst/>
          </a:prstGeom>
          <a:noFill/>
        </p:spPr>
        <p:txBody>
          <a:bodyPr wrap="square" rtlCol="0">
            <a:spAutoFit/>
          </a:bodyPr>
          <a:lstStyle/>
          <a:p>
            <a:r>
              <a:rPr lang="zh-CN" altLang="en-US" sz="2400" b="1" dirty="0" smtClean="0">
                <a:solidFill>
                  <a:srgbClr val="00468E"/>
                </a:solidFill>
                <a:latin typeface="微软雅黑" panose="020B0503020204020204" pitchFamily="34" charset="-122"/>
                <a:ea typeface="微软雅黑" panose="020B0503020204020204" pitchFamily="34" charset="-122"/>
              </a:rPr>
              <a:t>总结展望 </a:t>
            </a:r>
            <a:endParaRPr lang="zh-CN" altLang="en-US" sz="2400" b="1" dirty="0">
              <a:solidFill>
                <a:srgbClr val="00468E"/>
              </a:solidFill>
              <a:latin typeface="微软雅黑" panose="020B0503020204020204" pitchFamily="34" charset="-122"/>
              <a:ea typeface="微软雅黑" panose="020B0503020204020204" pitchFamily="34" charset="-122"/>
            </a:endParaRPr>
          </a:p>
        </p:txBody>
      </p:sp>
      <p:sp>
        <p:nvSpPr>
          <p:cNvPr id="114" name="弧形 113">
            <a:extLst>
              <a:ext uri="{FF2B5EF4-FFF2-40B4-BE49-F238E27FC236}">
                <a16:creationId xmlns:a16="http://schemas.microsoft.com/office/drawing/2014/main" id="{42BC9E90-A9F4-4585-88CC-3203288AEDE6}"/>
              </a:ext>
            </a:extLst>
          </p:cNvPr>
          <p:cNvSpPr/>
          <p:nvPr/>
        </p:nvSpPr>
        <p:spPr>
          <a:xfrm rot="2700000">
            <a:off x="1467034" y="4492249"/>
            <a:ext cx="395824" cy="395824"/>
          </a:xfrm>
          <a:prstGeom prst="arc">
            <a:avLst/>
          </a:prstGeom>
          <a:ln w="50800" cap="rnd">
            <a:solidFill>
              <a:srgbClr val="00468E"/>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5" name="文本框 114">
            <a:extLst>
              <a:ext uri="{FF2B5EF4-FFF2-40B4-BE49-F238E27FC236}">
                <a16:creationId xmlns:a16="http://schemas.microsoft.com/office/drawing/2014/main" id="{C5E880B9-107D-41C6-87F1-65F66D40A0BF}"/>
              </a:ext>
            </a:extLst>
          </p:cNvPr>
          <p:cNvSpPr txBox="1"/>
          <p:nvPr/>
        </p:nvSpPr>
        <p:spPr>
          <a:xfrm>
            <a:off x="203606" y="2185231"/>
            <a:ext cx="1373734" cy="400110"/>
          </a:xfrm>
          <a:prstGeom prst="rect">
            <a:avLst/>
          </a:prstGeom>
          <a:noFill/>
        </p:spPr>
        <p:txBody>
          <a:bodyPr wrap="square" rtlCol="0">
            <a:spAutoFit/>
          </a:bodyPr>
          <a:lstStyle/>
          <a:p>
            <a:r>
              <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rPr>
              <a:t>研究</a:t>
            </a:r>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背景</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pic>
        <p:nvPicPr>
          <p:cNvPr id="116" name="图片 115"/>
          <p:cNvPicPr>
            <a:picLocks noChangeAspect="1"/>
          </p:cNvPicPr>
          <p:nvPr/>
        </p:nvPicPr>
        <p:blipFill>
          <a:blip r:embed="rId3">
            <a:alphaModFix/>
            <a:duotone>
              <a:schemeClr val="accent5">
                <a:shade val="45000"/>
                <a:satMod val="135000"/>
              </a:schemeClr>
              <a:prstClr val="white"/>
            </a:duotone>
            <a:extLst>
              <a:ext uri="{BEBA8EAE-BF5A-486C-A8C5-ECC9F3942E4B}">
                <a14:imgProps xmlns:a14="http://schemas.microsoft.com/office/drawing/2010/main">
                  <a14:imgLayer r:embed="rId4">
                    <a14:imgEffect>
                      <a14:colorTemperature colorTemp="1500"/>
                    </a14:imgEffect>
                    <a14:imgEffect>
                      <a14:saturation sat="32000"/>
                    </a14:imgEffect>
                  </a14:imgLayer>
                </a14:imgProps>
              </a:ext>
              <a:ext uri="{28A0092B-C50C-407E-A947-70E740481C1C}">
                <a14:useLocalDpi xmlns:a14="http://schemas.microsoft.com/office/drawing/2010/main" val="0"/>
              </a:ext>
            </a:extLst>
          </a:blip>
          <a:stretch>
            <a:fillRect/>
          </a:stretch>
        </p:blipFill>
        <p:spPr>
          <a:xfrm>
            <a:off x="155079" y="129451"/>
            <a:ext cx="1470788" cy="1470788"/>
          </a:xfrm>
          <a:prstGeom prst="rect">
            <a:avLst/>
          </a:prstGeom>
          <a:noFill/>
          <a:ln>
            <a:noFill/>
          </a:ln>
        </p:spPr>
      </p:pic>
      <p:sp>
        <p:nvSpPr>
          <p:cNvPr id="118" name="文本框 117">
            <a:extLst>
              <a:ext uri="{FF2B5EF4-FFF2-40B4-BE49-F238E27FC236}">
                <a16:creationId xmlns:a16="http://schemas.microsoft.com/office/drawing/2014/main" id="{89BB294C-F152-47A1-A832-B338DFB2169C}"/>
              </a:ext>
            </a:extLst>
          </p:cNvPr>
          <p:cNvSpPr txBox="1"/>
          <p:nvPr/>
        </p:nvSpPr>
        <p:spPr>
          <a:xfrm>
            <a:off x="203606" y="2723527"/>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问题建模</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119" name="文本框 118">
            <a:extLst>
              <a:ext uri="{FF2B5EF4-FFF2-40B4-BE49-F238E27FC236}">
                <a16:creationId xmlns:a16="http://schemas.microsoft.com/office/drawing/2014/main" id="{70B01E73-2206-4BAF-96FD-98F96844A935}"/>
              </a:ext>
            </a:extLst>
          </p:cNvPr>
          <p:cNvSpPr txBox="1"/>
          <p:nvPr/>
        </p:nvSpPr>
        <p:spPr>
          <a:xfrm>
            <a:off x="203606" y="3287298"/>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调度方法</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120" name="文本框 119">
            <a:extLst>
              <a:ext uri="{FF2B5EF4-FFF2-40B4-BE49-F238E27FC236}">
                <a16:creationId xmlns:a16="http://schemas.microsoft.com/office/drawing/2014/main" id="{70B01E73-2206-4BAF-96FD-98F96844A935}"/>
              </a:ext>
            </a:extLst>
          </p:cNvPr>
          <p:cNvSpPr txBox="1"/>
          <p:nvPr/>
        </p:nvSpPr>
        <p:spPr>
          <a:xfrm>
            <a:off x="193243" y="3790589"/>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实验分析</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pic>
        <p:nvPicPr>
          <p:cNvPr id="93" name="图片 92"/>
          <p:cNvPicPr>
            <a:picLocks noChangeAspect="1"/>
          </p:cNvPicPr>
          <p:nvPr/>
        </p:nvPicPr>
        <p:blipFill>
          <a:blip r:embed="rId5" cstate="hqprint">
            <a:extLst>
              <a:ext uri="{BEBA8EAE-BF5A-486C-A8C5-ECC9F3942E4B}">
                <a14:imgProps xmlns:a14="http://schemas.microsoft.com/office/drawing/2010/main">
                  <a14:imgLayer r:embed="rId6">
                    <a14:imgEffect>
                      <a14:saturation sat="33000"/>
                    </a14:imgEffect>
                  </a14:imgLayer>
                </a14:imgProps>
              </a:ext>
              <a:ext uri="{28A0092B-C50C-407E-A947-70E740481C1C}">
                <a14:useLocalDpi xmlns:a14="http://schemas.microsoft.com/office/drawing/2010/main" val="0"/>
              </a:ext>
            </a:extLst>
          </a:blip>
          <a:stretch>
            <a:fillRect/>
          </a:stretch>
        </p:blipFill>
        <p:spPr>
          <a:xfrm>
            <a:off x="2198678" y="5732034"/>
            <a:ext cx="2194903" cy="1559832"/>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矩形: 圆角 200">
            <a:extLst>
              <a:ext uri="{FF2B5EF4-FFF2-40B4-BE49-F238E27FC236}">
                <a16:creationId xmlns:a16="http://schemas.microsoft.com/office/drawing/2014/main" id="{8207FB4F-42D6-4ADF-925B-46650C145F88}"/>
              </a:ext>
            </a:extLst>
          </p:cNvPr>
          <p:cNvSpPr/>
          <p:nvPr/>
        </p:nvSpPr>
        <p:spPr>
          <a:xfrm>
            <a:off x="2689011" y="1536921"/>
            <a:ext cx="8619456" cy="3784158"/>
          </a:xfrm>
          <a:prstGeom prst="roundRect">
            <a:avLst>
              <a:gd name="adj" fmla="val 10297"/>
            </a:avLst>
          </a:prstGeom>
          <a:solidFill>
            <a:schemeClr val="bg1"/>
          </a:solidFill>
          <a:ln>
            <a:noFill/>
          </a:ln>
          <a:effectLst>
            <a:outerShdw blurRad="2794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02" name="任意多边形: 形状 201">
            <a:extLst>
              <a:ext uri="{FF2B5EF4-FFF2-40B4-BE49-F238E27FC236}">
                <a16:creationId xmlns:a16="http://schemas.microsoft.com/office/drawing/2014/main" id="{3ECFBA52-98D1-45A7-8FFE-5258B358C05A}"/>
              </a:ext>
            </a:extLst>
          </p:cNvPr>
          <p:cNvSpPr/>
          <p:nvPr/>
        </p:nvSpPr>
        <p:spPr>
          <a:xfrm>
            <a:off x="2389778" y="1331684"/>
            <a:ext cx="833708" cy="623796"/>
          </a:xfrm>
          <a:custGeom>
            <a:avLst/>
            <a:gdLst/>
            <a:ahLst/>
            <a:cxnLst/>
            <a:rect l="l" t="t" r="r" b="b"/>
            <a:pathLst>
              <a:path w="95778" h="71663">
                <a:moveTo>
                  <a:pt x="82098" y="5"/>
                </a:moveTo>
                <a:cubicBezTo>
                  <a:pt x="84614" y="48"/>
                  <a:pt x="87286" y="396"/>
                  <a:pt x="90116" y="1050"/>
                </a:cubicBezTo>
                <a:lnTo>
                  <a:pt x="90116" y="8817"/>
                </a:lnTo>
                <a:cubicBezTo>
                  <a:pt x="78257" y="13440"/>
                  <a:pt x="71979" y="21792"/>
                  <a:pt x="71280" y="33873"/>
                </a:cubicBezTo>
                <a:cubicBezTo>
                  <a:pt x="84139" y="29288"/>
                  <a:pt x="92305" y="35340"/>
                  <a:pt x="95778" y="52027"/>
                </a:cubicBezTo>
                <a:cubicBezTo>
                  <a:pt x="94826" y="65118"/>
                  <a:pt x="87973" y="71663"/>
                  <a:pt x="75219" y="71663"/>
                </a:cubicBezTo>
                <a:cubicBezTo>
                  <a:pt x="59956" y="70752"/>
                  <a:pt x="52325" y="61506"/>
                  <a:pt x="52325" y="43926"/>
                </a:cubicBezTo>
                <a:cubicBezTo>
                  <a:pt x="54564" y="14342"/>
                  <a:pt x="64489" y="-298"/>
                  <a:pt x="82098" y="5"/>
                </a:cubicBezTo>
                <a:close/>
                <a:moveTo>
                  <a:pt x="29473" y="5"/>
                </a:moveTo>
                <a:cubicBezTo>
                  <a:pt x="31987" y="48"/>
                  <a:pt x="34659" y="396"/>
                  <a:pt x="37490" y="1050"/>
                </a:cubicBezTo>
                <a:lnTo>
                  <a:pt x="37490" y="8817"/>
                </a:lnTo>
                <a:cubicBezTo>
                  <a:pt x="25647" y="13434"/>
                  <a:pt x="19469" y="21786"/>
                  <a:pt x="18954" y="33873"/>
                </a:cubicBezTo>
                <a:cubicBezTo>
                  <a:pt x="31588" y="29288"/>
                  <a:pt x="39755" y="35324"/>
                  <a:pt x="43458" y="51980"/>
                </a:cubicBezTo>
                <a:cubicBezTo>
                  <a:pt x="42502" y="65102"/>
                  <a:pt x="35547" y="71663"/>
                  <a:pt x="22593" y="71663"/>
                </a:cubicBezTo>
                <a:cubicBezTo>
                  <a:pt x="7531" y="70752"/>
                  <a:pt x="0" y="61506"/>
                  <a:pt x="0" y="43926"/>
                </a:cubicBezTo>
                <a:cubicBezTo>
                  <a:pt x="2053" y="14342"/>
                  <a:pt x="11877" y="-298"/>
                  <a:pt x="29473" y="5"/>
                </a:cubicBezTo>
                <a:close/>
              </a:path>
            </a:pathLst>
          </a:custGeom>
          <a:solidFill>
            <a:srgbClr val="004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04" name="矩形 203">
            <a:extLst>
              <a:ext uri="{FF2B5EF4-FFF2-40B4-BE49-F238E27FC236}">
                <a16:creationId xmlns:a16="http://schemas.microsoft.com/office/drawing/2014/main" id="{950D3992-308D-4D84-87A2-AA3D677475DE}"/>
              </a:ext>
            </a:extLst>
          </p:cNvPr>
          <p:cNvSpPr/>
          <p:nvPr/>
        </p:nvSpPr>
        <p:spPr>
          <a:xfrm>
            <a:off x="6455581" y="5245100"/>
            <a:ext cx="1086314" cy="75979"/>
          </a:xfrm>
          <a:prstGeom prst="rect">
            <a:avLst/>
          </a:prstGeom>
          <a:solidFill>
            <a:srgbClr val="004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BBE369BB-5AF5-44B1-AE80-442F51A69791}"/>
              </a:ext>
            </a:extLst>
          </p:cNvPr>
          <p:cNvSpPr/>
          <p:nvPr/>
        </p:nvSpPr>
        <p:spPr>
          <a:xfrm>
            <a:off x="0" y="0"/>
            <a:ext cx="1825599" cy="6858000"/>
          </a:xfrm>
          <a:prstGeom prst="rect">
            <a:avLst/>
          </a:prstGeom>
          <a:solidFill>
            <a:srgbClr val="004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E5BAFD8E-3BB0-4141-B5DF-45E9EF768E02}"/>
              </a:ext>
            </a:extLst>
          </p:cNvPr>
          <p:cNvSpPr txBox="1"/>
          <p:nvPr/>
        </p:nvSpPr>
        <p:spPr>
          <a:xfrm>
            <a:off x="2287062" y="473744"/>
            <a:ext cx="9347391" cy="523220"/>
          </a:xfrm>
          <a:prstGeom prst="rect">
            <a:avLst/>
          </a:prstGeom>
          <a:noFill/>
        </p:spPr>
        <p:txBody>
          <a:bodyPr wrap="square" rtlCol="0">
            <a:spAutoFit/>
          </a:bodyPr>
          <a:lstStyle/>
          <a:p>
            <a:r>
              <a:rPr lang="en-US" altLang="zh-CN" sz="2800" b="1" dirty="0">
                <a:solidFill>
                  <a:srgbClr val="00468E"/>
                </a:solidFill>
                <a:latin typeface="微软雅黑" panose="020B0503020204020204" pitchFamily="34" charset="-122"/>
                <a:ea typeface="微软雅黑" panose="020B0503020204020204" pitchFamily="34" charset="-122"/>
              </a:rPr>
              <a:t>5</a:t>
            </a:r>
            <a:r>
              <a:rPr lang="en-US" altLang="zh-CN" sz="2800" b="1" dirty="0" smtClean="0">
                <a:solidFill>
                  <a:srgbClr val="00468E"/>
                </a:solidFill>
                <a:latin typeface="微软雅黑" panose="020B0503020204020204" pitchFamily="34" charset="-122"/>
                <a:ea typeface="微软雅黑" panose="020B0503020204020204" pitchFamily="34" charset="-122"/>
              </a:rPr>
              <a:t>. </a:t>
            </a:r>
            <a:r>
              <a:rPr lang="zh-CN" altLang="en-US" sz="2800" b="1" dirty="0">
                <a:solidFill>
                  <a:srgbClr val="00468E"/>
                </a:solidFill>
                <a:latin typeface="微软雅黑" panose="020B0503020204020204" pitchFamily="34" charset="-122"/>
                <a:ea typeface="微软雅黑" panose="020B0503020204020204" pitchFamily="34" charset="-122"/>
              </a:rPr>
              <a:t>研究</a:t>
            </a:r>
            <a:r>
              <a:rPr lang="zh-CN" altLang="en-US" sz="2800" b="1" dirty="0" smtClean="0">
                <a:solidFill>
                  <a:srgbClr val="00468E"/>
                </a:solidFill>
                <a:latin typeface="微软雅黑" panose="020B0503020204020204" pitchFamily="34" charset="-122"/>
                <a:ea typeface="微软雅黑" panose="020B0503020204020204" pitchFamily="34" charset="-122"/>
              </a:rPr>
              <a:t>展望</a:t>
            </a:r>
            <a:endParaRPr lang="zh-CN" altLang="en-US" sz="2800" b="1" dirty="0">
              <a:solidFill>
                <a:srgbClr val="00468E"/>
              </a:solidFill>
              <a:latin typeface="微软雅黑" panose="020B0503020204020204" pitchFamily="34" charset="-122"/>
              <a:ea typeface="微软雅黑" panose="020B0503020204020204" pitchFamily="34" charset="-122"/>
            </a:endParaRPr>
          </a:p>
        </p:txBody>
      </p:sp>
      <p:sp>
        <p:nvSpPr>
          <p:cNvPr id="8193" name="文本框 8192">
            <a:extLst>
              <a:ext uri="{FF2B5EF4-FFF2-40B4-BE49-F238E27FC236}">
                <a16:creationId xmlns:a16="http://schemas.microsoft.com/office/drawing/2014/main" id="{801BC510-5DD3-49D2-B487-33040D209469}"/>
              </a:ext>
            </a:extLst>
          </p:cNvPr>
          <p:cNvSpPr txBox="1"/>
          <p:nvPr/>
        </p:nvSpPr>
        <p:spPr>
          <a:xfrm>
            <a:off x="3480556" y="2723527"/>
            <a:ext cx="7176934" cy="2308324"/>
          </a:xfrm>
          <a:prstGeom prst="rect">
            <a:avLst/>
          </a:prstGeom>
          <a:noFill/>
        </p:spPr>
        <p:txBody>
          <a:bodyPr wrap="square" rtlCol="0">
            <a:spAutoFit/>
          </a:bodyPr>
          <a:lstStyle/>
          <a:p>
            <a:pPr marL="342900" indent="-342900">
              <a:lnSpc>
                <a:spcPct val="150000"/>
              </a:lnSpc>
              <a:buFont typeface="+mj-ea"/>
              <a:buAutoNum type="circleNumDbPlain"/>
            </a:pPr>
            <a:r>
              <a:rPr lang="zh-CN" altLang="en-US" sz="1600" dirty="0" smtClean="0">
                <a:latin typeface="微软雅黑" panose="020B0503020204020204" pitchFamily="34" charset="-122"/>
                <a:ea typeface="微软雅黑" panose="020B0503020204020204" pitchFamily="34" charset="-122"/>
              </a:rPr>
              <a:t>对</a:t>
            </a:r>
            <a:r>
              <a:rPr lang="zh-CN" altLang="en-US" sz="1600" dirty="0">
                <a:latin typeface="微软雅黑" panose="020B0503020204020204" pitchFamily="34" charset="-122"/>
                <a:ea typeface="微软雅黑" panose="020B0503020204020204" pitchFamily="34" charset="-122"/>
              </a:rPr>
              <a:t>实验数据的</a:t>
            </a:r>
            <a:r>
              <a:rPr lang="zh-CN" altLang="en-US" sz="1600" dirty="0" smtClean="0">
                <a:latin typeface="微软雅黑" panose="020B0503020204020204" pitchFamily="34" charset="-122"/>
                <a:ea typeface="微软雅黑" panose="020B0503020204020204" pitchFamily="34" charset="-122"/>
              </a:rPr>
              <a:t>完善。</a:t>
            </a:r>
            <a:r>
              <a:rPr lang="zh-CN" altLang="en-US" sz="1600" i="1" dirty="0" smtClean="0">
                <a:solidFill>
                  <a:srgbClr val="CC00FF"/>
                </a:solidFill>
                <a:latin typeface="微软雅黑" panose="020B0503020204020204" pitchFamily="34" charset="-122"/>
                <a:ea typeface="微软雅黑" panose="020B0503020204020204" pitchFamily="34" charset="-122"/>
              </a:rPr>
              <a:t>数据预处理模块优化</a:t>
            </a:r>
            <a:r>
              <a:rPr lang="zh-CN" altLang="en-US" sz="1600" dirty="0" smtClean="0">
                <a:latin typeface="微软雅黑" panose="020B0503020204020204" pitchFamily="34" charset="-122"/>
                <a:ea typeface="微软雅黑" panose="020B0503020204020204" pitchFamily="34" charset="-122"/>
              </a:rPr>
              <a:t>、工业级数据、可用的</a:t>
            </a:r>
            <a:r>
              <a:rPr lang="en-US" altLang="zh-CN" sz="1600" dirty="0" smtClean="0">
                <a:latin typeface="微软雅黑" panose="020B0503020204020204" pitchFamily="34" charset="-122"/>
                <a:ea typeface="微软雅黑" panose="020B0503020204020204" pitchFamily="34" charset="-122"/>
              </a:rPr>
              <a:t>Demo</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marL="342900" indent="-342900">
              <a:lnSpc>
                <a:spcPct val="150000"/>
              </a:lnSpc>
              <a:buFont typeface="+mj-ea"/>
              <a:buAutoNum type="circleNumDbPlain"/>
            </a:pPr>
            <a:r>
              <a:rPr lang="zh-CN" altLang="en-US" sz="1600" dirty="0" smtClean="0">
                <a:latin typeface="微软雅黑" panose="020B0503020204020204" pitchFamily="34" charset="-122"/>
                <a:ea typeface="微软雅黑" panose="020B0503020204020204" pitchFamily="34" charset="-122"/>
              </a:rPr>
              <a:t>更多其他合理的</a:t>
            </a:r>
            <a:r>
              <a:rPr lang="en-US" altLang="zh-CN" sz="1600" dirty="0" err="1" smtClean="0">
                <a:latin typeface="微软雅黑" panose="020B0503020204020204" pitchFamily="34" charset="-122"/>
                <a:ea typeface="微软雅黑" panose="020B0503020204020204" pitchFamily="34" charset="-122"/>
              </a:rPr>
              <a:t>QoS</a:t>
            </a:r>
            <a:r>
              <a:rPr lang="zh-CN" altLang="en-US" sz="1600" dirty="0" smtClean="0">
                <a:latin typeface="微软雅黑" panose="020B0503020204020204" pitchFamily="34" charset="-122"/>
                <a:ea typeface="微软雅黑" panose="020B0503020204020204" pitchFamily="34" charset="-122"/>
              </a:rPr>
              <a:t>指标优化。如</a:t>
            </a:r>
            <a:r>
              <a:rPr lang="zh-CN" altLang="en-US" sz="1600" i="1" dirty="0" smtClean="0">
                <a:solidFill>
                  <a:srgbClr val="CC00FF"/>
                </a:solidFill>
                <a:latin typeface="微软雅黑" panose="020B0503020204020204" pitchFamily="34" charset="-122"/>
                <a:ea typeface="微软雅黑" panose="020B0503020204020204" pitchFamily="34" charset="-122"/>
              </a:rPr>
              <a:t>弹性时间</a:t>
            </a:r>
            <a:r>
              <a:rPr lang="zh-CN" altLang="en-US" sz="1600" dirty="0" smtClean="0">
                <a:latin typeface="微软雅黑" panose="020B0503020204020204" pitchFamily="34" charset="-122"/>
                <a:ea typeface="微软雅黑" panose="020B0503020204020204" pitchFamily="34" charset="-122"/>
              </a:rPr>
              <a:t>、</a:t>
            </a:r>
            <a:r>
              <a:rPr lang="zh-CN" altLang="en-US" sz="1600" i="1" dirty="0" smtClean="0">
                <a:solidFill>
                  <a:srgbClr val="CC00FF"/>
                </a:solidFill>
                <a:latin typeface="微软雅黑" panose="020B0503020204020204" pitchFamily="34" charset="-122"/>
                <a:ea typeface="微软雅黑" panose="020B0503020204020204" pitchFamily="34" charset="-122"/>
              </a:rPr>
              <a:t>资源使用成本 </a:t>
            </a:r>
            <a:r>
              <a:rPr lang="zh-CN" altLang="en-US" sz="1600" dirty="0" smtClean="0">
                <a:latin typeface="微软雅黑" panose="020B0503020204020204" pitchFamily="34" charset="-122"/>
                <a:ea typeface="微软雅黑" panose="020B0503020204020204" pitchFamily="34" charset="-122"/>
              </a:rPr>
              <a:t>和</a:t>
            </a:r>
            <a:r>
              <a:rPr lang="zh-CN" altLang="en-US" sz="1600" i="1" dirty="0" smtClean="0">
                <a:solidFill>
                  <a:srgbClr val="CC00FF"/>
                </a:solidFill>
                <a:latin typeface="微软雅黑" panose="020B0503020204020204" pitchFamily="34" charset="-122"/>
                <a:ea typeface="微软雅黑" panose="020B0503020204020204" pitchFamily="34" charset="-122"/>
              </a:rPr>
              <a:t>可靠性</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marL="342900" indent="-342900">
              <a:lnSpc>
                <a:spcPct val="150000"/>
              </a:lnSpc>
              <a:buFont typeface="+mj-ea"/>
              <a:buAutoNum type="circleNumDbPlain"/>
            </a:pPr>
            <a:r>
              <a:rPr lang="zh-CN" altLang="en-US" sz="1600" dirty="0" smtClean="0">
                <a:latin typeface="微软雅黑" panose="020B0503020204020204" pitchFamily="34" charset="-122"/>
                <a:ea typeface="微软雅黑" panose="020B0503020204020204" pitchFamily="34" charset="-122"/>
              </a:rPr>
              <a:t>基于</a:t>
            </a:r>
            <a:r>
              <a:rPr lang="zh-CN" altLang="en-US" sz="1600" dirty="0" smtClean="0">
                <a:solidFill>
                  <a:srgbClr val="CC00FF"/>
                </a:solidFill>
                <a:latin typeface="微软雅黑" panose="020B0503020204020204" pitchFamily="34" charset="-122"/>
                <a:ea typeface="微软雅黑" panose="020B0503020204020204" pitchFamily="34" charset="-122"/>
              </a:rPr>
              <a:t>策略迭代</a:t>
            </a:r>
            <a:r>
              <a:rPr lang="zh-CN" altLang="en-US" sz="1600" dirty="0" smtClean="0">
                <a:latin typeface="微软雅黑" panose="020B0503020204020204" pitchFamily="34" charset="-122"/>
                <a:ea typeface="微软雅黑" panose="020B0503020204020204" pitchFamily="34" charset="-122"/>
              </a:rPr>
              <a:t>的强化学习算法。如</a:t>
            </a:r>
            <a:r>
              <a:rPr lang="en-US" altLang="zh-CN" sz="1600" dirty="0" smtClean="0">
                <a:latin typeface="微软雅黑" panose="020B0503020204020204" pitchFamily="34" charset="-122"/>
                <a:ea typeface="微软雅黑" panose="020B0503020204020204" pitchFamily="34" charset="-122"/>
              </a:rPr>
              <a:t>DDPG</a:t>
            </a:r>
            <a:r>
              <a:rPr lang="zh-CN" altLang="en-US" sz="1600" dirty="0" smtClean="0">
                <a:latin typeface="微软雅黑" panose="020B0503020204020204" pitchFamily="34" charset="-122"/>
                <a:ea typeface="微软雅黑" panose="020B0503020204020204" pitchFamily="34" charset="-122"/>
              </a:rPr>
              <a:t>，</a:t>
            </a:r>
            <a:r>
              <a:rPr lang="en-US" altLang="zh-CN" sz="1600" dirty="0" smtClean="0">
                <a:latin typeface="微软雅黑" panose="020B0503020204020204" pitchFamily="34" charset="-122"/>
                <a:ea typeface="微软雅黑" panose="020B0503020204020204" pitchFamily="34" charset="-122"/>
              </a:rPr>
              <a:t>MADDPG</a:t>
            </a:r>
            <a:r>
              <a:rPr lang="zh-CN" altLang="en-US" sz="1600" dirty="0" smtClean="0">
                <a:latin typeface="微软雅黑" panose="020B0503020204020204" pitchFamily="34" charset="-122"/>
                <a:ea typeface="微软雅黑" panose="020B0503020204020204" pitchFamily="34" charset="-122"/>
              </a:rPr>
              <a:t>的尝试和探索。</a:t>
            </a:r>
            <a:endParaRPr lang="en-US" altLang="zh-CN" sz="1600" dirty="0" smtClean="0">
              <a:latin typeface="微软雅黑" panose="020B0503020204020204" pitchFamily="34" charset="-122"/>
              <a:ea typeface="微软雅黑" panose="020B0503020204020204" pitchFamily="34" charset="-122"/>
            </a:endParaRPr>
          </a:p>
          <a:p>
            <a:pPr marL="342900" indent="-342900">
              <a:lnSpc>
                <a:spcPct val="150000"/>
              </a:lnSpc>
              <a:buFont typeface="+mj-ea"/>
              <a:buAutoNum type="circleNumDbPlain"/>
            </a:pPr>
            <a:r>
              <a:rPr lang="zh-CN" altLang="en-US" sz="1600" dirty="0" smtClean="0">
                <a:latin typeface="微软雅黑" panose="020B0503020204020204" pitchFamily="34" charset="-122"/>
                <a:ea typeface="微软雅黑" panose="020B0503020204020204" pitchFamily="34" charset="-122"/>
              </a:rPr>
              <a:t>多个服务厂商、任务的</a:t>
            </a:r>
            <a:r>
              <a:rPr lang="zh-CN" altLang="en-US" sz="1600" dirty="0" smtClean="0">
                <a:solidFill>
                  <a:srgbClr val="CC00FF"/>
                </a:solidFill>
                <a:latin typeface="微软雅黑" panose="020B0503020204020204" pitchFamily="34" charset="-122"/>
                <a:ea typeface="微软雅黑" panose="020B0503020204020204" pitchFamily="34" charset="-122"/>
              </a:rPr>
              <a:t>传输延迟</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a:lnSpc>
                <a:spcPct val="150000"/>
              </a:lnSpc>
            </a:pPr>
            <a:r>
              <a:rPr lang="en-US" altLang="zh-CN" sz="1600" dirty="0" smtClean="0">
                <a:latin typeface="微软雅黑" panose="020B0503020204020204" pitchFamily="34" charset="-122"/>
                <a:ea typeface="微软雅黑" panose="020B0503020204020204" pitchFamily="34" charset="-122"/>
              </a:rPr>
              <a:t>……</a:t>
            </a:r>
          </a:p>
          <a:p>
            <a:pPr>
              <a:lnSpc>
                <a:spcPct val="150000"/>
              </a:lnSpc>
            </a:pPr>
            <a:r>
              <a:rPr lang="en-US" altLang="zh-CN" sz="1600" dirty="0" smtClean="0">
                <a:latin typeface="微软雅黑" panose="020B0503020204020204" pitchFamily="34" charset="-122"/>
                <a:ea typeface="微软雅黑" panose="020B0503020204020204" pitchFamily="34" charset="-122"/>
              </a:rPr>
              <a:t>To be continued…</a:t>
            </a:r>
          </a:p>
        </p:txBody>
      </p:sp>
      <p:pic>
        <p:nvPicPr>
          <p:cNvPr id="116" name="图片 115"/>
          <p:cNvPicPr>
            <a:picLocks noChangeAspect="1"/>
          </p:cNvPicPr>
          <p:nvPr/>
        </p:nvPicPr>
        <p:blipFill>
          <a:blip r:embed="rId2">
            <a:alphaModFix/>
            <a:duotone>
              <a:schemeClr val="accent5">
                <a:shade val="45000"/>
                <a:satMod val="135000"/>
              </a:schemeClr>
              <a:prstClr val="white"/>
            </a:duotone>
            <a:extLst>
              <a:ext uri="{BEBA8EAE-BF5A-486C-A8C5-ECC9F3942E4B}">
                <a14:imgProps xmlns:a14="http://schemas.microsoft.com/office/drawing/2010/main">
                  <a14:imgLayer r:embed="rId3">
                    <a14:imgEffect>
                      <a14:colorTemperature colorTemp="1500"/>
                    </a14:imgEffect>
                    <a14:imgEffect>
                      <a14:saturation sat="32000"/>
                    </a14:imgEffect>
                  </a14:imgLayer>
                </a14:imgProps>
              </a:ext>
              <a:ext uri="{28A0092B-C50C-407E-A947-70E740481C1C}">
                <a14:useLocalDpi xmlns:a14="http://schemas.microsoft.com/office/drawing/2010/main" val="0"/>
              </a:ext>
            </a:extLst>
          </a:blip>
          <a:stretch>
            <a:fillRect/>
          </a:stretch>
        </p:blipFill>
        <p:spPr>
          <a:xfrm>
            <a:off x="155079" y="129451"/>
            <a:ext cx="1470788" cy="1470788"/>
          </a:xfrm>
          <a:prstGeom prst="rect">
            <a:avLst/>
          </a:prstGeom>
          <a:noFill/>
          <a:ln>
            <a:noFill/>
          </a:ln>
        </p:spPr>
      </p:pic>
      <p:sp>
        <p:nvSpPr>
          <p:cNvPr id="93" name="矩形: 圆角 112">
            <a:extLst>
              <a:ext uri="{FF2B5EF4-FFF2-40B4-BE49-F238E27FC236}">
                <a16:creationId xmlns:a16="http://schemas.microsoft.com/office/drawing/2014/main" id="{32598363-EE34-4295-9381-27202BF85ED8}"/>
              </a:ext>
            </a:extLst>
          </p:cNvPr>
          <p:cNvSpPr/>
          <p:nvPr/>
        </p:nvSpPr>
        <p:spPr>
          <a:xfrm>
            <a:off x="3952341" y="2118191"/>
            <a:ext cx="1420331" cy="442175"/>
          </a:xfrm>
          <a:prstGeom prst="roundRect">
            <a:avLst>
              <a:gd name="adj" fmla="val 50000"/>
            </a:avLst>
          </a:prstGeom>
          <a:solidFill>
            <a:srgbClr val="00468E"/>
          </a:solidFill>
          <a:ln w="50800">
            <a:noFill/>
          </a:ln>
          <a:effectLst>
            <a:outerShdw blurRad="469900" sx="104000" sy="104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94" name="文本框 93">
            <a:extLst>
              <a:ext uri="{FF2B5EF4-FFF2-40B4-BE49-F238E27FC236}">
                <a16:creationId xmlns:a16="http://schemas.microsoft.com/office/drawing/2014/main" id="{1A6B6818-1449-4F9C-9EE6-9D4B48315AD7}"/>
              </a:ext>
            </a:extLst>
          </p:cNvPr>
          <p:cNvSpPr txBox="1"/>
          <p:nvPr/>
        </p:nvSpPr>
        <p:spPr>
          <a:xfrm>
            <a:off x="3893898" y="2139223"/>
            <a:ext cx="1575886" cy="400110"/>
          </a:xfrm>
          <a:prstGeom prst="rect">
            <a:avLst/>
          </a:prstGeom>
          <a:noFill/>
        </p:spPr>
        <p:txBody>
          <a:bodyPr wrap="square" rtlCol="0">
            <a:spAutoFit/>
          </a:bodyPr>
          <a:lstStyle>
            <a:defPPr>
              <a:defRPr lang="zh-CN"/>
            </a:defPPr>
            <a:lvl1pPr>
              <a:defRPr sz="2800" b="1">
                <a:solidFill>
                  <a:srgbClr val="1E1F8B"/>
                </a:solidFill>
                <a:latin typeface="浪漫雅圆" panose="02010601040101010101" pitchFamily="2" charset="-122"/>
                <a:ea typeface="浪漫雅圆" panose="02010601040101010101" pitchFamily="2" charset="-122"/>
              </a:defRPr>
            </a:lvl1pPr>
          </a:lstStyle>
          <a:p>
            <a:pPr algn="ctr"/>
            <a:r>
              <a:rPr lang="zh-CN" altLang="en-US" sz="2000" dirty="0" smtClean="0">
                <a:solidFill>
                  <a:schemeClr val="bg1"/>
                </a:solidFill>
                <a:latin typeface="微软雅黑" panose="020B0503020204020204" pitchFamily="34" charset="-122"/>
                <a:ea typeface="微软雅黑" panose="020B0503020204020204" pitchFamily="34" charset="-122"/>
              </a:rPr>
              <a:t>改进的地方</a:t>
            </a:r>
            <a:endParaRPr lang="zh-CN" altLang="en-US" sz="2000" dirty="0">
              <a:solidFill>
                <a:schemeClr val="bg1"/>
              </a:solidFill>
              <a:latin typeface="微软雅黑" panose="020B0503020204020204" pitchFamily="34" charset="-122"/>
              <a:ea typeface="微软雅黑" panose="020B0503020204020204" pitchFamily="34" charset="-122"/>
            </a:endParaRPr>
          </a:p>
        </p:txBody>
      </p:sp>
      <p:pic>
        <p:nvPicPr>
          <p:cNvPr id="92" name="图片 91"/>
          <p:cNvPicPr>
            <a:picLocks noChangeAspect="1"/>
          </p:cNvPicPr>
          <p:nvPr/>
        </p:nvPicPr>
        <p:blipFill>
          <a:blip r:embed="rId4" cstate="hqprint">
            <a:extLst>
              <a:ext uri="{BEBA8EAE-BF5A-486C-A8C5-ECC9F3942E4B}">
                <a14:imgProps xmlns:a14="http://schemas.microsoft.com/office/drawing/2010/main">
                  <a14:imgLayer r:embed="rId5">
                    <a14:imgEffect>
                      <a14:saturation sat="33000"/>
                    </a14:imgEffect>
                  </a14:imgLayer>
                </a14:imgProps>
              </a:ext>
              <a:ext uri="{28A0092B-C50C-407E-A947-70E740481C1C}">
                <a14:useLocalDpi xmlns:a14="http://schemas.microsoft.com/office/drawing/2010/main" val="0"/>
              </a:ext>
            </a:extLst>
          </a:blip>
          <a:stretch>
            <a:fillRect/>
          </a:stretch>
        </p:blipFill>
        <p:spPr>
          <a:xfrm>
            <a:off x="2198678" y="5732034"/>
            <a:ext cx="2194903" cy="1559832"/>
          </a:xfrm>
          <a:prstGeom prst="rect">
            <a:avLst/>
          </a:prstGeom>
        </p:spPr>
      </p:pic>
      <p:sp>
        <p:nvSpPr>
          <p:cNvPr id="20" name="矩形: 圆角 120">
            <a:extLst>
              <a:ext uri="{FF2B5EF4-FFF2-40B4-BE49-F238E27FC236}">
                <a16:creationId xmlns:a16="http://schemas.microsoft.com/office/drawing/2014/main" id="{44906AC7-84B6-453D-BE8F-1E08EA3CF00D}"/>
              </a:ext>
            </a:extLst>
          </p:cNvPr>
          <p:cNvSpPr/>
          <p:nvPr/>
        </p:nvSpPr>
        <p:spPr>
          <a:xfrm>
            <a:off x="-335280" y="4382408"/>
            <a:ext cx="2430780" cy="615507"/>
          </a:xfrm>
          <a:prstGeom prst="roundRect">
            <a:avLst>
              <a:gd name="adj" fmla="val 50000"/>
            </a:avLst>
          </a:prstGeom>
          <a:solidFill>
            <a:schemeClr val="bg1"/>
          </a:solidFill>
          <a:ln w="50800">
            <a:noFill/>
          </a:ln>
          <a:effectLst>
            <a:outerShdw blurRad="469900" sx="104000" sy="104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1" name="文本框 20">
            <a:extLst>
              <a:ext uri="{FF2B5EF4-FFF2-40B4-BE49-F238E27FC236}">
                <a16:creationId xmlns:a16="http://schemas.microsoft.com/office/drawing/2014/main" id="{F2A70FE8-B823-4BCA-ABD5-E5714485D20F}"/>
              </a:ext>
            </a:extLst>
          </p:cNvPr>
          <p:cNvSpPr txBox="1"/>
          <p:nvPr/>
        </p:nvSpPr>
        <p:spPr>
          <a:xfrm>
            <a:off x="203606" y="4435473"/>
            <a:ext cx="1686154" cy="461665"/>
          </a:xfrm>
          <a:prstGeom prst="rect">
            <a:avLst/>
          </a:prstGeom>
          <a:noFill/>
        </p:spPr>
        <p:txBody>
          <a:bodyPr wrap="square" rtlCol="0">
            <a:spAutoFit/>
          </a:bodyPr>
          <a:lstStyle/>
          <a:p>
            <a:r>
              <a:rPr lang="zh-CN" altLang="en-US" sz="2400" b="1" dirty="0" smtClean="0">
                <a:solidFill>
                  <a:srgbClr val="00468E"/>
                </a:solidFill>
                <a:latin typeface="微软雅黑" panose="020B0503020204020204" pitchFamily="34" charset="-122"/>
                <a:ea typeface="微软雅黑" panose="020B0503020204020204" pitchFamily="34" charset="-122"/>
              </a:rPr>
              <a:t>总结展望 </a:t>
            </a:r>
            <a:endParaRPr lang="zh-CN" altLang="en-US" sz="2400" b="1" dirty="0">
              <a:solidFill>
                <a:srgbClr val="00468E"/>
              </a:solidFill>
              <a:latin typeface="微软雅黑" panose="020B0503020204020204" pitchFamily="34" charset="-122"/>
              <a:ea typeface="微软雅黑" panose="020B0503020204020204" pitchFamily="34" charset="-122"/>
            </a:endParaRPr>
          </a:p>
        </p:txBody>
      </p:sp>
      <p:sp>
        <p:nvSpPr>
          <p:cNvPr id="22" name="弧形 21">
            <a:extLst>
              <a:ext uri="{FF2B5EF4-FFF2-40B4-BE49-F238E27FC236}">
                <a16:creationId xmlns:a16="http://schemas.microsoft.com/office/drawing/2014/main" id="{42BC9E90-A9F4-4585-88CC-3203288AEDE6}"/>
              </a:ext>
            </a:extLst>
          </p:cNvPr>
          <p:cNvSpPr/>
          <p:nvPr/>
        </p:nvSpPr>
        <p:spPr>
          <a:xfrm rot="2700000">
            <a:off x="1467034" y="4492249"/>
            <a:ext cx="395824" cy="395824"/>
          </a:xfrm>
          <a:prstGeom prst="arc">
            <a:avLst/>
          </a:prstGeom>
          <a:ln w="50800" cap="rnd">
            <a:solidFill>
              <a:srgbClr val="00468E"/>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C5E880B9-107D-41C6-87F1-65F66D40A0BF}"/>
              </a:ext>
            </a:extLst>
          </p:cNvPr>
          <p:cNvSpPr txBox="1"/>
          <p:nvPr/>
        </p:nvSpPr>
        <p:spPr>
          <a:xfrm>
            <a:off x="203606" y="2185231"/>
            <a:ext cx="1373734" cy="400110"/>
          </a:xfrm>
          <a:prstGeom prst="rect">
            <a:avLst/>
          </a:prstGeom>
          <a:noFill/>
        </p:spPr>
        <p:txBody>
          <a:bodyPr wrap="square" rtlCol="0">
            <a:spAutoFit/>
          </a:bodyPr>
          <a:lstStyle/>
          <a:p>
            <a:r>
              <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rPr>
              <a:t>研究</a:t>
            </a:r>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背景</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24" name="文本框 23">
            <a:extLst>
              <a:ext uri="{FF2B5EF4-FFF2-40B4-BE49-F238E27FC236}">
                <a16:creationId xmlns:a16="http://schemas.microsoft.com/office/drawing/2014/main" id="{89BB294C-F152-47A1-A832-B338DFB2169C}"/>
              </a:ext>
            </a:extLst>
          </p:cNvPr>
          <p:cNvSpPr txBox="1"/>
          <p:nvPr/>
        </p:nvSpPr>
        <p:spPr>
          <a:xfrm>
            <a:off x="203606" y="2723527"/>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问题建模</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70B01E73-2206-4BAF-96FD-98F96844A935}"/>
              </a:ext>
            </a:extLst>
          </p:cNvPr>
          <p:cNvSpPr txBox="1"/>
          <p:nvPr/>
        </p:nvSpPr>
        <p:spPr>
          <a:xfrm>
            <a:off x="203606" y="3287298"/>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调度方法</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70B01E73-2206-4BAF-96FD-98F96844A935}"/>
              </a:ext>
            </a:extLst>
          </p:cNvPr>
          <p:cNvSpPr txBox="1"/>
          <p:nvPr/>
        </p:nvSpPr>
        <p:spPr>
          <a:xfrm>
            <a:off x="193243" y="3790589"/>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实验分析</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1728304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0468E"/>
        </a:solidFill>
        <a:effectLst/>
      </p:bgPr>
    </p:bg>
    <p:spTree>
      <p:nvGrpSpPr>
        <p:cNvPr id="1" name=""/>
        <p:cNvGrpSpPr/>
        <p:nvPr/>
      </p:nvGrpSpPr>
      <p:grpSpPr>
        <a:xfrm>
          <a:off x="0" y="0"/>
          <a:ext cx="0" cy="0"/>
          <a:chOff x="0" y="0"/>
          <a:chExt cx="0" cy="0"/>
        </a:xfrm>
      </p:grpSpPr>
      <p:sp>
        <p:nvSpPr>
          <p:cNvPr id="6" name="弧形 5">
            <a:extLst>
              <a:ext uri="{FF2B5EF4-FFF2-40B4-BE49-F238E27FC236}">
                <a16:creationId xmlns:a16="http://schemas.microsoft.com/office/drawing/2014/main" id="{8C63C0E1-7954-4885-8795-D9C1BBF99240}"/>
              </a:ext>
            </a:extLst>
          </p:cNvPr>
          <p:cNvSpPr/>
          <p:nvPr/>
        </p:nvSpPr>
        <p:spPr>
          <a:xfrm rot="2700000">
            <a:off x="4039768" y="-86522"/>
            <a:ext cx="7031044" cy="7031044"/>
          </a:xfrm>
          <a:prstGeom prst="arc">
            <a:avLst/>
          </a:prstGeom>
          <a:ln w="101600" cap="rnd">
            <a:solidFill>
              <a:schemeClr val="bg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7" name="文本框 76">
            <a:extLst>
              <a:ext uri="{FF2B5EF4-FFF2-40B4-BE49-F238E27FC236}">
                <a16:creationId xmlns:a16="http://schemas.microsoft.com/office/drawing/2014/main" id="{4643CF38-3014-4102-B137-5B4B4E733DF5}"/>
              </a:ext>
            </a:extLst>
          </p:cNvPr>
          <p:cNvSpPr txBox="1"/>
          <p:nvPr/>
        </p:nvSpPr>
        <p:spPr>
          <a:xfrm>
            <a:off x="5189984" y="2441336"/>
            <a:ext cx="4814713" cy="1446550"/>
          </a:xfrm>
          <a:prstGeom prst="rect">
            <a:avLst/>
          </a:prstGeom>
          <a:noFill/>
        </p:spPr>
        <p:txBody>
          <a:bodyPr wrap="square" rtlCol="0">
            <a:spAutoFit/>
          </a:bodyPr>
          <a:lstStyle/>
          <a:p>
            <a:pPr algn="dist"/>
            <a:r>
              <a:rPr lang="en-US" altLang="zh-CN" sz="8800" dirty="0">
                <a:solidFill>
                  <a:schemeClr val="bg1"/>
                </a:solidFill>
                <a:latin typeface="微软雅黑" panose="020B0503020204020204" pitchFamily="34" charset="-122"/>
                <a:ea typeface="微软雅黑" panose="020B0503020204020204" pitchFamily="34" charset="-122"/>
              </a:rPr>
              <a:t>THANKS</a:t>
            </a:r>
            <a:endParaRPr lang="zh-CN" altLang="en-US" sz="8800" dirty="0">
              <a:solidFill>
                <a:schemeClr val="bg1"/>
              </a:solidFill>
              <a:latin typeface="微软雅黑" panose="020B0503020204020204" pitchFamily="34" charset="-122"/>
              <a:ea typeface="微软雅黑" panose="020B0503020204020204" pitchFamily="34" charset="-122"/>
            </a:endParaRPr>
          </a:p>
        </p:txBody>
      </p:sp>
      <p:sp>
        <p:nvSpPr>
          <p:cNvPr id="78" name="矩形: 圆角 77">
            <a:extLst>
              <a:ext uri="{FF2B5EF4-FFF2-40B4-BE49-F238E27FC236}">
                <a16:creationId xmlns:a16="http://schemas.microsoft.com/office/drawing/2014/main" id="{68B6CA26-5018-4D38-A048-E29B5174F1AD}"/>
              </a:ext>
            </a:extLst>
          </p:cNvPr>
          <p:cNvSpPr/>
          <p:nvPr/>
        </p:nvSpPr>
        <p:spPr>
          <a:xfrm>
            <a:off x="-750277" y="2826553"/>
            <a:ext cx="5222328" cy="1204894"/>
          </a:xfrm>
          <a:prstGeom prst="roundRect">
            <a:avLst>
              <a:gd name="adj" fmla="val 50000"/>
            </a:avLst>
          </a:prstGeom>
          <a:solidFill>
            <a:schemeClr val="bg1"/>
          </a:solidFill>
          <a:ln w="50800">
            <a:noFill/>
          </a:ln>
          <a:effectLst>
            <a:outerShdw blurRad="469900" sx="104000" sy="104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53" name="文本框 152">
            <a:extLst>
              <a:ext uri="{FF2B5EF4-FFF2-40B4-BE49-F238E27FC236}">
                <a16:creationId xmlns:a16="http://schemas.microsoft.com/office/drawing/2014/main" id="{506968C5-628F-414F-9E69-D907B42BB8B8}"/>
              </a:ext>
            </a:extLst>
          </p:cNvPr>
          <p:cNvSpPr txBox="1"/>
          <p:nvPr/>
        </p:nvSpPr>
        <p:spPr>
          <a:xfrm>
            <a:off x="5189984" y="3688953"/>
            <a:ext cx="4814713" cy="400110"/>
          </a:xfrm>
          <a:prstGeom prst="rect">
            <a:avLst/>
          </a:prstGeom>
          <a:noFill/>
        </p:spPr>
        <p:txBody>
          <a:bodyPr wrap="square" rtlCol="0">
            <a:spAutoFit/>
          </a:bodyPr>
          <a:lstStyle/>
          <a:p>
            <a:pPr algn="dist"/>
            <a:r>
              <a:rPr lang="en-US" altLang="zh-CN" sz="2000" dirty="0">
                <a:solidFill>
                  <a:schemeClr val="bg1"/>
                </a:solidFill>
                <a:latin typeface="微软雅黑" panose="020B0503020204020204" pitchFamily="34" charset="-122"/>
                <a:ea typeface="微软雅黑" panose="020B0503020204020204" pitchFamily="34" charset="-122"/>
              </a:rPr>
              <a:t>FOR LISTENING</a:t>
            </a:r>
            <a:endParaRPr lang="zh-CN" altLang="en-US" sz="2000"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221" y="2933762"/>
            <a:ext cx="3123809" cy="990476"/>
          </a:xfrm>
          <a:prstGeom prst="rect">
            <a:avLst/>
          </a:prstGeom>
        </p:spPr>
      </p:pic>
    </p:spTree>
    <p:extLst>
      <p:ext uri="{BB962C8B-B14F-4D97-AF65-F5344CB8AC3E}">
        <p14:creationId xmlns:p14="http://schemas.microsoft.com/office/powerpoint/2010/main" val="379397042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矩形 109">
            <a:extLst>
              <a:ext uri="{FF2B5EF4-FFF2-40B4-BE49-F238E27FC236}">
                <a16:creationId xmlns:a16="http://schemas.microsoft.com/office/drawing/2014/main" id="{A69E5D4D-7C6A-44D2-93EA-B6CDFE00DA95}"/>
              </a:ext>
            </a:extLst>
          </p:cNvPr>
          <p:cNvSpPr/>
          <p:nvPr/>
        </p:nvSpPr>
        <p:spPr>
          <a:xfrm>
            <a:off x="0" y="0"/>
            <a:ext cx="1825599" cy="6858000"/>
          </a:xfrm>
          <a:prstGeom prst="rect">
            <a:avLst/>
          </a:prstGeom>
          <a:solidFill>
            <a:srgbClr val="004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24" name="文本框 123">
            <a:extLst>
              <a:ext uri="{FF2B5EF4-FFF2-40B4-BE49-F238E27FC236}">
                <a16:creationId xmlns:a16="http://schemas.microsoft.com/office/drawing/2014/main" id="{2694CBE9-74A6-492A-A9EB-787A2969E091}"/>
              </a:ext>
            </a:extLst>
          </p:cNvPr>
          <p:cNvSpPr txBox="1"/>
          <p:nvPr/>
        </p:nvSpPr>
        <p:spPr>
          <a:xfrm>
            <a:off x="2287062" y="473744"/>
            <a:ext cx="9347391" cy="523220"/>
          </a:xfrm>
          <a:prstGeom prst="rect">
            <a:avLst/>
          </a:prstGeom>
          <a:noFill/>
        </p:spPr>
        <p:txBody>
          <a:bodyPr wrap="square" rtlCol="0">
            <a:spAutoFit/>
          </a:bodyPr>
          <a:lstStyle/>
          <a:p>
            <a:r>
              <a:rPr lang="zh-CN" altLang="en-US" sz="2800" b="1" dirty="0" smtClean="0">
                <a:solidFill>
                  <a:srgbClr val="00468E"/>
                </a:solidFill>
                <a:latin typeface="微软雅黑" panose="020B0503020204020204" pitchFamily="34" charset="-122"/>
                <a:ea typeface="微软雅黑" panose="020B0503020204020204" pitchFamily="34" charset="-122"/>
              </a:rPr>
              <a:t>附录</a:t>
            </a:r>
            <a:endParaRPr lang="zh-CN" altLang="en-US" sz="2800" b="1" dirty="0">
              <a:solidFill>
                <a:srgbClr val="00468E"/>
              </a:solidFill>
              <a:latin typeface="微软雅黑" panose="020B0503020204020204" pitchFamily="34" charset="-122"/>
              <a:ea typeface="微软雅黑" panose="020B0503020204020204" pitchFamily="34" charset="-122"/>
            </a:endParaRPr>
          </a:p>
        </p:txBody>
      </p:sp>
      <p:pic>
        <p:nvPicPr>
          <p:cNvPr id="162" name="图片 161"/>
          <p:cNvPicPr>
            <a:picLocks noChangeAspect="1"/>
          </p:cNvPicPr>
          <p:nvPr/>
        </p:nvPicPr>
        <p:blipFill>
          <a:blip r:embed="rId2">
            <a:alphaModFix/>
            <a:duotone>
              <a:schemeClr val="accent5">
                <a:shade val="45000"/>
                <a:satMod val="135000"/>
              </a:schemeClr>
              <a:prstClr val="white"/>
            </a:duotone>
            <a:extLst>
              <a:ext uri="{BEBA8EAE-BF5A-486C-A8C5-ECC9F3942E4B}">
                <a14:imgProps xmlns:a14="http://schemas.microsoft.com/office/drawing/2010/main">
                  <a14:imgLayer r:embed="rId3">
                    <a14:imgEffect>
                      <a14:colorTemperature colorTemp="1500"/>
                    </a14:imgEffect>
                    <a14:imgEffect>
                      <a14:saturation sat="32000"/>
                    </a14:imgEffect>
                  </a14:imgLayer>
                </a14:imgProps>
              </a:ext>
              <a:ext uri="{28A0092B-C50C-407E-A947-70E740481C1C}">
                <a14:useLocalDpi xmlns:a14="http://schemas.microsoft.com/office/drawing/2010/main" val="0"/>
              </a:ext>
            </a:extLst>
          </a:blip>
          <a:stretch>
            <a:fillRect/>
          </a:stretch>
        </p:blipFill>
        <p:spPr>
          <a:xfrm>
            <a:off x="155079" y="129451"/>
            <a:ext cx="1470788" cy="1470788"/>
          </a:xfrm>
          <a:prstGeom prst="rect">
            <a:avLst/>
          </a:prstGeom>
          <a:noFill/>
          <a:ln>
            <a:noFill/>
          </a:ln>
        </p:spPr>
      </p:pic>
      <p:pic>
        <p:nvPicPr>
          <p:cNvPr id="26" name="图片 25"/>
          <p:cNvPicPr>
            <a:picLocks noChangeAspect="1"/>
          </p:cNvPicPr>
          <p:nvPr/>
        </p:nvPicPr>
        <p:blipFill>
          <a:blip r:embed="rId4" cstate="hqprint">
            <a:extLst>
              <a:ext uri="{BEBA8EAE-BF5A-486C-A8C5-ECC9F3942E4B}">
                <a14:imgProps xmlns:a14="http://schemas.microsoft.com/office/drawing/2010/main">
                  <a14:imgLayer r:embed="rId5">
                    <a14:imgEffect>
                      <a14:saturation sat="33000"/>
                    </a14:imgEffect>
                  </a14:imgLayer>
                </a14:imgProps>
              </a:ext>
              <a:ext uri="{28A0092B-C50C-407E-A947-70E740481C1C}">
                <a14:useLocalDpi xmlns:a14="http://schemas.microsoft.com/office/drawing/2010/main" val="0"/>
              </a:ext>
            </a:extLst>
          </a:blip>
          <a:stretch>
            <a:fillRect/>
          </a:stretch>
        </p:blipFill>
        <p:spPr>
          <a:xfrm>
            <a:off x="2160879" y="5684515"/>
            <a:ext cx="2194903" cy="1559832"/>
          </a:xfrm>
          <a:prstGeom prst="rect">
            <a:avLst/>
          </a:prstGeom>
        </p:spPr>
      </p:pic>
      <p:sp>
        <p:nvSpPr>
          <p:cNvPr id="27" name="矩形: 圆角 120">
            <a:extLst>
              <a:ext uri="{FF2B5EF4-FFF2-40B4-BE49-F238E27FC236}">
                <a16:creationId xmlns:a16="http://schemas.microsoft.com/office/drawing/2014/main" id="{44906AC7-84B6-453D-BE8F-1E08EA3CF00D}"/>
              </a:ext>
            </a:extLst>
          </p:cNvPr>
          <p:cNvSpPr/>
          <p:nvPr/>
        </p:nvSpPr>
        <p:spPr>
          <a:xfrm>
            <a:off x="-335280" y="4949971"/>
            <a:ext cx="2430780" cy="615507"/>
          </a:xfrm>
          <a:prstGeom prst="roundRect">
            <a:avLst>
              <a:gd name="adj" fmla="val 50000"/>
            </a:avLst>
          </a:prstGeom>
          <a:solidFill>
            <a:schemeClr val="bg1"/>
          </a:solidFill>
          <a:ln w="50800">
            <a:noFill/>
          </a:ln>
          <a:effectLst>
            <a:outerShdw blurRad="469900" sx="104000" sy="104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F2A70FE8-B823-4BCA-ABD5-E5714485D20F}"/>
              </a:ext>
            </a:extLst>
          </p:cNvPr>
          <p:cNvSpPr txBox="1"/>
          <p:nvPr/>
        </p:nvSpPr>
        <p:spPr>
          <a:xfrm>
            <a:off x="203606" y="5003036"/>
            <a:ext cx="1686154" cy="461665"/>
          </a:xfrm>
          <a:prstGeom prst="rect">
            <a:avLst/>
          </a:prstGeom>
          <a:noFill/>
        </p:spPr>
        <p:txBody>
          <a:bodyPr wrap="square" rtlCol="0">
            <a:spAutoFit/>
          </a:bodyPr>
          <a:lstStyle/>
          <a:p>
            <a:r>
              <a:rPr lang="zh-CN" altLang="en-US" sz="2400" b="1" dirty="0" smtClean="0">
                <a:solidFill>
                  <a:srgbClr val="00468E"/>
                </a:solidFill>
                <a:latin typeface="微软雅黑" panose="020B0503020204020204" pitchFamily="34" charset="-122"/>
                <a:ea typeface="微软雅黑" panose="020B0503020204020204" pitchFamily="34" charset="-122"/>
              </a:rPr>
              <a:t>附录 </a:t>
            </a:r>
            <a:endParaRPr lang="zh-CN" altLang="en-US" sz="2400" b="1" dirty="0">
              <a:solidFill>
                <a:srgbClr val="00468E"/>
              </a:solidFill>
              <a:latin typeface="微软雅黑" panose="020B0503020204020204" pitchFamily="34" charset="-122"/>
              <a:ea typeface="微软雅黑" panose="020B0503020204020204" pitchFamily="34" charset="-122"/>
            </a:endParaRPr>
          </a:p>
        </p:txBody>
      </p:sp>
      <p:sp>
        <p:nvSpPr>
          <p:cNvPr id="29" name="弧形 28">
            <a:extLst>
              <a:ext uri="{FF2B5EF4-FFF2-40B4-BE49-F238E27FC236}">
                <a16:creationId xmlns:a16="http://schemas.microsoft.com/office/drawing/2014/main" id="{42BC9E90-A9F4-4585-88CC-3203288AEDE6}"/>
              </a:ext>
            </a:extLst>
          </p:cNvPr>
          <p:cNvSpPr/>
          <p:nvPr/>
        </p:nvSpPr>
        <p:spPr>
          <a:xfrm rot="2700000">
            <a:off x="1467034" y="5059812"/>
            <a:ext cx="395824" cy="395824"/>
          </a:xfrm>
          <a:prstGeom prst="arc">
            <a:avLst/>
          </a:prstGeom>
          <a:ln w="50800" cap="rnd">
            <a:solidFill>
              <a:srgbClr val="00468E"/>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文本框 29">
            <a:extLst>
              <a:ext uri="{FF2B5EF4-FFF2-40B4-BE49-F238E27FC236}">
                <a16:creationId xmlns:a16="http://schemas.microsoft.com/office/drawing/2014/main" id="{C5E880B9-107D-41C6-87F1-65F66D40A0BF}"/>
              </a:ext>
            </a:extLst>
          </p:cNvPr>
          <p:cNvSpPr txBox="1"/>
          <p:nvPr/>
        </p:nvSpPr>
        <p:spPr>
          <a:xfrm>
            <a:off x="203606" y="2185231"/>
            <a:ext cx="1373734" cy="400110"/>
          </a:xfrm>
          <a:prstGeom prst="rect">
            <a:avLst/>
          </a:prstGeom>
          <a:noFill/>
        </p:spPr>
        <p:txBody>
          <a:bodyPr wrap="square" rtlCol="0">
            <a:spAutoFit/>
          </a:bodyPr>
          <a:lstStyle/>
          <a:p>
            <a:r>
              <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rPr>
              <a:t>研究</a:t>
            </a:r>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背景</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31" name="文本框 30">
            <a:extLst>
              <a:ext uri="{FF2B5EF4-FFF2-40B4-BE49-F238E27FC236}">
                <a16:creationId xmlns:a16="http://schemas.microsoft.com/office/drawing/2014/main" id="{89BB294C-F152-47A1-A832-B338DFB2169C}"/>
              </a:ext>
            </a:extLst>
          </p:cNvPr>
          <p:cNvSpPr txBox="1"/>
          <p:nvPr/>
        </p:nvSpPr>
        <p:spPr>
          <a:xfrm>
            <a:off x="203606" y="2723533"/>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问题建模</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32" name="文本框 31">
            <a:extLst>
              <a:ext uri="{FF2B5EF4-FFF2-40B4-BE49-F238E27FC236}">
                <a16:creationId xmlns:a16="http://schemas.microsoft.com/office/drawing/2014/main" id="{70B01E73-2206-4BAF-96FD-98F96844A935}"/>
              </a:ext>
            </a:extLst>
          </p:cNvPr>
          <p:cNvSpPr txBox="1"/>
          <p:nvPr/>
        </p:nvSpPr>
        <p:spPr>
          <a:xfrm>
            <a:off x="203606" y="3287304"/>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调度方法</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33" name="文本框 32">
            <a:extLst>
              <a:ext uri="{FF2B5EF4-FFF2-40B4-BE49-F238E27FC236}">
                <a16:creationId xmlns:a16="http://schemas.microsoft.com/office/drawing/2014/main" id="{70B01E73-2206-4BAF-96FD-98F96844A935}"/>
              </a:ext>
            </a:extLst>
          </p:cNvPr>
          <p:cNvSpPr txBox="1"/>
          <p:nvPr/>
        </p:nvSpPr>
        <p:spPr>
          <a:xfrm>
            <a:off x="193243" y="3790595"/>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实验分析</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34" name="文本框 33">
            <a:extLst>
              <a:ext uri="{FF2B5EF4-FFF2-40B4-BE49-F238E27FC236}">
                <a16:creationId xmlns:a16="http://schemas.microsoft.com/office/drawing/2014/main" id="{70B01E73-2206-4BAF-96FD-98F96844A935}"/>
              </a:ext>
            </a:extLst>
          </p:cNvPr>
          <p:cNvSpPr txBox="1"/>
          <p:nvPr/>
        </p:nvSpPr>
        <p:spPr>
          <a:xfrm>
            <a:off x="187991" y="4300346"/>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总结展望</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6"/>
          <a:stretch>
            <a:fillRect/>
          </a:stretch>
        </p:blipFill>
        <p:spPr>
          <a:xfrm>
            <a:off x="4327206" y="248759"/>
            <a:ext cx="6134932" cy="6360481"/>
          </a:xfrm>
          <a:prstGeom prst="rect">
            <a:avLst/>
          </a:prstGeom>
        </p:spPr>
      </p:pic>
    </p:spTree>
    <p:extLst>
      <p:ext uri="{BB962C8B-B14F-4D97-AF65-F5344CB8AC3E}">
        <p14:creationId xmlns:p14="http://schemas.microsoft.com/office/powerpoint/2010/main" val="336187340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9F699C4-BCCA-42CD-B586-356B7EFDD3E5}"/>
              </a:ext>
            </a:extLst>
          </p:cNvPr>
          <p:cNvSpPr/>
          <p:nvPr/>
        </p:nvSpPr>
        <p:spPr>
          <a:xfrm>
            <a:off x="0" y="0"/>
            <a:ext cx="1825599" cy="6858000"/>
          </a:xfrm>
          <a:prstGeom prst="rect">
            <a:avLst/>
          </a:prstGeom>
          <a:solidFill>
            <a:srgbClr val="004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60922CB0-E90C-4133-BA3F-A9FAB3012FFB}"/>
              </a:ext>
            </a:extLst>
          </p:cNvPr>
          <p:cNvSpPr txBox="1"/>
          <p:nvPr/>
        </p:nvSpPr>
        <p:spPr>
          <a:xfrm>
            <a:off x="2287062" y="473744"/>
            <a:ext cx="9347391" cy="523220"/>
          </a:xfrm>
          <a:prstGeom prst="rect">
            <a:avLst/>
          </a:prstGeom>
          <a:noFill/>
        </p:spPr>
        <p:txBody>
          <a:bodyPr wrap="square" rtlCol="0">
            <a:spAutoFit/>
          </a:bodyPr>
          <a:lstStyle/>
          <a:p>
            <a:r>
              <a:rPr lang="en-US" altLang="zh-CN" sz="2800" b="1" dirty="0" smtClean="0">
                <a:solidFill>
                  <a:srgbClr val="00468E"/>
                </a:solidFill>
                <a:latin typeface="微软雅黑" panose="020B0503020204020204" pitchFamily="34" charset="-122"/>
                <a:ea typeface="微软雅黑" panose="020B0503020204020204" pitchFamily="34" charset="-122"/>
              </a:rPr>
              <a:t>1</a:t>
            </a:r>
            <a:r>
              <a:rPr lang="en-US" altLang="zh-CN" sz="2800" b="1" dirty="0">
                <a:solidFill>
                  <a:srgbClr val="00468E"/>
                </a:solidFill>
                <a:latin typeface="微软雅黑" panose="020B0503020204020204" pitchFamily="34" charset="-122"/>
                <a:ea typeface="微软雅黑" panose="020B0503020204020204" pitchFamily="34" charset="-122"/>
              </a:rPr>
              <a:t>.</a:t>
            </a:r>
            <a:r>
              <a:rPr lang="en-US" altLang="zh-CN" sz="2800" b="1" dirty="0" smtClean="0">
                <a:solidFill>
                  <a:srgbClr val="00468E"/>
                </a:solidFill>
                <a:latin typeface="微软雅黑" panose="020B0503020204020204" pitchFamily="34" charset="-122"/>
                <a:ea typeface="微软雅黑" panose="020B0503020204020204" pitchFamily="34" charset="-122"/>
              </a:rPr>
              <a:t> </a:t>
            </a:r>
            <a:r>
              <a:rPr lang="zh-CN" altLang="en-US" sz="2800" b="1" dirty="0" smtClean="0">
                <a:solidFill>
                  <a:srgbClr val="00468E"/>
                </a:solidFill>
                <a:latin typeface="微软雅黑" panose="020B0503020204020204" pitchFamily="34" charset="-122"/>
                <a:ea typeface="微软雅黑" panose="020B0503020204020204" pitchFamily="34" charset="-122"/>
              </a:rPr>
              <a:t>研究背景</a:t>
            </a:r>
            <a:endParaRPr lang="zh-CN" altLang="en-US" sz="2800" b="1" dirty="0">
              <a:solidFill>
                <a:srgbClr val="00468E"/>
              </a:solidFill>
              <a:latin typeface="微软雅黑" panose="020B0503020204020204" pitchFamily="34" charset="-122"/>
              <a:ea typeface="微软雅黑" panose="020B0503020204020204" pitchFamily="34" charset="-122"/>
            </a:endParaRPr>
          </a:p>
        </p:txBody>
      </p:sp>
      <p:sp>
        <p:nvSpPr>
          <p:cNvPr id="117" name="矩形: 圆角 116">
            <a:extLst>
              <a:ext uri="{FF2B5EF4-FFF2-40B4-BE49-F238E27FC236}">
                <a16:creationId xmlns:a16="http://schemas.microsoft.com/office/drawing/2014/main" id="{F581DC3B-F44A-4372-9EB2-442DE92DF72A}"/>
              </a:ext>
            </a:extLst>
          </p:cNvPr>
          <p:cNvSpPr/>
          <p:nvPr/>
        </p:nvSpPr>
        <p:spPr>
          <a:xfrm>
            <a:off x="2759788" y="1562589"/>
            <a:ext cx="8588589" cy="4146703"/>
          </a:xfrm>
          <a:prstGeom prst="roundRect">
            <a:avLst>
              <a:gd name="adj" fmla="val 10297"/>
            </a:avLst>
          </a:prstGeom>
          <a:solidFill>
            <a:schemeClr val="bg1"/>
          </a:solidFill>
          <a:ln>
            <a:noFill/>
          </a:ln>
          <a:effectLst>
            <a:outerShdw blurRad="2794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pic>
        <p:nvPicPr>
          <p:cNvPr id="119" name="图片 118"/>
          <p:cNvPicPr>
            <a:picLocks noChangeAspect="1"/>
          </p:cNvPicPr>
          <p:nvPr/>
        </p:nvPicPr>
        <p:blipFill>
          <a:blip r:embed="rId3">
            <a:alphaModFix/>
            <a:duotone>
              <a:schemeClr val="accent5">
                <a:shade val="45000"/>
                <a:satMod val="135000"/>
              </a:schemeClr>
              <a:prstClr val="white"/>
            </a:duotone>
            <a:extLst>
              <a:ext uri="{BEBA8EAE-BF5A-486C-A8C5-ECC9F3942E4B}">
                <a14:imgProps xmlns:a14="http://schemas.microsoft.com/office/drawing/2010/main">
                  <a14:imgLayer r:embed="rId4">
                    <a14:imgEffect>
                      <a14:colorTemperature colorTemp="1500"/>
                    </a14:imgEffect>
                    <a14:imgEffect>
                      <a14:saturation sat="32000"/>
                    </a14:imgEffect>
                  </a14:imgLayer>
                </a14:imgProps>
              </a:ext>
              <a:ext uri="{28A0092B-C50C-407E-A947-70E740481C1C}">
                <a14:useLocalDpi xmlns:a14="http://schemas.microsoft.com/office/drawing/2010/main" val="0"/>
              </a:ext>
            </a:extLst>
          </a:blip>
          <a:stretch>
            <a:fillRect/>
          </a:stretch>
        </p:blipFill>
        <p:spPr>
          <a:xfrm>
            <a:off x="155079" y="129451"/>
            <a:ext cx="1470788" cy="1470788"/>
          </a:xfrm>
          <a:prstGeom prst="rect">
            <a:avLst/>
          </a:prstGeom>
          <a:noFill/>
          <a:ln>
            <a:noFill/>
          </a:ln>
        </p:spPr>
      </p:pic>
      <p:sp>
        <p:nvSpPr>
          <p:cNvPr id="26" name="文本框 25">
            <a:extLst>
              <a:ext uri="{FF2B5EF4-FFF2-40B4-BE49-F238E27FC236}">
                <a16:creationId xmlns:a16="http://schemas.microsoft.com/office/drawing/2014/main" id="{D651C2DF-C6C5-40C2-8CC1-F6461A85C516}"/>
              </a:ext>
            </a:extLst>
          </p:cNvPr>
          <p:cNvSpPr txBox="1"/>
          <p:nvPr/>
        </p:nvSpPr>
        <p:spPr>
          <a:xfrm>
            <a:off x="7325592" y="2524816"/>
            <a:ext cx="894256" cy="418191"/>
          </a:xfrm>
          <a:prstGeom prst="rect">
            <a:avLst/>
          </a:prstGeom>
          <a:noFill/>
        </p:spPr>
        <p:txBody>
          <a:bodyPr wrap="square" rtlCol="0">
            <a:spAutoFit/>
          </a:bodyPr>
          <a:lstStyle/>
          <a:p>
            <a:pPr>
              <a:lnSpc>
                <a:spcPct val="150000"/>
              </a:lnSpc>
            </a:pPr>
            <a:r>
              <a:rPr lang="en-US" altLang="zh-CN" sz="1600" dirty="0" smtClean="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匹配</a:t>
            </a:r>
            <a:endParaRPr lang="en-US" altLang="zh-CN" sz="1600" dirty="0" smtClean="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rotWithShape="1">
          <a:blip r:embed="rId5"/>
          <a:srcRect b="4923"/>
          <a:stretch/>
        </p:blipFill>
        <p:spPr>
          <a:xfrm>
            <a:off x="3006670" y="2308085"/>
            <a:ext cx="3759488" cy="3290110"/>
          </a:xfrm>
          <a:prstGeom prst="rect">
            <a:avLst/>
          </a:prstGeom>
        </p:spPr>
      </p:pic>
      <p:pic>
        <p:nvPicPr>
          <p:cNvPr id="22" name="图片 21"/>
          <p:cNvPicPr>
            <a:picLocks noChangeAspect="1"/>
          </p:cNvPicPr>
          <p:nvPr/>
        </p:nvPicPr>
        <p:blipFill>
          <a:blip r:embed="rId6" cstate="hqprint">
            <a:extLst>
              <a:ext uri="{BEBA8EAE-BF5A-486C-A8C5-ECC9F3942E4B}">
                <a14:imgProps xmlns:a14="http://schemas.microsoft.com/office/drawing/2010/main">
                  <a14:imgLayer r:embed="rId7">
                    <a14:imgEffect>
                      <a14:saturation sat="33000"/>
                    </a14:imgEffect>
                  </a14:imgLayer>
                </a14:imgProps>
              </a:ext>
              <a:ext uri="{28A0092B-C50C-407E-A947-70E740481C1C}">
                <a14:useLocalDpi xmlns:a14="http://schemas.microsoft.com/office/drawing/2010/main" val="0"/>
              </a:ext>
            </a:extLst>
          </a:blip>
          <a:stretch>
            <a:fillRect/>
          </a:stretch>
        </p:blipFill>
        <p:spPr>
          <a:xfrm>
            <a:off x="2160879" y="5684515"/>
            <a:ext cx="2194903" cy="1559832"/>
          </a:xfrm>
          <a:prstGeom prst="rect">
            <a:avLst/>
          </a:prstGeom>
        </p:spPr>
      </p:pic>
      <p:pic>
        <p:nvPicPr>
          <p:cNvPr id="5" name="图片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910841" y="2216116"/>
            <a:ext cx="2367266" cy="2142375"/>
          </a:xfrm>
          <a:prstGeom prst="rect">
            <a:avLst/>
          </a:prstGeom>
        </p:spPr>
      </p:pic>
      <p:sp>
        <p:nvSpPr>
          <p:cNvPr id="118" name="任意多边形: 形状 117">
            <a:extLst>
              <a:ext uri="{FF2B5EF4-FFF2-40B4-BE49-F238E27FC236}">
                <a16:creationId xmlns:a16="http://schemas.microsoft.com/office/drawing/2014/main" id="{004C08BD-7DF4-493B-835F-4768A27D845F}"/>
              </a:ext>
            </a:extLst>
          </p:cNvPr>
          <p:cNvSpPr/>
          <p:nvPr/>
        </p:nvSpPr>
        <p:spPr>
          <a:xfrm>
            <a:off x="2389778" y="1331684"/>
            <a:ext cx="833708" cy="623796"/>
          </a:xfrm>
          <a:custGeom>
            <a:avLst/>
            <a:gdLst/>
            <a:ahLst/>
            <a:cxnLst/>
            <a:rect l="l" t="t" r="r" b="b"/>
            <a:pathLst>
              <a:path w="95778" h="71663">
                <a:moveTo>
                  <a:pt x="82098" y="5"/>
                </a:moveTo>
                <a:cubicBezTo>
                  <a:pt x="84614" y="48"/>
                  <a:pt x="87286" y="396"/>
                  <a:pt x="90116" y="1050"/>
                </a:cubicBezTo>
                <a:lnTo>
                  <a:pt x="90116" y="8817"/>
                </a:lnTo>
                <a:cubicBezTo>
                  <a:pt x="78257" y="13440"/>
                  <a:pt x="71979" y="21792"/>
                  <a:pt x="71280" y="33873"/>
                </a:cubicBezTo>
                <a:cubicBezTo>
                  <a:pt x="84139" y="29288"/>
                  <a:pt x="92305" y="35340"/>
                  <a:pt x="95778" y="52027"/>
                </a:cubicBezTo>
                <a:cubicBezTo>
                  <a:pt x="94826" y="65118"/>
                  <a:pt x="87973" y="71663"/>
                  <a:pt x="75219" y="71663"/>
                </a:cubicBezTo>
                <a:cubicBezTo>
                  <a:pt x="59956" y="70752"/>
                  <a:pt x="52325" y="61506"/>
                  <a:pt x="52325" y="43926"/>
                </a:cubicBezTo>
                <a:cubicBezTo>
                  <a:pt x="54564" y="14342"/>
                  <a:pt x="64489" y="-298"/>
                  <a:pt x="82098" y="5"/>
                </a:cubicBezTo>
                <a:close/>
                <a:moveTo>
                  <a:pt x="29473" y="5"/>
                </a:moveTo>
                <a:cubicBezTo>
                  <a:pt x="31987" y="48"/>
                  <a:pt x="34659" y="396"/>
                  <a:pt x="37490" y="1050"/>
                </a:cubicBezTo>
                <a:lnTo>
                  <a:pt x="37490" y="8817"/>
                </a:lnTo>
                <a:cubicBezTo>
                  <a:pt x="25647" y="13434"/>
                  <a:pt x="19469" y="21786"/>
                  <a:pt x="18954" y="33873"/>
                </a:cubicBezTo>
                <a:cubicBezTo>
                  <a:pt x="31588" y="29288"/>
                  <a:pt x="39755" y="35324"/>
                  <a:pt x="43458" y="51980"/>
                </a:cubicBezTo>
                <a:cubicBezTo>
                  <a:pt x="42502" y="65102"/>
                  <a:pt x="35547" y="71663"/>
                  <a:pt x="22593" y="71663"/>
                </a:cubicBezTo>
                <a:cubicBezTo>
                  <a:pt x="7531" y="70752"/>
                  <a:pt x="0" y="61506"/>
                  <a:pt x="0" y="43926"/>
                </a:cubicBezTo>
                <a:cubicBezTo>
                  <a:pt x="2053" y="14342"/>
                  <a:pt x="11877" y="-298"/>
                  <a:pt x="29473" y="5"/>
                </a:cubicBezTo>
                <a:close/>
              </a:path>
            </a:pathLst>
          </a:custGeom>
          <a:solidFill>
            <a:srgbClr val="004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1" name="虚尾箭头 30"/>
          <p:cNvSpPr/>
          <p:nvPr/>
        </p:nvSpPr>
        <p:spPr>
          <a:xfrm>
            <a:off x="7325591" y="2923043"/>
            <a:ext cx="1138990" cy="850232"/>
          </a:xfrm>
          <a:prstGeom prst="striped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33" name="矩形 32"/>
          <p:cNvSpPr/>
          <p:nvPr/>
        </p:nvSpPr>
        <p:spPr>
          <a:xfrm>
            <a:off x="6638306" y="3895859"/>
            <a:ext cx="2603789" cy="1815882"/>
          </a:xfrm>
          <a:prstGeom prst="rect">
            <a:avLst/>
          </a:prstGeom>
        </p:spPr>
        <p:txBody>
          <a:bodyPr wrap="square">
            <a:spAutoFit/>
          </a:bodyPr>
          <a:lstStyle/>
          <a:p>
            <a:pPr marL="342900" lvl="1"/>
            <a:r>
              <a:rPr lang="zh-CN" altLang="en-US" sz="1600" dirty="0" smtClean="0">
                <a:solidFill>
                  <a:schemeClr val="accent1">
                    <a:lumMod val="50000"/>
                  </a:schemeClr>
                </a:solidFill>
                <a:latin typeface="微软雅黑" panose="020B0503020204020204" pitchFamily="34" charset="-122"/>
                <a:ea typeface="微软雅黑" panose="020B0503020204020204" pitchFamily="34" charset="-122"/>
              </a:rPr>
              <a:t>服务质量（</a:t>
            </a:r>
            <a:r>
              <a:rPr lang="en-US" altLang="zh-CN" sz="1600" dirty="0" err="1" smtClean="0">
                <a:solidFill>
                  <a:schemeClr val="accent1">
                    <a:lumMod val="50000"/>
                  </a:schemeClr>
                </a:solidFill>
                <a:latin typeface="微软雅黑" panose="020B0503020204020204" pitchFamily="34" charset="-122"/>
                <a:ea typeface="微软雅黑" panose="020B0503020204020204" pitchFamily="34" charset="-122"/>
              </a:rPr>
              <a:t>QoS</a:t>
            </a:r>
            <a:r>
              <a:rPr lang="zh-CN" altLang="en-US" sz="1600" dirty="0" smtClean="0">
                <a:solidFill>
                  <a:schemeClr val="accent1">
                    <a:lumMod val="50000"/>
                  </a:schemeClr>
                </a:solidFill>
                <a:latin typeface="微软雅黑" panose="020B0503020204020204" pitchFamily="34" charset="-122"/>
                <a:ea typeface="微软雅黑" panose="020B0503020204020204" pitchFamily="34" charset="-122"/>
              </a:rPr>
              <a:t>）指标</a:t>
            </a:r>
            <a:endParaRPr lang="en-US" altLang="zh-CN" sz="1600" dirty="0" smtClean="0">
              <a:solidFill>
                <a:schemeClr val="accent1">
                  <a:lumMod val="50000"/>
                </a:schemeClr>
              </a:solidFill>
              <a:latin typeface="微软雅黑" panose="020B0503020204020204" pitchFamily="34" charset="-122"/>
              <a:ea typeface="微软雅黑" panose="020B0503020204020204" pitchFamily="34" charset="-122"/>
            </a:endParaRPr>
          </a:p>
          <a:p>
            <a:pPr marL="1014413" lvl="2" indent="-214313">
              <a:buFont typeface="Wingdings" charset="2"/>
              <a:buChar char="Ø"/>
            </a:pPr>
            <a:r>
              <a:rPr lang="en-US" altLang="zh-CN" sz="1600" dirty="0" smtClean="0">
                <a:solidFill>
                  <a:srgbClr val="FF0000"/>
                </a:solidFill>
                <a:latin typeface="微软雅黑" panose="020B0503020204020204" pitchFamily="34" charset="-122"/>
                <a:ea typeface="微软雅黑" panose="020B0503020204020204" pitchFamily="34" charset="-122"/>
              </a:rPr>
              <a:t>make-span</a:t>
            </a:r>
            <a:endParaRPr lang="en-US" altLang="zh-CN" sz="1600" dirty="0">
              <a:solidFill>
                <a:srgbClr val="FF0000"/>
              </a:solidFill>
              <a:latin typeface="微软雅黑" panose="020B0503020204020204" pitchFamily="34" charset="-122"/>
              <a:ea typeface="微软雅黑" panose="020B0503020204020204" pitchFamily="34" charset="-122"/>
            </a:endParaRPr>
          </a:p>
          <a:p>
            <a:pPr marL="1014413" lvl="2" indent="-214313">
              <a:buFont typeface="Wingdings" charset="2"/>
              <a:buChar char="Ø"/>
            </a:pPr>
            <a:r>
              <a:rPr lang="en-US" altLang="zh-CN" sz="1600" dirty="0">
                <a:solidFill>
                  <a:srgbClr val="FF0000"/>
                </a:solidFill>
                <a:latin typeface="微软雅黑" panose="020B0503020204020204" pitchFamily="34" charset="-122"/>
                <a:ea typeface="微软雅黑" panose="020B0503020204020204" pitchFamily="34" charset="-122"/>
              </a:rPr>
              <a:t>cost</a:t>
            </a:r>
          </a:p>
          <a:p>
            <a:pPr marL="1014413" lvl="2" indent="-214313">
              <a:buFont typeface="Wingdings" charset="2"/>
              <a:buChar char="Ø"/>
            </a:pPr>
            <a:r>
              <a:rPr lang="en-US" altLang="zh-CN" sz="1600" dirty="0">
                <a:latin typeface="微软雅黑" panose="020B0503020204020204" pitchFamily="34" charset="-122"/>
                <a:ea typeface="微软雅黑" panose="020B0503020204020204" pitchFamily="34" charset="-122"/>
              </a:rPr>
              <a:t>Security</a:t>
            </a:r>
          </a:p>
          <a:p>
            <a:pPr marL="1014413" lvl="2" indent="-214313">
              <a:buFont typeface="Wingdings" charset="2"/>
              <a:buChar char="Ø"/>
            </a:pPr>
            <a:r>
              <a:rPr lang="en-US" altLang="zh-CN" sz="1600" dirty="0">
                <a:latin typeface="微软雅黑" panose="020B0503020204020204" pitchFamily="34" charset="-122"/>
                <a:ea typeface="微软雅黑" panose="020B0503020204020204" pitchFamily="34" charset="-122"/>
              </a:rPr>
              <a:t>Reliability </a:t>
            </a:r>
          </a:p>
          <a:p>
            <a:pPr marL="1014413" lvl="2" indent="-214313">
              <a:buFont typeface="Wingdings" charset="2"/>
              <a:buChar char="Ø"/>
            </a:pPr>
            <a:r>
              <a:rPr lang="en-US" altLang="zh-CN" sz="1600" dirty="0">
                <a:latin typeface="微软雅黑" panose="020B0503020204020204" pitchFamily="34" charset="-122"/>
                <a:ea typeface="微软雅黑" panose="020B0503020204020204" pitchFamily="34" charset="-122"/>
              </a:rPr>
              <a:t>Availability</a:t>
            </a:r>
          </a:p>
          <a:p>
            <a:pPr marL="1014413" lvl="2" indent="-214313">
              <a:buFont typeface="Wingdings" charset="2"/>
              <a:buChar char="Ø"/>
            </a:pPr>
            <a:r>
              <a:rPr lang="en-US" altLang="zh-CN" sz="1600" dirty="0">
                <a:latin typeface="微软雅黑" panose="020B0503020204020204" pitchFamily="34" charset="-122"/>
                <a:ea typeface="微软雅黑" panose="020B0503020204020204" pitchFamily="34" charset="-122"/>
              </a:rPr>
              <a:t>Performance</a:t>
            </a:r>
            <a:r>
              <a:rPr lang="zh-CN" altLang="en-US" sz="1600" dirty="0">
                <a:solidFill>
                  <a:schemeClr val="accent1">
                    <a:lumMod val="75000"/>
                  </a:schemeClr>
                </a:solidFill>
                <a:latin typeface="微软雅黑" panose="020B0503020204020204" pitchFamily="34" charset="-122"/>
                <a:ea typeface="微软雅黑" panose="020B0503020204020204" pitchFamily="34" charset="-122"/>
              </a:rPr>
              <a:t>       </a:t>
            </a:r>
            <a:endParaRPr lang="en-US" altLang="zh-CN" sz="1600" dirty="0">
              <a:latin typeface="微软雅黑" panose="020B0503020204020204" pitchFamily="34" charset="-122"/>
              <a:ea typeface="微软雅黑" panose="020B0503020204020204" pitchFamily="34" charset="-122"/>
            </a:endParaRPr>
          </a:p>
        </p:txBody>
      </p:sp>
      <p:sp>
        <p:nvSpPr>
          <p:cNvPr id="35" name="矩形: 圆角 124">
            <a:extLst>
              <a:ext uri="{FF2B5EF4-FFF2-40B4-BE49-F238E27FC236}">
                <a16:creationId xmlns:a16="http://schemas.microsoft.com/office/drawing/2014/main" id="{11BB26C2-6A35-4F5D-9DF8-3924731388DE}"/>
              </a:ext>
            </a:extLst>
          </p:cNvPr>
          <p:cNvSpPr/>
          <p:nvPr/>
        </p:nvSpPr>
        <p:spPr>
          <a:xfrm>
            <a:off x="3472509" y="1738061"/>
            <a:ext cx="1766546" cy="340768"/>
          </a:xfrm>
          <a:prstGeom prst="roundRect">
            <a:avLst>
              <a:gd name="adj" fmla="val 50000"/>
            </a:avLst>
          </a:prstGeom>
          <a:solidFill>
            <a:srgbClr val="00468E"/>
          </a:solidFill>
          <a:ln w="50800">
            <a:noFill/>
          </a:ln>
          <a:effectLst>
            <a:outerShdw blurRad="469900" sx="104000" sy="104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36" name="文本框 35">
            <a:extLst>
              <a:ext uri="{FF2B5EF4-FFF2-40B4-BE49-F238E27FC236}">
                <a16:creationId xmlns:a16="http://schemas.microsoft.com/office/drawing/2014/main" id="{35100DE7-C838-43A9-9FCE-7AB7A408053C}"/>
              </a:ext>
            </a:extLst>
          </p:cNvPr>
          <p:cNvSpPr txBox="1"/>
          <p:nvPr/>
        </p:nvSpPr>
        <p:spPr>
          <a:xfrm>
            <a:off x="3472509" y="1752188"/>
            <a:ext cx="1766546" cy="307777"/>
          </a:xfrm>
          <a:prstGeom prst="rect">
            <a:avLst/>
          </a:prstGeom>
          <a:noFill/>
        </p:spPr>
        <p:txBody>
          <a:bodyPr wrap="square" rtlCol="0">
            <a:spAutoFit/>
          </a:bodyPr>
          <a:lstStyle>
            <a:defPPr>
              <a:defRPr lang="zh-CN"/>
            </a:defPPr>
            <a:lvl1pPr>
              <a:defRPr sz="2800" b="1">
                <a:solidFill>
                  <a:srgbClr val="1E1F8B"/>
                </a:solidFill>
                <a:latin typeface="浪漫雅圆" panose="02010601040101010101" pitchFamily="2" charset="-122"/>
                <a:ea typeface="浪漫雅圆" panose="02010601040101010101" pitchFamily="2" charset="-122"/>
              </a:defRPr>
            </a:lvl1pPr>
          </a:lstStyle>
          <a:p>
            <a:pPr algn="ctr"/>
            <a:r>
              <a:rPr lang="zh-CN" altLang="en-US" sz="1400" dirty="0" smtClean="0">
                <a:solidFill>
                  <a:schemeClr val="bg1"/>
                </a:solidFill>
                <a:latin typeface="微软雅黑" panose="020B0503020204020204" pitchFamily="34" charset="-122"/>
                <a:ea typeface="微软雅黑" panose="020B0503020204020204" pitchFamily="34" charset="-122"/>
              </a:rPr>
              <a:t>云工作流调度问题</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37" name="矩形: 圆角 112">
            <a:extLst>
              <a:ext uri="{FF2B5EF4-FFF2-40B4-BE49-F238E27FC236}">
                <a16:creationId xmlns:a16="http://schemas.microsoft.com/office/drawing/2014/main" id="{241881B8-E933-4C52-BA38-42767F7C6653}"/>
              </a:ext>
            </a:extLst>
          </p:cNvPr>
          <p:cNvSpPr/>
          <p:nvPr/>
        </p:nvSpPr>
        <p:spPr>
          <a:xfrm>
            <a:off x="-335280" y="1943006"/>
            <a:ext cx="2430780" cy="615507"/>
          </a:xfrm>
          <a:prstGeom prst="roundRect">
            <a:avLst>
              <a:gd name="adj" fmla="val 50000"/>
            </a:avLst>
          </a:prstGeom>
          <a:solidFill>
            <a:schemeClr val="bg1"/>
          </a:solidFill>
          <a:ln w="50800">
            <a:noFill/>
          </a:ln>
          <a:effectLst>
            <a:outerShdw blurRad="469900" sx="104000" sy="104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8" name="文本框 37">
            <a:extLst>
              <a:ext uri="{FF2B5EF4-FFF2-40B4-BE49-F238E27FC236}">
                <a16:creationId xmlns:a16="http://schemas.microsoft.com/office/drawing/2014/main" id="{FEB8ACCE-F816-4F0E-82B3-9CD612B3E629}"/>
              </a:ext>
            </a:extLst>
          </p:cNvPr>
          <p:cNvSpPr txBox="1"/>
          <p:nvPr/>
        </p:nvSpPr>
        <p:spPr>
          <a:xfrm>
            <a:off x="203606" y="1996071"/>
            <a:ext cx="1686154" cy="461665"/>
          </a:xfrm>
          <a:prstGeom prst="rect">
            <a:avLst/>
          </a:prstGeom>
          <a:noFill/>
        </p:spPr>
        <p:txBody>
          <a:bodyPr wrap="square" rtlCol="0">
            <a:spAutoFit/>
          </a:bodyPr>
          <a:lstStyle/>
          <a:p>
            <a:r>
              <a:rPr lang="zh-CN" altLang="en-US" sz="2400" b="1" dirty="0">
                <a:solidFill>
                  <a:srgbClr val="00468E"/>
                </a:solidFill>
                <a:latin typeface="微软雅黑" panose="020B0503020204020204" pitchFamily="34" charset="-122"/>
                <a:ea typeface="微软雅黑" panose="020B0503020204020204" pitchFamily="34" charset="-122"/>
              </a:rPr>
              <a:t>研究</a:t>
            </a:r>
            <a:r>
              <a:rPr lang="zh-CN" altLang="en-US" sz="2400" b="1" dirty="0" smtClean="0">
                <a:solidFill>
                  <a:srgbClr val="00468E"/>
                </a:solidFill>
                <a:latin typeface="微软雅黑" panose="020B0503020204020204" pitchFamily="34" charset="-122"/>
                <a:ea typeface="微软雅黑" panose="020B0503020204020204" pitchFamily="34" charset="-122"/>
              </a:rPr>
              <a:t>背景</a:t>
            </a:r>
            <a:endParaRPr lang="zh-CN" altLang="en-US" sz="2400" b="1" dirty="0">
              <a:solidFill>
                <a:srgbClr val="00468E"/>
              </a:solidFill>
              <a:latin typeface="微软雅黑" panose="020B0503020204020204" pitchFamily="34" charset="-122"/>
              <a:ea typeface="微软雅黑" panose="020B0503020204020204" pitchFamily="34" charset="-122"/>
            </a:endParaRPr>
          </a:p>
        </p:txBody>
      </p:sp>
      <p:sp>
        <p:nvSpPr>
          <p:cNvPr id="39" name="文本框 38">
            <a:extLst>
              <a:ext uri="{FF2B5EF4-FFF2-40B4-BE49-F238E27FC236}">
                <a16:creationId xmlns:a16="http://schemas.microsoft.com/office/drawing/2014/main" id="{CC561691-8472-4300-A93B-43173F0B402C}"/>
              </a:ext>
            </a:extLst>
          </p:cNvPr>
          <p:cNvSpPr txBox="1"/>
          <p:nvPr/>
        </p:nvSpPr>
        <p:spPr>
          <a:xfrm>
            <a:off x="203606" y="2723198"/>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问题建模</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40" name="文本框 39">
            <a:extLst>
              <a:ext uri="{FF2B5EF4-FFF2-40B4-BE49-F238E27FC236}">
                <a16:creationId xmlns:a16="http://schemas.microsoft.com/office/drawing/2014/main" id="{89BB294C-F152-47A1-A832-B338DFB2169C}"/>
              </a:ext>
            </a:extLst>
          </p:cNvPr>
          <p:cNvSpPr txBox="1"/>
          <p:nvPr/>
        </p:nvSpPr>
        <p:spPr>
          <a:xfrm>
            <a:off x="203606" y="3313652"/>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调度方法</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41" name="文本框 40">
            <a:extLst>
              <a:ext uri="{FF2B5EF4-FFF2-40B4-BE49-F238E27FC236}">
                <a16:creationId xmlns:a16="http://schemas.microsoft.com/office/drawing/2014/main" id="{70B01E73-2206-4BAF-96FD-98F96844A935}"/>
              </a:ext>
            </a:extLst>
          </p:cNvPr>
          <p:cNvSpPr txBox="1"/>
          <p:nvPr/>
        </p:nvSpPr>
        <p:spPr>
          <a:xfrm>
            <a:off x="203606" y="3904107"/>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实验分析</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42" name="弧形 41">
            <a:extLst>
              <a:ext uri="{FF2B5EF4-FFF2-40B4-BE49-F238E27FC236}">
                <a16:creationId xmlns:a16="http://schemas.microsoft.com/office/drawing/2014/main" id="{F4934CE7-03FA-4713-91AE-30FB01DA9399}"/>
              </a:ext>
            </a:extLst>
          </p:cNvPr>
          <p:cNvSpPr/>
          <p:nvPr/>
        </p:nvSpPr>
        <p:spPr>
          <a:xfrm rot="2700000">
            <a:off x="1467034" y="2052847"/>
            <a:ext cx="395824" cy="395824"/>
          </a:xfrm>
          <a:prstGeom prst="arc">
            <a:avLst/>
          </a:prstGeom>
          <a:ln w="50800" cap="rnd">
            <a:solidFill>
              <a:srgbClr val="00468E"/>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文本框 42">
            <a:extLst>
              <a:ext uri="{FF2B5EF4-FFF2-40B4-BE49-F238E27FC236}">
                <a16:creationId xmlns:a16="http://schemas.microsoft.com/office/drawing/2014/main" id="{70B01E73-2206-4BAF-96FD-98F96844A935}"/>
              </a:ext>
            </a:extLst>
          </p:cNvPr>
          <p:cNvSpPr txBox="1"/>
          <p:nvPr/>
        </p:nvSpPr>
        <p:spPr>
          <a:xfrm>
            <a:off x="203606" y="4469127"/>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总结展望</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222019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9F699C4-BCCA-42CD-B586-356B7EFDD3E5}"/>
              </a:ext>
            </a:extLst>
          </p:cNvPr>
          <p:cNvSpPr/>
          <p:nvPr/>
        </p:nvSpPr>
        <p:spPr>
          <a:xfrm>
            <a:off x="0" y="0"/>
            <a:ext cx="1825599" cy="6858000"/>
          </a:xfrm>
          <a:prstGeom prst="rect">
            <a:avLst/>
          </a:prstGeom>
          <a:solidFill>
            <a:srgbClr val="004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60922CB0-E90C-4133-BA3F-A9FAB3012FFB}"/>
              </a:ext>
            </a:extLst>
          </p:cNvPr>
          <p:cNvSpPr txBox="1"/>
          <p:nvPr/>
        </p:nvSpPr>
        <p:spPr>
          <a:xfrm>
            <a:off x="2287062" y="473744"/>
            <a:ext cx="9347391" cy="523220"/>
          </a:xfrm>
          <a:prstGeom prst="rect">
            <a:avLst/>
          </a:prstGeom>
          <a:noFill/>
        </p:spPr>
        <p:txBody>
          <a:bodyPr wrap="square" rtlCol="0">
            <a:spAutoFit/>
          </a:bodyPr>
          <a:lstStyle/>
          <a:p>
            <a:r>
              <a:rPr lang="en-US" altLang="zh-CN" sz="2800" b="1" dirty="0">
                <a:solidFill>
                  <a:srgbClr val="00468E"/>
                </a:solidFill>
                <a:latin typeface="微软雅黑" panose="020B0503020204020204" pitchFamily="34" charset="-122"/>
                <a:ea typeface="微软雅黑" panose="020B0503020204020204" pitchFamily="34" charset="-122"/>
              </a:rPr>
              <a:t>2</a:t>
            </a:r>
            <a:r>
              <a:rPr lang="en-US" altLang="zh-CN" sz="2800" b="1" dirty="0" smtClean="0">
                <a:solidFill>
                  <a:srgbClr val="00468E"/>
                </a:solidFill>
                <a:latin typeface="微软雅黑" panose="020B0503020204020204" pitchFamily="34" charset="-122"/>
                <a:ea typeface="微软雅黑" panose="020B0503020204020204" pitchFamily="34" charset="-122"/>
              </a:rPr>
              <a:t>.1 </a:t>
            </a:r>
            <a:r>
              <a:rPr lang="zh-CN" altLang="en-US" sz="2800" b="1" dirty="0">
                <a:solidFill>
                  <a:srgbClr val="00468E"/>
                </a:solidFill>
                <a:latin typeface="微软雅黑" panose="020B0503020204020204" pitchFamily="34" charset="-122"/>
                <a:ea typeface="微软雅黑" panose="020B0503020204020204" pitchFamily="34" charset="-122"/>
              </a:rPr>
              <a:t>云工作</a:t>
            </a:r>
            <a:r>
              <a:rPr lang="zh-CN" altLang="en-US" sz="2800" b="1" dirty="0" smtClean="0">
                <a:solidFill>
                  <a:srgbClr val="00468E"/>
                </a:solidFill>
                <a:latin typeface="微软雅黑" panose="020B0503020204020204" pitchFamily="34" charset="-122"/>
                <a:ea typeface="微软雅黑" panose="020B0503020204020204" pitchFamily="34" charset="-122"/>
              </a:rPr>
              <a:t>流调度问题</a:t>
            </a:r>
            <a:endParaRPr lang="zh-CN" altLang="en-US" sz="2800" b="1" dirty="0">
              <a:solidFill>
                <a:srgbClr val="00468E"/>
              </a:solidFill>
              <a:latin typeface="微软雅黑" panose="020B0503020204020204" pitchFamily="34" charset="-122"/>
              <a:ea typeface="微软雅黑" panose="020B0503020204020204" pitchFamily="34" charset="-122"/>
            </a:endParaRPr>
          </a:p>
        </p:txBody>
      </p:sp>
      <p:sp>
        <p:nvSpPr>
          <p:cNvPr id="117" name="矩形: 圆角 116">
            <a:extLst>
              <a:ext uri="{FF2B5EF4-FFF2-40B4-BE49-F238E27FC236}">
                <a16:creationId xmlns:a16="http://schemas.microsoft.com/office/drawing/2014/main" id="{F581DC3B-F44A-4372-9EB2-442DE92DF72A}"/>
              </a:ext>
            </a:extLst>
          </p:cNvPr>
          <p:cNvSpPr/>
          <p:nvPr/>
        </p:nvSpPr>
        <p:spPr>
          <a:xfrm>
            <a:off x="2689011" y="1536921"/>
            <a:ext cx="8619456" cy="3784158"/>
          </a:xfrm>
          <a:prstGeom prst="roundRect">
            <a:avLst>
              <a:gd name="adj" fmla="val 10297"/>
            </a:avLst>
          </a:prstGeom>
          <a:solidFill>
            <a:schemeClr val="bg1"/>
          </a:solidFill>
          <a:ln>
            <a:noFill/>
          </a:ln>
          <a:effectLst>
            <a:outerShdw blurRad="2794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18" name="任意多边形: 形状 117">
            <a:extLst>
              <a:ext uri="{FF2B5EF4-FFF2-40B4-BE49-F238E27FC236}">
                <a16:creationId xmlns:a16="http://schemas.microsoft.com/office/drawing/2014/main" id="{004C08BD-7DF4-493B-835F-4768A27D845F}"/>
              </a:ext>
            </a:extLst>
          </p:cNvPr>
          <p:cNvSpPr/>
          <p:nvPr/>
        </p:nvSpPr>
        <p:spPr>
          <a:xfrm>
            <a:off x="2389778" y="1331684"/>
            <a:ext cx="833708" cy="623796"/>
          </a:xfrm>
          <a:custGeom>
            <a:avLst/>
            <a:gdLst/>
            <a:ahLst/>
            <a:cxnLst/>
            <a:rect l="l" t="t" r="r" b="b"/>
            <a:pathLst>
              <a:path w="95778" h="71663">
                <a:moveTo>
                  <a:pt x="82098" y="5"/>
                </a:moveTo>
                <a:cubicBezTo>
                  <a:pt x="84614" y="48"/>
                  <a:pt x="87286" y="396"/>
                  <a:pt x="90116" y="1050"/>
                </a:cubicBezTo>
                <a:lnTo>
                  <a:pt x="90116" y="8817"/>
                </a:lnTo>
                <a:cubicBezTo>
                  <a:pt x="78257" y="13440"/>
                  <a:pt x="71979" y="21792"/>
                  <a:pt x="71280" y="33873"/>
                </a:cubicBezTo>
                <a:cubicBezTo>
                  <a:pt x="84139" y="29288"/>
                  <a:pt x="92305" y="35340"/>
                  <a:pt x="95778" y="52027"/>
                </a:cubicBezTo>
                <a:cubicBezTo>
                  <a:pt x="94826" y="65118"/>
                  <a:pt x="87973" y="71663"/>
                  <a:pt x="75219" y="71663"/>
                </a:cubicBezTo>
                <a:cubicBezTo>
                  <a:pt x="59956" y="70752"/>
                  <a:pt x="52325" y="61506"/>
                  <a:pt x="52325" y="43926"/>
                </a:cubicBezTo>
                <a:cubicBezTo>
                  <a:pt x="54564" y="14342"/>
                  <a:pt x="64489" y="-298"/>
                  <a:pt x="82098" y="5"/>
                </a:cubicBezTo>
                <a:close/>
                <a:moveTo>
                  <a:pt x="29473" y="5"/>
                </a:moveTo>
                <a:cubicBezTo>
                  <a:pt x="31987" y="48"/>
                  <a:pt x="34659" y="396"/>
                  <a:pt x="37490" y="1050"/>
                </a:cubicBezTo>
                <a:lnTo>
                  <a:pt x="37490" y="8817"/>
                </a:lnTo>
                <a:cubicBezTo>
                  <a:pt x="25647" y="13434"/>
                  <a:pt x="19469" y="21786"/>
                  <a:pt x="18954" y="33873"/>
                </a:cubicBezTo>
                <a:cubicBezTo>
                  <a:pt x="31588" y="29288"/>
                  <a:pt x="39755" y="35324"/>
                  <a:pt x="43458" y="51980"/>
                </a:cubicBezTo>
                <a:cubicBezTo>
                  <a:pt x="42502" y="65102"/>
                  <a:pt x="35547" y="71663"/>
                  <a:pt x="22593" y="71663"/>
                </a:cubicBezTo>
                <a:cubicBezTo>
                  <a:pt x="7531" y="70752"/>
                  <a:pt x="0" y="61506"/>
                  <a:pt x="0" y="43926"/>
                </a:cubicBezTo>
                <a:cubicBezTo>
                  <a:pt x="2053" y="14342"/>
                  <a:pt x="11877" y="-298"/>
                  <a:pt x="29473" y="5"/>
                </a:cubicBezTo>
                <a:close/>
              </a:path>
            </a:pathLst>
          </a:custGeom>
          <a:solidFill>
            <a:srgbClr val="004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02" name="文本框 201">
            <a:extLst>
              <a:ext uri="{FF2B5EF4-FFF2-40B4-BE49-F238E27FC236}">
                <a16:creationId xmlns:a16="http://schemas.microsoft.com/office/drawing/2014/main" id="{DD2C9A0A-0CFE-4BF9-B002-2F158F750411}"/>
              </a:ext>
            </a:extLst>
          </p:cNvPr>
          <p:cNvSpPr txBox="1"/>
          <p:nvPr/>
        </p:nvSpPr>
        <p:spPr>
          <a:xfrm>
            <a:off x="3082001" y="3577293"/>
            <a:ext cx="2102182" cy="418191"/>
          </a:xfrm>
          <a:prstGeom prst="rect">
            <a:avLst/>
          </a:prstGeom>
          <a:noFill/>
        </p:spPr>
        <p:txBody>
          <a:bodyPr wrap="square" rtlCol="0">
            <a:spAutoFit/>
          </a:bodyPr>
          <a:lstStyle/>
          <a:p>
            <a:pPr algn="ctr">
              <a:lnSpc>
                <a:spcPct val="150000"/>
              </a:lnSpc>
            </a:pPr>
            <a:r>
              <a:rPr lang="zh-CN" altLang="en-US" sz="1600" dirty="0">
                <a:latin typeface="微软雅黑" panose="020B0503020204020204" pitchFamily="34" charset="-122"/>
                <a:ea typeface="微软雅黑" panose="020B0503020204020204" pitchFamily="34" charset="-122"/>
              </a:rPr>
              <a:t>工作</a:t>
            </a:r>
            <a:r>
              <a:rPr lang="zh-CN" altLang="en-US" sz="1600" dirty="0" smtClean="0">
                <a:latin typeface="微软雅黑" panose="020B0503020204020204" pitchFamily="34" charset="-122"/>
                <a:ea typeface="微软雅黑" panose="020B0503020204020204" pitchFamily="34" charset="-122"/>
              </a:rPr>
              <a:t>流模型</a:t>
            </a:r>
            <a:endParaRPr lang="en-US" altLang="zh-CN" sz="1600" dirty="0">
              <a:latin typeface="微软雅黑" panose="020B0503020204020204" pitchFamily="34" charset="-122"/>
              <a:ea typeface="微软雅黑" panose="020B0503020204020204" pitchFamily="34" charset="-122"/>
            </a:endParaRPr>
          </a:p>
        </p:txBody>
      </p:sp>
      <p:sp>
        <p:nvSpPr>
          <p:cNvPr id="203" name="文本框 202">
            <a:extLst>
              <a:ext uri="{FF2B5EF4-FFF2-40B4-BE49-F238E27FC236}">
                <a16:creationId xmlns:a16="http://schemas.microsoft.com/office/drawing/2014/main" id="{44E39237-581B-4EDF-BBE8-E1087B9BC61C}"/>
              </a:ext>
            </a:extLst>
          </p:cNvPr>
          <p:cNvSpPr txBox="1"/>
          <p:nvPr/>
        </p:nvSpPr>
        <p:spPr>
          <a:xfrm>
            <a:off x="3092537" y="2372523"/>
            <a:ext cx="2081110" cy="830997"/>
          </a:xfrm>
          <a:prstGeom prst="rect">
            <a:avLst/>
          </a:prstGeom>
          <a:noFill/>
        </p:spPr>
        <p:txBody>
          <a:bodyPr wrap="square" rtlCol="0">
            <a:spAutoFit/>
          </a:bodyPr>
          <a:lstStyle/>
          <a:p>
            <a:pPr algn="ctr"/>
            <a:r>
              <a:rPr lang="en-US" altLang="zh-CN" sz="4800" b="1" dirty="0">
                <a:solidFill>
                  <a:srgbClr val="00468E"/>
                </a:solidFill>
                <a:latin typeface="微软雅黑" panose="020B0503020204020204" pitchFamily="34" charset="-122"/>
                <a:ea typeface="微软雅黑" panose="020B0503020204020204" pitchFamily="34" charset="-122"/>
              </a:rPr>
              <a:t>2</a:t>
            </a:r>
            <a:r>
              <a:rPr lang="en-US" altLang="zh-CN" sz="4800" b="1" dirty="0" smtClean="0">
                <a:solidFill>
                  <a:srgbClr val="00468E"/>
                </a:solidFill>
                <a:latin typeface="微软雅黑" panose="020B0503020204020204" pitchFamily="34" charset="-122"/>
                <a:ea typeface="微软雅黑" panose="020B0503020204020204" pitchFamily="34" charset="-122"/>
              </a:rPr>
              <a:t>.1.1</a:t>
            </a:r>
            <a:endParaRPr lang="zh-CN" altLang="en-US" sz="4800" b="1" dirty="0">
              <a:solidFill>
                <a:srgbClr val="00468E"/>
              </a:solidFill>
              <a:latin typeface="微软雅黑" panose="020B0503020204020204" pitchFamily="34" charset="-122"/>
              <a:ea typeface="微软雅黑" panose="020B0503020204020204" pitchFamily="34" charset="-122"/>
            </a:endParaRPr>
          </a:p>
        </p:txBody>
      </p:sp>
      <p:sp>
        <p:nvSpPr>
          <p:cNvPr id="208" name="文本框 207">
            <a:extLst>
              <a:ext uri="{FF2B5EF4-FFF2-40B4-BE49-F238E27FC236}">
                <a16:creationId xmlns:a16="http://schemas.microsoft.com/office/drawing/2014/main" id="{DED003D2-99A8-45B2-9C6A-74AF20392C09}"/>
              </a:ext>
            </a:extLst>
          </p:cNvPr>
          <p:cNvSpPr txBox="1"/>
          <p:nvPr/>
        </p:nvSpPr>
        <p:spPr>
          <a:xfrm>
            <a:off x="5948323" y="3577293"/>
            <a:ext cx="2102182" cy="418191"/>
          </a:xfrm>
          <a:prstGeom prst="rect">
            <a:avLst/>
          </a:prstGeom>
          <a:noFill/>
        </p:spPr>
        <p:txBody>
          <a:bodyPr wrap="square" rtlCol="0">
            <a:spAutoFit/>
          </a:bodyPr>
          <a:lstStyle/>
          <a:p>
            <a:pPr algn="ctr">
              <a:lnSpc>
                <a:spcPct val="150000"/>
              </a:lnSpc>
            </a:pPr>
            <a:r>
              <a:rPr lang="zh-CN" altLang="en-US" sz="1600" dirty="0">
                <a:latin typeface="微软雅黑" panose="020B0503020204020204" pitchFamily="34" charset="-122"/>
                <a:ea typeface="微软雅黑" panose="020B0503020204020204" pitchFamily="34" charset="-122"/>
              </a:rPr>
              <a:t>云</a:t>
            </a:r>
            <a:r>
              <a:rPr lang="zh-CN" altLang="en-US" sz="1600" dirty="0" smtClean="0">
                <a:latin typeface="微软雅黑" panose="020B0503020204020204" pitchFamily="34" charset="-122"/>
                <a:ea typeface="微软雅黑" panose="020B0503020204020204" pitchFamily="34" charset="-122"/>
              </a:rPr>
              <a:t>资源模型</a:t>
            </a:r>
            <a:endParaRPr lang="en-US" altLang="zh-CN" sz="1600" dirty="0">
              <a:latin typeface="微软雅黑" panose="020B0503020204020204" pitchFamily="34" charset="-122"/>
              <a:ea typeface="微软雅黑" panose="020B0503020204020204" pitchFamily="34" charset="-122"/>
            </a:endParaRPr>
          </a:p>
        </p:txBody>
      </p:sp>
      <p:sp>
        <p:nvSpPr>
          <p:cNvPr id="209" name="文本框 208">
            <a:extLst>
              <a:ext uri="{FF2B5EF4-FFF2-40B4-BE49-F238E27FC236}">
                <a16:creationId xmlns:a16="http://schemas.microsoft.com/office/drawing/2014/main" id="{21B9DE7E-EB16-469B-BB00-D9019FFD628E}"/>
              </a:ext>
            </a:extLst>
          </p:cNvPr>
          <p:cNvSpPr txBox="1"/>
          <p:nvPr/>
        </p:nvSpPr>
        <p:spPr>
          <a:xfrm>
            <a:off x="5958859" y="2372523"/>
            <a:ext cx="2081110" cy="830997"/>
          </a:xfrm>
          <a:prstGeom prst="rect">
            <a:avLst/>
          </a:prstGeom>
          <a:noFill/>
        </p:spPr>
        <p:txBody>
          <a:bodyPr wrap="square" rtlCol="0">
            <a:spAutoFit/>
          </a:bodyPr>
          <a:lstStyle/>
          <a:p>
            <a:pPr algn="ctr"/>
            <a:r>
              <a:rPr lang="en-US" altLang="zh-CN" sz="4800" b="1" dirty="0">
                <a:solidFill>
                  <a:srgbClr val="00468E"/>
                </a:solidFill>
                <a:latin typeface="微软雅黑" panose="020B0503020204020204" pitchFamily="34" charset="-122"/>
                <a:ea typeface="微软雅黑" panose="020B0503020204020204" pitchFamily="34" charset="-122"/>
              </a:rPr>
              <a:t>2</a:t>
            </a:r>
            <a:r>
              <a:rPr lang="en-US" altLang="zh-CN" sz="4800" b="1" dirty="0" smtClean="0">
                <a:solidFill>
                  <a:srgbClr val="00468E"/>
                </a:solidFill>
                <a:latin typeface="微软雅黑" panose="020B0503020204020204" pitchFamily="34" charset="-122"/>
                <a:ea typeface="微软雅黑" panose="020B0503020204020204" pitchFamily="34" charset="-122"/>
              </a:rPr>
              <a:t>.1.2</a:t>
            </a:r>
            <a:endParaRPr lang="zh-CN" altLang="en-US" sz="4800" b="1" dirty="0">
              <a:solidFill>
                <a:srgbClr val="00468E"/>
              </a:solidFill>
              <a:latin typeface="微软雅黑" panose="020B0503020204020204" pitchFamily="34" charset="-122"/>
              <a:ea typeface="微软雅黑" panose="020B0503020204020204" pitchFamily="34" charset="-122"/>
            </a:endParaRPr>
          </a:p>
        </p:txBody>
      </p:sp>
      <p:sp>
        <p:nvSpPr>
          <p:cNvPr id="213" name="文本框 212">
            <a:extLst>
              <a:ext uri="{FF2B5EF4-FFF2-40B4-BE49-F238E27FC236}">
                <a16:creationId xmlns:a16="http://schemas.microsoft.com/office/drawing/2014/main" id="{ADC24E1C-36FB-4780-B83E-8CE10C5B8E0B}"/>
              </a:ext>
            </a:extLst>
          </p:cNvPr>
          <p:cNvSpPr txBox="1"/>
          <p:nvPr/>
        </p:nvSpPr>
        <p:spPr>
          <a:xfrm>
            <a:off x="8814646" y="3577293"/>
            <a:ext cx="2102182" cy="830997"/>
          </a:xfrm>
          <a:prstGeom prst="rect">
            <a:avLst/>
          </a:prstGeom>
          <a:noFill/>
        </p:spPr>
        <p:txBody>
          <a:bodyPr wrap="square" rtlCol="0">
            <a:spAutoFit/>
          </a:bodyPr>
          <a:lstStyle/>
          <a:p>
            <a:pPr algn="ctr">
              <a:lnSpc>
                <a:spcPct val="150000"/>
              </a:lnSpc>
            </a:pPr>
            <a:r>
              <a:rPr lang="zh-CN" altLang="en-US" sz="1600" dirty="0" smtClean="0">
                <a:latin typeface="微软雅黑" panose="020B0503020204020204" pitchFamily="34" charset="-122"/>
                <a:ea typeface="微软雅黑" panose="020B0503020204020204" pitchFamily="34" charset="-122"/>
              </a:rPr>
              <a:t>多</a:t>
            </a:r>
            <a:r>
              <a:rPr lang="en-US" altLang="zh-CN" sz="1600" dirty="0" err="1" smtClean="0">
                <a:latin typeface="微软雅黑" panose="020B0503020204020204" pitchFamily="34" charset="-122"/>
                <a:ea typeface="微软雅黑" panose="020B0503020204020204" pitchFamily="34" charset="-122"/>
              </a:rPr>
              <a:t>QoS</a:t>
            </a:r>
            <a:r>
              <a:rPr lang="zh-CN" altLang="en-US" sz="1600" dirty="0" smtClean="0">
                <a:latin typeface="微软雅黑" panose="020B0503020204020204" pitchFamily="34" charset="-122"/>
                <a:ea typeface="微软雅黑" panose="020B0503020204020204" pitchFamily="34" charset="-122"/>
              </a:rPr>
              <a:t>指标优化调度问题</a:t>
            </a:r>
            <a:endParaRPr lang="en-US" altLang="zh-CN" sz="1600" dirty="0">
              <a:latin typeface="微软雅黑" panose="020B0503020204020204" pitchFamily="34" charset="-122"/>
              <a:ea typeface="微软雅黑" panose="020B0503020204020204" pitchFamily="34" charset="-122"/>
            </a:endParaRPr>
          </a:p>
        </p:txBody>
      </p:sp>
      <p:sp>
        <p:nvSpPr>
          <p:cNvPr id="214" name="文本框 213">
            <a:extLst>
              <a:ext uri="{FF2B5EF4-FFF2-40B4-BE49-F238E27FC236}">
                <a16:creationId xmlns:a16="http://schemas.microsoft.com/office/drawing/2014/main" id="{A5E1DF0A-F9A9-47BF-8141-3C69506DC3AC}"/>
              </a:ext>
            </a:extLst>
          </p:cNvPr>
          <p:cNvSpPr txBox="1"/>
          <p:nvPr/>
        </p:nvSpPr>
        <p:spPr>
          <a:xfrm>
            <a:off x="8825182" y="2372523"/>
            <a:ext cx="2081110" cy="830997"/>
          </a:xfrm>
          <a:prstGeom prst="rect">
            <a:avLst/>
          </a:prstGeom>
          <a:noFill/>
        </p:spPr>
        <p:txBody>
          <a:bodyPr wrap="square" rtlCol="0">
            <a:spAutoFit/>
          </a:bodyPr>
          <a:lstStyle/>
          <a:p>
            <a:pPr algn="ctr"/>
            <a:r>
              <a:rPr lang="en-US" altLang="zh-CN" sz="4800" b="1" dirty="0">
                <a:solidFill>
                  <a:srgbClr val="00468E"/>
                </a:solidFill>
                <a:latin typeface="微软雅黑" panose="020B0503020204020204" pitchFamily="34" charset="-122"/>
                <a:ea typeface="微软雅黑" panose="020B0503020204020204" pitchFamily="34" charset="-122"/>
              </a:rPr>
              <a:t>2</a:t>
            </a:r>
            <a:r>
              <a:rPr lang="en-US" altLang="zh-CN" sz="4800" b="1" dirty="0" smtClean="0">
                <a:solidFill>
                  <a:srgbClr val="00468E"/>
                </a:solidFill>
                <a:latin typeface="微软雅黑" panose="020B0503020204020204" pitchFamily="34" charset="-122"/>
                <a:ea typeface="微软雅黑" panose="020B0503020204020204" pitchFamily="34" charset="-122"/>
              </a:rPr>
              <a:t>.1.3</a:t>
            </a:r>
            <a:endParaRPr lang="zh-CN" altLang="en-US" sz="4800" b="1" dirty="0">
              <a:solidFill>
                <a:srgbClr val="00468E"/>
              </a:solidFill>
              <a:latin typeface="微软雅黑" panose="020B0503020204020204" pitchFamily="34" charset="-122"/>
              <a:ea typeface="微软雅黑" panose="020B0503020204020204" pitchFamily="34" charset="-122"/>
            </a:endParaRPr>
          </a:p>
        </p:txBody>
      </p:sp>
      <p:sp>
        <p:nvSpPr>
          <p:cNvPr id="124" name="矩形 123">
            <a:extLst>
              <a:ext uri="{FF2B5EF4-FFF2-40B4-BE49-F238E27FC236}">
                <a16:creationId xmlns:a16="http://schemas.microsoft.com/office/drawing/2014/main" id="{064E1816-6246-40B8-B990-CEFD35FA9EC1}"/>
              </a:ext>
            </a:extLst>
          </p:cNvPr>
          <p:cNvSpPr/>
          <p:nvPr/>
        </p:nvSpPr>
        <p:spPr>
          <a:xfrm>
            <a:off x="6455581" y="5245100"/>
            <a:ext cx="1086314" cy="75979"/>
          </a:xfrm>
          <a:prstGeom prst="rect">
            <a:avLst/>
          </a:prstGeom>
          <a:solidFill>
            <a:srgbClr val="004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a:extLst>
              <a:ext uri="{FF2B5EF4-FFF2-40B4-BE49-F238E27FC236}">
                <a16:creationId xmlns:a16="http://schemas.microsoft.com/office/drawing/2014/main" id="{798C3554-F32A-4906-91B7-721C26D4C3D3}"/>
              </a:ext>
            </a:extLst>
          </p:cNvPr>
          <p:cNvCxnSpPr/>
          <p:nvPr/>
        </p:nvCxnSpPr>
        <p:spPr>
          <a:xfrm>
            <a:off x="3895919" y="3429000"/>
            <a:ext cx="474347" cy="0"/>
          </a:xfrm>
          <a:prstGeom prst="line">
            <a:avLst/>
          </a:prstGeom>
          <a:ln w="25400" cap="rnd">
            <a:solidFill>
              <a:srgbClr val="00468E"/>
            </a:solidFill>
            <a:round/>
          </a:ln>
        </p:spPr>
        <p:style>
          <a:lnRef idx="1">
            <a:schemeClr val="accent1"/>
          </a:lnRef>
          <a:fillRef idx="0">
            <a:schemeClr val="accent1"/>
          </a:fillRef>
          <a:effectRef idx="0">
            <a:schemeClr val="accent1"/>
          </a:effectRef>
          <a:fontRef idx="minor">
            <a:schemeClr val="tx1"/>
          </a:fontRef>
        </p:style>
      </p:cxnSp>
      <p:cxnSp>
        <p:nvCxnSpPr>
          <p:cNvPr id="128" name="直接连接符 127">
            <a:extLst>
              <a:ext uri="{FF2B5EF4-FFF2-40B4-BE49-F238E27FC236}">
                <a16:creationId xmlns:a16="http://schemas.microsoft.com/office/drawing/2014/main" id="{F2F0A251-085D-40C9-A436-4D1B9FA52065}"/>
              </a:ext>
            </a:extLst>
          </p:cNvPr>
          <p:cNvCxnSpPr/>
          <p:nvPr/>
        </p:nvCxnSpPr>
        <p:spPr>
          <a:xfrm>
            <a:off x="6762241" y="3429000"/>
            <a:ext cx="474347" cy="0"/>
          </a:xfrm>
          <a:prstGeom prst="line">
            <a:avLst/>
          </a:prstGeom>
          <a:ln w="25400" cap="rnd">
            <a:solidFill>
              <a:srgbClr val="00468E"/>
            </a:solidFill>
            <a:round/>
          </a:ln>
        </p:spPr>
        <p:style>
          <a:lnRef idx="1">
            <a:schemeClr val="accent1"/>
          </a:lnRef>
          <a:fillRef idx="0">
            <a:schemeClr val="accent1"/>
          </a:fillRef>
          <a:effectRef idx="0">
            <a:schemeClr val="accent1"/>
          </a:effectRef>
          <a:fontRef idx="minor">
            <a:schemeClr val="tx1"/>
          </a:fontRef>
        </p:style>
      </p:cxnSp>
      <p:cxnSp>
        <p:nvCxnSpPr>
          <p:cNvPr id="129" name="直接连接符 128">
            <a:extLst>
              <a:ext uri="{FF2B5EF4-FFF2-40B4-BE49-F238E27FC236}">
                <a16:creationId xmlns:a16="http://schemas.microsoft.com/office/drawing/2014/main" id="{2FC3370E-C2EC-487F-B379-9E935DDC7E78}"/>
              </a:ext>
            </a:extLst>
          </p:cNvPr>
          <p:cNvCxnSpPr/>
          <p:nvPr/>
        </p:nvCxnSpPr>
        <p:spPr>
          <a:xfrm>
            <a:off x="9628564" y="3429000"/>
            <a:ext cx="474347" cy="0"/>
          </a:xfrm>
          <a:prstGeom prst="line">
            <a:avLst/>
          </a:prstGeom>
          <a:ln w="25400" cap="rnd">
            <a:solidFill>
              <a:srgbClr val="00468E"/>
            </a:solidFill>
            <a:round/>
          </a:ln>
        </p:spPr>
        <p:style>
          <a:lnRef idx="1">
            <a:schemeClr val="accent1"/>
          </a:lnRef>
          <a:fillRef idx="0">
            <a:schemeClr val="accent1"/>
          </a:fillRef>
          <a:effectRef idx="0">
            <a:schemeClr val="accent1"/>
          </a:effectRef>
          <a:fontRef idx="minor">
            <a:schemeClr val="tx1"/>
          </a:fontRef>
        </p:style>
      </p:cxnSp>
      <p:pic>
        <p:nvPicPr>
          <p:cNvPr id="119" name="图片 118"/>
          <p:cNvPicPr>
            <a:picLocks noChangeAspect="1"/>
          </p:cNvPicPr>
          <p:nvPr/>
        </p:nvPicPr>
        <p:blipFill>
          <a:blip r:embed="rId3">
            <a:alphaModFix/>
            <a:duotone>
              <a:schemeClr val="accent5">
                <a:shade val="45000"/>
                <a:satMod val="135000"/>
              </a:schemeClr>
              <a:prstClr val="white"/>
            </a:duotone>
            <a:extLst>
              <a:ext uri="{BEBA8EAE-BF5A-486C-A8C5-ECC9F3942E4B}">
                <a14:imgProps xmlns:a14="http://schemas.microsoft.com/office/drawing/2010/main">
                  <a14:imgLayer r:embed="rId4">
                    <a14:imgEffect>
                      <a14:colorTemperature colorTemp="1500"/>
                    </a14:imgEffect>
                    <a14:imgEffect>
                      <a14:saturation sat="32000"/>
                    </a14:imgEffect>
                  </a14:imgLayer>
                </a14:imgProps>
              </a:ext>
              <a:ext uri="{28A0092B-C50C-407E-A947-70E740481C1C}">
                <a14:useLocalDpi xmlns:a14="http://schemas.microsoft.com/office/drawing/2010/main" val="0"/>
              </a:ext>
            </a:extLst>
          </a:blip>
          <a:stretch>
            <a:fillRect/>
          </a:stretch>
        </p:blipFill>
        <p:spPr>
          <a:xfrm>
            <a:off x="155079" y="129451"/>
            <a:ext cx="1470788" cy="1470788"/>
          </a:xfrm>
          <a:prstGeom prst="rect">
            <a:avLst/>
          </a:prstGeom>
          <a:noFill/>
          <a:ln>
            <a:noFill/>
          </a:ln>
        </p:spPr>
      </p:pic>
      <p:pic>
        <p:nvPicPr>
          <p:cNvPr id="29" name="图片 28"/>
          <p:cNvPicPr>
            <a:picLocks noChangeAspect="1"/>
          </p:cNvPicPr>
          <p:nvPr/>
        </p:nvPicPr>
        <p:blipFill>
          <a:blip r:embed="rId5" cstate="hqprint">
            <a:extLst>
              <a:ext uri="{BEBA8EAE-BF5A-486C-A8C5-ECC9F3942E4B}">
                <a14:imgProps xmlns:a14="http://schemas.microsoft.com/office/drawing/2010/main">
                  <a14:imgLayer r:embed="rId6">
                    <a14:imgEffect>
                      <a14:saturation sat="33000"/>
                    </a14:imgEffect>
                  </a14:imgLayer>
                </a14:imgProps>
              </a:ext>
              <a:ext uri="{28A0092B-C50C-407E-A947-70E740481C1C}">
                <a14:useLocalDpi xmlns:a14="http://schemas.microsoft.com/office/drawing/2010/main" val="0"/>
              </a:ext>
            </a:extLst>
          </a:blip>
          <a:stretch>
            <a:fillRect/>
          </a:stretch>
        </p:blipFill>
        <p:spPr>
          <a:xfrm>
            <a:off x="2160879" y="5684515"/>
            <a:ext cx="2194903" cy="1559832"/>
          </a:xfrm>
          <a:prstGeom prst="rect">
            <a:avLst/>
          </a:prstGeom>
        </p:spPr>
      </p:pic>
      <p:sp>
        <p:nvSpPr>
          <p:cNvPr id="30" name="矩形: 圆角 120">
            <a:extLst>
              <a:ext uri="{FF2B5EF4-FFF2-40B4-BE49-F238E27FC236}">
                <a16:creationId xmlns:a16="http://schemas.microsoft.com/office/drawing/2014/main" id="{44906AC7-84B6-453D-BE8F-1E08EA3CF00D}"/>
              </a:ext>
            </a:extLst>
          </p:cNvPr>
          <p:cNvSpPr/>
          <p:nvPr/>
        </p:nvSpPr>
        <p:spPr>
          <a:xfrm>
            <a:off x="-335280" y="2666887"/>
            <a:ext cx="2430780" cy="615507"/>
          </a:xfrm>
          <a:prstGeom prst="roundRect">
            <a:avLst>
              <a:gd name="adj" fmla="val 50000"/>
            </a:avLst>
          </a:prstGeom>
          <a:solidFill>
            <a:schemeClr val="bg1"/>
          </a:solidFill>
          <a:ln w="50800">
            <a:noFill/>
          </a:ln>
          <a:effectLst>
            <a:outerShdw blurRad="469900" sx="104000" sy="104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1" name="文本框 30">
            <a:extLst>
              <a:ext uri="{FF2B5EF4-FFF2-40B4-BE49-F238E27FC236}">
                <a16:creationId xmlns:a16="http://schemas.microsoft.com/office/drawing/2014/main" id="{F2A70FE8-B823-4BCA-ABD5-E5714485D20F}"/>
              </a:ext>
            </a:extLst>
          </p:cNvPr>
          <p:cNvSpPr txBox="1"/>
          <p:nvPr/>
        </p:nvSpPr>
        <p:spPr>
          <a:xfrm>
            <a:off x="203606" y="2719952"/>
            <a:ext cx="1686154" cy="461665"/>
          </a:xfrm>
          <a:prstGeom prst="rect">
            <a:avLst/>
          </a:prstGeom>
          <a:noFill/>
        </p:spPr>
        <p:txBody>
          <a:bodyPr wrap="square" rtlCol="0">
            <a:spAutoFit/>
          </a:bodyPr>
          <a:lstStyle/>
          <a:p>
            <a:r>
              <a:rPr lang="zh-CN" altLang="en-US" sz="2400" b="1" dirty="0" smtClean="0">
                <a:solidFill>
                  <a:srgbClr val="00468E"/>
                </a:solidFill>
                <a:latin typeface="微软雅黑" panose="020B0503020204020204" pitchFamily="34" charset="-122"/>
                <a:ea typeface="微软雅黑" panose="020B0503020204020204" pitchFamily="34" charset="-122"/>
              </a:rPr>
              <a:t>问题建模 </a:t>
            </a:r>
            <a:endParaRPr lang="zh-CN" altLang="en-US" sz="2400" b="1" dirty="0">
              <a:solidFill>
                <a:srgbClr val="00468E"/>
              </a:solidFill>
              <a:latin typeface="微软雅黑" panose="020B0503020204020204" pitchFamily="34" charset="-122"/>
              <a:ea typeface="微软雅黑" panose="020B0503020204020204" pitchFamily="34" charset="-122"/>
            </a:endParaRPr>
          </a:p>
        </p:txBody>
      </p:sp>
      <p:sp>
        <p:nvSpPr>
          <p:cNvPr id="32" name="弧形 31">
            <a:extLst>
              <a:ext uri="{FF2B5EF4-FFF2-40B4-BE49-F238E27FC236}">
                <a16:creationId xmlns:a16="http://schemas.microsoft.com/office/drawing/2014/main" id="{42BC9E90-A9F4-4585-88CC-3203288AEDE6}"/>
              </a:ext>
            </a:extLst>
          </p:cNvPr>
          <p:cNvSpPr/>
          <p:nvPr/>
        </p:nvSpPr>
        <p:spPr>
          <a:xfrm rot="2700000">
            <a:off x="1467034" y="2776728"/>
            <a:ext cx="395824" cy="395824"/>
          </a:xfrm>
          <a:prstGeom prst="arc">
            <a:avLst/>
          </a:prstGeom>
          <a:ln w="50800" cap="rnd">
            <a:solidFill>
              <a:srgbClr val="00468E"/>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文本框 32">
            <a:extLst>
              <a:ext uri="{FF2B5EF4-FFF2-40B4-BE49-F238E27FC236}">
                <a16:creationId xmlns:a16="http://schemas.microsoft.com/office/drawing/2014/main" id="{C5E880B9-107D-41C6-87F1-65F66D40A0BF}"/>
              </a:ext>
            </a:extLst>
          </p:cNvPr>
          <p:cNvSpPr txBox="1"/>
          <p:nvPr/>
        </p:nvSpPr>
        <p:spPr>
          <a:xfrm>
            <a:off x="203606" y="2185231"/>
            <a:ext cx="1373734" cy="400110"/>
          </a:xfrm>
          <a:prstGeom prst="rect">
            <a:avLst/>
          </a:prstGeom>
          <a:noFill/>
        </p:spPr>
        <p:txBody>
          <a:bodyPr wrap="square" rtlCol="0">
            <a:spAutoFit/>
          </a:bodyPr>
          <a:lstStyle/>
          <a:p>
            <a:r>
              <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rPr>
              <a:t>研究</a:t>
            </a:r>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背景</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34" name="文本框 33">
            <a:extLst>
              <a:ext uri="{FF2B5EF4-FFF2-40B4-BE49-F238E27FC236}">
                <a16:creationId xmlns:a16="http://schemas.microsoft.com/office/drawing/2014/main" id="{89BB294C-F152-47A1-A832-B338DFB2169C}"/>
              </a:ext>
            </a:extLst>
          </p:cNvPr>
          <p:cNvSpPr txBox="1"/>
          <p:nvPr/>
        </p:nvSpPr>
        <p:spPr>
          <a:xfrm>
            <a:off x="203606" y="3427948"/>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调度方法</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35" name="文本框 34">
            <a:extLst>
              <a:ext uri="{FF2B5EF4-FFF2-40B4-BE49-F238E27FC236}">
                <a16:creationId xmlns:a16="http://schemas.microsoft.com/office/drawing/2014/main" id="{70B01E73-2206-4BAF-96FD-98F96844A935}"/>
              </a:ext>
            </a:extLst>
          </p:cNvPr>
          <p:cNvSpPr txBox="1"/>
          <p:nvPr/>
        </p:nvSpPr>
        <p:spPr>
          <a:xfrm>
            <a:off x="203606" y="4018403"/>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实验分析</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36" name="文本框 35">
            <a:extLst>
              <a:ext uri="{FF2B5EF4-FFF2-40B4-BE49-F238E27FC236}">
                <a16:creationId xmlns:a16="http://schemas.microsoft.com/office/drawing/2014/main" id="{70B01E73-2206-4BAF-96FD-98F96844A935}"/>
              </a:ext>
            </a:extLst>
          </p:cNvPr>
          <p:cNvSpPr txBox="1"/>
          <p:nvPr/>
        </p:nvSpPr>
        <p:spPr>
          <a:xfrm>
            <a:off x="203606" y="4583423"/>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总结展望</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18447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9F699C4-BCCA-42CD-B586-356B7EFDD3E5}"/>
              </a:ext>
            </a:extLst>
          </p:cNvPr>
          <p:cNvSpPr/>
          <p:nvPr/>
        </p:nvSpPr>
        <p:spPr>
          <a:xfrm>
            <a:off x="0" y="0"/>
            <a:ext cx="1825599" cy="6858000"/>
          </a:xfrm>
          <a:prstGeom prst="rect">
            <a:avLst/>
          </a:prstGeom>
          <a:solidFill>
            <a:srgbClr val="004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60922CB0-E90C-4133-BA3F-A9FAB3012FFB}"/>
              </a:ext>
            </a:extLst>
          </p:cNvPr>
          <p:cNvSpPr txBox="1"/>
          <p:nvPr/>
        </p:nvSpPr>
        <p:spPr>
          <a:xfrm>
            <a:off x="2287062" y="473744"/>
            <a:ext cx="9347391" cy="523220"/>
          </a:xfrm>
          <a:prstGeom prst="rect">
            <a:avLst/>
          </a:prstGeom>
          <a:noFill/>
        </p:spPr>
        <p:txBody>
          <a:bodyPr wrap="square" rtlCol="0">
            <a:spAutoFit/>
          </a:bodyPr>
          <a:lstStyle/>
          <a:p>
            <a:r>
              <a:rPr lang="en-US" altLang="zh-CN" sz="2800" b="1" dirty="0">
                <a:solidFill>
                  <a:srgbClr val="00468E"/>
                </a:solidFill>
                <a:latin typeface="微软雅黑" panose="020B0503020204020204" pitchFamily="34" charset="-122"/>
                <a:ea typeface="微软雅黑" panose="020B0503020204020204" pitchFamily="34" charset="-122"/>
              </a:rPr>
              <a:t>2</a:t>
            </a:r>
            <a:r>
              <a:rPr lang="en-US" altLang="zh-CN" sz="2800" b="1" dirty="0" smtClean="0">
                <a:solidFill>
                  <a:srgbClr val="00468E"/>
                </a:solidFill>
                <a:latin typeface="微软雅黑" panose="020B0503020204020204" pitchFamily="34" charset="-122"/>
                <a:ea typeface="微软雅黑" panose="020B0503020204020204" pitchFamily="34" charset="-122"/>
              </a:rPr>
              <a:t>.2 </a:t>
            </a:r>
            <a:r>
              <a:rPr lang="zh-CN" altLang="en-US" sz="2800" b="1" dirty="0" smtClean="0">
                <a:solidFill>
                  <a:srgbClr val="00468E"/>
                </a:solidFill>
                <a:latin typeface="微软雅黑" panose="020B0503020204020204" pitchFamily="34" charset="-122"/>
                <a:ea typeface="微软雅黑" panose="020B0503020204020204" pitchFamily="34" charset="-122"/>
              </a:rPr>
              <a:t>基于马尔可夫博弈的云工作流调度模型</a:t>
            </a:r>
            <a:endParaRPr lang="zh-CN" altLang="en-US" sz="2800" b="1" dirty="0">
              <a:solidFill>
                <a:srgbClr val="00468E"/>
              </a:solidFill>
              <a:latin typeface="微软雅黑" panose="020B0503020204020204" pitchFamily="34" charset="-122"/>
              <a:ea typeface="微软雅黑" panose="020B0503020204020204" pitchFamily="34" charset="-122"/>
            </a:endParaRPr>
          </a:p>
        </p:txBody>
      </p:sp>
      <p:sp>
        <p:nvSpPr>
          <p:cNvPr id="117" name="矩形: 圆角 116">
            <a:extLst>
              <a:ext uri="{FF2B5EF4-FFF2-40B4-BE49-F238E27FC236}">
                <a16:creationId xmlns:a16="http://schemas.microsoft.com/office/drawing/2014/main" id="{F581DC3B-F44A-4372-9EB2-442DE92DF72A}"/>
              </a:ext>
            </a:extLst>
          </p:cNvPr>
          <p:cNvSpPr/>
          <p:nvPr/>
        </p:nvSpPr>
        <p:spPr>
          <a:xfrm>
            <a:off x="2689011" y="1536921"/>
            <a:ext cx="8619456" cy="3784158"/>
          </a:xfrm>
          <a:prstGeom prst="roundRect">
            <a:avLst>
              <a:gd name="adj" fmla="val 10297"/>
            </a:avLst>
          </a:prstGeom>
          <a:solidFill>
            <a:schemeClr val="bg1"/>
          </a:solidFill>
          <a:ln>
            <a:noFill/>
          </a:ln>
          <a:effectLst>
            <a:outerShdw blurRad="2794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18" name="任意多边形: 形状 117">
            <a:extLst>
              <a:ext uri="{FF2B5EF4-FFF2-40B4-BE49-F238E27FC236}">
                <a16:creationId xmlns:a16="http://schemas.microsoft.com/office/drawing/2014/main" id="{004C08BD-7DF4-493B-835F-4768A27D845F}"/>
              </a:ext>
            </a:extLst>
          </p:cNvPr>
          <p:cNvSpPr/>
          <p:nvPr/>
        </p:nvSpPr>
        <p:spPr>
          <a:xfrm>
            <a:off x="2389778" y="1331684"/>
            <a:ext cx="833708" cy="623796"/>
          </a:xfrm>
          <a:custGeom>
            <a:avLst/>
            <a:gdLst/>
            <a:ahLst/>
            <a:cxnLst/>
            <a:rect l="l" t="t" r="r" b="b"/>
            <a:pathLst>
              <a:path w="95778" h="71663">
                <a:moveTo>
                  <a:pt x="82098" y="5"/>
                </a:moveTo>
                <a:cubicBezTo>
                  <a:pt x="84614" y="48"/>
                  <a:pt x="87286" y="396"/>
                  <a:pt x="90116" y="1050"/>
                </a:cubicBezTo>
                <a:lnTo>
                  <a:pt x="90116" y="8817"/>
                </a:lnTo>
                <a:cubicBezTo>
                  <a:pt x="78257" y="13440"/>
                  <a:pt x="71979" y="21792"/>
                  <a:pt x="71280" y="33873"/>
                </a:cubicBezTo>
                <a:cubicBezTo>
                  <a:pt x="84139" y="29288"/>
                  <a:pt x="92305" y="35340"/>
                  <a:pt x="95778" y="52027"/>
                </a:cubicBezTo>
                <a:cubicBezTo>
                  <a:pt x="94826" y="65118"/>
                  <a:pt x="87973" y="71663"/>
                  <a:pt x="75219" y="71663"/>
                </a:cubicBezTo>
                <a:cubicBezTo>
                  <a:pt x="59956" y="70752"/>
                  <a:pt x="52325" y="61506"/>
                  <a:pt x="52325" y="43926"/>
                </a:cubicBezTo>
                <a:cubicBezTo>
                  <a:pt x="54564" y="14342"/>
                  <a:pt x="64489" y="-298"/>
                  <a:pt x="82098" y="5"/>
                </a:cubicBezTo>
                <a:close/>
                <a:moveTo>
                  <a:pt x="29473" y="5"/>
                </a:moveTo>
                <a:cubicBezTo>
                  <a:pt x="31987" y="48"/>
                  <a:pt x="34659" y="396"/>
                  <a:pt x="37490" y="1050"/>
                </a:cubicBezTo>
                <a:lnTo>
                  <a:pt x="37490" y="8817"/>
                </a:lnTo>
                <a:cubicBezTo>
                  <a:pt x="25647" y="13434"/>
                  <a:pt x="19469" y="21786"/>
                  <a:pt x="18954" y="33873"/>
                </a:cubicBezTo>
                <a:cubicBezTo>
                  <a:pt x="31588" y="29288"/>
                  <a:pt x="39755" y="35324"/>
                  <a:pt x="43458" y="51980"/>
                </a:cubicBezTo>
                <a:cubicBezTo>
                  <a:pt x="42502" y="65102"/>
                  <a:pt x="35547" y="71663"/>
                  <a:pt x="22593" y="71663"/>
                </a:cubicBezTo>
                <a:cubicBezTo>
                  <a:pt x="7531" y="70752"/>
                  <a:pt x="0" y="61506"/>
                  <a:pt x="0" y="43926"/>
                </a:cubicBezTo>
                <a:cubicBezTo>
                  <a:pt x="2053" y="14342"/>
                  <a:pt x="11877" y="-298"/>
                  <a:pt x="29473" y="5"/>
                </a:cubicBezTo>
                <a:close/>
              </a:path>
            </a:pathLst>
          </a:custGeom>
          <a:solidFill>
            <a:srgbClr val="004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02" name="文本框 201">
            <a:extLst>
              <a:ext uri="{FF2B5EF4-FFF2-40B4-BE49-F238E27FC236}">
                <a16:creationId xmlns:a16="http://schemas.microsoft.com/office/drawing/2014/main" id="{DD2C9A0A-0CFE-4BF9-B002-2F158F750411}"/>
              </a:ext>
            </a:extLst>
          </p:cNvPr>
          <p:cNvSpPr txBox="1"/>
          <p:nvPr/>
        </p:nvSpPr>
        <p:spPr>
          <a:xfrm>
            <a:off x="4497187" y="4481169"/>
            <a:ext cx="2102182" cy="830997"/>
          </a:xfrm>
          <a:prstGeom prst="rect">
            <a:avLst/>
          </a:prstGeom>
          <a:noFill/>
        </p:spPr>
        <p:txBody>
          <a:bodyPr wrap="square" rtlCol="0">
            <a:spAutoFit/>
          </a:bodyPr>
          <a:lstStyle/>
          <a:p>
            <a:pPr algn="ctr">
              <a:lnSpc>
                <a:spcPct val="150000"/>
              </a:lnSpc>
            </a:pPr>
            <a:r>
              <a:rPr lang="zh-CN" altLang="en-US" sz="1600" dirty="0" smtClean="0">
                <a:latin typeface="微软雅黑" panose="020B0503020204020204" pitchFamily="34" charset="-122"/>
                <a:ea typeface="微软雅黑" panose="020B0503020204020204" pitchFamily="34" charset="-122"/>
              </a:rPr>
              <a:t>基于马尔可夫博弈的云工作流调度模型</a:t>
            </a:r>
            <a:endParaRPr lang="en-US" altLang="zh-CN" sz="1600" dirty="0">
              <a:latin typeface="微软雅黑" panose="020B0503020204020204" pitchFamily="34" charset="-122"/>
              <a:ea typeface="微软雅黑" panose="020B0503020204020204" pitchFamily="34" charset="-122"/>
            </a:endParaRPr>
          </a:p>
        </p:txBody>
      </p:sp>
      <p:sp>
        <p:nvSpPr>
          <p:cNvPr id="203" name="文本框 202">
            <a:extLst>
              <a:ext uri="{FF2B5EF4-FFF2-40B4-BE49-F238E27FC236}">
                <a16:creationId xmlns:a16="http://schemas.microsoft.com/office/drawing/2014/main" id="{44E39237-581B-4EDF-BBE8-E1087B9BC61C}"/>
              </a:ext>
            </a:extLst>
          </p:cNvPr>
          <p:cNvSpPr txBox="1"/>
          <p:nvPr/>
        </p:nvSpPr>
        <p:spPr>
          <a:xfrm>
            <a:off x="4507723" y="3276399"/>
            <a:ext cx="2081110" cy="830997"/>
          </a:xfrm>
          <a:prstGeom prst="rect">
            <a:avLst/>
          </a:prstGeom>
          <a:noFill/>
        </p:spPr>
        <p:txBody>
          <a:bodyPr wrap="square" rtlCol="0">
            <a:spAutoFit/>
          </a:bodyPr>
          <a:lstStyle/>
          <a:p>
            <a:pPr algn="ctr"/>
            <a:r>
              <a:rPr lang="en-US" altLang="zh-CN" sz="4800" b="1" dirty="0">
                <a:solidFill>
                  <a:srgbClr val="00468E"/>
                </a:solidFill>
                <a:latin typeface="微软雅黑" panose="020B0503020204020204" pitchFamily="34" charset="-122"/>
                <a:ea typeface="微软雅黑" panose="020B0503020204020204" pitchFamily="34" charset="-122"/>
              </a:rPr>
              <a:t>2</a:t>
            </a:r>
            <a:r>
              <a:rPr lang="en-US" altLang="zh-CN" sz="4800" b="1" dirty="0" smtClean="0">
                <a:solidFill>
                  <a:srgbClr val="00468E"/>
                </a:solidFill>
                <a:latin typeface="微软雅黑" panose="020B0503020204020204" pitchFamily="34" charset="-122"/>
                <a:ea typeface="微软雅黑" panose="020B0503020204020204" pitchFamily="34" charset="-122"/>
              </a:rPr>
              <a:t>.2.1</a:t>
            </a:r>
            <a:endParaRPr lang="zh-CN" altLang="en-US" sz="4800" b="1" dirty="0">
              <a:solidFill>
                <a:srgbClr val="00468E"/>
              </a:solidFill>
              <a:latin typeface="微软雅黑" panose="020B0503020204020204" pitchFamily="34" charset="-122"/>
              <a:ea typeface="微软雅黑" panose="020B0503020204020204" pitchFamily="34" charset="-122"/>
            </a:endParaRPr>
          </a:p>
        </p:txBody>
      </p:sp>
      <p:sp>
        <p:nvSpPr>
          <p:cNvPr id="208" name="文本框 207">
            <a:extLst>
              <a:ext uri="{FF2B5EF4-FFF2-40B4-BE49-F238E27FC236}">
                <a16:creationId xmlns:a16="http://schemas.microsoft.com/office/drawing/2014/main" id="{DED003D2-99A8-45B2-9C6A-74AF20392C09}"/>
              </a:ext>
            </a:extLst>
          </p:cNvPr>
          <p:cNvSpPr txBox="1"/>
          <p:nvPr/>
        </p:nvSpPr>
        <p:spPr>
          <a:xfrm>
            <a:off x="7363509" y="4481169"/>
            <a:ext cx="2102182" cy="461665"/>
          </a:xfrm>
          <a:prstGeom prst="rect">
            <a:avLst/>
          </a:prstGeom>
          <a:noFill/>
        </p:spPr>
        <p:txBody>
          <a:bodyPr wrap="square" rtlCol="0">
            <a:spAutoFit/>
          </a:bodyPr>
          <a:lstStyle/>
          <a:p>
            <a:pPr algn="ctr">
              <a:lnSpc>
                <a:spcPct val="150000"/>
              </a:lnSpc>
            </a:pPr>
            <a:r>
              <a:rPr lang="zh-CN" altLang="en-US" sz="1600" dirty="0" smtClean="0">
                <a:latin typeface="微软雅黑" panose="020B0503020204020204" pitchFamily="34" charset="-122"/>
                <a:ea typeface="微软雅黑" panose="020B0503020204020204" pitchFamily="34" charset="-122"/>
              </a:rPr>
              <a:t>博弈模型的相关均衡</a:t>
            </a:r>
            <a:endParaRPr lang="en-US" altLang="zh-CN" sz="1600" dirty="0">
              <a:latin typeface="微软雅黑" panose="020B0503020204020204" pitchFamily="34" charset="-122"/>
              <a:ea typeface="微软雅黑" panose="020B0503020204020204" pitchFamily="34" charset="-122"/>
            </a:endParaRPr>
          </a:p>
        </p:txBody>
      </p:sp>
      <p:sp>
        <p:nvSpPr>
          <p:cNvPr id="209" name="文本框 208">
            <a:extLst>
              <a:ext uri="{FF2B5EF4-FFF2-40B4-BE49-F238E27FC236}">
                <a16:creationId xmlns:a16="http://schemas.microsoft.com/office/drawing/2014/main" id="{21B9DE7E-EB16-469B-BB00-D9019FFD628E}"/>
              </a:ext>
            </a:extLst>
          </p:cNvPr>
          <p:cNvSpPr txBox="1"/>
          <p:nvPr/>
        </p:nvSpPr>
        <p:spPr>
          <a:xfrm>
            <a:off x="7374045" y="3276399"/>
            <a:ext cx="2081110" cy="830997"/>
          </a:xfrm>
          <a:prstGeom prst="rect">
            <a:avLst/>
          </a:prstGeom>
          <a:noFill/>
        </p:spPr>
        <p:txBody>
          <a:bodyPr wrap="square" rtlCol="0">
            <a:spAutoFit/>
          </a:bodyPr>
          <a:lstStyle/>
          <a:p>
            <a:pPr algn="ctr"/>
            <a:r>
              <a:rPr lang="en-US" altLang="zh-CN" sz="4800" b="1" dirty="0">
                <a:solidFill>
                  <a:srgbClr val="00468E"/>
                </a:solidFill>
                <a:latin typeface="微软雅黑" panose="020B0503020204020204" pitchFamily="34" charset="-122"/>
                <a:ea typeface="微软雅黑" panose="020B0503020204020204" pitchFamily="34" charset="-122"/>
              </a:rPr>
              <a:t>2</a:t>
            </a:r>
            <a:r>
              <a:rPr lang="en-US" altLang="zh-CN" sz="4800" b="1" dirty="0" smtClean="0">
                <a:solidFill>
                  <a:srgbClr val="00468E"/>
                </a:solidFill>
                <a:latin typeface="微软雅黑" panose="020B0503020204020204" pitchFamily="34" charset="-122"/>
                <a:ea typeface="微软雅黑" panose="020B0503020204020204" pitchFamily="34" charset="-122"/>
              </a:rPr>
              <a:t>.2.2</a:t>
            </a:r>
            <a:endParaRPr lang="zh-CN" altLang="en-US" sz="4800" b="1" dirty="0">
              <a:solidFill>
                <a:srgbClr val="00468E"/>
              </a:solidFill>
              <a:latin typeface="微软雅黑" panose="020B0503020204020204" pitchFamily="34" charset="-122"/>
              <a:ea typeface="微软雅黑" panose="020B0503020204020204" pitchFamily="34" charset="-122"/>
            </a:endParaRPr>
          </a:p>
        </p:txBody>
      </p:sp>
      <p:sp>
        <p:nvSpPr>
          <p:cNvPr id="124" name="矩形 123">
            <a:extLst>
              <a:ext uri="{FF2B5EF4-FFF2-40B4-BE49-F238E27FC236}">
                <a16:creationId xmlns:a16="http://schemas.microsoft.com/office/drawing/2014/main" id="{064E1816-6246-40B8-B990-CEFD35FA9EC1}"/>
              </a:ext>
            </a:extLst>
          </p:cNvPr>
          <p:cNvSpPr/>
          <p:nvPr/>
        </p:nvSpPr>
        <p:spPr>
          <a:xfrm>
            <a:off x="6455581" y="5245100"/>
            <a:ext cx="1086314" cy="75979"/>
          </a:xfrm>
          <a:prstGeom prst="rect">
            <a:avLst/>
          </a:prstGeom>
          <a:solidFill>
            <a:srgbClr val="004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a:extLst>
              <a:ext uri="{FF2B5EF4-FFF2-40B4-BE49-F238E27FC236}">
                <a16:creationId xmlns:a16="http://schemas.microsoft.com/office/drawing/2014/main" id="{798C3554-F32A-4906-91B7-721C26D4C3D3}"/>
              </a:ext>
            </a:extLst>
          </p:cNvPr>
          <p:cNvCxnSpPr/>
          <p:nvPr/>
        </p:nvCxnSpPr>
        <p:spPr>
          <a:xfrm>
            <a:off x="5311105" y="4332876"/>
            <a:ext cx="474347" cy="0"/>
          </a:xfrm>
          <a:prstGeom prst="line">
            <a:avLst/>
          </a:prstGeom>
          <a:ln w="25400" cap="rnd">
            <a:solidFill>
              <a:srgbClr val="00468E"/>
            </a:solidFill>
            <a:round/>
          </a:ln>
        </p:spPr>
        <p:style>
          <a:lnRef idx="1">
            <a:schemeClr val="accent1"/>
          </a:lnRef>
          <a:fillRef idx="0">
            <a:schemeClr val="accent1"/>
          </a:fillRef>
          <a:effectRef idx="0">
            <a:schemeClr val="accent1"/>
          </a:effectRef>
          <a:fontRef idx="minor">
            <a:schemeClr val="tx1"/>
          </a:fontRef>
        </p:style>
      </p:cxnSp>
      <p:cxnSp>
        <p:nvCxnSpPr>
          <p:cNvPr id="128" name="直接连接符 127">
            <a:extLst>
              <a:ext uri="{FF2B5EF4-FFF2-40B4-BE49-F238E27FC236}">
                <a16:creationId xmlns:a16="http://schemas.microsoft.com/office/drawing/2014/main" id="{F2F0A251-085D-40C9-A436-4D1B9FA52065}"/>
              </a:ext>
            </a:extLst>
          </p:cNvPr>
          <p:cNvCxnSpPr/>
          <p:nvPr/>
        </p:nvCxnSpPr>
        <p:spPr>
          <a:xfrm>
            <a:off x="8177427" y="4332876"/>
            <a:ext cx="474347" cy="0"/>
          </a:xfrm>
          <a:prstGeom prst="line">
            <a:avLst/>
          </a:prstGeom>
          <a:ln w="25400" cap="rnd">
            <a:solidFill>
              <a:srgbClr val="00468E"/>
            </a:solidFill>
            <a:round/>
          </a:ln>
        </p:spPr>
        <p:style>
          <a:lnRef idx="1">
            <a:schemeClr val="accent1"/>
          </a:lnRef>
          <a:fillRef idx="0">
            <a:schemeClr val="accent1"/>
          </a:fillRef>
          <a:effectRef idx="0">
            <a:schemeClr val="accent1"/>
          </a:effectRef>
          <a:fontRef idx="minor">
            <a:schemeClr val="tx1"/>
          </a:fontRef>
        </p:style>
      </p:cxnSp>
      <p:pic>
        <p:nvPicPr>
          <p:cNvPr id="119" name="图片 118"/>
          <p:cNvPicPr>
            <a:picLocks noChangeAspect="1"/>
          </p:cNvPicPr>
          <p:nvPr/>
        </p:nvPicPr>
        <p:blipFill>
          <a:blip r:embed="rId3">
            <a:alphaModFix/>
            <a:duotone>
              <a:schemeClr val="accent5">
                <a:shade val="45000"/>
                <a:satMod val="135000"/>
              </a:schemeClr>
              <a:prstClr val="white"/>
            </a:duotone>
            <a:extLst>
              <a:ext uri="{BEBA8EAE-BF5A-486C-A8C5-ECC9F3942E4B}">
                <a14:imgProps xmlns:a14="http://schemas.microsoft.com/office/drawing/2010/main">
                  <a14:imgLayer r:embed="rId4">
                    <a14:imgEffect>
                      <a14:colorTemperature colorTemp="1500"/>
                    </a14:imgEffect>
                    <a14:imgEffect>
                      <a14:saturation sat="32000"/>
                    </a14:imgEffect>
                  </a14:imgLayer>
                </a14:imgProps>
              </a:ext>
              <a:ext uri="{28A0092B-C50C-407E-A947-70E740481C1C}">
                <a14:useLocalDpi xmlns:a14="http://schemas.microsoft.com/office/drawing/2010/main" val="0"/>
              </a:ext>
            </a:extLst>
          </a:blip>
          <a:stretch>
            <a:fillRect/>
          </a:stretch>
        </p:blipFill>
        <p:spPr>
          <a:xfrm>
            <a:off x="155079" y="129451"/>
            <a:ext cx="1470788" cy="1470788"/>
          </a:xfrm>
          <a:prstGeom prst="rect">
            <a:avLst/>
          </a:prstGeom>
          <a:noFill/>
          <a:ln>
            <a:noFill/>
          </a:ln>
        </p:spPr>
      </p:pic>
      <p:sp>
        <p:nvSpPr>
          <p:cNvPr id="29" name="文本框 28">
            <a:extLst>
              <a:ext uri="{FF2B5EF4-FFF2-40B4-BE49-F238E27FC236}">
                <a16:creationId xmlns:a16="http://schemas.microsoft.com/office/drawing/2014/main" id="{18DB9C03-5DC7-48FE-BDBD-8784DD9C3FCC}"/>
              </a:ext>
            </a:extLst>
          </p:cNvPr>
          <p:cNvSpPr txBox="1"/>
          <p:nvPr/>
        </p:nvSpPr>
        <p:spPr>
          <a:xfrm>
            <a:off x="3060819" y="1890122"/>
            <a:ext cx="7881912" cy="1338828"/>
          </a:xfrm>
          <a:prstGeom prst="rect">
            <a:avLst/>
          </a:prstGeom>
          <a:noFill/>
        </p:spPr>
        <p:txBody>
          <a:bodyPr wrap="square" rtlCol="0">
            <a:spAutoFit/>
          </a:bodyPr>
          <a:lstStyle/>
          <a:p>
            <a:pPr>
              <a:lnSpc>
                <a:spcPct val="150000"/>
              </a:lnSpc>
            </a:pPr>
            <a:r>
              <a:rPr lang="zh-CN" altLang="en-US" dirty="0" smtClean="0">
                <a:latin typeface="微软雅黑" panose="020B0503020204020204" pitchFamily="34" charset="-122"/>
                <a:ea typeface="微软雅黑" panose="020B0503020204020204" pitchFamily="34" charset="-122"/>
              </a:rPr>
              <a:t>       针对</a:t>
            </a:r>
            <a:r>
              <a:rPr lang="zh-CN" altLang="en-US" dirty="0">
                <a:latin typeface="微软雅黑" panose="020B0503020204020204" pitchFamily="34" charset="-122"/>
                <a:ea typeface="微软雅黑" panose="020B0503020204020204" pitchFamily="34" charset="-122"/>
              </a:rPr>
              <a:t>上述双目标优化问题，本文以马尔可夫博弈为形式化和量化描述工具，对</a:t>
            </a:r>
            <a:r>
              <a:rPr lang="en-US" altLang="zh-CN" dirty="0">
                <a:latin typeface="微软雅黑" panose="020B0503020204020204" pitchFamily="34" charset="-122"/>
                <a:ea typeface="微软雅黑" panose="020B0503020204020204" pitchFamily="34" charset="-122"/>
              </a:rPr>
              <a:t>IaaS</a:t>
            </a:r>
            <a:r>
              <a:rPr lang="zh-CN" altLang="en-US" dirty="0">
                <a:latin typeface="微软雅黑" panose="020B0503020204020204" pitchFamily="34" charset="-122"/>
                <a:ea typeface="微软雅黑" panose="020B0503020204020204" pitchFamily="34" charset="-122"/>
              </a:rPr>
              <a:t>云环境下动态的工作流调度过程进行形式化建模，分析该博弈模型下的相关均衡以及机制</a:t>
            </a:r>
            <a:r>
              <a:rPr lang="zh-CN" altLang="en-US" dirty="0" smtClean="0">
                <a:latin typeface="微软雅黑" panose="020B0503020204020204" pitchFamily="34" charset="-122"/>
                <a:ea typeface="微软雅黑" panose="020B0503020204020204" pitchFamily="34" charset="-122"/>
              </a:rPr>
              <a:t>设计。</a:t>
            </a:r>
            <a:endParaRPr lang="en-US" altLang="zh-CN" dirty="0">
              <a:latin typeface="微软雅黑" panose="020B0503020204020204" pitchFamily="34" charset="-122"/>
              <a:ea typeface="微软雅黑" panose="020B0503020204020204" pitchFamily="34" charset="-122"/>
            </a:endParaRPr>
          </a:p>
        </p:txBody>
      </p:sp>
      <p:pic>
        <p:nvPicPr>
          <p:cNvPr id="24" name="图片 23"/>
          <p:cNvPicPr>
            <a:picLocks noChangeAspect="1"/>
          </p:cNvPicPr>
          <p:nvPr/>
        </p:nvPicPr>
        <p:blipFill>
          <a:blip r:embed="rId5" cstate="hqprint">
            <a:extLst>
              <a:ext uri="{BEBA8EAE-BF5A-486C-A8C5-ECC9F3942E4B}">
                <a14:imgProps xmlns:a14="http://schemas.microsoft.com/office/drawing/2010/main">
                  <a14:imgLayer r:embed="rId6">
                    <a14:imgEffect>
                      <a14:saturation sat="33000"/>
                    </a14:imgEffect>
                  </a14:imgLayer>
                </a14:imgProps>
              </a:ext>
              <a:ext uri="{28A0092B-C50C-407E-A947-70E740481C1C}">
                <a14:useLocalDpi xmlns:a14="http://schemas.microsoft.com/office/drawing/2010/main" val="0"/>
              </a:ext>
            </a:extLst>
          </a:blip>
          <a:stretch>
            <a:fillRect/>
          </a:stretch>
        </p:blipFill>
        <p:spPr>
          <a:xfrm>
            <a:off x="2160879" y="5684515"/>
            <a:ext cx="2194903" cy="1559832"/>
          </a:xfrm>
          <a:prstGeom prst="rect">
            <a:avLst/>
          </a:prstGeom>
        </p:spPr>
      </p:pic>
      <p:sp>
        <p:nvSpPr>
          <p:cNvPr id="30" name="矩形: 圆角 120">
            <a:extLst>
              <a:ext uri="{FF2B5EF4-FFF2-40B4-BE49-F238E27FC236}">
                <a16:creationId xmlns:a16="http://schemas.microsoft.com/office/drawing/2014/main" id="{44906AC7-84B6-453D-BE8F-1E08EA3CF00D}"/>
              </a:ext>
            </a:extLst>
          </p:cNvPr>
          <p:cNvSpPr/>
          <p:nvPr/>
        </p:nvSpPr>
        <p:spPr>
          <a:xfrm>
            <a:off x="-335280" y="2666887"/>
            <a:ext cx="2430780" cy="615507"/>
          </a:xfrm>
          <a:prstGeom prst="roundRect">
            <a:avLst>
              <a:gd name="adj" fmla="val 50000"/>
            </a:avLst>
          </a:prstGeom>
          <a:solidFill>
            <a:schemeClr val="bg1"/>
          </a:solidFill>
          <a:ln w="50800">
            <a:noFill/>
          </a:ln>
          <a:effectLst>
            <a:outerShdw blurRad="469900" sx="104000" sy="104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1" name="文本框 30">
            <a:extLst>
              <a:ext uri="{FF2B5EF4-FFF2-40B4-BE49-F238E27FC236}">
                <a16:creationId xmlns:a16="http://schemas.microsoft.com/office/drawing/2014/main" id="{F2A70FE8-B823-4BCA-ABD5-E5714485D20F}"/>
              </a:ext>
            </a:extLst>
          </p:cNvPr>
          <p:cNvSpPr txBox="1"/>
          <p:nvPr/>
        </p:nvSpPr>
        <p:spPr>
          <a:xfrm>
            <a:off x="203606" y="2719952"/>
            <a:ext cx="1686154" cy="461665"/>
          </a:xfrm>
          <a:prstGeom prst="rect">
            <a:avLst/>
          </a:prstGeom>
          <a:noFill/>
        </p:spPr>
        <p:txBody>
          <a:bodyPr wrap="square" rtlCol="0">
            <a:spAutoFit/>
          </a:bodyPr>
          <a:lstStyle/>
          <a:p>
            <a:r>
              <a:rPr lang="zh-CN" altLang="en-US" sz="2400" b="1" dirty="0" smtClean="0">
                <a:solidFill>
                  <a:srgbClr val="00468E"/>
                </a:solidFill>
                <a:latin typeface="微软雅黑" panose="020B0503020204020204" pitchFamily="34" charset="-122"/>
                <a:ea typeface="微软雅黑" panose="020B0503020204020204" pitchFamily="34" charset="-122"/>
              </a:rPr>
              <a:t>问题建模 </a:t>
            </a:r>
            <a:endParaRPr lang="zh-CN" altLang="en-US" sz="2400" b="1" dirty="0">
              <a:solidFill>
                <a:srgbClr val="00468E"/>
              </a:solidFill>
              <a:latin typeface="微软雅黑" panose="020B0503020204020204" pitchFamily="34" charset="-122"/>
              <a:ea typeface="微软雅黑" panose="020B0503020204020204" pitchFamily="34" charset="-122"/>
            </a:endParaRPr>
          </a:p>
        </p:txBody>
      </p:sp>
      <p:sp>
        <p:nvSpPr>
          <p:cNvPr id="32" name="弧形 31">
            <a:extLst>
              <a:ext uri="{FF2B5EF4-FFF2-40B4-BE49-F238E27FC236}">
                <a16:creationId xmlns:a16="http://schemas.microsoft.com/office/drawing/2014/main" id="{42BC9E90-A9F4-4585-88CC-3203288AEDE6}"/>
              </a:ext>
            </a:extLst>
          </p:cNvPr>
          <p:cNvSpPr/>
          <p:nvPr/>
        </p:nvSpPr>
        <p:spPr>
          <a:xfrm rot="2700000">
            <a:off x="1467034" y="2776728"/>
            <a:ext cx="395824" cy="395824"/>
          </a:xfrm>
          <a:prstGeom prst="arc">
            <a:avLst/>
          </a:prstGeom>
          <a:ln w="50800" cap="rnd">
            <a:solidFill>
              <a:srgbClr val="00468E"/>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文本框 32">
            <a:extLst>
              <a:ext uri="{FF2B5EF4-FFF2-40B4-BE49-F238E27FC236}">
                <a16:creationId xmlns:a16="http://schemas.microsoft.com/office/drawing/2014/main" id="{C5E880B9-107D-41C6-87F1-65F66D40A0BF}"/>
              </a:ext>
            </a:extLst>
          </p:cNvPr>
          <p:cNvSpPr txBox="1"/>
          <p:nvPr/>
        </p:nvSpPr>
        <p:spPr>
          <a:xfrm>
            <a:off x="203606" y="2185231"/>
            <a:ext cx="1373734" cy="400110"/>
          </a:xfrm>
          <a:prstGeom prst="rect">
            <a:avLst/>
          </a:prstGeom>
          <a:noFill/>
        </p:spPr>
        <p:txBody>
          <a:bodyPr wrap="square" rtlCol="0">
            <a:spAutoFit/>
          </a:bodyPr>
          <a:lstStyle/>
          <a:p>
            <a:r>
              <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rPr>
              <a:t>研究</a:t>
            </a:r>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背景</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34" name="文本框 33">
            <a:extLst>
              <a:ext uri="{FF2B5EF4-FFF2-40B4-BE49-F238E27FC236}">
                <a16:creationId xmlns:a16="http://schemas.microsoft.com/office/drawing/2014/main" id="{89BB294C-F152-47A1-A832-B338DFB2169C}"/>
              </a:ext>
            </a:extLst>
          </p:cNvPr>
          <p:cNvSpPr txBox="1"/>
          <p:nvPr/>
        </p:nvSpPr>
        <p:spPr>
          <a:xfrm>
            <a:off x="203606" y="3427948"/>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调度方法</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35" name="文本框 34">
            <a:extLst>
              <a:ext uri="{FF2B5EF4-FFF2-40B4-BE49-F238E27FC236}">
                <a16:creationId xmlns:a16="http://schemas.microsoft.com/office/drawing/2014/main" id="{70B01E73-2206-4BAF-96FD-98F96844A935}"/>
              </a:ext>
            </a:extLst>
          </p:cNvPr>
          <p:cNvSpPr txBox="1"/>
          <p:nvPr/>
        </p:nvSpPr>
        <p:spPr>
          <a:xfrm>
            <a:off x="203606" y="4018403"/>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实验分析</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36" name="文本框 35">
            <a:extLst>
              <a:ext uri="{FF2B5EF4-FFF2-40B4-BE49-F238E27FC236}">
                <a16:creationId xmlns:a16="http://schemas.microsoft.com/office/drawing/2014/main" id="{70B01E73-2206-4BAF-96FD-98F96844A935}"/>
              </a:ext>
            </a:extLst>
          </p:cNvPr>
          <p:cNvSpPr txBox="1"/>
          <p:nvPr/>
        </p:nvSpPr>
        <p:spPr>
          <a:xfrm>
            <a:off x="203606" y="4583423"/>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总结展望</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494635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 name="矩形: 圆角 119">
            <a:extLst>
              <a:ext uri="{FF2B5EF4-FFF2-40B4-BE49-F238E27FC236}">
                <a16:creationId xmlns:a16="http://schemas.microsoft.com/office/drawing/2014/main" id="{67FCA7EC-A537-4234-8348-126C92A7E6B2}"/>
              </a:ext>
            </a:extLst>
          </p:cNvPr>
          <p:cNvSpPr/>
          <p:nvPr/>
        </p:nvSpPr>
        <p:spPr>
          <a:xfrm>
            <a:off x="6565087" y="1536921"/>
            <a:ext cx="2189604" cy="3784158"/>
          </a:xfrm>
          <a:prstGeom prst="roundRect">
            <a:avLst>
              <a:gd name="adj" fmla="val 10297"/>
            </a:avLst>
          </a:prstGeom>
          <a:solidFill>
            <a:schemeClr val="bg1"/>
          </a:solidFill>
          <a:ln>
            <a:noFill/>
          </a:ln>
          <a:effectLst>
            <a:outerShdw blurRad="2794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19" name="矩形: 圆角 118">
            <a:extLst>
              <a:ext uri="{FF2B5EF4-FFF2-40B4-BE49-F238E27FC236}">
                <a16:creationId xmlns:a16="http://schemas.microsoft.com/office/drawing/2014/main" id="{593279CC-1CD6-4520-B457-420C742D7EAB}"/>
              </a:ext>
            </a:extLst>
          </p:cNvPr>
          <p:cNvSpPr/>
          <p:nvPr/>
        </p:nvSpPr>
        <p:spPr>
          <a:xfrm>
            <a:off x="2689011" y="1536921"/>
            <a:ext cx="3689220" cy="3784158"/>
          </a:xfrm>
          <a:prstGeom prst="roundRect">
            <a:avLst>
              <a:gd name="adj" fmla="val 10297"/>
            </a:avLst>
          </a:prstGeom>
          <a:solidFill>
            <a:schemeClr val="bg1"/>
          </a:solidFill>
          <a:ln>
            <a:noFill/>
          </a:ln>
          <a:effectLst>
            <a:outerShdw blurRad="2794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09" name="任意多边形: 形状 108">
            <a:extLst>
              <a:ext uri="{FF2B5EF4-FFF2-40B4-BE49-F238E27FC236}">
                <a16:creationId xmlns:a16="http://schemas.microsoft.com/office/drawing/2014/main" id="{D0E3768E-7D44-4826-8C65-EE12ED1F44DD}"/>
              </a:ext>
            </a:extLst>
          </p:cNvPr>
          <p:cNvSpPr/>
          <p:nvPr/>
        </p:nvSpPr>
        <p:spPr>
          <a:xfrm>
            <a:off x="2389778" y="1331684"/>
            <a:ext cx="833708" cy="623796"/>
          </a:xfrm>
          <a:custGeom>
            <a:avLst/>
            <a:gdLst/>
            <a:ahLst/>
            <a:cxnLst/>
            <a:rect l="l" t="t" r="r" b="b"/>
            <a:pathLst>
              <a:path w="95778" h="71663">
                <a:moveTo>
                  <a:pt x="82098" y="5"/>
                </a:moveTo>
                <a:cubicBezTo>
                  <a:pt x="84614" y="48"/>
                  <a:pt x="87286" y="396"/>
                  <a:pt x="90116" y="1050"/>
                </a:cubicBezTo>
                <a:lnTo>
                  <a:pt x="90116" y="8817"/>
                </a:lnTo>
                <a:cubicBezTo>
                  <a:pt x="78257" y="13440"/>
                  <a:pt x="71979" y="21792"/>
                  <a:pt x="71280" y="33873"/>
                </a:cubicBezTo>
                <a:cubicBezTo>
                  <a:pt x="84139" y="29288"/>
                  <a:pt x="92305" y="35340"/>
                  <a:pt x="95778" y="52027"/>
                </a:cubicBezTo>
                <a:cubicBezTo>
                  <a:pt x="94826" y="65118"/>
                  <a:pt x="87973" y="71663"/>
                  <a:pt x="75219" y="71663"/>
                </a:cubicBezTo>
                <a:cubicBezTo>
                  <a:pt x="59956" y="70752"/>
                  <a:pt x="52325" y="61506"/>
                  <a:pt x="52325" y="43926"/>
                </a:cubicBezTo>
                <a:cubicBezTo>
                  <a:pt x="54564" y="14342"/>
                  <a:pt x="64489" y="-298"/>
                  <a:pt x="82098" y="5"/>
                </a:cubicBezTo>
                <a:close/>
                <a:moveTo>
                  <a:pt x="29473" y="5"/>
                </a:moveTo>
                <a:cubicBezTo>
                  <a:pt x="31987" y="48"/>
                  <a:pt x="34659" y="396"/>
                  <a:pt x="37490" y="1050"/>
                </a:cubicBezTo>
                <a:lnTo>
                  <a:pt x="37490" y="8817"/>
                </a:lnTo>
                <a:cubicBezTo>
                  <a:pt x="25647" y="13434"/>
                  <a:pt x="19469" y="21786"/>
                  <a:pt x="18954" y="33873"/>
                </a:cubicBezTo>
                <a:cubicBezTo>
                  <a:pt x="31588" y="29288"/>
                  <a:pt x="39755" y="35324"/>
                  <a:pt x="43458" y="51980"/>
                </a:cubicBezTo>
                <a:cubicBezTo>
                  <a:pt x="42502" y="65102"/>
                  <a:pt x="35547" y="71663"/>
                  <a:pt x="22593" y="71663"/>
                </a:cubicBezTo>
                <a:cubicBezTo>
                  <a:pt x="7531" y="70752"/>
                  <a:pt x="0" y="61506"/>
                  <a:pt x="0" y="43926"/>
                </a:cubicBezTo>
                <a:cubicBezTo>
                  <a:pt x="2053" y="14342"/>
                  <a:pt x="11877" y="-298"/>
                  <a:pt x="29473" y="5"/>
                </a:cubicBezTo>
                <a:close/>
              </a:path>
            </a:pathLst>
          </a:custGeom>
          <a:solidFill>
            <a:srgbClr val="004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84347ABC-6DD6-4770-AF29-AE09648D5EC7}"/>
              </a:ext>
            </a:extLst>
          </p:cNvPr>
          <p:cNvSpPr/>
          <p:nvPr/>
        </p:nvSpPr>
        <p:spPr>
          <a:xfrm>
            <a:off x="0" y="0"/>
            <a:ext cx="1825599" cy="6858000"/>
          </a:xfrm>
          <a:prstGeom prst="rect">
            <a:avLst/>
          </a:prstGeom>
          <a:solidFill>
            <a:srgbClr val="004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9B7947D5-7F96-480B-9F7A-BF6FCF688EA4}"/>
              </a:ext>
            </a:extLst>
          </p:cNvPr>
          <p:cNvSpPr txBox="1"/>
          <p:nvPr/>
        </p:nvSpPr>
        <p:spPr>
          <a:xfrm>
            <a:off x="2287062" y="473744"/>
            <a:ext cx="9347391" cy="523220"/>
          </a:xfrm>
          <a:prstGeom prst="rect">
            <a:avLst/>
          </a:prstGeom>
          <a:noFill/>
        </p:spPr>
        <p:txBody>
          <a:bodyPr wrap="square" rtlCol="0">
            <a:spAutoFit/>
          </a:bodyPr>
          <a:lstStyle/>
          <a:p>
            <a:r>
              <a:rPr lang="zh-CN" altLang="en-US" sz="2800" b="1" dirty="0">
                <a:solidFill>
                  <a:srgbClr val="00468E"/>
                </a:solidFill>
                <a:latin typeface="微软雅黑" panose="020B0503020204020204" pitchFamily="34" charset="-122"/>
                <a:ea typeface="微软雅黑" panose="020B0503020204020204" pitchFamily="34" charset="-122"/>
              </a:rPr>
              <a:t>例子</a:t>
            </a:r>
            <a:r>
              <a:rPr lang="en-US" altLang="zh-CN" sz="2800" b="1" dirty="0" smtClean="0">
                <a:solidFill>
                  <a:srgbClr val="00468E"/>
                </a:solidFill>
                <a:latin typeface="微软雅黑" panose="020B0503020204020204" pitchFamily="34" charset="-122"/>
                <a:ea typeface="微软雅黑" panose="020B0503020204020204" pitchFamily="34" charset="-122"/>
              </a:rPr>
              <a:t>: Deep-Q-Networks</a:t>
            </a:r>
            <a:r>
              <a:rPr lang="zh-CN" altLang="en-US" sz="2800" b="1" dirty="0" smtClean="0">
                <a:solidFill>
                  <a:srgbClr val="00468E"/>
                </a:solidFill>
                <a:latin typeface="微软雅黑" panose="020B0503020204020204" pitchFamily="34" charset="-122"/>
                <a:ea typeface="微软雅黑" panose="020B0503020204020204" pitchFamily="34" charset="-122"/>
              </a:rPr>
              <a:t>（</a:t>
            </a:r>
            <a:r>
              <a:rPr lang="en-US" altLang="zh-CN" sz="2800" b="1" dirty="0" smtClean="0">
                <a:solidFill>
                  <a:srgbClr val="00468E"/>
                </a:solidFill>
                <a:latin typeface="微软雅黑" panose="020B0503020204020204" pitchFamily="34" charset="-122"/>
                <a:ea typeface="微软雅黑" panose="020B0503020204020204" pitchFamily="34" charset="-122"/>
              </a:rPr>
              <a:t>DQN</a:t>
            </a:r>
            <a:r>
              <a:rPr lang="zh-CN" altLang="en-US" sz="2800" b="1" dirty="0" smtClean="0">
                <a:solidFill>
                  <a:srgbClr val="00468E"/>
                </a:solidFill>
                <a:latin typeface="微软雅黑" panose="020B0503020204020204" pitchFamily="34" charset="-122"/>
                <a:ea typeface="微软雅黑" panose="020B0503020204020204" pitchFamily="34" charset="-122"/>
              </a:rPr>
              <a:t>）</a:t>
            </a:r>
            <a:r>
              <a:rPr lang="en-US" altLang="zh-CN" sz="2800" b="1" dirty="0" smtClean="0">
                <a:solidFill>
                  <a:srgbClr val="00468E"/>
                </a:solidFill>
                <a:latin typeface="微软雅黑" panose="020B0503020204020204" pitchFamily="34" charset="-122"/>
                <a:ea typeface="微软雅黑" panose="020B0503020204020204" pitchFamily="34" charset="-122"/>
              </a:rPr>
              <a:t>in Atari</a:t>
            </a:r>
            <a:endParaRPr lang="zh-CN" altLang="en-US" sz="2800" b="1" dirty="0">
              <a:solidFill>
                <a:srgbClr val="00468E"/>
              </a:solidFill>
              <a:latin typeface="微软雅黑" panose="020B0503020204020204" pitchFamily="34" charset="-122"/>
              <a:ea typeface="微软雅黑" panose="020B0503020204020204" pitchFamily="34" charset="-122"/>
            </a:endParaRPr>
          </a:p>
        </p:txBody>
      </p:sp>
      <p:sp>
        <p:nvSpPr>
          <p:cNvPr id="126" name="矩形: 圆角 125">
            <a:extLst>
              <a:ext uri="{FF2B5EF4-FFF2-40B4-BE49-F238E27FC236}">
                <a16:creationId xmlns:a16="http://schemas.microsoft.com/office/drawing/2014/main" id="{94DEDF48-C190-43B8-9E1F-219A65CA964F}"/>
              </a:ext>
            </a:extLst>
          </p:cNvPr>
          <p:cNvSpPr/>
          <p:nvPr/>
        </p:nvSpPr>
        <p:spPr>
          <a:xfrm>
            <a:off x="8959920" y="1536921"/>
            <a:ext cx="2674533" cy="3784158"/>
          </a:xfrm>
          <a:prstGeom prst="roundRect">
            <a:avLst>
              <a:gd name="adj" fmla="val 10297"/>
            </a:avLst>
          </a:prstGeom>
          <a:solidFill>
            <a:schemeClr val="bg1"/>
          </a:solidFill>
          <a:ln>
            <a:noFill/>
          </a:ln>
          <a:effectLst>
            <a:outerShdw blurRad="2794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pic>
        <p:nvPicPr>
          <p:cNvPr id="43" name="图片 42"/>
          <p:cNvPicPr>
            <a:picLocks noChangeAspect="1"/>
          </p:cNvPicPr>
          <p:nvPr/>
        </p:nvPicPr>
        <p:blipFill>
          <a:blip r:embed="rId3">
            <a:alphaModFix/>
            <a:duotone>
              <a:schemeClr val="accent5">
                <a:shade val="45000"/>
                <a:satMod val="135000"/>
              </a:schemeClr>
              <a:prstClr val="white"/>
            </a:duotone>
            <a:extLst>
              <a:ext uri="{BEBA8EAE-BF5A-486C-A8C5-ECC9F3942E4B}">
                <a14:imgProps xmlns:a14="http://schemas.microsoft.com/office/drawing/2010/main">
                  <a14:imgLayer r:embed="rId4">
                    <a14:imgEffect>
                      <a14:colorTemperature colorTemp="1500"/>
                    </a14:imgEffect>
                    <a14:imgEffect>
                      <a14:saturation sat="32000"/>
                    </a14:imgEffect>
                  </a14:imgLayer>
                </a14:imgProps>
              </a:ext>
              <a:ext uri="{28A0092B-C50C-407E-A947-70E740481C1C}">
                <a14:useLocalDpi xmlns:a14="http://schemas.microsoft.com/office/drawing/2010/main" val="0"/>
              </a:ext>
            </a:extLst>
          </a:blip>
          <a:stretch>
            <a:fillRect/>
          </a:stretch>
        </p:blipFill>
        <p:spPr>
          <a:xfrm>
            <a:off x="155079" y="129451"/>
            <a:ext cx="1470788" cy="1470788"/>
          </a:xfrm>
          <a:prstGeom prst="rect">
            <a:avLst/>
          </a:prstGeom>
          <a:noFill/>
          <a:ln>
            <a:noFill/>
          </a:ln>
        </p:spPr>
      </p:pic>
      <p:pic>
        <p:nvPicPr>
          <p:cNvPr id="3" name="图片 2"/>
          <p:cNvPicPr>
            <a:picLocks noChangeAspect="1"/>
          </p:cNvPicPr>
          <p:nvPr/>
        </p:nvPicPr>
        <p:blipFill>
          <a:blip r:embed="rId5"/>
          <a:stretch>
            <a:fillRect/>
          </a:stretch>
        </p:blipFill>
        <p:spPr>
          <a:xfrm>
            <a:off x="2801880" y="2103328"/>
            <a:ext cx="3463482" cy="2643776"/>
          </a:xfrm>
          <a:prstGeom prst="rect">
            <a:avLst/>
          </a:prstGeom>
        </p:spPr>
      </p:pic>
      <p:pic>
        <p:nvPicPr>
          <p:cNvPr id="4" name="图片 3"/>
          <p:cNvPicPr>
            <a:picLocks noChangeAspect="1"/>
          </p:cNvPicPr>
          <p:nvPr/>
        </p:nvPicPr>
        <p:blipFill>
          <a:blip r:embed="rId6"/>
          <a:stretch>
            <a:fillRect/>
          </a:stretch>
        </p:blipFill>
        <p:spPr>
          <a:xfrm rot="5400000">
            <a:off x="8675719" y="2175858"/>
            <a:ext cx="3259829" cy="2491383"/>
          </a:xfrm>
          <a:prstGeom prst="rect">
            <a:avLst/>
          </a:prstGeom>
        </p:spPr>
      </p:pic>
      <p:pic>
        <p:nvPicPr>
          <p:cNvPr id="14" name="图片 13"/>
          <p:cNvPicPr>
            <a:picLocks noChangeAspect="1"/>
          </p:cNvPicPr>
          <p:nvPr/>
        </p:nvPicPr>
        <p:blipFill>
          <a:blip r:embed="rId7"/>
          <a:stretch>
            <a:fillRect/>
          </a:stretch>
        </p:blipFill>
        <p:spPr>
          <a:xfrm>
            <a:off x="6651659" y="4290409"/>
            <a:ext cx="2064854" cy="761055"/>
          </a:xfrm>
          <a:prstGeom prst="rect">
            <a:avLst/>
          </a:prstGeom>
        </p:spPr>
      </p:pic>
      <p:pic>
        <p:nvPicPr>
          <p:cNvPr id="15" name="图片 14"/>
          <p:cNvPicPr>
            <a:picLocks noChangeAspect="1"/>
          </p:cNvPicPr>
          <p:nvPr/>
        </p:nvPicPr>
        <p:blipFill>
          <a:blip r:embed="rId8"/>
          <a:stretch>
            <a:fillRect/>
          </a:stretch>
        </p:blipFill>
        <p:spPr>
          <a:xfrm>
            <a:off x="6714034" y="1678604"/>
            <a:ext cx="1940104" cy="2521559"/>
          </a:xfrm>
          <a:prstGeom prst="rect">
            <a:avLst/>
          </a:prstGeom>
        </p:spPr>
      </p:pic>
      <p:pic>
        <p:nvPicPr>
          <p:cNvPr id="22" name="图片 21"/>
          <p:cNvPicPr>
            <a:picLocks noChangeAspect="1"/>
          </p:cNvPicPr>
          <p:nvPr/>
        </p:nvPicPr>
        <p:blipFill>
          <a:blip r:embed="rId9" cstate="hqprint">
            <a:extLst>
              <a:ext uri="{BEBA8EAE-BF5A-486C-A8C5-ECC9F3942E4B}">
                <a14:imgProps xmlns:a14="http://schemas.microsoft.com/office/drawing/2010/main">
                  <a14:imgLayer r:embed="rId10">
                    <a14:imgEffect>
                      <a14:saturation sat="33000"/>
                    </a14:imgEffect>
                  </a14:imgLayer>
                </a14:imgProps>
              </a:ext>
              <a:ext uri="{28A0092B-C50C-407E-A947-70E740481C1C}">
                <a14:useLocalDpi xmlns:a14="http://schemas.microsoft.com/office/drawing/2010/main" val="0"/>
              </a:ext>
            </a:extLst>
          </a:blip>
          <a:stretch>
            <a:fillRect/>
          </a:stretch>
        </p:blipFill>
        <p:spPr>
          <a:xfrm>
            <a:off x="2198678" y="5736814"/>
            <a:ext cx="2194903" cy="1559832"/>
          </a:xfrm>
          <a:prstGeom prst="rect">
            <a:avLst/>
          </a:prstGeom>
        </p:spPr>
      </p:pic>
      <p:sp>
        <p:nvSpPr>
          <p:cNvPr id="23" name="矩形: 圆角 120">
            <a:extLst>
              <a:ext uri="{FF2B5EF4-FFF2-40B4-BE49-F238E27FC236}">
                <a16:creationId xmlns:a16="http://schemas.microsoft.com/office/drawing/2014/main" id="{44906AC7-84B6-453D-BE8F-1E08EA3CF00D}"/>
              </a:ext>
            </a:extLst>
          </p:cNvPr>
          <p:cNvSpPr/>
          <p:nvPr/>
        </p:nvSpPr>
        <p:spPr>
          <a:xfrm>
            <a:off x="-335280" y="3221073"/>
            <a:ext cx="2430780" cy="615507"/>
          </a:xfrm>
          <a:prstGeom prst="roundRect">
            <a:avLst>
              <a:gd name="adj" fmla="val 50000"/>
            </a:avLst>
          </a:prstGeom>
          <a:solidFill>
            <a:schemeClr val="bg1"/>
          </a:solidFill>
          <a:ln w="50800">
            <a:noFill/>
          </a:ln>
          <a:effectLst>
            <a:outerShdw blurRad="469900" sx="104000" sy="104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4" name="文本框 23">
            <a:extLst>
              <a:ext uri="{FF2B5EF4-FFF2-40B4-BE49-F238E27FC236}">
                <a16:creationId xmlns:a16="http://schemas.microsoft.com/office/drawing/2014/main" id="{F2A70FE8-B823-4BCA-ABD5-E5714485D20F}"/>
              </a:ext>
            </a:extLst>
          </p:cNvPr>
          <p:cNvSpPr txBox="1"/>
          <p:nvPr/>
        </p:nvSpPr>
        <p:spPr>
          <a:xfrm>
            <a:off x="203606" y="3274138"/>
            <a:ext cx="1686154" cy="461665"/>
          </a:xfrm>
          <a:prstGeom prst="rect">
            <a:avLst/>
          </a:prstGeom>
          <a:noFill/>
        </p:spPr>
        <p:txBody>
          <a:bodyPr wrap="square" rtlCol="0">
            <a:spAutoFit/>
          </a:bodyPr>
          <a:lstStyle/>
          <a:p>
            <a:r>
              <a:rPr lang="zh-CN" altLang="en-US" sz="2400" b="1" dirty="0" smtClean="0">
                <a:solidFill>
                  <a:srgbClr val="00468E"/>
                </a:solidFill>
                <a:latin typeface="微软雅黑" panose="020B0503020204020204" pitchFamily="34" charset="-122"/>
                <a:ea typeface="微软雅黑" panose="020B0503020204020204" pitchFamily="34" charset="-122"/>
              </a:rPr>
              <a:t>调度方法 </a:t>
            </a:r>
            <a:endParaRPr lang="zh-CN" altLang="en-US" sz="2400" b="1" dirty="0">
              <a:solidFill>
                <a:srgbClr val="00468E"/>
              </a:solidFill>
              <a:latin typeface="微软雅黑" panose="020B0503020204020204" pitchFamily="34" charset="-122"/>
              <a:ea typeface="微软雅黑" panose="020B0503020204020204" pitchFamily="34" charset="-122"/>
            </a:endParaRPr>
          </a:p>
        </p:txBody>
      </p:sp>
      <p:sp>
        <p:nvSpPr>
          <p:cNvPr id="25" name="弧形 24">
            <a:extLst>
              <a:ext uri="{FF2B5EF4-FFF2-40B4-BE49-F238E27FC236}">
                <a16:creationId xmlns:a16="http://schemas.microsoft.com/office/drawing/2014/main" id="{42BC9E90-A9F4-4585-88CC-3203288AEDE6}"/>
              </a:ext>
            </a:extLst>
          </p:cNvPr>
          <p:cNvSpPr/>
          <p:nvPr/>
        </p:nvSpPr>
        <p:spPr>
          <a:xfrm rot="2700000">
            <a:off x="1467034" y="3330914"/>
            <a:ext cx="395824" cy="395824"/>
          </a:xfrm>
          <a:prstGeom prst="arc">
            <a:avLst/>
          </a:prstGeom>
          <a:ln w="50800" cap="rnd">
            <a:solidFill>
              <a:srgbClr val="00468E"/>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C5E880B9-107D-41C6-87F1-65F66D40A0BF}"/>
              </a:ext>
            </a:extLst>
          </p:cNvPr>
          <p:cNvSpPr txBox="1"/>
          <p:nvPr/>
        </p:nvSpPr>
        <p:spPr>
          <a:xfrm>
            <a:off x="203606" y="2185231"/>
            <a:ext cx="1373734" cy="400110"/>
          </a:xfrm>
          <a:prstGeom prst="rect">
            <a:avLst/>
          </a:prstGeom>
          <a:noFill/>
        </p:spPr>
        <p:txBody>
          <a:bodyPr wrap="square" rtlCol="0">
            <a:spAutoFit/>
          </a:bodyPr>
          <a:lstStyle/>
          <a:p>
            <a:r>
              <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rPr>
              <a:t>研究</a:t>
            </a:r>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背景</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27" name="文本框 26">
            <a:extLst>
              <a:ext uri="{FF2B5EF4-FFF2-40B4-BE49-F238E27FC236}">
                <a16:creationId xmlns:a16="http://schemas.microsoft.com/office/drawing/2014/main" id="{89BB294C-F152-47A1-A832-B338DFB2169C}"/>
              </a:ext>
            </a:extLst>
          </p:cNvPr>
          <p:cNvSpPr txBox="1"/>
          <p:nvPr/>
        </p:nvSpPr>
        <p:spPr>
          <a:xfrm>
            <a:off x="203606" y="2652086"/>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问题建模</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70B01E73-2206-4BAF-96FD-98F96844A935}"/>
              </a:ext>
            </a:extLst>
          </p:cNvPr>
          <p:cNvSpPr txBox="1"/>
          <p:nvPr/>
        </p:nvSpPr>
        <p:spPr>
          <a:xfrm>
            <a:off x="203606" y="4018402"/>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实验分析</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29" name="文本框 28">
            <a:extLst>
              <a:ext uri="{FF2B5EF4-FFF2-40B4-BE49-F238E27FC236}">
                <a16:creationId xmlns:a16="http://schemas.microsoft.com/office/drawing/2014/main" id="{70B01E73-2206-4BAF-96FD-98F96844A935}"/>
              </a:ext>
            </a:extLst>
          </p:cNvPr>
          <p:cNvSpPr txBox="1"/>
          <p:nvPr/>
        </p:nvSpPr>
        <p:spPr>
          <a:xfrm>
            <a:off x="203606" y="4583422"/>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总结展望</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14369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circle(in)">
                                      <p:cBhvr>
                                        <p:cTn id="12" dur="20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randombar(horizontal)">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fill="hold"/>
                                        <p:tgtEl>
                                          <p:spTgt spid="4"/>
                                        </p:tgtEl>
                                        <p:attrNameLst>
                                          <p:attrName>ppt_x</p:attrName>
                                        </p:attrNameLst>
                                      </p:cBhvr>
                                      <p:tavLst>
                                        <p:tav tm="0">
                                          <p:val>
                                            <p:strVal val="#ppt_x"/>
                                          </p:val>
                                        </p:tav>
                                        <p:tav tm="100000">
                                          <p:val>
                                            <p:strVal val="#ppt_x"/>
                                          </p:val>
                                        </p:tav>
                                      </p:tavLst>
                                    </p:anim>
                                    <p:anim calcmode="lin" valueType="num">
                                      <p:cBhvr additive="base">
                                        <p:cTn id="2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矩形: 圆角 121">
            <a:extLst>
              <a:ext uri="{FF2B5EF4-FFF2-40B4-BE49-F238E27FC236}">
                <a16:creationId xmlns:a16="http://schemas.microsoft.com/office/drawing/2014/main" id="{626B8F82-0C68-45A8-A86E-EC19815C86C9}"/>
              </a:ext>
            </a:extLst>
          </p:cNvPr>
          <p:cNvSpPr/>
          <p:nvPr/>
        </p:nvSpPr>
        <p:spPr>
          <a:xfrm>
            <a:off x="2689011" y="1594912"/>
            <a:ext cx="8619456" cy="3765363"/>
          </a:xfrm>
          <a:prstGeom prst="roundRect">
            <a:avLst>
              <a:gd name="adj" fmla="val 10297"/>
            </a:avLst>
          </a:prstGeom>
          <a:solidFill>
            <a:schemeClr val="bg1"/>
          </a:solidFill>
          <a:ln>
            <a:noFill/>
          </a:ln>
          <a:effectLst>
            <a:outerShdw blurRad="2794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23" name="任意多边形: 形状 122">
            <a:extLst>
              <a:ext uri="{FF2B5EF4-FFF2-40B4-BE49-F238E27FC236}">
                <a16:creationId xmlns:a16="http://schemas.microsoft.com/office/drawing/2014/main" id="{9BAF73FA-55F3-442D-88A4-A2BC57933988}"/>
              </a:ext>
            </a:extLst>
          </p:cNvPr>
          <p:cNvSpPr/>
          <p:nvPr/>
        </p:nvSpPr>
        <p:spPr>
          <a:xfrm>
            <a:off x="2389778" y="1331684"/>
            <a:ext cx="833708" cy="623796"/>
          </a:xfrm>
          <a:custGeom>
            <a:avLst/>
            <a:gdLst/>
            <a:ahLst/>
            <a:cxnLst/>
            <a:rect l="l" t="t" r="r" b="b"/>
            <a:pathLst>
              <a:path w="95778" h="71663">
                <a:moveTo>
                  <a:pt x="82098" y="5"/>
                </a:moveTo>
                <a:cubicBezTo>
                  <a:pt x="84614" y="48"/>
                  <a:pt x="87286" y="396"/>
                  <a:pt x="90116" y="1050"/>
                </a:cubicBezTo>
                <a:lnTo>
                  <a:pt x="90116" y="8817"/>
                </a:lnTo>
                <a:cubicBezTo>
                  <a:pt x="78257" y="13440"/>
                  <a:pt x="71979" y="21792"/>
                  <a:pt x="71280" y="33873"/>
                </a:cubicBezTo>
                <a:cubicBezTo>
                  <a:pt x="84139" y="29288"/>
                  <a:pt x="92305" y="35340"/>
                  <a:pt x="95778" y="52027"/>
                </a:cubicBezTo>
                <a:cubicBezTo>
                  <a:pt x="94826" y="65118"/>
                  <a:pt x="87973" y="71663"/>
                  <a:pt x="75219" y="71663"/>
                </a:cubicBezTo>
                <a:cubicBezTo>
                  <a:pt x="59956" y="70752"/>
                  <a:pt x="52325" y="61506"/>
                  <a:pt x="52325" y="43926"/>
                </a:cubicBezTo>
                <a:cubicBezTo>
                  <a:pt x="54564" y="14342"/>
                  <a:pt x="64489" y="-298"/>
                  <a:pt x="82098" y="5"/>
                </a:cubicBezTo>
                <a:close/>
                <a:moveTo>
                  <a:pt x="29473" y="5"/>
                </a:moveTo>
                <a:cubicBezTo>
                  <a:pt x="31987" y="48"/>
                  <a:pt x="34659" y="396"/>
                  <a:pt x="37490" y="1050"/>
                </a:cubicBezTo>
                <a:lnTo>
                  <a:pt x="37490" y="8817"/>
                </a:lnTo>
                <a:cubicBezTo>
                  <a:pt x="25647" y="13434"/>
                  <a:pt x="19469" y="21786"/>
                  <a:pt x="18954" y="33873"/>
                </a:cubicBezTo>
                <a:cubicBezTo>
                  <a:pt x="31588" y="29288"/>
                  <a:pt x="39755" y="35324"/>
                  <a:pt x="43458" y="51980"/>
                </a:cubicBezTo>
                <a:cubicBezTo>
                  <a:pt x="42502" y="65102"/>
                  <a:pt x="35547" y="71663"/>
                  <a:pt x="22593" y="71663"/>
                </a:cubicBezTo>
                <a:cubicBezTo>
                  <a:pt x="7531" y="70752"/>
                  <a:pt x="0" y="61506"/>
                  <a:pt x="0" y="43926"/>
                </a:cubicBezTo>
                <a:cubicBezTo>
                  <a:pt x="2053" y="14342"/>
                  <a:pt x="11877" y="-298"/>
                  <a:pt x="29473" y="5"/>
                </a:cubicBezTo>
                <a:close/>
              </a:path>
            </a:pathLst>
          </a:custGeom>
          <a:solidFill>
            <a:srgbClr val="004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FA5FAC91-921D-4388-85D4-34E0347BAC74}"/>
              </a:ext>
            </a:extLst>
          </p:cNvPr>
          <p:cNvSpPr/>
          <p:nvPr/>
        </p:nvSpPr>
        <p:spPr>
          <a:xfrm>
            <a:off x="0" y="0"/>
            <a:ext cx="1825599" cy="6858000"/>
          </a:xfrm>
          <a:prstGeom prst="rect">
            <a:avLst/>
          </a:prstGeom>
          <a:solidFill>
            <a:srgbClr val="004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02FF1492-491B-4707-8DA1-ABFC4A57DD83}"/>
              </a:ext>
            </a:extLst>
          </p:cNvPr>
          <p:cNvSpPr txBox="1"/>
          <p:nvPr/>
        </p:nvSpPr>
        <p:spPr>
          <a:xfrm>
            <a:off x="2287062" y="473744"/>
            <a:ext cx="9347391" cy="523220"/>
          </a:xfrm>
          <a:prstGeom prst="rect">
            <a:avLst/>
          </a:prstGeom>
          <a:noFill/>
        </p:spPr>
        <p:txBody>
          <a:bodyPr wrap="square" rtlCol="0">
            <a:spAutoFit/>
          </a:bodyPr>
          <a:lstStyle/>
          <a:p>
            <a:r>
              <a:rPr lang="en-US" altLang="zh-CN" sz="2800" b="1" dirty="0">
                <a:solidFill>
                  <a:srgbClr val="00468E"/>
                </a:solidFill>
                <a:latin typeface="微软雅黑" panose="020B0503020204020204" pitchFamily="34" charset="-122"/>
                <a:ea typeface="微软雅黑" panose="020B0503020204020204" pitchFamily="34" charset="-122"/>
              </a:rPr>
              <a:t>3</a:t>
            </a:r>
            <a:r>
              <a:rPr lang="en-US" altLang="zh-CN" sz="2800" b="1" dirty="0" smtClean="0">
                <a:solidFill>
                  <a:srgbClr val="00468E"/>
                </a:solidFill>
                <a:latin typeface="微软雅黑" panose="020B0503020204020204" pitchFamily="34" charset="-122"/>
                <a:ea typeface="微软雅黑" panose="020B0503020204020204" pitchFamily="34" charset="-122"/>
              </a:rPr>
              <a:t>.3.3 </a:t>
            </a:r>
            <a:r>
              <a:rPr lang="zh-CN" altLang="en-US" sz="2800" b="1" dirty="0" smtClean="0">
                <a:solidFill>
                  <a:srgbClr val="00468E"/>
                </a:solidFill>
                <a:latin typeface="微软雅黑" panose="020B0503020204020204" pitchFamily="34" charset="-122"/>
                <a:ea typeface="微软雅黑" panose="020B0503020204020204" pitchFamily="34" charset="-122"/>
              </a:rPr>
              <a:t>算法设计与分析</a:t>
            </a:r>
            <a:endParaRPr lang="zh-CN" altLang="en-US" sz="2800" b="1" dirty="0">
              <a:solidFill>
                <a:srgbClr val="00468E"/>
              </a:solidFill>
              <a:latin typeface="微软雅黑" panose="020B0503020204020204" pitchFamily="34" charset="-122"/>
              <a:ea typeface="微软雅黑" panose="020B0503020204020204" pitchFamily="34" charset="-122"/>
            </a:endParaRPr>
          </a:p>
        </p:txBody>
      </p:sp>
      <p:pic>
        <p:nvPicPr>
          <p:cNvPr id="111" name="图片 110"/>
          <p:cNvPicPr>
            <a:picLocks noChangeAspect="1"/>
          </p:cNvPicPr>
          <p:nvPr/>
        </p:nvPicPr>
        <p:blipFill>
          <a:blip r:embed="rId3" cstate="hqprint">
            <a:extLst>
              <a:ext uri="{BEBA8EAE-BF5A-486C-A8C5-ECC9F3942E4B}">
                <a14:imgProps xmlns:a14="http://schemas.microsoft.com/office/drawing/2010/main">
                  <a14:imgLayer r:embed="rId4">
                    <a14:imgEffect>
                      <a14:saturation sat="33000"/>
                    </a14:imgEffect>
                  </a14:imgLayer>
                </a14:imgProps>
              </a:ext>
              <a:ext uri="{28A0092B-C50C-407E-A947-70E740481C1C}">
                <a14:useLocalDpi xmlns:a14="http://schemas.microsoft.com/office/drawing/2010/main" val="0"/>
              </a:ext>
            </a:extLst>
          </a:blip>
          <a:stretch>
            <a:fillRect/>
          </a:stretch>
        </p:blipFill>
        <p:spPr>
          <a:xfrm>
            <a:off x="2198678" y="5630432"/>
            <a:ext cx="2194903" cy="1559832"/>
          </a:xfrm>
          <a:prstGeom prst="rect">
            <a:avLst/>
          </a:prstGeom>
        </p:spPr>
      </p:pic>
      <p:pic>
        <p:nvPicPr>
          <p:cNvPr id="39" name="图片 38"/>
          <p:cNvPicPr>
            <a:picLocks noChangeAspect="1"/>
          </p:cNvPicPr>
          <p:nvPr/>
        </p:nvPicPr>
        <p:blipFill>
          <a:blip r:embed="rId5">
            <a:alphaModFix/>
            <a:duotone>
              <a:schemeClr val="accent5">
                <a:shade val="45000"/>
                <a:satMod val="135000"/>
              </a:schemeClr>
              <a:prstClr val="white"/>
            </a:duotone>
            <a:extLst>
              <a:ext uri="{BEBA8EAE-BF5A-486C-A8C5-ECC9F3942E4B}">
                <a14:imgProps xmlns:a14="http://schemas.microsoft.com/office/drawing/2010/main">
                  <a14:imgLayer r:embed="rId6">
                    <a14:imgEffect>
                      <a14:colorTemperature colorTemp="1500"/>
                    </a14:imgEffect>
                    <a14:imgEffect>
                      <a14:saturation sat="32000"/>
                    </a14:imgEffect>
                  </a14:imgLayer>
                </a14:imgProps>
              </a:ext>
              <a:ext uri="{28A0092B-C50C-407E-A947-70E740481C1C}">
                <a14:useLocalDpi xmlns:a14="http://schemas.microsoft.com/office/drawing/2010/main" val="0"/>
              </a:ext>
            </a:extLst>
          </a:blip>
          <a:stretch>
            <a:fillRect/>
          </a:stretch>
        </p:blipFill>
        <p:spPr>
          <a:xfrm>
            <a:off x="155079" y="129451"/>
            <a:ext cx="1470788" cy="1470788"/>
          </a:xfrm>
          <a:prstGeom prst="rect">
            <a:avLst/>
          </a:prstGeom>
          <a:noFill/>
          <a:ln>
            <a:noFill/>
          </a:ln>
        </p:spPr>
      </p:pic>
      <mc:AlternateContent xmlns:mc="http://schemas.openxmlformats.org/markup-compatibility/2006" xmlns:a14="http://schemas.microsoft.com/office/drawing/2010/main">
        <mc:Choice Requires="a14">
          <p:sp>
            <p:nvSpPr>
              <p:cNvPr id="2" name="矩形 1"/>
              <p:cNvSpPr/>
              <p:nvPr/>
            </p:nvSpPr>
            <p:spPr>
              <a:xfrm>
                <a:off x="2884199" y="2430272"/>
                <a:ext cx="8229080" cy="2780826"/>
              </a:xfrm>
              <a:prstGeom prst="rect">
                <a:avLst/>
              </a:prstGeom>
            </p:spPr>
            <p:txBody>
              <a:bodyPr wrap="square">
                <a:spAutoFit/>
              </a:bodyPr>
              <a:lstStyle/>
              <a:p>
                <a:pPr>
                  <a:lnSpc>
                    <a:spcPct val="150000"/>
                  </a:lnSpc>
                </a:pPr>
                <a:r>
                  <a:rPr lang="en-US" altLang="zh-CN" sz="1600" dirty="0" smtClean="0">
                    <a:latin typeface="微软雅黑" panose="020B0503020204020204" pitchFamily="34" charset="-122"/>
                    <a:ea typeface="微软雅黑" panose="020B0503020204020204" pitchFamily="34" charset="-122"/>
                  </a:rPr>
                  <a:t>      </a:t>
                </a:r>
                <a:r>
                  <a:rPr lang="zh-CN" altLang="zh-CN" sz="1600" dirty="0" smtClean="0">
                    <a:latin typeface="微软雅黑" panose="020B0503020204020204" pitchFamily="34" charset="-122"/>
                    <a:ea typeface="微软雅黑" panose="020B0503020204020204" pitchFamily="34" charset="-122"/>
                  </a:rPr>
                  <a:t>在</a:t>
                </a:r>
                <a:r>
                  <a:rPr lang="zh-CN" altLang="zh-CN" sz="1600" dirty="0">
                    <a:latin typeface="微软雅黑" panose="020B0503020204020204" pitchFamily="34" charset="-122"/>
                    <a:ea typeface="微软雅黑" panose="020B0503020204020204" pitchFamily="34" charset="-122"/>
                  </a:rPr>
                  <a:t>马尔可夫博弈中，对所有的</a:t>
                </a:r>
                <a14:m>
                  <m:oMath xmlns:m="http://schemas.openxmlformats.org/officeDocument/2006/math">
                    <m:r>
                      <a:rPr lang="en-US" altLang="zh-CN" sz="1600">
                        <a:latin typeface="Cambria Math" panose="02040503050406030204" pitchFamily="18" charset="0"/>
                        <a:ea typeface="微软雅黑" panose="020B0503020204020204" pitchFamily="34" charset="-122"/>
                      </a:rPr>
                      <m:t>𝑖</m:t>
                    </m:r>
                    <m:r>
                      <a:rPr lang="en-US" altLang="zh-CN" sz="1600">
                        <a:latin typeface="Cambria Math" panose="02040503050406030204" pitchFamily="18" charset="0"/>
                        <a:ea typeface="微软雅黑" panose="020B0503020204020204" pitchFamily="34" charset="-122"/>
                      </a:rPr>
                      <m:t>∈</m:t>
                    </m:r>
                    <m:r>
                      <a:rPr lang="en-US" altLang="zh-CN" sz="1600">
                        <a:latin typeface="Cambria Math" panose="02040503050406030204" pitchFamily="18" charset="0"/>
                        <a:ea typeface="微软雅黑" panose="020B0503020204020204" pitchFamily="34" charset="-122"/>
                      </a:rPr>
                      <m:t>𝐼</m:t>
                    </m:r>
                  </m:oMath>
                </a14:m>
                <a:r>
                  <a:rPr lang="zh-CN" altLang="zh-CN" sz="1600" dirty="0">
                    <a:latin typeface="微软雅黑" panose="020B0503020204020204" pitchFamily="34" charset="-122"/>
                    <a:ea typeface="微软雅黑" panose="020B0503020204020204" pitchFamily="34" charset="-122"/>
                  </a:rPr>
                  <a:t>，所有的</a:t>
                </a:r>
                <a14:m>
                  <m:oMath xmlns:m="http://schemas.openxmlformats.org/officeDocument/2006/math">
                    <m:r>
                      <a:rPr lang="en-US" altLang="zh-CN" sz="1600">
                        <a:latin typeface="Cambria Math" panose="02040503050406030204" pitchFamily="18" charset="0"/>
                        <a:ea typeface="微软雅黑" panose="020B0503020204020204" pitchFamily="34" charset="-122"/>
                      </a:rPr>
                      <m:t>𝑠</m:t>
                    </m:r>
                    <m:r>
                      <a:rPr lang="en-US" altLang="zh-CN" sz="1600">
                        <a:latin typeface="Cambria Math" panose="02040503050406030204" pitchFamily="18" charset="0"/>
                        <a:ea typeface="微软雅黑" panose="020B0503020204020204" pitchFamily="34" charset="-122"/>
                      </a:rPr>
                      <m:t>∈</m:t>
                    </m:r>
                    <m:r>
                      <a:rPr lang="en-US" altLang="zh-CN" sz="1600">
                        <a:latin typeface="Cambria Math" panose="02040503050406030204" pitchFamily="18" charset="0"/>
                        <a:ea typeface="微软雅黑" panose="020B0503020204020204" pitchFamily="34" charset="-122"/>
                      </a:rPr>
                      <m:t>𝑆</m:t>
                    </m:r>
                  </m:oMath>
                </a14:m>
                <a:r>
                  <a:rPr lang="zh-CN" altLang="zh-CN" sz="1600" dirty="0">
                    <a:latin typeface="微软雅黑" panose="020B0503020204020204" pitchFamily="34" charset="-122"/>
                    <a:ea typeface="微软雅黑" panose="020B0503020204020204" pitchFamily="34" charset="-122"/>
                  </a:rPr>
                  <a:t>，以及所有的</a:t>
                </a:r>
                <a14:m>
                  <m:oMath xmlns:m="http://schemas.openxmlformats.org/officeDocument/2006/math">
                    <m:r>
                      <a:rPr lang="en-US" altLang="zh-CN" sz="1600">
                        <a:latin typeface="Cambria Math" panose="02040503050406030204" pitchFamily="18" charset="0"/>
                        <a:ea typeface="微软雅黑" panose="020B0503020204020204" pitchFamily="34" charset="-122"/>
                      </a:rPr>
                      <m:t>𝑎</m:t>
                    </m:r>
                    <m:r>
                      <a:rPr lang="en-US" altLang="zh-CN" sz="1600">
                        <a:latin typeface="Cambria Math" panose="02040503050406030204" pitchFamily="18" charset="0"/>
                        <a:ea typeface="微软雅黑" panose="020B0503020204020204" pitchFamily="34" charset="-122"/>
                      </a:rPr>
                      <m:t>∈</m:t>
                    </m:r>
                    <m:r>
                      <a:rPr lang="en-US" altLang="zh-CN" sz="1600">
                        <a:latin typeface="Cambria Math" panose="02040503050406030204" pitchFamily="18" charset="0"/>
                        <a:ea typeface="微软雅黑" panose="020B0503020204020204" pitchFamily="34" charset="-122"/>
                      </a:rPr>
                      <m:t>𝐴</m:t>
                    </m:r>
                    <m:r>
                      <a:rPr lang="en-US" altLang="zh-CN" sz="1600">
                        <a:latin typeface="Cambria Math" panose="02040503050406030204" pitchFamily="18" charset="0"/>
                        <a:ea typeface="微软雅黑" panose="020B0503020204020204" pitchFamily="34" charset="-122"/>
                      </a:rPr>
                      <m:t>(</m:t>
                    </m:r>
                    <m:r>
                      <a:rPr lang="en-US" altLang="zh-CN" sz="1600">
                        <a:latin typeface="Cambria Math" panose="02040503050406030204" pitchFamily="18" charset="0"/>
                        <a:ea typeface="微软雅黑" panose="020B0503020204020204" pitchFamily="34" charset="-122"/>
                      </a:rPr>
                      <m:t>𝑠</m:t>
                    </m:r>
                    <m:r>
                      <a:rPr lang="en-US" altLang="zh-CN" sz="1600">
                        <a:latin typeface="Cambria Math" panose="02040503050406030204" pitchFamily="18" charset="0"/>
                        <a:ea typeface="微软雅黑" panose="020B0503020204020204" pitchFamily="34" charset="-122"/>
                      </a:rPr>
                      <m:t>)</m:t>
                    </m:r>
                  </m:oMath>
                </a14:m>
                <a:r>
                  <a:rPr lang="zh-CN" altLang="zh-CN" sz="1600" dirty="0">
                    <a:latin typeface="微软雅黑" panose="020B0503020204020204" pitchFamily="34" charset="-122"/>
                    <a:ea typeface="微软雅黑" panose="020B0503020204020204" pitchFamily="34" charset="-122"/>
                  </a:rPr>
                  <a:t>，在时间步</a:t>
                </a:r>
                <a14:m>
                  <m:oMath xmlns:m="http://schemas.openxmlformats.org/officeDocument/2006/math">
                    <m:r>
                      <a:rPr lang="en-US" altLang="zh-CN" sz="1600">
                        <a:latin typeface="Cambria Math" panose="02040503050406030204" pitchFamily="18" charset="0"/>
                        <a:ea typeface="微软雅黑" panose="020B0503020204020204" pitchFamily="34" charset="-122"/>
                      </a:rPr>
                      <m:t>𝑡</m:t>
                    </m:r>
                  </m:oMath>
                </a14:m>
                <a:r>
                  <a:rPr lang="zh-CN" altLang="zh-CN" sz="1600" dirty="0">
                    <a:latin typeface="微软雅黑" panose="020B0503020204020204" pitchFamily="34" charset="-122"/>
                    <a:ea typeface="微软雅黑" panose="020B0503020204020204" pitchFamily="34" charset="-122"/>
                  </a:rPr>
                  <a:t>给定</a:t>
                </a:r>
                <a14:m>
                  <m:oMath xmlns:m="http://schemas.openxmlformats.org/officeDocument/2006/math">
                    <m:r>
                      <a:rPr lang="en-US" altLang="zh-CN" sz="1600">
                        <a:latin typeface="Cambria Math" panose="02040503050406030204" pitchFamily="18" charset="0"/>
                        <a:ea typeface="微软雅黑" panose="020B0503020204020204" pitchFamily="34" charset="-122"/>
                      </a:rPr>
                      <m:t>𝑄</m:t>
                    </m:r>
                  </m:oMath>
                </a14:m>
                <a:r>
                  <a:rPr lang="zh-CN" altLang="zh-CN" sz="1600" dirty="0">
                    <a:latin typeface="微软雅黑" panose="020B0503020204020204" pitchFamily="34" charset="-122"/>
                    <a:ea typeface="微软雅黑" panose="020B0503020204020204" pitchFamily="34" charset="-122"/>
                  </a:rPr>
                  <a:t>值，即为</a:t>
                </a:r>
                <a14:m>
                  <m:oMath xmlns:m="http://schemas.openxmlformats.org/officeDocument/2006/math">
                    <m:sSub>
                      <m:sSubPr>
                        <m:ctrlPr>
                          <a:rPr lang="zh-CN" altLang="zh-CN" sz="1600" i="1">
                            <a:latin typeface="Cambria Math" panose="02040503050406030204" pitchFamily="18" charset="0"/>
                            <a:ea typeface="微软雅黑" panose="020B0503020204020204" pitchFamily="34" charset="-122"/>
                          </a:rPr>
                        </m:ctrlPr>
                      </m:sSubPr>
                      <m:e>
                        <m:r>
                          <a:rPr lang="en-US" altLang="zh-CN" sz="1600">
                            <a:latin typeface="Cambria Math" panose="02040503050406030204" pitchFamily="18" charset="0"/>
                            <a:ea typeface="微软雅黑" panose="020B0503020204020204" pitchFamily="34" charset="-122"/>
                          </a:rPr>
                          <m:t>𝑄</m:t>
                        </m:r>
                      </m:e>
                      <m:sub>
                        <m:r>
                          <a:rPr lang="en-US" altLang="zh-CN" sz="1600">
                            <a:latin typeface="Cambria Math" panose="02040503050406030204" pitchFamily="18" charset="0"/>
                            <a:ea typeface="微软雅黑" panose="020B0503020204020204" pitchFamily="34" charset="-122"/>
                          </a:rPr>
                          <m:t>𝑖</m:t>
                        </m:r>
                      </m:sub>
                    </m:sSub>
                    <m:r>
                      <a:rPr lang="en-US" altLang="zh-CN" sz="1600">
                        <a:latin typeface="Cambria Math" panose="02040503050406030204" pitchFamily="18" charset="0"/>
                        <a:ea typeface="微软雅黑" panose="020B0503020204020204" pitchFamily="34" charset="-122"/>
                      </a:rPr>
                      <m:t>(</m:t>
                    </m:r>
                    <m:r>
                      <a:rPr lang="en-US" altLang="zh-CN" sz="1600">
                        <a:latin typeface="Cambria Math" panose="02040503050406030204" pitchFamily="18" charset="0"/>
                        <a:ea typeface="微软雅黑" panose="020B0503020204020204" pitchFamily="34" charset="-122"/>
                      </a:rPr>
                      <m:t>𝑠</m:t>
                    </m:r>
                    <m:r>
                      <a:rPr lang="en-US" altLang="zh-CN" sz="1600">
                        <a:latin typeface="Cambria Math" panose="02040503050406030204" pitchFamily="18" charset="0"/>
                        <a:ea typeface="微软雅黑" panose="020B0503020204020204" pitchFamily="34" charset="-122"/>
                      </a:rPr>
                      <m:t>, </m:t>
                    </m:r>
                    <m:r>
                      <a:rPr lang="en-US" altLang="zh-CN" sz="1600">
                        <a:latin typeface="Cambria Math" panose="02040503050406030204" pitchFamily="18" charset="0"/>
                        <a:ea typeface="微软雅黑" panose="020B0503020204020204" pitchFamily="34" charset="-122"/>
                      </a:rPr>
                      <m:t>𝑎</m:t>
                    </m:r>
                    <m:r>
                      <a:rPr lang="en-US" altLang="zh-CN" sz="1600">
                        <a:latin typeface="Cambria Math" panose="02040503050406030204" pitchFamily="18" charset="0"/>
                        <a:ea typeface="微软雅黑" panose="020B0503020204020204" pitchFamily="34" charset="-122"/>
                      </a:rPr>
                      <m:t>)</m:t>
                    </m:r>
                  </m:oMath>
                </a14:m>
                <a:r>
                  <a:rPr lang="zh-CN" altLang="zh-CN" sz="1600" dirty="0">
                    <a:latin typeface="微软雅黑" panose="020B0503020204020204" pitchFamily="34" charset="-122"/>
                    <a:ea typeface="微软雅黑" panose="020B0503020204020204" pitchFamily="34" charset="-122"/>
                  </a:rPr>
                  <a:t>；给定一个策略</a:t>
                </a:r>
                <a14:m>
                  <m:oMath xmlns:m="http://schemas.openxmlformats.org/officeDocument/2006/math">
                    <m:sSup>
                      <m:sSupPr>
                        <m:ctrlPr>
                          <a:rPr lang="zh-CN" altLang="zh-CN" sz="1600" i="1">
                            <a:latin typeface="Cambria Math" panose="02040503050406030204" pitchFamily="18" charset="0"/>
                            <a:ea typeface="微软雅黑" panose="020B0503020204020204" pitchFamily="34" charset="-122"/>
                          </a:rPr>
                        </m:ctrlPr>
                      </m:sSupPr>
                      <m:e>
                        <m:r>
                          <a:rPr lang="en-US" altLang="zh-CN" sz="1600">
                            <a:latin typeface="Cambria Math" panose="02040503050406030204" pitchFamily="18" charset="0"/>
                            <a:ea typeface="微软雅黑" panose="020B0503020204020204" pitchFamily="34" charset="-122"/>
                          </a:rPr>
                          <m:t>𝜋</m:t>
                        </m:r>
                      </m:e>
                      <m:sup>
                        <m:r>
                          <a:rPr lang="en-US" altLang="zh-CN" sz="1600">
                            <a:latin typeface="Cambria Math" panose="02040503050406030204" pitchFamily="18" charset="0"/>
                            <a:ea typeface="微软雅黑" panose="020B0503020204020204" pitchFamily="34" charset="-122"/>
                          </a:rPr>
                          <m:t>𝑡</m:t>
                        </m:r>
                      </m:sup>
                    </m:sSup>
                  </m:oMath>
                </a14:m>
                <a:r>
                  <a:rPr lang="zh-CN" altLang="zh-CN" sz="1600" dirty="0">
                    <a:latin typeface="微软雅黑" panose="020B0503020204020204" pitchFamily="34" charset="-122"/>
                    <a:ea typeface="微软雅黑" panose="020B0503020204020204" pitchFamily="34" charset="-122"/>
                  </a:rPr>
                  <a:t>；并给定一种选择机制</a:t>
                </a:r>
                <a14:m>
                  <m:oMath xmlns:m="http://schemas.openxmlformats.org/officeDocument/2006/math">
                    <m:r>
                      <a:rPr lang="en-US" altLang="zh-CN" sz="1600">
                        <a:latin typeface="Cambria Math" panose="02040503050406030204" pitchFamily="18" charset="0"/>
                        <a:ea typeface="微软雅黑" panose="020B0503020204020204" pitchFamily="34" charset="-122"/>
                      </a:rPr>
                      <m:t>𝑓</m:t>
                    </m:r>
                  </m:oMath>
                </a14:m>
                <a:r>
                  <a:rPr lang="zh-CN" altLang="zh-CN" sz="1600" dirty="0">
                    <a:latin typeface="微软雅黑" panose="020B0503020204020204" pitchFamily="34" charset="-122"/>
                    <a:ea typeface="微软雅黑" panose="020B0503020204020204" pitchFamily="34" charset="-122"/>
                  </a:rPr>
                  <a:t>，也就是将多工作流</a:t>
                </a:r>
                <a:r>
                  <a:rPr lang="en-US" altLang="zh-CN" sz="1600" dirty="0">
                    <a:latin typeface="微软雅黑" panose="020B0503020204020204" pitchFamily="34" charset="-122"/>
                    <a:ea typeface="微软雅黑" panose="020B0503020204020204" pitchFamily="34" charset="-122"/>
                  </a:rPr>
                  <a:t>-</a:t>
                </a:r>
                <a:r>
                  <a:rPr lang="zh-CN" altLang="zh-CN" sz="1600" dirty="0">
                    <a:latin typeface="微软雅黑" panose="020B0503020204020204" pitchFamily="34" charset="-122"/>
                    <a:ea typeface="微软雅黑" panose="020B0503020204020204" pitchFamily="34" charset="-122"/>
                  </a:rPr>
                  <a:t>多目标优化调度问题的博弈映射到联合分布的集合；在时刻</a:t>
                </a:r>
                <a:r>
                  <a:rPr lang="en-US" altLang="zh-CN" sz="1600" dirty="0">
                    <a:latin typeface="Cambria Math" panose="02040503050406030204" pitchFamily="18" charset="0"/>
                    <a:ea typeface="微软雅黑" panose="020B0503020204020204" pitchFamily="34" charset="-122"/>
                  </a:rPr>
                  <a:t>t+1</a:t>
                </a:r>
                <a:r>
                  <a:rPr lang="zh-CN" altLang="zh-CN" sz="1600" dirty="0">
                    <a:latin typeface="微软雅黑" panose="020B0503020204020204" pitchFamily="34" charset="-122"/>
                    <a:ea typeface="微软雅黑" panose="020B0503020204020204" pitchFamily="34" charset="-122"/>
                  </a:rPr>
                  <a:t>，</a:t>
                </a:r>
                <a:r>
                  <a:rPr lang="zh-CN" altLang="zh-CN" sz="1600" dirty="0" smtClean="0">
                    <a:latin typeface="微软雅黑" panose="020B0503020204020204" pitchFamily="34" charset="-122"/>
                    <a:ea typeface="微软雅黑" panose="020B0503020204020204" pitchFamily="34" charset="-122"/>
                  </a:rPr>
                  <a:t>有</a:t>
                </a:r>
                <a:endParaRPr lang="en-US" altLang="zh-CN" sz="1600" dirty="0" smtClean="0">
                  <a:latin typeface="微软雅黑" panose="020B0503020204020204" pitchFamily="34" charset="-122"/>
                  <a:ea typeface="微软雅黑" panose="020B0503020204020204" pitchFamily="34" charset="-122"/>
                </a:endParaRPr>
              </a:p>
              <a:p>
                <a:pPr>
                  <a:lnSpc>
                    <a:spcPct val="150000"/>
                  </a:lnSpc>
                </a:pPr>
                <a:endParaRPr lang="zh-CN" altLang="zh-CN" sz="1600" dirty="0">
                  <a:latin typeface="微软雅黑" panose="020B0503020204020204" pitchFamily="34" charset="-122"/>
                  <a:ea typeface="微软雅黑" panose="020B0503020204020204" pitchFamily="34" charset="-122"/>
                </a:endParaRPr>
              </a:p>
              <a:p>
                <a:pPr algn="ctr">
                  <a:lnSpc>
                    <a:spcPct val="150000"/>
                  </a:lnSpc>
                </a:pPr>
                <a:r>
                  <a:rPr lang="en-US" altLang="zh-CN" sz="1600" dirty="0" smtClean="0">
                    <a:latin typeface="微软雅黑" panose="020B0503020204020204" pitchFamily="34" charset="-122"/>
                    <a:ea typeface="微软雅黑" panose="020B0503020204020204" pitchFamily="34" charset="-122"/>
                  </a:rPr>
                  <a:t>	</a:t>
                </a:r>
                <a14:m>
                  <m:oMath xmlns:m="http://schemas.openxmlformats.org/officeDocument/2006/math">
                    <m:sSubSup>
                      <m:sSubSupPr>
                        <m:ctrlPr>
                          <a:rPr lang="zh-CN" altLang="zh-CN" sz="1600" b="1" i="1">
                            <a:latin typeface="Cambria Math" panose="02040503050406030204" pitchFamily="18" charset="0"/>
                            <a:ea typeface="微软雅黑" panose="020B0503020204020204" pitchFamily="34" charset="-122"/>
                          </a:rPr>
                        </m:ctrlPr>
                      </m:sSubSupPr>
                      <m:e>
                        <m:r>
                          <a:rPr lang="en-US" altLang="zh-CN" sz="1600" b="1" i="1">
                            <a:latin typeface="Cambria Math" panose="02040503050406030204" pitchFamily="18" charset="0"/>
                            <a:ea typeface="微软雅黑" panose="020B0503020204020204" pitchFamily="34" charset="-122"/>
                          </a:rPr>
                          <m:t>𝑽</m:t>
                        </m:r>
                      </m:e>
                      <m:sub>
                        <m:r>
                          <a:rPr lang="en-US" altLang="zh-CN" sz="1600" b="1" i="1">
                            <a:latin typeface="Cambria Math" panose="02040503050406030204" pitchFamily="18" charset="0"/>
                            <a:ea typeface="微软雅黑" panose="020B0503020204020204" pitchFamily="34" charset="-122"/>
                          </a:rPr>
                          <m:t>𝒊</m:t>
                        </m:r>
                      </m:sub>
                      <m:sup>
                        <m:r>
                          <a:rPr lang="en-US" altLang="zh-CN" sz="1600" b="1" i="1">
                            <a:latin typeface="Cambria Math" panose="02040503050406030204" pitchFamily="18" charset="0"/>
                            <a:ea typeface="微软雅黑" panose="020B0503020204020204" pitchFamily="34" charset="-122"/>
                          </a:rPr>
                          <m:t>𝒕</m:t>
                        </m:r>
                        <m:r>
                          <a:rPr lang="en-US" altLang="zh-CN" sz="1600" b="1">
                            <a:latin typeface="Cambria Math" panose="02040503050406030204" pitchFamily="18" charset="0"/>
                            <a:ea typeface="微软雅黑" panose="020B0503020204020204" pitchFamily="34" charset="-122"/>
                          </a:rPr>
                          <m:t>+</m:t>
                        </m:r>
                        <m:r>
                          <a:rPr lang="en-US" altLang="zh-CN" sz="1600" b="1" i="1">
                            <a:latin typeface="Cambria Math" panose="02040503050406030204" pitchFamily="18" charset="0"/>
                            <a:ea typeface="微软雅黑" panose="020B0503020204020204" pitchFamily="34" charset="-122"/>
                          </a:rPr>
                          <m:t>𝟏</m:t>
                        </m:r>
                      </m:sup>
                    </m:sSubSup>
                    <m:d>
                      <m:dPr>
                        <m:ctrlPr>
                          <a:rPr lang="zh-CN" altLang="zh-CN" sz="1600" b="1" i="1">
                            <a:latin typeface="Cambria Math" panose="02040503050406030204" pitchFamily="18" charset="0"/>
                            <a:ea typeface="微软雅黑" panose="020B0503020204020204" pitchFamily="34" charset="-122"/>
                          </a:rPr>
                        </m:ctrlPr>
                      </m:dPr>
                      <m:e>
                        <m:r>
                          <a:rPr lang="en-US" altLang="zh-CN" sz="1600" b="1" i="1">
                            <a:latin typeface="Cambria Math" panose="02040503050406030204" pitchFamily="18" charset="0"/>
                            <a:ea typeface="微软雅黑" panose="020B0503020204020204" pitchFamily="34" charset="-122"/>
                          </a:rPr>
                          <m:t>𝒔</m:t>
                        </m:r>
                      </m:e>
                    </m:d>
                    <m:r>
                      <a:rPr lang="en-US" altLang="zh-CN" sz="1600" b="1">
                        <a:latin typeface="Cambria Math" panose="02040503050406030204" pitchFamily="18" charset="0"/>
                        <a:ea typeface="微软雅黑" panose="020B0503020204020204" pitchFamily="34" charset="-122"/>
                      </a:rPr>
                      <m:t>=</m:t>
                    </m:r>
                    <m:nary>
                      <m:naryPr>
                        <m:chr m:val="∑"/>
                        <m:limLoc m:val="undOvr"/>
                        <m:supHide m:val="on"/>
                        <m:ctrlPr>
                          <a:rPr lang="zh-CN" altLang="zh-CN" sz="1600" b="1" i="1">
                            <a:latin typeface="Cambria Math" panose="02040503050406030204" pitchFamily="18" charset="0"/>
                            <a:ea typeface="微软雅黑" panose="020B0503020204020204" pitchFamily="34" charset="-122"/>
                          </a:rPr>
                        </m:ctrlPr>
                      </m:naryPr>
                      <m:sub>
                        <m:r>
                          <a:rPr lang="en-US" altLang="zh-CN" sz="1600" b="1" i="1">
                            <a:latin typeface="Cambria Math" panose="02040503050406030204" pitchFamily="18" charset="0"/>
                            <a:ea typeface="微软雅黑" panose="020B0503020204020204" pitchFamily="34" charset="-122"/>
                          </a:rPr>
                          <m:t>𝒂</m:t>
                        </m:r>
                        <m:r>
                          <a:rPr lang="en-US" altLang="zh-CN" sz="1600" b="1">
                            <a:latin typeface="Cambria Math" panose="02040503050406030204" pitchFamily="18" charset="0"/>
                            <a:ea typeface="微软雅黑" panose="020B0503020204020204" pitchFamily="34" charset="-122"/>
                          </a:rPr>
                          <m:t>∈</m:t>
                        </m:r>
                        <m:r>
                          <a:rPr lang="en-US" altLang="zh-CN" sz="1600" b="1" i="1">
                            <a:latin typeface="Cambria Math" panose="02040503050406030204" pitchFamily="18" charset="0"/>
                            <a:ea typeface="微软雅黑" panose="020B0503020204020204" pitchFamily="34" charset="-122"/>
                          </a:rPr>
                          <m:t>𝑨</m:t>
                        </m:r>
                        <m:r>
                          <a:rPr lang="en-US" altLang="zh-CN" sz="1600" b="1">
                            <a:latin typeface="Cambria Math" panose="02040503050406030204" pitchFamily="18" charset="0"/>
                            <a:ea typeface="微软雅黑" panose="020B0503020204020204" pitchFamily="34" charset="-122"/>
                          </a:rPr>
                          <m:t>(</m:t>
                        </m:r>
                        <m:r>
                          <a:rPr lang="en-US" altLang="zh-CN" sz="1600" b="1" i="1">
                            <a:latin typeface="Cambria Math" panose="02040503050406030204" pitchFamily="18" charset="0"/>
                            <a:ea typeface="微软雅黑" panose="020B0503020204020204" pitchFamily="34" charset="-122"/>
                          </a:rPr>
                          <m:t>𝒔</m:t>
                        </m:r>
                        <m:r>
                          <a:rPr lang="en-US" altLang="zh-CN" sz="1600" b="1">
                            <a:latin typeface="Cambria Math" panose="02040503050406030204" pitchFamily="18" charset="0"/>
                            <a:ea typeface="微软雅黑" panose="020B0503020204020204" pitchFamily="34" charset="-122"/>
                          </a:rPr>
                          <m:t>)</m:t>
                        </m:r>
                      </m:sub>
                      <m:sup/>
                      <m:e>
                        <m:sSubSup>
                          <m:sSubSupPr>
                            <m:ctrlPr>
                              <a:rPr lang="zh-CN" altLang="zh-CN" sz="1600" b="1" i="1">
                                <a:latin typeface="Cambria Math" panose="02040503050406030204" pitchFamily="18" charset="0"/>
                                <a:ea typeface="微软雅黑" panose="020B0503020204020204" pitchFamily="34" charset="-122"/>
                              </a:rPr>
                            </m:ctrlPr>
                          </m:sSubSupPr>
                          <m:e>
                            <m:r>
                              <a:rPr lang="en-US" altLang="zh-CN" sz="1600" b="1" i="1">
                                <a:latin typeface="Cambria Math" panose="02040503050406030204" pitchFamily="18" charset="0"/>
                                <a:ea typeface="微软雅黑" panose="020B0503020204020204" pitchFamily="34" charset="-122"/>
                              </a:rPr>
                              <m:t>𝝅</m:t>
                            </m:r>
                          </m:e>
                          <m:sub>
                            <m:r>
                              <a:rPr lang="en-US" altLang="zh-CN" sz="1600" b="1" i="1">
                                <a:latin typeface="Cambria Math" panose="02040503050406030204" pitchFamily="18" charset="0"/>
                                <a:ea typeface="微软雅黑" panose="020B0503020204020204" pitchFamily="34" charset="-122"/>
                              </a:rPr>
                              <m:t>𝒔</m:t>
                            </m:r>
                          </m:sub>
                          <m:sup>
                            <m:r>
                              <a:rPr lang="en-US" altLang="zh-CN" sz="1600" b="1" i="1">
                                <a:latin typeface="Cambria Math" panose="02040503050406030204" pitchFamily="18" charset="0"/>
                                <a:ea typeface="微软雅黑" panose="020B0503020204020204" pitchFamily="34" charset="-122"/>
                              </a:rPr>
                              <m:t>𝒕</m:t>
                            </m:r>
                          </m:sup>
                        </m:sSubSup>
                        <m:d>
                          <m:dPr>
                            <m:ctrlPr>
                              <a:rPr lang="zh-CN" altLang="zh-CN" sz="1600" b="1" i="1">
                                <a:latin typeface="Cambria Math" panose="02040503050406030204" pitchFamily="18" charset="0"/>
                                <a:ea typeface="微软雅黑" panose="020B0503020204020204" pitchFamily="34" charset="-122"/>
                              </a:rPr>
                            </m:ctrlPr>
                          </m:dPr>
                          <m:e>
                            <m:r>
                              <a:rPr lang="en-US" altLang="zh-CN" sz="1600" b="1" i="1">
                                <a:latin typeface="Cambria Math" panose="02040503050406030204" pitchFamily="18" charset="0"/>
                                <a:ea typeface="微软雅黑" panose="020B0503020204020204" pitchFamily="34" charset="-122"/>
                              </a:rPr>
                              <m:t>𝒂</m:t>
                            </m:r>
                          </m:e>
                        </m:d>
                        <m:sSubSup>
                          <m:sSubSupPr>
                            <m:ctrlPr>
                              <a:rPr lang="zh-CN" altLang="zh-CN" sz="1600" b="1" i="1">
                                <a:latin typeface="Cambria Math" panose="02040503050406030204" pitchFamily="18" charset="0"/>
                                <a:ea typeface="微软雅黑" panose="020B0503020204020204" pitchFamily="34" charset="-122"/>
                              </a:rPr>
                            </m:ctrlPr>
                          </m:sSubSupPr>
                          <m:e>
                            <m:r>
                              <a:rPr lang="en-US" altLang="zh-CN" sz="1600" b="1" i="1">
                                <a:latin typeface="Cambria Math" panose="02040503050406030204" pitchFamily="18" charset="0"/>
                                <a:ea typeface="微软雅黑" panose="020B0503020204020204" pitchFamily="34" charset="-122"/>
                              </a:rPr>
                              <m:t>𝑸</m:t>
                            </m:r>
                          </m:e>
                          <m:sub>
                            <m:r>
                              <a:rPr lang="en-US" altLang="zh-CN" sz="1600" b="1" i="1">
                                <a:latin typeface="Cambria Math" panose="02040503050406030204" pitchFamily="18" charset="0"/>
                                <a:ea typeface="微软雅黑" panose="020B0503020204020204" pitchFamily="34" charset="-122"/>
                              </a:rPr>
                              <m:t>𝒊</m:t>
                            </m:r>
                          </m:sub>
                          <m:sup>
                            <m:r>
                              <a:rPr lang="en-US" altLang="zh-CN" sz="1600" b="1" i="1">
                                <a:latin typeface="Cambria Math" panose="02040503050406030204" pitchFamily="18" charset="0"/>
                                <a:ea typeface="微软雅黑" panose="020B0503020204020204" pitchFamily="34" charset="-122"/>
                              </a:rPr>
                              <m:t>𝒕</m:t>
                            </m:r>
                          </m:sup>
                        </m:sSubSup>
                        <m:r>
                          <a:rPr lang="en-US" altLang="zh-CN" sz="1600" b="1">
                            <a:latin typeface="Cambria Math" panose="02040503050406030204" pitchFamily="18" charset="0"/>
                            <a:ea typeface="微软雅黑" panose="020B0503020204020204" pitchFamily="34" charset="-122"/>
                          </a:rPr>
                          <m:t>(</m:t>
                        </m:r>
                        <m:r>
                          <a:rPr lang="en-US" altLang="zh-CN" sz="1600" b="1" i="1">
                            <a:latin typeface="Cambria Math" panose="02040503050406030204" pitchFamily="18" charset="0"/>
                            <a:ea typeface="微软雅黑" panose="020B0503020204020204" pitchFamily="34" charset="-122"/>
                          </a:rPr>
                          <m:t>𝒔</m:t>
                        </m:r>
                        <m:r>
                          <a:rPr lang="en-US" altLang="zh-CN" sz="1600" b="1">
                            <a:latin typeface="Cambria Math" panose="02040503050406030204" pitchFamily="18" charset="0"/>
                            <a:ea typeface="微软雅黑" panose="020B0503020204020204" pitchFamily="34" charset="-122"/>
                          </a:rPr>
                          <m:t>,</m:t>
                        </m:r>
                        <m:r>
                          <a:rPr lang="en-US" altLang="zh-CN" sz="1600" b="1" i="1">
                            <a:latin typeface="Cambria Math" panose="02040503050406030204" pitchFamily="18" charset="0"/>
                            <a:ea typeface="微软雅黑" panose="020B0503020204020204" pitchFamily="34" charset="-122"/>
                          </a:rPr>
                          <m:t>𝒂</m:t>
                        </m:r>
                        <m:r>
                          <a:rPr lang="en-US" altLang="zh-CN" sz="1600" b="1">
                            <a:latin typeface="Cambria Math" panose="02040503050406030204" pitchFamily="18" charset="0"/>
                            <a:ea typeface="微软雅黑" panose="020B0503020204020204" pitchFamily="34" charset="-122"/>
                          </a:rPr>
                          <m:t>)</m:t>
                        </m:r>
                      </m:e>
                    </m:nary>
                  </m:oMath>
                </a14:m>
                <a:r>
                  <a:rPr lang="en-US" altLang="zh-CN" sz="1600" b="1" dirty="0" smtClean="0">
                    <a:latin typeface="微软雅黑" panose="020B0503020204020204" pitchFamily="34" charset="-122"/>
                    <a:ea typeface="微软雅黑" panose="020B0503020204020204" pitchFamily="34" charset="-122"/>
                  </a:rPr>
                  <a:t>	</a:t>
                </a:r>
              </a:p>
              <a:p>
                <a:pPr algn="ctr">
                  <a:lnSpc>
                    <a:spcPct val="150000"/>
                  </a:lnSpc>
                </a:pPr>
                <a:r>
                  <a:rPr lang="en-US" altLang="zh-CN" sz="1600" b="1" dirty="0" smtClean="0">
                    <a:latin typeface="微软雅黑" panose="020B0503020204020204" pitchFamily="34" charset="-122"/>
                    <a:ea typeface="微软雅黑" panose="020B0503020204020204" pitchFamily="34" charset="-122"/>
                  </a:rPr>
                  <a:t>              </a:t>
                </a:r>
                <a:r>
                  <a:rPr lang="en-US" altLang="zh-CN" sz="1600" b="1" dirty="0">
                    <a:latin typeface="微软雅黑" panose="020B0503020204020204" pitchFamily="34" charset="-122"/>
                    <a:ea typeface="微软雅黑" panose="020B0503020204020204" pitchFamily="34" charset="-122"/>
                  </a:rPr>
                  <a:t>	</a:t>
                </a:r>
                <a:r>
                  <a:rPr lang="en-US" altLang="zh-CN" sz="1600" b="1" dirty="0" smtClean="0">
                    <a:latin typeface="微软雅黑" panose="020B0503020204020204" pitchFamily="34" charset="-122"/>
                    <a:ea typeface="微软雅黑" panose="020B0503020204020204" pitchFamily="34" charset="-122"/>
                  </a:rPr>
                  <a:t>    </a:t>
                </a:r>
                <a14:m>
                  <m:oMath xmlns:m="http://schemas.openxmlformats.org/officeDocument/2006/math">
                    <m:sSubSup>
                      <m:sSubSupPr>
                        <m:ctrlPr>
                          <a:rPr lang="zh-CN" altLang="zh-CN" sz="1600" b="1" i="1">
                            <a:latin typeface="Cambria Math" panose="02040503050406030204" pitchFamily="18" charset="0"/>
                            <a:ea typeface="微软雅黑" panose="020B0503020204020204" pitchFamily="34" charset="-122"/>
                          </a:rPr>
                        </m:ctrlPr>
                      </m:sSubSupPr>
                      <m:e>
                        <m:r>
                          <a:rPr lang="en-US" altLang="zh-CN" sz="1600" b="1" i="1">
                            <a:latin typeface="Cambria Math" panose="02040503050406030204" pitchFamily="18" charset="0"/>
                            <a:ea typeface="微软雅黑" panose="020B0503020204020204" pitchFamily="34" charset="-122"/>
                          </a:rPr>
                          <m:t>𝑸</m:t>
                        </m:r>
                      </m:e>
                      <m:sub>
                        <m:r>
                          <a:rPr lang="en-US" altLang="zh-CN" sz="1600" b="1" i="1">
                            <a:latin typeface="Cambria Math" panose="02040503050406030204" pitchFamily="18" charset="0"/>
                            <a:ea typeface="微软雅黑" panose="020B0503020204020204" pitchFamily="34" charset="-122"/>
                          </a:rPr>
                          <m:t>𝒊</m:t>
                        </m:r>
                      </m:sub>
                      <m:sup>
                        <m:r>
                          <a:rPr lang="en-US" altLang="zh-CN" sz="1600" b="1" i="1">
                            <a:latin typeface="Cambria Math" panose="02040503050406030204" pitchFamily="18" charset="0"/>
                            <a:ea typeface="微软雅黑" panose="020B0503020204020204" pitchFamily="34" charset="-122"/>
                          </a:rPr>
                          <m:t>𝒕</m:t>
                        </m:r>
                        <m:r>
                          <a:rPr lang="en-US" altLang="zh-CN" sz="1600" b="1">
                            <a:latin typeface="Cambria Math" panose="02040503050406030204" pitchFamily="18" charset="0"/>
                            <a:ea typeface="微软雅黑" panose="020B0503020204020204" pitchFamily="34" charset="-122"/>
                          </a:rPr>
                          <m:t>+</m:t>
                        </m:r>
                        <m:r>
                          <a:rPr lang="en-US" altLang="zh-CN" sz="1600" b="1" i="1">
                            <a:latin typeface="Cambria Math" panose="02040503050406030204" pitchFamily="18" charset="0"/>
                            <a:ea typeface="微软雅黑" panose="020B0503020204020204" pitchFamily="34" charset="-122"/>
                          </a:rPr>
                          <m:t>𝟏</m:t>
                        </m:r>
                      </m:sup>
                    </m:sSubSup>
                    <m:d>
                      <m:dPr>
                        <m:ctrlPr>
                          <a:rPr lang="zh-CN" altLang="zh-CN" sz="1600" b="1" i="1">
                            <a:latin typeface="Cambria Math" panose="02040503050406030204" pitchFamily="18" charset="0"/>
                            <a:ea typeface="微软雅黑" panose="020B0503020204020204" pitchFamily="34" charset="-122"/>
                          </a:rPr>
                        </m:ctrlPr>
                      </m:dPr>
                      <m:e>
                        <m:r>
                          <a:rPr lang="en-US" altLang="zh-CN" sz="1600" b="1" i="1">
                            <a:latin typeface="Cambria Math" panose="02040503050406030204" pitchFamily="18" charset="0"/>
                            <a:ea typeface="微软雅黑" panose="020B0503020204020204" pitchFamily="34" charset="-122"/>
                          </a:rPr>
                          <m:t>𝒔</m:t>
                        </m:r>
                        <m:r>
                          <a:rPr lang="en-US" altLang="zh-CN" sz="1600" b="1">
                            <a:latin typeface="Cambria Math" panose="02040503050406030204" pitchFamily="18" charset="0"/>
                            <a:ea typeface="微软雅黑" panose="020B0503020204020204" pitchFamily="34" charset="-122"/>
                          </a:rPr>
                          <m:t>,</m:t>
                        </m:r>
                        <m:r>
                          <a:rPr lang="en-US" altLang="zh-CN" sz="1600" b="1" i="1">
                            <a:latin typeface="Cambria Math" panose="02040503050406030204" pitchFamily="18" charset="0"/>
                            <a:ea typeface="微软雅黑" panose="020B0503020204020204" pitchFamily="34" charset="-122"/>
                          </a:rPr>
                          <m:t>𝒂</m:t>
                        </m:r>
                      </m:e>
                    </m:d>
                    <m:r>
                      <a:rPr lang="en-US" altLang="zh-CN" sz="1600" b="1">
                        <a:latin typeface="Cambria Math" panose="02040503050406030204" pitchFamily="18" charset="0"/>
                        <a:ea typeface="微软雅黑" panose="020B0503020204020204" pitchFamily="34" charset="-122"/>
                      </a:rPr>
                      <m:t>=</m:t>
                    </m:r>
                    <m:d>
                      <m:dPr>
                        <m:ctrlPr>
                          <a:rPr lang="zh-CN" altLang="zh-CN" sz="1600" b="1" i="1">
                            <a:latin typeface="Cambria Math" panose="02040503050406030204" pitchFamily="18" charset="0"/>
                            <a:ea typeface="微软雅黑" panose="020B0503020204020204" pitchFamily="34" charset="-122"/>
                          </a:rPr>
                        </m:ctrlPr>
                      </m:dPr>
                      <m:e>
                        <m:r>
                          <a:rPr lang="en-US" altLang="zh-CN" sz="1600" b="1" i="1">
                            <a:latin typeface="Cambria Math" panose="02040503050406030204" pitchFamily="18" charset="0"/>
                            <a:ea typeface="微软雅黑" panose="020B0503020204020204" pitchFamily="34" charset="-122"/>
                          </a:rPr>
                          <m:t>𝟏</m:t>
                        </m:r>
                        <m:r>
                          <a:rPr lang="en-US" altLang="zh-CN" sz="1600" b="1">
                            <a:latin typeface="Cambria Math" panose="02040503050406030204" pitchFamily="18" charset="0"/>
                            <a:ea typeface="微软雅黑" panose="020B0503020204020204" pitchFamily="34" charset="-122"/>
                          </a:rPr>
                          <m:t>−</m:t>
                        </m:r>
                        <m:r>
                          <a:rPr lang="en-US" altLang="zh-CN" sz="1600" b="1" i="1">
                            <a:latin typeface="Cambria Math" panose="02040503050406030204" pitchFamily="18" charset="0"/>
                            <a:ea typeface="微软雅黑" panose="020B0503020204020204" pitchFamily="34" charset="-122"/>
                          </a:rPr>
                          <m:t>𝜹</m:t>
                        </m:r>
                      </m:e>
                    </m:d>
                    <m:sSub>
                      <m:sSubPr>
                        <m:ctrlPr>
                          <a:rPr lang="zh-CN" altLang="zh-CN" sz="1600" b="1" i="1">
                            <a:latin typeface="Cambria Math" panose="02040503050406030204" pitchFamily="18" charset="0"/>
                            <a:ea typeface="微软雅黑" panose="020B0503020204020204" pitchFamily="34" charset="-122"/>
                          </a:rPr>
                        </m:ctrlPr>
                      </m:sSubPr>
                      <m:e>
                        <m:r>
                          <a:rPr lang="en-US" altLang="zh-CN" sz="1600" b="1" i="1">
                            <a:latin typeface="Cambria Math" panose="02040503050406030204" pitchFamily="18" charset="0"/>
                            <a:ea typeface="微软雅黑" panose="020B0503020204020204" pitchFamily="34" charset="-122"/>
                          </a:rPr>
                          <m:t>𝑹</m:t>
                        </m:r>
                      </m:e>
                      <m:sub>
                        <m:r>
                          <a:rPr lang="en-US" altLang="zh-CN" sz="1600" b="1" i="1">
                            <a:latin typeface="Cambria Math" panose="02040503050406030204" pitchFamily="18" charset="0"/>
                            <a:ea typeface="微软雅黑" panose="020B0503020204020204" pitchFamily="34" charset="-122"/>
                          </a:rPr>
                          <m:t>𝒊</m:t>
                        </m:r>
                      </m:sub>
                    </m:sSub>
                    <m:d>
                      <m:dPr>
                        <m:ctrlPr>
                          <a:rPr lang="zh-CN" altLang="zh-CN" sz="1600" b="1" i="1">
                            <a:latin typeface="Cambria Math" panose="02040503050406030204" pitchFamily="18" charset="0"/>
                            <a:ea typeface="微软雅黑" panose="020B0503020204020204" pitchFamily="34" charset="-122"/>
                          </a:rPr>
                        </m:ctrlPr>
                      </m:dPr>
                      <m:e>
                        <m:r>
                          <a:rPr lang="en-US" altLang="zh-CN" sz="1600" b="1" i="1">
                            <a:latin typeface="Cambria Math" panose="02040503050406030204" pitchFamily="18" charset="0"/>
                            <a:ea typeface="微软雅黑" panose="020B0503020204020204" pitchFamily="34" charset="-122"/>
                          </a:rPr>
                          <m:t>𝒔</m:t>
                        </m:r>
                        <m:r>
                          <a:rPr lang="en-US" altLang="zh-CN" sz="1600" b="1">
                            <a:latin typeface="Cambria Math" panose="02040503050406030204" pitchFamily="18" charset="0"/>
                            <a:ea typeface="微软雅黑" panose="020B0503020204020204" pitchFamily="34" charset="-122"/>
                          </a:rPr>
                          <m:t>,</m:t>
                        </m:r>
                        <m:r>
                          <a:rPr lang="en-US" altLang="zh-CN" sz="1600" b="1" i="1">
                            <a:latin typeface="Cambria Math" panose="02040503050406030204" pitchFamily="18" charset="0"/>
                            <a:ea typeface="微软雅黑" panose="020B0503020204020204" pitchFamily="34" charset="-122"/>
                          </a:rPr>
                          <m:t>𝒂</m:t>
                        </m:r>
                      </m:e>
                    </m:d>
                    <m:r>
                      <a:rPr lang="en-US" altLang="zh-CN" sz="1600" b="1">
                        <a:latin typeface="Cambria Math" panose="02040503050406030204" pitchFamily="18" charset="0"/>
                        <a:ea typeface="微软雅黑" panose="020B0503020204020204" pitchFamily="34" charset="-122"/>
                      </a:rPr>
                      <m:t>+</m:t>
                    </m:r>
                    <m:r>
                      <a:rPr lang="en-US" altLang="zh-CN" sz="1600" b="1" i="1">
                        <a:latin typeface="Cambria Math" panose="02040503050406030204" pitchFamily="18" charset="0"/>
                        <a:ea typeface="微软雅黑" panose="020B0503020204020204" pitchFamily="34" charset="-122"/>
                      </a:rPr>
                      <m:t>𝜹</m:t>
                    </m:r>
                    <m:nary>
                      <m:naryPr>
                        <m:chr m:val="∑"/>
                        <m:limLoc m:val="undOvr"/>
                        <m:supHide m:val="on"/>
                        <m:ctrlPr>
                          <a:rPr lang="zh-CN" altLang="zh-CN" sz="1600" b="1" i="1">
                            <a:latin typeface="Cambria Math" panose="02040503050406030204" pitchFamily="18" charset="0"/>
                            <a:ea typeface="微软雅黑" panose="020B0503020204020204" pitchFamily="34" charset="-122"/>
                          </a:rPr>
                        </m:ctrlPr>
                      </m:naryPr>
                      <m:sub>
                        <m:sSup>
                          <m:sSupPr>
                            <m:ctrlPr>
                              <a:rPr lang="zh-CN" altLang="zh-CN" sz="1600" b="1" i="1">
                                <a:latin typeface="Cambria Math" panose="02040503050406030204" pitchFamily="18" charset="0"/>
                                <a:ea typeface="微软雅黑" panose="020B0503020204020204" pitchFamily="34" charset="-122"/>
                              </a:rPr>
                            </m:ctrlPr>
                          </m:sSupPr>
                          <m:e>
                            <m:r>
                              <a:rPr lang="en-US" altLang="zh-CN" sz="1600" b="1" i="1">
                                <a:latin typeface="Cambria Math" panose="02040503050406030204" pitchFamily="18" charset="0"/>
                                <a:ea typeface="微软雅黑" panose="020B0503020204020204" pitchFamily="34" charset="-122"/>
                              </a:rPr>
                              <m:t>𝒔</m:t>
                            </m:r>
                          </m:e>
                          <m:sup>
                            <m:r>
                              <a:rPr lang="en-US" altLang="zh-CN" sz="1600" b="1">
                                <a:latin typeface="Cambria Math" panose="02040503050406030204" pitchFamily="18" charset="0"/>
                                <a:ea typeface="微软雅黑" panose="020B0503020204020204" pitchFamily="34" charset="-122"/>
                              </a:rPr>
                              <m:t>′</m:t>
                            </m:r>
                          </m:sup>
                        </m:sSup>
                        <m:r>
                          <a:rPr lang="en-US" altLang="zh-CN" sz="1600" b="1">
                            <a:latin typeface="Cambria Math" panose="02040503050406030204" pitchFamily="18" charset="0"/>
                            <a:ea typeface="微软雅黑" panose="020B0503020204020204" pitchFamily="34" charset="-122"/>
                          </a:rPr>
                          <m:t>∈</m:t>
                        </m:r>
                        <m:r>
                          <a:rPr lang="en-US" altLang="zh-CN" sz="1600" b="1" i="1">
                            <a:latin typeface="Cambria Math" panose="02040503050406030204" pitchFamily="18" charset="0"/>
                            <a:ea typeface="微软雅黑" panose="020B0503020204020204" pitchFamily="34" charset="-122"/>
                          </a:rPr>
                          <m:t>𝑺</m:t>
                        </m:r>
                      </m:sub>
                      <m:sup/>
                      <m:e>
                        <m:r>
                          <a:rPr lang="en-US" altLang="zh-CN" sz="1600" b="1" i="1">
                            <a:latin typeface="Cambria Math" panose="02040503050406030204" pitchFamily="18" charset="0"/>
                            <a:ea typeface="微软雅黑" panose="020B0503020204020204" pitchFamily="34" charset="-122"/>
                          </a:rPr>
                          <m:t>𝑷</m:t>
                        </m:r>
                        <m:d>
                          <m:dPr>
                            <m:begChr m:val="["/>
                            <m:endChr m:val="]"/>
                            <m:ctrlPr>
                              <a:rPr lang="zh-CN" altLang="zh-CN" sz="1600" b="1" i="1">
                                <a:latin typeface="Cambria Math" panose="02040503050406030204" pitchFamily="18" charset="0"/>
                                <a:ea typeface="微软雅黑" panose="020B0503020204020204" pitchFamily="34" charset="-122"/>
                              </a:rPr>
                            </m:ctrlPr>
                          </m:dPr>
                          <m:e>
                            <m:sSup>
                              <m:sSupPr>
                                <m:ctrlPr>
                                  <a:rPr lang="zh-CN" altLang="zh-CN" sz="1600" b="1" i="1">
                                    <a:latin typeface="Cambria Math" panose="02040503050406030204" pitchFamily="18" charset="0"/>
                                    <a:ea typeface="微软雅黑" panose="020B0503020204020204" pitchFamily="34" charset="-122"/>
                                  </a:rPr>
                                </m:ctrlPr>
                              </m:sSupPr>
                              <m:e>
                                <m:r>
                                  <a:rPr lang="en-US" altLang="zh-CN" sz="1600" b="1" i="1">
                                    <a:latin typeface="Cambria Math" panose="02040503050406030204" pitchFamily="18" charset="0"/>
                                    <a:ea typeface="微软雅黑" panose="020B0503020204020204" pitchFamily="34" charset="-122"/>
                                  </a:rPr>
                                  <m:t>𝒔</m:t>
                                </m:r>
                              </m:e>
                              <m:sup>
                                <m:r>
                                  <a:rPr lang="en-US" altLang="zh-CN" sz="1600" b="1">
                                    <a:latin typeface="Cambria Math" panose="02040503050406030204" pitchFamily="18" charset="0"/>
                                    <a:ea typeface="微软雅黑" panose="020B0503020204020204" pitchFamily="34" charset="-122"/>
                                  </a:rPr>
                                  <m:t>′</m:t>
                                </m:r>
                              </m:sup>
                            </m:sSup>
                          </m:e>
                          <m:e>
                            <m:r>
                              <a:rPr lang="en-US" altLang="zh-CN" sz="1600" b="1" i="1">
                                <a:latin typeface="Cambria Math" panose="02040503050406030204" pitchFamily="18" charset="0"/>
                                <a:ea typeface="微软雅黑" panose="020B0503020204020204" pitchFamily="34" charset="-122"/>
                              </a:rPr>
                              <m:t>𝒔</m:t>
                            </m:r>
                            <m:r>
                              <a:rPr lang="en-US" altLang="zh-CN" sz="1600" b="1">
                                <a:latin typeface="Cambria Math" panose="02040503050406030204" pitchFamily="18" charset="0"/>
                                <a:ea typeface="微软雅黑" panose="020B0503020204020204" pitchFamily="34" charset="-122"/>
                              </a:rPr>
                              <m:t>, </m:t>
                            </m:r>
                            <m:r>
                              <a:rPr lang="en-US" altLang="zh-CN" sz="1600" b="1" i="1">
                                <a:latin typeface="Cambria Math" panose="02040503050406030204" pitchFamily="18" charset="0"/>
                                <a:ea typeface="微软雅黑" panose="020B0503020204020204" pitchFamily="34" charset="-122"/>
                              </a:rPr>
                              <m:t>𝒂</m:t>
                            </m:r>
                          </m:e>
                        </m:d>
                      </m:e>
                    </m:nary>
                    <m:sSubSup>
                      <m:sSubSupPr>
                        <m:ctrlPr>
                          <a:rPr lang="zh-CN" altLang="zh-CN" sz="1600" b="1" i="1">
                            <a:latin typeface="Cambria Math" panose="02040503050406030204" pitchFamily="18" charset="0"/>
                            <a:ea typeface="微软雅黑" panose="020B0503020204020204" pitchFamily="34" charset="-122"/>
                          </a:rPr>
                        </m:ctrlPr>
                      </m:sSubSupPr>
                      <m:e>
                        <m:r>
                          <a:rPr lang="en-US" altLang="zh-CN" sz="1600" b="1" i="1">
                            <a:latin typeface="Cambria Math" panose="02040503050406030204" pitchFamily="18" charset="0"/>
                            <a:ea typeface="微软雅黑" panose="020B0503020204020204" pitchFamily="34" charset="-122"/>
                          </a:rPr>
                          <m:t>𝑽</m:t>
                        </m:r>
                      </m:e>
                      <m:sub>
                        <m:r>
                          <a:rPr lang="en-US" altLang="zh-CN" sz="1600" b="1" i="1">
                            <a:latin typeface="Cambria Math" panose="02040503050406030204" pitchFamily="18" charset="0"/>
                            <a:ea typeface="微软雅黑" panose="020B0503020204020204" pitchFamily="34" charset="-122"/>
                          </a:rPr>
                          <m:t>𝒊</m:t>
                        </m:r>
                      </m:sub>
                      <m:sup>
                        <m:r>
                          <a:rPr lang="en-US" altLang="zh-CN" sz="1600" b="1" i="1">
                            <a:latin typeface="Cambria Math" panose="02040503050406030204" pitchFamily="18" charset="0"/>
                            <a:ea typeface="微软雅黑" panose="020B0503020204020204" pitchFamily="34" charset="-122"/>
                          </a:rPr>
                          <m:t>𝒕</m:t>
                        </m:r>
                        <m:r>
                          <a:rPr lang="en-US" altLang="zh-CN" sz="1600" b="1">
                            <a:latin typeface="Cambria Math" panose="02040503050406030204" pitchFamily="18" charset="0"/>
                            <a:ea typeface="微软雅黑" panose="020B0503020204020204" pitchFamily="34" charset="-122"/>
                          </a:rPr>
                          <m:t>+</m:t>
                        </m:r>
                        <m:r>
                          <a:rPr lang="en-US" altLang="zh-CN" sz="1600" b="1" i="1">
                            <a:latin typeface="Cambria Math" panose="02040503050406030204" pitchFamily="18" charset="0"/>
                            <a:ea typeface="微软雅黑" panose="020B0503020204020204" pitchFamily="34" charset="-122"/>
                          </a:rPr>
                          <m:t>𝟏</m:t>
                        </m:r>
                      </m:sup>
                    </m:sSubSup>
                    <m:d>
                      <m:dPr>
                        <m:ctrlPr>
                          <a:rPr lang="zh-CN" altLang="zh-CN" sz="1600" b="1" i="1">
                            <a:latin typeface="Cambria Math" panose="02040503050406030204" pitchFamily="18" charset="0"/>
                            <a:ea typeface="微软雅黑" panose="020B0503020204020204" pitchFamily="34" charset="-122"/>
                          </a:rPr>
                        </m:ctrlPr>
                      </m:dPr>
                      <m:e>
                        <m:sSup>
                          <m:sSupPr>
                            <m:ctrlPr>
                              <a:rPr lang="zh-CN" altLang="zh-CN" sz="1600" b="1" i="1">
                                <a:latin typeface="Cambria Math" panose="02040503050406030204" pitchFamily="18" charset="0"/>
                                <a:ea typeface="微软雅黑" panose="020B0503020204020204" pitchFamily="34" charset="-122"/>
                              </a:rPr>
                            </m:ctrlPr>
                          </m:sSupPr>
                          <m:e>
                            <m:r>
                              <a:rPr lang="en-US" altLang="zh-CN" sz="1600" b="1" i="1">
                                <a:latin typeface="Cambria Math" panose="02040503050406030204" pitchFamily="18" charset="0"/>
                                <a:ea typeface="微软雅黑" panose="020B0503020204020204" pitchFamily="34" charset="-122"/>
                              </a:rPr>
                              <m:t>𝒔</m:t>
                            </m:r>
                          </m:e>
                          <m:sup>
                            <m:r>
                              <a:rPr lang="en-US" altLang="zh-CN" sz="1600" b="1">
                                <a:latin typeface="Cambria Math" panose="02040503050406030204" pitchFamily="18" charset="0"/>
                                <a:ea typeface="微软雅黑" panose="020B0503020204020204" pitchFamily="34" charset="-122"/>
                              </a:rPr>
                              <m:t>′</m:t>
                            </m:r>
                          </m:sup>
                        </m:sSup>
                      </m:e>
                    </m:d>
                  </m:oMath>
                </a14:m>
                <a:r>
                  <a:rPr lang="en-US" altLang="zh-CN" sz="1600" b="1" dirty="0">
                    <a:latin typeface="微软雅黑" panose="020B0503020204020204" pitchFamily="34" charset="-122"/>
                    <a:ea typeface="微软雅黑" panose="020B0503020204020204" pitchFamily="34" charset="-122"/>
                  </a:rPr>
                  <a:t>	  </a:t>
                </a:r>
                <a:r>
                  <a:rPr lang="en-US" altLang="zh-CN" sz="1600" b="1" dirty="0" smtClean="0">
                    <a:latin typeface="微软雅黑" panose="020B0503020204020204" pitchFamily="34" charset="-122"/>
                    <a:ea typeface="微软雅黑" panose="020B0503020204020204" pitchFamily="34" charset="-122"/>
                  </a:rPr>
                  <a:t> 		                              </a:t>
                </a:r>
                <a14:m>
                  <m:oMath xmlns:m="http://schemas.openxmlformats.org/officeDocument/2006/math">
                    <m:sSubSup>
                      <m:sSubSupPr>
                        <m:ctrlPr>
                          <a:rPr lang="zh-CN" altLang="zh-CN" sz="1600" b="1" i="1">
                            <a:latin typeface="Cambria Math" panose="02040503050406030204" pitchFamily="18" charset="0"/>
                            <a:ea typeface="微软雅黑" panose="020B0503020204020204" pitchFamily="34" charset="-122"/>
                          </a:rPr>
                        </m:ctrlPr>
                      </m:sSubSupPr>
                      <m:e>
                        <m:r>
                          <a:rPr lang="en-US" altLang="zh-CN" sz="1600" b="1" i="1">
                            <a:latin typeface="Cambria Math" panose="02040503050406030204" pitchFamily="18" charset="0"/>
                            <a:ea typeface="微软雅黑" panose="020B0503020204020204" pitchFamily="34" charset="-122"/>
                          </a:rPr>
                          <m:t>𝝅</m:t>
                        </m:r>
                      </m:e>
                      <m:sub>
                        <m:r>
                          <a:rPr lang="en-US" altLang="zh-CN" sz="1600" b="1" i="1">
                            <a:latin typeface="Cambria Math" panose="02040503050406030204" pitchFamily="18" charset="0"/>
                            <a:ea typeface="微软雅黑" panose="020B0503020204020204" pitchFamily="34" charset="-122"/>
                          </a:rPr>
                          <m:t>𝒔</m:t>
                        </m:r>
                      </m:sub>
                      <m:sup>
                        <m:r>
                          <a:rPr lang="en-US" altLang="zh-CN" sz="1600" b="1" i="1">
                            <a:latin typeface="Cambria Math" panose="02040503050406030204" pitchFamily="18" charset="0"/>
                            <a:ea typeface="微软雅黑" panose="020B0503020204020204" pitchFamily="34" charset="-122"/>
                          </a:rPr>
                          <m:t>𝒕</m:t>
                        </m:r>
                        <m:r>
                          <a:rPr lang="en-US" altLang="zh-CN" sz="1600" b="1">
                            <a:latin typeface="Cambria Math" panose="02040503050406030204" pitchFamily="18" charset="0"/>
                            <a:ea typeface="微软雅黑" panose="020B0503020204020204" pitchFamily="34" charset="-122"/>
                          </a:rPr>
                          <m:t>+</m:t>
                        </m:r>
                        <m:r>
                          <a:rPr lang="en-US" altLang="zh-CN" sz="1600" b="1" i="1">
                            <a:latin typeface="Cambria Math" panose="02040503050406030204" pitchFamily="18" charset="0"/>
                            <a:ea typeface="微软雅黑" panose="020B0503020204020204" pitchFamily="34" charset="-122"/>
                          </a:rPr>
                          <m:t>𝟏</m:t>
                        </m:r>
                      </m:sup>
                    </m:sSubSup>
                    <m:r>
                      <a:rPr lang="en-US" altLang="zh-CN" sz="1600" b="1">
                        <a:latin typeface="Cambria Math" panose="02040503050406030204" pitchFamily="18" charset="0"/>
                        <a:ea typeface="微软雅黑" panose="020B0503020204020204" pitchFamily="34" charset="-122"/>
                      </a:rPr>
                      <m:t>∈</m:t>
                    </m:r>
                    <m:r>
                      <a:rPr lang="en-US" altLang="zh-CN" sz="1600" b="1" i="1">
                        <a:latin typeface="Cambria Math" panose="02040503050406030204" pitchFamily="18" charset="0"/>
                        <a:ea typeface="微软雅黑" panose="020B0503020204020204" pitchFamily="34" charset="-122"/>
                      </a:rPr>
                      <m:t>𝒇</m:t>
                    </m:r>
                    <m:r>
                      <a:rPr lang="en-US" altLang="zh-CN" sz="1600" b="1">
                        <a:latin typeface="Cambria Math" panose="02040503050406030204" pitchFamily="18" charset="0"/>
                        <a:ea typeface="微软雅黑" panose="020B0503020204020204" pitchFamily="34" charset="-122"/>
                      </a:rPr>
                      <m:t>(</m:t>
                    </m:r>
                    <m:sSup>
                      <m:sSupPr>
                        <m:ctrlPr>
                          <a:rPr lang="zh-CN" altLang="zh-CN" sz="1600" b="1" i="1">
                            <a:latin typeface="Cambria Math" panose="02040503050406030204" pitchFamily="18" charset="0"/>
                            <a:ea typeface="微软雅黑" panose="020B0503020204020204" pitchFamily="34" charset="-122"/>
                          </a:rPr>
                        </m:ctrlPr>
                      </m:sSupPr>
                      <m:e>
                        <m:r>
                          <a:rPr lang="en-US" altLang="zh-CN" sz="1600" b="1" i="1">
                            <a:latin typeface="Cambria Math" panose="02040503050406030204" pitchFamily="18" charset="0"/>
                            <a:ea typeface="微软雅黑" panose="020B0503020204020204" pitchFamily="34" charset="-122"/>
                          </a:rPr>
                          <m:t>𝑸</m:t>
                        </m:r>
                      </m:e>
                      <m:sup>
                        <m:r>
                          <a:rPr lang="en-US" altLang="zh-CN" sz="1600" b="1" i="1">
                            <a:latin typeface="Cambria Math" panose="02040503050406030204" pitchFamily="18" charset="0"/>
                            <a:ea typeface="微软雅黑" panose="020B0503020204020204" pitchFamily="34" charset="-122"/>
                          </a:rPr>
                          <m:t>𝒕</m:t>
                        </m:r>
                        <m:r>
                          <a:rPr lang="en-US" altLang="zh-CN" sz="1600" b="1">
                            <a:latin typeface="Cambria Math" panose="02040503050406030204" pitchFamily="18" charset="0"/>
                            <a:ea typeface="微软雅黑" panose="020B0503020204020204" pitchFamily="34" charset="-122"/>
                          </a:rPr>
                          <m:t>+</m:t>
                        </m:r>
                        <m:r>
                          <a:rPr lang="en-US" altLang="zh-CN" sz="1600" b="1" i="1">
                            <a:latin typeface="Cambria Math" panose="02040503050406030204" pitchFamily="18" charset="0"/>
                            <a:ea typeface="微软雅黑" panose="020B0503020204020204" pitchFamily="34" charset="-122"/>
                          </a:rPr>
                          <m:t>𝟏</m:t>
                        </m:r>
                      </m:sup>
                    </m:sSup>
                    <m:r>
                      <a:rPr lang="en-US" altLang="zh-CN" sz="1600" b="1">
                        <a:latin typeface="Cambria Math" panose="02040503050406030204" pitchFamily="18" charset="0"/>
                        <a:ea typeface="微软雅黑" panose="020B0503020204020204" pitchFamily="34" charset="-122"/>
                      </a:rPr>
                      <m:t>(</m:t>
                    </m:r>
                    <m:r>
                      <a:rPr lang="en-US" altLang="zh-CN" sz="1600" b="1" i="1">
                        <a:latin typeface="Cambria Math" panose="02040503050406030204" pitchFamily="18" charset="0"/>
                        <a:ea typeface="微软雅黑" panose="020B0503020204020204" pitchFamily="34" charset="-122"/>
                      </a:rPr>
                      <m:t>𝒔</m:t>
                    </m:r>
                    <m:r>
                      <a:rPr lang="en-US" altLang="zh-CN" sz="1600" b="1">
                        <a:latin typeface="Cambria Math" panose="02040503050406030204" pitchFamily="18" charset="0"/>
                        <a:ea typeface="微软雅黑" panose="020B0503020204020204" pitchFamily="34" charset="-122"/>
                      </a:rPr>
                      <m:t>))</m:t>
                    </m:r>
                  </m:oMath>
                </a14:m>
                <a:r>
                  <a:rPr lang="en-US" altLang="zh-CN" sz="1600" b="1"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			</a:t>
                </a:r>
                <a:endParaRPr lang="zh-CN" altLang="zh-CN" sz="1600" dirty="0">
                  <a:latin typeface="微软雅黑" panose="020B0503020204020204" pitchFamily="34" charset="-122"/>
                  <a:ea typeface="微软雅黑" panose="020B0503020204020204" pitchFamily="34" charset="-122"/>
                </a:endParaRPr>
              </a:p>
            </p:txBody>
          </p:sp>
        </mc:Choice>
        <mc:Fallback xmlns="">
          <p:sp>
            <p:nvSpPr>
              <p:cNvPr id="2" name="矩形 1"/>
              <p:cNvSpPr>
                <a:spLocks noRot="1" noChangeAspect="1" noMove="1" noResize="1" noEditPoints="1" noAdjustHandles="1" noChangeArrowheads="1" noChangeShapeType="1" noTextEdit="1"/>
              </p:cNvSpPr>
              <p:nvPr/>
            </p:nvSpPr>
            <p:spPr>
              <a:xfrm>
                <a:off x="2884199" y="2430272"/>
                <a:ext cx="8229080" cy="2780826"/>
              </a:xfrm>
              <a:prstGeom prst="rect">
                <a:avLst/>
              </a:prstGeom>
              <a:blipFill>
                <a:blip r:embed="rId7"/>
                <a:stretch>
                  <a:fillRect l="-370" b="-5702"/>
                </a:stretch>
              </a:blipFill>
            </p:spPr>
            <p:txBody>
              <a:bodyPr/>
              <a:lstStyle/>
              <a:p>
                <a:r>
                  <a:rPr lang="zh-CN" altLang="en-US">
                    <a:noFill/>
                  </a:rPr>
                  <a:t> </a:t>
                </a:r>
              </a:p>
            </p:txBody>
          </p:sp>
        </mc:Fallback>
      </mc:AlternateContent>
      <p:sp>
        <p:nvSpPr>
          <p:cNvPr id="22" name="矩形: 圆角 111">
            <a:extLst>
              <a:ext uri="{FF2B5EF4-FFF2-40B4-BE49-F238E27FC236}">
                <a16:creationId xmlns:a16="http://schemas.microsoft.com/office/drawing/2014/main" id="{82512636-FC39-4935-9320-864DA06B68CC}"/>
              </a:ext>
            </a:extLst>
          </p:cNvPr>
          <p:cNvSpPr/>
          <p:nvPr/>
        </p:nvSpPr>
        <p:spPr>
          <a:xfrm>
            <a:off x="5862151" y="1796164"/>
            <a:ext cx="1916857" cy="442175"/>
          </a:xfrm>
          <a:prstGeom prst="roundRect">
            <a:avLst>
              <a:gd name="adj" fmla="val 50000"/>
            </a:avLst>
          </a:prstGeom>
          <a:solidFill>
            <a:srgbClr val="00468E"/>
          </a:solidFill>
          <a:ln w="50800">
            <a:noFill/>
          </a:ln>
          <a:effectLst>
            <a:outerShdw blurRad="469900" sx="104000" sy="104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3" name="文本框 22">
            <a:extLst>
              <a:ext uri="{FF2B5EF4-FFF2-40B4-BE49-F238E27FC236}">
                <a16:creationId xmlns:a16="http://schemas.microsoft.com/office/drawing/2014/main" id="{2276C83F-36B5-4432-9838-DFA02067EACA}"/>
              </a:ext>
            </a:extLst>
          </p:cNvPr>
          <p:cNvSpPr txBox="1"/>
          <p:nvPr/>
        </p:nvSpPr>
        <p:spPr>
          <a:xfrm>
            <a:off x="5967254" y="1818077"/>
            <a:ext cx="1728310" cy="400110"/>
          </a:xfrm>
          <a:prstGeom prst="rect">
            <a:avLst/>
          </a:prstGeom>
          <a:noFill/>
        </p:spPr>
        <p:txBody>
          <a:bodyPr wrap="square" rtlCol="0">
            <a:spAutoFit/>
          </a:bodyPr>
          <a:lstStyle>
            <a:defPPr>
              <a:defRPr lang="zh-CN"/>
            </a:defPPr>
            <a:lvl1pPr>
              <a:defRPr sz="2800" b="1">
                <a:solidFill>
                  <a:srgbClr val="1E1F8B"/>
                </a:solidFill>
                <a:latin typeface="浪漫雅圆" panose="02010601040101010101" pitchFamily="2" charset="-122"/>
                <a:ea typeface="浪漫雅圆" panose="02010601040101010101" pitchFamily="2" charset="-122"/>
              </a:defRPr>
            </a:lvl1pPr>
          </a:lstStyle>
          <a:p>
            <a:pPr algn="ctr"/>
            <a:r>
              <a:rPr lang="zh-CN" altLang="en-US" sz="2000" dirty="0">
                <a:solidFill>
                  <a:schemeClr val="bg1"/>
                </a:solidFill>
                <a:latin typeface="微软雅黑" panose="020B0503020204020204" pitchFamily="34" charset="-122"/>
                <a:ea typeface="微软雅黑" panose="020B0503020204020204" pitchFamily="34" charset="-122"/>
              </a:rPr>
              <a:t>原</a:t>
            </a:r>
            <a:r>
              <a:rPr lang="zh-CN" altLang="en-US" sz="2000" dirty="0" smtClean="0">
                <a:solidFill>
                  <a:schemeClr val="bg1"/>
                </a:solidFill>
                <a:latin typeface="微软雅黑" panose="020B0503020204020204" pitchFamily="34" charset="-122"/>
                <a:ea typeface="微软雅黑" panose="020B0503020204020204" pitchFamily="34" charset="-122"/>
              </a:rPr>
              <a:t>问题的求解</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9" name="矩形: 圆角 120">
            <a:extLst>
              <a:ext uri="{FF2B5EF4-FFF2-40B4-BE49-F238E27FC236}">
                <a16:creationId xmlns:a16="http://schemas.microsoft.com/office/drawing/2014/main" id="{44906AC7-84B6-453D-BE8F-1E08EA3CF00D}"/>
              </a:ext>
            </a:extLst>
          </p:cNvPr>
          <p:cNvSpPr/>
          <p:nvPr/>
        </p:nvSpPr>
        <p:spPr>
          <a:xfrm>
            <a:off x="-335280" y="3221073"/>
            <a:ext cx="2430780" cy="615507"/>
          </a:xfrm>
          <a:prstGeom prst="roundRect">
            <a:avLst>
              <a:gd name="adj" fmla="val 50000"/>
            </a:avLst>
          </a:prstGeom>
          <a:solidFill>
            <a:schemeClr val="bg1"/>
          </a:solidFill>
          <a:ln w="50800">
            <a:noFill/>
          </a:ln>
          <a:effectLst>
            <a:outerShdw blurRad="469900" sx="104000" sy="104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0" name="文本框 19">
            <a:extLst>
              <a:ext uri="{FF2B5EF4-FFF2-40B4-BE49-F238E27FC236}">
                <a16:creationId xmlns:a16="http://schemas.microsoft.com/office/drawing/2014/main" id="{F2A70FE8-B823-4BCA-ABD5-E5714485D20F}"/>
              </a:ext>
            </a:extLst>
          </p:cNvPr>
          <p:cNvSpPr txBox="1"/>
          <p:nvPr/>
        </p:nvSpPr>
        <p:spPr>
          <a:xfrm>
            <a:off x="203606" y="3274138"/>
            <a:ext cx="1686154" cy="461665"/>
          </a:xfrm>
          <a:prstGeom prst="rect">
            <a:avLst/>
          </a:prstGeom>
          <a:noFill/>
        </p:spPr>
        <p:txBody>
          <a:bodyPr wrap="square" rtlCol="0">
            <a:spAutoFit/>
          </a:bodyPr>
          <a:lstStyle/>
          <a:p>
            <a:r>
              <a:rPr lang="zh-CN" altLang="en-US" sz="2400" b="1" dirty="0" smtClean="0">
                <a:solidFill>
                  <a:srgbClr val="00468E"/>
                </a:solidFill>
                <a:latin typeface="微软雅黑" panose="020B0503020204020204" pitchFamily="34" charset="-122"/>
                <a:ea typeface="微软雅黑" panose="020B0503020204020204" pitchFamily="34" charset="-122"/>
              </a:rPr>
              <a:t>调度方法 </a:t>
            </a:r>
            <a:endParaRPr lang="zh-CN" altLang="en-US" sz="2400" b="1" dirty="0">
              <a:solidFill>
                <a:srgbClr val="00468E"/>
              </a:solidFill>
              <a:latin typeface="微软雅黑" panose="020B0503020204020204" pitchFamily="34" charset="-122"/>
              <a:ea typeface="微软雅黑" panose="020B0503020204020204" pitchFamily="34" charset="-122"/>
            </a:endParaRPr>
          </a:p>
        </p:txBody>
      </p:sp>
      <p:sp>
        <p:nvSpPr>
          <p:cNvPr id="21" name="弧形 20">
            <a:extLst>
              <a:ext uri="{FF2B5EF4-FFF2-40B4-BE49-F238E27FC236}">
                <a16:creationId xmlns:a16="http://schemas.microsoft.com/office/drawing/2014/main" id="{42BC9E90-A9F4-4585-88CC-3203288AEDE6}"/>
              </a:ext>
            </a:extLst>
          </p:cNvPr>
          <p:cNvSpPr/>
          <p:nvPr/>
        </p:nvSpPr>
        <p:spPr>
          <a:xfrm rot="2700000">
            <a:off x="1467034" y="3330914"/>
            <a:ext cx="395824" cy="395824"/>
          </a:xfrm>
          <a:prstGeom prst="arc">
            <a:avLst/>
          </a:prstGeom>
          <a:ln w="50800" cap="rnd">
            <a:solidFill>
              <a:srgbClr val="00468E"/>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C5E880B9-107D-41C6-87F1-65F66D40A0BF}"/>
              </a:ext>
            </a:extLst>
          </p:cNvPr>
          <p:cNvSpPr txBox="1"/>
          <p:nvPr/>
        </p:nvSpPr>
        <p:spPr>
          <a:xfrm>
            <a:off x="203606" y="2185231"/>
            <a:ext cx="1373734" cy="400110"/>
          </a:xfrm>
          <a:prstGeom prst="rect">
            <a:avLst/>
          </a:prstGeom>
          <a:noFill/>
        </p:spPr>
        <p:txBody>
          <a:bodyPr wrap="square" rtlCol="0">
            <a:spAutoFit/>
          </a:bodyPr>
          <a:lstStyle/>
          <a:p>
            <a:r>
              <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rPr>
              <a:t>研究</a:t>
            </a:r>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背景</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89BB294C-F152-47A1-A832-B338DFB2169C}"/>
              </a:ext>
            </a:extLst>
          </p:cNvPr>
          <p:cNvSpPr txBox="1"/>
          <p:nvPr/>
        </p:nvSpPr>
        <p:spPr>
          <a:xfrm>
            <a:off x="203606" y="2652086"/>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问题建模</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70B01E73-2206-4BAF-96FD-98F96844A935}"/>
              </a:ext>
            </a:extLst>
          </p:cNvPr>
          <p:cNvSpPr txBox="1"/>
          <p:nvPr/>
        </p:nvSpPr>
        <p:spPr>
          <a:xfrm>
            <a:off x="203606" y="4018402"/>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实验分析</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27" name="文本框 26">
            <a:extLst>
              <a:ext uri="{FF2B5EF4-FFF2-40B4-BE49-F238E27FC236}">
                <a16:creationId xmlns:a16="http://schemas.microsoft.com/office/drawing/2014/main" id="{70B01E73-2206-4BAF-96FD-98F96844A935}"/>
              </a:ext>
            </a:extLst>
          </p:cNvPr>
          <p:cNvSpPr txBox="1"/>
          <p:nvPr/>
        </p:nvSpPr>
        <p:spPr>
          <a:xfrm>
            <a:off x="203606" y="4583422"/>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总结展望</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241753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 name="矩形: 圆角 625">
            <a:extLst>
              <a:ext uri="{FF2B5EF4-FFF2-40B4-BE49-F238E27FC236}">
                <a16:creationId xmlns:a16="http://schemas.microsoft.com/office/drawing/2014/main" id="{96E31A82-6E50-4664-9730-0F27BB4AC5E5}"/>
              </a:ext>
            </a:extLst>
          </p:cNvPr>
          <p:cNvSpPr/>
          <p:nvPr/>
        </p:nvSpPr>
        <p:spPr>
          <a:xfrm>
            <a:off x="2689011" y="1536921"/>
            <a:ext cx="8619456" cy="3784158"/>
          </a:xfrm>
          <a:prstGeom prst="roundRect">
            <a:avLst>
              <a:gd name="adj" fmla="val 10297"/>
            </a:avLst>
          </a:prstGeom>
          <a:solidFill>
            <a:schemeClr val="bg1"/>
          </a:solidFill>
          <a:ln>
            <a:noFill/>
          </a:ln>
          <a:effectLst>
            <a:outerShdw blurRad="2794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627" name="任意多边形: 形状 626">
            <a:extLst>
              <a:ext uri="{FF2B5EF4-FFF2-40B4-BE49-F238E27FC236}">
                <a16:creationId xmlns:a16="http://schemas.microsoft.com/office/drawing/2014/main" id="{7DAA398D-59D4-4F51-9C57-4A85B1632D15}"/>
              </a:ext>
            </a:extLst>
          </p:cNvPr>
          <p:cNvSpPr/>
          <p:nvPr/>
        </p:nvSpPr>
        <p:spPr>
          <a:xfrm>
            <a:off x="2389778" y="1331684"/>
            <a:ext cx="833708" cy="623796"/>
          </a:xfrm>
          <a:custGeom>
            <a:avLst/>
            <a:gdLst/>
            <a:ahLst/>
            <a:cxnLst/>
            <a:rect l="l" t="t" r="r" b="b"/>
            <a:pathLst>
              <a:path w="95778" h="71663">
                <a:moveTo>
                  <a:pt x="82098" y="5"/>
                </a:moveTo>
                <a:cubicBezTo>
                  <a:pt x="84614" y="48"/>
                  <a:pt x="87286" y="396"/>
                  <a:pt x="90116" y="1050"/>
                </a:cubicBezTo>
                <a:lnTo>
                  <a:pt x="90116" y="8817"/>
                </a:lnTo>
                <a:cubicBezTo>
                  <a:pt x="78257" y="13440"/>
                  <a:pt x="71979" y="21792"/>
                  <a:pt x="71280" y="33873"/>
                </a:cubicBezTo>
                <a:cubicBezTo>
                  <a:pt x="84139" y="29288"/>
                  <a:pt x="92305" y="35340"/>
                  <a:pt x="95778" y="52027"/>
                </a:cubicBezTo>
                <a:cubicBezTo>
                  <a:pt x="94826" y="65118"/>
                  <a:pt x="87973" y="71663"/>
                  <a:pt x="75219" y="71663"/>
                </a:cubicBezTo>
                <a:cubicBezTo>
                  <a:pt x="59956" y="70752"/>
                  <a:pt x="52325" y="61506"/>
                  <a:pt x="52325" y="43926"/>
                </a:cubicBezTo>
                <a:cubicBezTo>
                  <a:pt x="54564" y="14342"/>
                  <a:pt x="64489" y="-298"/>
                  <a:pt x="82098" y="5"/>
                </a:cubicBezTo>
                <a:close/>
                <a:moveTo>
                  <a:pt x="29473" y="5"/>
                </a:moveTo>
                <a:cubicBezTo>
                  <a:pt x="31987" y="48"/>
                  <a:pt x="34659" y="396"/>
                  <a:pt x="37490" y="1050"/>
                </a:cubicBezTo>
                <a:lnTo>
                  <a:pt x="37490" y="8817"/>
                </a:lnTo>
                <a:cubicBezTo>
                  <a:pt x="25647" y="13434"/>
                  <a:pt x="19469" y="21786"/>
                  <a:pt x="18954" y="33873"/>
                </a:cubicBezTo>
                <a:cubicBezTo>
                  <a:pt x="31588" y="29288"/>
                  <a:pt x="39755" y="35324"/>
                  <a:pt x="43458" y="51980"/>
                </a:cubicBezTo>
                <a:cubicBezTo>
                  <a:pt x="42502" y="65102"/>
                  <a:pt x="35547" y="71663"/>
                  <a:pt x="22593" y="71663"/>
                </a:cubicBezTo>
                <a:cubicBezTo>
                  <a:pt x="7531" y="70752"/>
                  <a:pt x="0" y="61506"/>
                  <a:pt x="0" y="43926"/>
                </a:cubicBezTo>
                <a:cubicBezTo>
                  <a:pt x="2053" y="14342"/>
                  <a:pt x="11877" y="-298"/>
                  <a:pt x="29473" y="5"/>
                </a:cubicBezTo>
                <a:close/>
              </a:path>
            </a:pathLst>
          </a:custGeom>
          <a:solidFill>
            <a:srgbClr val="004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10" name="矩形 109">
            <a:extLst>
              <a:ext uri="{FF2B5EF4-FFF2-40B4-BE49-F238E27FC236}">
                <a16:creationId xmlns:a16="http://schemas.microsoft.com/office/drawing/2014/main" id="{A69E5D4D-7C6A-44D2-93EA-B6CDFE00DA95}"/>
              </a:ext>
            </a:extLst>
          </p:cNvPr>
          <p:cNvSpPr/>
          <p:nvPr/>
        </p:nvSpPr>
        <p:spPr>
          <a:xfrm>
            <a:off x="0" y="0"/>
            <a:ext cx="1825599" cy="6858000"/>
          </a:xfrm>
          <a:prstGeom prst="rect">
            <a:avLst/>
          </a:prstGeom>
          <a:solidFill>
            <a:srgbClr val="004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24" name="文本框 123">
            <a:extLst>
              <a:ext uri="{FF2B5EF4-FFF2-40B4-BE49-F238E27FC236}">
                <a16:creationId xmlns:a16="http://schemas.microsoft.com/office/drawing/2014/main" id="{2694CBE9-74A6-492A-A9EB-787A2969E091}"/>
              </a:ext>
            </a:extLst>
          </p:cNvPr>
          <p:cNvSpPr txBox="1"/>
          <p:nvPr/>
        </p:nvSpPr>
        <p:spPr>
          <a:xfrm>
            <a:off x="2287062" y="473744"/>
            <a:ext cx="9347391" cy="523220"/>
          </a:xfrm>
          <a:prstGeom prst="rect">
            <a:avLst/>
          </a:prstGeom>
          <a:noFill/>
        </p:spPr>
        <p:txBody>
          <a:bodyPr wrap="square" rtlCol="0">
            <a:spAutoFit/>
          </a:bodyPr>
          <a:lstStyle/>
          <a:p>
            <a:r>
              <a:rPr lang="en-US" altLang="zh-CN" sz="2800" b="1" dirty="0">
                <a:solidFill>
                  <a:srgbClr val="00468E"/>
                </a:solidFill>
                <a:latin typeface="微软雅黑" panose="020B0503020204020204" pitchFamily="34" charset="-122"/>
                <a:ea typeface="微软雅黑" panose="020B0503020204020204" pitchFamily="34" charset="-122"/>
              </a:rPr>
              <a:t>2. </a:t>
            </a:r>
            <a:r>
              <a:rPr lang="zh-CN" altLang="en-US" sz="2800" b="1" dirty="0" smtClean="0">
                <a:solidFill>
                  <a:srgbClr val="00468E"/>
                </a:solidFill>
                <a:latin typeface="微软雅黑" panose="020B0503020204020204" pitchFamily="34" charset="-122"/>
                <a:ea typeface="微软雅黑" panose="020B0503020204020204" pitchFamily="34" charset="-122"/>
              </a:rPr>
              <a:t>理论基础</a:t>
            </a:r>
            <a:endParaRPr lang="zh-CN" altLang="en-US" sz="2800" b="1" dirty="0">
              <a:solidFill>
                <a:srgbClr val="00468E"/>
              </a:solidFill>
              <a:latin typeface="微软雅黑" panose="020B0503020204020204" pitchFamily="34" charset="-122"/>
              <a:ea typeface="微软雅黑" panose="020B0503020204020204" pitchFamily="34" charset="-122"/>
            </a:endParaRPr>
          </a:p>
        </p:txBody>
      </p:sp>
      <p:sp>
        <p:nvSpPr>
          <p:cNvPr id="150" name="文本框 149">
            <a:extLst>
              <a:ext uri="{FF2B5EF4-FFF2-40B4-BE49-F238E27FC236}">
                <a16:creationId xmlns:a16="http://schemas.microsoft.com/office/drawing/2014/main" id="{18DB9C03-5DC7-48FE-BDBD-8784DD9C3FCC}"/>
              </a:ext>
            </a:extLst>
          </p:cNvPr>
          <p:cNvSpPr txBox="1"/>
          <p:nvPr/>
        </p:nvSpPr>
        <p:spPr>
          <a:xfrm>
            <a:off x="3060819" y="1970807"/>
            <a:ext cx="7881912" cy="1338828"/>
          </a:xfrm>
          <a:prstGeom prst="rect">
            <a:avLst/>
          </a:prstGeom>
          <a:noFill/>
        </p:spPr>
        <p:txBody>
          <a:bodyPr wrap="square" rtlCol="0">
            <a:spAutoFit/>
          </a:bodyPr>
          <a:lstStyle/>
          <a:p>
            <a:pPr algn="just">
              <a:lnSpc>
                <a:spcPct val="150000"/>
              </a:lnSpc>
            </a:pPr>
            <a:r>
              <a:rPr lang="zh-CN" altLang="en-US" dirty="0" smtClean="0">
                <a:latin typeface="微软雅黑" panose="020B0503020204020204" pitchFamily="34" charset="-122"/>
                <a:ea typeface="微软雅黑" panose="020B0503020204020204" pitchFamily="34" charset="-122"/>
              </a:rPr>
              <a:t>       本</a:t>
            </a:r>
            <a:r>
              <a:rPr lang="zh-CN" altLang="en-US" dirty="0">
                <a:latin typeface="微软雅黑" panose="020B0503020204020204" pitchFamily="34" charset="-122"/>
                <a:ea typeface="微软雅黑" panose="020B0503020204020204" pitchFamily="34" charset="-122"/>
              </a:rPr>
              <a:t>节主要对云环境下多工作流</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多</a:t>
            </a:r>
            <a:r>
              <a:rPr lang="en-US" altLang="zh-CN" dirty="0" err="1">
                <a:latin typeface="微软雅黑" panose="020B0503020204020204" pitchFamily="34" charset="-122"/>
                <a:ea typeface="微软雅黑" panose="020B0503020204020204" pitchFamily="34" charset="-122"/>
              </a:rPr>
              <a:t>QoS</a:t>
            </a:r>
            <a:r>
              <a:rPr lang="zh-CN" altLang="en-US" dirty="0">
                <a:latin typeface="微软雅黑" panose="020B0503020204020204" pitchFamily="34" charset="-122"/>
                <a:ea typeface="微软雅黑" panose="020B0503020204020204" pitchFamily="34" charset="-122"/>
              </a:rPr>
              <a:t>指标优化调度问题建模和求解方法所涉及到的相关理论知识进行简要的</a:t>
            </a:r>
            <a:r>
              <a:rPr lang="zh-CN" altLang="en-US" dirty="0" smtClean="0">
                <a:latin typeface="微软雅黑" panose="020B0503020204020204" pitchFamily="34" charset="-122"/>
                <a:ea typeface="微软雅黑" panose="020B0503020204020204" pitchFamily="34" charset="-122"/>
              </a:rPr>
              <a:t>介绍。主要涉及到云工作流、多目标优化、博弈论以及强化学习的基础概念。</a:t>
            </a:r>
            <a:endParaRPr lang="zh-CN" altLang="en-US" dirty="0">
              <a:latin typeface="微软雅黑" panose="020B0503020204020204" pitchFamily="34" charset="-122"/>
              <a:ea typeface="微软雅黑" panose="020B0503020204020204" pitchFamily="34" charset="-122"/>
            </a:endParaRPr>
          </a:p>
        </p:txBody>
      </p:sp>
      <p:sp>
        <p:nvSpPr>
          <p:cNvPr id="152" name="文本框 151">
            <a:extLst>
              <a:ext uri="{FF2B5EF4-FFF2-40B4-BE49-F238E27FC236}">
                <a16:creationId xmlns:a16="http://schemas.microsoft.com/office/drawing/2014/main" id="{1B3CFD13-9BE3-40C9-8E41-47C95491855F}"/>
              </a:ext>
            </a:extLst>
          </p:cNvPr>
          <p:cNvSpPr txBox="1"/>
          <p:nvPr/>
        </p:nvSpPr>
        <p:spPr>
          <a:xfrm>
            <a:off x="3099806" y="4692692"/>
            <a:ext cx="1628904" cy="338554"/>
          </a:xfrm>
          <a:prstGeom prst="rect">
            <a:avLst/>
          </a:prstGeom>
          <a:noFill/>
        </p:spPr>
        <p:txBody>
          <a:bodyPr wrap="square" rtlCol="0">
            <a:spAutoFit/>
          </a:bodyPr>
          <a:lstStyle/>
          <a:p>
            <a:pPr algn="ctr"/>
            <a:r>
              <a:rPr lang="zh-CN" altLang="en-US" sz="1600" dirty="0" smtClean="0">
                <a:latin typeface="微软雅黑" panose="020B0503020204020204" pitchFamily="34" charset="-122"/>
                <a:ea typeface="微软雅黑" panose="020B0503020204020204" pitchFamily="34" charset="-122"/>
              </a:rPr>
              <a:t>云工作流简介</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154" name="文本框 153">
            <a:extLst>
              <a:ext uri="{FF2B5EF4-FFF2-40B4-BE49-F238E27FC236}">
                <a16:creationId xmlns:a16="http://schemas.microsoft.com/office/drawing/2014/main" id="{09D0AFE6-8875-4DC3-8238-DFB5099A13B1}"/>
              </a:ext>
            </a:extLst>
          </p:cNvPr>
          <p:cNvSpPr txBox="1"/>
          <p:nvPr/>
        </p:nvSpPr>
        <p:spPr>
          <a:xfrm>
            <a:off x="5025948" y="4679779"/>
            <a:ext cx="1626722" cy="338554"/>
          </a:xfrm>
          <a:prstGeom prst="rect">
            <a:avLst/>
          </a:prstGeom>
          <a:noFill/>
        </p:spPr>
        <p:txBody>
          <a:bodyPr wrap="square" rtlCol="0">
            <a:spAutoFit/>
          </a:bodyPr>
          <a:lstStyle/>
          <a:p>
            <a:pPr algn="ctr"/>
            <a:r>
              <a:rPr lang="zh-CN" altLang="en-US" sz="1600" dirty="0" smtClean="0">
                <a:latin typeface="微软雅黑" panose="020B0503020204020204" pitchFamily="34" charset="-122"/>
                <a:ea typeface="微软雅黑" panose="020B0503020204020204" pitchFamily="34" charset="-122"/>
              </a:rPr>
              <a:t>多目标优化</a:t>
            </a:r>
            <a:endParaRPr lang="en-US" altLang="zh-CN" sz="1600" dirty="0">
              <a:latin typeface="微软雅黑" panose="020B0503020204020204" pitchFamily="34" charset="-122"/>
              <a:ea typeface="微软雅黑" panose="020B0503020204020204" pitchFamily="34" charset="-122"/>
            </a:endParaRPr>
          </a:p>
        </p:txBody>
      </p:sp>
      <p:sp>
        <p:nvSpPr>
          <p:cNvPr id="155" name="文本框 154">
            <a:extLst>
              <a:ext uri="{FF2B5EF4-FFF2-40B4-BE49-F238E27FC236}">
                <a16:creationId xmlns:a16="http://schemas.microsoft.com/office/drawing/2014/main" id="{52016EA6-A713-4C14-83C5-58E5C3FF626F}"/>
              </a:ext>
            </a:extLst>
          </p:cNvPr>
          <p:cNvSpPr txBox="1"/>
          <p:nvPr/>
        </p:nvSpPr>
        <p:spPr>
          <a:xfrm>
            <a:off x="4779714" y="3728622"/>
            <a:ext cx="2124392" cy="830997"/>
          </a:xfrm>
          <a:prstGeom prst="rect">
            <a:avLst/>
          </a:prstGeom>
          <a:noFill/>
        </p:spPr>
        <p:txBody>
          <a:bodyPr wrap="square" rtlCol="0">
            <a:spAutoFit/>
          </a:bodyPr>
          <a:lstStyle/>
          <a:p>
            <a:pPr algn="ctr"/>
            <a:r>
              <a:rPr lang="en-US" altLang="zh-CN" sz="4800" b="1" dirty="0" smtClean="0">
                <a:solidFill>
                  <a:srgbClr val="00468E"/>
                </a:solidFill>
                <a:latin typeface="微软雅黑" panose="020B0503020204020204" pitchFamily="34" charset="-122"/>
                <a:ea typeface="微软雅黑" panose="020B0503020204020204" pitchFamily="34" charset="-122"/>
              </a:rPr>
              <a:t>2.2</a:t>
            </a:r>
            <a:endParaRPr lang="zh-CN" altLang="en-US" sz="4800" b="1" dirty="0">
              <a:solidFill>
                <a:srgbClr val="00468E"/>
              </a:solidFill>
              <a:latin typeface="微软雅黑" panose="020B0503020204020204" pitchFamily="34" charset="-122"/>
              <a:ea typeface="微软雅黑" panose="020B0503020204020204" pitchFamily="34" charset="-122"/>
            </a:endParaRPr>
          </a:p>
        </p:txBody>
      </p:sp>
      <p:sp>
        <p:nvSpPr>
          <p:cNvPr id="156" name="文本框 155">
            <a:extLst>
              <a:ext uri="{FF2B5EF4-FFF2-40B4-BE49-F238E27FC236}">
                <a16:creationId xmlns:a16="http://schemas.microsoft.com/office/drawing/2014/main" id="{6CEF19F8-6EE4-4954-91D8-1DA22756C207}"/>
              </a:ext>
            </a:extLst>
          </p:cNvPr>
          <p:cNvSpPr txBox="1"/>
          <p:nvPr/>
        </p:nvSpPr>
        <p:spPr>
          <a:xfrm>
            <a:off x="6901505" y="4692692"/>
            <a:ext cx="1626722" cy="338554"/>
          </a:xfrm>
          <a:prstGeom prst="rect">
            <a:avLst/>
          </a:prstGeom>
          <a:noFill/>
        </p:spPr>
        <p:txBody>
          <a:bodyPr wrap="square" rtlCol="0">
            <a:spAutoFit/>
          </a:bodyPr>
          <a:lstStyle/>
          <a:p>
            <a:pPr algn="ctr"/>
            <a:r>
              <a:rPr lang="zh-CN" altLang="en-US" sz="1600" dirty="0" smtClean="0">
                <a:latin typeface="微软雅黑" panose="020B0503020204020204" pitchFamily="34" charset="-122"/>
                <a:ea typeface="微软雅黑" panose="020B0503020204020204" pitchFamily="34" charset="-122"/>
              </a:rPr>
              <a:t>博弈论基本概念</a:t>
            </a:r>
            <a:endParaRPr lang="en-US" altLang="zh-CN" sz="1600" dirty="0">
              <a:latin typeface="微软雅黑" panose="020B0503020204020204" pitchFamily="34" charset="-122"/>
              <a:ea typeface="微软雅黑" panose="020B0503020204020204" pitchFamily="34" charset="-122"/>
            </a:endParaRPr>
          </a:p>
        </p:txBody>
      </p:sp>
      <p:sp>
        <p:nvSpPr>
          <p:cNvPr id="157" name="文本框 156">
            <a:extLst>
              <a:ext uri="{FF2B5EF4-FFF2-40B4-BE49-F238E27FC236}">
                <a16:creationId xmlns:a16="http://schemas.microsoft.com/office/drawing/2014/main" id="{E9D47F41-623A-413E-95A3-3A4AA2013AE5}"/>
              </a:ext>
            </a:extLst>
          </p:cNvPr>
          <p:cNvSpPr txBox="1"/>
          <p:nvPr/>
        </p:nvSpPr>
        <p:spPr>
          <a:xfrm>
            <a:off x="6652670" y="3728622"/>
            <a:ext cx="2124392" cy="830997"/>
          </a:xfrm>
          <a:prstGeom prst="rect">
            <a:avLst/>
          </a:prstGeom>
          <a:noFill/>
        </p:spPr>
        <p:txBody>
          <a:bodyPr wrap="square" rtlCol="0">
            <a:spAutoFit/>
          </a:bodyPr>
          <a:lstStyle/>
          <a:p>
            <a:pPr algn="ctr"/>
            <a:r>
              <a:rPr lang="en-US" altLang="zh-CN" sz="4800" b="1" dirty="0" smtClean="0">
                <a:solidFill>
                  <a:srgbClr val="00468E"/>
                </a:solidFill>
                <a:latin typeface="微软雅黑" panose="020B0503020204020204" pitchFamily="34" charset="-122"/>
                <a:ea typeface="微软雅黑" panose="020B0503020204020204" pitchFamily="34" charset="-122"/>
              </a:rPr>
              <a:t>2.3</a:t>
            </a:r>
            <a:endParaRPr lang="zh-CN" altLang="en-US" sz="4800" b="1" dirty="0">
              <a:solidFill>
                <a:srgbClr val="00468E"/>
              </a:solidFill>
              <a:latin typeface="微软雅黑" panose="020B0503020204020204" pitchFamily="34" charset="-122"/>
              <a:ea typeface="微软雅黑" panose="020B0503020204020204" pitchFamily="34" charset="-122"/>
            </a:endParaRPr>
          </a:p>
        </p:txBody>
      </p:sp>
      <p:sp>
        <p:nvSpPr>
          <p:cNvPr id="158" name="文本框 157">
            <a:extLst>
              <a:ext uri="{FF2B5EF4-FFF2-40B4-BE49-F238E27FC236}">
                <a16:creationId xmlns:a16="http://schemas.microsoft.com/office/drawing/2014/main" id="{9FBEB292-6584-453F-8C17-2258D6720065}"/>
              </a:ext>
            </a:extLst>
          </p:cNvPr>
          <p:cNvSpPr txBox="1"/>
          <p:nvPr/>
        </p:nvSpPr>
        <p:spPr>
          <a:xfrm>
            <a:off x="9031646" y="4692692"/>
            <a:ext cx="1626722" cy="338554"/>
          </a:xfrm>
          <a:prstGeom prst="rect">
            <a:avLst/>
          </a:prstGeom>
          <a:noFill/>
        </p:spPr>
        <p:txBody>
          <a:bodyPr wrap="square" rtlCol="0">
            <a:spAutoFit/>
          </a:bodyPr>
          <a:lstStyle/>
          <a:p>
            <a:pPr algn="ctr"/>
            <a:r>
              <a:rPr lang="zh-CN" altLang="en-US" sz="1600" dirty="0" smtClean="0">
                <a:latin typeface="微软雅黑" panose="020B0503020204020204" pitchFamily="34" charset="-122"/>
                <a:ea typeface="微软雅黑" panose="020B0503020204020204" pitchFamily="34" charset="-122"/>
              </a:rPr>
              <a:t>强化学习</a:t>
            </a:r>
            <a:endParaRPr lang="en-US" altLang="zh-CN" sz="1600" dirty="0">
              <a:latin typeface="微软雅黑" panose="020B0503020204020204" pitchFamily="34" charset="-122"/>
              <a:ea typeface="微软雅黑" panose="020B0503020204020204" pitchFamily="34" charset="-122"/>
            </a:endParaRPr>
          </a:p>
        </p:txBody>
      </p:sp>
      <p:sp>
        <p:nvSpPr>
          <p:cNvPr id="159" name="文本框 158">
            <a:extLst>
              <a:ext uri="{FF2B5EF4-FFF2-40B4-BE49-F238E27FC236}">
                <a16:creationId xmlns:a16="http://schemas.microsoft.com/office/drawing/2014/main" id="{56710CFE-1D34-4A15-BA88-B6F63D80FC3A}"/>
              </a:ext>
            </a:extLst>
          </p:cNvPr>
          <p:cNvSpPr txBox="1"/>
          <p:nvPr/>
        </p:nvSpPr>
        <p:spPr>
          <a:xfrm>
            <a:off x="8782811" y="3728622"/>
            <a:ext cx="2124392" cy="830997"/>
          </a:xfrm>
          <a:prstGeom prst="rect">
            <a:avLst/>
          </a:prstGeom>
          <a:noFill/>
        </p:spPr>
        <p:txBody>
          <a:bodyPr wrap="square" rtlCol="0">
            <a:spAutoFit/>
          </a:bodyPr>
          <a:lstStyle/>
          <a:p>
            <a:pPr algn="ctr"/>
            <a:r>
              <a:rPr lang="en-US" altLang="zh-CN" sz="4800" b="1" dirty="0" smtClean="0">
                <a:solidFill>
                  <a:srgbClr val="00468E"/>
                </a:solidFill>
                <a:latin typeface="微软雅黑" panose="020B0503020204020204" pitchFamily="34" charset="-122"/>
                <a:ea typeface="微软雅黑" panose="020B0503020204020204" pitchFamily="34" charset="-122"/>
              </a:rPr>
              <a:t>2.4</a:t>
            </a:r>
            <a:endParaRPr lang="zh-CN" altLang="en-US" sz="4800" b="1" dirty="0">
              <a:solidFill>
                <a:srgbClr val="00468E"/>
              </a:solidFill>
              <a:latin typeface="微软雅黑" panose="020B0503020204020204" pitchFamily="34" charset="-122"/>
              <a:ea typeface="微软雅黑" panose="020B0503020204020204" pitchFamily="34" charset="-122"/>
            </a:endParaRPr>
          </a:p>
        </p:txBody>
      </p:sp>
      <p:sp>
        <p:nvSpPr>
          <p:cNvPr id="166" name="矩形 165">
            <a:extLst>
              <a:ext uri="{FF2B5EF4-FFF2-40B4-BE49-F238E27FC236}">
                <a16:creationId xmlns:a16="http://schemas.microsoft.com/office/drawing/2014/main" id="{F874BF3C-8E72-4EF0-AEB7-87DEDF16592D}"/>
              </a:ext>
            </a:extLst>
          </p:cNvPr>
          <p:cNvSpPr/>
          <p:nvPr/>
        </p:nvSpPr>
        <p:spPr>
          <a:xfrm>
            <a:off x="6455581" y="5245100"/>
            <a:ext cx="1086314" cy="75979"/>
          </a:xfrm>
          <a:prstGeom prst="rect">
            <a:avLst/>
          </a:prstGeom>
          <a:solidFill>
            <a:srgbClr val="004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pic>
        <p:nvPicPr>
          <p:cNvPr id="162" name="图片 161"/>
          <p:cNvPicPr>
            <a:picLocks noChangeAspect="1"/>
          </p:cNvPicPr>
          <p:nvPr/>
        </p:nvPicPr>
        <p:blipFill>
          <a:blip r:embed="rId2">
            <a:alphaModFix/>
            <a:duotone>
              <a:schemeClr val="accent5">
                <a:shade val="45000"/>
                <a:satMod val="135000"/>
              </a:schemeClr>
              <a:prstClr val="white"/>
            </a:duotone>
            <a:extLst>
              <a:ext uri="{BEBA8EAE-BF5A-486C-A8C5-ECC9F3942E4B}">
                <a14:imgProps xmlns:a14="http://schemas.microsoft.com/office/drawing/2010/main">
                  <a14:imgLayer r:embed="rId3">
                    <a14:imgEffect>
                      <a14:colorTemperature colorTemp="1500"/>
                    </a14:imgEffect>
                    <a14:imgEffect>
                      <a14:saturation sat="32000"/>
                    </a14:imgEffect>
                  </a14:imgLayer>
                </a14:imgProps>
              </a:ext>
              <a:ext uri="{28A0092B-C50C-407E-A947-70E740481C1C}">
                <a14:useLocalDpi xmlns:a14="http://schemas.microsoft.com/office/drawing/2010/main" val="0"/>
              </a:ext>
            </a:extLst>
          </a:blip>
          <a:stretch>
            <a:fillRect/>
          </a:stretch>
        </p:blipFill>
        <p:spPr>
          <a:xfrm>
            <a:off x="155079" y="129451"/>
            <a:ext cx="1470788" cy="1470788"/>
          </a:xfrm>
          <a:prstGeom prst="rect">
            <a:avLst/>
          </a:prstGeom>
          <a:noFill/>
          <a:ln>
            <a:noFill/>
          </a:ln>
        </p:spPr>
      </p:pic>
      <p:pic>
        <p:nvPicPr>
          <p:cNvPr id="26" name="图片 25"/>
          <p:cNvPicPr>
            <a:picLocks noChangeAspect="1"/>
          </p:cNvPicPr>
          <p:nvPr/>
        </p:nvPicPr>
        <p:blipFill>
          <a:blip r:embed="rId4" cstate="hqprint">
            <a:extLst>
              <a:ext uri="{BEBA8EAE-BF5A-486C-A8C5-ECC9F3942E4B}">
                <a14:imgProps xmlns:a14="http://schemas.microsoft.com/office/drawing/2010/main">
                  <a14:imgLayer r:embed="rId5">
                    <a14:imgEffect>
                      <a14:saturation sat="33000"/>
                    </a14:imgEffect>
                  </a14:imgLayer>
                </a14:imgProps>
              </a:ext>
              <a:ext uri="{28A0092B-C50C-407E-A947-70E740481C1C}">
                <a14:useLocalDpi xmlns:a14="http://schemas.microsoft.com/office/drawing/2010/main" val="0"/>
              </a:ext>
            </a:extLst>
          </a:blip>
          <a:stretch>
            <a:fillRect/>
          </a:stretch>
        </p:blipFill>
        <p:spPr>
          <a:xfrm>
            <a:off x="2160879" y="5684515"/>
            <a:ext cx="2194903" cy="1559832"/>
          </a:xfrm>
          <a:prstGeom prst="rect">
            <a:avLst/>
          </a:prstGeom>
        </p:spPr>
      </p:pic>
      <p:sp>
        <p:nvSpPr>
          <p:cNvPr id="25" name="文本框 24">
            <a:extLst>
              <a:ext uri="{FF2B5EF4-FFF2-40B4-BE49-F238E27FC236}">
                <a16:creationId xmlns:a16="http://schemas.microsoft.com/office/drawing/2014/main" id="{52016EA6-A713-4C14-83C5-58E5C3FF626F}"/>
              </a:ext>
            </a:extLst>
          </p:cNvPr>
          <p:cNvSpPr txBox="1"/>
          <p:nvPr/>
        </p:nvSpPr>
        <p:spPr>
          <a:xfrm>
            <a:off x="2917555" y="3723856"/>
            <a:ext cx="2124392" cy="830997"/>
          </a:xfrm>
          <a:prstGeom prst="rect">
            <a:avLst/>
          </a:prstGeom>
          <a:noFill/>
        </p:spPr>
        <p:txBody>
          <a:bodyPr wrap="square" rtlCol="0">
            <a:spAutoFit/>
          </a:bodyPr>
          <a:lstStyle/>
          <a:p>
            <a:pPr algn="ctr"/>
            <a:r>
              <a:rPr lang="en-US" altLang="zh-CN" sz="4800" b="1" dirty="0" smtClean="0">
                <a:solidFill>
                  <a:srgbClr val="00468E"/>
                </a:solidFill>
                <a:latin typeface="微软雅黑" panose="020B0503020204020204" pitchFamily="34" charset="-122"/>
                <a:ea typeface="微软雅黑" panose="020B0503020204020204" pitchFamily="34" charset="-122"/>
              </a:rPr>
              <a:t>2.1</a:t>
            </a:r>
            <a:endParaRPr lang="zh-CN" altLang="en-US" sz="4800" b="1" dirty="0">
              <a:solidFill>
                <a:srgbClr val="00468E"/>
              </a:solidFill>
              <a:latin typeface="微软雅黑" panose="020B0503020204020204" pitchFamily="34" charset="-122"/>
              <a:ea typeface="微软雅黑" panose="020B0503020204020204" pitchFamily="34" charset="-122"/>
            </a:endParaRPr>
          </a:p>
        </p:txBody>
      </p:sp>
      <p:sp>
        <p:nvSpPr>
          <p:cNvPr id="27" name="矩形: 圆角 120">
            <a:extLst>
              <a:ext uri="{FF2B5EF4-FFF2-40B4-BE49-F238E27FC236}">
                <a16:creationId xmlns:a16="http://schemas.microsoft.com/office/drawing/2014/main" id="{44906AC7-84B6-453D-BE8F-1E08EA3CF00D}"/>
              </a:ext>
            </a:extLst>
          </p:cNvPr>
          <p:cNvSpPr/>
          <p:nvPr/>
        </p:nvSpPr>
        <p:spPr>
          <a:xfrm>
            <a:off x="-335280" y="4949971"/>
            <a:ext cx="2430780" cy="615507"/>
          </a:xfrm>
          <a:prstGeom prst="roundRect">
            <a:avLst>
              <a:gd name="adj" fmla="val 50000"/>
            </a:avLst>
          </a:prstGeom>
          <a:solidFill>
            <a:schemeClr val="bg1"/>
          </a:solidFill>
          <a:ln w="50800">
            <a:noFill/>
          </a:ln>
          <a:effectLst>
            <a:outerShdw blurRad="469900" sx="104000" sy="104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F2A70FE8-B823-4BCA-ABD5-E5714485D20F}"/>
              </a:ext>
            </a:extLst>
          </p:cNvPr>
          <p:cNvSpPr txBox="1"/>
          <p:nvPr/>
        </p:nvSpPr>
        <p:spPr>
          <a:xfrm>
            <a:off x="203606" y="5003036"/>
            <a:ext cx="1686154" cy="461665"/>
          </a:xfrm>
          <a:prstGeom prst="rect">
            <a:avLst/>
          </a:prstGeom>
          <a:noFill/>
        </p:spPr>
        <p:txBody>
          <a:bodyPr wrap="square" rtlCol="0">
            <a:spAutoFit/>
          </a:bodyPr>
          <a:lstStyle/>
          <a:p>
            <a:r>
              <a:rPr lang="zh-CN" altLang="en-US" sz="2400" b="1" dirty="0" smtClean="0">
                <a:solidFill>
                  <a:srgbClr val="00468E"/>
                </a:solidFill>
                <a:latin typeface="微软雅黑" panose="020B0503020204020204" pitchFamily="34" charset="-122"/>
                <a:ea typeface="微软雅黑" panose="020B0503020204020204" pitchFamily="34" charset="-122"/>
              </a:rPr>
              <a:t>附录 </a:t>
            </a:r>
            <a:endParaRPr lang="zh-CN" altLang="en-US" sz="2400" b="1" dirty="0">
              <a:solidFill>
                <a:srgbClr val="00468E"/>
              </a:solidFill>
              <a:latin typeface="微软雅黑" panose="020B0503020204020204" pitchFamily="34" charset="-122"/>
              <a:ea typeface="微软雅黑" panose="020B0503020204020204" pitchFamily="34" charset="-122"/>
            </a:endParaRPr>
          </a:p>
        </p:txBody>
      </p:sp>
      <p:sp>
        <p:nvSpPr>
          <p:cNvPr id="29" name="弧形 28">
            <a:extLst>
              <a:ext uri="{FF2B5EF4-FFF2-40B4-BE49-F238E27FC236}">
                <a16:creationId xmlns:a16="http://schemas.microsoft.com/office/drawing/2014/main" id="{42BC9E90-A9F4-4585-88CC-3203288AEDE6}"/>
              </a:ext>
            </a:extLst>
          </p:cNvPr>
          <p:cNvSpPr/>
          <p:nvPr/>
        </p:nvSpPr>
        <p:spPr>
          <a:xfrm rot="2700000">
            <a:off x="1467034" y="5059812"/>
            <a:ext cx="395824" cy="395824"/>
          </a:xfrm>
          <a:prstGeom prst="arc">
            <a:avLst/>
          </a:prstGeom>
          <a:ln w="50800" cap="rnd">
            <a:solidFill>
              <a:srgbClr val="00468E"/>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文本框 29">
            <a:extLst>
              <a:ext uri="{FF2B5EF4-FFF2-40B4-BE49-F238E27FC236}">
                <a16:creationId xmlns:a16="http://schemas.microsoft.com/office/drawing/2014/main" id="{C5E880B9-107D-41C6-87F1-65F66D40A0BF}"/>
              </a:ext>
            </a:extLst>
          </p:cNvPr>
          <p:cNvSpPr txBox="1"/>
          <p:nvPr/>
        </p:nvSpPr>
        <p:spPr>
          <a:xfrm>
            <a:off x="203606" y="2185231"/>
            <a:ext cx="1373734" cy="400110"/>
          </a:xfrm>
          <a:prstGeom prst="rect">
            <a:avLst/>
          </a:prstGeom>
          <a:noFill/>
        </p:spPr>
        <p:txBody>
          <a:bodyPr wrap="square" rtlCol="0">
            <a:spAutoFit/>
          </a:bodyPr>
          <a:lstStyle/>
          <a:p>
            <a:r>
              <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rPr>
              <a:t>研究</a:t>
            </a:r>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背景</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31" name="文本框 30">
            <a:extLst>
              <a:ext uri="{FF2B5EF4-FFF2-40B4-BE49-F238E27FC236}">
                <a16:creationId xmlns:a16="http://schemas.microsoft.com/office/drawing/2014/main" id="{89BB294C-F152-47A1-A832-B338DFB2169C}"/>
              </a:ext>
            </a:extLst>
          </p:cNvPr>
          <p:cNvSpPr txBox="1"/>
          <p:nvPr/>
        </p:nvSpPr>
        <p:spPr>
          <a:xfrm>
            <a:off x="203606" y="2723533"/>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问题建模</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32" name="文本框 31">
            <a:extLst>
              <a:ext uri="{FF2B5EF4-FFF2-40B4-BE49-F238E27FC236}">
                <a16:creationId xmlns:a16="http://schemas.microsoft.com/office/drawing/2014/main" id="{70B01E73-2206-4BAF-96FD-98F96844A935}"/>
              </a:ext>
            </a:extLst>
          </p:cNvPr>
          <p:cNvSpPr txBox="1"/>
          <p:nvPr/>
        </p:nvSpPr>
        <p:spPr>
          <a:xfrm>
            <a:off x="203606" y="3287304"/>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调度方法</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33" name="文本框 32">
            <a:extLst>
              <a:ext uri="{FF2B5EF4-FFF2-40B4-BE49-F238E27FC236}">
                <a16:creationId xmlns:a16="http://schemas.microsoft.com/office/drawing/2014/main" id="{70B01E73-2206-4BAF-96FD-98F96844A935}"/>
              </a:ext>
            </a:extLst>
          </p:cNvPr>
          <p:cNvSpPr txBox="1"/>
          <p:nvPr/>
        </p:nvSpPr>
        <p:spPr>
          <a:xfrm>
            <a:off x="193243" y="3790595"/>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实验分析</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34" name="文本框 33">
            <a:extLst>
              <a:ext uri="{FF2B5EF4-FFF2-40B4-BE49-F238E27FC236}">
                <a16:creationId xmlns:a16="http://schemas.microsoft.com/office/drawing/2014/main" id="{70B01E73-2206-4BAF-96FD-98F96844A935}"/>
              </a:ext>
            </a:extLst>
          </p:cNvPr>
          <p:cNvSpPr txBox="1"/>
          <p:nvPr/>
        </p:nvSpPr>
        <p:spPr>
          <a:xfrm>
            <a:off x="187991" y="4300346"/>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总结展望</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120059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6" name="矩形: 圆角 625">
            <a:extLst>
              <a:ext uri="{FF2B5EF4-FFF2-40B4-BE49-F238E27FC236}">
                <a16:creationId xmlns:a16="http://schemas.microsoft.com/office/drawing/2014/main" id="{96E31A82-6E50-4664-9730-0F27BB4AC5E5}"/>
              </a:ext>
            </a:extLst>
          </p:cNvPr>
          <p:cNvSpPr/>
          <p:nvPr/>
        </p:nvSpPr>
        <p:spPr>
          <a:xfrm>
            <a:off x="2689011" y="1536920"/>
            <a:ext cx="9080202" cy="4270493"/>
          </a:xfrm>
          <a:prstGeom prst="roundRect">
            <a:avLst>
              <a:gd name="adj" fmla="val 10297"/>
            </a:avLst>
          </a:prstGeom>
          <a:solidFill>
            <a:schemeClr val="bg1"/>
          </a:solidFill>
          <a:ln>
            <a:noFill/>
          </a:ln>
          <a:effectLst>
            <a:outerShdw blurRad="2794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627" name="任意多边形: 形状 626">
            <a:extLst>
              <a:ext uri="{FF2B5EF4-FFF2-40B4-BE49-F238E27FC236}">
                <a16:creationId xmlns:a16="http://schemas.microsoft.com/office/drawing/2014/main" id="{7DAA398D-59D4-4F51-9C57-4A85B1632D15}"/>
              </a:ext>
            </a:extLst>
          </p:cNvPr>
          <p:cNvSpPr/>
          <p:nvPr/>
        </p:nvSpPr>
        <p:spPr>
          <a:xfrm>
            <a:off x="2389778" y="1331684"/>
            <a:ext cx="833708" cy="623796"/>
          </a:xfrm>
          <a:custGeom>
            <a:avLst/>
            <a:gdLst/>
            <a:ahLst/>
            <a:cxnLst/>
            <a:rect l="l" t="t" r="r" b="b"/>
            <a:pathLst>
              <a:path w="95778" h="71663">
                <a:moveTo>
                  <a:pt x="82098" y="5"/>
                </a:moveTo>
                <a:cubicBezTo>
                  <a:pt x="84614" y="48"/>
                  <a:pt x="87286" y="396"/>
                  <a:pt x="90116" y="1050"/>
                </a:cubicBezTo>
                <a:lnTo>
                  <a:pt x="90116" y="8817"/>
                </a:lnTo>
                <a:cubicBezTo>
                  <a:pt x="78257" y="13440"/>
                  <a:pt x="71979" y="21792"/>
                  <a:pt x="71280" y="33873"/>
                </a:cubicBezTo>
                <a:cubicBezTo>
                  <a:pt x="84139" y="29288"/>
                  <a:pt x="92305" y="35340"/>
                  <a:pt x="95778" y="52027"/>
                </a:cubicBezTo>
                <a:cubicBezTo>
                  <a:pt x="94826" y="65118"/>
                  <a:pt x="87973" y="71663"/>
                  <a:pt x="75219" y="71663"/>
                </a:cubicBezTo>
                <a:cubicBezTo>
                  <a:pt x="59956" y="70752"/>
                  <a:pt x="52325" y="61506"/>
                  <a:pt x="52325" y="43926"/>
                </a:cubicBezTo>
                <a:cubicBezTo>
                  <a:pt x="54564" y="14342"/>
                  <a:pt x="64489" y="-298"/>
                  <a:pt x="82098" y="5"/>
                </a:cubicBezTo>
                <a:close/>
                <a:moveTo>
                  <a:pt x="29473" y="5"/>
                </a:moveTo>
                <a:cubicBezTo>
                  <a:pt x="31987" y="48"/>
                  <a:pt x="34659" y="396"/>
                  <a:pt x="37490" y="1050"/>
                </a:cubicBezTo>
                <a:lnTo>
                  <a:pt x="37490" y="8817"/>
                </a:lnTo>
                <a:cubicBezTo>
                  <a:pt x="25647" y="13434"/>
                  <a:pt x="19469" y="21786"/>
                  <a:pt x="18954" y="33873"/>
                </a:cubicBezTo>
                <a:cubicBezTo>
                  <a:pt x="31588" y="29288"/>
                  <a:pt x="39755" y="35324"/>
                  <a:pt x="43458" y="51980"/>
                </a:cubicBezTo>
                <a:cubicBezTo>
                  <a:pt x="42502" y="65102"/>
                  <a:pt x="35547" y="71663"/>
                  <a:pt x="22593" y="71663"/>
                </a:cubicBezTo>
                <a:cubicBezTo>
                  <a:pt x="7531" y="70752"/>
                  <a:pt x="0" y="61506"/>
                  <a:pt x="0" y="43926"/>
                </a:cubicBezTo>
                <a:cubicBezTo>
                  <a:pt x="2053" y="14342"/>
                  <a:pt x="11877" y="-298"/>
                  <a:pt x="29473" y="5"/>
                </a:cubicBezTo>
                <a:close/>
              </a:path>
            </a:pathLst>
          </a:custGeom>
          <a:solidFill>
            <a:srgbClr val="004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B639BAA9-491C-40A1-B10E-36D9DB15D4B9}"/>
              </a:ext>
            </a:extLst>
          </p:cNvPr>
          <p:cNvSpPr/>
          <p:nvPr/>
        </p:nvSpPr>
        <p:spPr>
          <a:xfrm>
            <a:off x="0" y="0"/>
            <a:ext cx="1825599" cy="6858000"/>
          </a:xfrm>
          <a:prstGeom prst="rect">
            <a:avLst/>
          </a:prstGeom>
          <a:solidFill>
            <a:srgbClr val="004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13" name="矩形: 圆角 112">
            <a:extLst>
              <a:ext uri="{FF2B5EF4-FFF2-40B4-BE49-F238E27FC236}">
                <a16:creationId xmlns:a16="http://schemas.microsoft.com/office/drawing/2014/main" id="{241881B8-E933-4C52-BA38-42767F7C6653}"/>
              </a:ext>
            </a:extLst>
          </p:cNvPr>
          <p:cNvSpPr/>
          <p:nvPr/>
        </p:nvSpPr>
        <p:spPr>
          <a:xfrm>
            <a:off x="-335280" y="1943006"/>
            <a:ext cx="2430780" cy="615507"/>
          </a:xfrm>
          <a:prstGeom prst="roundRect">
            <a:avLst>
              <a:gd name="adj" fmla="val 50000"/>
            </a:avLst>
          </a:prstGeom>
          <a:solidFill>
            <a:schemeClr val="bg1"/>
          </a:solidFill>
          <a:ln w="50800">
            <a:noFill/>
          </a:ln>
          <a:effectLst>
            <a:outerShdw blurRad="469900" sx="104000" sy="104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14" name="文本框 113">
            <a:extLst>
              <a:ext uri="{FF2B5EF4-FFF2-40B4-BE49-F238E27FC236}">
                <a16:creationId xmlns:a16="http://schemas.microsoft.com/office/drawing/2014/main" id="{FEB8ACCE-F816-4F0E-82B3-9CD612B3E629}"/>
              </a:ext>
            </a:extLst>
          </p:cNvPr>
          <p:cNvSpPr txBox="1"/>
          <p:nvPr/>
        </p:nvSpPr>
        <p:spPr>
          <a:xfrm>
            <a:off x="203606" y="1996071"/>
            <a:ext cx="1686154" cy="461665"/>
          </a:xfrm>
          <a:prstGeom prst="rect">
            <a:avLst/>
          </a:prstGeom>
          <a:noFill/>
        </p:spPr>
        <p:txBody>
          <a:bodyPr wrap="square" rtlCol="0">
            <a:spAutoFit/>
          </a:bodyPr>
          <a:lstStyle/>
          <a:p>
            <a:r>
              <a:rPr lang="zh-CN" altLang="en-US" sz="2400" b="1" dirty="0">
                <a:solidFill>
                  <a:srgbClr val="00468E"/>
                </a:solidFill>
                <a:latin typeface="微软雅黑" panose="020B0503020204020204" pitchFamily="34" charset="-122"/>
                <a:ea typeface="微软雅黑" panose="020B0503020204020204" pitchFamily="34" charset="-122"/>
              </a:rPr>
              <a:t>研究</a:t>
            </a:r>
            <a:r>
              <a:rPr lang="zh-CN" altLang="en-US" sz="2400" b="1" dirty="0" smtClean="0">
                <a:solidFill>
                  <a:srgbClr val="00468E"/>
                </a:solidFill>
                <a:latin typeface="微软雅黑" panose="020B0503020204020204" pitchFamily="34" charset="-122"/>
                <a:ea typeface="微软雅黑" panose="020B0503020204020204" pitchFamily="34" charset="-122"/>
              </a:rPr>
              <a:t>背景</a:t>
            </a:r>
            <a:endParaRPr lang="zh-CN" altLang="en-US" sz="2400" b="1" dirty="0">
              <a:solidFill>
                <a:srgbClr val="00468E"/>
              </a:solidFill>
              <a:latin typeface="微软雅黑" panose="020B0503020204020204" pitchFamily="34" charset="-122"/>
              <a:ea typeface="微软雅黑" panose="020B0503020204020204" pitchFamily="34" charset="-122"/>
            </a:endParaRPr>
          </a:p>
        </p:txBody>
      </p:sp>
      <p:sp>
        <p:nvSpPr>
          <p:cNvPr id="116" name="文本框 115">
            <a:extLst>
              <a:ext uri="{FF2B5EF4-FFF2-40B4-BE49-F238E27FC236}">
                <a16:creationId xmlns:a16="http://schemas.microsoft.com/office/drawing/2014/main" id="{CC561691-8472-4300-A93B-43173F0B402C}"/>
              </a:ext>
            </a:extLst>
          </p:cNvPr>
          <p:cNvSpPr txBox="1"/>
          <p:nvPr/>
        </p:nvSpPr>
        <p:spPr>
          <a:xfrm>
            <a:off x="203606" y="2723198"/>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问题建模</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117" name="文本框 116">
            <a:extLst>
              <a:ext uri="{FF2B5EF4-FFF2-40B4-BE49-F238E27FC236}">
                <a16:creationId xmlns:a16="http://schemas.microsoft.com/office/drawing/2014/main" id="{89BB294C-F152-47A1-A832-B338DFB2169C}"/>
              </a:ext>
            </a:extLst>
          </p:cNvPr>
          <p:cNvSpPr txBox="1"/>
          <p:nvPr/>
        </p:nvSpPr>
        <p:spPr>
          <a:xfrm>
            <a:off x="203606" y="3313652"/>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调度方法</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118" name="文本框 117">
            <a:extLst>
              <a:ext uri="{FF2B5EF4-FFF2-40B4-BE49-F238E27FC236}">
                <a16:creationId xmlns:a16="http://schemas.microsoft.com/office/drawing/2014/main" id="{70B01E73-2206-4BAF-96FD-98F96844A935}"/>
              </a:ext>
            </a:extLst>
          </p:cNvPr>
          <p:cNvSpPr txBox="1"/>
          <p:nvPr/>
        </p:nvSpPr>
        <p:spPr>
          <a:xfrm>
            <a:off x="203606" y="3904107"/>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实验分析</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120" name="弧形 119">
            <a:extLst>
              <a:ext uri="{FF2B5EF4-FFF2-40B4-BE49-F238E27FC236}">
                <a16:creationId xmlns:a16="http://schemas.microsoft.com/office/drawing/2014/main" id="{F4934CE7-03FA-4713-91AE-30FB01DA9399}"/>
              </a:ext>
            </a:extLst>
          </p:cNvPr>
          <p:cNvSpPr/>
          <p:nvPr/>
        </p:nvSpPr>
        <p:spPr>
          <a:xfrm rot="2700000">
            <a:off x="1467034" y="2052847"/>
            <a:ext cx="395824" cy="395824"/>
          </a:xfrm>
          <a:prstGeom prst="arc">
            <a:avLst/>
          </a:prstGeom>
          <a:ln w="50800" cap="rnd">
            <a:solidFill>
              <a:srgbClr val="00468E"/>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2" name="文本框 201">
            <a:extLst>
              <a:ext uri="{FF2B5EF4-FFF2-40B4-BE49-F238E27FC236}">
                <a16:creationId xmlns:a16="http://schemas.microsoft.com/office/drawing/2014/main" id="{D651C2DF-C6C5-40C2-8CC1-F6461A85C516}"/>
              </a:ext>
            </a:extLst>
          </p:cNvPr>
          <p:cNvSpPr txBox="1"/>
          <p:nvPr/>
        </p:nvSpPr>
        <p:spPr>
          <a:xfrm>
            <a:off x="2902499" y="1860878"/>
            <a:ext cx="8737380" cy="3767185"/>
          </a:xfrm>
          <a:prstGeom prst="rect">
            <a:avLst/>
          </a:prstGeom>
          <a:noFill/>
        </p:spPr>
        <p:txBody>
          <a:bodyPr wrap="square" rtlCol="0">
            <a:spAutoFit/>
          </a:bodyPr>
          <a:lstStyle/>
          <a:p>
            <a:pPr>
              <a:lnSpc>
                <a:spcPct val="150000"/>
              </a:lnSpc>
            </a:pPr>
            <a:r>
              <a:rPr lang="zh-CN" altLang="en-US" b="1" dirty="0">
                <a:solidFill>
                  <a:schemeClr val="accent1">
                    <a:lumMod val="75000"/>
                  </a:schemeClr>
                </a:solidFill>
                <a:latin typeface="微软雅黑" panose="020B0503020204020204" pitchFamily="34" charset="-122"/>
                <a:ea typeface="微软雅黑" panose="020B0503020204020204" pitchFamily="34" charset="-122"/>
              </a:rPr>
              <a:t>研究问题：</a:t>
            </a:r>
            <a:r>
              <a:rPr lang="zh-CN" altLang="en-US" sz="1600" i="1" dirty="0" smtClean="0">
                <a:solidFill>
                  <a:srgbClr val="FF0000"/>
                </a:solidFill>
                <a:latin typeface="微软雅黑" panose="020B0503020204020204" pitchFamily="34" charset="-122"/>
                <a:ea typeface="微软雅黑" panose="020B0503020204020204" pitchFamily="34" charset="-122"/>
              </a:rPr>
              <a:t>云</a:t>
            </a:r>
            <a:r>
              <a:rPr lang="zh-CN" altLang="en-US" sz="1600" i="1" dirty="0">
                <a:solidFill>
                  <a:srgbClr val="FF0000"/>
                </a:solidFill>
                <a:latin typeface="微软雅黑" panose="020B0503020204020204" pitchFamily="34" charset="-122"/>
                <a:ea typeface="微软雅黑" panose="020B0503020204020204" pitchFamily="34" charset="-122"/>
              </a:rPr>
              <a:t>环境下多工作流</a:t>
            </a:r>
            <a:r>
              <a:rPr lang="en-US" altLang="zh-CN" sz="1600" i="1" dirty="0">
                <a:solidFill>
                  <a:srgbClr val="FF0000"/>
                </a:solidFill>
                <a:latin typeface="微软雅黑" panose="020B0503020204020204" pitchFamily="34" charset="-122"/>
                <a:ea typeface="微软雅黑" panose="020B0503020204020204" pitchFamily="34" charset="-122"/>
              </a:rPr>
              <a:t>-</a:t>
            </a:r>
            <a:r>
              <a:rPr lang="zh-CN" altLang="en-US" sz="1600" i="1" dirty="0">
                <a:solidFill>
                  <a:srgbClr val="FF0000"/>
                </a:solidFill>
                <a:latin typeface="微软雅黑" panose="020B0503020204020204" pitchFamily="34" charset="-122"/>
                <a:ea typeface="微软雅黑" panose="020B0503020204020204" pitchFamily="34" charset="-122"/>
              </a:rPr>
              <a:t>多</a:t>
            </a:r>
            <a:r>
              <a:rPr lang="en-US" altLang="zh-CN" sz="1600" i="1" dirty="0" err="1">
                <a:solidFill>
                  <a:srgbClr val="FF0000"/>
                </a:solidFill>
                <a:latin typeface="微软雅黑" panose="020B0503020204020204" pitchFamily="34" charset="-122"/>
                <a:ea typeface="微软雅黑" panose="020B0503020204020204" pitchFamily="34" charset="-122"/>
              </a:rPr>
              <a:t>QoS</a:t>
            </a:r>
            <a:r>
              <a:rPr lang="zh-CN" altLang="en-US" sz="1600" i="1" dirty="0">
                <a:solidFill>
                  <a:srgbClr val="FF0000"/>
                </a:solidFill>
                <a:latin typeface="微软雅黑" panose="020B0503020204020204" pitchFamily="34" charset="-122"/>
                <a:ea typeface="微软雅黑" panose="020B0503020204020204" pitchFamily="34" charset="-122"/>
              </a:rPr>
              <a:t>指标优化调度 </a:t>
            </a:r>
            <a:r>
              <a:rPr lang="zh-CN" altLang="en-US" sz="1600" dirty="0">
                <a:latin typeface="微软雅黑" panose="020B0503020204020204" pitchFamily="34" charset="-122"/>
                <a:ea typeface="微软雅黑" panose="020B0503020204020204" pitchFamily="34" charset="-122"/>
              </a:rPr>
              <a:t>的云工作流调度</a:t>
            </a:r>
            <a:r>
              <a:rPr lang="zh-CN" altLang="en-US" sz="1600" dirty="0" smtClean="0">
                <a:latin typeface="微软雅黑" panose="020B0503020204020204" pitchFamily="34" charset="-122"/>
                <a:ea typeface="微软雅黑" panose="020B0503020204020204" pitchFamily="34" charset="-122"/>
              </a:rPr>
              <a:t>问题</a:t>
            </a:r>
            <a:endParaRPr lang="en-US" altLang="zh-CN" sz="1600" dirty="0" smtClean="0">
              <a:solidFill>
                <a:schemeClr val="accent1">
                  <a:lumMod val="75000"/>
                </a:schemeClr>
              </a:solidFill>
              <a:latin typeface="微软雅黑" panose="020B0503020204020204" pitchFamily="34" charset="-122"/>
              <a:ea typeface="微软雅黑" panose="020B0503020204020204" pitchFamily="34" charset="-122"/>
            </a:endParaRPr>
          </a:p>
          <a:p>
            <a:pPr>
              <a:lnSpc>
                <a:spcPct val="150000"/>
              </a:lnSpc>
            </a:pPr>
            <a:endParaRPr lang="en-US" altLang="zh-CN" b="1" dirty="0" smtClean="0">
              <a:solidFill>
                <a:schemeClr val="accent1">
                  <a:lumMod val="75000"/>
                </a:schemeClr>
              </a:solidFill>
              <a:latin typeface="微软雅黑" panose="020B0503020204020204" pitchFamily="34" charset="-122"/>
              <a:ea typeface="微软雅黑" panose="020B0503020204020204" pitchFamily="34" charset="-122"/>
            </a:endParaRPr>
          </a:p>
          <a:p>
            <a:pPr>
              <a:lnSpc>
                <a:spcPct val="150000"/>
              </a:lnSpc>
            </a:pPr>
            <a:r>
              <a:rPr lang="zh-CN" altLang="en-US" b="1" dirty="0" smtClean="0">
                <a:solidFill>
                  <a:schemeClr val="accent1">
                    <a:lumMod val="75000"/>
                  </a:schemeClr>
                </a:solidFill>
                <a:latin typeface="微软雅黑" panose="020B0503020204020204" pitchFamily="34" charset="-122"/>
                <a:ea typeface="微软雅黑" panose="020B0503020204020204" pitchFamily="34" charset="-122"/>
              </a:rPr>
              <a:t>研究现状</a:t>
            </a:r>
            <a:endParaRPr lang="en-US" altLang="zh-CN" b="1" dirty="0" smtClean="0">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u"/>
            </a:pP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元</a:t>
            </a:r>
            <a:r>
              <a:rPr lang="en-US" altLang="zh-CN" sz="1600" dirty="0" smtClean="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启发式算法</a:t>
            </a:r>
            <a:r>
              <a:rPr lang="en-US" altLang="zh-CN" sz="1600" dirty="0" smtClean="0">
                <a:latin typeface="微软雅黑" panose="020B0503020204020204" pitchFamily="34" charset="-122"/>
                <a:ea typeface="微软雅黑" panose="020B0503020204020204" pitchFamily="34" charset="-122"/>
              </a:rPr>
              <a:t>+Pareto</a:t>
            </a:r>
            <a:r>
              <a:rPr lang="zh-CN" altLang="en-US" sz="1600" dirty="0" smtClean="0">
                <a:latin typeface="微软雅黑" panose="020B0503020204020204" pitchFamily="34" charset="-122"/>
                <a:ea typeface="微软雅黑" panose="020B0503020204020204" pitchFamily="34" charset="-122"/>
              </a:rPr>
              <a:t>最优前沿技术</a:t>
            </a:r>
            <a:endParaRPr lang="en-US" altLang="zh-CN" sz="1600" dirty="0" smtClean="0">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u"/>
            </a:pPr>
            <a:r>
              <a:rPr lang="zh-CN" altLang="en-US" sz="1600" dirty="0" smtClean="0">
                <a:latin typeface="微软雅黑" panose="020B0503020204020204" pitchFamily="34" charset="-122"/>
                <a:ea typeface="微软雅黑" panose="020B0503020204020204" pitchFamily="34" charset="-122"/>
              </a:rPr>
              <a:t>博弈理论：基于博弈的调度模型</a:t>
            </a:r>
            <a:r>
              <a:rPr lang="en-US" altLang="zh-CN" sz="1600" dirty="0" smtClean="0">
                <a:latin typeface="微软雅黑" panose="020B0503020204020204" pitchFamily="34" charset="-122"/>
                <a:ea typeface="微软雅黑" panose="020B0503020204020204" pitchFamily="34" charset="-122"/>
              </a:rPr>
              <a:t>+ (Nash) </a:t>
            </a:r>
            <a:r>
              <a:rPr lang="zh-CN" altLang="en-US" sz="1600" dirty="0" smtClean="0">
                <a:latin typeface="微软雅黑" panose="020B0503020204020204" pitchFamily="34" charset="-122"/>
                <a:ea typeface="微软雅黑" panose="020B0503020204020204" pitchFamily="34" charset="-122"/>
              </a:rPr>
              <a:t>均衡策略求解</a:t>
            </a:r>
            <a:endParaRPr lang="en-US" altLang="zh-CN" sz="1600" dirty="0" smtClean="0">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u"/>
            </a:pPr>
            <a:r>
              <a:rPr lang="zh-CN" altLang="en-US" sz="1600" dirty="0" smtClean="0">
                <a:latin typeface="微软雅黑" panose="020B0503020204020204" pitchFamily="34" charset="-122"/>
                <a:ea typeface="微软雅黑" panose="020B0503020204020204" pitchFamily="34" charset="-122"/>
              </a:rPr>
              <a:t>强化学习：马尔可夫决策过程</a:t>
            </a:r>
            <a:r>
              <a:rPr lang="en-US" altLang="zh-CN" sz="1600" dirty="0" smtClean="0">
                <a:latin typeface="微软雅黑" panose="020B0503020204020204" pitchFamily="34" charset="-122"/>
                <a:ea typeface="微软雅黑" panose="020B0503020204020204" pitchFamily="34" charset="-122"/>
              </a:rPr>
              <a:t>(MDPs) +</a:t>
            </a:r>
            <a:r>
              <a:rPr lang="zh-CN" altLang="en-US" sz="1600" dirty="0" smtClean="0">
                <a:latin typeface="微软雅黑" panose="020B0503020204020204" pitchFamily="34" charset="-122"/>
                <a:ea typeface="微软雅黑" panose="020B0503020204020204" pitchFamily="34" charset="-122"/>
              </a:rPr>
              <a:t>基于</a:t>
            </a:r>
            <a:r>
              <a:rPr lang="en-US" altLang="zh-CN" sz="1600" dirty="0" smtClean="0">
                <a:latin typeface="微软雅黑" panose="020B0503020204020204" pitchFamily="34" charset="-122"/>
                <a:ea typeface="微软雅黑" panose="020B0503020204020204" pitchFamily="34" charset="-122"/>
              </a:rPr>
              <a:t>Q-learning</a:t>
            </a:r>
            <a:r>
              <a:rPr lang="zh-CN" altLang="en-US" sz="1600" dirty="0" smtClean="0">
                <a:latin typeface="微软雅黑" panose="020B0503020204020204" pitchFamily="34" charset="-122"/>
                <a:ea typeface="微软雅黑" panose="020B0503020204020204" pitchFamily="34" charset="-122"/>
              </a:rPr>
              <a:t>算法求解</a:t>
            </a:r>
            <a:endParaRPr lang="en-US" altLang="zh-CN" sz="1600" dirty="0" smtClean="0">
              <a:latin typeface="微软雅黑" panose="020B0503020204020204" pitchFamily="34" charset="-122"/>
              <a:ea typeface="微软雅黑" panose="020B0503020204020204" pitchFamily="34" charset="-122"/>
            </a:endParaRPr>
          </a:p>
          <a:p>
            <a:pPr>
              <a:lnSpc>
                <a:spcPct val="130000"/>
              </a:lnSpc>
            </a:pPr>
            <a:endParaRPr lang="en-US" altLang="zh-CN" sz="1600" dirty="0">
              <a:latin typeface="微软雅黑" panose="020B0503020204020204" pitchFamily="34" charset="-122"/>
              <a:ea typeface="微软雅黑" panose="020B0503020204020204" pitchFamily="34" charset="-122"/>
            </a:endParaRPr>
          </a:p>
          <a:p>
            <a:pPr>
              <a:lnSpc>
                <a:spcPct val="130000"/>
              </a:lnSpc>
            </a:pPr>
            <a:r>
              <a:rPr lang="zh-CN" altLang="en-US" b="1" dirty="0" smtClean="0">
                <a:solidFill>
                  <a:schemeClr val="accent1">
                    <a:lumMod val="75000"/>
                  </a:schemeClr>
                </a:solidFill>
                <a:latin typeface="微软雅黑" panose="020B0503020204020204" pitchFamily="34" charset="-122"/>
                <a:ea typeface="微软雅黑" panose="020B0503020204020204" pitchFamily="34" charset="-122"/>
              </a:rPr>
              <a:t>本文的技术</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路线</a:t>
            </a:r>
            <a:endParaRPr lang="en-US" altLang="zh-CN" b="1" dirty="0">
              <a:solidFill>
                <a:schemeClr val="accent1">
                  <a:lumMod val="75000"/>
                </a:schemeClr>
              </a:solidFill>
              <a:latin typeface="微软雅黑" panose="020B0503020204020204" pitchFamily="34" charset="-122"/>
              <a:ea typeface="微软雅黑" panose="020B0503020204020204" pitchFamily="34" charset="-122"/>
            </a:endParaRPr>
          </a:p>
          <a:p>
            <a:pPr marL="800100" lvl="1" indent="-342900">
              <a:lnSpc>
                <a:spcPct val="130000"/>
              </a:lnSpc>
              <a:buFont typeface="+mj-ea"/>
              <a:buAutoNum type="circleNumDbPlain"/>
            </a:pPr>
            <a:r>
              <a:rPr lang="zh-CN" altLang="en-US" sz="1600" b="1" dirty="0" smtClean="0">
                <a:solidFill>
                  <a:srgbClr val="FF0000"/>
                </a:solidFill>
                <a:latin typeface="微软雅黑" panose="020B0503020204020204" pitchFamily="34" charset="-122"/>
                <a:ea typeface="微软雅黑" panose="020B0503020204020204" pitchFamily="34" charset="-122"/>
              </a:rPr>
              <a:t>多</a:t>
            </a:r>
            <a:r>
              <a:rPr lang="zh-CN" altLang="en-US" sz="1600" b="1" dirty="0">
                <a:solidFill>
                  <a:srgbClr val="FF0000"/>
                </a:solidFill>
                <a:latin typeface="微软雅黑" panose="020B0503020204020204" pitchFamily="34" charset="-122"/>
                <a:ea typeface="微软雅黑" panose="020B0503020204020204" pitchFamily="34" charset="-122"/>
              </a:rPr>
              <a:t>工作流</a:t>
            </a:r>
            <a:r>
              <a:rPr lang="en-US" altLang="zh-CN" sz="1600" b="1" dirty="0">
                <a:solidFill>
                  <a:srgbClr val="FF0000"/>
                </a:solidFill>
                <a:latin typeface="微软雅黑" panose="020B0503020204020204" pitchFamily="34" charset="-122"/>
                <a:ea typeface="微软雅黑" panose="020B0503020204020204" pitchFamily="34" charset="-122"/>
              </a:rPr>
              <a:t>-</a:t>
            </a:r>
            <a:r>
              <a:rPr lang="zh-CN" altLang="en-US" sz="1600" b="1" dirty="0">
                <a:solidFill>
                  <a:srgbClr val="FF0000"/>
                </a:solidFill>
                <a:latin typeface="微软雅黑" panose="020B0503020204020204" pitchFamily="34" charset="-122"/>
                <a:ea typeface="微软雅黑" panose="020B0503020204020204" pitchFamily="34" charset="-122"/>
              </a:rPr>
              <a:t>多目标优化调度问题的动态博弈</a:t>
            </a:r>
            <a:r>
              <a:rPr lang="zh-CN" altLang="en-US" sz="1600" b="1" dirty="0" smtClean="0">
                <a:solidFill>
                  <a:srgbClr val="FF0000"/>
                </a:solidFill>
                <a:latin typeface="微软雅黑" panose="020B0503020204020204" pitchFamily="34" charset="-122"/>
                <a:ea typeface="微软雅黑" panose="020B0503020204020204" pitchFamily="34" charset="-122"/>
              </a:rPr>
              <a:t>建模 </a:t>
            </a:r>
            <a:r>
              <a:rPr lang="en-US" altLang="zh-CN" sz="1600" b="1" dirty="0" smtClean="0">
                <a:solidFill>
                  <a:srgbClr val="FF0000"/>
                </a:solidFill>
                <a:latin typeface="微软雅黑" panose="020B0503020204020204" pitchFamily="34" charset="-122"/>
                <a:ea typeface="微软雅黑" panose="020B0503020204020204" pitchFamily="34" charset="-122"/>
                <a:sym typeface="Wingdings" panose="05000000000000000000" pitchFamily="2" charset="2"/>
              </a:rPr>
              <a:t> </a:t>
            </a:r>
            <a:r>
              <a:rPr lang="zh-CN" altLang="en-US" sz="1600" b="1" i="1" dirty="0" smtClean="0">
                <a:solidFill>
                  <a:schemeClr val="accent1">
                    <a:lumMod val="75000"/>
                  </a:schemeClr>
                </a:solidFill>
                <a:latin typeface="微软雅黑" panose="020B0503020204020204" pitchFamily="34" charset="-122"/>
                <a:ea typeface="微软雅黑" panose="020B0503020204020204" pitchFamily="34" charset="-122"/>
                <a:sym typeface="Wingdings" panose="05000000000000000000" pitchFamily="2" charset="2"/>
              </a:rPr>
              <a:t>问题建模</a:t>
            </a:r>
            <a:endParaRPr lang="en-US" altLang="zh-CN" sz="1600" b="1" i="1" dirty="0" smtClean="0">
              <a:solidFill>
                <a:schemeClr val="accent1">
                  <a:lumMod val="75000"/>
                </a:schemeClr>
              </a:solidFill>
              <a:latin typeface="微软雅黑" panose="020B0503020204020204" pitchFamily="34" charset="-122"/>
              <a:ea typeface="微软雅黑" panose="020B0503020204020204" pitchFamily="34" charset="-122"/>
            </a:endParaRPr>
          </a:p>
          <a:p>
            <a:pPr marL="800100" lvl="1" indent="-342900">
              <a:lnSpc>
                <a:spcPct val="130000"/>
              </a:lnSpc>
              <a:buFont typeface="+mj-ea"/>
              <a:buAutoNum type="circleNumDbPlain"/>
            </a:pPr>
            <a:r>
              <a:rPr lang="zh-CN" altLang="en-US" sz="1600" b="1" dirty="0" smtClean="0">
                <a:solidFill>
                  <a:srgbClr val="FF0000"/>
                </a:solidFill>
                <a:latin typeface="微软雅黑" panose="020B0503020204020204" pitchFamily="34" charset="-122"/>
                <a:ea typeface="微软雅黑" panose="020B0503020204020204" pitchFamily="34" charset="-122"/>
              </a:rPr>
              <a:t>基于</a:t>
            </a:r>
            <a:r>
              <a:rPr lang="en-US" altLang="zh-CN" sz="1600" b="1" dirty="0" smtClean="0">
                <a:solidFill>
                  <a:srgbClr val="FF0000"/>
                </a:solidFill>
                <a:latin typeface="微软雅黑" panose="020B0503020204020204" pitchFamily="34" charset="-122"/>
                <a:ea typeface="微软雅黑" panose="020B0503020204020204" pitchFamily="34" charset="-122"/>
              </a:rPr>
              <a:t>DQN</a:t>
            </a:r>
            <a:r>
              <a:rPr lang="zh-CN" altLang="en-US" sz="1600" b="1" dirty="0" smtClean="0">
                <a:solidFill>
                  <a:srgbClr val="FF0000"/>
                </a:solidFill>
                <a:latin typeface="微软雅黑" panose="020B0503020204020204" pitchFamily="34" charset="-122"/>
                <a:ea typeface="微软雅黑" panose="020B0503020204020204" pitchFamily="34" charset="-122"/>
              </a:rPr>
              <a:t>的多智能体强化学习的工作流调度算法 </a:t>
            </a:r>
            <a:r>
              <a:rPr lang="en-US" altLang="zh-CN" sz="1600" b="1" dirty="0" smtClean="0">
                <a:solidFill>
                  <a:srgbClr val="FF0000"/>
                </a:solidFill>
                <a:latin typeface="微软雅黑" panose="020B0503020204020204" pitchFamily="34" charset="-122"/>
                <a:ea typeface="微软雅黑" panose="020B0503020204020204" pitchFamily="34" charset="-122"/>
                <a:sym typeface="Wingdings" panose="05000000000000000000" pitchFamily="2" charset="2"/>
              </a:rPr>
              <a:t> </a:t>
            </a:r>
            <a:r>
              <a:rPr lang="zh-CN" altLang="en-US" sz="1600" b="1" i="1" dirty="0" smtClean="0">
                <a:solidFill>
                  <a:schemeClr val="accent1">
                    <a:lumMod val="75000"/>
                  </a:schemeClr>
                </a:solidFill>
                <a:latin typeface="微软雅黑" panose="020B0503020204020204" pitchFamily="34" charset="-122"/>
                <a:ea typeface="微软雅黑" panose="020B0503020204020204" pitchFamily="34" charset="-122"/>
                <a:sym typeface="Wingdings" panose="05000000000000000000" pitchFamily="2" charset="2"/>
              </a:rPr>
              <a:t>调度方法</a:t>
            </a:r>
            <a:endParaRPr lang="en-US" altLang="zh-CN" sz="1600" b="1" i="1" dirty="0" smtClean="0">
              <a:solidFill>
                <a:schemeClr val="accent1">
                  <a:lumMod val="75000"/>
                </a:schemeClr>
              </a:solidFill>
              <a:latin typeface="微软雅黑" panose="020B0503020204020204" pitchFamily="34" charset="-122"/>
              <a:ea typeface="微软雅黑" panose="020B0503020204020204" pitchFamily="34" charset="-122"/>
            </a:endParaRPr>
          </a:p>
        </p:txBody>
      </p:sp>
      <p:sp>
        <p:nvSpPr>
          <p:cNvPr id="321" name="文本框 320">
            <a:extLst>
              <a:ext uri="{FF2B5EF4-FFF2-40B4-BE49-F238E27FC236}">
                <a16:creationId xmlns:a16="http://schemas.microsoft.com/office/drawing/2014/main" id="{CC4072AC-5BF3-411A-BCF0-99560B40353A}"/>
              </a:ext>
            </a:extLst>
          </p:cNvPr>
          <p:cNvSpPr txBox="1"/>
          <p:nvPr/>
        </p:nvSpPr>
        <p:spPr>
          <a:xfrm>
            <a:off x="2287062" y="473744"/>
            <a:ext cx="9358335" cy="523220"/>
          </a:xfrm>
          <a:prstGeom prst="rect">
            <a:avLst/>
          </a:prstGeom>
          <a:noFill/>
        </p:spPr>
        <p:txBody>
          <a:bodyPr wrap="square" rtlCol="0">
            <a:spAutoFit/>
          </a:bodyPr>
          <a:lstStyle/>
          <a:p>
            <a:r>
              <a:rPr lang="en-US" altLang="zh-CN" sz="2800" b="1" dirty="0">
                <a:solidFill>
                  <a:srgbClr val="00468E"/>
                </a:solidFill>
                <a:latin typeface="微软雅黑" panose="020B0503020204020204" pitchFamily="34" charset="-122"/>
                <a:ea typeface="微软雅黑" panose="020B0503020204020204" pitchFamily="34" charset="-122"/>
              </a:rPr>
              <a:t>1. </a:t>
            </a:r>
            <a:r>
              <a:rPr lang="zh-CN" altLang="en-US" sz="2800" b="1" dirty="0">
                <a:solidFill>
                  <a:srgbClr val="00468E"/>
                </a:solidFill>
                <a:latin typeface="微软雅黑" panose="020B0503020204020204" pitchFamily="34" charset="-122"/>
                <a:ea typeface="微软雅黑" panose="020B0503020204020204" pitchFamily="34" charset="-122"/>
              </a:rPr>
              <a:t>研究</a:t>
            </a:r>
            <a:r>
              <a:rPr lang="zh-CN" altLang="en-US" sz="2800" b="1" dirty="0" smtClean="0">
                <a:solidFill>
                  <a:srgbClr val="00468E"/>
                </a:solidFill>
                <a:latin typeface="微软雅黑" panose="020B0503020204020204" pitchFamily="34" charset="-122"/>
                <a:ea typeface="微软雅黑" panose="020B0503020204020204" pitchFamily="34" charset="-122"/>
              </a:rPr>
              <a:t>背景</a:t>
            </a:r>
            <a:endParaRPr lang="zh-CN" altLang="en-US" sz="2800" b="1" dirty="0">
              <a:solidFill>
                <a:srgbClr val="00468E"/>
              </a:solidFill>
              <a:latin typeface="微软雅黑" panose="020B0503020204020204" pitchFamily="34" charset="-122"/>
              <a:ea typeface="微软雅黑" panose="020B0503020204020204" pitchFamily="34" charset="-122"/>
            </a:endParaRPr>
          </a:p>
        </p:txBody>
      </p:sp>
      <p:pic>
        <p:nvPicPr>
          <p:cNvPr id="108" name="图片 107"/>
          <p:cNvPicPr>
            <a:picLocks noChangeAspect="1"/>
          </p:cNvPicPr>
          <p:nvPr/>
        </p:nvPicPr>
        <p:blipFill>
          <a:blip r:embed="rId3">
            <a:alphaModFix/>
            <a:duotone>
              <a:schemeClr val="accent5">
                <a:shade val="45000"/>
                <a:satMod val="135000"/>
              </a:schemeClr>
              <a:prstClr val="white"/>
            </a:duotone>
            <a:extLst>
              <a:ext uri="{BEBA8EAE-BF5A-486C-A8C5-ECC9F3942E4B}">
                <a14:imgProps xmlns:a14="http://schemas.microsoft.com/office/drawing/2010/main">
                  <a14:imgLayer r:embed="rId4">
                    <a14:imgEffect>
                      <a14:colorTemperature colorTemp="1500"/>
                    </a14:imgEffect>
                    <a14:imgEffect>
                      <a14:saturation sat="32000"/>
                    </a14:imgEffect>
                  </a14:imgLayer>
                </a14:imgProps>
              </a:ext>
              <a:ext uri="{28A0092B-C50C-407E-A947-70E740481C1C}">
                <a14:useLocalDpi xmlns:a14="http://schemas.microsoft.com/office/drawing/2010/main" val="0"/>
              </a:ext>
            </a:extLst>
          </a:blip>
          <a:stretch>
            <a:fillRect/>
          </a:stretch>
        </p:blipFill>
        <p:spPr>
          <a:xfrm>
            <a:off x="155079" y="129451"/>
            <a:ext cx="1470788" cy="1470788"/>
          </a:xfrm>
          <a:prstGeom prst="rect">
            <a:avLst/>
          </a:prstGeom>
          <a:noFill/>
          <a:ln>
            <a:noFill/>
          </a:ln>
        </p:spPr>
      </p:pic>
      <p:sp>
        <p:nvSpPr>
          <p:cNvPr id="110" name="文本框 109">
            <a:extLst>
              <a:ext uri="{FF2B5EF4-FFF2-40B4-BE49-F238E27FC236}">
                <a16:creationId xmlns:a16="http://schemas.microsoft.com/office/drawing/2014/main" id="{70B01E73-2206-4BAF-96FD-98F96844A935}"/>
              </a:ext>
            </a:extLst>
          </p:cNvPr>
          <p:cNvSpPr txBox="1"/>
          <p:nvPr/>
        </p:nvSpPr>
        <p:spPr>
          <a:xfrm>
            <a:off x="203606" y="4469127"/>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总结展望</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pic>
        <p:nvPicPr>
          <p:cNvPr id="17" name="图片 16"/>
          <p:cNvPicPr>
            <a:picLocks noChangeAspect="1"/>
          </p:cNvPicPr>
          <p:nvPr/>
        </p:nvPicPr>
        <p:blipFill>
          <a:blip r:embed="rId5" cstate="hqprint">
            <a:extLst>
              <a:ext uri="{BEBA8EAE-BF5A-486C-A8C5-ECC9F3942E4B}">
                <a14:imgProps xmlns:a14="http://schemas.microsoft.com/office/drawing/2010/main">
                  <a14:imgLayer r:embed="rId6">
                    <a14:imgEffect>
                      <a14:saturation sat="33000"/>
                    </a14:imgEffect>
                  </a14:imgLayer>
                </a14:imgProps>
              </a:ext>
              <a:ext uri="{28A0092B-C50C-407E-A947-70E740481C1C}">
                <a14:useLocalDpi xmlns:a14="http://schemas.microsoft.com/office/drawing/2010/main" val="0"/>
              </a:ext>
            </a:extLst>
          </a:blip>
          <a:stretch>
            <a:fillRect/>
          </a:stretch>
        </p:blipFill>
        <p:spPr>
          <a:xfrm>
            <a:off x="2160879" y="5684515"/>
            <a:ext cx="2194903" cy="1559832"/>
          </a:xfrm>
          <a:prstGeom prst="rect">
            <a:avLst/>
          </a:prstGeom>
        </p:spPr>
      </p:pic>
      <p:sp>
        <p:nvSpPr>
          <p:cNvPr id="19" name="文本框 18"/>
          <p:cNvSpPr txBox="1"/>
          <p:nvPr/>
        </p:nvSpPr>
        <p:spPr>
          <a:xfrm>
            <a:off x="6944989" y="2452463"/>
            <a:ext cx="2268000" cy="715089"/>
          </a:xfrm>
          <a:prstGeom prst="wedgeRoundRectCallout">
            <a:avLst>
              <a:gd name="adj1" fmla="val -34600"/>
              <a:gd name="adj2" fmla="val 65310"/>
              <a:gd name="adj3" fmla="val 16667"/>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marL="171450" indent="-171450" algn="l">
              <a:lnSpc>
                <a:spcPct val="150000"/>
              </a:lnSpc>
              <a:buFont typeface="Wingdings" panose="05000000000000000000" pitchFamily="2" charset="2"/>
              <a:buChar char="u"/>
            </a:pPr>
            <a:r>
              <a:rPr lang="zh-CN" altLang="en-US" sz="1200" dirty="0" smtClean="0">
                <a:solidFill>
                  <a:srgbClr val="FF0000"/>
                </a:solidFill>
                <a:latin typeface="微软雅黑" panose="020B0503020204020204" pitchFamily="34" charset="-122"/>
                <a:ea typeface="微软雅黑" panose="020B0503020204020204" pitchFamily="34" charset="-122"/>
              </a:rPr>
              <a:t>大量的专家知识和人为干预</a:t>
            </a:r>
            <a:endParaRPr lang="en-US" altLang="zh-CN" sz="1200" dirty="0" smtClean="0">
              <a:solidFill>
                <a:srgbClr val="FF0000"/>
              </a:solidFill>
              <a:latin typeface="微软雅黑" panose="020B0503020204020204" pitchFamily="34" charset="-122"/>
              <a:ea typeface="微软雅黑" panose="020B0503020204020204" pitchFamily="34" charset="-122"/>
            </a:endParaRPr>
          </a:p>
          <a:p>
            <a:pPr marL="171450" indent="-171450" algn="l">
              <a:lnSpc>
                <a:spcPct val="150000"/>
              </a:lnSpc>
              <a:buFont typeface="Wingdings" panose="05000000000000000000" pitchFamily="2" charset="2"/>
              <a:buChar char="u"/>
            </a:pPr>
            <a:r>
              <a:rPr lang="zh-CN" altLang="en-US" sz="1200" dirty="0">
                <a:solidFill>
                  <a:srgbClr val="FF0000"/>
                </a:solidFill>
                <a:latin typeface="微软雅黑" panose="020B0503020204020204" pitchFamily="34" charset="-122"/>
                <a:ea typeface="微软雅黑" panose="020B0503020204020204" pitchFamily="34" charset="-122"/>
              </a:rPr>
              <a:t>静态</a:t>
            </a:r>
            <a:r>
              <a:rPr lang="zh-CN" altLang="en-US" sz="1200" dirty="0" smtClean="0">
                <a:solidFill>
                  <a:srgbClr val="FF0000"/>
                </a:solidFill>
                <a:latin typeface="微软雅黑" panose="020B0503020204020204" pitchFamily="34" charset="-122"/>
                <a:ea typeface="微软雅黑" panose="020B0503020204020204" pitchFamily="34" charset="-122"/>
              </a:rPr>
              <a:t>全局的角度</a:t>
            </a:r>
            <a:endParaRPr lang="zh-CN" altLang="en-US" sz="1200" dirty="0">
              <a:solidFill>
                <a:srgbClr val="FF0000"/>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9695879" y="3904107"/>
            <a:ext cx="1944000" cy="715089"/>
          </a:xfrm>
          <a:prstGeom prst="wedgeRoundRectCallout">
            <a:avLst>
              <a:gd name="adj1" fmla="val -53591"/>
              <a:gd name="adj2" fmla="val -30242"/>
              <a:gd name="adj3" fmla="val 16667"/>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marL="171450" indent="-171450" algn="l">
              <a:lnSpc>
                <a:spcPct val="150000"/>
              </a:lnSpc>
              <a:buFont typeface="Wingdings" panose="05000000000000000000" pitchFamily="2" charset="2"/>
              <a:buChar char="u"/>
            </a:pPr>
            <a:r>
              <a:rPr lang="zh-CN" altLang="en-US" sz="1200" dirty="0" smtClean="0">
                <a:solidFill>
                  <a:srgbClr val="FF0000"/>
                </a:solidFill>
                <a:latin typeface="微软雅黑" panose="020B0503020204020204" pitchFamily="34" charset="-122"/>
                <a:ea typeface="微软雅黑" panose="020B0503020204020204" pitchFamily="34" charset="-122"/>
              </a:rPr>
              <a:t>基于</a:t>
            </a:r>
            <a:r>
              <a:rPr lang="en-US" altLang="zh-CN" sz="1200" dirty="0" smtClean="0">
                <a:solidFill>
                  <a:srgbClr val="FF0000"/>
                </a:solidFill>
                <a:latin typeface="微软雅黑" panose="020B0503020204020204" pitchFamily="34" charset="-122"/>
                <a:ea typeface="微软雅黑" panose="020B0503020204020204" pitchFamily="34" charset="-122"/>
              </a:rPr>
              <a:t>SLA</a:t>
            </a:r>
            <a:r>
              <a:rPr lang="zh-CN" altLang="en-US" sz="1200" dirty="0" smtClean="0">
                <a:solidFill>
                  <a:srgbClr val="FF0000"/>
                </a:solidFill>
                <a:latin typeface="微软雅黑" panose="020B0503020204020204" pitchFamily="34" charset="-122"/>
                <a:ea typeface="微软雅黑" panose="020B0503020204020204" pitchFamily="34" charset="-122"/>
              </a:rPr>
              <a:t>的单目标优化</a:t>
            </a:r>
            <a:endParaRPr lang="en-US" altLang="zh-CN" sz="1200" dirty="0" smtClean="0">
              <a:solidFill>
                <a:srgbClr val="FF0000"/>
              </a:solidFill>
              <a:latin typeface="微软雅黑" panose="020B0503020204020204" pitchFamily="34" charset="-122"/>
              <a:ea typeface="微软雅黑" panose="020B0503020204020204" pitchFamily="34" charset="-122"/>
            </a:endParaRPr>
          </a:p>
          <a:p>
            <a:pPr marL="171450" indent="-171450">
              <a:lnSpc>
                <a:spcPct val="150000"/>
              </a:lnSpc>
              <a:buFont typeface="Wingdings" panose="05000000000000000000" pitchFamily="2" charset="2"/>
              <a:buChar char="u"/>
            </a:pPr>
            <a:r>
              <a:rPr lang="zh-CN" altLang="en-US" sz="1200" dirty="0">
                <a:solidFill>
                  <a:srgbClr val="FF0000"/>
                </a:solidFill>
                <a:latin typeface="微软雅黑" panose="020B0503020204020204" pitchFamily="34" charset="-122"/>
                <a:ea typeface="微软雅黑" panose="020B0503020204020204" pitchFamily="34" charset="-122"/>
              </a:rPr>
              <a:t>单智能体强化</a:t>
            </a:r>
            <a:r>
              <a:rPr lang="zh-CN" altLang="en-US" sz="1200" dirty="0" smtClean="0">
                <a:solidFill>
                  <a:srgbClr val="FF0000"/>
                </a:solidFill>
                <a:latin typeface="微软雅黑" panose="020B0503020204020204" pitchFamily="34" charset="-122"/>
                <a:ea typeface="微软雅黑" panose="020B0503020204020204" pitchFamily="34" charset="-122"/>
              </a:rPr>
              <a:t>学习</a:t>
            </a:r>
            <a:endParaRPr lang="en-US" altLang="zh-CN" sz="1200" dirty="0">
              <a:solidFill>
                <a:srgbClr val="FF0000"/>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9531212" y="3036791"/>
            <a:ext cx="1512000" cy="715089"/>
          </a:xfrm>
          <a:prstGeom prst="wedgeRoundRectCallout">
            <a:avLst>
              <a:gd name="adj1" fmla="val -84970"/>
              <a:gd name="adj2" fmla="val 48448"/>
              <a:gd name="adj3" fmla="val 16667"/>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marL="171450" indent="-171450" algn="l">
              <a:lnSpc>
                <a:spcPct val="150000"/>
              </a:lnSpc>
              <a:buFont typeface="Wingdings" panose="05000000000000000000" pitchFamily="2" charset="2"/>
              <a:buChar char="u"/>
            </a:pPr>
            <a:r>
              <a:rPr lang="zh-CN" altLang="en-US" sz="1200" dirty="0" smtClean="0">
                <a:solidFill>
                  <a:srgbClr val="FF0000"/>
                </a:solidFill>
                <a:latin typeface="微软雅黑" panose="020B0503020204020204" pitchFamily="34" charset="-122"/>
                <a:ea typeface="微软雅黑" panose="020B0503020204020204" pitchFamily="34" charset="-122"/>
              </a:rPr>
              <a:t>博弈模型不完善</a:t>
            </a:r>
            <a:endParaRPr lang="en-US" altLang="zh-CN" sz="1200" dirty="0" smtClean="0">
              <a:solidFill>
                <a:srgbClr val="FF0000"/>
              </a:solidFill>
              <a:latin typeface="微软雅黑" panose="020B0503020204020204" pitchFamily="34" charset="-122"/>
              <a:ea typeface="微软雅黑" panose="020B0503020204020204" pitchFamily="34" charset="-122"/>
            </a:endParaRPr>
          </a:p>
          <a:p>
            <a:pPr marL="171450" indent="-171450" algn="l">
              <a:lnSpc>
                <a:spcPct val="150000"/>
              </a:lnSpc>
              <a:buFont typeface="Wingdings" panose="05000000000000000000" pitchFamily="2" charset="2"/>
              <a:buChar char="u"/>
            </a:pPr>
            <a:r>
              <a:rPr lang="zh-CN" altLang="en-US" sz="1200" dirty="0" smtClean="0">
                <a:solidFill>
                  <a:srgbClr val="FF0000"/>
                </a:solidFill>
                <a:latin typeface="微软雅黑" panose="020B0503020204020204" pitchFamily="34" charset="-122"/>
                <a:ea typeface="微软雅黑" panose="020B0503020204020204" pitchFamily="34" charset="-122"/>
              </a:rPr>
              <a:t>求解方案不新颖</a:t>
            </a:r>
            <a:endParaRPr lang="zh-CN" altLang="en-US" sz="12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1989358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9F699C4-BCCA-42CD-B586-356B7EFDD3E5}"/>
              </a:ext>
            </a:extLst>
          </p:cNvPr>
          <p:cNvSpPr/>
          <p:nvPr/>
        </p:nvSpPr>
        <p:spPr>
          <a:xfrm>
            <a:off x="0" y="0"/>
            <a:ext cx="1825599" cy="6858000"/>
          </a:xfrm>
          <a:prstGeom prst="rect">
            <a:avLst/>
          </a:prstGeom>
          <a:solidFill>
            <a:srgbClr val="004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60922CB0-E90C-4133-BA3F-A9FAB3012FFB}"/>
              </a:ext>
            </a:extLst>
          </p:cNvPr>
          <p:cNvSpPr txBox="1"/>
          <p:nvPr/>
        </p:nvSpPr>
        <p:spPr>
          <a:xfrm>
            <a:off x="2287062" y="473744"/>
            <a:ext cx="9347391" cy="523220"/>
          </a:xfrm>
          <a:prstGeom prst="rect">
            <a:avLst/>
          </a:prstGeom>
          <a:noFill/>
        </p:spPr>
        <p:txBody>
          <a:bodyPr wrap="square" rtlCol="0">
            <a:spAutoFit/>
          </a:bodyPr>
          <a:lstStyle/>
          <a:p>
            <a:r>
              <a:rPr lang="en-US" altLang="zh-CN" sz="2800" b="1" dirty="0" smtClean="0">
                <a:solidFill>
                  <a:srgbClr val="00468E"/>
                </a:solidFill>
                <a:latin typeface="微软雅黑" panose="020B0503020204020204" pitchFamily="34" charset="-122"/>
                <a:ea typeface="微软雅黑" panose="020B0503020204020204" pitchFamily="34" charset="-122"/>
              </a:rPr>
              <a:t>2.1 </a:t>
            </a:r>
            <a:r>
              <a:rPr lang="zh-CN" altLang="en-US" sz="2800" b="1" dirty="0" smtClean="0">
                <a:solidFill>
                  <a:srgbClr val="00468E"/>
                </a:solidFill>
                <a:latin typeface="微软雅黑" panose="020B0503020204020204" pitchFamily="34" charset="-122"/>
                <a:ea typeface="微软雅黑" panose="020B0503020204020204" pitchFamily="34" charset="-122"/>
              </a:rPr>
              <a:t>云工作流简介</a:t>
            </a:r>
            <a:endParaRPr lang="zh-CN" altLang="en-US" sz="2800" b="1" dirty="0">
              <a:solidFill>
                <a:srgbClr val="00468E"/>
              </a:solidFill>
              <a:latin typeface="微软雅黑" panose="020B0503020204020204" pitchFamily="34" charset="-122"/>
              <a:ea typeface="微软雅黑" panose="020B0503020204020204" pitchFamily="34" charset="-122"/>
            </a:endParaRPr>
          </a:p>
        </p:txBody>
      </p:sp>
      <p:sp>
        <p:nvSpPr>
          <p:cNvPr id="117" name="矩形: 圆角 116">
            <a:extLst>
              <a:ext uri="{FF2B5EF4-FFF2-40B4-BE49-F238E27FC236}">
                <a16:creationId xmlns:a16="http://schemas.microsoft.com/office/drawing/2014/main" id="{F581DC3B-F44A-4372-9EB2-442DE92DF72A}"/>
              </a:ext>
            </a:extLst>
          </p:cNvPr>
          <p:cNvSpPr/>
          <p:nvPr/>
        </p:nvSpPr>
        <p:spPr>
          <a:xfrm>
            <a:off x="2759788" y="1562589"/>
            <a:ext cx="8588589" cy="4146703"/>
          </a:xfrm>
          <a:prstGeom prst="roundRect">
            <a:avLst>
              <a:gd name="adj" fmla="val 10297"/>
            </a:avLst>
          </a:prstGeom>
          <a:solidFill>
            <a:schemeClr val="bg1"/>
          </a:solidFill>
          <a:ln>
            <a:noFill/>
          </a:ln>
          <a:effectLst>
            <a:outerShdw blurRad="2794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18" name="任意多边形: 形状 117">
            <a:extLst>
              <a:ext uri="{FF2B5EF4-FFF2-40B4-BE49-F238E27FC236}">
                <a16:creationId xmlns:a16="http://schemas.microsoft.com/office/drawing/2014/main" id="{004C08BD-7DF4-493B-835F-4768A27D845F}"/>
              </a:ext>
            </a:extLst>
          </p:cNvPr>
          <p:cNvSpPr/>
          <p:nvPr/>
        </p:nvSpPr>
        <p:spPr>
          <a:xfrm>
            <a:off x="2389778" y="1331684"/>
            <a:ext cx="833708" cy="623796"/>
          </a:xfrm>
          <a:custGeom>
            <a:avLst/>
            <a:gdLst/>
            <a:ahLst/>
            <a:cxnLst/>
            <a:rect l="l" t="t" r="r" b="b"/>
            <a:pathLst>
              <a:path w="95778" h="71663">
                <a:moveTo>
                  <a:pt x="82098" y="5"/>
                </a:moveTo>
                <a:cubicBezTo>
                  <a:pt x="84614" y="48"/>
                  <a:pt x="87286" y="396"/>
                  <a:pt x="90116" y="1050"/>
                </a:cubicBezTo>
                <a:lnTo>
                  <a:pt x="90116" y="8817"/>
                </a:lnTo>
                <a:cubicBezTo>
                  <a:pt x="78257" y="13440"/>
                  <a:pt x="71979" y="21792"/>
                  <a:pt x="71280" y="33873"/>
                </a:cubicBezTo>
                <a:cubicBezTo>
                  <a:pt x="84139" y="29288"/>
                  <a:pt x="92305" y="35340"/>
                  <a:pt x="95778" y="52027"/>
                </a:cubicBezTo>
                <a:cubicBezTo>
                  <a:pt x="94826" y="65118"/>
                  <a:pt x="87973" y="71663"/>
                  <a:pt x="75219" y="71663"/>
                </a:cubicBezTo>
                <a:cubicBezTo>
                  <a:pt x="59956" y="70752"/>
                  <a:pt x="52325" y="61506"/>
                  <a:pt x="52325" y="43926"/>
                </a:cubicBezTo>
                <a:cubicBezTo>
                  <a:pt x="54564" y="14342"/>
                  <a:pt x="64489" y="-298"/>
                  <a:pt x="82098" y="5"/>
                </a:cubicBezTo>
                <a:close/>
                <a:moveTo>
                  <a:pt x="29473" y="5"/>
                </a:moveTo>
                <a:cubicBezTo>
                  <a:pt x="31987" y="48"/>
                  <a:pt x="34659" y="396"/>
                  <a:pt x="37490" y="1050"/>
                </a:cubicBezTo>
                <a:lnTo>
                  <a:pt x="37490" y="8817"/>
                </a:lnTo>
                <a:cubicBezTo>
                  <a:pt x="25647" y="13434"/>
                  <a:pt x="19469" y="21786"/>
                  <a:pt x="18954" y="33873"/>
                </a:cubicBezTo>
                <a:cubicBezTo>
                  <a:pt x="31588" y="29288"/>
                  <a:pt x="39755" y="35324"/>
                  <a:pt x="43458" y="51980"/>
                </a:cubicBezTo>
                <a:cubicBezTo>
                  <a:pt x="42502" y="65102"/>
                  <a:pt x="35547" y="71663"/>
                  <a:pt x="22593" y="71663"/>
                </a:cubicBezTo>
                <a:cubicBezTo>
                  <a:pt x="7531" y="70752"/>
                  <a:pt x="0" y="61506"/>
                  <a:pt x="0" y="43926"/>
                </a:cubicBezTo>
                <a:cubicBezTo>
                  <a:pt x="2053" y="14342"/>
                  <a:pt x="11877" y="-298"/>
                  <a:pt x="29473" y="5"/>
                </a:cubicBezTo>
                <a:close/>
              </a:path>
            </a:pathLst>
          </a:custGeom>
          <a:solidFill>
            <a:srgbClr val="004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pic>
        <p:nvPicPr>
          <p:cNvPr id="119" name="图片 118"/>
          <p:cNvPicPr>
            <a:picLocks noChangeAspect="1"/>
          </p:cNvPicPr>
          <p:nvPr/>
        </p:nvPicPr>
        <p:blipFill>
          <a:blip r:embed="rId3">
            <a:alphaModFix/>
            <a:duotone>
              <a:schemeClr val="accent5">
                <a:shade val="45000"/>
                <a:satMod val="135000"/>
              </a:schemeClr>
              <a:prstClr val="white"/>
            </a:duotone>
            <a:extLst>
              <a:ext uri="{BEBA8EAE-BF5A-486C-A8C5-ECC9F3942E4B}">
                <a14:imgProps xmlns:a14="http://schemas.microsoft.com/office/drawing/2010/main">
                  <a14:imgLayer r:embed="rId4">
                    <a14:imgEffect>
                      <a14:colorTemperature colorTemp="1500"/>
                    </a14:imgEffect>
                    <a14:imgEffect>
                      <a14:saturation sat="32000"/>
                    </a14:imgEffect>
                  </a14:imgLayer>
                </a14:imgProps>
              </a:ext>
              <a:ext uri="{28A0092B-C50C-407E-A947-70E740481C1C}">
                <a14:useLocalDpi xmlns:a14="http://schemas.microsoft.com/office/drawing/2010/main" val="0"/>
              </a:ext>
            </a:extLst>
          </a:blip>
          <a:stretch>
            <a:fillRect/>
          </a:stretch>
        </p:blipFill>
        <p:spPr>
          <a:xfrm>
            <a:off x="155079" y="129451"/>
            <a:ext cx="1470788" cy="1470788"/>
          </a:xfrm>
          <a:prstGeom prst="rect">
            <a:avLst/>
          </a:prstGeom>
          <a:noFill/>
          <a:ln>
            <a:noFill/>
          </a:ln>
        </p:spPr>
      </p:pic>
      <p:sp>
        <p:nvSpPr>
          <p:cNvPr id="26" name="文本框 25">
            <a:extLst>
              <a:ext uri="{FF2B5EF4-FFF2-40B4-BE49-F238E27FC236}">
                <a16:creationId xmlns:a16="http://schemas.microsoft.com/office/drawing/2014/main" id="{D651C2DF-C6C5-40C2-8CC1-F6461A85C516}"/>
              </a:ext>
            </a:extLst>
          </p:cNvPr>
          <p:cNvSpPr txBox="1"/>
          <p:nvPr/>
        </p:nvSpPr>
        <p:spPr>
          <a:xfrm>
            <a:off x="2990524" y="1743115"/>
            <a:ext cx="8127116" cy="418191"/>
          </a:xfrm>
          <a:prstGeom prst="rect">
            <a:avLst/>
          </a:prstGeom>
          <a:noFill/>
        </p:spPr>
        <p:txBody>
          <a:bodyPr wrap="square" rtlCol="0">
            <a:spAutoFit/>
          </a:bodyPr>
          <a:lstStyle/>
          <a:p>
            <a:pPr>
              <a:lnSpc>
                <a:spcPct val="150000"/>
              </a:lnSpc>
            </a:pPr>
            <a:r>
              <a:rPr lang="zh-CN" altLang="en-US" sz="1600" dirty="0" smtClean="0">
                <a:latin typeface="微软雅黑" panose="020B0503020204020204" pitchFamily="34" charset="-122"/>
                <a:ea typeface="微软雅黑" panose="020B0503020204020204" pitchFamily="34" charset="-122"/>
              </a:rPr>
              <a:t>       </a:t>
            </a:r>
            <a:endParaRPr lang="en-US" altLang="zh-CN" sz="1600" dirty="0" smtClean="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5"/>
          <a:stretch>
            <a:fillRect/>
          </a:stretch>
        </p:blipFill>
        <p:spPr>
          <a:xfrm>
            <a:off x="6879503" y="1723816"/>
            <a:ext cx="4318248" cy="3824247"/>
          </a:xfrm>
          <a:prstGeom prst="rect">
            <a:avLst/>
          </a:prstGeom>
        </p:spPr>
      </p:pic>
      <p:sp>
        <p:nvSpPr>
          <p:cNvPr id="3" name="文本框 2"/>
          <p:cNvSpPr txBox="1"/>
          <p:nvPr/>
        </p:nvSpPr>
        <p:spPr>
          <a:xfrm>
            <a:off x="3191625" y="2796754"/>
            <a:ext cx="3256041" cy="1895519"/>
          </a:xfrm>
          <a:prstGeom prst="rect">
            <a:avLst/>
          </a:prstGeom>
          <a:noFill/>
        </p:spPr>
        <p:txBody>
          <a:bodyPr wrap="square" rtlCol="0">
            <a:spAutoFit/>
          </a:bodyPr>
          <a:lstStyle/>
          <a:p>
            <a:pPr>
              <a:lnSpc>
                <a:spcPct val="150000"/>
              </a:lnSpc>
            </a:pPr>
            <a:r>
              <a:rPr lang="zh-CN" altLang="zh-CN" sz="1600" dirty="0">
                <a:latin typeface="微软雅黑" panose="020B0503020204020204" pitchFamily="34" charset="-122"/>
                <a:ea typeface="微软雅黑" panose="020B0503020204020204" pitchFamily="34" charset="-122"/>
              </a:rPr>
              <a:t>工作流的概念根植于商业企业，作为一种业务流程的建模工具。</a:t>
            </a:r>
            <a:r>
              <a:rPr lang="zh-CN" altLang="zh-CN" sz="1600" dirty="0" smtClean="0">
                <a:latin typeface="微软雅黑" panose="020B0503020204020204" pitchFamily="34" charset="-122"/>
                <a:ea typeface="微软雅黑" panose="020B0503020204020204" pitchFamily="34" charset="-122"/>
              </a:rPr>
              <a:t>各种</a:t>
            </a:r>
            <a:r>
              <a:rPr lang="zh-CN" altLang="zh-CN" sz="1600" dirty="0">
                <a:latin typeface="微软雅黑" panose="020B0503020204020204" pitchFamily="34" charset="-122"/>
                <a:ea typeface="微软雅黑" panose="020B0503020204020204" pitchFamily="34" charset="-122"/>
              </a:rPr>
              <a:t>科学领域都使用工作流来分析大量数据，并在云计算环境中有效地运行复杂的模拟和实验</a:t>
            </a:r>
            <a:r>
              <a:rPr lang="zh-CN" altLang="zh-CN"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p:txBody>
      </p:sp>
      <p:sp>
        <p:nvSpPr>
          <p:cNvPr id="19" name="矩形: 圆角 111">
            <a:extLst>
              <a:ext uri="{FF2B5EF4-FFF2-40B4-BE49-F238E27FC236}">
                <a16:creationId xmlns:a16="http://schemas.microsoft.com/office/drawing/2014/main" id="{82512636-FC39-4935-9320-864DA06B68CC}"/>
              </a:ext>
            </a:extLst>
          </p:cNvPr>
          <p:cNvSpPr/>
          <p:nvPr/>
        </p:nvSpPr>
        <p:spPr>
          <a:xfrm>
            <a:off x="3288146" y="2070100"/>
            <a:ext cx="1487058" cy="442175"/>
          </a:xfrm>
          <a:prstGeom prst="roundRect">
            <a:avLst>
              <a:gd name="adj" fmla="val 50000"/>
            </a:avLst>
          </a:prstGeom>
          <a:solidFill>
            <a:srgbClr val="00468E"/>
          </a:solidFill>
          <a:ln w="50800">
            <a:noFill/>
          </a:ln>
          <a:effectLst>
            <a:outerShdw blurRad="469900" sx="104000" sy="104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0" name="文本框 19">
            <a:extLst>
              <a:ext uri="{FF2B5EF4-FFF2-40B4-BE49-F238E27FC236}">
                <a16:creationId xmlns:a16="http://schemas.microsoft.com/office/drawing/2014/main" id="{2276C83F-36B5-4432-9838-DFA02067EACA}"/>
              </a:ext>
            </a:extLst>
          </p:cNvPr>
          <p:cNvSpPr txBox="1"/>
          <p:nvPr/>
        </p:nvSpPr>
        <p:spPr>
          <a:xfrm>
            <a:off x="3253337" y="2091132"/>
            <a:ext cx="1558809" cy="400110"/>
          </a:xfrm>
          <a:prstGeom prst="rect">
            <a:avLst/>
          </a:prstGeom>
          <a:noFill/>
        </p:spPr>
        <p:txBody>
          <a:bodyPr wrap="square" rtlCol="0">
            <a:spAutoFit/>
          </a:bodyPr>
          <a:lstStyle>
            <a:defPPr>
              <a:defRPr lang="zh-CN"/>
            </a:defPPr>
            <a:lvl1pPr>
              <a:defRPr sz="2800" b="1">
                <a:solidFill>
                  <a:srgbClr val="1E1F8B"/>
                </a:solidFill>
                <a:latin typeface="浪漫雅圆" panose="02010601040101010101" pitchFamily="2" charset="-122"/>
                <a:ea typeface="浪漫雅圆" panose="02010601040101010101" pitchFamily="2" charset="-122"/>
              </a:defRPr>
            </a:lvl1pPr>
          </a:lstStyle>
          <a:p>
            <a:pPr algn="ctr"/>
            <a:r>
              <a:rPr lang="zh-CN" altLang="en-US" sz="2000" dirty="0" smtClean="0">
                <a:solidFill>
                  <a:schemeClr val="bg1"/>
                </a:solidFill>
                <a:latin typeface="微软雅黑" panose="020B0503020204020204" pitchFamily="34" charset="-122"/>
                <a:ea typeface="微软雅黑" panose="020B0503020204020204" pitchFamily="34" charset="-122"/>
              </a:rPr>
              <a:t>科学工作流</a:t>
            </a:r>
            <a:endParaRPr lang="zh-CN" altLang="en-US" sz="2000" dirty="0">
              <a:solidFill>
                <a:schemeClr val="bg1"/>
              </a:solidFill>
              <a:latin typeface="微软雅黑" panose="020B0503020204020204" pitchFamily="34" charset="-122"/>
              <a:ea typeface="微软雅黑" panose="020B0503020204020204" pitchFamily="34" charset="-122"/>
            </a:endParaRPr>
          </a:p>
        </p:txBody>
      </p:sp>
      <p:pic>
        <p:nvPicPr>
          <p:cNvPr id="22" name="图片 21"/>
          <p:cNvPicPr>
            <a:picLocks noChangeAspect="1"/>
          </p:cNvPicPr>
          <p:nvPr/>
        </p:nvPicPr>
        <p:blipFill>
          <a:blip r:embed="rId6" cstate="hqprint">
            <a:extLst>
              <a:ext uri="{BEBA8EAE-BF5A-486C-A8C5-ECC9F3942E4B}">
                <a14:imgProps xmlns:a14="http://schemas.microsoft.com/office/drawing/2010/main">
                  <a14:imgLayer r:embed="rId7">
                    <a14:imgEffect>
                      <a14:saturation sat="33000"/>
                    </a14:imgEffect>
                  </a14:imgLayer>
                </a14:imgProps>
              </a:ext>
              <a:ext uri="{28A0092B-C50C-407E-A947-70E740481C1C}">
                <a14:useLocalDpi xmlns:a14="http://schemas.microsoft.com/office/drawing/2010/main" val="0"/>
              </a:ext>
            </a:extLst>
          </a:blip>
          <a:stretch>
            <a:fillRect/>
          </a:stretch>
        </p:blipFill>
        <p:spPr>
          <a:xfrm>
            <a:off x="2160879" y="5684515"/>
            <a:ext cx="2194903" cy="1559832"/>
          </a:xfrm>
          <a:prstGeom prst="rect">
            <a:avLst/>
          </a:prstGeom>
        </p:spPr>
      </p:pic>
      <p:sp>
        <p:nvSpPr>
          <p:cNvPr id="21" name="矩形: 圆角 120">
            <a:extLst>
              <a:ext uri="{FF2B5EF4-FFF2-40B4-BE49-F238E27FC236}">
                <a16:creationId xmlns:a16="http://schemas.microsoft.com/office/drawing/2014/main" id="{44906AC7-84B6-453D-BE8F-1E08EA3CF00D}"/>
              </a:ext>
            </a:extLst>
          </p:cNvPr>
          <p:cNvSpPr/>
          <p:nvPr/>
        </p:nvSpPr>
        <p:spPr>
          <a:xfrm>
            <a:off x="-335280" y="4949971"/>
            <a:ext cx="2430780" cy="615507"/>
          </a:xfrm>
          <a:prstGeom prst="roundRect">
            <a:avLst>
              <a:gd name="adj" fmla="val 50000"/>
            </a:avLst>
          </a:prstGeom>
          <a:solidFill>
            <a:schemeClr val="bg1"/>
          </a:solidFill>
          <a:ln w="50800">
            <a:noFill/>
          </a:ln>
          <a:effectLst>
            <a:outerShdw blurRad="469900" sx="104000" sy="104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3" name="文本框 22">
            <a:extLst>
              <a:ext uri="{FF2B5EF4-FFF2-40B4-BE49-F238E27FC236}">
                <a16:creationId xmlns:a16="http://schemas.microsoft.com/office/drawing/2014/main" id="{F2A70FE8-B823-4BCA-ABD5-E5714485D20F}"/>
              </a:ext>
            </a:extLst>
          </p:cNvPr>
          <p:cNvSpPr txBox="1"/>
          <p:nvPr/>
        </p:nvSpPr>
        <p:spPr>
          <a:xfrm>
            <a:off x="203606" y="5003036"/>
            <a:ext cx="1686154" cy="461665"/>
          </a:xfrm>
          <a:prstGeom prst="rect">
            <a:avLst/>
          </a:prstGeom>
          <a:noFill/>
        </p:spPr>
        <p:txBody>
          <a:bodyPr wrap="square" rtlCol="0">
            <a:spAutoFit/>
          </a:bodyPr>
          <a:lstStyle/>
          <a:p>
            <a:r>
              <a:rPr lang="zh-CN" altLang="en-US" sz="2400" b="1" dirty="0" smtClean="0">
                <a:solidFill>
                  <a:srgbClr val="00468E"/>
                </a:solidFill>
                <a:latin typeface="微软雅黑" panose="020B0503020204020204" pitchFamily="34" charset="-122"/>
                <a:ea typeface="微软雅黑" panose="020B0503020204020204" pitchFamily="34" charset="-122"/>
              </a:rPr>
              <a:t>附录 </a:t>
            </a:r>
            <a:endParaRPr lang="zh-CN" altLang="en-US" sz="2400" b="1" dirty="0">
              <a:solidFill>
                <a:srgbClr val="00468E"/>
              </a:solidFill>
              <a:latin typeface="微软雅黑" panose="020B0503020204020204" pitchFamily="34" charset="-122"/>
              <a:ea typeface="微软雅黑" panose="020B0503020204020204" pitchFamily="34" charset="-122"/>
            </a:endParaRPr>
          </a:p>
        </p:txBody>
      </p:sp>
      <p:sp>
        <p:nvSpPr>
          <p:cNvPr id="24" name="弧形 23">
            <a:extLst>
              <a:ext uri="{FF2B5EF4-FFF2-40B4-BE49-F238E27FC236}">
                <a16:creationId xmlns:a16="http://schemas.microsoft.com/office/drawing/2014/main" id="{42BC9E90-A9F4-4585-88CC-3203288AEDE6}"/>
              </a:ext>
            </a:extLst>
          </p:cNvPr>
          <p:cNvSpPr/>
          <p:nvPr/>
        </p:nvSpPr>
        <p:spPr>
          <a:xfrm rot="2700000">
            <a:off x="1467034" y="5059812"/>
            <a:ext cx="395824" cy="395824"/>
          </a:xfrm>
          <a:prstGeom prst="arc">
            <a:avLst/>
          </a:prstGeom>
          <a:ln w="50800" cap="rnd">
            <a:solidFill>
              <a:srgbClr val="00468E"/>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C5E880B9-107D-41C6-87F1-65F66D40A0BF}"/>
              </a:ext>
            </a:extLst>
          </p:cNvPr>
          <p:cNvSpPr txBox="1"/>
          <p:nvPr/>
        </p:nvSpPr>
        <p:spPr>
          <a:xfrm>
            <a:off x="203606" y="2185231"/>
            <a:ext cx="1373734" cy="400110"/>
          </a:xfrm>
          <a:prstGeom prst="rect">
            <a:avLst/>
          </a:prstGeom>
          <a:noFill/>
        </p:spPr>
        <p:txBody>
          <a:bodyPr wrap="square" rtlCol="0">
            <a:spAutoFit/>
          </a:bodyPr>
          <a:lstStyle/>
          <a:p>
            <a:r>
              <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rPr>
              <a:t>研究</a:t>
            </a:r>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背景</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27" name="文本框 26">
            <a:extLst>
              <a:ext uri="{FF2B5EF4-FFF2-40B4-BE49-F238E27FC236}">
                <a16:creationId xmlns:a16="http://schemas.microsoft.com/office/drawing/2014/main" id="{89BB294C-F152-47A1-A832-B338DFB2169C}"/>
              </a:ext>
            </a:extLst>
          </p:cNvPr>
          <p:cNvSpPr txBox="1"/>
          <p:nvPr/>
        </p:nvSpPr>
        <p:spPr>
          <a:xfrm>
            <a:off x="203606" y="2723533"/>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问题建模</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70B01E73-2206-4BAF-96FD-98F96844A935}"/>
              </a:ext>
            </a:extLst>
          </p:cNvPr>
          <p:cNvSpPr txBox="1"/>
          <p:nvPr/>
        </p:nvSpPr>
        <p:spPr>
          <a:xfrm>
            <a:off x="203606" y="3287304"/>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调度方法</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29" name="文本框 28">
            <a:extLst>
              <a:ext uri="{FF2B5EF4-FFF2-40B4-BE49-F238E27FC236}">
                <a16:creationId xmlns:a16="http://schemas.microsoft.com/office/drawing/2014/main" id="{70B01E73-2206-4BAF-96FD-98F96844A935}"/>
              </a:ext>
            </a:extLst>
          </p:cNvPr>
          <p:cNvSpPr txBox="1"/>
          <p:nvPr/>
        </p:nvSpPr>
        <p:spPr>
          <a:xfrm>
            <a:off x="193243" y="3790595"/>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实验分析</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30" name="文本框 29">
            <a:extLst>
              <a:ext uri="{FF2B5EF4-FFF2-40B4-BE49-F238E27FC236}">
                <a16:creationId xmlns:a16="http://schemas.microsoft.com/office/drawing/2014/main" id="{70B01E73-2206-4BAF-96FD-98F96844A935}"/>
              </a:ext>
            </a:extLst>
          </p:cNvPr>
          <p:cNvSpPr txBox="1"/>
          <p:nvPr/>
        </p:nvSpPr>
        <p:spPr>
          <a:xfrm>
            <a:off x="187991" y="4300346"/>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总结展望</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558951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9F699C4-BCCA-42CD-B586-356B7EFDD3E5}"/>
              </a:ext>
            </a:extLst>
          </p:cNvPr>
          <p:cNvSpPr/>
          <p:nvPr/>
        </p:nvSpPr>
        <p:spPr>
          <a:xfrm>
            <a:off x="0" y="0"/>
            <a:ext cx="1825599" cy="6858000"/>
          </a:xfrm>
          <a:prstGeom prst="rect">
            <a:avLst/>
          </a:prstGeom>
          <a:solidFill>
            <a:srgbClr val="004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60922CB0-E90C-4133-BA3F-A9FAB3012FFB}"/>
              </a:ext>
            </a:extLst>
          </p:cNvPr>
          <p:cNvSpPr txBox="1"/>
          <p:nvPr/>
        </p:nvSpPr>
        <p:spPr>
          <a:xfrm>
            <a:off x="2287062" y="473744"/>
            <a:ext cx="9347391" cy="523220"/>
          </a:xfrm>
          <a:prstGeom prst="rect">
            <a:avLst/>
          </a:prstGeom>
          <a:noFill/>
        </p:spPr>
        <p:txBody>
          <a:bodyPr wrap="square" rtlCol="0">
            <a:spAutoFit/>
          </a:bodyPr>
          <a:lstStyle/>
          <a:p>
            <a:r>
              <a:rPr lang="en-US" altLang="zh-CN" sz="2800" b="1" dirty="0" smtClean="0">
                <a:solidFill>
                  <a:srgbClr val="00468E"/>
                </a:solidFill>
                <a:latin typeface="微软雅黑" panose="020B0503020204020204" pitchFamily="34" charset="-122"/>
                <a:ea typeface="微软雅黑" panose="020B0503020204020204" pitchFamily="34" charset="-122"/>
              </a:rPr>
              <a:t>2.2 </a:t>
            </a:r>
            <a:r>
              <a:rPr lang="zh-CN" altLang="en-US" sz="2800" b="1" dirty="0" smtClean="0">
                <a:solidFill>
                  <a:srgbClr val="00468E"/>
                </a:solidFill>
                <a:latin typeface="微软雅黑" panose="020B0503020204020204" pitchFamily="34" charset="-122"/>
                <a:ea typeface="微软雅黑" panose="020B0503020204020204" pitchFamily="34" charset="-122"/>
              </a:rPr>
              <a:t>多目标优化</a:t>
            </a:r>
            <a:endParaRPr lang="zh-CN" altLang="en-US" sz="2800" b="1" dirty="0">
              <a:solidFill>
                <a:srgbClr val="00468E"/>
              </a:solidFill>
              <a:latin typeface="微软雅黑" panose="020B0503020204020204" pitchFamily="34" charset="-122"/>
              <a:ea typeface="微软雅黑" panose="020B0503020204020204" pitchFamily="34" charset="-122"/>
            </a:endParaRPr>
          </a:p>
        </p:txBody>
      </p:sp>
      <p:sp>
        <p:nvSpPr>
          <p:cNvPr id="117" name="矩形: 圆角 116">
            <a:extLst>
              <a:ext uri="{FF2B5EF4-FFF2-40B4-BE49-F238E27FC236}">
                <a16:creationId xmlns:a16="http://schemas.microsoft.com/office/drawing/2014/main" id="{F581DC3B-F44A-4372-9EB2-442DE92DF72A}"/>
              </a:ext>
            </a:extLst>
          </p:cNvPr>
          <p:cNvSpPr/>
          <p:nvPr/>
        </p:nvSpPr>
        <p:spPr>
          <a:xfrm>
            <a:off x="2689011" y="1536921"/>
            <a:ext cx="8619456" cy="3784158"/>
          </a:xfrm>
          <a:prstGeom prst="roundRect">
            <a:avLst>
              <a:gd name="adj" fmla="val 10297"/>
            </a:avLst>
          </a:prstGeom>
          <a:solidFill>
            <a:schemeClr val="bg1"/>
          </a:solidFill>
          <a:ln>
            <a:noFill/>
          </a:ln>
          <a:effectLst>
            <a:outerShdw blurRad="2794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18" name="任意多边形: 形状 117">
            <a:extLst>
              <a:ext uri="{FF2B5EF4-FFF2-40B4-BE49-F238E27FC236}">
                <a16:creationId xmlns:a16="http://schemas.microsoft.com/office/drawing/2014/main" id="{004C08BD-7DF4-493B-835F-4768A27D845F}"/>
              </a:ext>
            </a:extLst>
          </p:cNvPr>
          <p:cNvSpPr/>
          <p:nvPr/>
        </p:nvSpPr>
        <p:spPr>
          <a:xfrm>
            <a:off x="2389778" y="1331684"/>
            <a:ext cx="833708" cy="623796"/>
          </a:xfrm>
          <a:custGeom>
            <a:avLst/>
            <a:gdLst/>
            <a:ahLst/>
            <a:cxnLst/>
            <a:rect l="l" t="t" r="r" b="b"/>
            <a:pathLst>
              <a:path w="95778" h="71663">
                <a:moveTo>
                  <a:pt x="82098" y="5"/>
                </a:moveTo>
                <a:cubicBezTo>
                  <a:pt x="84614" y="48"/>
                  <a:pt x="87286" y="396"/>
                  <a:pt x="90116" y="1050"/>
                </a:cubicBezTo>
                <a:lnTo>
                  <a:pt x="90116" y="8817"/>
                </a:lnTo>
                <a:cubicBezTo>
                  <a:pt x="78257" y="13440"/>
                  <a:pt x="71979" y="21792"/>
                  <a:pt x="71280" y="33873"/>
                </a:cubicBezTo>
                <a:cubicBezTo>
                  <a:pt x="84139" y="29288"/>
                  <a:pt x="92305" y="35340"/>
                  <a:pt x="95778" y="52027"/>
                </a:cubicBezTo>
                <a:cubicBezTo>
                  <a:pt x="94826" y="65118"/>
                  <a:pt x="87973" y="71663"/>
                  <a:pt x="75219" y="71663"/>
                </a:cubicBezTo>
                <a:cubicBezTo>
                  <a:pt x="59956" y="70752"/>
                  <a:pt x="52325" y="61506"/>
                  <a:pt x="52325" y="43926"/>
                </a:cubicBezTo>
                <a:cubicBezTo>
                  <a:pt x="54564" y="14342"/>
                  <a:pt x="64489" y="-298"/>
                  <a:pt x="82098" y="5"/>
                </a:cubicBezTo>
                <a:close/>
                <a:moveTo>
                  <a:pt x="29473" y="5"/>
                </a:moveTo>
                <a:cubicBezTo>
                  <a:pt x="31987" y="48"/>
                  <a:pt x="34659" y="396"/>
                  <a:pt x="37490" y="1050"/>
                </a:cubicBezTo>
                <a:lnTo>
                  <a:pt x="37490" y="8817"/>
                </a:lnTo>
                <a:cubicBezTo>
                  <a:pt x="25647" y="13434"/>
                  <a:pt x="19469" y="21786"/>
                  <a:pt x="18954" y="33873"/>
                </a:cubicBezTo>
                <a:cubicBezTo>
                  <a:pt x="31588" y="29288"/>
                  <a:pt x="39755" y="35324"/>
                  <a:pt x="43458" y="51980"/>
                </a:cubicBezTo>
                <a:cubicBezTo>
                  <a:pt x="42502" y="65102"/>
                  <a:pt x="35547" y="71663"/>
                  <a:pt x="22593" y="71663"/>
                </a:cubicBezTo>
                <a:cubicBezTo>
                  <a:pt x="7531" y="70752"/>
                  <a:pt x="0" y="61506"/>
                  <a:pt x="0" y="43926"/>
                </a:cubicBezTo>
                <a:cubicBezTo>
                  <a:pt x="2053" y="14342"/>
                  <a:pt x="11877" y="-298"/>
                  <a:pt x="29473" y="5"/>
                </a:cubicBezTo>
                <a:close/>
              </a:path>
            </a:pathLst>
          </a:custGeom>
          <a:solidFill>
            <a:srgbClr val="004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02" name="文本框 201">
            <a:extLst>
              <a:ext uri="{FF2B5EF4-FFF2-40B4-BE49-F238E27FC236}">
                <a16:creationId xmlns:a16="http://schemas.microsoft.com/office/drawing/2014/main" id="{DD2C9A0A-0CFE-4BF9-B002-2F158F750411}"/>
              </a:ext>
            </a:extLst>
          </p:cNvPr>
          <p:cNvSpPr txBox="1"/>
          <p:nvPr/>
        </p:nvSpPr>
        <p:spPr>
          <a:xfrm>
            <a:off x="3082001" y="4630233"/>
            <a:ext cx="2102182" cy="461665"/>
          </a:xfrm>
          <a:prstGeom prst="rect">
            <a:avLst/>
          </a:prstGeom>
          <a:noFill/>
        </p:spPr>
        <p:txBody>
          <a:bodyPr wrap="square" rtlCol="0">
            <a:spAutoFit/>
          </a:bodyPr>
          <a:lstStyle/>
          <a:p>
            <a:pPr algn="ctr">
              <a:lnSpc>
                <a:spcPct val="150000"/>
              </a:lnSpc>
            </a:pPr>
            <a:r>
              <a:rPr lang="zh-CN" altLang="en-US" sz="1600" dirty="0" smtClean="0">
                <a:latin typeface="微软雅黑" panose="020B0503020204020204" pitchFamily="34" charset="-122"/>
                <a:ea typeface="微软雅黑" panose="020B0503020204020204" pitchFamily="34" charset="-122"/>
              </a:rPr>
              <a:t>多目标优化问题</a:t>
            </a:r>
            <a:endParaRPr lang="en-US" altLang="zh-CN" sz="1600" dirty="0">
              <a:latin typeface="微软雅黑" panose="020B0503020204020204" pitchFamily="34" charset="-122"/>
              <a:ea typeface="微软雅黑" panose="020B0503020204020204" pitchFamily="34" charset="-122"/>
            </a:endParaRPr>
          </a:p>
        </p:txBody>
      </p:sp>
      <p:sp>
        <p:nvSpPr>
          <p:cNvPr id="203" name="文本框 202">
            <a:extLst>
              <a:ext uri="{FF2B5EF4-FFF2-40B4-BE49-F238E27FC236}">
                <a16:creationId xmlns:a16="http://schemas.microsoft.com/office/drawing/2014/main" id="{44E39237-581B-4EDF-BBE8-E1087B9BC61C}"/>
              </a:ext>
            </a:extLst>
          </p:cNvPr>
          <p:cNvSpPr txBox="1"/>
          <p:nvPr/>
        </p:nvSpPr>
        <p:spPr>
          <a:xfrm>
            <a:off x="3092537" y="3425463"/>
            <a:ext cx="2081110" cy="830997"/>
          </a:xfrm>
          <a:prstGeom prst="rect">
            <a:avLst/>
          </a:prstGeom>
          <a:noFill/>
        </p:spPr>
        <p:txBody>
          <a:bodyPr wrap="square" rtlCol="0">
            <a:spAutoFit/>
          </a:bodyPr>
          <a:lstStyle/>
          <a:p>
            <a:pPr algn="ctr"/>
            <a:r>
              <a:rPr lang="en-US" altLang="zh-CN" sz="4800" b="1" dirty="0" smtClean="0">
                <a:solidFill>
                  <a:srgbClr val="00468E"/>
                </a:solidFill>
                <a:latin typeface="微软雅黑" panose="020B0503020204020204" pitchFamily="34" charset="-122"/>
                <a:ea typeface="微软雅黑" panose="020B0503020204020204" pitchFamily="34" charset="-122"/>
              </a:rPr>
              <a:t>2.2.1</a:t>
            </a:r>
            <a:endParaRPr lang="zh-CN" altLang="en-US" sz="4800" b="1" dirty="0">
              <a:solidFill>
                <a:srgbClr val="00468E"/>
              </a:solidFill>
              <a:latin typeface="微软雅黑" panose="020B0503020204020204" pitchFamily="34" charset="-122"/>
              <a:ea typeface="微软雅黑" panose="020B0503020204020204" pitchFamily="34" charset="-122"/>
            </a:endParaRPr>
          </a:p>
        </p:txBody>
      </p:sp>
      <p:sp>
        <p:nvSpPr>
          <p:cNvPr id="208" name="文本框 207">
            <a:extLst>
              <a:ext uri="{FF2B5EF4-FFF2-40B4-BE49-F238E27FC236}">
                <a16:creationId xmlns:a16="http://schemas.microsoft.com/office/drawing/2014/main" id="{DED003D2-99A8-45B2-9C6A-74AF20392C09}"/>
              </a:ext>
            </a:extLst>
          </p:cNvPr>
          <p:cNvSpPr txBox="1"/>
          <p:nvPr/>
        </p:nvSpPr>
        <p:spPr>
          <a:xfrm>
            <a:off x="5948323" y="4630233"/>
            <a:ext cx="2102182" cy="461665"/>
          </a:xfrm>
          <a:prstGeom prst="rect">
            <a:avLst/>
          </a:prstGeom>
          <a:noFill/>
        </p:spPr>
        <p:txBody>
          <a:bodyPr wrap="square" rtlCol="0">
            <a:spAutoFit/>
          </a:bodyPr>
          <a:lstStyle/>
          <a:p>
            <a:pPr algn="ctr">
              <a:lnSpc>
                <a:spcPct val="150000"/>
              </a:lnSpc>
            </a:pPr>
            <a:r>
              <a:rPr lang="zh-CN" altLang="en-US" sz="1600" dirty="0" smtClean="0">
                <a:latin typeface="微软雅黑" panose="020B0503020204020204" pitchFamily="34" charset="-122"/>
                <a:ea typeface="微软雅黑" panose="020B0503020204020204" pitchFamily="34" charset="-122"/>
              </a:rPr>
              <a:t>帕累托最优解</a:t>
            </a:r>
            <a:endParaRPr lang="en-US" altLang="zh-CN" sz="1600" dirty="0">
              <a:latin typeface="微软雅黑" panose="020B0503020204020204" pitchFamily="34" charset="-122"/>
              <a:ea typeface="微软雅黑" panose="020B0503020204020204" pitchFamily="34" charset="-122"/>
            </a:endParaRPr>
          </a:p>
        </p:txBody>
      </p:sp>
      <p:sp>
        <p:nvSpPr>
          <p:cNvPr id="209" name="文本框 208">
            <a:extLst>
              <a:ext uri="{FF2B5EF4-FFF2-40B4-BE49-F238E27FC236}">
                <a16:creationId xmlns:a16="http://schemas.microsoft.com/office/drawing/2014/main" id="{21B9DE7E-EB16-469B-BB00-D9019FFD628E}"/>
              </a:ext>
            </a:extLst>
          </p:cNvPr>
          <p:cNvSpPr txBox="1"/>
          <p:nvPr/>
        </p:nvSpPr>
        <p:spPr>
          <a:xfrm>
            <a:off x="5958859" y="3425463"/>
            <a:ext cx="2081110" cy="830997"/>
          </a:xfrm>
          <a:prstGeom prst="rect">
            <a:avLst/>
          </a:prstGeom>
          <a:noFill/>
        </p:spPr>
        <p:txBody>
          <a:bodyPr wrap="square" rtlCol="0">
            <a:spAutoFit/>
          </a:bodyPr>
          <a:lstStyle/>
          <a:p>
            <a:pPr algn="ctr"/>
            <a:r>
              <a:rPr lang="en-US" altLang="zh-CN" sz="4800" b="1" dirty="0" smtClean="0">
                <a:solidFill>
                  <a:srgbClr val="00468E"/>
                </a:solidFill>
                <a:latin typeface="微软雅黑" panose="020B0503020204020204" pitchFamily="34" charset="-122"/>
                <a:ea typeface="微软雅黑" panose="020B0503020204020204" pitchFamily="34" charset="-122"/>
              </a:rPr>
              <a:t>2.2.2</a:t>
            </a:r>
            <a:endParaRPr lang="zh-CN" altLang="en-US" sz="4800" b="1" dirty="0">
              <a:solidFill>
                <a:srgbClr val="00468E"/>
              </a:solidFill>
              <a:latin typeface="微软雅黑" panose="020B0503020204020204" pitchFamily="34" charset="-122"/>
              <a:ea typeface="微软雅黑" panose="020B0503020204020204" pitchFamily="34" charset="-122"/>
            </a:endParaRPr>
          </a:p>
        </p:txBody>
      </p:sp>
      <p:sp>
        <p:nvSpPr>
          <p:cNvPr id="213" name="文本框 212">
            <a:extLst>
              <a:ext uri="{FF2B5EF4-FFF2-40B4-BE49-F238E27FC236}">
                <a16:creationId xmlns:a16="http://schemas.microsoft.com/office/drawing/2014/main" id="{ADC24E1C-36FB-4780-B83E-8CE10C5B8E0B}"/>
              </a:ext>
            </a:extLst>
          </p:cNvPr>
          <p:cNvSpPr txBox="1"/>
          <p:nvPr/>
        </p:nvSpPr>
        <p:spPr>
          <a:xfrm>
            <a:off x="8814646" y="4630233"/>
            <a:ext cx="2102182" cy="461665"/>
          </a:xfrm>
          <a:prstGeom prst="rect">
            <a:avLst/>
          </a:prstGeom>
          <a:noFill/>
        </p:spPr>
        <p:txBody>
          <a:bodyPr wrap="square" rtlCol="0">
            <a:spAutoFit/>
          </a:bodyPr>
          <a:lstStyle/>
          <a:p>
            <a:pPr algn="ctr">
              <a:lnSpc>
                <a:spcPct val="150000"/>
              </a:lnSpc>
            </a:pPr>
            <a:r>
              <a:rPr lang="zh-CN" altLang="en-US" sz="1600" dirty="0" smtClean="0">
                <a:latin typeface="微软雅黑" panose="020B0503020204020204" pitchFamily="34" charset="-122"/>
                <a:ea typeface="微软雅黑" panose="020B0503020204020204" pitchFamily="34" charset="-122"/>
              </a:rPr>
              <a:t>多目标优化方法</a:t>
            </a:r>
            <a:endParaRPr lang="en-US" altLang="zh-CN" sz="1600" dirty="0">
              <a:latin typeface="微软雅黑" panose="020B0503020204020204" pitchFamily="34" charset="-122"/>
              <a:ea typeface="微软雅黑" panose="020B0503020204020204" pitchFamily="34" charset="-122"/>
            </a:endParaRPr>
          </a:p>
        </p:txBody>
      </p:sp>
      <p:sp>
        <p:nvSpPr>
          <p:cNvPr id="214" name="文本框 213">
            <a:extLst>
              <a:ext uri="{FF2B5EF4-FFF2-40B4-BE49-F238E27FC236}">
                <a16:creationId xmlns:a16="http://schemas.microsoft.com/office/drawing/2014/main" id="{A5E1DF0A-F9A9-47BF-8141-3C69506DC3AC}"/>
              </a:ext>
            </a:extLst>
          </p:cNvPr>
          <p:cNvSpPr txBox="1"/>
          <p:nvPr/>
        </p:nvSpPr>
        <p:spPr>
          <a:xfrm>
            <a:off x="8825182" y="3425463"/>
            <a:ext cx="2081110" cy="830997"/>
          </a:xfrm>
          <a:prstGeom prst="rect">
            <a:avLst/>
          </a:prstGeom>
          <a:noFill/>
        </p:spPr>
        <p:txBody>
          <a:bodyPr wrap="square" rtlCol="0">
            <a:spAutoFit/>
          </a:bodyPr>
          <a:lstStyle/>
          <a:p>
            <a:pPr algn="ctr"/>
            <a:r>
              <a:rPr lang="en-US" altLang="zh-CN" sz="4800" b="1" dirty="0" smtClean="0">
                <a:solidFill>
                  <a:srgbClr val="00468E"/>
                </a:solidFill>
                <a:latin typeface="微软雅黑" panose="020B0503020204020204" pitchFamily="34" charset="-122"/>
                <a:ea typeface="微软雅黑" panose="020B0503020204020204" pitchFamily="34" charset="-122"/>
              </a:rPr>
              <a:t>2.2.3</a:t>
            </a:r>
            <a:endParaRPr lang="zh-CN" altLang="en-US" sz="4800" b="1" dirty="0">
              <a:solidFill>
                <a:srgbClr val="00468E"/>
              </a:solidFill>
              <a:latin typeface="微软雅黑" panose="020B0503020204020204" pitchFamily="34" charset="-122"/>
              <a:ea typeface="微软雅黑" panose="020B0503020204020204" pitchFamily="34" charset="-122"/>
            </a:endParaRPr>
          </a:p>
        </p:txBody>
      </p:sp>
      <p:sp>
        <p:nvSpPr>
          <p:cNvPr id="124" name="矩形 123">
            <a:extLst>
              <a:ext uri="{FF2B5EF4-FFF2-40B4-BE49-F238E27FC236}">
                <a16:creationId xmlns:a16="http://schemas.microsoft.com/office/drawing/2014/main" id="{064E1816-6246-40B8-B990-CEFD35FA9EC1}"/>
              </a:ext>
            </a:extLst>
          </p:cNvPr>
          <p:cNvSpPr/>
          <p:nvPr/>
        </p:nvSpPr>
        <p:spPr>
          <a:xfrm>
            <a:off x="6455581" y="5245100"/>
            <a:ext cx="1086314" cy="75979"/>
          </a:xfrm>
          <a:prstGeom prst="rect">
            <a:avLst/>
          </a:prstGeom>
          <a:solidFill>
            <a:srgbClr val="004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a:extLst>
              <a:ext uri="{FF2B5EF4-FFF2-40B4-BE49-F238E27FC236}">
                <a16:creationId xmlns:a16="http://schemas.microsoft.com/office/drawing/2014/main" id="{798C3554-F32A-4906-91B7-721C26D4C3D3}"/>
              </a:ext>
            </a:extLst>
          </p:cNvPr>
          <p:cNvCxnSpPr/>
          <p:nvPr/>
        </p:nvCxnSpPr>
        <p:spPr>
          <a:xfrm>
            <a:off x="3895919" y="4481940"/>
            <a:ext cx="474347" cy="0"/>
          </a:xfrm>
          <a:prstGeom prst="line">
            <a:avLst/>
          </a:prstGeom>
          <a:ln w="25400" cap="rnd">
            <a:solidFill>
              <a:srgbClr val="00468E"/>
            </a:solidFill>
            <a:round/>
          </a:ln>
        </p:spPr>
        <p:style>
          <a:lnRef idx="1">
            <a:schemeClr val="accent1"/>
          </a:lnRef>
          <a:fillRef idx="0">
            <a:schemeClr val="accent1"/>
          </a:fillRef>
          <a:effectRef idx="0">
            <a:schemeClr val="accent1"/>
          </a:effectRef>
          <a:fontRef idx="minor">
            <a:schemeClr val="tx1"/>
          </a:fontRef>
        </p:style>
      </p:cxnSp>
      <p:cxnSp>
        <p:nvCxnSpPr>
          <p:cNvPr id="128" name="直接连接符 127">
            <a:extLst>
              <a:ext uri="{FF2B5EF4-FFF2-40B4-BE49-F238E27FC236}">
                <a16:creationId xmlns:a16="http://schemas.microsoft.com/office/drawing/2014/main" id="{F2F0A251-085D-40C9-A436-4D1B9FA52065}"/>
              </a:ext>
            </a:extLst>
          </p:cNvPr>
          <p:cNvCxnSpPr/>
          <p:nvPr/>
        </p:nvCxnSpPr>
        <p:spPr>
          <a:xfrm>
            <a:off x="6762241" y="4481940"/>
            <a:ext cx="474347" cy="0"/>
          </a:xfrm>
          <a:prstGeom prst="line">
            <a:avLst/>
          </a:prstGeom>
          <a:ln w="25400" cap="rnd">
            <a:solidFill>
              <a:srgbClr val="00468E"/>
            </a:solidFill>
            <a:round/>
          </a:ln>
        </p:spPr>
        <p:style>
          <a:lnRef idx="1">
            <a:schemeClr val="accent1"/>
          </a:lnRef>
          <a:fillRef idx="0">
            <a:schemeClr val="accent1"/>
          </a:fillRef>
          <a:effectRef idx="0">
            <a:schemeClr val="accent1"/>
          </a:effectRef>
          <a:fontRef idx="minor">
            <a:schemeClr val="tx1"/>
          </a:fontRef>
        </p:style>
      </p:cxnSp>
      <p:cxnSp>
        <p:nvCxnSpPr>
          <p:cNvPr id="129" name="直接连接符 128">
            <a:extLst>
              <a:ext uri="{FF2B5EF4-FFF2-40B4-BE49-F238E27FC236}">
                <a16:creationId xmlns:a16="http://schemas.microsoft.com/office/drawing/2014/main" id="{2FC3370E-C2EC-487F-B379-9E935DDC7E78}"/>
              </a:ext>
            </a:extLst>
          </p:cNvPr>
          <p:cNvCxnSpPr/>
          <p:nvPr/>
        </p:nvCxnSpPr>
        <p:spPr>
          <a:xfrm>
            <a:off x="9628564" y="4481940"/>
            <a:ext cx="474347" cy="0"/>
          </a:xfrm>
          <a:prstGeom prst="line">
            <a:avLst/>
          </a:prstGeom>
          <a:ln w="25400" cap="rnd">
            <a:solidFill>
              <a:srgbClr val="00468E"/>
            </a:solidFill>
            <a:round/>
          </a:ln>
        </p:spPr>
        <p:style>
          <a:lnRef idx="1">
            <a:schemeClr val="accent1"/>
          </a:lnRef>
          <a:fillRef idx="0">
            <a:schemeClr val="accent1"/>
          </a:fillRef>
          <a:effectRef idx="0">
            <a:schemeClr val="accent1"/>
          </a:effectRef>
          <a:fontRef idx="minor">
            <a:schemeClr val="tx1"/>
          </a:fontRef>
        </p:style>
      </p:cxnSp>
      <p:pic>
        <p:nvPicPr>
          <p:cNvPr id="119" name="图片 118"/>
          <p:cNvPicPr>
            <a:picLocks noChangeAspect="1"/>
          </p:cNvPicPr>
          <p:nvPr/>
        </p:nvPicPr>
        <p:blipFill>
          <a:blip r:embed="rId2">
            <a:alphaModFix/>
            <a:duotone>
              <a:schemeClr val="accent5">
                <a:shade val="45000"/>
                <a:satMod val="135000"/>
              </a:schemeClr>
              <a:prstClr val="white"/>
            </a:duotone>
            <a:extLst>
              <a:ext uri="{BEBA8EAE-BF5A-486C-A8C5-ECC9F3942E4B}">
                <a14:imgProps xmlns:a14="http://schemas.microsoft.com/office/drawing/2010/main">
                  <a14:imgLayer r:embed="rId3">
                    <a14:imgEffect>
                      <a14:colorTemperature colorTemp="1500"/>
                    </a14:imgEffect>
                    <a14:imgEffect>
                      <a14:saturation sat="32000"/>
                    </a14:imgEffect>
                  </a14:imgLayer>
                </a14:imgProps>
              </a:ext>
              <a:ext uri="{28A0092B-C50C-407E-A947-70E740481C1C}">
                <a14:useLocalDpi xmlns:a14="http://schemas.microsoft.com/office/drawing/2010/main" val="0"/>
              </a:ext>
            </a:extLst>
          </a:blip>
          <a:stretch>
            <a:fillRect/>
          </a:stretch>
        </p:blipFill>
        <p:spPr>
          <a:xfrm>
            <a:off x="155079" y="129451"/>
            <a:ext cx="1470788" cy="1470788"/>
          </a:xfrm>
          <a:prstGeom prst="rect">
            <a:avLst/>
          </a:prstGeom>
          <a:noFill/>
          <a:ln>
            <a:noFill/>
          </a:ln>
        </p:spPr>
      </p:pic>
      <p:sp>
        <p:nvSpPr>
          <p:cNvPr id="29" name="文本框 28">
            <a:extLst>
              <a:ext uri="{FF2B5EF4-FFF2-40B4-BE49-F238E27FC236}">
                <a16:creationId xmlns:a16="http://schemas.microsoft.com/office/drawing/2014/main" id="{18DB9C03-5DC7-48FE-BDBD-8784DD9C3FCC}"/>
              </a:ext>
            </a:extLst>
          </p:cNvPr>
          <p:cNvSpPr txBox="1"/>
          <p:nvPr/>
        </p:nvSpPr>
        <p:spPr>
          <a:xfrm>
            <a:off x="3060819" y="1970807"/>
            <a:ext cx="7881912" cy="1338828"/>
          </a:xfrm>
          <a:prstGeom prst="rect">
            <a:avLst/>
          </a:prstGeom>
          <a:noFill/>
        </p:spPr>
        <p:txBody>
          <a:bodyPr wrap="square" rtlCol="0">
            <a:spAutoFit/>
          </a:bodyPr>
          <a:lstStyle/>
          <a:p>
            <a:pPr algn="just">
              <a:lnSpc>
                <a:spcPct val="150000"/>
              </a:lnSpc>
            </a:pPr>
            <a:r>
              <a:rPr lang="zh-CN" altLang="en-US" dirty="0" smtClean="0">
                <a:latin typeface="微软雅黑" panose="020B0503020204020204" pitchFamily="34" charset="-122"/>
                <a:ea typeface="微软雅黑" panose="020B0503020204020204" pitchFamily="34" charset="-122"/>
              </a:rPr>
              <a:t>       多目标</a:t>
            </a:r>
            <a:r>
              <a:rPr lang="zh-CN" altLang="en-US" dirty="0">
                <a:latin typeface="微软雅黑" panose="020B0503020204020204" pitchFamily="34" charset="-122"/>
                <a:ea typeface="微软雅黑" panose="020B0503020204020204" pitchFamily="34" charset="-122"/>
              </a:rPr>
              <a:t>优化是一个涉及多个目标函数同时优化的数学优化问题的多准则决策领域。目前多目标优化已应用于许多科学领域</a:t>
            </a:r>
            <a:r>
              <a:rPr lang="zh-CN" altLang="en-US" dirty="0" smtClean="0">
                <a:latin typeface="微软雅黑" panose="020B0503020204020204" pitchFamily="34" charset="-122"/>
                <a:ea typeface="微软雅黑" panose="020B0503020204020204" pitchFamily="34" charset="-122"/>
              </a:rPr>
              <a:t>，这</a:t>
            </a:r>
            <a:r>
              <a:rPr lang="zh-CN" altLang="en-US" dirty="0">
                <a:latin typeface="微软雅黑" panose="020B0503020204020204" pitchFamily="34" charset="-122"/>
                <a:ea typeface="微软雅黑" panose="020B0503020204020204" pitchFamily="34" charset="-122"/>
              </a:rPr>
              <a:t>类问题常常需要在两个或多个</a:t>
            </a:r>
            <a:r>
              <a:rPr lang="zh-CN" altLang="en-US" dirty="0">
                <a:solidFill>
                  <a:srgbClr val="FF0000"/>
                </a:solidFill>
                <a:latin typeface="微软雅黑" panose="020B0503020204020204" pitchFamily="34" charset="-122"/>
                <a:ea typeface="微软雅黑" panose="020B0503020204020204" pitchFamily="34" charset="-122"/>
              </a:rPr>
              <a:t>相互冲突的目标</a:t>
            </a:r>
            <a:r>
              <a:rPr lang="zh-CN" altLang="en-US" dirty="0">
                <a:latin typeface="微软雅黑" panose="020B0503020204020204" pitchFamily="34" charset="-122"/>
                <a:ea typeface="微软雅黑" panose="020B0503020204020204" pitchFamily="34" charset="-122"/>
              </a:rPr>
              <a:t>之间存在</a:t>
            </a:r>
            <a:r>
              <a:rPr lang="zh-CN" altLang="en-US" dirty="0">
                <a:solidFill>
                  <a:srgbClr val="FF0000"/>
                </a:solidFill>
                <a:latin typeface="微软雅黑" panose="020B0503020204020204" pitchFamily="34" charset="-122"/>
                <a:ea typeface="微软雅黑" panose="020B0503020204020204" pitchFamily="34" charset="-122"/>
              </a:rPr>
              <a:t>权衡</a:t>
            </a:r>
            <a:r>
              <a:rPr lang="zh-CN" altLang="en-US" dirty="0">
                <a:latin typeface="微软雅黑" panose="020B0503020204020204" pitchFamily="34" charset="-122"/>
                <a:ea typeface="微软雅黑" panose="020B0503020204020204" pitchFamily="34" charset="-122"/>
              </a:rPr>
              <a:t>的情况下做出最优决策</a:t>
            </a:r>
            <a:r>
              <a:rPr lang="zh-CN" altLang="en-US"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pic>
        <p:nvPicPr>
          <p:cNvPr id="30" name="图片 29"/>
          <p:cNvPicPr>
            <a:picLocks noChangeAspect="1"/>
          </p:cNvPicPr>
          <p:nvPr/>
        </p:nvPicPr>
        <p:blipFill>
          <a:blip r:embed="rId4" cstate="hqprint">
            <a:extLst>
              <a:ext uri="{BEBA8EAE-BF5A-486C-A8C5-ECC9F3942E4B}">
                <a14:imgProps xmlns:a14="http://schemas.microsoft.com/office/drawing/2010/main">
                  <a14:imgLayer r:embed="rId5">
                    <a14:imgEffect>
                      <a14:saturation sat="33000"/>
                    </a14:imgEffect>
                  </a14:imgLayer>
                </a14:imgProps>
              </a:ext>
              <a:ext uri="{28A0092B-C50C-407E-A947-70E740481C1C}">
                <a14:useLocalDpi xmlns:a14="http://schemas.microsoft.com/office/drawing/2010/main" val="0"/>
              </a:ext>
            </a:extLst>
          </a:blip>
          <a:stretch>
            <a:fillRect/>
          </a:stretch>
        </p:blipFill>
        <p:spPr>
          <a:xfrm>
            <a:off x="2160879" y="5684515"/>
            <a:ext cx="2194903" cy="1559832"/>
          </a:xfrm>
          <a:prstGeom prst="rect">
            <a:avLst/>
          </a:prstGeom>
        </p:spPr>
      </p:pic>
      <p:sp>
        <p:nvSpPr>
          <p:cNvPr id="31" name="矩形: 圆角 120">
            <a:extLst>
              <a:ext uri="{FF2B5EF4-FFF2-40B4-BE49-F238E27FC236}">
                <a16:creationId xmlns:a16="http://schemas.microsoft.com/office/drawing/2014/main" id="{44906AC7-84B6-453D-BE8F-1E08EA3CF00D}"/>
              </a:ext>
            </a:extLst>
          </p:cNvPr>
          <p:cNvSpPr/>
          <p:nvPr/>
        </p:nvSpPr>
        <p:spPr>
          <a:xfrm>
            <a:off x="-335280" y="4949971"/>
            <a:ext cx="2430780" cy="615507"/>
          </a:xfrm>
          <a:prstGeom prst="roundRect">
            <a:avLst>
              <a:gd name="adj" fmla="val 50000"/>
            </a:avLst>
          </a:prstGeom>
          <a:solidFill>
            <a:schemeClr val="bg1"/>
          </a:solidFill>
          <a:ln w="50800">
            <a:noFill/>
          </a:ln>
          <a:effectLst>
            <a:outerShdw blurRad="469900" sx="104000" sy="104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2" name="文本框 31">
            <a:extLst>
              <a:ext uri="{FF2B5EF4-FFF2-40B4-BE49-F238E27FC236}">
                <a16:creationId xmlns:a16="http://schemas.microsoft.com/office/drawing/2014/main" id="{F2A70FE8-B823-4BCA-ABD5-E5714485D20F}"/>
              </a:ext>
            </a:extLst>
          </p:cNvPr>
          <p:cNvSpPr txBox="1"/>
          <p:nvPr/>
        </p:nvSpPr>
        <p:spPr>
          <a:xfrm>
            <a:off x="203606" y="5003036"/>
            <a:ext cx="1686154" cy="461665"/>
          </a:xfrm>
          <a:prstGeom prst="rect">
            <a:avLst/>
          </a:prstGeom>
          <a:noFill/>
        </p:spPr>
        <p:txBody>
          <a:bodyPr wrap="square" rtlCol="0">
            <a:spAutoFit/>
          </a:bodyPr>
          <a:lstStyle/>
          <a:p>
            <a:r>
              <a:rPr lang="zh-CN" altLang="en-US" sz="2400" b="1" dirty="0" smtClean="0">
                <a:solidFill>
                  <a:srgbClr val="00468E"/>
                </a:solidFill>
                <a:latin typeface="微软雅黑" panose="020B0503020204020204" pitchFamily="34" charset="-122"/>
                <a:ea typeface="微软雅黑" panose="020B0503020204020204" pitchFamily="34" charset="-122"/>
              </a:rPr>
              <a:t>附录 </a:t>
            </a:r>
            <a:endParaRPr lang="zh-CN" altLang="en-US" sz="2400" b="1" dirty="0">
              <a:solidFill>
                <a:srgbClr val="00468E"/>
              </a:solidFill>
              <a:latin typeface="微软雅黑" panose="020B0503020204020204" pitchFamily="34" charset="-122"/>
              <a:ea typeface="微软雅黑" panose="020B0503020204020204" pitchFamily="34" charset="-122"/>
            </a:endParaRPr>
          </a:p>
        </p:txBody>
      </p:sp>
      <p:sp>
        <p:nvSpPr>
          <p:cNvPr id="33" name="弧形 32">
            <a:extLst>
              <a:ext uri="{FF2B5EF4-FFF2-40B4-BE49-F238E27FC236}">
                <a16:creationId xmlns:a16="http://schemas.microsoft.com/office/drawing/2014/main" id="{42BC9E90-A9F4-4585-88CC-3203288AEDE6}"/>
              </a:ext>
            </a:extLst>
          </p:cNvPr>
          <p:cNvSpPr/>
          <p:nvPr/>
        </p:nvSpPr>
        <p:spPr>
          <a:xfrm rot="2700000">
            <a:off x="1467034" y="5059812"/>
            <a:ext cx="395824" cy="395824"/>
          </a:xfrm>
          <a:prstGeom prst="arc">
            <a:avLst/>
          </a:prstGeom>
          <a:ln w="50800" cap="rnd">
            <a:solidFill>
              <a:srgbClr val="00468E"/>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 name="文本框 33">
            <a:extLst>
              <a:ext uri="{FF2B5EF4-FFF2-40B4-BE49-F238E27FC236}">
                <a16:creationId xmlns:a16="http://schemas.microsoft.com/office/drawing/2014/main" id="{C5E880B9-107D-41C6-87F1-65F66D40A0BF}"/>
              </a:ext>
            </a:extLst>
          </p:cNvPr>
          <p:cNvSpPr txBox="1"/>
          <p:nvPr/>
        </p:nvSpPr>
        <p:spPr>
          <a:xfrm>
            <a:off x="203606" y="2185231"/>
            <a:ext cx="1373734" cy="400110"/>
          </a:xfrm>
          <a:prstGeom prst="rect">
            <a:avLst/>
          </a:prstGeom>
          <a:noFill/>
        </p:spPr>
        <p:txBody>
          <a:bodyPr wrap="square" rtlCol="0">
            <a:spAutoFit/>
          </a:bodyPr>
          <a:lstStyle/>
          <a:p>
            <a:r>
              <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rPr>
              <a:t>研究</a:t>
            </a:r>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背景</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35" name="文本框 34">
            <a:extLst>
              <a:ext uri="{FF2B5EF4-FFF2-40B4-BE49-F238E27FC236}">
                <a16:creationId xmlns:a16="http://schemas.microsoft.com/office/drawing/2014/main" id="{89BB294C-F152-47A1-A832-B338DFB2169C}"/>
              </a:ext>
            </a:extLst>
          </p:cNvPr>
          <p:cNvSpPr txBox="1"/>
          <p:nvPr/>
        </p:nvSpPr>
        <p:spPr>
          <a:xfrm>
            <a:off x="203606" y="2723533"/>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问题建模</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36" name="文本框 35">
            <a:extLst>
              <a:ext uri="{FF2B5EF4-FFF2-40B4-BE49-F238E27FC236}">
                <a16:creationId xmlns:a16="http://schemas.microsoft.com/office/drawing/2014/main" id="{70B01E73-2206-4BAF-96FD-98F96844A935}"/>
              </a:ext>
            </a:extLst>
          </p:cNvPr>
          <p:cNvSpPr txBox="1"/>
          <p:nvPr/>
        </p:nvSpPr>
        <p:spPr>
          <a:xfrm>
            <a:off x="203606" y="3287304"/>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调度方法</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37" name="文本框 36">
            <a:extLst>
              <a:ext uri="{FF2B5EF4-FFF2-40B4-BE49-F238E27FC236}">
                <a16:creationId xmlns:a16="http://schemas.microsoft.com/office/drawing/2014/main" id="{70B01E73-2206-4BAF-96FD-98F96844A935}"/>
              </a:ext>
            </a:extLst>
          </p:cNvPr>
          <p:cNvSpPr txBox="1"/>
          <p:nvPr/>
        </p:nvSpPr>
        <p:spPr>
          <a:xfrm>
            <a:off x="193243" y="3790595"/>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实验分析</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38" name="文本框 37">
            <a:extLst>
              <a:ext uri="{FF2B5EF4-FFF2-40B4-BE49-F238E27FC236}">
                <a16:creationId xmlns:a16="http://schemas.microsoft.com/office/drawing/2014/main" id="{70B01E73-2206-4BAF-96FD-98F96844A935}"/>
              </a:ext>
            </a:extLst>
          </p:cNvPr>
          <p:cNvSpPr txBox="1"/>
          <p:nvPr/>
        </p:nvSpPr>
        <p:spPr>
          <a:xfrm>
            <a:off x="187991" y="4300346"/>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总结展望</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7419854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矩形: 圆角 304">
            <a:extLst>
              <a:ext uri="{FF2B5EF4-FFF2-40B4-BE49-F238E27FC236}">
                <a16:creationId xmlns:a16="http://schemas.microsoft.com/office/drawing/2014/main" id="{8B4C9A87-90B0-4805-BA9D-79505DC69554}"/>
              </a:ext>
            </a:extLst>
          </p:cNvPr>
          <p:cNvSpPr/>
          <p:nvPr/>
        </p:nvSpPr>
        <p:spPr>
          <a:xfrm>
            <a:off x="2689011" y="1536921"/>
            <a:ext cx="8619456" cy="3010128"/>
          </a:xfrm>
          <a:prstGeom prst="roundRect">
            <a:avLst>
              <a:gd name="adj" fmla="val 10297"/>
            </a:avLst>
          </a:prstGeom>
          <a:solidFill>
            <a:schemeClr val="bg1"/>
          </a:solidFill>
          <a:ln>
            <a:noFill/>
          </a:ln>
          <a:effectLst>
            <a:outerShdw blurRad="2794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12" name="矩形: 圆角 111">
            <a:extLst>
              <a:ext uri="{FF2B5EF4-FFF2-40B4-BE49-F238E27FC236}">
                <a16:creationId xmlns:a16="http://schemas.microsoft.com/office/drawing/2014/main" id="{82512636-FC39-4935-9320-864DA06B68CC}"/>
              </a:ext>
            </a:extLst>
          </p:cNvPr>
          <p:cNvSpPr/>
          <p:nvPr/>
        </p:nvSpPr>
        <p:spPr>
          <a:xfrm>
            <a:off x="3548895" y="1848433"/>
            <a:ext cx="1872849" cy="442175"/>
          </a:xfrm>
          <a:prstGeom prst="roundRect">
            <a:avLst>
              <a:gd name="adj" fmla="val 50000"/>
            </a:avLst>
          </a:prstGeom>
          <a:solidFill>
            <a:srgbClr val="00468E"/>
          </a:solidFill>
          <a:ln w="50800">
            <a:noFill/>
          </a:ln>
          <a:effectLst>
            <a:outerShdw blurRad="469900" sx="104000" sy="104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06" name="任意多边形: 形状 305">
            <a:extLst>
              <a:ext uri="{FF2B5EF4-FFF2-40B4-BE49-F238E27FC236}">
                <a16:creationId xmlns:a16="http://schemas.microsoft.com/office/drawing/2014/main" id="{182DD694-6D4B-4DFA-AC46-178C63A21ACC}"/>
              </a:ext>
            </a:extLst>
          </p:cNvPr>
          <p:cNvSpPr/>
          <p:nvPr/>
        </p:nvSpPr>
        <p:spPr>
          <a:xfrm>
            <a:off x="2389778" y="1331684"/>
            <a:ext cx="833708" cy="623796"/>
          </a:xfrm>
          <a:custGeom>
            <a:avLst/>
            <a:gdLst/>
            <a:ahLst/>
            <a:cxnLst/>
            <a:rect l="l" t="t" r="r" b="b"/>
            <a:pathLst>
              <a:path w="95778" h="71663">
                <a:moveTo>
                  <a:pt x="82098" y="5"/>
                </a:moveTo>
                <a:cubicBezTo>
                  <a:pt x="84614" y="48"/>
                  <a:pt x="87286" y="396"/>
                  <a:pt x="90116" y="1050"/>
                </a:cubicBezTo>
                <a:lnTo>
                  <a:pt x="90116" y="8817"/>
                </a:lnTo>
                <a:cubicBezTo>
                  <a:pt x="78257" y="13440"/>
                  <a:pt x="71979" y="21792"/>
                  <a:pt x="71280" y="33873"/>
                </a:cubicBezTo>
                <a:cubicBezTo>
                  <a:pt x="84139" y="29288"/>
                  <a:pt x="92305" y="35340"/>
                  <a:pt x="95778" y="52027"/>
                </a:cubicBezTo>
                <a:cubicBezTo>
                  <a:pt x="94826" y="65118"/>
                  <a:pt x="87973" y="71663"/>
                  <a:pt x="75219" y="71663"/>
                </a:cubicBezTo>
                <a:cubicBezTo>
                  <a:pt x="59956" y="70752"/>
                  <a:pt x="52325" y="61506"/>
                  <a:pt x="52325" y="43926"/>
                </a:cubicBezTo>
                <a:cubicBezTo>
                  <a:pt x="54564" y="14342"/>
                  <a:pt x="64489" y="-298"/>
                  <a:pt x="82098" y="5"/>
                </a:cubicBezTo>
                <a:close/>
                <a:moveTo>
                  <a:pt x="29473" y="5"/>
                </a:moveTo>
                <a:cubicBezTo>
                  <a:pt x="31987" y="48"/>
                  <a:pt x="34659" y="396"/>
                  <a:pt x="37490" y="1050"/>
                </a:cubicBezTo>
                <a:lnTo>
                  <a:pt x="37490" y="8817"/>
                </a:lnTo>
                <a:cubicBezTo>
                  <a:pt x="25647" y="13434"/>
                  <a:pt x="19469" y="21786"/>
                  <a:pt x="18954" y="33873"/>
                </a:cubicBezTo>
                <a:cubicBezTo>
                  <a:pt x="31588" y="29288"/>
                  <a:pt x="39755" y="35324"/>
                  <a:pt x="43458" y="51980"/>
                </a:cubicBezTo>
                <a:cubicBezTo>
                  <a:pt x="42502" y="65102"/>
                  <a:pt x="35547" y="71663"/>
                  <a:pt x="22593" y="71663"/>
                </a:cubicBezTo>
                <a:cubicBezTo>
                  <a:pt x="7531" y="70752"/>
                  <a:pt x="0" y="61506"/>
                  <a:pt x="0" y="43926"/>
                </a:cubicBezTo>
                <a:cubicBezTo>
                  <a:pt x="2053" y="14342"/>
                  <a:pt x="11877" y="-298"/>
                  <a:pt x="29473" y="5"/>
                </a:cubicBezTo>
                <a:close/>
              </a:path>
            </a:pathLst>
          </a:custGeom>
          <a:solidFill>
            <a:srgbClr val="004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61530E86-1602-4069-8724-09DCEF16574B}"/>
              </a:ext>
            </a:extLst>
          </p:cNvPr>
          <p:cNvSpPr/>
          <p:nvPr/>
        </p:nvSpPr>
        <p:spPr>
          <a:xfrm>
            <a:off x="0" y="0"/>
            <a:ext cx="1825599" cy="6858000"/>
          </a:xfrm>
          <a:prstGeom prst="rect">
            <a:avLst/>
          </a:prstGeom>
          <a:solidFill>
            <a:srgbClr val="004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A6AF2021-3289-4C2D-93F1-66CC3AB9032A}"/>
              </a:ext>
            </a:extLst>
          </p:cNvPr>
          <p:cNvSpPr txBox="1"/>
          <p:nvPr/>
        </p:nvSpPr>
        <p:spPr>
          <a:xfrm>
            <a:off x="2287062" y="473744"/>
            <a:ext cx="9347391" cy="523220"/>
          </a:xfrm>
          <a:prstGeom prst="rect">
            <a:avLst/>
          </a:prstGeom>
          <a:noFill/>
        </p:spPr>
        <p:txBody>
          <a:bodyPr wrap="square" rtlCol="0">
            <a:spAutoFit/>
          </a:bodyPr>
          <a:lstStyle/>
          <a:p>
            <a:r>
              <a:rPr lang="en-US" altLang="zh-CN" sz="2800" b="1" dirty="0" smtClean="0">
                <a:solidFill>
                  <a:srgbClr val="00468E"/>
                </a:solidFill>
                <a:latin typeface="微软雅黑" panose="020B0503020204020204" pitchFamily="34" charset="-122"/>
                <a:ea typeface="微软雅黑" panose="020B0503020204020204" pitchFamily="34" charset="-122"/>
              </a:rPr>
              <a:t>2.2.1 </a:t>
            </a:r>
            <a:r>
              <a:rPr lang="zh-CN" altLang="en-US" sz="2800" b="1" dirty="0" smtClean="0">
                <a:solidFill>
                  <a:srgbClr val="00468E"/>
                </a:solidFill>
                <a:latin typeface="微软雅黑" panose="020B0503020204020204" pitchFamily="34" charset="-122"/>
                <a:ea typeface="微软雅黑" panose="020B0503020204020204" pitchFamily="34" charset="-122"/>
              </a:rPr>
              <a:t>多目标优化</a:t>
            </a:r>
            <a:r>
              <a:rPr lang="en-US" altLang="zh-CN" sz="2800" b="1" dirty="0">
                <a:solidFill>
                  <a:srgbClr val="00468E"/>
                </a:solidFill>
                <a:latin typeface="微软雅黑" panose="020B0503020204020204" pitchFamily="34" charset="-122"/>
                <a:ea typeface="微软雅黑" panose="020B0503020204020204" pitchFamily="34" charset="-122"/>
              </a:rPr>
              <a:t>(MOP</a:t>
            </a:r>
            <a:r>
              <a:rPr lang="en-US" altLang="zh-CN" sz="2800" b="1" dirty="0" smtClean="0">
                <a:solidFill>
                  <a:srgbClr val="00468E"/>
                </a:solidFill>
                <a:latin typeface="微软雅黑" panose="020B0503020204020204" pitchFamily="34" charset="-122"/>
                <a:ea typeface="微软雅黑" panose="020B0503020204020204" pitchFamily="34" charset="-122"/>
              </a:rPr>
              <a:t>)</a:t>
            </a:r>
            <a:r>
              <a:rPr lang="zh-CN" altLang="en-US" sz="2800" b="1" dirty="0" smtClean="0">
                <a:solidFill>
                  <a:srgbClr val="00468E"/>
                </a:solidFill>
                <a:latin typeface="微软雅黑" panose="020B0503020204020204" pitchFamily="34" charset="-122"/>
                <a:ea typeface="微软雅黑" panose="020B0503020204020204" pitchFamily="34" charset="-122"/>
              </a:rPr>
              <a:t>问题</a:t>
            </a:r>
            <a:endParaRPr lang="zh-CN" altLang="en-US" sz="2800" b="1" dirty="0">
              <a:solidFill>
                <a:srgbClr val="00468E"/>
              </a:solidFill>
              <a:latin typeface="微软雅黑" panose="020B0503020204020204" pitchFamily="34" charset="-122"/>
              <a:ea typeface="微软雅黑" panose="020B0503020204020204" pitchFamily="34" charset="-122"/>
            </a:endParaRPr>
          </a:p>
        </p:txBody>
      </p:sp>
      <p:sp>
        <p:nvSpPr>
          <p:cNvPr id="7172" name="文本框 7171">
            <a:extLst>
              <a:ext uri="{FF2B5EF4-FFF2-40B4-BE49-F238E27FC236}">
                <a16:creationId xmlns:a16="http://schemas.microsoft.com/office/drawing/2014/main" id="{2276C83F-36B5-4432-9838-DFA02067EACA}"/>
              </a:ext>
            </a:extLst>
          </p:cNvPr>
          <p:cNvSpPr txBox="1"/>
          <p:nvPr/>
        </p:nvSpPr>
        <p:spPr>
          <a:xfrm>
            <a:off x="3548896" y="1869465"/>
            <a:ext cx="1872850" cy="400110"/>
          </a:xfrm>
          <a:prstGeom prst="rect">
            <a:avLst/>
          </a:prstGeom>
          <a:noFill/>
        </p:spPr>
        <p:txBody>
          <a:bodyPr wrap="square" rtlCol="0">
            <a:spAutoFit/>
          </a:bodyPr>
          <a:lstStyle>
            <a:defPPr>
              <a:defRPr lang="zh-CN"/>
            </a:defPPr>
            <a:lvl1pPr>
              <a:defRPr sz="2800" b="1">
                <a:solidFill>
                  <a:srgbClr val="1E1F8B"/>
                </a:solidFill>
                <a:latin typeface="浪漫雅圆" panose="02010601040101010101" pitchFamily="2" charset="-122"/>
                <a:ea typeface="浪漫雅圆" panose="02010601040101010101" pitchFamily="2" charset="-122"/>
              </a:defRPr>
            </a:lvl1pPr>
          </a:lstStyle>
          <a:p>
            <a:pPr algn="ctr"/>
            <a:r>
              <a:rPr lang="en-US" altLang="zh-CN" sz="2000" dirty="0" smtClean="0">
                <a:solidFill>
                  <a:schemeClr val="bg1"/>
                </a:solidFill>
                <a:latin typeface="微软雅黑" panose="020B0503020204020204" pitchFamily="34" charset="-122"/>
                <a:ea typeface="微软雅黑" panose="020B0503020204020204" pitchFamily="34" charset="-122"/>
              </a:rPr>
              <a:t>MOP</a:t>
            </a:r>
            <a:r>
              <a:rPr lang="zh-CN" altLang="en-US" sz="2000" dirty="0" smtClean="0">
                <a:solidFill>
                  <a:schemeClr val="bg1"/>
                </a:solidFill>
                <a:latin typeface="微软雅黑" panose="020B0503020204020204" pitchFamily="34" charset="-122"/>
                <a:ea typeface="微软雅黑" panose="020B0503020204020204" pitchFamily="34" charset="-122"/>
              </a:rPr>
              <a:t>通用模型</a:t>
            </a:r>
            <a:endParaRPr lang="zh-CN" altLang="en-US" sz="2000" dirty="0">
              <a:solidFill>
                <a:schemeClr val="bg1"/>
              </a:solidFill>
              <a:latin typeface="微软雅黑" panose="020B0503020204020204" pitchFamily="34" charset="-122"/>
              <a:ea typeface="微软雅黑" panose="020B0503020204020204" pitchFamily="34" charset="-122"/>
            </a:endParaRPr>
          </a:p>
        </p:txBody>
      </p:sp>
      <p:pic>
        <p:nvPicPr>
          <p:cNvPr id="114" name="图片 113"/>
          <p:cNvPicPr>
            <a:picLocks noChangeAspect="1"/>
          </p:cNvPicPr>
          <p:nvPr/>
        </p:nvPicPr>
        <p:blipFill>
          <a:blip r:embed="rId3">
            <a:alphaModFix/>
            <a:duotone>
              <a:schemeClr val="accent5">
                <a:shade val="45000"/>
                <a:satMod val="135000"/>
              </a:schemeClr>
              <a:prstClr val="white"/>
            </a:duotone>
            <a:extLst>
              <a:ext uri="{BEBA8EAE-BF5A-486C-A8C5-ECC9F3942E4B}">
                <a14:imgProps xmlns:a14="http://schemas.microsoft.com/office/drawing/2010/main">
                  <a14:imgLayer r:embed="rId4">
                    <a14:imgEffect>
                      <a14:colorTemperature colorTemp="1500"/>
                    </a14:imgEffect>
                    <a14:imgEffect>
                      <a14:saturation sat="32000"/>
                    </a14:imgEffect>
                  </a14:imgLayer>
                </a14:imgProps>
              </a:ext>
              <a:ext uri="{28A0092B-C50C-407E-A947-70E740481C1C}">
                <a14:useLocalDpi xmlns:a14="http://schemas.microsoft.com/office/drawing/2010/main" val="0"/>
              </a:ext>
            </a:extLst>
          </a:blip>
          <a:stretch>
            <a:fillRect/>
          </a:stretch>
        </p:blipFill>
        <p:spPr>
          <a:xfrm>
            <a:off x="155079" y="129451"/>
            <a:ext cx="1470788" cy="1470788"/>
          </a:xfrm>
          <a:prstGeom prst="rect">
            <a:avLst/>
          </a:prstGeom>
          <a:noFill/>
          <a:ln>
            <a:noFill/>
          </a:ln>
        </p:spPr>
      </p:pic>
      <mc:AlternateContent xmlns:mc="http://schemas.openxmlformats.org/markup-compatibility/2006" xmlns:a14="http://schemas.microsoft.com/office/drawing/2010/main">
        <mc:Choice Requires="a14">
          <p:sp>
            <p:nvSpPr>
              <p:cNvPr id="120" name="文本框 119">
                <a:extLst>
                  <a:ext uri="{FF2B5EF4-FFF2-40B4-BE49-F238E27FC236}">
                    <a16:creationId xmlns:a16="http://schemas.microsoft.com/office/drawing/2014/main" id="{DD2C9A0A-0CFE-4BF9-B002-2F158F750411}"/>
                  </a:ext>
                </a:extLst>
              </p:cNvPr>
              <p:cNvSpPr txBox="1"/>
              <p:nvPr/>
            </p:nvSpPr>
            <p:spPr>
              <a:xfrm>
                <a:off x="4269390" y="2391301"/>
                <a:ext cx="5458697" cy="2097049"/>
              </a:xfrm>
              <a:prstGeom prst="rect">
                <a:avLst/>
              </a:prstGeom>
              <a:noFill/>
            </p:spPr>
            <p:txBody>
              <a:bodyPr wrap="square" rtlCol="0">
                <a:spAutoFit/>
              </a:bodyPr>
              <a:lstStyle/>
              <a:p>
                <a:pPr algn="ctr"/>
                <a:r>
                  <a:rPr lang="en-US" altLang="zh-CN" sz="1600" dirty="0" smtClean="0">
                    <a:latin typeface="Times New Roman" panose="02020603050405020304" pitchFamily="18" charset="0"/>
                    <a:cs typeface="Times New Roman" panose="02020603050405020304" pitchFamily="18" charset="0"/>
                  </a:rPr>
                  <a:t>                              </a:t>
                </a:r>
                <a14:m>
                  <m:oMath xmlns:m="http://schemas.openxmlformats.org/officeDocument/2006/math">
                    <m:d>
                      <m:dPr>
                        <m:begChr m:val="{"/>
                        <m:endChr m:val=""/>
                        <m:ctrlPr>
                          <a:rPr lang="zh-CN" altLang="zh-CN" sz="1600" i="1">
                            <a:latin typeface="Cambria Math" panose="02040503050406030204" pitchFamily="18" charset="0"/>
                          </a:rPr>
                        </m:ctrlPr>
                      </m:dPr>
                      <m:e>
                        <m:eqArr>
                          <m:eqArrPr>
                            <m:ctrlPr>
                              <a:rPr lang="zh-CN" altLang="zh-CN" sz="1600" i="1">
                                <a:latin typeface="Cambria Math" panose="02040503050406030204" pitchFamily="18" charset="0"/>
                              </a:rPr>
                            </m:ctrlPr>
                          </m:eqArrPr>
                          <m:e>
                            <m:r>
                              <m:rPr>
                                <m:sty m:val="p"/>
                              </m:rPr>
                              <a:rPr lang="en-US" altLang="zh-CN" sz="1600">
                                <a:latin typeface="Cambria Math" panose="02040503050406030204" pitchFamily="18" charset="0"/>
                              </a:rPr>
                              <m:t>min</m:t>
                            </m:r>
                            <m:r>
                              <a:rPr lang="en-US" altLang="zh-CN" sz="1600">
                                <a:latin typeface="Cambria Math" panose="02040503050406030204" pitchFamily="18" charset="0"/>
                              </a:rPr>
                              <m:t>/</m:t>
                            </m:r>
                            <m:r>
                              <m:rPr>
                                <m:sty m:val="p"/>
                              </m:rPr>
                              <a:rPr lang="en-US" altLang="zh-CN" sz="1600">
                                <a:latin typeface="Cambria Math" panose="02040503050406030204" pitchFamily="18" charset="0"/>
                              </a:rPr>
                              <m:t>max</m:t>
                            </m:r>
                            <m:r>
                              <a:rPr lang="en-US" altLang="zh-CN" sz="1600" i="1">
                                <a:latin typeface="Cambria Math" panose="02040503050406030204" pitchFamily="18" charset="0"/>
                              </a:rPr>
                              <m:t> </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𝑓</m:t>
                                </m:r>
                              </m:e>
                              <m:sub>
                                <m:r>
                                  <a:rPr lang="en-US" altLang="zh-CN" sz="1600" i="1">
                                    <a:latin typeface="Cambria Math" panose="02040503050406030204" pitchFamily="18" charset="0"/>
                                  </a:rPr>
                                  <m:t>1</m:t>
                                </m:r>
                              </m:sub>
                            </m:sSub>
                            <m:r>
                              <a:rPr lang="en-US" altLang="zh-CN" sz="1600" i="1">
                                <a:latin typeface="Cambria Math" panose="02040503050406030204" pitchFamily="18" charset="0"/>
                              </a:rPr>
                              <m:t>(</m:t>
                            </m:r>
                            <m:r>
                              <a:rPr lang="en-US" altLang="zh-CN" sz="1600" i="1">
                                <a:latin typeface="Cambria Math" panose="02040503050406030204" pitchFamily="18" charset="0"/>
                              </a:rPr>
                              <m:t>𝑥</m:t>
                            </m:r>
                            <m:r>
                              <a:rPr lang="en-US" altLang="zh-CN" sz="1600" i="1">
                                <a:latin typeface="Cambria Math" panose="02040503050406030204" pitchFamily="18" charset="0"/>
                              </a:rPr>
                              <m:t>)</m:t>
                            </m:r>
                          </m:e>
                          <m:e>
                            <m:r>
                              <a:rPr lang="en-US" altLang="zh-CN" sz="1600" i="1">
                                <a:latin typeface="Cambria Math" panose="02040503050406030204" pitchFamily="18" charset="0"/>
                              </a:rPr>
                              <m:t>…</m:t>
                            </m:r>
                          </m:e>
                          <m:e>
                            <m:r>
                              <m:rPr>
                                <m:sty m:val="p"/>
                              </m:rPr>
                              <a:rPr lang="en-US" altLang="zh-CN" sz="1600">
                                <a:latin typeface="Cambria Math" panose="02040503050406030204" pitchFamily="18" charset="0"/>
                              </a:rPr>
                              <m:t>min</m:t>
                            </m:r>
                            <m:r>
                              <a:rPr lang="en-US" altLang="zh-CN" sz="1600">
                                <a:latin typeface="Cambria Math" panose="02040503050406030204" pitchFamily="18" charset="0"/>
                              </a:rPr>
                              <m:t>/</m:t>
                            </m:r>
                            <m:r>
                              <m:rPr>
                                <m:sty m:val="p"/>
                              </m:rPr>
                              <a:rPr lang="en-US" altLang="zh-CN" sz="1600">
                                <a:latin typeface="Cambria Math" panose="02040503050406030204" pitchFamily="18" charset="0"/>
                              </a:rPr>
                              <m:t>max</m:t>
                            </m:r>
                            <m:r>
                              <a:rPr lang="en-US" altLang="zh-CN" sz="1600" i="1">
                                <a:latin typeface="Cambria Math" panose="02040503050406030204" pitchFamily="18" charset="0"/>
                              </a:rPr>
                              <m:t> </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𝑓</m:t>
                                </m:r>
                              </m:e>
                              <m:sub>
                                <m:r>
                                  <a:rPr lang="en-US" altLang="zh-CN" sz="1600" i="1">
                                    <a:latin typeface="Cambria Math" panose="02040503050406030204" pitchFamily="18" charset="0"/>
                                  </a:rPr>
                                  <m:t>𝑖</m:t>
                                </m:r>
                              </m:sub>
                            </m:sSub>
                            <m:r>
                              <a:rPr lang="en-US" altLang="zh-CN" sz="1600" i="1">
                                <a:latin typeface="Cambria Math" panose="02040503050406030204" pitchFamily="18" charset="0"/>
                              </a:rPr>
                              <m:t>(</m:t>
                            </m:r>
                            <m:r>
                              <a:rPr lang="en-US" altLang="zh-CN" sz="1600" i="1">
                                <a:latin typeface="Cambria Math" panose="02040503050406030204" pitchFamily="18" charset="0"/>
                              </a:rPr>
                              <m:t>𝑥</m:t>
                            </m:r>
                            <m:r>
                              <a:rPr lang="en-US" altLang="zh-CN" sz="1600" i="1">
                                <a:latin typeface="Cambria Math" panose="02040503050406030204" pitchFamily="18" charset="0"/>
                              </a:rPr>
                              <m:t>)</m:t>
                            </m:r>
                          </m:e>
                          <m:e>
                            <m:r>
                              <a:rPr lang="en-US" altLang="zh-CN" sz="1600" i="1">
                                <a:latin typeface="Cambria Math" panose="02040503050406030204" pitchFamily="18" charset="0"/>
                              </a:rPr>
                              <m:t>…</m:t>
                            </m:r>
                          </m:e>
                          <m:e>
                            <m:r>
                              <m:rPr>
                                <m:sty m:val="p"/>
                              </m:rPr>
                              <a:rPr lang="en-US" altLang="zh-CN" sz="1600">
                                <a:latin typeface="Cambria Math" panose="02040503050406030204" pitchFamily="18" charset="0"/>
                              </a:rPr>
                              <m:t>min</m:t>
                            </m:r>
                            <m:r>
                              <a:rPr lang="en-US" altLang="zh-CN" sz="1600">
                                <a:latin typeface="Cambria Math" panose="02040503050406030204" pitchFamily="18" charset="0"/>
                              </a:rPr>
                              <m:t>/</m:t>
                            </m:r>
                            <m:r>
                              <m:rPr>
                                <m:sty m:val="p"/>
                              </m:rPr>
                              <a:rPr lang="en-US" altLang="zh-CN" sz="1600">
                                <a:latin typeface="Cambria Math" panose="02040503050406030204" pitchFamily="18" charset="0"/>
                              </a:rPr>
                              <m:t>max</m:t>
                            </m:r>
                            <m:r>
                              <a:rPr lang="en-US" altLang="zh-CN" sz="1600" i="1">
                                <a:latin typeface="Cambria Math" panose="02040503050406030204" pitchFamily="18" charset="0"/>
                              </a:rPr>
                              <m:t> </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𝑓</m:t>
                                </m:r>
                              </m:e>
                              <m:sub>
                                <m:r>
                                  <a:rPr lang="en-US" altLang="zh-CN" sz="1600" i="1">
                                    <a:latin typeface="Cambria Math" panose="02040503050406030204" pitchFamily="18" charset="0"/>
                                  </a:rPr>
                                  <m:t>𝑛</m:t>
                                </m:r>
                              </m:sub>
                            </m:sSub>
                            <m:r>
                              <a:rPr lang="en-US" altLang="zh-CN" sz="1600" i="1">
                                <a:latin typeface="Cambria Math" panose="02040503050406030204" pitchFamily="18" charset="0"/>
                              </a:rPr>
                              <m:t>(</m:t>
                            </m:r>
                            <m:r>
                              <a:rPr lang="en-US" altLang="zh-CN" sz="1600" i="1">
                                <a:latin typeface="Cambria Math" panose="02040503050406030204" pitchFamily="18" charset="0"/>
                              </a:rPr>
                              <m:t>𝑥</m:t>
                            </m:r>
                            <m:r>
                              <a:rPr lang="en-US" altLang="zh-CN" sz="1600" i="1">
                                <a:latin typeface="Cambria Math" panose="02040503050406030204" pitchFamily="18" charset="0"/>
                              </a:rPr>
                              <m:t>)</m:t>
                            </m:r>
                          </m:e>
                        </m:eqArr>
                      </m:e>
                    </m:d>
                  </m:oMath>
                </a14:m>
                <a:r>
                  <a:rPr lang="en-US" altLang="zh-CN" sz="1600" dirty="0" smtClean="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 </a:t>
                </a:r>
                <a:r>
                  <a:rPr lang="en-US" altLang="zh-CN" sz="1600" dirty="0" smtClean="0">
                    <a:latin typeface="Times New Roman" panose="02020603050405020304" pitchFamily="18" charset="0"/>
                    <a:cs typeface="Times New Roman" panose="02020603050405020304" pitchFamily="18" charset="0"/>
                  </a:rPr>
                  <a:t>	</a:t>
                </a:r>
              </a:p>
              <a:p>
                <a:pPr algn="ctr"/>
                <a:endParaRPr lang="en-US" altLang="zh-CN" sz="1600" dirty="0">
                  <a:latin typeface="Times New Roman" panose="02020603050405020304" pitchFamily="18" charset="0"/>
                  <a:cs typeface="Times New Roman" panose="02020603050405020304" pitchFamily="18" charset="0"/>
                </a:endParaRPr>
              </a:p>
              <a:p>
                <a:pPr algn="ctr"/>
                <a:r>
                  <a:rPr lang="en-US" altLang="zh-CN" sz="1600" dirty="0" smtClean="0">
                    <a:latin typeface="Times New Roman" panose="02020603050405020304" pitchFamily="18" charset="0"/>
                    <a:cs typeface="Times New Roman" panose="02020603050405020304" pitchFamily="18" charset="0"/>
                  </a:rPr>
                  <a:t>            </a:t>
                </a:r>
                <a14:m>
                  <m:oMath xmlns:m="http://schemas.openxmlformats.org/officeDocument/2006/math">
                    <m:r>
                      <a:rPr lang="en-US" altLang="zh-CN" sz="1600" i="1">
                        <a:latin typeface="Cambria Math" panose="02040503050406030204" pitchFamily="18" charset="0"/>
                      </a:rPr>
                      <m:t>𝑠</m:t>
                    </m:r>
                    <m:r>
                      <a:rPr lang="en-US" altLang="zh-CN" sz="1600" i="1">
                        <a:latin typeface="Cambria Math" panose="02040503050406030204" pitchFamily="18" charset="0"/>
                      </a:rPr>
                      <m:t>.</m:t>
                    </m:r>
                    <m:r>
                      <a:rPr lang="en-US" altLang="zh-CN" sz="1600" i="1">
                        <a:latin typeface="Cambria Math" panose="02040503050406030204" pitchFamily="18" charset="0"/>
                      </a:rPr>
                      <m:t>𝑡</m:t>
                    </m:r>
                    <m:r>
                      <a:rPr lang="en-US" altLang="zh-CN" sz="1600" i="1">
                        <a:latin typeface="Cambria Math" panose="02040503050406030204" pitchFamily="18" charset="0"/>
                      </a:rPr>
                      <m:t>.</m:t>
                    </m:r>
                    <m:r>
                      <a:rPr lang="en-US" altLang="zh-CN" sz="1600">
                        <a:latin typeface="Cambria Math" panose="02040503050406030204" pitchFamily="18" charset="0"/>
                      </a:rPr>
                      <m:t>    </m:t>
                    </m:r>
                    <m:r>
                      <a:rPr lang="en-US" altLang="zh-CN" sz="1600" b="0" i="1" smtClean="0">
                        <a:latin typeface="Cambria Math" panose="02040503050406030204" pitchFamily="18" charset="0"/>
                      </a:rPr>
                      <m:t>  </m:t>
                    </m:r>
                    <m:sSub>
                      <m:sSubPr>
                        <m:ctrlPr>
                          <a:rPr lang="zh-CN" altLang="zh-CN" sz="1600" i="1">
                            <a:latin typeface="Cambria Math" panose="02040503050406030204" pitchFamily="18" charset="0"/>
                          </a:rPr>
                        </m:ctrlPr>
                      </m:sSubPr>
                      <m:e>
                        <m:r>
                          <a:rPr lang="en-US" altLang="zh-CN" sz="1600" b="0" i="1" smtClean="0">
                            <a:latin typeface="Cambria Math" panose="02040503050406030204" pitchFamily="18" charset="0"/>
                          </a:rPr>
                          <m:t>      </m:t>
                        </m:r>
                        <m:r>
                          <a:rPr lang="en-US" altLang="zh-CN" sz="1600" i="1">
                            <a:latin typeface="Cambria Math" panose="02040503050406030204" pitchFamily="18" charset="0"/>
                          </a:rPr>
                          <m:t>𝑔</m:t>
                        </m:r>
                      </m:e>
                      <m:sub>
                        <m:r>
                          <a:rPr lang="en-US" altLang="zh-CN" sz="1600" i="1">
                            <a:latin typeface="Cambria Math" panose="02040503050406030204" pitchFamily="18" charset="0"/>
                          </a:rPr>
                          <m:t>𝑗</m:t>
                        </m:r>
                      </m:sub>
                    </m:sSub>
                    <m:d>
                      <m:dPr>
                        <m:ctrlPr>
                          <a:rPr lang="zh-CN" altLang="zh-CN" sz="1600" i="1">
                            <a:latin typeface="Cambria Math" panose="02040503050406030204" pitchFamily="18" charset="0"/>
                          </a:rPr>
                        </m:ctrlPr>
                      </m:dPr>
                      <m:e>
                        <m:r>
                          <a:rPr lang="en-US" altLang="zh-CN" sz="1600" i="1">
                            <a:latin typeface="Cambria Math" panose="02040503050406030204" pitchFamily="18" charset="0"/>
                          </a:rPr>
                          <m:t>𝑥</m:t>
                        </m:r>
                      </m:e>
                    </m:d>
                    <m:r>
                      <a:rPr lang="en-US" altLang="zh-CN" sz="1600" i="1">
                        <a:latin typeface="Cambria Math" panose="02040503050406030204" pitchFamily="18" charset="0"/>
                      </a:rPr>
                      <m:t>≤0, </m:t>
                    </m:r>
                    <m:r>
                      <a:rPr lang="en-US" altLang="zh-CN" sz="1600" i="1">
                        <a:latin typeface="Cambria Math" panose="02040503050406030204" pitchFamily="18" charset="0"/>
                      </a:rPr>
                      <m:t>𝑗</m:t>
                    </m:r>
                    <m:r>
                      <a:rPr lang="en-US" altLang="zh-CN" sz="1600" i="1">
                        <a:latin typeface="Cambria Math" panose="02040503050406030204" pitchFamily="18" charset="0"/>
                      </a:rPr>
                      <m:t>=1,…,</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𝑚</m:t>
                        </m:r>
                      </m:e>
                      <m:sub>
                        <m:r>
                          <a:rPr lang="en-US" altLang="zh-CN" sz="1600" i="1">
                            <a:latin typeface="Cambria Math" panose="02040503050406030204" pitchFamily="18" charset="0"/>
                          </a:rPr>
                          <m:t>1</m:t>
                        </m:r>
                      </m:sub>
                    </m:sSub>
                  </m:oMath>
                </a14:m>
                <a:r>
                  <a:rPr lang="en-US" altLang="zh-CN" sz="1600"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h</m:t>
                        </m:r>
                      </m:e>
                      <m:sub>
                        <m:r>
                          <a:rPr lang="en-US" altLang="zh-CN" sz="1600" i="1">
                            <a:latin typeface="Cambria Math" panose="02040503050406030204" pitchFamily="18" charset="0"/>
                          </a:rPr>
                          <m:t>𝑙</m:t>
                        </m:r>
                      </m:sub>
                    </m:sSub>
                    <m:d>
                      <m:dPr>
                        <m:ctrlPr>
                          <a:rPr lang="zh-CN" altLang="zh-CN" sz="1600" i="1">
                            <a:latin typeface="Cambria Math" panose="02040503050406030204" pitchFamily="18" charset="0"/>
                          </a:rPr>
                        </m:ctrlPr>
                      </m:dPr>
                      <m:e>
                        <m:r>
                          <a:rPr lang="en-US" altLang="zh-CN" sz="1600" i="1">
                            <a:latin typeface="Cambria Math" panose="02040503050406030204" pitchFamily="18" charset="0"/>
                          </a:rPr>
                          <m:t>𝑥</m:t>
                        </m:r>
                      </m:e>
                    </m:d>
                    <m:r>
                      <a:rPr lang="en-US" altLang="zh-CN" sz="1600" i="1">
                        <a:latin typeface="Cambria Math" panose="02040503050406030204" pitchFamily="18" charset="0"/>
                      </a:rPr>
                      <m:t>=0, </m:t>
                    </m:r>
                    <m:r>
                      <a:rPr lang="en-US" altLang="zh-CN" sz="1600" i="1">
                        <a:latin typeface="Cambria Math" panose="02040503050406030204" pitchFamily="18" charset="0"/>
                      </a:rPr>
                      <m:t>𝑙</m:t>
                    </m:r>
                    <m:r>
                      <a:rPr lang="en-US" altLang="zh-CN" sz="1600" i="1">
                        <a:latin typeface="Cambria Math" panose="02040503050406030204" pitchFamily="18" charset="0"/>
                      </a:rPr>
                      <m:t>=1,…,</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𝑚</m:t>
                        </m:r>
                      </m:e>
                      <m:sub>
                        <m:r>
                          <a:rPr lang="en-US" altLang="zh-CN" sz="1600" i="1">
                            <a:latin typeface="Cambria Math" panose="02040503050406030204" pitchFamily="18" charset="0"/>
                          </a:rPr>
                          <m:t>2</m:t>
                        </m:r>
                      </m:sub>
                    </m:sSub>
                  </m:oMath>
                </a14:m>
                <a:r>
                  <a:rPr lang="en-US" altLang="zh-CN" sz="1600" dirty="0" smtClean="0">
                    <a:latin typeface="Times New Roman" panose="02020603050405020304" pitchFamily="18" charset="0"/>
                    <a:cs typeface="Times New Roman" panose="02020603050405020304" pitchFamily="18" charset="0"/>
                  </a:rPr>
                  <a:t>	</a:t>
                </a:r>
                <a:endParaRPr lang="zh-CN" altLang="zh-CN" sz="1600" dirty="0">
                  <a:latin typeface="Times New Roman" panose="02020603050405020304" pitchFamily="18" charset="0"/>
                  <a:cs typeface="Times New Roman" panose="02020603050405020304" pitchFamily="18" charset="0"/>
                </a:endParaRPr>
              </a:p>
            </p:txBody>
          </p:sp>
        </mc:Choice>
        <mc:Fallback xmlns="">
          <p:sp>
            <p:nvSpPr>
              <p:cNvPr id="120" name="文本框 119">
                <a:extLst>
                  <a:ext uri="{FF2B5EF4-FFF2-40B4-BE49-F238E27FC236}">
                    <a16:creationId xmlns:a16="http://schemas.microsoft.com/office/drawing/2014/main" id="{DD2C9A0A-0CFE-4BF9-B002-2F158F750411}"/>
                  </a:ext>
                </a:extLst>
              </p:cNvPr>
              <p:cNvSpPr txBox="1">
                <a:spLocks noRot="1" noChangeAspect="1" noMove="1" noResize="1" noEditPoints="1" noAdjustHandles="1" noChangeArrowheads="1" noChangeShapeType="1" noTextEdit="1"/>
              </p:cNvSpPr>
              <p:nvPr/>
            </p:nvSpPr>
            <p:spPr>
              <a:xfrm>
                <a:off x="4269390" y="2391301"/>
                <a:ext cx="5458697" cy="2097049"/>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2443B08D-66DA-494C-84F9-D7EAB002ACF7}"/>
                  </a:ext>
                </a:extLst>
              </p:cNvPr>
              <p:cNvSpPr txBox="1"/>
              <p:nvPr/>
            </p:nvSpPr>
            <p:spPr>
              <a:xfrm>
                <a:off x="2627233" y="4645193"/>
                <a:ext cx="8681234" cy="1200329"/>
              </a:xfrm>
              <a:prstGeom prst="rect">
                <a:avLst/>
              </a:prstGeom>
              <a:noFill/>
            </p:spPr>
            <p:txBody>
              <a:bodyPr wrap="square" rtlCol="0">
                <a:spAutoFit/>
              </a:bodyPr>
              <a:lstStyle/>
              <a:p>
                <a:pPr>
                  <a:lnSpc>
                    <a:spcPct val="150000"/>
                  </a:lnSpc>
                </a:pPr>
                <a:r>
                  <a:rPr lang="zh-CN" altLang="zh-CN" sz="1600" dirty="0">
                    <a:latin typeface="微软雅黑" panose="020B0503020204020204" pitchFamily="34" charset="-122"/>
                    <a:ea typeface="微软雅黑" panose="020B0503020204020204" pitchFamily="34" charset="-122"/>
                  </a:rPr>
                  <a:t>元素</a:t>
                </a:r>
                <a14:m>
                  <m:oMath xmlns:m="http://schemas.openxmlformats.org/officeDocument/2006/math">
                    <m:sSup>
                      <m:sSupPr>
                        <m:ctrlPr>
                          <a:rPr lang="zh-CN" altLang="zh-CN" sz="1600" i="1">
                            <a:latin typeface="Cambria Math" panose="02040503050406030204" pitchFamily="18" charset="0"/>
                          </a:rPr>
                        </m:ctrlPr>
                      </m:sSupPr>
                      <m:e>
                        <m:r>
                          <a:rPr lang="en-US" altLang="zh-CN" sz="1600" i="1">
                            <a:latin typeface="Cambria Math" panose="02040503050406030204" pitchFamily="18" charset="0"/>
                          </a:rPr>
                          <m:t>𝑥</m:t>
                        </m:r>
                      </m:e>
                      <m:sup>
                        <m:r>
                          <a:rPr lang="en-US" altLang="zh-CN" sz="1600" i="1">
                            <a:latin typeface="Cambria Math" panose="02040503050406030204" pitchFamily="18" charset="0"/>
                          </a:rPr>
                          <m:t>∗</m:t>
                        </m:r>
                      </m:sup>
                    </m:sSup>
                    <m:r>
                      <a:rPr lang="en-US" altLang="zh-CN" sz="1600" i="1">
                        <a:latin typeface="Cambria Math" panose="02040503050406030204" pitchFamily="18" charset="0"/>
                      </a:rPr>
                      <m:t>∈</m:t>
                    </m:r>
                    <m:r>
                      <a:rPr lang="en-US" altLang="zh-CN" sz="1600" i="1">
                        <a:latin typeface="Cambria Math" panose="02040503050406030204" pitchFamily="18" charset="0"/>
                      </a:rPr>
                      <m:t>𝑋</m:t>
                    </m:r>
                  </m:oMath>
                </a14:m>
                <a:r>
                  <a:rPr lang="zh-CN" altLang="zh-CN" sz="1600" dirty="0">
                    <a:latin typeface="微软雅黑" panose="020B0503020204020204" pitchFamily="34" charset="-122"/>
                    <a:ea typeface="微软雅黑" panose="020B0503020204020204" pitchFamily="34" charset="-122"/>
                  </a:rPr>
                  <a:t>被称作一个可行的解决方案或者一个可行的决策。可行解</a:t>
                </a:r>
                <a14:m>
                  <m:oMath xmlns:m="http://schemas.openxmlformats.org/officeDocument/2006/math">
                    <m:sSup>
                      <m:sSupPr>
                        <m:ctrlPr>
                          <a:rPr lang="zh-CN" altLang="zh-CN" sz="1600" i="1">
                            <a:latin typeface="Cambria Math" panose="02040503050406030204" pitchFamily="18" charset="0"/>
                          </a:rPr>
                        </m:ctrlPr>
                      </m:sSupPr>
                      <m:e>
                        <m:r>
                          <a:rPr lang="en-US" altLang="zh-CN" sz="1600" i="1">
                            <a:latin typeface="Cambria Math" panose="02040503050406030204" pitchFamily="18" charset="0"/>
                          </a:rPr>
                          <m:t>𝑥</m:t>
                        </m:r>
                      </m:e>
                      <m:sup>
                        <m:r>
                          <a:rPr lang="en-US" altLang="zh-CN" sz="1600" i="1">
                            <a:latin typeface="Cambria Math" panose="02040503050406030204" pitchFamily="18" charset="0"/>
                          </a:rPr>
                          <m:t>∗</m:t>
                        </m:r>
                      </m:sup>
                    </m:sSup>
                  </m:oMath>
                </a14:m>
                <a:r>
                  <a:rPr lang="zh-CN" altLang="zh-CN" sz="1600" dirty="0">
                    <a:latin typeface="微软雅黑" panose="020B0503020204020204" pitchFamily="34" charset="-122"/>
                    <a:ea typeface="微软雅黑" panose="020B0503020204020204" pitchFamily="34" charset="-122"/>
                  </a:rPr>
                  <a:t>的向量</a:t>
                </a:r>
                <a14:m>
                  <m:oMath xmlns:m="http://schemas.openxmlformats.org/officeDocument/2006/math">
                    <m:sSup>
                      <m:sSupPr>
                        <m:ctrlPr>
                          <a:rPr lang="zh-CN" altLang="zh-CN" sz="1600" i="1">
                            <a:latin typeface="Cambria Math" panose="02040503050406030204" pitchFamily="18" charset="0"/>
                          </a:rPr>
                        </m:ctrlPr>
                      </m:sSupPr>
                      <m:e>
                        <m:r>
                          <a:rPr lang="en-US" altLang="zh-CN" sz="1600" i="1">
                            <a:latin typeface="Cambria Math" panose="02040503050406030204" pitchFamily="18" charset="0"/>
                          </a:rPr>
                          <m:t>𝑧</m:t>
                        </m:r>
                      </m:e>
                      <m:sup>
                        <m:r>
                          <a:rPr lang="en-US" altLang="zh-CN" sz="1600" i="1">
                            <a:latin typeface="Cambria Math" panose="02040503050406030204" pitchFamily="18" charset="0"/>
                          </a:rPr>
                          <m:t>∗</m:t>
                        </m:r>
                      </m:sup>
                    </m:sSup>
                    <m:r>
                      <a:rPr lang="en-US" altLang="zh-CN" sz="1600" i="1">
                        <a:latin typeface="Cambria Math" panose="02040503050406030204" pitchFamily="18" charset="0"/>
                      </a:rPr>
                      <m:t>≔</m:t>
                    </m:r>
                    <m:r>
                      <a:rPr lang="en-US" altLang="zh-CN" sz="1600" i="1">
                        <a:latin typeface="Cambria Math" panose="02040503050406030204" pitchFamily="18" charset="0"/>
                      </a:rPr>
                      <m:t>𝑓</m:t>
                    </m:r>
                    <m:d>
                      <m:dPr>
                        <m:ctrlPr>
                          <a:rPr lang="zh-CN" altLang="zh-CN" sz="1600" i="1">
                            <a:latin typeface="Cambria Math" panose="02040503050406030204" pitchFamily="18" charset="0"/>
                          </a:rPr>
                        </m:ctrlPr>
                      </m:dPr>
                      <m:e>
                        <m:sSup>
                          <m:sSupPr>
                            <m:ctrlPr>
                              <a:rPr lang="zh-CN" altLang="zh-CN" sz="1600" i="1">
                                <a:latin typeface="Cambria Math" panose="02040503050406030204" pitchFamily="18" charset="0"/>
                              </a:rPr>
                            </m:ctrlPr>
                          </m:sSupPr>
                          <m:e>
                            <m:r>
                              <a:rPr lang="en-US" altLang="zh-CN" sz="1600" i="1">
                                <a:latin typeface="Cambria Math" panose="02040503050406030204" pitchFamily="18" charset="0"/>
                              </a:rPr>
                              <m:t>𝑥</m:t>
                            </m:r>
                          </m:e>
                          <m:sup>
                            <m:r>
                              <a:rPr lang="en-US" altLang="zh-CN" sz="1600" i="1">
                                <a:latin typeface="Cambria Math" panose="02040503050406030204" pitchFamily="18" charset="0"/>
                              </a:rPr>
                              <m:t>∗</m:t>
                            </m:r>
                          </m:sup>
                        </m:sSup>
                      </m:e>
                    </m:d>
                    <m:r>
                      <a:rPr lang="en-US" altLang="zh-CN" sz="1600">
                        <a:latin typeface="Cambria Math" panose="02040503050406030204" pitchFamily="18" charset="0"/>
                      </a:rPr>
                      <m:t>∈</m:t>
                    </m:r>
                    <m:sSup>
                      <m:sSupPr>
                        <m:ctrlPr>
                          <a:rPr lang="zh-CN" altLang="zh-CN" sz="1600" i="1">
                            <a:latin typeface="Cambria Math" panose="02040503050406030204" pitchFamily="18" charset="0"/>
                          </a:rPr>
                        </m:ctrlPr>
                      </m:sSupPr>
                      <m:e>
                        <m:r>
                          <a:rPr lang="en-US" altLang="zh-CN" sz="1600" i="1">
                            <a:latin typeface="Cambria Math" panose="02040503050406030204" pitchFamily="18" charset="0"/>
                          </a:rPr>
                          <m:t>ℝ</m:t>
                        </m:r>
                      </m:e>
                      <m:sup>
                        <m:r>
                          <a:rPr lang="en-US" altLang="zh-CN" sz="1600" i="1">
                            <a:latin typeface="Cambria Math" panose="02040503050406030204" pitchFamily="18" charset="0"/>
                          </a:rPr>
                          <m:t>𝑛</m:t>
                        </m:r>
                      </m:sup>
                    </m:sSup>
                  </m:oMath>
                </a14:m>
                <a:r>
                  <a:rPr lang="zh-CN" altLang="zh-CN" sz="1600" dirty="0">
                    <a:latin typeface="微软雅黑" panose="020B0503020204020204" pitchFamily="34" charset="-122"/>
                    <a:ea typeface="微软雅黑" panose="020B0503020204020204" pitchFamily="34" charset="-122"/>
                  </a:rPr>
                  <a:t>称为目标向量或结果。在多目标优化问题中，通常不存在可同时最小化或最大化所有目标函数的可行解决方案</a:t>
                </a:r>
                <a:r>
                  <a:rPr lang="zh-CN"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因此，</a:t>
                </a:r>
                <a:r>
                  <a:rPr lang="zh-CN" altLang="en-US" sz="1600" i="1" dirty="0" smtClean="0">
                    <a:solidFill>
                      <a:srgbClr val="FF0000"/>
                    </a:solidFill>
                    <a:latin typeface="微软雅黑" panose="020B0503020204020204" pitchFamily="34" charset="-122"/>
                    <a:ea typeface="微软雅黑" panose="020B0503020204020204" pitchFamily="34" charset="-122"/>
                  </a:rPr>
                  <a:t>帕累托最优解</a:t>
                </a:r>
                <a:r>
                  <a:rPr lang="zh-CN" altLang="en-US" sz="1600" dirty="0" smtClean="0">
                    <a:solidFill>
                      <a:srgbClr val="FF0000"/>
                    </a:solidFill>
                    <a:latin typeface="微软雅黑" panose="020B0503020204020204" pitchFamily="34" charset="-122"/>
                    <a:ea typeface="微软雅黑" panose="020B0503020204020204" pitchFamily="34" charset="-122"/>
                  </a:rPr>
                  <a:t> </a:t>
                </a:r>
                <a:r>
                  <a:rPr lang="en-US" altLang="zh-CN" sz="1600" dirty="0" smtClean="0">
                    <a:solidFill>
                      <a:srgbClr val="FF0000"/>
                    </a:solidFill>
                    <a:latin typeface="微软雅黑" panose="020B0503020204020204" pitchFamily="34" charset="-122"/>
                    <a:ea typeface="微软雅黑" panose="020B0503020204020204" pitchFamily="34" charset="-122"/>
                  </a:rPr>
                  <a:t>(Pareto optimal solutions)</a:t>
                </a:r>
                <a:r>
                  <a:rPr lang="zh-CN" altLang="en-US" sz="1600" dirty="0" smtClean="0">
                    <a:latin typeface="微软雅黑" panose="020B0503020204020204" pitchFamily="34" charset="-122"/>
                    <a:ea typeface="微软雅黑" panose="020B0503020204020204" pitchFamily="34" charset="-122"/>
                  </a:rPr>
                  <a:t>被赋予了更多的关注。</a:t>
                </a:r>
                <a:endParaRPr lang="zh-CN" altLang="en-US" sz="1600" dirty="0">
                  <a:latin typeface="微软雅黑" panose="020B0503020204020204" pitchFamily="34" charset="-122"/>
                  <a:ea typeface="微软雅黑" panose="020B0503020204020204" pitchFamily="34" charset="-122"/>
                </a:endParaRPr>
              </a:p>
            </p:txBody>
          </p:sp>
        </mc:Choice>
        <mc:Fallback xmlns="">
          <p:sp>
            <p:nvSpPr>
              <p:cNvPr id="20" name="文本框 19">
                <a:extLst>
                  <a:ext uri="{FF2B5EF4-FFF2-40B4-BE49-F238E27FC236}">
                    <a16:creationId xmlns:a16="http://schemas.microsoft.com/office/drawing/2014/main" id="{2443B08D-66DA-494C-84F9-D7EAB002ACF7}"/>
                  </a:ext>
                </a:extLst>
              </p:cNvPr>
              <p:cNvSpPr txBox="1">
                <a:spLocks noRot="1" noChangeAspect="1" noMove="1" noResize="1" noEditPoints="1" noAdjustHandles="1" noChangeArrowheads="1" noChangeShapeType="1" noTextEdit="1"/>
              </p:cNvSpPr>
              <p:nvPr/>
            </p:nvSpPr>
            <p:spPr>
              <a:xfrm>
                <a:off x="2627233" y="4645193"/>
                <a:ext cx="8681234" cy="1200329"/>
              </a:xfrm>
              <a:prstGeom prst="rect">
                <a:avLst/>
              </a:prstGeom>
              <a:blipFill>
                <a:blip r:embed="rId6"/>
                <a:stretch>
                  <a:fillRect l="-421" b="-2030"/>
                </a:stretch>
              </a:blipFill>
            </p:spPr>
            <p:txBody>
              <a:bodyPr/>
              <a:lstStyle/>
              <a:p>
                <a:r>
                  <a:rPr lang="zh-CN" altLang="en-US">
                    <a:noFill/>
                  </a:rPr>
                  <a:t> </a:t>
                </a:r>
              </a:p>
            </p:txBody>
          </p:sp>
        </mc:Fallback>
      </mc:AlternateContent>
      <p:pic>
        <p:nvPicPr>
          <p:cNvPr id="21" name="图片 20"/>
          <p:cNvPicPr>
            <a:picLocks noChangeAspect="1"/>
          </p:cNvPicPr>
          <p:nvPr/>
        </p:nvPicPr>
        <p:blipFill>
          <a:blip r:embed="rId7" cstate="hqprint">
            <a:extLst>
              <a:ext uri="{BEBA8EAE-BF5A-486C-A8C5-ECC9F3942E4B}">
                <a14:imgProps xmlns:a14="http://schemas.microsoft.com/office/drawing/2010/main">
                  <a14:imgLayer r:embed="rId8">
                    <a14:imgEffect>
                      <a14:saturation sat="33000"/>
                    </a14:imgEffect>
                  </a14:imgLayer>
                </a14:imgProps>
              </a:ext>
              <a:ext uri="{28A0092B-C50C-407E-A947-70E740481C1C}">
                <a14:useLocalDpi xmlns:a14="http://schemas.microsoft.com/office/drawing/2010/main" val="0"/>
              </a:ext>
            </a:extLst>
          </a:blip>
          <a:stretch>
            <a:fillRect/>
          </a:stretch>
        </p:blipFill>
        <p:spPr>
          <a:xfrm>
            <a:off x="2160879" y="5684515"/>
            <a:ext cx="2194903" cy="1559832"/>
          </a:xfrm>
          <a:prstGeom prst="rect">
            <a:avLst/>
          </a:prstGeom>
        </p:spPr>
      </p:pic>
      <p:sp>
        <p:nvSpPr>
          <p:cNvPr id="22" name="矩形: 圆角 120">
            <a:extLst>
              <a:ext uri="{FF2B5EF4-FFF2-40B4-BE49-F238E27FC236}">
                <a16:creationId xmlns:a16="http://schemas.microsoft.com/office/drawing/2014/main" id="{44906AC7-84B6-453D-BE8F-1E08EA3CF00D}"/>
              </a:ext>
            </a:extLst>
          </p:cNvPr>
          <p:cNvSpPr/>
          <p:nvPr/>
        </p:nvSpPr>
        <p:spPr>
          <a:xfrm>
            <a:off x="-335280" y="4949971"/>
            <a:ext cx="2430780" cy="615507"/>
          </a:xfrm>
          <a:prstGeom prst="roundRect">
            <a:avLst>
              <a:gd name="adj" fmla="val 50000"/>
            </a:avLst>
          </a:prstGeom>
          <a:solidFill>
            <a:schemeClr val="bg1"/>
          </a:solidFill>
          <a:ln w="50800">
            <a:noFill/>
          </a:ln>
          <a:effectLst>
            <a:outerShdw blurRad="469900" sx="104000" sy="104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3" name="文本框 22">
            <a:extLst>
              <a:ext uri="{FF2B5EF4-FFF2-40B4-BE49-F238E27FC236}">
                <a16:creationId xmlns:a16="http://schemas.microsoft.com/office/drawing/2014/main" id="{F2A70FE8-B823-4BCA-ABD5-E5714485D20F}"/>
              </a:ext>
            </a:extLst>
          </p:cNvPr>
          <p:cNvSpPr txBox="1"/>
          <p:nvPr/>
        </p:nvSpPr>
        <p:spPr>
          <a:xfrm>
            <a:off x="203606" y="5003036"/>
            <a:ext cx="1686154" cy="461665"/>
          </a:xfrm>
          <a:prstGeom prst="rect">
            <a:avLst/>
          </a:prstGeom>
          <a:noFill/>
        </p:spPr>
        <p:txBody>
          <a:bodyPr wrap="square" rtlCol="0">
            <a:spAutoFit/>
          </a:bodyPr>
          <a:lstStyle/>
          <a:p>
            <a:r>
              <a:rPr lang="zh-CN" altLang="en-US" sz="2400" b="1" dirty="0" smtClean="0">
                <a:solidFill>
                  <a:srgbClr val="00468E"/>
                </a:solidFill>
                <a:latin typeface="微软雅黑" panose="020B0503020204020204" pitchFamily="34" charset="-122"/>
                <a:ea typeface="微软雅黑" panose="020B0503020204020204" pitchFamily="34" charset="-122"/>
              </a:rPr>
              <a:t>附录 </a:t>
            </a:r>
            <a:endParaRPr lang="zh-CN" altLang="en-US" sz="2400" b="1" dirty="0">
              <a:solidFill>
                <a:srgbClr val="00468E"/>
              </a:solidFill>
              <a:latin typeface="微软雅黑" panose="020B0503020204020204" pitchFamily="34" charset="-122"/>
              <a:ea typeface="微软雅黑" panose="020B0503020204020204" pitchFamily="34" charset="-122"/>
            </a:endParaRPr>
          </a:p>
        </p:txBody>
      </p:sp>
      <p:sp>
        <p:nvSpPr>
          <p:cNvPr id="24" name="弧形 23">
            <a:extLst>
              <a:ext uri="{FF2B5EF4-FFF2-40B4-BE49-F238E27FC236}">
                <a16:creationId xmlns:a16="http://schemas.microsoft.com/office/drawing/2014/main" id="{42BC9E90-A9F4-4585-88CC-3203288AEDE6}"/>
              </a:ext>
            </a:extLst>
          </p:cNvPr>
          <p:cNvSpPr/>
          <p:nvPr/>
        </p:nvSpPr>
        <p:spPr>
          <a:xfrm rot="2700000">
            <a:off x="1467034" y="5059812"/>
            <a:ext cx="395824" cy="395824"/>
          </a:xfrm>
          <a:prstGeom prst="arc">
            <a:avLst/>
          </a:prstGeom>
          <a:ln w="50800" cap="rnd">
            <a:solidFill>
              <a:srgbClr val="00468E"/>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C5E880B9-107D-41C6-87F1-65F66D40A0BF}"/>
              </a:ext>
            </a:extLst>
          </p:cNvPr>
          <p:cNvSpPr txBox="1"/>
          <p:nvPr/>
        </p:nvSpPr>
        <p:spPr>
          <a:xfrm>
            <a:off x="203606" y="2185231"/>
            <a:ext cx="1373734" cy="400110"/>
          </a:xfrm>
          <a:prstGeom prst="rect">
            <a:avLst/>
          </a:prstGeom>
          <a:noFill/>
        </p:spPr>
        <p:txBody>
          <a:bodyPr wrap="square" rtlCol="0">
            <a:spAutoFit/>
          </a:bodyPr>
          <a:lstStyle/>
          <a:p>
            <a:r>
              <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rPr>
              <a:t>研究</a:t>
            </a:r>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背景</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89BB294C-F152-47A1-A832-B338DFB2169C}"/>
              </a:ext>
            </a:extLst>
          </p:cNvPr>
          <p:cNvSpPr txBox="1"/>
          <p:nvPr/>
        </p:nvSpPr>
        <p:spPr>
          <a:xfrm>
            <a:off x="203606" y="2723533"/>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问题建模</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27" name="文本框 26">
            <a:extLst>
              <a:ext uri="{FF2B5EF4-FFF2-40B4-BE49-F238E27FC236}">
                <a16:creationId xmlns:a16="http://schemas.microsoft.com/office/drawing/2014/main" id="{70B01E73-2206-4BAF-96FD-98F96844A935}"/>
              </a:ext>
            </a:extLst>
          </p:cNvPr>
          <p:cNvSpPr txBox="1"/>
          <p:nvPr/>
        </p:nvSpPr>
        <p:spPr>
          <a:xfrm>
            <a:off x="203606" y="3287304"/>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调度方法</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70B01E73-2206-4BAF-96FD-98F96844A935}"/>
              </a:ext>
            </a:extLst>
          </p:cNvPr>
          <p:cNvSpPr txBox="1"/>
          <p:nvPr/>
        </p:nvSpPr>
        <p:spPr>
          <a:xfrm>
            <a:off x="193243" y="3790595"/>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实验分析</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29" name="文本框 28">
            <a:extLst>
              <a:ext uri="{FF2B5EF4-FFF2-40B4-BE49-F238E27FC236}">
                <a16:creationId xmlns:a16="http://schemas.microsoft.com/office/drawing/2014/main" id="{70B01E73-2206-4BAF-96FD-98F96844A935}"/>
              </a:ext>
            </a:extLst>
          </p:cNvPr>
          <p:cNvSpPr txBox="1"/>
          <p:nvPr/>
        </p:nvSpPr>
        <p:spPr>
          <a:xfrm>
            <a:off x="187991" y="4300346"/>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总结展望</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9665143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矩形: 圆角 304">
            <a:extLst>
              <a:ext uri="{FF2B5EF4-FFF2-40B4-BE49-F238E27FC236}">
                <a16:creationId xmlns:a16="http://schemas.microsoft.com/office/drawing/2014/main" id="{8B4C9A87-90B0-4805-BA9D-79505DC69554}"/>
              </a:ext>
            </a:extLst>
          </p:cNvPr>
          <p:cNvSpPr/>
          <p:nvPr/>
        </p:nvSpPr>
        <p:spPr>
          <a:xfrm>
            <a:off x="2689011" y="1536921"/>
            <a:ext cx="8619456" cy="3575148"/>
          </a:xfrm>
          <a:prstGeom prst="roundRect">
            <a:avLst>
              <a:gd name="adj" fmla="val 10297"/>
            </a:avLst>
          </a:prstGeom>
          <a:solidFill>
            <a:schemeClr val="bg1"/>
          </a:solidFill>
          <a:ln>
            <a:noFill/>
          </a:ln>
          <a:effectLst>
            <a:outerShdw blurRad="2794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12" name="矩形: 圆角 111">
            <a:extLst>
              <a:ext uri="{FF2B5EF4-FFF2-40B4-BE49-F238E27FC236}">
                <a16:creationId xmlns:a16="http://schemas.microsoft.com/office/drawing/2014/main" id="{82512636-FC39-4935-9320-864DA06B68CC}"/>
              </a:ext>
            </a:extLst>
          </p:cNvPr>
          <p:cNvSpPr/>
          <p:nvPr/>
        </p:nvSpPr>
        <p:spPr>
          <a:xfrm>
            <a:off x="3250814" y="1940796"/>
            <a:ext cx="1916857" cy="442175"/>
          </a:xfrm>
          <a:prstGeom prst="roundRect">
            <a:avLst>
              <a:gd name="adj" fmla="val 50000"/>
            </a:avLst>
          </a:prstGeom>
          <a:solidFill>
            <a:srgbClr val="00468E"/>
          </a:solidFill>
          <a:ln w="50800">
            <a:noFill/>
          </a:ln>
          <a:effectLst>
            <a:outerShdw blurRad="469900" sx="104000" sy="104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06" name="任意多边形: 形状 305">
            <a:extLst>
              <a:ext uri="{FF2B5EF4-FFF2-40B4-BE49-F238E27FC236}">
                <a16:creationId xmlns:a16="http://schemas.microsoft.com/office/drawing/2014/main" id="{182DD694-6D4B-4DFA-AC46-178C63A21ACC}"/>
              </a:ext>
            </a:extLst>
          </p:cNvPr>
          <p:cNvSpPr/>
          <p:nvPr/>
        </p:nvSpPr>
        <p:spPr>
          <a:xfrm>
            <a:off x="2389778" y="1331684"/>
            <a:ext cx="833708" cy="623796"/>
          </a:xfrm>
          <a:custGeom>
            <a:avLst/>
            <a:gdLst/>
            <a:ahLst/>
            <a:cxnLst/>
            <a:rect l="l" t="t" r="r" b="b"/>
            <a:pathLst>
              <a:path w="95778" h="71663">
                <a:moveTo>
                  <a:pt x="82098" y="5"/>
                </a:moveTo>
                <a:cubicBezTo>
                  <a:pt x="84614" y="48"/>
                  <a:pt x="87286" y="396"/>
                  <a:pt x="90116" y="1050"/>
                </a:cubicBezTo>
                <a:lnTo>
                  <a:pt x="90116" y="8817"/>
                </a:lnTo>
                <a:cubicBezTo>
                  <a:pt x="78257" y="13440"/>
                  <a:pt x="71979" y="21792"/>
                  <a:pt x="71280" y="33873"/>
                </a:cubicBezTo>
                <a:cubicBezTo>
                  <a:pt x="84139" y="29288"/>
                  <a:pt x="92305" y="35340"/>
                  <a:pt x="95778" y="52027"/>
                </a:cubicBezTo>
                <a:cubicBezTo>
                  <a:pt x="94826" y="65118"/>
                  <a:pt x="87973" y="71663"/>
                  <a:pt x="75219" y="71663"/>
                </a:cubicBezTo>
                <a:cubicBezTo>
                  <a:pt x="59956" y="70752"/>
                  <a:pt x="52325" y="61506"/>
                  <a:pt x="52325" y="43926"/>
                </a:cubicBezTo>
                <a:cubicBezTo>
                  <a:pt x="54564" y="14342"/>
                  <a:pt x="64489" y="-298"/>
                  <a:pt x="82098" y="5"/>
                </a:cubicBezTo>
                <a:close/>
                <a:moveTo>
                  <a:pt x="29473" y="5"/>
                </a:moveTo>
                <a:cubicBezTo>
                  <a:pt x="31987" y="48"/>
                  <a:pt x="34659" y="396"/>
                  <a:pt x="37490" y="1050"/>
                </a:cubicBezTo>
                <a:lnTo>
                  <a:pt x="37490" y="8817"/>
                </a:lnTo>
                <a:cubicBezTo>
                  <a:pt x="25647" y="13434"/>
                  <a:pt x="19469" y="21786"/>
                  <a:pt x="18954" y="33873"/>
                </a:cubicBezTo>
                <a:cubicBezTo>
                  <a:pt x="31588" y="29288"/>
                  <a:pt x="39755" y="35324"/>
                  <a:pt x="43458" y="51980"/>
                </a:cubicBezTo>
                <a:cubicBezTo>
                  <a:pt x="42502" y="65102"/>
                  <a:pt x="35547" y="71663"/>
                  <a:pt x="22593" y="71663"/>
                </a:cubicBezTo>
                <a:cubicBezTo>
                  <a:pt x="7531" y="70752"/>
                  <a:pt x="0" y="61506"/>
                  <a:pt x="0" y="43926"/>
                </a:cubicBezTo>
                <a:cubicBezTo>
                  <a:pt x="2053" y="14342"/>
                  <a:pt x="11877" y="-298"/>
                  <a:pt x="29473" y="5"/>
                </a:cubicBezTo>
                <a:close/>
              </a:path>
            </a:pathLst>
          </a:custGeom>
          <a:solidFill>
            <a:srgbClr val="004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61530E86-1602-4069-8724-09DCEF16574B}"/>
              </a:ext>
            </a:extLst>
          </p:cNvPr>
          <p:cNvSpPr/>
          <p:nvPr/>
        </p:nvSpPr>
        <p:spPr>
          <a:xfrm>
            <a:off x="0" y="0"/>
            <a:ext cx="1825599" cy="6858000"/>
          </a:xfrm>
          <a:prstGeom prst="rect">
            <a:avLst/>
          </a:prstGeom>
          <a:solidFill>
            <a:srgbClr val="004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A6AF2021-3289-4C2D-93F1-66CC3AB9032A}"/>
              </a:ext>
            </a:extLst>
          </p:cNvPr>
          <p:cNvSpPr txBox="1"/>
          <p:nvPr/>
        </p:nvSpPr>
        <p:spPr>
          <a:xfrm>
            <a:off x="2287062" y="473744"/>
            <a:ext cx="9347391" cy="523220"/>
          </a:xfrm>
          <a:prstGeom prst="rect">
            <a:avLst/>
          </a:prstGeom>
          <a:noFill/>
        </p:spPr>
        <p:txBody>
          <a:bodyPr wrap="square" rtlCol="0">
            <a:spAutoFit/>
          </a:bodyPr>
          <a:lstStyle/>
          <a:p>
            <a:r>
              <a:rPr lang="en-US" altLang="zh-CN" sz="2800" b="1" dirty="0" smtClean="0">
                <a:solidFill>
                  <a:srgbClr val="00468E"/>
                </a:solidFill>
                <a:latin typeface="微软雅黑" panose="020B0503020204020204" pitchFamily="34" charset="-122"/>
                <a:ea typeface="微软雅黑" panose="020B0503020204020204" pitchFamily="34" charset="-122"/>
              </a:rPr>
              <a:t>2.2.2 </a:t>
            </a:r>
            <a:r>
              <a:rPr lang="zh-CN" altLang="en-US" sz="2800" b="1" dirty="0" smtClean="0">
                <a:solidFill>
                  <a:srgbClr val="00468E"/>
                </a:solidFill>
                <a:latin typeface="微软雅黑" panose="020B0503020204020204" pitchFamily="34" charset="-122"/>
                <a:ea typeface="微软雅黑" panose="020B0503020204020204" pitchFamily="34" charset="-122"/>
              </a:rPr>
              <a:t>帕累托最优解</a:t>
            </a:r>
            <a:endParaRPr lang="zh-CN" altLang="en-US" sz="2800" b="1" dirty="0">
              <a:solidFill>
                <a:srgbClr val="00468E"/>
              </a:solidFill>
              <a:latin typeface="微软雅黑" panose="020B0503020204020204" pitchFamily="34" charset="-122"/>
              <a:ea typeface="微软雅黑" panose="020B0503020204020204" pitchFamily="34" charset="-122"/>
            </a:endParaRPr>
          </a:p>
        </p:txBody>
      </p:sp>
      <p:sp>
        <p:nvSpPr>
          <p:cNvPr id="7172" name="文本框 7171">
            <a:extLst>
              <a:ext uri="{FF2B5EF4-FFF2-40B4-BE49-F238E27FC236}">
                <a16:creationId xmlns:a16="http://schemas.microsoft.com/office/drawing/2014/main" id="{2276C83F-36B5-4432-9838-DFA02067EACA}"/>
              </a:ext>
            </a:extLst>
          </p:cNvPr>
          <p:cNvSpPr txBox="1"/>
          <p:nvPr/>
        </p:nvSpPr>
        <p:spPr>
          <a:xfrm>
            <a:off x="3467938" y="1961828"/>
            <a:ext cx="1558965" cy="400110"/>
          </a:xfrm>
          <a:prstGeom prst="rect">
            <a:avLst/>
          </a:prstGeom>
          <a:noFill/>
        </p:spPr>
        <p:txBody>
          <a:bodyPr wrap="square" rtlCol="0">
            <a:spAutoFit/>
          </a:bodyPr>
          <a:lstStyle>
            <a:defPPr>
              <a:defRPr lang="zh-CN"/>
            </a:defPPr>
            <a:lvl1pPr>
              <a:defRPr sz="2800" b="1">
                <a:solidFill>
                  <a:srgbClr val="1E1F8B"/>
                </a:solidFill>
                <a:latin typeface="浪漫雅圆" panose="02010601040101010101" pitchFamily="2" charset="-122"/>
                <a:ea typeface="浪漫雅圆" panose="02010601040101010101" pitchFamily="2" charset="-122"/>
              </a:defRPr>
            </a:lvl1pPr>
          </a:lstStyle>
          <a:p>
            <a:pPr algn="ctr"/>
            <a:r>
              <a:rPr lang="zh-CN" altLang="en-US" sz="2000" dirty="0" smtClean="0">
                <a:solidFill>
                  <a:schemeClr val="bg1"/>
                </a:solidFill>
                <a:latin typeface="微软雅黑" panose="020B0503020204020204" pitchFamily="34" charset="-122"/>
                <a:ea typeface="微软雅黑" panose="020B0503020204020204" pitchFamily="34" charset="-122"/>
              </a:rPr>
              <a:t>帕累托前沿</a:t>
            </a:r>
            <a:endParaRPr lang="zh-CN" altLang="en-US" sz="2000" dirty="0">
              <a:solidFill>
                <a:schemeClr val="bg1"/>
              </a:solidFill>
              <a:latin typeface="微软雅黑" panose="020B0503020204020204" pitchFamily="34" charset="-122"/>
              <a:ea typeface="微软雅黑" panose="020B0503020204020204" pitchFamily="34" charset="-122"/>
            </a:endParaRPr>
          </a:p>
        </p:txBody>
      </p:sp>
      <p:pic>
        <p:nvPicPr>
          <p:cNvPr id="114" name="图片 113"/>
          <p:cNvPicPr>
            <a:picLocks noChangeAspect="1"/>
          </p:cNvPicPr>
          <p:nvPr/>
        </p:nvPicPr>
        <p:blipFill>
          <a:blip r:embed="rId3">
            <a:alphaModFix/>
            <a:duotone>
              <a:schemeClr val="accent5">
                <a:shade val="45000"/>
                <a:satMod val="135000"/>
              </a:schemeClr>
              <a:prstClr val="white"/>
            </a:duotone>
            <a:extLst>
              <a:ext uri="{BEBA8EAE-BF5A-486C-A8C5-ECC9F3942E4B}">
                <a14:imgProps xmlns:a14="http://schemas.microsoft.com/office/drawing/2010/main">
                  <a14:imgLayer r:embed="rId4">
                    <a14:imgEffect>
                      <a14:colorTemperature colorTemp="1500"/>
                    </a14:imgEffect>
                    <a14:imgEffect>
                      <a14:saturation sat="32000"/>
                    </a14:imgEffect>
                  </a14:imgLayer>
                </a14:imgProps>
              </a:ext>
              <a:ext uri="{28A0092B-C50C-407E-A947-70E740481C1C}">
                <a14:useLocalDpi xmlns:a14="http://schemas.microsoft.com/office/drawing/2010/main" val="0"/>
              </a:ext>
            </a:extLst>
          </a:blip>
          <a:stretch>
            <a:fillRect/>
          </a:stretch>
        </p:blipFill>
        <p:spPr>
          <a:xfrm>
            <a:off x="155079" y="129451"/>
            <a:ext cx="1470788" cy="1470788"/>
          </a:xfrm>
          <a:prstGeom prst="rect">
            <a:avLst/>
          </a:prstGeom>
          <a:noFill/>
          <a:ln>
            <a:noFill/>
          </a:ln>
        </p:spPr>
      </p:pic>
      <mc:AlternateContent xmlns:mc="http://schemas.openxmlformats.org/markup-compatibility/2006" xmlns:a14="http://schemas.microsoft.com/office/drawing/2010/main">
        <mc:Choice Requires="a14">
          <p:sp>
            <p:nvSpPr>
              <p:cNvPr id="120" name="文本框 119">
                <a:extLst>
                  <a:ext uri="{FF2B5EF4-FFF2-40B4-BE49-F238E27FC236}">
                    <a16:creationId xmlns:a16="http://schemas.microsoft.com/office/drawing/2014/main" id="{DD2C9A0A-0CFE-4BF9-B002-2F158F750411}"/>
                  </a:ext>
                </a:extLst>
              </p:cNvPr>
              <p:cNvSpPr txBox="1"/>
              <p:nvPr/>
            </p:nvSpPr>
            <p:spPr>
              <a:xfrm>
                <a:off x="3071210" y="2668280"/>
                <a:ext cx="5207888" cy="2099229"/>
              </a:xfrm>
              <a:prstGeom prst="rect">
                <a:avLst/>
              </a:prstGeom>
              <a:noFill/>
            </p:spPr>
            <p:txBody>
              <a:bodyPr wrap="square" rtlCol="0">
                <a:spAutoFit/>
              </a:bodyPr>
              <a:lstStyle/>
              <a:p>
                <a:r>
                  <a:rPr lang="zh-CN" altLang="zh-CN" sz="1600" b="1" dirty="0" smtClean="0">
                    <a:latin typeface="微软雅黑" panose="020B0503020204020204" pitchFamily="34" charset="-122"/>
                    <a:ea typeface="微软雅黑" panose="020B0503020204020204" pitchFamily="34" charset="-122"/>
                  </a:rPr>
                  <a:t>定义</a:t>
                </a:r>
                <a:r>
                  <a:rPr lang="en-US" altLang="zh-CN" sz="1600" b="1" dirty="0">
                    <a:latin typeface="微软雅黑" panose="020B0503020204020204" pitchFamily="34" charset="-122"/>
                    <a:ea typeface="微软雅黑" panose="020B0503020204020204" pitchFamily="34" charset="-122"/>
                  </a:rPr>
                  <a:t>2.3.1.</a:t>
                </a:r>
                <a:r>
                  <a:rPr lang="zh-CN" altLang="zh-CN" sz="1600" dirty="0">
                    <a:latin typeface="微软雅黑" panose="020B0503020204020204" pitchFamily="34" charset="-122"/>
                    <a:ea typeface="微软雅黑" panose="020B0503020204020204" pitchFamily="34" charset="-122"/>
                  </a:rPr>
                  <a:t>在数学术语中，一个可行解</a:t>
                </a:r>
                <a14:m>
                  <m:oMath xmlns:m="http://schemas.openxmlformats.org/officeDocument/2006/math">
                    <m:sSup>
                      <m:sSupPr>
                        <m:ctrlPr>
                          <a:rPr lang="zh-CN" altLang="zh-CN" sz="1600" i="1">
                            <a:latin typeface="Cambria Math" panose="02040503050406030204" pitchFamily="18" charset="0"/>
                          </a:rPr>
                        </m:ctrlPr>
                      </m:sSupPr>
                      <m:e>
                        <m:r>
                          <a:rPr lang="en-US" altLang="zh-CN" sz="1600" i="1">
                            <a:latin typeface="Cambria Math" panose="02040503050406030204" pitchFamily="18" charset="0"/>
                          </a:rPr>
                          <m:t>𝑥</m:t>
                        </m:r>
                      </m:e>
                      <m:sup>
                        <m:r>
                          <a:rPr lang="en-US" altLang="zh-CN" sz="1600" i="1">
                            <a:latin typeface="Cambria Math" panose="02040503050406030204" pitchFamily="18" charset="0"/>
                          </a:rPr>
                          <m:t>1</m:t>
                        </m:r>
                      </m:sup>
                    </m:sSup>
                    <m:r>
                      <a:rPr lang="en-US" altLang="zh-CN" sz="1600" i="1">
                        <a:latin typeface="Cambria Math" panose="02040503050406030204" pitchFamily="18" charset="0"/>
                      </a:rPr>
                      <m:t>∈</m:t>
                    </m:r>
                    <m:r>
                      <a:rPr lang="en-US" altLang="zh-CN" sz="1600" i="1">
                        <a:latin typeface="Cambria Math" panose="02040503050406030204" pitchFamily="18" charset="0"/>
                      </a:rPr>
                      <m:t>𝑋</m:t>
                    </m:r>
                  </m:oMath>
                </a14:m>
                <a:r>
                  <a:rPr lang="zh-CN" altLang="zh-CN" sz="1600" dirty="0">
                    <a:latin typeface="微软雅黑" panose="020B0503020204020204" pitchFamily="34" charset="-122"/>
                    <a:ea typeface="微软雅黑" panose="020B0503020204020204" pitchFamily="34" charset="-122"/>
                  </a:rPr>
                  <a:t>被称为帕累托支配另一个解</a:t>
                </a:r>
                <a14:m>
                  <m:oMath xmlns:m="http://schemas.openxmlformats.org/officeDocument/2006/math">
                    <m:sSup>
                      <m:sSupPr>
                        <m:ctrlPr>
                          <a:rPr lang="zh-CN" altLang="zh-CN" sz="1600" i="1">
                            <a:latin typeface="Cambria Math" panose="02040503050406030204" pitchFamily="18" charset="0"/>
                          </a:rPr>
                        </m:ctrlPr>
                      </m:sSupPr>
                      <m:e>
                        <m:r>
                          <a:rPr lang="en-US" altLang="zh-CN" sz="1600" i="1">
                            <a:latin typeface="Cambria Math" panose="02040503050406030204" pitchFamily="18" charset="0"/>
                          </a:rPr>
                          <m:t>𝑥</m:t>
                        </m:r>
                      </m:e>
                      <m:sup>
                        <m:r>
                          <a:rPr lang="en-US" altLang="zh-CN" sz="1600" i="1">
                            <a:latin typeface="Cambria Math" panose="02040503050406030204" pitchFamily="18" charset="0"/>
                          </a:rPr>
                          <m:t>2</m:t>
                        </m:r>
                      </m:sup>
                    </m:sSup>
                    <m:r>
                      <a:rPr lang="en-US" altLang="zh-CN" sz="1600" i="1">
                        <a:latin typeface="Cambria Math" panose="02040503050406030204" pitchFamily="18" charset="0"/>
                      </a:rPr>
                      <m:t>∈</m:t>
                    </m:r>
                    <m:r>
                      <a:rPr lang="en-US" altLang="zh-CN" sz="1600" i="1">
                        <a:latin typeface="Cambria Math" panose="02040503050406030204" pitchFamily="18" charset="0"/>
                      </a:rPr>
                      <m:t>𝑋</m:t>
                    </m:r>
                  </m:oMath>
                </a14:m>
                <a:r>
                  <a:rPr lang="zh-CN" altLang="zh-CN" sz="1600" dirty="0">
                    <a:latin typeface="微软雅黑" panose="020B0503020204020204" pitchFamily="34" charset="-122"/>
                    <a:ea typeface="微软雅黑" panose="020B0503020204020204" pitchFamily="34" charset="-122"/>
                  </a:rPr>
                  <a:t>，如果满足</a:t>
                </a:r>
              </a:p>
              <a:p>
                <a:pPr marL="742950" lvl="1" indent="-285750">
                  <a:lnSpc>
                    <a:spcPct val="150000"/>
                  </a:lnSpc>
                  <a:buFont typeface="Arial" panose="020B0604020202020204" pitchFamily="34" charset="0"/>
                  <a:buChar char="•"/>
                </a:pPr>
                <a:r>
                  <a:rPr lang="zh-CN" altLang="zh-CN" sz="1600" dirty="0">
                    <a:latin typeface="微软雅黑" panose="020B0503020204020204" pitchFamily="34" charset="-122"/>
                    <a:ea typeface="微软雅黑" panose="020B0503020204020204" pitchFamily="34" charset="-122"/>
                  </a:rPr>
                  <a:t>对所有的</a:t>
                </a:r>
                <a14:m>
                  <m:oMath xmlns:m="http://schemas.openxmlformats.org/officeDocument/2006/math">
                    <m:r>
                      <a:rPr lang="en-US" altLang="zh-CN" sz="1600" i="1">
                        <a:latin typeface="Cambria Math" panose="02040503050406030204" pitchFamily="18" charset="0"/>
                      </a:rPr>
                      <m:t>𝑖</m:t>
                    </m:r>
                    <m:r>
                      <a:rPr lang="en-US" altLang="zh-CN" sz="1600">
                        <a:latin typeface="Cambria Math" panose="02040503050406030204" pitchFamily="18" charset="0"/>
                      </a:rPr>
                      <m:t>∈{</m:t>
                    </m:r>
                    <m:r>
                      <a:rPr lang="en-US" altLang="zh-CN" sz="1600" i="1">
                        <a:latin typeface="Cambria Math" panose="02040503050406030204" pitchFamily="18" charset="0"/>
                      </a:rPr>
                      <m:t>1,2,…,</m:t>
                    </m:r>
                    <m:r>
                      <a:rPr lang="en-US" altLang="zh-CN" sz="1600" i="1">
                        <a:latin typeface="Cambria Math" panose="02040503050406030204" pitchFamily="18" charset="0"/>
                      </a:rPr>
                      <m:t>𝑛</m:t>
                    </m:r>
                    <m:r>
                      <a:rPr lang="en-US" altLang="zh-CN" sz="1600">
                        <a:latin typeface="Cambria Math" panose="02040503050406030204" pitchFamily="18" charset="0"/>
                      </a:rPr>
                      <m:t>}</m:t>
                    </m:r>
                  </m:oMath>
                </a14:m>
                <a:r>
                  <a:rPr lang="zh-CN" altLang="zh-CN" sz="1600" dirty="0">
                    <a:latin typeface="微软雅黑" panose="020B0503020204020204" pitchFamily="34" charset="-122"/>
                    <a:ea typeface="微软雅黑" panose="020B0503020204020204" pitchFamily="34" charset="-122"/>
                  </a:rPr>
                  <a:t>，满足</a:t>
                </a:r>
                <a14:m>
                  <m:oMath xmlns:m="http://schemas.openxmlformats.org/officeDocument/2006/math">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𝑓</m:t>
                        </m:r>
                      </m:e>
                      <m:sub>
                        <m:r>
                          <a:rPr lang="en-US" altLang="zh-CN" sz="1600" i="1">
                            <a:latin typeface="Cambria Math" panose="02040503050406030204" pitchFamily="18" charset="0"/>
                          </a:rPr>
                          <m:t>𝑖</m:t>
                        </m:r>
                      </m:sub>
                    </m:sSub>
                    <m:d>
                      <m:dPr>
                        <m:ctrlPr>
                          <a:rPr lang="zh-CN" altLang="zh-CN" sz="1600" i="1">
                            <a:latin typeface="Cambria Math" panose="02040503050406030204" pitchFamily="18" charset="0"/>
                          </a:rPr>
                        </m:ctrlPr>
                      </m:dPr>
                      <m:e>
                        <m:sSup>
                          <m:sSupPr>
                            <m:ctrlPr>
                              <a:rPr lang="zh-CN" altLang="zh-CN" sz="1600" i="1">
                                <a:latin typeface="Cambria Math" panose="02040503050406030204" pitchFamily="18" charset="0"/>
                              </a:rPr>
                            </m:ctrlPr>
                          </m:sSupPr>
                          <m:e>
                            <m:r>
                              <a:rPr lang="en-US" altLang="zh-CN" sz="1600" i="1">
                                <a:latin typeface="Cambria Math" panose="02040503050406030204" pitchFamily="18" charset="0"/>
                              </a:rPr>
                              <m:t>𝑥</m:t>
                            </m:r>
                          </m:e>
                          <m:sup>
                            <m:r>
                              <a:rPr lang="en-US" altLang="zh-CN" sz="1600" i="1">
                                <a:latin typeface="Cambria Math" panose="02040503050406030204" pitchFamily="18" charset="0"/>
                              </a:rPr>
                              <m:t>1</m:t>
                            </m:r>
                          </m:sup>
                        </m:sSup>
                      </m:e>
                    </m:d>
                    <m:r>
                      <a:rPr lang="en-US" altLang="zh-CN" sz="1600" i="1">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𝑓</m:t>
                        </m:r>
                      </m:e>
                      <m:sub>
                        <m:r>
                          <a:rPr lang="en-US" altLang="zh-CN" sz="1600" i="1">
                            <a:latin typeface="Cambria Math" panose="02040503050406030204" pitchFamily="18" charset="0"/>
                          </a:rPr>
                          <m:t>𝑖</m:t>
                        </m:r>
                      </m:sub>
                    </m:sSub>
                    <m:r>
                      <a:rPr lang="en-US" altLang="zh-CN" sz="1600" i="1">
                        <a:latin typeface="Cambria Math" panose="02040503050406030204" pitchFamily="18" charset="0"/>
                      </a:rPr>
                      <m:t>(</m:t>
                    </m:r>
                    <m:sSup>
                      <m:sSupPr>
                        <m:ctrlPr>
                          <a:rPr lang="zh-CN" altLang="zh-CN" sz="1600" i="1">
                            <a:latin typeface="Cambria Math" panose="02040503050406030204" pitchFamily="18" charset="0"/>
                          </a:rPr>
                        </m:ctrlPr>
                      </m:sSupPr>
                      <m:e>
                        <m:r>
                          <a:rPr lang="en-US" altLang="zh-CN" sz="1600" i="1">
                            <a:latin typeface="Cambria Math" panose="02040503050406030204" pitchFamily="18" charset="0"/>
                          </a:rPr>
                          <m:t>𝑥</m:t>
                        </m:r>
                      </m:e>
                      <m:sup>
                        <m:r>
                          <a:rPr lang="en-US" altLang="zh-CN" sz="1600" i="1">
                            <a:latin typeface="Cambria Math" panose="02040503050406030204" pitchFamily="18" charset="0"/>
                          </a:rPr>
                          <m:t>2</m:t>
                        </m:r>
                      </m:sup>
                    </m:sSup>
                    <m:r>
                      <a:rPr lang="en-US" altLang="zh-CN" sz="1600" i="1">
                        <a:latin typeface="Cambria Math" panose="02040503050406030204" pitchFamily="18" charset="0"/>
                      </a:rPr>
                      <m:t>)</m:t>
                    </m:r>
                  </m:oMath>
                </a14:m>
                <a:r>
                  <a:rPr lang="en-US" altLang="zh-CN" sz="1600" dirty="0" smtClean="0">
                    <a:latin typeface="微软雅黑" panose="020B0503020204020204" pitchFamily="34" charset="-122"/>
                    <a:ea typeface="微软雅黑" panose="020B0503020204020204" pitchFamily="34" charset="-122"/>
                  </a:rPr>
                  <a:t>, </a:t>
                </a:r>
                <a:r>
                  <a:rPr lang="zh-CN" altLang="zh-CN" sz="1600" dirty="0">
                    <a:latin typeface="微软雅黑" panose="020B0503020204020204" pitchFamily="34" charset="-122"/>
                    <a:ea typeface="微软雅黑" panose="020B0503020204020204" pitchFamily="34" charset="-122"/>
                  </a:rPr>
                  <a:t>且</a:t>
                </a:r>
              </a:p>
              <a:p>
                <a:pPr marL="742950" lvl="1" indent="-285750">
                  <a:lnSpc>
                    <a:spcPct val="150000"/>
                  </a:lnSpc>
                  <a:buFont typeface="Arial" panose="020B0604020202020204" pitchFamily="34" charset="0"/>
                  <a:buChar char="•"/>
                </a:pPr>
                <a:r>
                  <a:rPr lang="zh-CN" altLang="zh-CN" sz="1600" dirty="0">
                    <a:latin typeface="微软雅黑" panose="020B0503020204020204" pitchFamily="34" charset="-122"/>
                    <a:ea typeface="微软雅黑" panose="020B0503020204020204" pitchFamily="34" charset="-122"/>
                  </a:rPr>
                  <a:t>对至少一个</a:t>
                </a:r>
                <a14:m>
                  <m:oMath xmlns:m="http://schemas.openxmlformats.org/officeDocument/2006/math">
                    <m:r>
                      <a:rPr lang="en-US" altLang="zh-CN" sz="1600" i="1">
                        <a:latin typeface="Cambria Math" panose="02040503050406030204" pitchFamily="18" charset="0"/>
                      </a:rPr>
                      <m:t>𝑗</m:t>
                    </m:r>
                    <m:r>
                      <a:rPr lang="en-US" altLang="zh-CN" sz="1600">
                        <a:latin typeface="Cambria Math" panose="02040503050406030204" pitchFamily="18" charset="0"/>
                      </a:rPr>
                      <m:t>∈{</m:t>
                    </m:r>
                    <m:r>
                      <a:rPr lang="en-US" altLang="zh-CN" sz="1600" i="1">
                        <a:latin typeface="Cambria Math" panose="02040503050406030204" pitchFamily="18" charset="0"/>
                      </a:rPr>
                      <m:t>1,2,…,</m:t>
                    </m:r>
                    <m:r>
                      <a:rPr lang="en-US" altLang="zh-CN" sz="1600" i="1">
                        <a:latin typeface="Cambria Math" panose="02040503050406030204" pitchFamily="18" charset="0"/>
                      </a:rPr>
                      <m:t>𝑛</m:t>
                    </m:r>
                    <m:r>
                      <a:rPr lang="en-US" altLang="zh-CN" sz="1600">
                        <a:latin typeface="Cambria Math" panose="02040503050406030204" pitchFamily="18" charset="0"/>
                      </a:rPr>
                      <m:t>}</m:t>
                    </m:r>
                  </m:oMath>
                </a14:m>
                <a:r>
                  <a:rPr lang="zh-CN" altLang="zh-CN" sz="1600" dirty="0">
                    <a:latin typeface="微软雅黑" panose="020B0503020204020204" pitchFamily="34" charset="-122"/>
                    <a:ea typeface="微软雅黑" panose="020B0503020204020204" pitchFamily="34" charset="-122"/>
                  </a:rPr>
                  <a:t>，满足</a:t>
                </a:r>
                <a14:m>
                  <m:oMath xmlns:m="http://schemas.openxmlformats.org/officeDocument/2006/math">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𝑓</m:t>
                        </m:r>
                      </m:e>
                      <m:sub>
                        <m:r>
                          <a:rPr lang="en-US" altLang="zh-CN" sz="1600" i="1">
                            <a:latin typeface="Cambria Math" panose="02040503050406030204" pitchFamily="18" charset="0"/>
                          </a:rPr>
                          <m:t>𝑗</m:t>
                        </m:r>
                      </m:sub>
                    </m:sSub>
                    <m:d>
                      <m:dPr>
                        <m:ctrlPr>
                          <a:rPr lang="zh-CN" altLang="zh-CN" sz="1600" i="1">
                            <a:latin typeface="Cambria Math" panose="02040503050406030204" pitchFamily="18" charset="0"/>
                          </a:rPr>
                        </m:ctrlPr>
                      </m:dPr>
                      <m:e>
                        <m:sSup>
                          <m:sSupPr>
                            <m:ctrlPr>
                              <a:rPr lang="zh-CN" altLang="zh-CN" sz="1600" i="1">
                                <a:latin typeface="Cambria Math" panose="02040503050406030204" pitchFamily="18" charset="0"/>
                              </a:rPr>
                            </m:ctrlPr>
                          </m:sSupPr>
                          <m:e>
                            <m:r>
                              <a:rPr lang="en-US" altLang="zh-CN" sz="1600" i="1">
                                <a:latin typeface="Cambria Math" panose="02040503050406030204" pitchFamily="18" charset="0"/>
                              </a:rPr>
                              <m:t>𝑥</m:t>
                            </m:r>
                          </m:e>
                          <m:sup>
                            <m:r>
                              <a:rPr lang="en-US" altLang="zh-CN" sz="1600" i="1">
                                <a:latin typeface="Cambria Math" panose="02040503050406030204" pitchFamily="18" charset="0"/>
                              </a:rPr>
                              <m:t>1</m:t>
                            </m:r>
                          </m:sup>
                        </m:sSup>
                      </m:e>
                    </m:d>
                    <m:r>
                      <a:rPr lang="en-US" altLang="zh-CN" sz="1600" i="1">
                        <a:latin typeface="Cambria Math" panose="02040503050406030204" pitchFamily="18" charset="0"/>
                      </a:rPr>
                      <m:t>&lt;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𝑓</m:t>
                        </m:r>
                      </m:e>
                      <m:sub>
                        <m:r>
                          <a:rPr lang="en-US" altLang="zh-CN" sz="1600" i="1">
                            <a:latin typeface="Cambria Math" panose="02040503050406030204" pitchFamily="18" charset="0"/>
                          </a:rPr>
                          <m:t>𝑗</m:t>
                        </m:r>
                      </m:sub>
                    </m:sSub>
                    <m:r>
                      <a:rPr lang="en-US" altLang="zh-CN" sz="1600" i="1">
                        <a:latin typeface="Cambria Math" panose="02040503050406030204" pitchFamily="18" charset="0"/>
                      </a:rPr>
                      <m:t>(</m:t>
                    </m:r>
                    <m:sSup>
                      <m:sSupPr>
                        <m:ctrlPr>
                          <a:rPr lang="zh-CN" altLang="zh-CN" sz="1600" i="1">
                            <a:latin typeface="Cambria Math" panose="02040503050406030204" pitchFamily="18" charset="0"/>
                          </a:rPr>
                        </m:ctrlPr>
                      </m:sSupPr>
                      <m:e>
                        <m:r>
                          <a:rPr lang="en-US" altLang="zh-CN" sz="1600" i="1">
                            <a:latin typeface="Cambria Math" panose="02040503050406030204" pitchFamily="18" charset="0"/>
                          </a:rPr>
                          <m:t>𝑥</m:t>
                        </m:r>
                      </m:e>
                      <m:sup>
                        <m:r>
                          <a:rPr lang="en-US" altLang="zh-CN" sz="1600" i="1">
                            <a:latin typeface="Cambria Math" panose="02040503050406030204" pitchFamily="18" charset="0"/>
                          </a:rPr>
                          <m:t>2</m:t>
                        </m:r>
                      </m:sup>
                    </m:sSup>
                    <m:r>
                      <a:rPr lang="en-US" altLang="zh-CN" sz="1600" i="1">
                        <a:latin typeface="Cambria Math" panose="02040503050406030204" pitchFamily="18" charset="0"/>
                      </a:rPr>
                      <m:t>)</m:t>
                    </m:r>
                  </m:oMath>
                </a14:m>
                <a:r>
                  <a:rPr lang="en-US" altLang="zh-CN" sz="1600" dirty="0" smtClean="0">
                    <a:latin typeface="微软雅黑" panose="020B0503020204020204" pitchFamily="34" charset="-122"/>
                    <a:ea typeface="微软雅黑" panose="020B0503020204020204" pitchFamily="34" charset="-122"/>
                  </a:rPr>
                  <a:t>.</a:t>
                </a:r>
                <a:endParaRPr lang="zh-CN" altLang="zh-CN" sz="1600" dirty="0">
                  <a:latin typeface="微软雅黑" panose="020B0503020204020204" pitchFamily="34" charset="-122"/>
                  <a:ea typeface="微软雅黑" panose="020B0503020204020204" pitchFamily="34" charset="-122"/>
                </a:endParaRPr>
              </a:p>
              <a:p>
                <a:r>
                  <a:rPr lang="zh-CN" altLang="zh-CN" sz="1600" dirty="0" smtClean="0">
                    <a:latin typeface="微软雅黑" panose="020B0503020204020204" pitchFamily="34" charset="-122"/>
                    <a:ea typeface="微软雅黑" panose="020B0503020204020204" pitchFamily="34" charset="-122"/>
                  </a:rPr>
                  <a:t>如果</a:t>
                </a:r>
                <a:r>
                  <a:rPr lang="zh-CN" altLang="zh-CN" sz="1600" dirty="0">
                    <a:latin typeface="微软雅黑" panose="020B0503020204020204" pitchFamily="34" charset="-122"/>
                    <a:ea typeface="微软雅黑" panose="020B0503020204020204" pitchFamily="34" charset="-122"/>
                  </a:rPr>
                  <a:t>不存在其它的解支配</a:t>
                </a:r>
                <a14:m>
                  <m:oMath xmlns:m="http://schemas.openxmlformats.org/officeDocument/2006/math">
                    <m:sSup>
                      <m:sSupPr>
                        <m:ctrlPr>
                          <a:rPr lang="zh-CN" altLang="zh-CN" sz="1600" i="1">
                            <a:latin typeface="Cambria Math" panose="02040503050406030204" pitchFamily="18" charset="0"/>
                          </a:rPr>
                        </m:ctrlPr>
                      </m:sSupPr>
                      <m:e>
                        <m:r>
                          <a:rPr lang="en-US" altLang="zh-CN" sz="1600" i="1">
                            <a:latin typeface="Cambria Math" panose="02040503050406030204" pitchFamily="18" charset="0"/>
                          </a:rPr>
                          <m:t>𝑥</m:t>
                        </m:r>
                      </m:e>
                      <m:sup>
                        <m:r>
                          <a:rPr lang="en-US" altLang="zh-CN" sz="1600" i="1">
                            <a:latin typeface="Cambria Math" panose="02040503050406030204" pitchFamily="18" charset="0"/>
                          </a:rPr>
                          <m:t>∗</m:t>
                        </m:r>
                      </m:sup>
                    </m:sSup>
                    <m:r>
                      <a:rPr lang="en-US" altLang="zh-CN" sz="1600" i="1">
                        <a:latin typeface="Cambria Math" panose="02040503050406030204" pitchFamily="18" charset="0"/>
                      </a:rPr>
                      <m:t>∈</m:t>
                    </m:r>
                    <m:r>
                      <a:rPr lang="en-US" altLang="zh-CN" sz="1600" i="1">
                        <a:latin typeface="Cambria Math" panose="02040503050406030204" pitchFamily="18" charset="0"/>
                      </a:rPr>
                      <m:t>𝑋</m:t>
                    </m:r>
                  </m:oMath>
                </a14:m>
                <a:r>
                  <a:rPr lang="zh-CN" altLang="zh-CN" sz="1600" dirty="0">
                    <a:latin typeface="微软雅黑" panose="020B0503020204020204" pitchFamily="34" charset="-122"/>
                    <a:ea typeface="微软雅黑" panose="020B0503020204020204" pitchFamily="34" charset="-122"/>
                  </a:rPr>
                  <a:t>，则</a:t>
                </a:r>
                <a14:m>
                  <m:oMath xmlns:m="http://schemas.openxmlformats.org/officeDocument/2006/math">
                    <m:sSup>
                      <m:sSupPr>
                        <m:ctrlPr>
                          <a:rPr lang="zh-CN" altLang="zh-CN" sz="1600" i="1">
                            <a:latin typeface="Cambria Math" panose="02040503050406030204" pitchFamily="18" charset="0"/>
                          </a:rPr>
                        </m:ctrlPr>
                      </m:sSupPr>
                      <m:e>
                        <m:r>
                          <a:rPr lang="en-US" altLang="zh-CN" sz="1600" i="1">
                            <a:latin typeface="Cambria Math" panose="02040503050406030204" pitchFamily="18" charset="0"/>
                          </a:rPr>
                          <m:t>𝑥</m:t>
                        </m:r>
                      </m:e>
                      <m:sup>
                        <m:r>
                          <a:rPr lang="en-US" altLang="zh-CN" sz="1600" i="1">
                            <a:latin typeface="Cambria Math" panose="02040503050406030204" pitchFamily="18" charset="0"/>
                          </a:rPr>
                          <m:t>∗</m:t>
                        </m:r>
                      </m:sup>
                    </m:sSup>
                  </m:oMath>
                </a14:m>
                <a:r>
                  <a:rPr lang="zh-CN" altLang="zh-CN" sz="1600" dirty="0">
                    <a:latin typeface="微软雅黑" panose="020B0503020204020204" pitchFamily="34" charset="-122"/>
                    <a:ea typeface="微软雅黑" panose="020B0503020204020204" pitchFamily="34" charset="-122"/>
                  </a:rPr>
                  <a:t>被称为帕累托最</a:t>
                </a:r>
                <a:r>
                  <a:rPr lang="zh-CN" altLang="zh-CN" sz="1600" dirty="0" smtClean="0">
                    <a:latin typeface="微软雅黑" panose="020B0503020204020204" pitchFamily="34" charset="-122"/>
                    <a:ea typeface="微软雅黑" panose="020B0503020204020204" pitchFamily="34" charset="-122"/>
                  </a:rPr>
                  <a:t>优。帕</a:t>
                </a:r>
                <a:r>
                  <a:rPr lang="zh-CN" altLang="zh-CN" sz="1600" dirty="0">
                    <a:latin typeface="微软雅黑" panose="020B0503020204020204" pitchFamily="34" charset="-122"/>
                    <a:ea typeface="微软雅黑" panose="020B0503020204020204" pitchFamily="34" charset="-122"/>
                  </a:rPr>
                  <a:t>累托最优结果的集合通常被称为帕累托</a:t>
                </a:r>
                <a:r>
                  <a:rPr lang="zh-CN" altLang="zh-CN" sz="1600" dirty="0" smtClean="0">
                    <a:latin typeface="微软雅黑" panose="020B0503020204020204" pitchFamily="34" charset="-122"/>
                    <a:ea typeface="微软雅黑" panose="020B0503020204020204" pitchFamily="34" charset="-122"/>
                  </a:rPr>
                  <a:t>前沿或者</a:t>
                </a:r>
                <a:r>
                  <a:rPr lang="zh-CN" altLang="zh-CN" sz="1600" dirty="0">
                    <a:latin typeface="微软雅黑" panose="020B0503020204020204" pitchFamily="34" charset="-122"/>
                    <a:ea typeface="微软雅黑" panose="020B0503020204020204" pitchFamily="34" charset="-122"/>
                  </a:rPr>
                  <a:t>帕累托</a:t>
                </a:r>
                <a:r>
                  <a:rPr lang="zh-CN" altLang="zh-CN" sz="1600" dirty="0" smtClean="0">
                    <a:latin typeface="微软雅黑" panose="020B0503020204020204" pitchFamily="34" charset="-122"/>
                    <a:ea typeface="微软雅黑" panose="020B0503020204020204" pitchFamily="34" charset="-122"/>
                  </a:rPr>
                  <a:t>边界。</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120" name="文本框 119">
                <a:extLst>
                  <a:ext uri="{FF2B5EF4-FFF2-40B4-BE49-F238E27FC236}">
                    <a16:creationId xmlns:a16="http://schemas.microsoft.com/office/drawing/2014/main" id="{DD2C9A0A-0CFE-4BF9-B002-2F158F750411}"/>
                  </a:ext>
                </a:extLst>
              </p:cNvPr>
              <p:cNvSpPr txBox="1">
                <a:spLocks noRot="1" noChangeAspect="1" noMove="1" noResize="1" noEditPoints="1" noAdjustHandles="1" noChangeArrowheads="1" noChangeShapeType="1" noTextEdit="1"/>
              </p:cNvSpPr>
              <p:nvPr/>
            </p:nvSpPr>
            <p:spPr>
              <a:xfrm>
                <a:off x="3071210" y="2668280"/>
                <a:ext cx="5207888" cy="2099229"/>
              </a:xfrm>
              <a:prstGeom prst="rect">
                <a:avLst/>
              </a:prstGeom>
              <a:blipFill>
                <a:blip r:embed="rId5"/>
                <a:stretch>
                  <a:fillRect l="-703" t="-872" b="-2907"/>
                </a:stretch>
              </a:blipFill>
            </p:spPr>
            <p:txBody>
              <a:bodyPr/>
              <a:lstStyle/>
              <a:p>
                <a:r>
                  <a:rPr lang="zh-CN" altLang="en-US">
                    <a:noFill/>
                  </a:rPr>
                  <a:t> </a:t>
                </a:r>
              </a:p>
            </p:txBody>
          </p:sp>
        </mc:Fallback>
      </mc:AlternateContent>
      <p:pic>
        <p:nvPicPr>
          <p:cNvPr id="21" name="图片 20"/>
          <p:cNvPicPr/>
          <p:nvPr/>
        </p:nvPicPr>
        <p:blipFill rotWithShape="1">
          <a:blip r:embed="rId6"/>
          <a:srcRect b="1693"/>
          <a:stretch/>
        </p:blipFill>
        <p:spPr bwMode="auto">
          <a:xfrm>
            <a:off x="8279098" y="2090490"/>
            <a:ext cx="3029369" cy="2677019"/>
          </a:xfrm>
          <a:prstGeom prst="rect">
            <a:avLst/>
          </a:prstGeom>
          <a:ln>
            <a:noFill/>
          </a:ln>
          <a:extLst>
            <a:ext uri="{53640926-AAD7-44D8-BBD7-CCE9431645EC}">
              <a14:shadowObscured xmlns:a14="http://schemas.microsoft.com/office/drawing/2010/main"/>
            </a:ext>
          </a:extLst>
        </p:spPr>
      </p:pic>
      <p:pic>
        <p:nvPicPr>
          <p:cNvPr id="20" name="图片 19"/>
          <p:cNvPicPr>
            <a:picLocks noChangeAspect="1"/>
          </p:cNvPicPr>
          <p:nvPr/>
        </p:nvPicPr>
        <p:blipFill>
          <a:blip r:embed="rId7" cstate="hqprint">
            <a:extLst>
              <a:ext uri="{BEBA8EAE-BF5A-486C-A8C5-ECC9F3942E4B}">
                <a14:imgProps xmlns:a14="http://schemas.microsoft.com/office/drawing/2010/main">
                  <a14:imgLayer r:embed="rId8">
                    <a14:imgEffect>
                      <a14:saturation sat="33000"/>
                    </a14:imgEffect>
                  </a14:imgLayer>
                </a14:imgProps>
              </a:ext>
              <a:ext uri="{28A0092B-C50C-407E-A947-70E740481C1C}">
                <a14:useLocalDpi xmlns:a14="http://schemas.microsoft.com/office/drawing/2010/main" val="0"/>
              </a:ext>
            </a:extLst>
          </a:blip>
          <a:stretch>
            <a:fillRect/>
          </a:stretch>
        </p:blipFill>
        <p:spPr>
          <a:xfrm>
            <a:off x="2160879" y="5684515"/>
            <a:ext cx="2194903" cy="1559832"/>
          </a:xfrm>
          <a:prstGeom prst="rect">
            <a:avLst/>
          </a:prstGeom>
        </p:spPr>
      </p:pic>
      <mc:AlternateContent xmlns:mc="http://schemas.openxmlformats.org/markup-compatibility/2006" xmlns:a14="http://schemas.microsoft.com/office/drawing/2010/main">
        <mc:Choice Requires="a14">
          <p:sp>
            <p:nvSpPr>
              <p:cNvPr id="2" name="文本框 1"/>
              <p:cNvSpPr txBox="1"/>
              <p:nvPr/>
            </p:nvSpPr>
            <p:spPr>
              <a:xfrm>
                <a:off x="2689011" y="5397378"/>
                <a:ext cx="8619456" cy="593945"/>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多目标优化问题的帕累托前沿如果是有限的话，</a:t>
                </a:r>
                <a:r>
                  <a:rPr lang="zh-CN" altLang="zh-CN" sz="1600" dirty="0" smtClean="0">
                    <a:latin typeface="微软雅黑" panose="020B0503020204020204" pitchFamily="34" charset="-122"/>
                    <a:ea typeface="微软雅黑" panose="020B0503020204020204" pitchFamily="34" charset="-122"/>
                  </a:rPr>
                  <a:t>最低</a:t>
                </a:r>
                <a:r>
                  <a:rPr lang="zh-CN" altLang="zh-CN" sz="1600" dirty="0">
                    <a:latin typeface="微软雅黑" panose="020B0503020204020204" pitchFamily="34" charset="-122"/>
                    <a:ea typeface="微软雅黑" panose="020B0503020204020204" pitchFamily="34" charset="-122"/>
                  </a:rPr>
                  <a:t>点目标向量</a:t>
                </a:r>
                <a14:m>
                  <m:oMath xmlns:m="http://schemas.openxmlformats.org/officeDocument/2006/math">
                    <m:sSup>
                      <m:sSupPr>
                        <m:ctrlPr>
                          <a:rPr lang="zh-CN" altLang="zh-CN" sz="1600" i="1">
                            <a:latin typeface="Cambria Math" panose="02040503050406030204" pitchFamily="18" charset="0"/>
                            <a:ea typeface="微软雅黑" panose="020B0503020204020204" pitchFamily="34" charset="-122"/>
                          </a:rPr>
                        </m:ctrlPr>
                      </m:sSupPr>
                      <m:e>
                        <m:r>
                          <a:rPr lang="en-US" altLang="zh-CN" sz="1600">
                            <a:latin typeface="Cambria Math" panose="02040503050406030204" pitchFamily="18" charset="0"/>
                            <a:ea typeface="微软雅黑" panose="020B0503020204020204" pitchFamily="34" charset="-122"/>
                          </a:rPr>
                          <m:t>𝑧</m:t>
                        </m:r>
                      </m:e>
                      <m:sup>
                        <m:r>
                          <a:rPr lang="en-US" altLang="zh-CN" sz="1600">
                            <a:latin typeface="Cambria Math" panose="02040503050406030204" pitchFamily="18" charset="0"/>
                            <a:ea typeface="微软雅黑" panose="020B0503020204020204" pitchFamily="34" charset="-122"/>
                          </a:rPr>
                          <m:t>𝑛𝑎𝑑</m:t>
                        </m:r>
                      </m:sup>
                    </m:sSup>
                    <m:r>
                      <a:rPr lang="zh-CN" altLang="en-US" sz="1600">
                        <a:latin typeface="Cambria Math" panose="02040503050406030204" pitchFamily="18" charset="0"/>
                        <a:ea typeface="微软雅黑" panose="020B0503020204020204" pitchFamily="34" charset="-122"/>
                      </a:rPr>
                      <m:t>、</m:t>
                    </m:r>
                  </m:oMath>
                </a14:m>
                <a:r>
                  <a:rPr lang="zh-CN" altLang="zh-CN" sz="1600" dirty="0">
                    <a:latin typeface="微软雅黑" panose="020B0503020204020204" pitchFamily="34" charset="-122"/>
                    <a:ea typeface="微软雅黑" panose="020B0503020204020204" pitchFamily="34" charset="-122"/>
                  </a:rPr>
                  <a:t>理想目标向量</a:t>
                </a:r>
                <a14:m>
                  <m:oMath xmlns:m="http://schemas.openxmlformats.org/officeDocument/2006/math">
                    <m:sSup>
                      <m:sSupPr>
                        <m:ctrlPr>
                          <a:rPr lang="zh-CN" altLang="zh-CN" sz="1600" i="1">
                            <a:latin typeface="Cambria Math" panose="02040503050406030204" pitchFamily="18" charset="0"/>
                            <a:ea typeface="微软雅黑" panose="020B0503020204020204" pitchFamily="34" charset="-122"/>
                          </a:rPr>
                        </m:ctrlPr>
                      </m:sSupPr>
                      <m:e>
                        <m:r>
                          <a:rPr lang="en-US" altLang="zh-CN" sz="1600">
                            <a:latin typeface="Cambria Math" panose="02040503050406030204" pitchFamily="18" charset="0"/>
                            <a:ea typeface="微软雅黑" panose="020B0503020204020204" pitchFamily="34" charset="-122"/>
                          </a:rPr>
                          <m:t>𝑧</m:t>
                        </m:r>
                      </m:e>
                      <m:sup>
                        <m:r>
                          <a:rPr lang="en-US" altLang="zh-CN" sz="1600">
                            <a:latin typeface="Cambria Math" panose="02040503050406030204" pitchFamily="18" charset="0"/>
                            <a:ea typeface="微软雅黑" panose="020B0503020204020204" pitchFamily="34" charset="-122"/>
                          </a:rPr>
                          <m:t>𝑖𝑑𝑒𝑎𝑙</m:t>
                        </m:r>
                      </m:sup>
                    </m:sSup>
                  </m:oMath>
                </a14:m>
                <a:r>
                  <a:rPr lang="zh-CN" altLang="en-US" sz="1600" dirty="0" smtClean="0">
                    <a:latin typeface="微软雅黑" panose="020B0503020204020204" pitchFamily="34" charset="-122"/>
                    <a:ea typeface="微软雅黑" panose="020B0503020204020204" pitchFamily="34" charset="-122"/>
                  </a:rPr>
                  <a:t>分别定义了帕累托最优解的目标函数值的上限和下限。</a:t>
                </a:r>
                <a:endParaRPr lang="zh-CN" altLang="en-US" sz="1600" dirty="0">
                  <a:latin typeface="微软雅黑" panose="020B0503020204020204" pitchFamily="34" charset="-122"/>
                  <a:ea typeface="微软雅黑" panose="020B0503020204020204" pitchFamily="34" charset="-122"/>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2689011" y="5397378"/>
                <a:ext cx="8619456" cy="593945"/>
              </a:xfrm>
              <a:prstGeom prst="rect">
                <a:avLst/>
              </a:prstGeom>
              <a:blipFill>
                <a:blip r:embed="rId9"/>
                <a:stretch>
                  <a:fillRect l="-354" t="-1020" b="-12245"/>
                </a:stretch>
              </a:blipFill>
            </p:spPr>
            <p:txBody>
              <a:bodyPr/>
              <a:lstStyle/>
              <a:p>
                <a:r>
                  <a:rPr lang="zh-CN" altLang="en-US">
                    <a:noFill/>
                  </a:rPr>
                  <a:t> </a:t>
                </a:r>
              </a:p>
            </p:txBody>
          </p:sp>
        </mc:Fallback>
      </mc:AlternateContent>
      <p:sp>
        <p:nvSpPr>
          <p:cNvPr id="22" name="矩形: 圆角 120">
            <a:extLst>
              <a:ext uri="{FF2B5EF4-FFF2-40B4-BE49-F238E27FC236}">
                <a16:creationId xmlns:a16="http://schemas.microsoft.com/office/drawing/2014/main" id="{44906AC7-84B6-453D-BE8F-1E08EA3CF00D}"/>
              </a:ext>
            </a:extLst>
          </p:cNvPr>
          <p:cNvSpPr/>
          <p:nvPr/>
        </p:nvSpPr>
        <p:spPr>
          <a:xfrm>
            <a:off x="-335280" y="4949971"/>
            <a:ext cx="2430780" cy="615507"/>
          </a:xfrm>
          <a:prstGeom prst="roundRect">
            <a:avLst>
              <a:gd name="adj" fmla="val 50000"/>
            </a:avLst>
          </a:prstGeom>
          <a:solidFill>
            <a:schemeClr val="bg1"/>
          </a:solidFill>
          <a:ln w="50800">
            <a:noFill/>
          </a:ln>
          <a:effectLst>
            <a:outerShdw blurRad="469900" sx="104000" sy="104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3" name="文本框 22">
            <a:extLst>
              <a:ext uri="{FF2B5EF4-FFF2-40B4-BE49-F238E27FC236}">
                <a16:creationId xmlns:a16="http://schemas.microsoft.com/office/drawing/2014/main" id="{F2A70FE8-B823-4BCA-ABD5-E5714485D20F}"/>
              </a:ext>
            </a:extLst>
          </p:cNvPr>
          <p:cNvSpPr txBox="1"/>
          <p:nvPr/>
        </p:nvSpPr>
        <p:spPr>
          <a:xfrm>
            <a:off x="203606" y="5003036"/>
            <a:ext cx="1686154" cy="461665"/>
          </a:xfrm>
          <a:prstGeom prst="rect">
            <a:avLst/>
          </a:prstGeom>
          <a:noFill/>
        </p:spPr>
        <p:txBody>
          <a:bodyPr wrap="square" rtlCol="0">
            <a:spAutoFit/>
          </a:bodyPr>
          <a:lstStyle/>
          <a:p>
            <a:r>
              <a:rPr lang="zh-CN" altLang="en-US" sz="2400" b="1" dirty="0" smtClean="0">
                <a:solidFill>
                  <a:srgbClr val="00468E"/>
                </a:solidFill>
                <a:latin typeface="微软雅黑" panose="020B0503020204020204" pitchFamily="34" charset="-122"/>
                <a:ea typeface="微软雅黑" panose="020B0503020204020204" pitchFamily="34" charset="-122"/>
              </a:rPr>
              <a:t>附录 </a:t>
            </a:r>
            <a:endParaRPr lang="zh-CN" altLang="en-US" sz="2400" b="1" dirty="0">
              <a:solidFill>
                <a:srgbClr val="00468E"/>
              </a:solidFill>
              <a:latin typeface="微软雅黑" panose="020B0503020204020204" pitchFamily="34" charset="-122"/>
              <a:ea typeface="微软雅黑" panose="020B0503020204020204" pitchFamily="34" charset="-122"/>
            </a:endParaRPr>
          </a:p>
        </p:txBody>
      </p:sp>
      <p:sp>
        <p:nvSpPr>
          <p:cNvPr id="24" name="弧形 23">
            <a:extLst>
              <a:ext uri="{FF2B5EF4-FFF2-40B4-BE49-F238E27FC236}">
                <a16:creationId xmlns:a16="http://schemas.microsoft.com/office/drawing/2014/main" id="{42BC9E90-A9F4-4585-88CC-3203288AEDE6}"/>
              </a:ext>
            </a:extLst>
          </p:cNvPr>
          <p:cNvSpPr/>
          <p:nvPr/>
        </p:nvSpPr>
        <p:spPr>
          <a:xfrm rot="2700000">
            <a:off x="1467034" y="5059812"/>
            <a:ext cx="395824" cy="395824"/>
          </a:xfrm>
          <a:prstGeom prst="arc">
            <a:avLst/>
          </a:prstGeom>
          <a:ln w="50800" cap="rnd">
            <a:solidFill>
              <a:srgbClr val="00468E"/>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C5E880B9-107D-41C6-87F1-65F66D40A0BF}"/>
              </a:ext>
            </a:extLst>
          </p:cNvPr>
          <p:cNvSpPr txBox="1"/>
          <p:nvPr/>
        </p:nvSpPr>
        <p:spPr>
          <a:xfrm>
            <a:off x="203606" y="2185231"/>
            <a:ext cx="1373734" cy="400110"/>
          </a:xfrm>
          <a:prstGeom prst="rect">
            <a:avLst/>
          </a:prstGeom>
          <a:noFill/>
        </p:spPr>
        <p:txBody>
          <a:bodyPr wrap="square" rtlCol="0">
            <a:spAutoFit/>
          </a:bodyPr>
          <a:lstStyle/>
          <a:p>
            <a:r>
              <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rPr>
              <a:t>研究</a:t>
            </a:r>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背景</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89BB294C-F152-47A1-A832-B338DFB2169C}"/>
              </a:ext>
            </a:extLst>
          </p:cNvPr>
          <p:cNvSpPr txBox="1"/>
          <p:nvPr/>
        </p:nvSpPr>
        <p:spPr>
          <a:xfrm>
            <a:off x="203606" y="2723533"/>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问题建模</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27" name="文本框 26">
            <a:extLst>
              <a:ext uri="{FF2B5EF4-FFF2-40B4-BE49-F238E27FC236}">
                <a16:creationId xmlns:a16="http://schemas.microsoft.com/office/drawing/2014/main" id="{70B01E73-2206-4BAF-96FD-98F96844A935}"/>
              </a:ext>
            </a:extLst>
          </p:cNvPr>
          <p:cNvSpPr txBox="1"/>
          <p:nvPr/>
        </p:nvSpPr>
        <p:spPr>
          <a:xfrm>
            <a:off x="203606" y="3287304"/>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调度方法</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70B01E73-2206-4BAF-96FD-98F96844A935}"/>
              </a:ext>
            </a:extLst>
          </p:cNvPr>
          <p:cNvSpPr txBox="1"/>
          <p:nvPr/>
        </p:nvSpPr>
        <p:spPr>
          <a:xfrm>
            <a:off x="193243" y="3790595"/>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实验分析</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29" name="文本框 28">
            <a:extLst>
              <a:ext uri="{FF2B5EF4-FFF2-40B4-BE49-F238E27FC236}">
                <a16:creationId xmlns:a16="http://schemas.microsoft.com/office/drawing/2014/main" id="{70B01E73-2206-4BAF-96FD-98F96844A935}"/>
              </a:ext>
            </a:extLst>
          </p:cNvPr>
          <p:cNvSpPr txBox="1"/>
          <p:nvPr/>
        </p:nvSpPr>
        <p:spPr>
          <a:xfrm>
            <a:off x="187991" y="4300346"/>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总结展望</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2578703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矩形: 圆角 304">
            <a:extLst>
              <a:ext uri="{FF2B5EF4-FFF2-40B4-BE49-F238E27FC236}">
                <a16:creationId xmlns:a16="http://schemas.microsoft.com/office/drawing/2014/main" id="{8B4C9A87-90B0-4805-BA9D-79505DC69554}"/>
              </a:ext>
            </a:extLst>
          </p:cNvPr>
          <p:cNvSpPr/>
          <p:nvPr/>
        </p:nvSpPr>
        <p:spPr>
          <a:xfrm>
            <a:off x="2689011" y="1536921"/>
            <a:ext cx="8619456" cy="4337406"/>
          </a:xfrm>
          <a:prstGeom prst="roundRect">
            <a:avLst>
              <a:gd name="adj" fmla="val 10297"/>
            </a:avLst>
          </a:prstGeom>
          <a:solidFill>
            <a:schemeClr val="bg1"/>
          </a:solidFill>
          <a:ln>
            <a:noFill/>
          </a:ln>
          <a:effectLst>
            <a:outerShdw blurRad="2794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12" name="矩形: 圆角 111">
            <a:extLst>
              <a:ext uri="{FF2B5EF4-FFF2-40B4-BE49-F238E27FC236}">
                <a16:creationId xmlns:a16="http://schemas.microsoft.com/office/drawing/2014/main" id="{82512636-FC39-4935-9320-864DA06B68CC}"/>
              </a:ext>
            </a:extLst>
          </p:cNvPr>
          <p:cNvSpPr/>
          <p:nvPr/>
        </p:nvSpPr>
        <p:spPr>
          <a:xfrm>
            <a:off x="3742623" y="2716628"/>
            <a:ext cx="1626022" cy="442175"/>
          </a:xfrm>
          <a:prstGeom prst="roundRect">
            <a:avLst>
              <a:gd name="adj" fmla="val 50000"/>
            </a:avLst>
          </a:prstGeom>
          <a:solidFill>
            <a:srgbClr val="00468E"/>
          </a:solidFill>
          <a:ln w="50800">
            <a:noFill/>
          </a:ln>
          <a:effectLst>
            <a:outerShdw blurRad="469900" sx="104000" sy="104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06" name="任意多边形: 形状 305">
            <a:extLst>
              <a:ext uri="{FF2B5EF4-FFF2-40B4-BE49-F238E27FC236}">
                <a16:creationId xmlns:a16="http://schemas.microsoft.com/office/drawing/2014/main" id="{182DD694-6D4B-4DFA-AC46-178C63A21ACC}"/>
              </a:ext>
            </a:extLst>
          </p:cNvPr>
          <p:cNvSpPr/>
          <p:nvPr/>
        </p:nvSpPr>
        <p:spPr>
          <a:xfrm>
            <a:off x="2389778" y="1331684"/>
            <a:ext cx="833708" cy="623796"/>
          </a:xfrm>
          <a:custGeom>
            <a:avLst/>
            <a:gdLst/>
            <a:ahLst/>
            <a:cxnLst/>
            <a:rect l="l" t="t" r="r" b="b"/>
            <a:pathLst>
              <a:path w="95778" h="71663">
                <a:moveTo>
                  <a:pt x="82098" y="5"/>
                </a:moveTo>
                <a:cubicBezTo>
                  <a:pt x="84614" y="48"/>
                  <a:pt x="87286" y="396"/>
                  <a:pt x="90116" y="1050"/>
                </a:cubicBezTo>
                <a:lnTo>
                  <a:pt x="90116" y="8817"/>
                </a:lnTo>
                <a:cubicBezTo>
                  <a:pt x="78257" y="13440"/>
                  <a:pt x="71979" y="21792"/>
                  <a:pt x="71280" y="33873"/>
                </a:cubicBezTo>
                <a:cubicBezTo>
                  <a:pt x="84139" y="29288"/>
                  <a:pt x="92305" y="35340"/>
                  <a:pt x="95778" y="52027"/>
                </a:cubicBezTo>
                <a:cubicBezTo>
                  <a:pt x="94826" y="65118"/>
                  <a:pt x="87973" y="71663"/>
                  <a:pt x="75219" y="71663"/>
                </a:cubicBezTo>
                <a:cubicBezTo>
                  <a:pt x="59956" y="70752"/>
                  <a:pt x="52325" y="61506"/>
                  <a:pt x="52325" y="43926"/>
                </a:cubicBezTo>
                <a:cubicBezTo>
                  <a:pt x="54564" y="14342"/>
                  <a:pt x="64489" y="-298"/>
                  <a:pt x="82098" y="5"/>
                </a:cubicBezTo>
                <a:close/>
                <a:moveTo>
                  <a:pt x="29473" y="5"/>
                </a:moveTo>
                <a:cubicBezTo>
                  <a:pt x="31987" y="48"/>
                  <a:pt x="34659" y="396"/>
                  <a:pt x="37490" y="1050"/>
                </a:cubicBezTo>
                <a:lnTo>
                  <a:pt x="37490" y="8817"/>
                </a:lnTo>
                <a:cubicBezTo>
                  <a:pt x="25647" y="13434"/>
                  <a:pt x="19469" y="21786"/>
                  <a:pt x="18954" y="33873"/>
                </a:cubicBezTo>
                <a:cubicBezTo>
                  <a:pt x="31588" y="29288"/>
                  <a:pt x="39755" y="35324"/>
                  <a:pt x="43458" y="51980"/>
                </a:cubicBezTo>
                <a:cubicBezTo>
                  <a:pt x="42502" y="65102"/>
                  <a:pt x="35547" y="71663"/>
                  <a:pt x="22593" y="71663"/>
                </a:cubicBezTo>
                <a:cubicBezTo>
                  <a:pt x="7531" y="70752"/>
                  <a:pt x="0" y="61506"/>
                  <a:pt x="0" y="43926"/>
                </a:cubicBezTo>
                <a:cubicBezTo>
                  <a:pt x="2053" y="14342"/>
                  <a:pt x="11877" y="-298"/>
                  <a:pt x="29473" y="5"/>
                </a:cubicBezTo>
                <a:close/>
              </a:path>
            </a:pathLst>
          </a:custGeom>
          <a:solidFill>
            <a:srgbClr val="004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61530E86-1602-4069-8724-09DCEF16574B}"/>
              </a:ext>
            </a:extLst>
          </p:cNvPr>
          <p:cNvSpPr/>
          <p:nvPr/>
        </p:nvSpPr>
        <p:spPr>
          <a:xfrm>
            <a:off x="0" y="0"/>
            <a:ext cx="1825599" cy="6858000"/>
          </a:xfrm>
          <a:prstGeom prst="rect">
            <a:avLst/>
          </a:prstGeom>
          <a:solidFill>
            <a:srgbClr val="004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A6AF2021-3289-4C2D-93F1-66CC3AB9032A}"/>
              </a:ext>
            </a:extLst>
          </p:cNvPr>
          <p:cNvSpPr txBox="1"/>
          <p:nvPr/>
        </p:nvSpPr>
        <p:spPr>
          <a:xfrm>
            <a:off x="2287062" y="473744"/>
            <a:ext cx="9347391" cy="523220"/>
          </a:xfrm>
          <a:prstGeom prst="rect">
            <a:avLst/>
          </a:prstGeom>
          <a:noFill/>
        </p:spPr>
        <p:txBody>
          <a:bodyPr wrap="square" rtlCol="0">
            <a:spAutoFit/>
          </a:bodyPr>
          <a:lstStyle/>
          <a:p>
            <a:r>
              <a:rPr lang="en-US" altLang="zh-CN" sz="2800" b="1" dirty="0" smtClean="0">
                <a:solidFill>
                  <a:srgbClr val="00468E"/>
                </a:solidFill>
                <a:latin typeface="微软雅黑" panose="020B0503020204020204" pitchFamily="34" charset="-122"/>
                <a:ea typeface="微软雅黑" panose="020B0503020204020204" pitchFamily="34" charset="-122"/>
              </a:rPr>
              <a:t>2.2.3 </a:t>
            </a:r>
            <a:r>
              <a:rPr lang="zh-CN" altLang="en-US" sz="2800" b="1" dirty="0" smtClean="0">
                <a:solidFill>
                  <a:srgbClr val="00468E"/>
                </a:solidFill>
                <a:latin typeface="微软雅黑" panose="020B0503020204020204" pitchFamily="34" charset="-122"/>
                <a:ea typeface="微软雅黑" panose="020B0503020204020204" pitchFamily="34" charset="-122"/>
              </a:rPr>
              <a:t>多目标优化方法</a:t>
            </a:r>
            <a:endParaRPr lang="zh-CN" altLang="en-US" sz="2800" b="1" dirty="0">
              <a:solidFill>
                <a:srgbClr val="00468E"/>
              </a:solidFill>
              <a:latin typeface="微软雅黑" panose="020B0503020204020204" pitchFamily="34" charset="-122"/>
              <a:ea typeface="微软雅黑" panose="020B0503020204020204" pitchFamily="34" charset="-122"/>
            </a:endParaRPr>
          </a:p>
        </p:txBody>
      </p:sp>
      <p:sp>
        <p:nvSpPr>
          <p:cNvPr id="7168" name="文本框 7167">
            <a:extLst>
              <a:ext uri="{FF2B5EF4-FFF2-40B4-BE49-F238E27FC236}">
                <a16:creationId xmlns:a16="http://schemas.microsoft.com/office/drawing/2014/main" id="{C29F1C89-DF31-4EEE-A9E9-67ABEDCB9457}"/>
              </a:ext>
            </a:extLst>
          </p:cNvPr>
          <p:cNvSpPr txBox="1"/>
          <p:nvPr/>
        </p:nvSpPr>
        <p:spPr>
          <a:xfrm>
            <a:off x="2958912" y="3171041"/>
            <a:ext cx="3474710" cy="692497"/>
          </a:xfrm>
          <a:prstGeom prst="rect">
            <a:avLst/>
          </a:prstGeom>
          <a:noFill/>
        </p:spPr>
        <p:txBody>
          <a:bodyPr wrap="square" rtlCol="0">
            <a:spAutoFit/>
          </a:bodyPr>
          <a:lstStyle/>
          <a:p>
            <a:pPr>
              <a:lnSpc>
                <a:spcPct val="150000"/>
              </a:lnSpc>
            </a:pPr>
            <a:r>
              <a:rPr lang="zh-CN" altLang="en-US" sz="1400" dirty="0" smtClean="0">
                <a:latin typeface="微软雅黑" panose="020B0503020204020204" pitchFamily="34" charset="-122"/>
                <a:ea typeface="微软雅黑" panose="020B0503020204020204" pitchFamily="34" charset="-122"/>
              </a:rPr>
              <a:t>决策者</a:t>
            </a:r>
            <a:r>
              <a:rPr lang="zh-CN" altLang="en-US" sz="1400" dirty="0">
                <a:latin typeface="微软雅黑" panose="020B0503020204020204" pitchFamily="34" charset="-122"/>
                <a:ea typeface="微软雅黑" panose="020B0503020204020204" pitchFamily="34" charset="-122"/>
              </a:rPr>
              <a:t>没有明确表达任何偏好</a:t>
            </a:r>
            <a:r>
              <a:rPr lang="zh-CN" altLang="en-US" sz="1400" dirty="0" smtClean="0">
                <a:latin typeface="微软雅黑" panose="020B0503020204020204" pitchFamily="34" charset="-122"/>
                <a:ea typeface="微软雅黑" panose="020B0503020204020204" pitchFamily="34" charset="-122"/>
              </a:rPr>
              <a:t>信息。</a:t>
            </a:r>
            <a:endParaRPr lang="en-US" altLang="zh-CN" sz="1400" dirty="0" smtClean="0">
              <a:latin typeface="微软雅黑" panose="020B0503020204020204" pitchFamily="34" charset="-122"/>
              <a:ea typeface="微软雅黑" panose="020B0503020204020204" pitchFamily="34" charset="-122"/>
            </a:endParaRPr>
          </a:p>
          <a:p>
            <a:pPr>
              <a:lnSpc>
                <a:spcPct val="150000"/>
              </a:lnSpc>
            </a:pPr>
            <a:r>
              <a:rPr lang="zh-CN" altLang="en-US" sz="1200" dirty="0" smtClean="0">
                <a:latin typeface="微软雅黑" panose="020B0503020204020204" pitchFamily="34" charset="-122"/>
                <a:ea typeface="微软雅黑" panose="020B0503020204020204" pitchFamily="34" charset="-122"/>
              </a:rPr>
              <a:t>如：标度化方法</a:t>
            </a:r>
            <a:endParaRPr lang="zh-CN" altLang="en-US" sz="1200" dirty="0">
              <a:latin typeface="微软雅黑" panose="020B0503020204020204" pitchFamily="34" charset="-122"/>
              <a:ea typeface="微软雅黑" panose="020B0503020204020204" pitchFamily="34" charset="-122"/>
            </a:endParaRPr>
          </a:p>
        </p:txBody>
      </p:sp>
      <p:sp>
        <p:nvSpPr>
          <p:cNvPr id="7172" name="文本框 7171">
            <a:extLst>
              <a:ext uri="{FF2B5EF4-FFF2-40B4-BE49-F238E27FC236}">
                <a16:creationId xmlns:a16="http://schemas.microsoft.com/office/drawing/2014/main" id="{2276C83F-36B5-4432-9838-DFA02067EACA}"/>
              </a:ext>
            </a:extLst>
          </p:cNvPr>
          <p:cNvSpPr txBox="1"/>
          <p:nvPr/>
        </p:nvSpPr>
        <p:spPr>
          <a:xfrm>
            <a:off x="3809680" y="2737660"/>
            <a:ext cx="1558965" cy="400110"/>
          </a:xfrm>
          <a:prstGeom prst="rect">
            <a:avLst/>
          </a:prstGeom>
          <a:noFill/>
        </p:spPr>
        <p:txBody>
          <a:bodyPr wrap="square" rtlCol="0">
            <a:spAutoFit/>
          </a:bodyPr>
          <a:lstStyle>
            <a:defPPr>
              <a:defRPr lang="zh-CN"/>
            </a:defPPr>
            <a:lvl1pPr>
              <a:defRPr sz="2800" b="1">
                <a:solidFill>
                  <a:srgbClr val="1E1F8B"/>
                </a:solidFill>
                <a:latin typeface="浪漫雅圆" panose="02010601040101010101" pitchFamily="2" charset="-122"/>
                <a:ea typeface="浪漫雅圆" panose="02010601040101010101" pitchFamily="2" charset="-122"/>
              </a:defRPr>
            </a:lvl1pPr>
          </a:lstStyle>
          <a:p>
            <a:pPr algn="ctr"/>
            <a:r>
              <a:rPr lang="zh-CN" altLang="en-US" sz="2000" dirty="0" smtClean="0">
                <a:solidFill>
                  <a:schemeClr val="bg1"/>
                </a:solidFill>
                <a:latin typeface="微软雅黑" panose="020B0503020204020204" pitchFamily="34" charset="-122"/>
                <a:ea typeface="微软雅黑" panose="020B0503020204020204" pitchFamily="34" charset="-122"/>
              </a:rPr>
              <a:t>无偏好方法</a:t>
            </a:r>
            <a:endParaRPr lang="zh-CN" altLang="en-US" sz="2000" dirty="0">
              <a:solidFill>
                <a:schemeClr val="bg1"/>
              </a:solidFill>
              <a:latin typeface="微软雅黑" panose="020B0503020204020204" pitchFamily="34" charset="-122"/>
              <a:ea typeface="微软雅黑" panose="020B0503020204020204" pitchFamily="34" charset="-122"/>
            </a:endParaRPr>
          </a:p>
        </p:txBody>
      </p:sp>
      <p:pic>
        <p:nvPicPr>
          <p:cNvPr id="114" name="图片 113"/>
          <p:cNvPicPr>
            <a:picLocks noChangeAspect="1"/>
          </p:cNvPicPr>
          <p:nvPr/>
        </p:nvPicPr>
        <p:blipFill>
          <a:blip r:embed="rId3">
            <a:alphaModFix/>
            <a:duotone>
              <a:schemeClr val="accent5">
                <a:shade val="45000"/>
                <a:satMod val="135000"/>
              </a:schemeClr>
              <a:prstClr val="white"/>
            </a:duotone>
            <a:extLst>
              <a:ext uri="{BEBA8EAE-BF5A-486C-A8C5-ECC9F3942E4B}">
                <a14:imgProps xmlns:a14="http://schemas.microsoft.com/office/drawing/2010/main">
                  <a14:imgLayer r:embed="rId4">
                    <a14:imgEffect>
                      <a14:colorTemperature colorTemp="1500"/>
                    </a14:imgEffect>
                    <a14:imgEffect>
                      <a14:saturation sat="32000"/>
                    </a14:imgEffect>
                  </a14:imgLayer>
                </a14:imgProps>
              </a:ext>
              <a:ext uri="{28A0092B-C50C-407E-A947-70E740481C1C}">
                <a14:useLocalDpi xmlns:a14="http://schemas.microsoft.com/office/drawing/2010/main" val="0"/>
              </a:ext>
            </a:extLst>
          </a:blip>
          <a:stretch>
            <a:fillRect/>
          </a:stretch>
        </p:blipFill>
        <p:spPr>
          <a:xfrm>
            <a:off x="155079" y="129451"/>
            <a:ext cx="1470788" cy="1470788"/>
          </a:xfrm>
          <a:prstGeom prst="rect">
            <a:avLst/>
          </a:prstGeom>
          <a:noFill/>
          <a:ln>
            <a:noFill/>
          </a:ln>
        </p:spPr>
      </p:pic>
      <p:sp>
        <p:nvSpPr>
          <p:cNvPr id="24" name="矩形: 圆角 111">
            <a:extLst>
              <a:ext uri="{FF2B5EF4-FFF2-40B4-BE49-F238E27FC236}">
                <a16:creationId xmlns:a16="http://schemas.microsoft.com/office/drawing/2014/main" id="{82512636-FC39-4935-9320-864DA06B68CC}"/>
              </a:ext>
            </a:extLst>
          </p:cNvPr>
          <p:cNvSpPr/>
          <p:nvPr/>
        </p:nvSpPr>
        <p:spPr>
          <a:xfrm>
            <a:off x="3751045" y="4157780"/>
            <a:ext cx="1626022" cy="442175"/>
          </a:xfrm>
          <a:prstGeom prst="roundRect">
            <a:avLst>
              <a:gd name="adj" fmla="val 50000"/>
            </a:avLst>
          </a:prstGeom>
          <a:solidFill>
            <a:srgbClr val="00468E"/>
          </a:solidFill>
          <a:ln w="50800">
            <a:noFill/>
          </a:ln>
          <a:effectLst>
            <a:outerShdw blurRad="469900" sx="104000" sy="104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2276C83F-36B5-4432-9838-DFA02067EACA}"/>
              </a:ext>
            </a:extLst>
          </p:cNvPr>
          <p:cNvSpPr txBox="1"/>
          <p:nvPr/>
        </p:nvSpPr>
        <p:spPr>
          <a:xfrm>
            <a:off x="3818102" y="4178812"/>
            <a:ext cx="1558965" cy="400110"/>
          </a:xfrm>
          <a:prstGeom prst="rect">
            <a:avLst/>
          </a:prstGeom>
          <a:noFill/>
        </p:spPr>
        <p:txBody>
          <a:bodyPr wrap="square" rtlCol="0">
            <a:spAutoFit/>
          </a:bodyPr>
          <a:lstStyle>
            <a:defPPr>
              <a:defRPr lang="zh-CN"/>
            </a:defPPr>
            <a:lvl1pPr>
              <a:defRPr sz="2800" b="1">
                <a:solidFill>
                  <a:srgbClr val="1E1F8B"/>
                </a:solidFill>
                <a:latin typeface="浪漫雅圆" panose="02010601040101010101" pitchFamily="2" charset="-122"/>
                <a:ea typeface="浪漫雅圆" panose="02010601040101010101" pitchFamily="2" charset="-122"/>
              </a:defRPr>
            </a:lvl1pPr>
          </a:lstStyle>
          <a:p>
            <a:pPr algn="ctr"/>
            <a:r>
              <a:rPr lang="zh-CN" altLang="en-US" sz="2000" dirty="0" smtClean="0">
                <a:solidFill>
                  <a:schemeClr val="bg1"/>
                </a:solidFill>
                <a:latin typeface="微软雅黑" panose="020B0503020204020204" pitchFamily="34" charset="-122"/>
                <a:ea typeface="微软雅黑" panose="020B0503020204020204" pitchFamily="34" charset="-122"/>
              </a:rPr>
              <a:t>先验方法</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26" name="矩形: 圆角 111">
            <a:extLst>
              <a:ext uri="{FF2B5EF4-FFF2-40B4-BE49-F238E27FC236}">
                <a16:creationId xmlns:a16="http://schemas.microsoft.com/office/drawing/2014/main" id="{82512636-FC39-4935-9320-864DA06B68CC}"/>
              </a:ext>
            </a:extLst>
          </p:cNvPr>
          <p:cNvSpPr/>
          <p:nvPr/>
        </p:nvSpPr>
        <p:spPr>
          <a:xfrm>
            <a:off x="8256483" y="2695712"/>
            <a:ext cx="1626022" cy="442175"/>
          </a:xfrm>
          <a:prstGeom prst="roundRect">
            <a:avLst>
              <a:gd name="adj" fmla="val 50000"/>
            </a:avLst>
          </a:prstGeom>
          <a:solidFill>
            <a:srgbClr val="00468E"/>
          </a:solidFill>
          <a:ln w="50800">
            <a:noFill/>
          </a:ln>
          <a:effectLst>
            <a:outerShdw blurRad="469900" sx="104000" sy="104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7" name="文本框 26">
            <a:extLst>
              <a:ext uri="{FF2B5EF4-FFF2-40B4-BE49-F238E27FC236}">
                <a16:creationId xmlns:a16="http://schemas.microsoft.com/office/drawing/2014/main" id="{2276C83F-36B5-4432-9838-DFA02067EACA}"/>
              </a:ext>
            </a:extLst>
          </p:cNvPr>
          <p:cNvSpPr txBox="1"/>
          <p:nvPr/>
        </p:nvSpPr>
        <p:spPr>
          <a:xfrm>
            <a:off x="8299247" y="2725980"/>
            <a:ext cx="1558965" cy="400110"/>
          </a:xfrm>
          <a:prstGeom prst="rect">
            <a:avLst/>
          </a:prstGeom>
          <a:noFill/>
        </p:spPr>
        <p:txBody>
          <a:bodyPr wrap="square" rtlCol="0">
            <a:spAutoFit/>
          </a:bodyPr>
          <a:lstStyle>
            <a:defPPr>
              <a:defRPr lang="zh-CN"/>
            </a:defPPr>
            <a:lvl1pPr>
              <a:defRPr sz="2800" b="1">
                <a:solidFill>
                  <a:srgbClr val="1E1F8B"/>
                </a:solidFill>
                <a:latin typeface="浪漫雅圆" panose="02010601040101010101" pitchFamily="2" charset="-122"/>
                <a:ea typeface="浪漫雅圆" panose="02010601040101010101" pitchFamily="2" charset="-122"/>
              </a:defRPr>
            </a:lvl1pPr>
          </a:lstStyle>
          <a:p>
            <a:pPr algn="ctr"/>
            <a:r>
              <a:rPr lang="zh-CN" altLang="en-US" sz="2000" dirty="0" smtClean="0">
                <a:solidFill>
                  <a:schemeClr val="bg1"/>
                </a:solidFill>
                <a:latin typeface="微软雅黑" panose="020B0503020204020204" pitchFamily="34" charset="-122"/>
                <a:ea typeface="微软雅黑" panose="020B0503020204020204" pitchFamily="34" charset="-122"/>
              </a:rPr>
              <a:t>后验方法</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28" name="矩形: 圆角 111">
            <a:extLst>
              <a:ext uri="{FF2B5EF4-FFF2-40B4-BE49-F238E27FC236}">
                <a16:creationId xmlns:a16="http://schemas.microsoft.com/office/drawing/2014/main" id="{82512636-FC39-4935-9320-864DA06B68CC}"/>
              </a:ext>
            </a:extLst>
          </p:cNvPr>
          <p:cNvSpPr/>
          <p:nvPr/>
        </p:nvSpPr>
        <p:spPr>
          <a:xfrm>
            <a:off x="8256758" y="4157772"/>
            <a:ext cx="1626022" cy="442175"/>
          </a:xfrm>
          <a:prstGeom prst="roundRect">
            <a:avLst>
              <a:gd name="adj" fmla="val 50000"/>
            </a:avLst>
          </a:prstGeom>
          <a:solidFill>
            <a:srgbClr val="00468E"/>
          </a:solidFill>
          <a:ln w="50800">
            <a:noFill/>
          </a:ln>
          <a:effectLst>
            <a:outerShdw blurRad="469900" sx="104000" sy="104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9" name="文本框 28">
            <a:extLst>
              <a:ext uri="{FF2B5EF4-FFF2-40B4-BE49-F238E27FC236}">
                <a16:creationId xmlns:a16="http://schemas.microsoft.com/office/drawing/2014/main" id="{2276C83F-36B5-4432-9838-DFA02067EACA}"/>
              </a:ext>
            </a:extLst>
          </p:cNvPr>
          <p:cNvSpPr txBox="1"/>
          <p:nvPr/>
        </p:nvSpPr>
        <p:spPr>
          <a:xfrm>
            <a:off x="8323815" y="4178804"/>
            <a:ext cx="1558965" cy="400110"/>
          </a:xfrm>
          <a:prstGeom prst="rect">
            <a:avLst/>
          </a:prstGeom>
          <a:noFill/>
        </p:spPr>
        <p:txBody>
          <a:bodyPr wrap="square" rtlCol="0">
            <a:spAutoFit/>
          </a:bodyPr>
          <a:lstStyle>
            <a:defPPr>
              <a:defRPr lang="zh-CN"/>
            </a:defPPr>
            <a:lvl1pPr>
              <a:defRPr sz="2800" b="1">
                <a:solidFill>
                  <a:srgbClr val="1E1F8B"/>
                </a:solidFill>
                <a:latin typeface="浪漫雅圆" panose="02010601040101010101" pitchFamily="2" charset="-122"/>
                <a:ea typeface="浪漫雅圆" panose="02010601040101010101" pitchFamily="2" charset="-122"/>
              </a:defRPr>
            </a:lvl1pPr>
          </a:lstStyle>
          <a:p>
            <a:pPr algn="ctr"/>
            <a:r>
              <a:rPr lang="zh-CN" altLang="en-US" sz="2000" dirty="0">
                <a:solidFill>
                  <a:schemeClr val="bg1"/>
                </a:solidFill>
                <a:latin typeface="微软雅黑" panose="020B0503020204020204" pitchFamily="34" charset="-122"/>
                <a:ea typeface="微软雅黑" panose="020B0503020204020204" pitchFamily="34" charset="-122"/>
              </a:rPr>
              <a:t>交互</a:t>
            </a:r>
            <a:r>
              <a:rPr lang="zh-CN" altLang="en-US" sz="2000" dirty="0" smtClean="0">
                <a:solidFill>
                  <a:schemeClr val="bg1"/>
                </a:solidFill>
                <a:latin typeface="微软雅黑" panose="020B0503020204020204" pitchFamily="34" charset="-122"/>
                <a:ea typeface="微软雅黑" panose="020B0503020204020204" pitchFamily="34" charset="-122"/>
              </a:rPr>
              <a:t>方法</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30" name="文本框 29">
            <a:extLst>
              <a:ext uri="{FF2B5EF4-FFF2-40B4-BE49-F238E27FC236}">
                <a16:creationId xmlns:a16="http://schemas.microsoft.com/office/drawing/2014/main" id="{C29F1C89-DF31-4EEE-A9E9-67ABEDCB9457}"/>
              </a:ext>
            </a:extLst>
          </p:cNvPr>
          <p:cNvSpPr txBox="1"/>
          <p:nvPr/>
        </p:nvSpPr>
        <p:spPr>
          <a:xfrm>
            <a:off x="2958911" y="4609667"/>
            <a:ext cx="3474711" cy="692497"/>
          </a:xfrm>
          <a:prstGeom prst="rect">
            <a:avLst/>
          </a:prstGeom>
          <a:noFill/>
        </p:spPr>
        <p:txBody>
          <a:bodyPr wrap="square" rtlCol="0">
            <a:spAutoFit/>
          </a:bodyPr>
          <a:lstStyle/>
          <a:p>
            <a:pPr>
              <a:lnSpc>
                <a:spcPct val="150000"/>
              </a:lnSpc>
            </a:pPr>
            <a:r>
              <a:rPr lang="zh-CN" altLang="en-US" sz="1400" dirty="0" smtClean="0">
                <a:latin typeface="微软雅黑" panose="020B0503020204020204" pitchFamily="34" charset="-122"/>
                <a:ea typeface="微软雅黑" panose="020B0503020204020204" pitchFamily="34" charset="-122"/>
              </a:rPr>
              <a:t>在</a:t>
            </a:r>
            <a:r>
              <a:rPr lang="zh-CN" altLang="en-US" sz="1400" dirty="0">
                <a:latin typeface="微软雅黑" panose="020B0503020204020204" pitchFamily="34" charset="-122"/>
                <a:ea typeface="微软雅黑" panose="020B0503020204020204" pitchFamily="34" charset="-122"/>
              </a:rPr>
              <a:t>求解过程之前表达足够的偏好信息</a:t>
            </a:r>
            <a:r>
              <a:rPr lang="zh-CN" altLang="en-US" sz="1400" dirty="0" smtClean="0">
                <a:latin typeface="微软雅黑" panose="020B0503020204020204" pitchFamily="34" charset="-122"/>
                <a:ea typeface="微软雅黑" panose="020B0503020204020204" pitchFamily="34" charset="-122"/>
              </a:rPr>
              <a:t>。</a:t>
            </a:r>
            <a:endParaRPr lang="en-US" altLang="zh-CN" sz="1400" dirty="0" smtClean="0">
              <a:latin typeface="微软雅黑" panose="020B0503020204020204" pitchFamily="34" charset="-122"/>
              <a:ea typeface="微软雅黑" panose="020B0503020204020204" pitchFamily="34" charset="-122"/>
            </a:endParaRPr>
          </a:p>
          <a:p>
            <a:pPr>
              <a:lnSpc>
                <a:spcPct val="150000"/>
              </a:lnSpc>
            </a:pPr>
            <a:r>
              <a:rPr lang="zh-CN" altLang="en-US" sz="1200" dirty="0">
                <a:latin typeface="微软雅黑" panose="020B0503020204020204" pitchFamily="34" charset="-122"/>
                <a:ea typeface="微软雅黑" panose="020B0503020204020204" pitchFamily="34" charset="-122"/>
              </a:rPr>
              <a:t>如</a:t>
            </a:r>
            <a:r>
              <a:rPr lang="zh-CN" altLang="en-US" sz="1200" dirty="0" smtClean="0">
                <a:latin typeface="微软雅黑" panose="020B0503020204020204" pitchFamily="34" charset="-122"/>
                <a:ea typeface="微软雅黑" panose="020B0503020204020204" pitchFamily="34" charset="-122"/>
              </a:rPr>
              <a:t>：</a:t>
            </a:r>
            <a:r>
              <a:rPr lang="zh-CN" altLang="en-US" sz="1200" dirty="0" smtClean="0">
                <a:solidFill>
                  <a:srgbClr val="FF0000"/>
                </a:solidFill>
                <a:latin typeface="微软雅黑" panose="020B0503020204020204" pitchFamily="34" charset="-122"/>
                <a:ea typeface="微软雅黑" panose="020B0503020204020204" pitchFamily="34" charset="-122"/>
              </a:rPr>
              <a:t>效用函数</a:t>
            </a:r>
            <a:r>
              <a:rPr lang="zh-CN" altLang="en-US" sz="1200" dirty="0" smtClean="0">
                <a:latin typeface="微软雅黑" panose="020B0503020204020204" pitchFamily="34" charset="-122"/>
                <a:ea typeface="微软雅黑" panose="020B0503020204020204" pitchFamily="34" charset="-122"/>
              </a:rPr>
              <a:t>、词典排序以及目标规划方法</a:t>
            </a:r>
            <a:endParaRPr lang="zh-CN" altLang="en-US" sz="1200" dirty="0">
              <a:latin typeface="微软雅黑" panose="020B0503020204020204" pitchFamily="34" charset="-122"/>
              <a:ea typeface="微软雅黑" panose="020B0503020204020204" pitchFamily="34" charset="-122"/>
            </a:endParaRPr>
          </a:p>
        </p:txBody>
      </p:sp>
      <p:sp>
        <p:nvSpPr>
          <p:cNvPr id="31" name="文本框 30">
            <a:extLst>
              <a:ext uri="{FF2B5EF4-FFF2-40B4-BE49-F238E27FC236}">
                <a16:creationId xmlns:a16="http://schemas.microsoft.com/office/drawing/2014/main" id="{C29F1C89-DF31-4EEE-A9E9-67ABEDCB9457}"/>
              </a:ext>
            </a:extLst>
          </p:cNvPr>
          <p:cNvSpPr txBox="1"/>
          <p:nvPr/>
        </p:nvSpPr>
        <p:spPr>
          <a:xfrm>
            <a:off x="6703523" y="3147533"/>
            <a:ext cx="4604944" cy="969496"/>
          </a:xfrm>
          <a:prstGeom prst="rect">
            <a:avLst/>
          </a:prstGeom>
          <a:noFill/>
        </p:spPr>
        <p:txBody>
          <a:bodyPr wrap="square" rtlCol="0">
            <a:spAutoFit/>
          </a:bodyPr>
          <a:lstStyle/>
          <a:p>
            <a:pPr>
              <a:lnSpc>
                <a:spcPct val="150000"/>
              </a:lnSpc>
            </a:pPr>
            <a:r>
              <a:rPr lang="zh-CN" altLang="en-US" sz="1400" dirty="0" smtClean="0">
                <a:latin typeface="微软雅黑" panose="020B0503020204020204" pitchFamily="34" charset="-122"/>
                <a:ea typeface="微软雅黑" panose="020B0503020204020204" pitchFamily="34" charset="-122"/>
              </a:rPr>
              <a:t>产生</a:t>
            </a:r>
            <a:r>
              <a:rPr lang="zh-CN" altLang="en-US" sz="1400" dirty="0">
                <a:latin typeface="微软雅黑" panose="020B0503020204020204" pitchFamily="34" charset="-122"/>
                <a:ea typeface="微软雅黑" panose="020B0503020204020204" pitchFamily="34" charset="-122"/>
              </a:rPr>
              <a:t>所有帕累托最优解或者帕累托最优解的代表性</a:t>
            </a:r>
            <a:r>
              <a:rPr lang="zh-CN" altLang="en-US" sz="1400" dirty="0" smtClean="0">
                <a:latin typeface="微软雅黑" panose="020B0503020204020204" pitchFamily="34" charset="-122"/>
                <a:ea typeface="微软雅黑" panose="020B0503020204020204" pitchFamily="34" charset="-122"/>
              </a:rPr>
              <a:t>子集。</a:t>
            </a:r>
            <a:endParaRPr lang="en-US" altLang="zh-CN" sz="1400" dirty="0" smtClean="0">
              <a:latin typeface="微软雅黑" panose="020B0503020204020204" pitchFamily="34" charset="-122"/>
              <a:ea typeface="微软雅黑" panose="020B0503020204020204" pitchFamily="34" charset="-122"/>
            </a:endParaRPr>
          </a:p>
          <a:p>
            <a:pPr>
              <a:lnSpc>
                <a:spcPct val="150000"/>
              </a:lnSpc>
            </a:pPr>
            <a:r>
              <a:rPr lang="zh-CN" altLang="en-US" sz="1200" dirty="0" smtClean="0">
                <a:latin typeface="微软雅黑" panose="020B0503020204020204" pitchFamily="34" charset="-122"/>
                <a:ea typeface="微软雅黑" panose="020B0503020204020204" pitchFamily="34" charset="-122"/>
              </a:rPr>
              <a:t>如：基于数学规划的后验方法（</a:t>
            </a:r>
            <a:r>
              <a:rPr lang="en-US" altLang="zh-CN" sz="1200" dirty="0" smtClean="0">
                <a:latin typeface="微软雅黑" panose="020B0503020204020204" pitchFamily="34" charset="-122"/>
                <a:ea typeface="微软雅黑" panose="020B0503020204020204" pitchFamily="34" charset="-122"/>
              </a:rPr>
              <a:t>NBI</a:t>
            </a:r>
            <a:r>
              <a:rPr lang="zh-CN" altLang="en-US" sz="1200" dirty="0" smtClean="0">
                <a:latin typeface="微软雅黑" panose="020B0503020204020204" pitchFamily="34" charset="-122"/>
                <a:ea typeface="微软雅黑" panose="020B0503020204020204" pitchFamily="34" charset="-122"/>
              </a:rPr>
              <a:t>、</a:t>
            </a:r>
            <a:r>
              <a:rPr lang="en-US" altLang="zh-CN" sz="1200" dirty="0" err="1" smtClean="0">
                <a:latin typeface="微软雅黑" panose="020B0503020204020204" pitchFamily="34" charset="-122"/>
                <a:ea typeface="微软雅黑" panose="020B0503020204020204" pitchFamily="34" charset="-122"/>
              </a:rPr>
              <a:t>NBIm</a:t>
            </a:r>
            <a:r>
              <a:rPr lang="zh-CN" altLang="en-US" sz="1200" dirty="0" smtClean="0">
                <a:latin typeface="微软雅黑" panose="020B0503020204020204" pitchFamily="34" charset="-122"/>
                <a:ea typeface="微软雅黑" panose="020B0503020204020204" pitchFamily="34" charset="-122"/>
              </a:rPr>
              <a:t>、</a:t>
            </a:r>
            <a:r>
              <a:rPr lang="en-US" altLang="zh-CN" sz="1200" dirty="0" smtClean="0">
                <a:latin typeface="微软雅黑" panose="020B0503020204020204" pitchFamily="34" charset="-122"/>
                <a:ea typeface="微软雅黑" panose="020B0503020204020204" pitchFamily="34" charset="-122"/>
              </a:rPr>
              <a:t>NC</a:t>
            </a:r>
            <a:r>
              <a:rPr lang="zh-CN" altLang="en-US" sz="1200" dirty="0">
                <a:latin typeface="微软雅黑" panose="020B0503020204020204" pitchFamily="34" charset="-122"/>
                <a:ea typeface="微软雅黑" panose="020B0503020204020204" pitchFamily="34" charset="-122"/>
              </a:rPr>
              <a:t>、</a:t>
            </a:r>
            <a:r>
              <a:rPr lang="en-US" altLang="zh-CN" sz="1200" dirty="0" smtClean="0">
                <a:latin typeface="微软雅黑" panose="020B0503020204020204" pitchFamily="34" charset="-122"/>
                <a:ea typeface="微软雅黑" panose="020B0503020204020204" pitchFamily="34" charset="-122"/>
              </a:rPr>
              <a:t>SPO</a:t>
            </a:r>
            <a:r>
              <a:rPr lang="zh-CN" altLang="en-US" sz="1200" dirty="0" smtClean="0">
                <a:latin typeface="微软雅黑" panose="020B0503020204020204" pitchFamily="34" charset="-122"/>
                <a:ea typeface="微软雅黑" panose="020B0503020204020204" pitchFamily="34" charset="-122"/>
              </a:rPr>
              <a:t>等）以及</a:t>
            </a:r>
            <a:endParaRPr lang="en-US" altLang="zh-CN" sz="1200" dirty="0" smtClean="0">
              <a:latin typeface="微软雅黑" panose="020B0503020204020204" pitchFamily="34" charset="-122"/>
              <a:ea typeface="微软雅黑" panose="020B0503020204020204" pitchFamily="34" charset="-122"/>
            </a:endParaRPr>
          </a:p>
          <a:p>
            <a:pPr>
              <a:lnSpc>
                <a:spcPct val="150000"/>
              </a:lnSpc>
            </a:pPr>
            <a:r>
              <a:rPr lang="zh-CN" altLang="en-US" sz="1200" dirty="0" smtClean="0">
                <a:latin typeface="微软雅黑" panose="020B0503020204020204" pitchFamily="34" charset="-122"/>
                <a:ea typeface="微软雅黑" panose="020B0503020204020204" pitchFamily="34" charset="-122"/>
              </a:rPr>
              <a:t>进化算法（</a:t>
            </a:r>
            <a:r>
              <a:rPr lang="en-US" altLang="zh-CN" sz="1200" dirty="0" smtClean="0">
                <a:solidFill>
                  <a:srgbClr val="FF0000"/>
                </a:solidFill>
                <a:latin typeface="微软雅黑" panose="020B0503020204020204" pitchFamily="34" charset="-122"/>
                <a:ea typeface="微软雅黑" panose="020B0503020204020204" pitchFamily="34" charset="-122"/>
              </a:rPr>
              <a:t>NSGA-II</a:t>
            </a:r>
            <a:r>
              <a:rPr lang="zh-CN" altLang="en-US" sz="1200" dirty="0" smtClean="0">
                <a:latin typeface="微软雅黑" panose="020B0503020204020204" pitchFamily="34" charset="-122"/>
                <a:ea typeface="微软雅黑" panose="020B0503020204020204" pitchFamily="34" charset="-122"/>
              </a:rPr>
              <a:t>、</a:t>
            </a:r>
            <a:r>
              <a:rPr lang="en-US" altLang="zh-CN" sz="1200" dirty="0" smtClean="0">
                <a:solidFill>
                  <a:srgbClr val="FF0000"/>
                </a:solidFill>
                <a:latin typeface="微软雅黑" panose="020B0503020204020204" pitchFamily="34" charset="-122"/>
                <a:ea typeface="微软雅黑" panose="020B0503020204020204" pitchFamily="34" charset="-122"/>
              </a:rPr>
              <a:t>MOPSO</a:t>
            </a:r>
            <a:r>
              <a:rPr lang="zh-CN" altLang="en-US" sz="1200" dirty="0" smtClean="0">
                <a:latin typeface="微软雅黑" panose="020B0503020204020204" pitchFamily="34" charset="-122"/>
                <a:ea typeface="微软雅黑" panose="020B0503020204020204" pitchFamily="34" charset="-122"/>
              </a:rPr>
              <a:t>、</a:t>
            </a:r>
            <a:r>
              <a:rPr lang="en-US" altLang="zh-CN" sz="1200" dirty="0" smtClean="0">
                <a:latin typeface="微软雅黑" panose="020B0503020204020204" pitchFamily="34" charset="-122"/>
                <a:ea typeface="微软雅黑" panose="020B0503020204020204" pitchFamily="34" charset="-122"/>
              </a:rPr>
              <a:t>SPEA-2</a:t>
            </a:r>
            <a:r>
              <a:rPr lang="zh-CN" altLang="en-US" sz="1200" dirty="0" smtClean="0">
                <a:latin typeface="微软雅黑" panose="020B0503020204020204" pitchFamily="34" charset="-122"/>
                <a:ea typeface="微软雅黑" panose="020B0503020204020204" pitchFamily="34" charset="-122"/>
              </a:rPr>
              <a:t>等）</a:t>
            </a:r>
            <a:endParaRPr lang="zh-CN" altLang="en-US" sz="1200" dirty="0">
              <a:latin typeface="微软雅黑" panose="020B0503020204020204" pitchFamily="34" charset="-122"/>
              <a:ea typeface="微软雅黑" panose="020B0503020204020204" pitchFamily="34" charset="-122"/>
            </a:endParaRPr>
          </a:p>
        </p:txBody>
      </p:sp>
      <p:sp>
        <p:nvSpPr>
          <p:cNvPr id="32" name="文本框 31">
            <a:extLst>
              <a:ext uri="{FF2B5EF4-FFF2-40B4-BE49-F238E27FC236}">
                <a16:creationId xmlns:a16="http://schemas.microsoft.com/office/drawing/2014/main" id="{C29F1C89-DF31-4EEE-A9E9-67ABEDCB9457}"/>
              </a:ext>
            </a:extLst>
          </p:cNvPr>
          <p:cNvSpPr txBox="1"/>
          <p:nvPr/>
        </p:nvSpPr>
        <p:spPr>
          <a:xfrm>
            <a:off x="6703523" y="4606622"/>
            <a:ext cx="4604944" cy="936860"/>
          </a:xfrm>
          <a:prstGeom prst="rect">
            <a:avLst/>
          </a:prstGeom>
          <a:noFill/>
        </p:spPr>
        <p:txBody>
          <a:bodyPr wrap="square" rtlCol="0">
            <a:spAutoFit/>
          </a:bodyPr>
          <a:lstStyle/>
          <a:p>
            <a:pPr>
              <a:lnSpc>
                <a:spcPct val="150000"/>
              </a:lnSpc>
            </a:pPr>
            <a:r>
              <a:rPr lang="zh-CN" altLang="en-US" sz="1400" dirty="0" smtClean="0">
                <a:latin typeface="微软雅黑" panose="020B0503020204020204" pitchFamily="34" charset="-122"/>
                <a:ea typeface="微软雅黑" panose="020B0503020204020204" pitchFamily="34" charset="-122"/>
              </a:rPr>
              <a:t>迭代的、交互的求解过程。</a:t>
            </a:r>
            <a:endParaRPr lang="en-US" altLang="zh-CN" sz="1400" dirty="0" smtClean="0">
              <a:latin typeface="微软雅黑" panose="020B0503020204020204" pitchFamily="34" charset="-122"/>
              <a:ea typeface="微软雅黑" panose="020B0503020204020204" pitchFamily="34" charset="-122"/>
            </a:endParaRPr>
          </a:p>
          <a:p>
            <a:pPr>
              <a:lnSpc>
                <a:spcPct val="150000"/>
              </a:lnSpc>
            </a:pPr>
            <a:r>
              <a:rPr lang="zh-CN" altLang="en-US" sz="1200" dirty="0" smtClean="0">
                <a:latin typeface="微软雅黑" panose="020B0503020204020204" pitchFamily="34" charset="-122"/>
                <a:ea typeface="微软雅黑" panose="020B0503020204020204" pitchFamily="34" charset="-122"/>
              </a:rPr>
              <a:t>决策者在</a:t>
            </a:r>
            <a:r>
              <a:rPr lang="zh-CN" altLang="en-US" sz="1200" dirty="0">
                <a:latin typeface="微软雅黑" panose="020B0503020204020204" pitchFamily="34" charset="-122"/>
                <a:ea typeface="微软雅黑" panose="020B0503020204020204" pitchFamily="34" charset="-122"/>
              </a:rPr>
              <a:t>每次迭代时表达偏好，</a:t>
            </a:r>
            <a:r>
              <a:rPr lang="zh-CN" altLang="en-US" sz="1200" dirty="0" smtClean="0">
                <a:latin typeface="微软雅黑" panose="020B0503020204020204" pitchFamily="34" charset="-122"/>
                <a:ea typeface="微软雅黑" panose="020B0503020204020204" pitchFamily="34" charset="-122"/>
              </a:rPr>
              <a:t>以获得</a:t>
            </a:r>
            <a:r>
              <a:rPr lang="zh-CN" altLang="en-US" sz="1200" dirty="0">
                <a:latin typeface="微软雅黑" panose="020B0503020204020204" pitchFamily="34" charset="-122"/>
                <a:ea typeface="微软雅黑" panose="020B0503020204020204" pitchFamily="34" charset="-122"/>
              </a:rPr>
              <a:t>决策者感兴趣的帕累托最优解，并了解可以获得哪种解决方案</a:t>
            </a:r>
          </a:p>
        </p:txBody>
      </p:sp>
      <p:pic>
        <p:nvPicPr>
          <p:cNvPr id="33" name="图片 32"/>
          <p:cNvPicPr>
            <a:picLocks noChangeAspect="1"/>
          </p:cNvPicPr>
          <p:nvPr/>
        </p:nvPicPr>
        <p:blipFill>
          <a:blip r:embed="rId5" cstate="hqprint">
            <a:extLst>
              <a:ext uri="{BEBA8EAE-BF5A-486C-A8C5-ECC9F3942E4B}">
                <a14:imgProps xmlns:a14="http://schemas.microsoft.com/office/drawing/2010/main">
                  <a14:imgLayer r:embed="rId6">
                    <a14:imgEffect>
                      <a14:saturation sat="33000"/>
                    </a14:imgEffect>
                  </a14:imgLayer>
                </a14:imgProps>
              </a:ext>
              <a:ext uri="{28A0092B-C50C-407E-A947-70E740481C1C}">
                <a14:useLocalDpi xmlns:a14="http://schemas.microsoft.com/office/drawing/2010/main" val="0"/>
              </a:ext>
            </a:extLst>
          </a:blip>
          <a:stretch>
            <a:fillRect/>
          </a:stretch>
        </p:blipFill>
        <p:spPr>
          <a:xfrm>
            <a:off x="2160879" y="5684515"/>
            <a:ext cx="2194903" cy="1559832"/>
          </a:xfrm>
          <a:prstGeom prst="rect">
            <a:avLst/>
          </a:prstGeom>
        </p:spPr>
      </p:pic>
      <p:sp>
        <p:nvSpPr>
          <p:cNvPr id="2" name="矩形 1"/>
          <p:cNvSpPr/>
          <p:nvPr/>
        </p:nvSpPr>
        <p:spPr>
          <a:xfrm>
            <a:off x="3258330" y="1711581"/>
            <a:ext cx="7364930" cy="923330"/>
          </a:xfrm>
          <a:prstGeom prst="rect">
            <a:avLst/>
          </a:prstGeom>
        </p:spPr>
        <p:txBody>
          <a:bodyPr wrap="square">
            <a:spAutoFit/>
          </a:bodyPr>
          <a:lstStyle/>
          <a:p>
            <a:pPr>
              <a:lnSpc>
                <a:spcPct val="150000"/>
              </a:lnSpc>
            </a:pPr>
            <a:r>
              <a:rPr lang="en-US" altLang="zh-CN" dirty="0" smtClean="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dirty="0" smtClean="0">
                <a:latin typeface="微软雅黑" panose="020B0503020204020204" pitchFamily="34" charset="-122"/>
                <a:ea typeface="微软雅黑" panose="020B0503020204020204" pitchFamily="34" charset="-122"/>
                <a:cs typeface="Times New Roman" panose="02020603050405020304" pitchFamily="18" charset="0"/>
              </a:rPr>
              <a:t>当</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强调做出决策时，解决多目标优化问题的目标是支持</a:t>
            </a:r>
            <a:r>
              <a:rPr lang="zh-CN" altLang="zh-CN"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决策者</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根据其</a:t>
            </a:r>
            <a:r>
              <a:rPr lang="zh-CN" altLang="zh-CN"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主观偏好</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找到</a:t>
            </a:r>
            <a:r>
              <a:rPr lang="zh-CN" altLang="zh-CN"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最优选的帕累托最优解</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dirty="0">
              <a:latin typeface="微软雅黑" panose="020B0503020204020204" pitchFamily="34" charset="-122"/>
              <a:ea typeface="微软雅黑" panose="020B0503020204020204" pitchFamily="34" charset="-122"/>
            </a:endParaRPr>
          </a:p>
        </p:txBody>
      </p:sp>
      <p:sp>
        <p:nvSpPr>
          <p:cNvPr id="3" name="爆炸形 2 2"/>
          <p:cNvSpPr/>
          <p:nvPr/>
        </p:nvSpPr>
        <p:spPr>
          <a:xfrm>
            <a:off x="5342364" y="3381041"/>
            <a:ext cx="1555764" cy="1030230"/>
          </a:xfrm>
          <a:prstGeom prst="irregularSeal2">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p>
        </p:txBody>
      </p:sp>
      <p:sp>
        <p:nvSpPr>
          <p:cNvPr id="5" name="文本框 4"/>
          <p:cNvSpPr txBox="1"/>
          <p:nvPr/>
        </p:nvSpPr>
        <p:spPr>
          <a:xfrm>
            <a:off x="5342364" y="3599192"/>
            <a:ext cx="1474548" cy="646331"/>
          </a:xfrm>
          <a:prstGeom prst="rect">
            <a:avLst/>
          </a:prstGeom>
          <a:noFill/>
        </p:spPr>
        <p:txBody>
          <a:bodyPr wrap="square" rtlCol="0">
            <a:spAutoFit/>
          </a:bodyPr>
          <a:lstStyle/>
          <a:p>
            <a:pPr marL="171450" indent="-171450" algn="l">
              <a:buFont typeface="Wingdings" panose="05000000000000000000" pitchFamily="2" charset="2"/>
              <a:buChar char="u"/>
            </a:pPr>
            <a:r>
              <a:rPr lang="zh-CN" altLang="en-US" sz="1200" dirty="0" smtClean="0">
                <a:solidFill>
                  <a:srgbClr val="FF0000"/>
                </a:solidFill>
                <a:latin typeface="微软雅黑" panose="020B0503020204020204" pitchFamily="34" charset="-122"/>
                <a:ea typeface="微软雅黑" panose="020B0503020204020204" pitchFamily="34" charset="-122"/>
              </a:rPr>
              <a:t>大量的专家知识和人为干预</a:t>
            </a:r>
            <a:endParaRPr lang="en-US" altLang="zh-CN" sz="1200" dirty="0" smtClean="0">
              <a:solidFill>
                <a:srgbClr val="FF0000"/>
              </a:solidFill>
              <a:latin typeface="微软雅黑" panose="020B0503020204020204" pitchFamily="34" charset="-122"/>
              <a:ea typeface="微软雅黑" panose="020B0503020204020204" pitchFamily="34" charset="-122"/>
            </a:endParaRPr>
          </a:p>
          <a:p>
            <a:pPr marL="171450" indent="-171450" algn="l">
              <a:buFont typeface="Wingdings" panose="05000000000000000000" pitchFamily="2" charset="2"/>
              <a:buChar char="u"/>
            </a:pPr>
            <a:r>
              <a:rPr lang="zh-CN" altLang="en-US" sz="1200" dirty="0">
                <a:solidFill>
                  <a:srgbClr val="FF0000"/>
                </a:solidFill>
                <a:latin typeface="微软雅黑" panose="020B0503020204020204" pitchFamily="34" charset="-122"/>
                <a:ea typeface="微软雅黑" panose="020B0503020204020204" pitchFamily="34" charset="-122"/>
              </a:rPr>
              <a:t>静态</a:t>
            </a:r>
            <a:r>
              <a:rPr lang="zh-CN" altLang="en-US" sz="1200" dirty="0" smtClean="0">
                <a:solidFill>
                  <a:srgbClr val="FF0000"/>
                </a:solidFill>
                <a:latin typeface="微软雅黑" panose="020B0503020204020204" pitchFamily="34" charset="-122"/>
                <a:ea typeface="微软雅黑" panose="020B0503020204020204" pitchFamily="34" charset="-122"/>
              </a:rPr>
              <a:t>全局的角度</a:t>
            </a:r>
            <a:endParaRPr lang="zh-CN" altLang="en-US" sz="1200" dirty="0">
              <a:solidFill>
                <a:srgbClr val="FF0000"/>
              </a:solidFill>
              <a:latin typeface="微软雅黑" panose="020B0503020204020204" pitchFamily="34" charset="-122"/>
              <a:ea typeface="微软雅黑" panose="020B0503020204020204" pitchFamily="34" charset="-122"/>
            </a:endParaRPr>
          </a:p>
        </p:txBody>
      </p:sp>
      <p:sp>
        <p:nvSpPr>
          <p:cNvPr id="34" name="矩形: 圆角 120">
            <a:extLst>
              <a:ext uri="{FF2B5EF4-FFF2-40B4-BE49-F238E27FC236}">
                <a16:creationId xmlns:a16="http://schemas.microsoft.com/office/drawing/2014/main" id="{44906AC7-84B6-453D-BE8F-1E08EA3CF00D}"/>
              </a:ext>
            </a:extLst>
          </p:cNvPr>
          <p:cNvSpPr/>
          <p:nvPr/>
        </p:nvSpPr>
        <p:spPr>
          <a:xfrm>
            <a:off x="-335280" y="4949971"/>
            <a:ext cx="2430780" cy="615507"/>
          </a:xfrm>
          <a:prstGeom prst="roundRect">
            <a:avLst>
              <a:gd name="adj" fmla="val 50000"/>
            </a:avLst>
          </a:prstGeom>
          <a:solidFill>
            <a:schemeClr val="bg1"/>
          </a:solidFill>
          <a:ln w="50800">
            <a:noFill/>
          </a:ln>
          <a:effectLst>
            <a:outerShdw blurRad="469900" sx="104000" sy="104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5" name="文本框 34">
            <a:extLst>
              <a:ext uri="{FF2B5EF4-FFF2-40B4-BE49-F238E27FC236}">
                <a16:creationId xmlns:a16="http://schemas.microsoft.com/office/drawing/2014/main" id="{F2A70FE8-B823-4BCA-ABD5-E5714485D20F}"/>
              </a:ext>
            </a:extLst>
          </p:cNvPr>
          <p:cNvSpPr txBox="1"/>
          <p:nvPr/>
        </p:nvSpPr>
        <p:spPr>
          <a:xfrm>
            <a:off x="203606" y="5003036"/>
            <a:ext cx="1686154" cy="461665"/>
          </a:xfrm>
          <a:prstGeom prst="rect">
            <a:avLst/>
          </a:prstGeom>
          <a:noFill/>
        </p:spPr>
        <p:txBody>
          <a:bodyPr wrap="square" rtlCol="0">
            <a:spAutoFit/>
          </a:bodyPr>
          <a:lstStyle/>
          <a:p>
            <a:r>
              <a:rPr lang="zh-CN" altLang="en-US" sz="2400" b="1" dirty="0" smtClean="0">
                <a:solidFill>
                  <a:srgbClr val="00468E"/>
                </a:solidFill>
                <a:latin typeface="微软雅黑" panose="020B0503020204020204" pitchFamily="34" charset="-122"/>
                <a:ea typeface="微软雅黑" panose="020B0503020204020204" pitchFamily="34" charset="-122"/>
              </a:rPr>
              <a:t>附录 </a:t>
            </a:r>
            <a:endParaRPr lang="zh-CN" altLang="en-US" sz="2400" b="1" dirty="0">
              <a:solidFill>
                <a:srgbClr val="00468E"/>
              </a:solidFill>
              <a:latin typeface="微软雅黑" panose="020B0503020204020204" pitchFamily="34" charset="-122"/>
              <a:ea typeface="微软雅黑" panose="020B0503020204020204" pitchFamily="34" charset="-122"/>
            </a:endParaRPr>
          </a:p>
        </p:txBody>
      </p:sp>
      <p:sp>
        <p:nvSpPr>
          <p:cNvPr id="36" name="弧形 35">
            <a:extLst>
              <a:ext uri="{FF2B5EF4-FFF2-40B4-BE49-F238E27FC236}">
                <a16:creationId xmlns:a16="http://schemas.microsoft.com/office/drawing/2014/main" id="{42BC9E90-A9F4-4585-88CC-3203288AEDE6}"/>
              </a:ext>
            </a:extLst>
          </p:cNvPr>
          <p:cNvSpPr/>
          <p:nvPr/>
        </p:nvSpPr>
        <p:spPr>
          <a:xfrm rot="2700000">
            <a:off x="1467034" y="5059812"/>
            <a:ext cx="395824" cy="395824"/>
          </a:xfrm>
          <a:prstGeom prst="arc">
            <a:avLst/>
          </a:prstGeom>
          <a:ln w="50800" cap="rnd">
            <a:solidFill>
              <a:srgbClr val="00468E"/>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 name="文本框 36">
            <a:extLst>
              <a:ext uri="{FF2B5EF4-FFF2-40B4-BE49-F238E27FC236}">
                <a16:creationId xmlns:a16="http://schemas.microsoft.com/office/drawing/2014/main" id="{C5E880B9-107D-41C6-87F1-65F66D40A0BF}"/>
              </a:ext>
            </a:extLst>
          </p:cNvPr>
          <p:cNvSpPr txBox="1"/>
          <p:nvPr/>
        </p:nvSpPr>
        <p:spPr>
          <a:xfrm>
            <a:off x="203606" y="2185231"/>
            <a:ext cx="1373734" cy="400110"/>
          </a:xfrm>
          <a:prstGeom prst="rect">
            <a:avLst/>
          </a:prstGeom>
          <a:noFill/>
        </p:spPr>
        <p:txBody>
          <a:bodyPr wrap="square" rtlCol="0">
            <a:spAutoFit/>
          </a:bodyPr>
          <a:lstStyle/>
          <a:p>
            <a:r>
              <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rPr>
              <a:t>研究</a:t>
            </a:r>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背景</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38" name="文本框 37">
            <a:extLst>
              <a:ext uri="{FF2B5EF4-FFF2-40B4-BE49-F238E27FC236}">
                <a16:creationId xmlns:a16="http://schemas.microsoft.com/office/drawing/2014/main" id="{89BB294C-F152-47A1-A832-B338DFB2169C}"/>
              </a:ext>
            </a:extLst>
          </p:cNvPr>
          <p:cNvSpPr txBox="1"/>
          <p:nvPr/>
        </p:nvSpPr>
        <p:spPr>
          <a:xfrm>
            <a:off x="203606" y="2723533"/>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问题建模</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39" name="文本框 38">
            <a:extLst>
              <a:ext uri="{FF2B5EF4-FFF2-40B4-BE49-F238E27FC236}">
                <a16:creationId xmlns:a16="http://schemas.microsoft.com/office/drawing/2014/main" id="{70B01E73-2206-4BAF-96FD-98F96844A935}"/>
              </a:ext>
            </a:extLst>
          </p:cNvPr>
          <p:cNvSpPr txBox="1"/>
          <p:nvPr/>
        </p:nvSpPr>
        <p:spPr>
          <a:xfrm>
            <a:off x="203606" y="3287304"/>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调度方法</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40" name="文本框 39">
            <a:extLst>
              <a:ext uri="{FF2B5EF4-FFF2-40B4-BE49-F238E27FC236}">
                <a16:creationId xmlns:a16="http://schemas.microsoft.com/office/drawing/2014/main" id="{70B01E73-2206-4BAF-96FD-98F96844A935}"/>
              </a:ext>
            </a:extLst>
          </p:cNvPr>
          <p:cNvSpPr txBox="1"/>
          <p:nvPr/>
        </p:nvSpPr>
        <p:spPr>
          <a:xfrm>
            <a:off x="193243" y="3790595"/>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实验分析</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41" name="文本框 40">
            <a:extLst>
              <a:ext uri="{FF2B5EF4-FFF2-40B4-BE49-F238E27FC236}">
                <a16:creationId xmlns:a16="http://schemas.microsoft.com/office/drawing/2014/main" id="{70B01E73-2206-4BAF-96FD-98F96844A935}"/>
              </a:ext>
            </a:extLst>
          </p:cNvPr>
          <p:cNvSpPr txBox="1"/>
          <p:nvPr/>
        </p:nvSpPr>
        <p:spPr>
          <a:xfrm>
            <a:off x="187991" y="4300346"/>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总结展望</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86033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9F699C4-BCCA-42CD-B586-356B7EFDD3E5}"/>
              </a:ext>
            </a:extLst>
          </p:cNvPr>
          <p:cNvSpPr/>
          <p:nvPr/>
        </p:nvSpPr>
        <p:spPr>
          <a:xfrm>
            <a:off x="0" y="0"/>
            <a:ext cx="1825599" cy="6858000"/>
          </a:xfrm>
          <a:prstGeom prst="rect">
            <a:avLst/>
          </a:prstGeom>
          <a:solidFill>
            <a:srgbClr val="004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60922CB0-E90C-4133-BA3F-A9FAB3012FFB}"/>
              </a:ext>
            </a:extLst>
          </p:cNvPr>
          <p:cNvSpPr txBox="1"/>
          <p:nvPr/>
        </p:nvSpPr>
        <p:spPr>
          <a:xfrm>
            <a:off x="2287062" y="473744"/>
            <a:ext cx="9347391" cy="523220"/>
          </a:xfrm>
          <a:prstGeom prst="rect">
            <a:avLst/>
          </a:prstGeom>
          <a:noFill/>
        </p:spPr>
        <p:txBody>
          <a:bodyPr wrap="square" rtlCol="0">
            <a:spAutoFit/>
          </a:bodyPr>
          <a:lstStyle/>
          <a:p>
            <a:r>
              <a:rPr lang="en-US" altLang="zh-CN" sz="2800" b="1" dirty="0" smtClean="0">
                <a:solidFill>
                  <a:srgbClr val="00468E"/>
                </a:solidFill>
                <a:latin typeface="微软雅黑" panose="020B0503020204020204" pitchFamily="34" charset="-122"/>
                <a:ea typeface="微软雅黑" panose="020B0503020204020204" pitchFamily="34" charset="-122"/>
              </a:rPr>
              <a:t>2.3 </a:t>
            </a:r>
            <a:r>
              <a:rPr lang="zh-CN" altLang="en-US" sz="2800" b="1" dirty="0" smtClean="0">
                <a:solidFill>
                  <a:srgbClr val="00468E"/>
                </a:solidFill>
                <a:latin typeface="微软雅黑" panose="020B0503020204020204" pitchFamily="34" charset="-122"/>
                <a:ea typeface="微软雅黑" panose="020B0503020204020204" pitchFamily="34" charset="-122"/>
              </a:rPr>
              <a:t>博弈论基本概念</a:t>
            </a:r>
            <a:endParaRPr lang="zh-CN" altLang="en-US" sz="2800" b="1" dirty="0">
              <a:solidFill>
                <a:srgbClr val="00468E"/>
              </a:solidFill>
              <a:latin typeface="微软雅黑" panose="020B0503020204020204" pitchFamily="34" charset="-122"/>
              <a:ea typeface="微软雅黑" panose="020B0503020204020204" pitchFamily="34" charset="-122"/>
            </a:endParaRPr>
          </a:p>
        </p:txBody>
      </p:sp>
      <p:sp>
        <p:nvSpPr>
          <p:cNvPr id="117" name="矩形: 圆角 116">
            <a:extLst>
              <a:ext uri="{FF2B5EF4-FFF2-40B4-BE49-F238E27FC236}">
                <a16:creationId xmlns:a16="http://schemas.microsoft.com/office/drawing/2014/main" id="{F581DC3B-F44A-4372-9EB2-442DE92DF72A}"/>
              </a:ext>
            </a:extLst>
          </p:cNvPr>
          <p:cNvSpPr/>
          <p:nvPr/>
        </p:nvSpPr>
        <p:spPr>
          <a:xfrm>
            <a:off x="2689011" y="1536921"/>
            <a:ext cx="8619456" cy="3784158"/>
          </a:xfrm>
          <a:prstGeom prst="roundRect">
            <a:avLst>
              <a:gd name="adj" fmla="val 10297"/>
            </a:avLst>
          </a:prstGeom>
          <a:solidFill>
            <a:schemeClr val="bg1"/>
          </a:solidFill>
          <a:ln>
            <a:noFill/>
          </a:ln>
          <a:effectLst>
            <a:outerShdw blurRad="2794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18" name="任意多边形: 形状 117">
            <a:extLst>
              <a:ext uri="{FF2B5EF4-FFF2-40B4-BE49-F238E27FC236}">
                <a16:creationId xmlns:a16="http://schemas.microsoft.com/office/drawing/2014/main" id="{004C08BD-7DF4-493B-835F-4768A27D845F}"/>
              </a:ext>
            </a:extLst>
          </p:cNvPr>
          <p:cNvSpPr/>
          <p:nvPr/>
        </p:nvSpPr>
        <p:spPr>
          <a:xfrm>
            <a:off x="2389778" y="1331684"/>
            <a:ext cx="833708" cy="623796"/>
          </a:xfrm>
          <a:custGeom>
            <a:avLst/>
            <a:gdLst/>
            <a:ahLst/>
            <a:cxnLst/>
            <a:rect l="l" t="t" r="r" b="b"/>
            <a:pathLst>
              <a:path w="95778" h="71663">
                <a:moveTo>
                  <a:pt x="82098" y="5"/>
                </a:moveTo>
                <a:cubicBezTo>
                  <a:pt x="84614" y="48"/>
                  <a:pt x="87286" y="396"/>
                  <a:pt x="90116" y="1050"/>
                </a:cubicBezTo>
                <a:lnTo>
                  <a:pt x="90116" y="8817"/>
                </a:lnTo>
                <a:cubicBezTo>
                  <a:pt x="78257" y="13440"/>
                  <a:pt x="71979" y="21792"/>
                  <a:pt x="71280" y="33873"/>
                </a:cubicBezTo>
                <a:cubicBezTo>
                  <a:pt x="84139" y="29288"/>
                  <a:pt x="92305" y="35340"/>
                  <a:pt x="95778" y="52027"/>
                </a:cubicBezTo>
                <a:cubicBezTo>
                  <a:pt x="94826" y="65118"/>
                  <a:pt x="87973" y="71663"/>
                  <a:pt x="75219" y="71663"/>
                </a:cubicBezTo>
                <a:cubicBezTo>
                  <a:pt x="59956" y="70752"/>
                  <a:pt x="52325" y="61506"/>
                  <a:pt x="52325" y="43926"/>
                </a:cubicBezTo>
                <a:cubicBezTo>
                  <a:pt x="54564" y="14342"/>
                  <a:pt x="64489" y="-298"/>
                  <a:pt x="82098" y="5"/>
                </a:cubicBezTo>
                <a:close/>
                <a:moveTo>
                  <a:pt x="29473" y="5"/>
                </a:moveTo>
                <a:cubicBezTo>
                  <a:pt x="31987" y="48"/>
                  <a:pt x="34659" y="396"/>
                  <a:pt x="37490" y="1050"/>
                </a:cubicBezTo>
                <a:lnTo>
                  <a:pt x="37490" y="8817"/>
                </a:lnTo>
                <a:cubicBezTo>
                  <a:pt x="25647" y="13434"/>
                  <a:pt x="19469" y="21786"/>
                  <a:pt x="18954" y="33873"/>
                </a:cubicBezTo>
                <a:cubicBezTo>
                  <a:pt x="31588" y="29288"/>
                  <a:pt x="39755" y="35324"/>
                  <a:pt x="43458" y="51980"/>
                </a:cubicBezTo>
                <a:cubicBezTo>
                  <a:pt x="42502" y="65102"/>
                  <a:pt x="35547" y="71663"/>
                  <a:pt x="22593" y="71663"/>
                </a:cubicBezTo>
                <a:cubicBezTo>
                  <a:pt x="7531" y="70752"/>
                  <a:pt x="0" y="61506"/>
                  <a:pt x="0" y="43926"/>
                </a:cubicBezTo>
                <a:cubicBezTo>
                  <a:pt x="2053" y="14342"/>
                  <a:pt x="11877" y="-298"/>
                  <a:pt x="29473" y="5"/>
                </a:cubicBezTo>
                <a:close/>
              </a:path>
            </a:pathLst>
          </a:custGeom>
          <a:solidFill>
            <a:srgbClr val="004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02" name="文本框 201">
            <a:extLst>
              <a:ext uri="{FF2B5EF4-FFF2-40B4-BE49-F238E27FC236}">
                <a16:creationId xmlns:a16="http://schemas.microsoft.com/office/drawing/2014/main" id="{DD2C9A0A-0CFE-4BF9-B002-2F158F750411}"/>
              </a:ext>
            </a:extLst>
          </p:cNvPr>
          <p:cNvSpPr txBox="1"/>
          <p:nvPr/>
        </p:nvSpPr>
        <p:spPr>
          <a:xfrm>
            <a:off x="4489464" y="4455834"/>
            <a:ext cx="2102182" cy="418191"/>
          </a:xfrm>
          <a:prstGeom prst="rect">
            <a:avLst/>
          </a:prstGeom>
          <a:noFill/>
        </p:spPr>
        <p:txBody>
          <a:bodyPr wrap="square" rtlCol="0">
            <a:spAutoFit/>
          </a:bodyPr>
          <a:lstStyle/>
          <a:p>
            <a:pPr algn="ctr">
              <a:lnSpc>
                <a:spcPct val="150000"/>
              </a:lnSpc>
            </a:pPr>
            <a:r>
              <a:rPr lang="zh-CN" altLang="en-US" sz="1600" dirty="0" smtClean="0">
                <a:latin typeface="微软雅黑" panose="020B0503020204020204" pitchFamily="34" charset="-122"/>
                <a:ea typeface="微软雅黑" panose="020B0503020204020204" pitchFamily="34" charset="-122"/>
              </a:rPr>
              <a:t>博弈论简介</a:t>
            </a:r>
            <a:endParaRPr lang="en-US" altLang="zh-CN" sz="1600" dirty="0">
              <a:latin typeface="微软雅黑" panose="020B0503020204020204" pitchFamily="34" charset="-122"/>
              <a:ea typeface="微软雅黑" panose="020B0503020204020204" pitchFamily="34" charset="-122"/>
            </a:endParaRPr>
          </a:p>
        </p:txBody>
      </p:sp>
      <p:sp>
        <p:nvSpPr>
          <p:cNvPr id="203" name="文本框 202">
            <a:extLst>
              <a:ext uri="{FF2B5EF4-FFF2-40B4-BE49-F238E27FC236}">
                <a16:creationId xmlns:a16="http://schemas.microsoft.com/office/drawing/2014/main" id="{44E39237-581B-4EDF-BBE8-E1087B9BC61C}"/>
              </a:ext>
            </a:extLst>
          </p:cNvPr>
          <p:cNvSpPr txBox="1"/>
          <p:nvPr/>
        </p:nvSpPr>
        <p:spPr>
          <a:xfrm>
            <a:off x="4500000" y="3251064"/>
            <a:ext cx="2081110" cy="830997"/>
          </a:xfrm>
          <a:prstGeom prst="rect">
            <a:avLst/>
          </a:prstGeom>
          <a:noFill/>
        </p:spPr>
        <p:txBody>
          <a:bodyPr wrap="square" rtlCol="0">
            <a:spAutoFit/>
          </a:bodyPr>
          <a:lstStyle/>
          <a:p>
            <a:pPr algn="ctr"/>
            <a:r>
              <a:rPr lang="en-US" altLang="zh-CN" sz="4800" b="1" dirty="0" smtClean="0">
                <a:solidFill>
                  <a:srgbClr val="00468E"/>
                </a:solidFill>
                <a:latin typeface="微软雅黑" panose="020B0503020204020204" pitchFamily="34" charset="-122"/>
                <a:ea typeface="微软雅黑" panose="020B0503020204020204" pitchFamily="34" charset="-122"/>
              </a:rPr>
              <a:t>2.2.1</a:t>
            </a:r>
            <a:endParaRPr lang="zh-CN" altLang="en-US" sz="4800" b="1" dirty="0">
              <a:solidFill>
                <a:srgbClr val="00468E"/>
              </a:solidFill>
              <a:latin typeface="微软雅黑" panose="020B0503020204020204" pitchFamily="34" charset="-122"/>
              <a:ea typeface="微软雅黑" panose="020B0503020204020204" pitchFamily="34" charset="-122"/>
            </a:endParaRPr>
          </a:p>
        </p:txBody>
      </p:sp>
      <p:sp>
        <p:nvSpPr>
          <p:cNvPr id="208" name="文本框 207">
            <a:extLst>
              <a:ext uri="{FF2B5EF4-FFF2-40B4-BE49-F238E27FC236}">
                <a16:creationId xmlns:a16="http://schemas.microsoft.com/office/drawing/2014/main" id="{DED003D2-99A8-45B2-9C6A-74AF20392C09}"/>
              </a:ext>
            </a:extLst>
          </p:cNvPr>
          <p:cNvSpPr txBox="1"/>
          <p:nvPr/>
        </p:nvSpPr>
        <p:spPr>
          <a:xfrm>
            <a:off x="7355786" y="4455834"/>
            <a:ext cx="2102182" cy="418191"/>
          </a:xfrm>
          <a:prstGeom prst="rect">
            <a:avLst/>
          </a:prstGeom>
          <a:noFill/>
        </p:spPr>
        <p:txBody>
          <a:bodyPr wrap="square" rtlCol="0">
            <a:spAutoFit/>
          </a:bodyPr>
          <a:lstStyle/>
          <a:p>
            <a:pPr algn="ctr">
              <a:lnSpc>
                <a:spcPct val="150000"/>
              </a:lnSpc>
            </a:pPr>
            <a:r>
              <a:rPr lang="zh-CN" altLang="en-US" sz="1600" dirty="0" smtClean="0">
                <a:latin typeface="微软雅黑" panose="020B0503020204020204" pitchFamily="34" charset="-122"/>
                <a:ea typeface="微软雅黑" panose="020B0503020204020204" pitchFamily="34" charset="-122"/>
              </a:rPr>
              <a:t>博弈模型的解</a:t>
            </a:r>
            <a:endParaRPr lang="en-US" altLang="zh-CN" sz="1600" dirty="0">
              <a:latin typeface="微软雅黑" panose="020B0503020204020204" pitchFamily="34" charset="-122"/>
              <a:ea typeface="微软雅黑" panose="020B0503020204020204" pitchFamily="34" charset="-122"/>
            </a:endParaRPr>
          </a:p>
        </p:txBody>
      </p:sp>
      <p:sp>
        <p:nvSpPr>
          <p:cNvPr id="209" name="文本框 208">
            <a:extLst>
              <a:ext uri="{FF2B5EF4-FFF2-40B4-BE49-F238E27FC236}">
                <a16:creationId xmlns:a16="http://schemas.microsoft.com/office/drawing/2014/main" id="{21B9DE7E-EB16-469B-BB00-D9019FFD628E}"/>
              </a:ext>
            </a:extLst>
          </p:cNvPr>
          <p:cNvSpPr txBox="1"/>
          <p:nvPr/>
        </p:nvSpPr>
        <p:spPr>
          <a:xfrm>
            <a:off x="7366322" y="3251064"/>
            <a:ext cx="2081110" cy="830997"/>
          </a:xfrm>
          <a:prstGeom prst="rect">
            <a:avLst/>
          </a:prstGeom>
          <a:noFill/>
        </p:spPr>
        <p:txBody>
          <a:bodyPr wrap="square" rtlCol="0">
            <a:spAutoFit/>
          </a:bodyPr>
          <a:lstStyle/>
          <a:p>
            <a:pPr algn="ctr"/>
            <a:r>
              <a:rPr lang="en-US" altLang="zh-CN" sz="4800" b="1" dirty="0" smtClean="0">
                <a:solidFill>
                  <a:srgbClr val="00468E"/>
                </a:solidFill>
                <a:latin typeface="微软雅黑" panose="020B0503020204020204" pitchFamily="34" charset="-122"/>
                <a:ea typeface="微软雅黑" panose="020B0503020204020204" pitchFamily="34" charset="-122"/>
              </a:rPr>
              <a:t>2.2.2</a:t>
            </a:r>
            <a:endParaRPr lang="zh-CN" altLang="en-US" sz="4800" b="1" dirty="0">
              <a:solidFill>
                <a:srgbClr val="00468E"/>
              </a:solidFill>
              <a:latin typeface="微软雅黑" panose="020B0503020204020204" pitchFamily="34" charset="-122"/>
              <a:ea typeface="微软雅黑" panose="020B0503020204020204" pitchFamily="34" charset="-122"/>
            </a:endParaRPr>
          </a:p>
        </p:txBody>
      </p:sp>
      <p:sp>
        <p:nvSpPr>
          <p:cNvPr id="124" name="矩形 123">
            <a:extLst>
              <a:ext uri="{FF2B5EF4-FFF2-40B4-BE49-F238E27FC236}">
                <a16:creationId xmlns:a16="http://schemas.microsoft.com/office/drawing/2014/main" id="{064E1816-6246-40B8-B990-CEFD35FA9EC1}"/>
              </a:ext>
            </a:extLst>
          </p:cNvPr>
          <p:cNvSpPr/>
          <p:nvPr/>
        </p:nvSpPr>
        <p:spPr>
          <a:xfrm>
            <a:off x="6455581" y="5245100"/>
            <a:ext cx="1086314" cy="75979"/>
          </a:xfrm>
          <a:prstGeom prst="rect">
            <a:avLst/>
          </a:prstGeom>
          <a:solidFill>
            <a:srgbClr val="004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a:extLst>
              <a:ext uri="{FF2B5EF4-FFF2-40B4-BE49-F238E27FC236}">
                <a16:creationId xmlns:a16="http://schemas.microsoft.com/office/drawing/2014/main" id="{798C3554-F32A-4906-91B7-721C26D4C3D3}"/>
              </a:ext>
            </a:extLst>
          </p:cNvPr>
          <p:cNvCxnSpPr/>
          <p:nvPr/>
        </p:nvCxnSpPr>
        <p:spPr>
          <a:xfrm>
            <a:off x="5303382" y="4307541"/>
            <a:ext cx="474347" cy="0"/>
          </a:xfrm>
          <a:prstGeom prst="line">
            <a:avLst/>
          </a:prstGeom>
          <a:ln w="25400" cap="rnd">
            <a:solidFill>
              <a:srgbClr val="00468E"/>
            </a:solidFill>
            <a:round/>
          </a:ln>
        </p:spPr>
        <p:style>
          <a:lnRef idx="1">
            <a:schemeClr val="accent1"/>
          </a:lnRef>
          <a:fillRef idx="0">
            <a:schemeClr val="accent1"/>
          </a:fillRef>
          <a:effectRef idx="0">
            <a:schemeClr val="accent1"/>
          </a:effectRef>
          <a:fontRef idx="minor">
            <a:schemeClr val="tx1"/>
          </a:fontRef>
        </p:style>
      </p:cxnSp>
      <p:cxnSp>
        <p:nvCxnSpPr>
          <p:cNvPr id="128" name="直接连接符 127">
            <a:extLst>
              <a:ext uri="{FF2B5EF4-FFF2-40B4-BE49-F238E27FC236}">
                <a16:creationId xmlns:a16="http://schemas.microsoft.com/office/drawing/2014/main" id="{F2F0A251-085D-40C9-A436-4D1B9FA52065}"/>
              </a:ext>
            </a:extLst>
          </p:cNvPr>
          <p:cNvCxnSpPr/>
          <p:nvPr/>
        </p:nvCxnSpPr>
        <p:spPr>
          <a:xfrm>
            <a:off x="8169704" y="4307541"/>
            <a:ext cx="474347" cy="0"/>
          </a:xfrm>
          <a:prstGeom prst="line">
            <a:avLst/>
          </a:prstGeom>
          <a:ln w="25400" cap="rnd">
            <a:solidFill>
              <a:srgbClr val="00468E"/>
            </a:solidFill>
            <a:round/>
          </a:ln>
        </p:spPr>
        <p:style>
          <a:lnRef idx="1">
            <a:schemeClr val="accent1"/>
          </a:lnRef>
          <a:fillRef idx="0">
            <a:schemeClr val="accent1"/>
          </a:fillRef>
          <a:effectRef idx="0">
            <a:schemeClr val="accent1"/>
          </a:effectRef>
          <a:fontRef idx="minor">
            <a:schemeClr val="tx1"/>
          </a:fontRef>
        </p:style>
      </p:cxnSp>
      <p:pic>
        <p:nvPicPr>
          <p:cNvPr id="119" name="图片 118"/>
          <p:cNvPicPr>
            <a:picLocks noChangeAspect="1"/>
          </p:cNvPicPr>
          <p:nvPr/>
        </p:nvPicPr>
        <p:blipFill>
          <a:blip r:embed="rId2">
            <a:alphaModFix/>
            <a:duotone>
              <a:schemeClr val="accent5">
                <a:shade val="45000"/>
                <a:satMod val="135000"/>
              </a:schemeClr>
              <a:prstClr val="white"/>
            </a:duotone>
            <a:extLst>
              <a:ext uri="{BEBA8EAE-BF5A-486C-A8C5-ECC9F3942E4B}">
                <a14:imgProps xmlns:a14="http://schemas.microsoft.com/office/drawing/2010/main">
                  <a14:imgLayer r:embed="rId3">
                    <a14:imgEffect>
                      <a14:colorTemperature colorTemp="1500"/>
                    </a14:imgEffect>
                    <a14:imgEffect>
                      <a14:saturation sat="32000"/>
                    </a14:imgEffect>
                  </a14:imgLayer>
                </a14:imgProps>
              </a:ext>
              <a:ext uri="{28A0092B-C50C-407E-A947-70E740481C1C}">
                <a14:useLocalDpi xmlns:a14="http://schemas.microsoft.com/office/drawing/2010/main" val="0"/>
              </a:ext>
            </a:extLst>
          </a:blip>
          <a:stretch>
            <a:fillRect/>
          </a:stretch>
        </p:blipFill>
        <p:spPr>
          <a:xfrm>
            <a:off x="155079" y="129451"/>
            <a:ext cx="1470788" cy="1470788"/>
          </a:xfrm>
          <a:prstGeom prst="rect">
            <a:avLst/>
          </a:prstGeom>
          <a:noFill/>
          <a:ln>
            <a:noFill/>
          </a:ln>
        </p:spPr>
      </p:pic>
      <p:sp>
        <p:nvSpPr>
          <p:cNvPr id="23" name="文本框 22">
            <a:extLst>
              <a:ext uri="{FF2B5EF4-FFF2-40B4-BE49-F238E27FC236}">
                <a16:creationId xmlns:a16="http://schemas.microsoft.com/office/drawing/2014/main" id="{18DB9C03-5DC7-48FE-BDBD-8784DD9C3FCC}"/>
              </a:ext>
            </a:extLst>
          </p:cNvPr>
          <p:cNvSpPr txBox="1"/>
          <p:nvPr/>
        </p:nvSpPr>
        <p:spPr>
          <a:xfrm>
            <a:off x="3060819" y="1890122"/>
            <a:ext cx="7881912" cy="507831"/>
          </a:xfrm>
          <a:prstGeom prst="rect">
            <a:avLst/>
          </a:prstGeom>
          <a:noFill/>
        </p:spPr>
        <p:txBody>
          <a:bodyPr wrap="square" rtlCol="0">
            <a:spAutoFit/>
          </a:bodyPr>
          <a:lstStyle/>
          <a:p>
            <a:pPr>
              <a:lnSpc>
                <a:spcPct val="150000"/>
              </a:lnSpc>
            </a:pPr>
            <a:r>
              <a:rPr lang="zh-CN" altLang="en-US" dirty="0" smtClean="0">
                <a:latin typeface="微软雅黑" panose="020B0503020204020204" pitchFamily="34" charset="-122"/>
                <a:ea typeface="微软雅黑" panose="020B0503020204020204" pitchFamily="34" charset="-122"/>
              </a:rPr>
              <a:t>       博弈论</a:t>
            </a:r>
            <a:r>
              <a:rPr lang="zh-CN" altLang="en-US" dirty="0">
                <a:latin typeface="微软雅黑" panose="020B0503020204020204" pitchFamily="34" charset="-122"/>
                <a:ea typeface="微软雅黑" panose="020B0503020204020204" pitchFamily="34" charset="-122"/>
              </a:rPr>
              <a:t>是对理性决策者之间策略交互的数学模型的研究</a:t>
            </a:r>
            <a:r>
              <a:rPr lang="zh-CN" altLang="en-US" dirty="0" smtClean="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p:txBody>
      </p:sp>
      <p:pic>
        <p:nvPicPr>
          <p:cNvPr id="29" name="图片 28"/>
          <p:cNvPicPr>
            <a:picLocks noChangeAspect="1"/>
          </p:cNvPicPr>
          <p:nvPr/>
        </p:nvPicPr>
        <p:blipFill>
          <a:blip r:embed="rId4" cstate="hqprint">
            <a:extLst>
              <a:ext uri="{BEBA8EAE-BF5A-486C-A8C5-ECC9F3942E4B}">
                <a14:imgProps xmlns:a14="http://schemas.microsoft.com/office/drawing/2010/main">
                  <a14:imgLayer r:embed="rId5">
                    <a14:imgEffect>
                      <a14:saturation sat="33000"/>
                    </a14:imgEffect>
                  </a14:imgLayer>
                </a14:imgProps>
              </a:ext>
              <a:ext uri="{28A0092B-C50C-407E-A947-70E740481C1C}">
                <a14:useLocalDpi xmlns:a14="http://schemas.microsoft.com/office/drawing/2010/main" val="0"/>
              </a:ext>
            </a:extLst>
          </a:blip>
          <a:stretch>
            <a:fillRect/>
          </a:stretch>
        </p:blipFill>
        <p:spPr>
          <a:xfrm>
            <a:off x="2160879" y="5684515"/>
            <a:ext cx="2194903" cy="1559832"/>
          </a:xfrm>
          <a:prstGeom prst="rect">
            <a:avLst/>
          </a:prstGeom>
        </p:spPr>
      </p:pic>
      <p:sp>
        <p:nvSpPr>
          <p:cNvPr id="24" name="矩形: 圆角 120">
            <a:extLst>
              <a:ext uri="{FF2B5EF4-FFF2-40B4-BE49-F238E27FC236}">
                <a16:creationId xmlns:a16="http://schemas.microsoft.com/office/drawing/2014/main" id="{44906AC7-84B6-453D-BE8F-1E08EA3CF00D}"/>
              </a:ext>
            </a:extLst>
          </p:cNvPr>
          <p:cNvSpPr/>
          <p:nvPr/>
        </p:nvSpPr>
        <p:spPr>
          <a:xfrm>
            <a:off x="-335280" y="4949971"/>
            <a:ext cx="2430780" cy="615507"/>
          </a:xfrm>
          <a:prstGeom prst="roundRect">
            <a:avLst>
              <a:gd name="adj" fmla="val 50000"/>
            </a:avLst>
          </a:prstGeom>
          <a:solidFill>
            <a:schemeClr val="bg1"/>
          </a:solidFill>
          <a:ln w="50800">
            <a:noFill/>
          </a:ln>
          <a:effectLst>
            <a:outerShdw blurRad="469900" sx="104000" sy="104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0" name="文本框 29">
            <a:extLst>
              <a:ext uri="{FF2B5EF4-FFF2-40B4-BE49-F238E27FC236}">
                <a16:creationId xmlns:a16="http://schemas.microsoft.com/office/drawing/2014/main" id="{F2A70FE8-B823-4BCA-ABD5-E5714485D20F}"/>
              </a:ext>
            </a:extLst>
          </p:cNvPr>
          <p:cNvSpPr txBox="1"/>
          <p:nvPr/>
        </p:nvSpPr>
        <p:spPr>
          <a:xfrm>
            <a:off x="203606" y="5003036"/>
            <a:ext cx="1686154" cy="461665"/>
          </a:xfrm>
          <a:prstGeom prst="rect">
            <a:avLst/>
          </a:prstGeom>
          <a:noFill/>
        </p:spPr>
        <p:txBody>
          <a:bodyPr wrap="square" rtlCol="0">
            <a:spAutoFit/>
          </a:bodyPr>
          <a:lstStyle/>
          <a:p>
            <a:r>
              <a:rPr lang="zh-CN" altLang="en-US" sz="2400" b="1" dirty="0" smtClean="0">
                <a:solidFill>
                  <a:srgbClr val="00468E"/>
                </a:solidFill>
                <a:latin typeface="微软雅黑" panose="020B0503020204020204" pitchFamily="34" charset="-122"/>
                <a:ea typeface="微软雅黑" panose="020B0503020204020204" pitchFamily="34" charset="-122"/>
              </a:rPr>
              <a:t>附录 </a:t>
            </a:r>
            <a:endParaRPr lang="zh-CN" altLang="en-US" sz="2400" b="1" dirty="0">
              <a:solidFill>
                <a:srgbClr val="00468E"/>
              </a:solidFill>
              <a:latin typeface="微软雅黑" panose="020B0503020204020204" pitchFamily="34" charset="-122"/>
              <a:ea typeface="微软雅黑" panose="020B0503020204020204" pitchFamily="34" charset="-122"/>
            </a:endParaRPr>
          </a:p>
        </p:txBody>
      </p:sp>
      <p:sp>
        <p:nvSpPr>
          <p:cNvPr id="31" name="弧形 30">
            <a:extLst>
              <a:ext uri="{FF2B5EF4-FFF2-40B4-BE49-F238E27FC236}">
                <a16:creationId xmlns:a16="http://schemas.microsoft.com/office/drawing/2014/main" id="{42BC9E90-A9F4-4585-88CC-3203288AEDE6}"/>
              </a:ext>
            </a:extLst>
          </p:cNvPr>
          <p:cNvSpPr/>
          <p:nvPr/>
        </p:nvSpPr>
        <p:spPr>
          <a:xfrm rot="2700000">
            <a:off x="1467034" y="5059812"/>
            <a:ext cx="395824" cy="395824"/>
          </a:xfrm>
          <a:prstGeom prst="arc">
            <a:avLst/>
          </a:prstGeom>
          <a:ln w="50800" cap="rnd">
            <a:solidFill>
              <a:srgbClr val="00468E"/>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文本框 31">
            <a:extLst>
              <a:ext uri="{FF2B5EF4-FFF2-40B4-BE49-F238E27FC236}">
                <a16:creationId xmlns:a16="http://schemas.microsoft.com/office/drawing/2014/main" id="{C5E880B9-107D-41C6-87F1-65F66D40A0BF}"/>
              </a:ext>
            </a:extLst>
          </p:cNvPr>
          <p:cNvSpPr txBox="1"/>
          <p:nvPr/>
        </p:nvSpPr>
        <p:spPr>
          <a:xfrm>
            <a:off x="203606" y="2185231"/>
            <a:ext cx="1373734" cy="400110"/>
          </a:xfrm>
          <a:prstGeom prst="rect">
            <a:avLst/>
          </a:prstGeom>
          <a:noFill/>
        </p:spPr>
        <p:txBody>
          <a:bodyPr wrap="square" rtlCol="0">
            <a:spAutoFit/>
          </a:bodyPr>
          <a:lstStyle/>
          <a:p>
            <a:r>
              <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rPr>
              <a:t>研究</a:t>
            </a:r>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背景</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33" name="文本框 32">
            <a:extLst>
              <a:ext uri="{FF2B5EF4-FFF2-40B4-BE49-F238E27FC236}">
                <a16:creationId xmlns:a16="http://schemas.microsoft.com/office/drawing/2014/main" id="{89BB294C-F152-47A1-A832-B338DFB2169C}"/>
              </a:ext>
            </a:extLst>
          </p:cNvPr>
          <p:cNvSpPr txBox="1"/>
          <p:nvPr/>
        </p:nvSpPr>
        <p:spPr>
          <a:xfrm>
            <a:off x="203606" y="2723533"/>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问题建模</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34" name="文本框 33">
            <a:extLst>
              <a:ext uri="{FF2B5EF4-FFF2-40B4-BE49-F238E27FC236}">
                <a16:creationId xmlns:a16="http://schemas.microsoft.com/office/drawing/2014/main" id="{70B01E73-2206-4BAF-96FD-98F96844A935}"/>
              </a:ext>
            </a:extLst>
          </p:cNvPr>
          <p:cNvSpPr txBox="1"/>
          <p:nvPr/>
        </p:nvSpPr>
        <p:spPr>
          <a:xfrm>
            <a:off x="203606" y="3287304"/>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调度方法</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35" name="文本框 34">
            <a:extLst>
              <a:ext uri="{FF2B5EF4-FFF2-40B4-BE49-F238E27FC236}">
                <a16:creationId xmlns:a16="http://schemas.microsoft.com/office/drawing/2014/main" id="{70B01E73-2206-4BAF-96FD-98F96844A935}"/>
              </a:ext>
            </a:extLst>
          </p:cNvPr>
          <p:cNvSpPr txBox="1"/>
          <p:nvPr/>
        </p:nvSpPr>
        <p:spPr>
          <a:xfrm>
            <a:off x="193243" y="3790595"/>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实验分析</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36" name="文本框 35">
            <a:extLst>
              <a:ext uri="{FF2B5EF4-FFF2-40B4-BE49-F238E27FC236}">
                <a16:creationId xmlns:a16="http://schemas.microsoft.com/office/drawing/2014/main" id="{70B01E73-2206-4BAF-96FD-98F96844A935}"/>
              </a:ext>
            </a:extLst>
          </p:cNvPr>
          <p:cNvSpPr txBox="1"/>
          <p:nvPr/>
        </p:nvSpPr>
        <p:spPr>
          <a:xfrm>
            <a:off x="187991" y="4300346"/>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总结展望</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3360753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圆角 304">
            <a:extLst>
              <a:ext uri="{FF2B5EF4-FFF2-40B4-BE49-F238E27FC236}">
                <a16:creationId xmlns:a16="http://schemas.microsoft.com/office/drawing/2014/main" id="{8B4C9A87-90B0-4805-BA9D-79505DC69554}"/>
              </a:ext>
            </a:extLst>
          </p:cNvPr>
          <p:cNvSpPr/>
          <p:nvPr/>
        </p:nvSpPr>
        <p:spPr>
          <a:xfrm>
            <a:off x="2689010" y="1536921"/>
            <a:ext cx="5773672" cy="3784158"/>
          </a:xfrm>
          <a:prstGeom prst="roundRect">
            <a:avLst>
              <a:gd name="adj" fmla="val 10297"/>
            </a:avLst>
          </a:prstGeom>
          <a:solidFill>
            <a:schemeClr val="bg1"/>
          </a:solidFill>
          <a:ln>
            <a:noFill/>
          </a:ln>
          <a:effectLst>
            <a:outerShdw blurRad="2794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2" name="矩形: 圆角 111">
            <a:extLst>
              <a:ext uri="{FF2B5EF4-FFF2-40B4-BE49-F238E27FC236}">
                <a16:creationId xmlns:a16="http://schemas.microsoft.com/office/drawing/2014/main" id="{82512636-FC39-4935-9320-864DA06B68CC}"/>
              </a:ext>
            </a:extLst>
          </p:cNvPr>
          <p:cNvSpPr/>
          <p:nvPr/>
        </p:nvSpPr>
        <p:spPr>
          <a:xfrm>
            <a:off x="3522718" y="1857539"/>
            <a:ext cx="1543762" cy="442175"/>
          </a:xfrm>
          <a:prstGeom prst="roundRect">
            <a:avLst>
              <a:gd name="adj" fmla="val 50000"/>
            </a:avLst>
          </a:prstGeom>
          <a:solidFill>
            <a:srgbClr val="00468E"/>
          </a:solidFill>
          <a:ln w="50800">
            <a:noFill/>
          </a:ln>
          <a:effectLst>
            <a:outerShdw blurRad="469900" sx="104000" sy="104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3" name="文本框 22">
            <a:extLst>
              <a:ext uri="{FF2B5EF4-FFF2-40B4-BE49-F238E27FC236}">
                <a16:creationId xmlns:a16="http://schemas.microsoft.com/office/drawing/2014/main" id="{2276C83F-36B5-4432-9838-DFA02067EACA}"/>
              </a:ext>
            </a:extLst>
          </p:cNvPr>
          <p:cNvSpPr txBox="1"/>
          <p:nvPr/>
        </p:nvSpPr>
        <p:spPr>
          <a:xfrm>
            <a:off x="3522718" y="1878571"/>
            <a:ext cx="1480266" cy="400110"/>
          </a:xfrm>
          <a:prstGeom prst="rect">
            <a:avLst/>
          </a:prstGeom>
          <a:noFill/>
        </p:spPr>
        <p:txBody>
          <a:bodyPr wrap="square" rtlCol="0">
            <a:spAutoFit/>
          </a:bodyPr>
          <a:lstStyle>
            <a:defPPr>
              <a:defRPr lang="zh-CN"/>
            </a:defPPr>
            <a:lvl1pPr>
              <a:defRPr sz="2800" b="1">
                <a:solidFill>
                  <a:srgbClr val="1E1F8B"/>
                </a:solidFill>
                <a:latin typeface="浪漫雅圆" panose="02010601040101010101" pitchFamily="2" charset="-122"/>
                <a:ea typeface="浪漫雅圆" panose="02010601040101010101" pitchFamily="2" charset="-122"/>
              </a:defRPr>
            </a:lvl1pPr>
          </a:lstStyle>
          <a:p>
            <a:pPr algn="ctr"/>
            <a:r>
              <a:rPr lang="zh-CN" altLang="en-US" sz="2000" dirty="0" smtClean="0">
                <a:solidFill>
                  <a:schemeClr val="bg1"/>
                </a:solidFill>
                <a:latin typeface="微软雅黑" panose="020B0503020204020204" pitchFamily="34" charset="-122"/>
                <a:ea typeface="微软雅黑" panose="020B0503020204020204" pitchFamily="34" charset="-122"/>
              </a:rPr>
              <a:t>博弈</a:t>
            </a:r>
            <a:r>
              <a:rPr lang="zh-CN" altLang="en-US" sz="2000" dirty="0">
                <a:solidFill>
                  <a:schemeClr val="bg1"/>
                </a:solidFill>
                <a:latin typeface="微软雅黑" panose="020B0503020204020204" pitchFamily="34" charset="-122"/>
                <a:ea typeface="微软雅黑" panose="020B0503020204020204" pitchFamily="34" charset="-122"/>
              </a:rPr>
              <a:t>解释</a:t>
            </a:r>
          </a:p>
        </p:txBody>
      </p:sp>
      <p:sp>
        <p:nvSpPr>
          <p:cNvPr id="306" name="任意多边形: 形状 305">
            <a:extLst>
              <a:ext uri="{FF2B5EF4-FFF2-40B4-BE49-F238E27FC236}">
                <a16:creationId xmlns:a16="http://schemas.microsoft.com/office/drawing/2014/main" id="{182DD694-6D4B-4DFA-AC46-178C63A21ACC}"/>
              </a:ext>
            </a:extLst>
          </p:cNvPr>
          <p:cNvSpPr/>
          <p:nvPr/>
        </p:nvSpPr>
        <p:spPr>
          <a:xfrm>
            <a:off x="2389778" y="1331684"/>
            <a:ext cx="833708" cy="623796"/>
          </a:xfrm>
          <a:custGeom>
            <a:avLst/>
            <a:gdLst/>
            <a:ahLst/>
            <a:cxnLst/>
            <a:rect l="l" t="t" r="r" b="b"/>
            <a:pathLst>
              <a:path w="95778" h="71663">
                <a:moveTo>
                  <a:pt x="82098" y="5"/>
                </a:moveTo>
                <a:cubicBezTo>
                  <a:pt x="84614" y="48"/>
                  <a:pt x="87286" y="396"/>
                  <a:pt x="90116" y="1050"/>
                </a:cubicBezTo>
                <a:lnTo>
                  <a:pt x="90116" y="8817"/>
                </a:lnTo>
                <a:cubicBezTo>
                  <a:pt x="78257" y="13440"/>
                  <a:pt x="71979" y="21792"/>
                  <a:pt x="71280" y="33873"/>
                </a:cubicBezTo>
                <a:cubicBezTo>
                  <a:pt x="84139" y="29288"/>
                  <a:pt x="92305" y="35340"/>
                  <a:pt x="95778" y="52027"/>
                </a:cubicBezTo>
                <a:cubicBezTo>
                  <a:pt x="94826" y="65118"/>
                  <a:pt x="87973" y="71663"/>
                  <a:pt x="75219" y="71663"/>
                </a:cubicBezTo>
                <a:cubicBezTo>
                  <a:pt x="59956" y="70752"/>
                  <a:pt x="52325" y="61506"/>
                  <a:pt x="52325" y="43926"/>
                </a:cubicBezTo>
                <a:cubicBezTo>
                  <a:pt x="54564" y="14342"/>
                  <a:pt x="64489" y="-298"/>
                  <a:pt x="82098" y="5"/>
                </a:cubicBezTo>
                <a:close/>
                <a:moveTo>
                  <a:pt x="29473" y="5"/>
                </a:moveTo>
                <a:cubicBezTo>
                  <a:pt x="31987" y="48"/>
                  <a:pt x="34659" y="396"/>
                  <a:pt x="37490" y="1050"/>
                </a:cubicBezTo>
                <a:lnTo>
                  <a:pt x="37490" y="8817"/>
                </a:lnTo>
                <a:cubicBezTo>
                  <a:pt x="25647" y="13434"/>
                  <a:pt x="19469" y="21786"/>
                  <a:pt x="18954" y="33873"/>
                </a:cubicBezTo>
                <a:cubicBezTo>
                  <a:pt x="31588" y="29288"/>
                  <a:pt x="39755" y="35324"/>
                  <a:pt x="43458" y="51980"/>
                </a:cubicBezTo>
                <a:cubicBezTo>
                  <a:pt x="42502" y="65102"/>
                  <a:pt x="35547" y="71663"/>
                  <a:pt x="22593" y="71663"/>
                </a:cubicBezTo>
                <a:cubicBezTo>
                  <a:pt x="7531" y="70752"/>
                  <a:pt x="0" y="61506"/>
                  <a:pt x="0" y="43926"/>
                </a:cubicBezTo>
                <a:cubicBezTo>
                  <a:pt x="2053" y="14342"/>
                  <a:pt x="11877" y="-298"/>
                  <a:pt x="29473" y="5"/>
                </a:cubicBezTo>
                <a:close/>
              </a:path>
            </a:pathLst>
          </a:custGeom>
          <a:solidFill>
            <a:srgbClr val="004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61530E86-1602-4069-8724-09DCEF16574B}"/>
              </a:ext>
            </a:extLst>
          </p:cNvPr>
          <p:cNvSpPr/>
          <p:nvPr/>
        </p:nvSpPr>
        <p:spPr>
          <a:xfrm>
            <a:off x="0" y="0"/>
            <a:ext cx="1825599" cy="6858000"/>
          </a:xfrm>
          <a:prstGeom prst="rect">
            <a:avLst/>
          </a:prstGeom>
          <a:solidFill>
            <a:srgbClr val="004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A6AF2021-3289-4C2D-93F1-66CC3AB9032A}"/>
              </a:ext>
            </a:extLst>
          </p:cNvPr>
          <p:cNvSpPr txBox="1"/>
          <p:nvPr/>
        </p:nvSpPr>
        <p:spPr>
          <a:xfrm>
            <a:off x="2287062" y="473744"/>
            <a:ext cx="9347391" cy="523220"/>
          </a:xfrm>
          <a:prstGeom prst="rect">
            <a:avLst/>
          </a:prstGeom>
          <a:noFill/>
        </p:spPr>
        <p:txBody>
          <a:bodyPr wrap="square" rtlCol="0">
            <a:spAutoFit/>
          </a:bodyPr>
          <a:lstStyle/>
          <a:p>
            <a:r>
              <a:rPr lang="en-US" altLang="zh-CN" sz="2800" b="1" dirty="0" smtClean="0">
                <a:solidFill>
                  <a:srgbClr val="00468E"/>
                </a:solidFill>
                <a:latin typeface="微软雅黑" panose="020B0503020204020204" pitchFamily="34" charset="-122"/>
                <a:ea typeface="微软雅黑" panose="020B0503020204020204" pitchFamily="34" charset="-122"/>
              </a:rPr>
              <a:t>2.3.1 </a:t>
            </a:r>
            <a:r>
              <a:rPr lang="zh-CN" altLang="en-US" sz="2800" b="1" dirty="0" smtClean="0">
                <a:solidFill>
                  <a:srgbClr val="00468E"/>
                </a:solidFill>
                <a:latin typeface="微软雅黑" panose="020B0503020204020204" pitchFamily="34" charset="-122"/>
                <a:ea typeface="微软雅黑" panose="020B0503020204020204" pitchFamily="34" charset="-122"/>
              </a:rPr>
              <a:t>博弈论简介</a:t>
            </a:r>
            <a:endParaRPr lang="zh-CN" altLang="en-US" sz="2800" b="1" dirty="0">
              <a:solidFill>
                <a:srgbClr val="00468E"/>
              </a:solidFill>
              <a:latin typeface="微软雅黑" panose="020B0503020204020204" pitchFamily="34" charset="-122"/>
              <a:ea typeface="微软雅黑" panose="020B0503020204020204" pitchFamily="34" charset="-122"/>
            </a:endParaRPr>
          </a:p>
        </p:txBody>
      </p:sp>
      <p:sp>
        <p:nvSpPr>
          <p:cNvPr id="7168" name="文本框 7167">
            <a:extLst>
              <a:ext uri="{FF2B5EF4-FFF2-40B4-BE49-F238E27FC236}">
                <a16:creationId xmlns:a16="http://schemas.microsoft.com/office/drawing/2014/main" id="{C29F1C89-DF31-4EEE-A9E9-67ABEDCB9457}"/>
              </a:ext>
            </a:extLst>
          </p:cNvPr>
          <p:cNvSpPr txBox="1"/>
          <p:nvPr/>
        </p:nvSpPr>
        <p:spPr>
          <a:xfrm>
            <a:off x="3144676" y="2497394"/>
            <a:ext cx="7848443" cy="418191"/>
          </a:xfrm>
          <a:prstGeom prst="rect">
            <a:avLst/>
          </a:prstGeom>
          <a:noFill/>
        </p:spPr>
        <p:txBody>
          <a:bodyPr wrap="square" rtlCol="0">
            <a:spAutoFit/>
          </a:bodyPr>
          <a:lstStyle/>
          <a:p>
            <a:pPr>
              <a:lnSpc>
                <a:spcPct val="150000"/>
              </a:lnSpc>
            </a:pPr>
            <a:endParaRPr lang="zh-CN" altLang="en-US" sz="1600" dirty="0">
              <a:latin typeface="微软雅黑" panose="020B0503020204020204" pitchFamily="34" charset="-122"/>
              <a:ea typeface="微软雅黑" panose="020B0503020204020204" pitchFamily="34" charset="-122"/>
            </a:endParaRPr>
          </a:p>
        </p:txBody>
      </p:sp>
      <p:sp>
        <p:nvSpPr>
          <p:cNvPr id="7172" name="文本框 7171">
            <a:extLst>
              <a:ext uri="{FF2B5EF4-FFF2-40B4-BE49-F238E27FC236}">
                <a16:creationId xmlns:a16="http://schemas.microsoft.com/office/drawing/2014/main" id="{2276C83F-36B5-4432-9838-DFA02067EACA}"/>
              </a:ext>
            </a:extLst>
          </p:cNvPr>
          <p:cNvSpPr txBox="1"/>
          <p:nvPr/>
        </p:nvSpPr>
        <p:spPr>
          <a:xfrm>
            <a:off x="10475521" y="2278681"/>
            <a:ext cx="1339169" cy="400110"/>
          </a:xfrm>
          <a:prstGeom prst="rect">
            <a:avLst/>
          </a:prstGeom>
          <a:noFill/>
        </p:spPr>
        <p:txBody>
          <a:bodyPr wrap="square" rtlCol="0">
            <a:spAutoFit/>
          </a:bodyPr>
          <a:lstStyle>
            <a:defPPr>
              <a:defRPr lang="zh-CN"/>
            </a:defPPr>
            <a:lvl1pPr>
              <a:defRPr sz="2800" b="1">
                <a:solidFill>
                  <a:srgbClr val="1E1F8B"/>
                </a:solidFill>
                <a:latin typeface="浪漫雅圆" panose="02010601040101010101" pitchFamily="2" charset="-122"/>
                <a:ea typeface="浪漫雅圆" panose="02010601040101010101" pitchFamily="2" charset="-122"/>
              </a:defRPr>
            </a:lvl1pPr>
          </a:lstStyle>
          <a:p>
            <a:pPr algn="ctr"/>
            <a:r>
              <a:rPr lang="zh-CN" altLang="en-US" sz="2000" dirty="0" smtClean="0">
                <a:solidFill>
                  <a:schemeClr val="bg1"/>
                </a:solidFill>
                <a:latin typeface="微软雅黑" panose="020B0503020204020204" pitchFamily="34" charset="-122"/>
                <a:ea typeface="微软雅黑" panose="020B0503020204020204" pitchFamily="34" charset="-122"/>
              </a:rPr>
              <a:t>通用模型</a:t>
            </a:r>
            <a:endParaRPr lang="zh-CN" altLang="en-US" sz="2000" dirty="0">
              <a:solidFill>
                <a:schemeClr val="bg1"/>
              </a:solidFill>
              <a:latin typeface="微软雅黑" panose="020B0503020204020204" pitchFamily="34" charset="-122"/>
              <a:ea typeface="微软雅黑" panose="020B0503020204020204" pitchFamily="34" charset="-122"/>
            </a:endParaRPr>
          </a:p>
        </p:txBody>
      </p:sp>
      <p:pic>
        <p:nvPicPr>
          <p:cNvPr id="114" name="图片 113"/>
          <p:cNvPicPr>
            <a:picLocks noChangeAspect="1"/>
          </p:cNvPicPr>
          <p:nvPr/>
        </p:nvPicPr>
        <p:blipFill>
          <a:blip r:embed="rId3">
            <a:alphaModFix/>
            <a:duotone>
              <a:schemeClr val="accent5">
                <a:shade val="45000"/>
                <a:satMod val="135000"/>
              </a:schemeClr>
              <a:prstClr val="white"/>
            </a:duotone>
            <a:extLst>
              <a:ext uri="{BEBA8EAE-BF5A-486C-A8C5-ECC9F3942E4B}">
                <a14:imgProps xmlns:a14="http://schemas.microsoft.com/office/drawing/2010/main">
                  <a14:imgLayer r:embed="rId4">
                    <a14:imgEffect>
                      <a14:colorTemperature colorTemp="1500"/>
                    </a14:imgEffect>
                    <a14:imgEffect>
                      <a14:saturation sat="32000"/>
                    </a14:imgEffect>
                  </a14:imgLayer>
                </a14:imgProps>
              </a:ext>
              <a:ext uri="{28A0092B-C50C-407E-A947-70E740481C1C}">
                <a14:useLocalDpi xmlns:a14="http://schemas.microsoft.com/office/drawing/2010/main" val="0"/>
              </a:ext>
            </a:extLst>
          </a:blip>
          <a:stretch>
            <a:fillRect/>
          </a:stretch>
        </p:blipFill>
        <p:spPr>
          <a:xfrm>
            <a:off x="155079" y="129451"/>
            <a:ext cx="1470788" cy="1470788"/>
          </a:xfrm>
          <a:prstGeom prst="rect">
            <a:avLst/>
          </a:prstGeom>
          <a:noFill/>
          <a:ln>
            <a:noFill/>
          </a:ln>
        </p:spPr>
      </p:pic>
      <p:sp>
        <p:nvSpPr>
          <p:cNvPr id="2" name="Rectangle 2"/>
          <p:cNvSpPr>
            <a:spLocks noChangeArrowheads="1"/>
          </p:cNvSpPr>
          <p:nvPr/>
        </p:nvSpPr>
        <p:spPr bwMode="auto">
          <a:xfrm>
            <a:off x="7046697" y="25220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nvPr>
        </p:nvGraphicFramePr>
        <p:xfrm>
          <a:off x="7444429" y="1217872"/>
          <a:ext cx="4569955" cy="5494313"/>
        </p:xfrm>
        <a:graphic>
          <a:graphicData uri="http://schemas.openxmlformats.org/presentationml/2006/ole">
            <mc:AlternateContent xmlns:mc="http://schemas.openxmlformats.org/markup-compatibility/2006">
              <mc:Choice xmlns:v="urn:schemas-microsoft-com:vml" Requires="v">
                <p:oleObj spid="_x0000_s9317" name="Visio" r:id="rId5" imgW="5019609" imgH="6029154" progId="Visio.Drawing.15">
                  <p:embed/>
                </p:oleObj>
              </mc:Choice>
              <mc:Fallback>
                <p:oleObj name="Visio" r:id="rId5" imgW="5019609" imgH="6029154" progId="Visio.Drawing.15">
                  <p:embed/>
                  <p:pic>
                    <p:nvPicPr>
                      <p:cNvPr id="3" name="对象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44429" y="1217872"/>
                        <a:ext cx="4569955" cy="5494313"/>
                      </a:xfrm>
                      <a:prstGeom prst="rect">
                        <a:avLst/>
                      </a:prstGeom>
                      <a:noFill/>
                    </p:spPr>
                  </p:pic>
                </p:oleObj>
              </mc:Fallback>
            </mc:AlternateContent>
          </a:graphicData>
        </a:graphic>
      </p:graphicFrame>
      <p:sp>
        <p:nvSpPr>
          <p:cNvPr id="5" name="文本框 4"/>
          <p:cNvSpPr txBox="1"/>
          <p:nvPr/>
        </p:nvSpPr>
        <p:spPr>
          <a:xfrm>
            <a:off x="2716226" y="2430777"/>
            <a:ext cx="5709511" cy="2754600"/>
          </a:xfrm>
          <a:prstGeom prst="rect">
            <a:avLst/>
          </a:prstGeom>
          <a:noFill/>
        </p:spPr>
        <p:txBody>
          <a:bodyPr wrap="square" rtlCol="0">
            <a:spAutoFit/>
          </a:bodyPr>
          <a:lstStyle/>
          <a:p>
            <a:r>
              <a:rPr lang="zh-CN" altLang="en-US" sz="1600" dirty="0" smtClean="0">
                <a:latin typeface="微软雅黑" panose="020B0503020204020204" pitchFamily="34" charset="-122"/>
                <a:ea typeface="微软雅黑" panose="020B0503020204020204" pitchFamily="34" charset="-122"/>
              </a:rPr>
              <a:t>       博弈</a:t>
            </a:r>
            <a:r>
              <a:rPr lang="zh-CN" altLang="en-US" sz="1600" dirty="0">
                <a:latin typeface="微软雅黑" panose="020B0503020204020204" pitchFamily="34" charset="-122"/>
                <a:ea typeface="微软雅黑" panose="020B0503020204020204" pitchFamily="34" charset="-122"/>
              </a:rPr>
              <a:t>，可以理解为一些个人或组织在一定的环境和规则下，同时或先后，一次或多次，从各自允许选择的行为或策略中进行选择并加以实施，各自取得相应结果的过程</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endParaRPr lang="en-US" altLang="zh-CN" sz="1600" dirty="0" smtClean="0">
              <a:latin typeface="微软雅黑" panose="020B0503020204020204" pitchFamily="34" charset="-122"/>
              <a:ea typeface="微软雅黑" panose="020B0503020204020204" pitchFamily="34" charset="-122"/>
            </a:endParaRPr>
          </a:p>
          <a:p>
            <a:endParaRPr lang="en-US" altLang="zh-CN" dirty="0" smtClean="0">
              <a:solidFill>
                <a:schemeClr val="accent1">
                  <a:lumMod val="75000"/>
                </a:schemeClr>
              </a:solidFill>
              <a:latin typeface="微软雅黑" panose="020B0503020204020204" pitchFamily="34" charset="-122"/>
              <a:ea typeface="微软雅黑" panose="020B0503020204020204" pitchFamily="34" charset="-122"/>
            </a:endParaRPr>
          </a:p>
          <a:p>
            <a:pPr>
              <a:lnSpc>
                <a:spcPct val="150000"/>
              </a:lnSpc>
            </a:pPr>
            <a:r>
              <a:rPr lang="zh-CN" altLang="en-US" dirty="0" smtClean="0">
                <a:solidFill>
                  <a:schemeClr val="accent1">
                    <a:lumMod val="75000"/>
                  </a:schemeClr>
                </a:solidFill>
                <a:latin typeface="微软雅黑" panose="020B0503020204020204" pitchFamily="34" charset="-122"/>
                <a:ea typeface="微软雅黑" panose="020B0503020204020204" pitchFamily="34" charset="-122"/>
              </a:rPr>
              <a:t>博弈的三种表现形式</a:t>
            </a:r>
            <a:endParaRPr lang="en-US" altLang="zh-CN" dirty="0">
              <a:latin typeface="微软雅黑" panose="020B0503020204020204" pitchFamily="34" charset="-122"/>
              <a:ea typeface="微软雅黑" panose="020B0503020204020204" pitchFamily="34" charset="-122"/>
            </a:endParaRPr>
          </a:p>
          <a:p>
            <a:pPr marL="800100" lvl="1" indent="-342900">
              <a:buFont typeface="+mj-ea"/>
              <a:buAutoNum type="circleNumDbPlain"/>
            </a:pPr>
            <a:r>
              <a:rPr lang="zh-CN" altLang="en-US" sz="1600" dirty="0" smtClean="0">
                <a:latin typeface="微软雅黑" panose="020B0503020204020204" pitchFamily="34" charset="-122"/>
                <a:ea typeface="微软雅黑" panose="020B0503020204020204" pitchFamily="34" charset="-122"/>
              </a:rPr>
              <a:t>策略式博弈</a:t>
            </a:r>
            <a:r>
              <a:rPr lang="en-US" altLang="zh-CN" sz="1600" dirty="0" smtClean="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三元组</a:t>
            </a:r>
            <a:endParaRPr lang="en-US" altLang="zh-CN" sz="1600" dirty="0" smtClean="0">
              <a:latin typeface="微软雅黑" panose="020B0503020204020204" pitchFamily="34" charset="-122"/>
              <a:ea typeface="微软雅黑" panose="020B0503020204020204" pitchFamily="34" charset="-122"/>
            </a:endParaRPr>
          </a:p>
          <a:p>
            <a:pPr marL="800100" lvl="1" indent="-342900">
              <a:buFont typeface="+mj-ea"/>
              <a:buAutoNum type="circleNumDbPlain"/>
            </a:pPr>
            <a:r>
              <a:rPr lang="zh-CN" altLang="en-US" sz="1600" dirty="0" smtClean="0">
                <a:latin typeface="微软雅黑" panose="020B0503020204020204" pitchFamily="34" charset="-122"/>
                <a:ea typeface="微软雅黑" panose="020B0503020204020204" pitchFamily="34" charset="-122"/>
              </a:rPr>
              <a:t>扩展式博弈</a:t>
            </a:r>
            <a:r>
              <a:rPr lang="en-US" altLang="zh-CN" sz="1600" dirty="0">
                <a:latin typeface="微软雅黑" panose="020B0503020204020204" pitchFamily="34" charset="-122"/>
                <a:ea typeface="微软雅黑" panose="020B0503020204020204" pitchFamily="34" charset="-122"/>
              </a:rPr>
              <a:t>——</a:t>
            </a:r>
            <a:r>
              <a:rPr lang="en-US" altLang="zh-CN" sz="1600" dirty="0" smtClean="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六元组 </a:t>
            </a:r>
            <a:endParaRPr lang="en-US" altLang="zh-CN" sz="1600" dirty="0" smtClean="0">
              <a:latin typeface="微软雅黑" panose="020B0503020204020204" pitchFamily="34" charset="-122"/>
              <a:ea typeface="微软雅黑" panose="020B0503020204020204" pitchFamily="34" charset="-122"/>
            </a:endParaRPr>
          </a:p>
          <a:p>
            <a:pPr marL="800100" lvl="1" indent="-342900">
              <a:buFont typeface="+mj-ea"/>
              <a:buAutoNum type="circleNumDbPlain"/>
            </a:pPr>
            <a:r>
              <a:rPr lang="zh-CN" altLang="en-US" sz="1600" dirty="0" smtClean="0">
                <a:latin typeface="微软雅黑" panose="020B0503020204020204" pitchFamily="34" charset="-122"/>
                <a:ea typeface="微软雅黑" panose="020B0503020204020204" pitchFamily="34" charset="-122"/>
              </a:rPr>
              <a:t>特征函数式</a:t>
            </a:r>
            <a:r>
              <a:rPr lang="en-US" altLang="zh-CN" sz="1600" dirty="0" smtClean="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合作博弈、两要素</a:t>
            </a:r>
            <a:endParaRPr lang="en-US" altLang="zh-CN" sz="1600" dirty="0" smtClean="0">
              <a:latin typeface="微软雅黑" panose="020B0503020204020204" pitchFamily="34" charset="-122"/>
              <a:ea typeface="微软雅黑" panose="020B0503020204020204" pitchFamily="34" charset="-122"/>
            </a:endParaRPr>
          </a:p>
        </p:txBody>
      </p:sp>
      <p:pic>
        <p:nvPicPr>
          <p:cNvPr id="24" name="图片 23"/>
          <p:cNvPicPr>
            <a:picLocks noChangeAspect="1"/>
          </p:cNvPicPr>
          <p:nvPr/>
        </p:nvPicPr>
        <p:blipFill>
          <a:blip r:embed="rId7" cstate="hqprint">
            <a:extLst>
              <a:ext uri="{BEBA8EAE-BF5A-486C-A8C5-ECC9F3942E4B}">
                <a14:imgProps xmlns:a14="http://schemas.microsoft.com/office/drawing/2010/main">
                  <a14:imgLayer r:embed="rId8">
                    <a14:imgEffect>
                      <a14:saturation sat="33000"/>
                    </a14:imgEffect>
                  </a14:imgLayer>
                </a14:imgProps>
              </a:ext>
              <a:ext uri="{28A0092B-C50C-407E-A947-70E740481C1C}">
                <a14:useLocalDpi xmlns:a14="http://schemas.microsoft.com/office/drawing/2010/main" val="0"/>
              </a:ext>
            </a:extLst>
          </a:blip>
          <a:stretch>
            <a:fillRect/>
          </a:stretch>
        </p:blipFill>
        <p:spPr>
          <a:xfrm>
            <a:off x="2160879" y="5684515"/>
            <a:ext cx="2194903" cy="1559832"/>
          </a:xfrm>
          <a:prstGeom prst="rect">
            <a:avLst/>
          </a:prstGeom>
        </p:spPr>
      </p:pic>
      <p:sp>
        <p:nvSpPr>
          <p:cNvPr id="25" name="矩形: 圆角 120">
            <a:extLst>
              <a:ext uri="{FF2B5EF4-FFF2-40B4-BE49-F238E27FC236}">
                <a16:creationId xmlns:a16="http://schemas.microsoft.com/office/drawing/2014/main" id="{44906AC7-84B6-453D-BE8F-1E08EA3CF00D}"/>
              </a:ext>
            </a:extLst>
          </p:cNvPr>
          <p:cNvSpPr/>
          <p:nvPr/>
        </p:nvSpPr>
        <p:spPr>
          <a:xfrm>
            <a:off x="-335280" y="4949971"/>
            <a:ext cx="2430780" cy="615507"/>
          </a:xfrm>
          <a:prstGeom prst="roundRect">
            <a:avLst>
              <a:gd name="adj" fmla="val 50000"/>
            </a:avLst>
          </a:prstGeom>
          <a:solidFill>
            <a:schemeClr val="bg1"/>
          </a:solidFill>
          <a:ln w="50800">
            <a:noFill/>
          </a:ln>
          <a:effectLst>
            <a:outerShdw blurRad="469900" sx="104000" sy="104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F2A70FE8-B823-4BCA-ABD5-E5714485D20F}"/>
              </a:ext>
            </a:extLst>
          </p:cNvPr>
          <p:cNvSpPr txBox="1"/>
          <p:nvPr/>
        </p:nvSpPr>
        <p:spPr>
          <a:xfrm>
            <a:off x="203606" y="5003036"/>
            <a:ext cx="1686154" cy="461665"/>
          </a:xfrm>
          <a:prstGeom prst="rect">
            <a:avLst/>
          </a:prstGeom>
          <a:noFill/>
        </p:spPr>
        <p:txBody>
          <a:bodyPr wrap="square" rtlCol="0">
            <a:spAutoFit/>
          </a:bodyPr>
          <a:lstStyle/>
          <a:p>
            <a:r>
              <a:rPr lang="zh-CN" altLang="en-US" sz="2400" b="1" dirty="0" smtClean="0">
                <a:solidFill>
                  <a:srgbClr val="00468E"/>
                </a:solidFill>
                <a:latin typeface="微软雅黑" panose="020B0503020204020204" pitchFamily="34" charset="-122"/>
                <a:ea typeface="微软雅黑" panose="020B0503020204020204" pitchFamily="34" charset="-122"/>
              </a:rPr>
              <a:t>附录 </a:t>
            </a:r>
            <a:endParaRPr lang="zh-CN" altLang="en-US" sz="2400" b="1" dirty="0">
              <a:solidFill>
                <a:srgbClr val="00468E"/>
              </a:solidFill>
              <a:latin typeface="微软雅黑" panose="020B0503020204020204" pitchFamily="34" charset="-122"/>
              <a:ea typeface="微软雅黑" panose="020B0503020204020204" pitchFamily="34" charset="-122"/>
            </a:endParaRPr>
          </a:p>
        </p:txBody>
      </p:sp>
      <p:sp>
        <p:nvSpPr>
          <p:cNvPr id="27" name="弧形 26">
            <a:extLst>
              <a:ext uri="{FF2B5EF4-FFF2-40B4-BE49-F238E27FC236}">
                <a16:creationId xmlns:a16="http://schemas.microsoft.com/office/drawing/2014/main" id="{42BC9E90-A9F4-4585-88CC-3203288AEDE6}"/>
              </a:ext>
            </a:extLst>
          </p:cNvPr>
          <p:cNvSpPr/>
          <p:nvPr/>
        </p:nvSpPr>
        <p:spPr>
          <a:xfrm rot="2700000">
            <a:off x="1467034" y="5059812"/>
            <a:ext cx="395824" cy="395824"/>
          </a:xfrm>
          <a:prstGeom prst="arc">
            <a:avLst/>
          </a:prstGeom>
          <a:ln w="50800" cap="rnd">
            <a:solidFill>
              <a:srgbClr val="00468E"/>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C5E880B9-107D-41C6-87F1-65F66D40A0BF}"/>
              </a:ext>
            </a:extLst>
          </p:cNvPr>
          <p:cNvSpPr txBox="1"/>
          <p:nvPr/>
        </p:nvSpPr>
        <p:spPr>
          <a:xfrm>
            <a:off x="203606" y="2185231"/>
            <a:ext cx="1373734" cy="400110"/>
          </a:xfrm>
          <a:prstGeom prst="rect">
            <a:avLst/>
          </a:prstGeom>
          <a:noFill/>
        </p:spPr>
        <p:txBody>
          <a:bodyPr wrap="square" rtlCol="0">
            <a:spAutoFit/>
          </a:bodyPr>
          <a:lstStyle/>
          <a:p>
            <a:r>
              <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rPr>
              <a:t>研究</a:t>
            </a:r>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背景</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29" name="文本框 28">
            <a:extLst>
              <a:ext uri="{FF2B5EF4-FFF2-40B4-BE49-F238E27FC236}">
                <a16:creationId xmlns:a16="http://schemas.microsoft.com/office/drawing/2014/main" id="{89BB294C-F152-47A1-A832-B338DFB2169C}"/>
              </a:ext>
            </a:extLst>
          </p:cNvPr>
          <p:cNvSpPr txBox="1"/>
          <p:nvPr/>
        </p:nvSpPr>
        <p:spPr>
          <a:xfrm>
            <a:off x="203606" y="2723533"/>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问题建模</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30" name="文本框 29">
            <a:extLst>
              <a:ext uri="{FF2B5EF4-FFF2-40B4-BE49-F238E27FC236}">
                <a16:creationId xmlns:a16="http://schemas.microsoft.com/office/drawing/2014/main" id="{70B01E73-2206-4BAF-96FD-98F96844A935}"/>
              </a:ext>
            </a:extLst>
          </p:cNvPr>
          <p:cNvSpPr txBox="1"/>
          <p:nvPr/>
        </p:nvSpPr>
        <p:spPr>
          <a:xfrm>
            <a:off x="203606" y="3287304"/>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调度方法</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31" name="文本框 30">
            <a:extLst>
              <a:ext uri="{FF2B5EF4-FFF2-40B4-BE49-F238E27FC236}">
                <a16:creationId xmlns:a16="http://schemas.microsoft.com/office/drawing/2014/main" id="{70B01E73-2206-4BAF-96FD-98F96844A935}"/>
              </a:ext>
            </a:extLst>
          </p:cNvPr>
          <p:cNvSpPr txBox="1"/>
          <p:nvPr/>
        </p:nvSpPr>
        <p:spPr>
          <a:xfrm>
            <a:off x="193243" y="3790595"/>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实验分析</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32" name="文本框 31">
            <a:extLst>
              <a:ext uri="{FF2B5EF4-FFF2-40B4-BE49-F238E27FC236}">
                <a16:creationId xmlns:a16="http://schemas.microsoft.com/office/drawing/2014/main" id="{70B01E73-2206-4BAF-96FD-98F96844A935}"/>
              </a:ext>
            </a:extLst>
          </p:cNvPr>
          <p:cNvSpPr txBox="1"/>
          <p:nvPr/>
        </p:nvSpPr>
        <p:spPr>
          <a:xfrm>
            <a:off x="187991" y="4300346"/>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总结展望</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251763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矩形: 圆角 304">
            <a:extLst>
              <a:ext uri="{FF2B5EF4-FFF2-40B4-BE49-F238E27FC236}">
                <a16:creationId xmlns:a16="http://schemas.microsoft.com/office/drawing/2014/main" id="{8B4C9A87-90B0-4805-BA9D-79505DC69554}"/>
              </a:ext>
            </a:extLst>
          </p:cNvPr>
          <p:cNvSpPr/>
          <p:nvPr/>
        </p:nvSpPr>
        <p:spPr>
          <a:xfrm>
            <a:off x="2689011" y="1536922"/>
            <a:ext cx="8776848" cy="3309288"/>
          </a:xfrm>
          <a:prstGeom prst="roundRect">
            <a:avLst>
              <a:gd name="adj" fmla="val 10297"/>
            </a:avLst>
          </a:prstGeom>
          <a:solidFill>
            <a:schemeClr val="bg1"/>
          </a:solidFill>
          <a:ln>
            <a:noFill/>
          </a:ln>
          <a:effectLst>
            <a:outerShdw blurRad="2794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12" name="矩形: 圆角 111">
            <a:extLst>
              <a:ext uri="{FF2B5EF4-FFF2-40B4-BE49-F238E27FC236}">
                <a16:creationId xmlns:a16="http://schemas.microsoft.com/office/drawing/2014/main" id="{82512636-FC39-4935-9320-864DA06B68CC}"/>
              </a:ext>
            </a:extLst>
          </p:cNvPr>
          <p:cNvSpPr/>
          <p:nvPr/>
        </p:nvSpPr>
        <p:spPr>
          <a:xfrm>
            <a:off x="3514755" y="1942388"/>
            <a:ext cx="1530212" cy="442175"/>
          </a:xfrm>
          <a:prstGeom prst="roundRect">
            <a:avLst>
              <a:gd name="adj" fmla="val 50000"/>
            </a:avLst>
          </a:prstGeom>
          <a:solidFill>
            <a:srgbClr val="00468E"/>
          </a:solidFill>
          <a:ln w="50800">
            <a:noFill/>
          </a:ln>
          <a:effectLst>
            <a:outerShdw blurRad="469900" sx="104000" sy="104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06" name="任意多边形: 形状 305">
            <a:extLst>
              <a:ext uri="{FF2B5EF4-FFF2-40B4-BE49-F238E27FC236}">
                <a16:creationId xmlns:a16="http://schemas.microsoft.com/office/drawing/2014/main" id="{182DD694-6D4B-4DFA-AC46-178C63A21ACC}"/>
              </a:ext>
            </a:extLst>
          </p:cNvPr>
          <p:cNvSpPr/>
          <p:nvPr/>
        </p:nvSpPr>
        <p:spPr>
          <a:xfrm>
            <a:off x="2389778" y="1331684"/>
            <a:ext cx="833708" cy="623796"/>
          </a:xfrm>
          <a:custGeom>
            <a:avLst/>
            <a:gdLst/>
            <a:ahLst/>
            <a:cxnLst/>
            <a:rect l="l" t="t" r="r" b="b"/>
            <a:pathLst>
              <a:path w="95778" h="71663">
                <a:moveTo>
                  <a:pt x="82098" y="5"/>
                </a:moveTo>
                <a:cubicBezTo>
                  <a:pt x="84614" y="48"/>
                  <a:pt x="87286" y="396"/>
                  <a:pt x="90116" y="1050"/>
                </a:cubicBezTo>
                <a:lnTo>
                  <a:pt x="90116" y="8817"/>
                </a:lnTo>
                <a:cubicBezTo>
                  <a:pt x="78257" y="13440"/>
                  <a:pt x="71979" y="21792"/>
                  <a:pt x="71280" y="33873"/>
                </a:cubicBezTo>
                <a:cubicBezTo>
                  <a:pt x="84139" y="29288"/>
                  <a:pt x="92305" y="35340"/>
                  <a:pt x="95778" y="52027"/>
                </a:cubicBezTo>
                <a:cubicBezTo>
                  <a:pt x="94826" y="65118"/>
                  <a:pt x="87973" y="71663"/>
                  <a:pt x="75219" y="71663"/>
                </a:cubicBezTo>
                <a:cubicBezTo>
                  <a:pt x="59956" y="70752"/>
                  <a:pt x="52325" y="61506"/>
                  <a:pt x="52325" y="43926"/>
                </a:cubicBezTo>
                <a:cubicBezTo>
                  <a:pt x="54564" y="14342"/>
                  <a:pt x="64489" y="-298"/>
                  <a:pt x="82098" y="5"/>
                </a:cubicBezTo>
                <a:close/>
                <a:moveTo>
                  <a:pt x="29473" y="5"/>
                </a:moveTo>
                <a:cubicBezTo>
                  <a:pt x="31987" y="48"/>
                  <a:pt x="34659" y="396"/>
                  <a:pt x="37490" y="1050"/>
                </a:cubicBezTo>
                <a:lnTo>
                  <a:pt x="37490" y="8817"/>
                </a:lnTo>
                <a:cubicBezTo>
                  <a:pt x="25647" y="13434"/>
                  <a:pt x="19469" y="21786"/>
                  <a:pt x="18954" y="33873"/>
                </a:cubicBezTo>
                <a:cubicBezTo>
                  <a:pt x="31588" y="29288"/>
                  <a:pt x="39755" y="35324"/>
                  <a:pt x="43458" y="51980"/>
                </a:cubicBezTo>
                <a:cubicBezTo>
                  <a:pt x="42502" y="65102"/>
                  <a:pt x="35547" y="71663"/>
                  <a:pt x="22593" y="71663"/>
                </a:cubicBezTo>
                <a:cubicBezTo>
                  <a:pt x="7531" y="70752"/>
                  <a:pt x="0" y="61506"/>
                  <a:pt x="0" y="43926"/>
                </a:cubicBezTo>
                <a:cubicBezTo>
                  <a:pt x="2053" y="14342"/>
                  <a:pt x="11877" y="-298"/>
                  <a:pt x="29473" y="5"/>
                </a:cubicBezTo>
                <a:close/>
              </a:path>
            </a:pathLst>
          </a:custGeom>
          <a:solidFill>
            <a:srgbClr val="004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61530E86-1602-4069-8724-09DCEF16574B}"/>
              </a:ext>
            </a:extLst>
          </p:cNvPr>
          <p:cNvSpPr/>
          <p:nvPr/>
        </p:nvSpPr>
        <p:spPr>
          <a:xfrm>
            <a:off x="0" y="0"/>
            <a:ext cx="1825599" cy="6858000"/>
          </a:xfrm>
          <a:prstGeom prst="rect">
            <a:avLst/>
          </a:prstGeom>
          <a:solidFill>
            <a:srgbClr val="004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A6AF2021-3289-4C2D-93F1-66CC3AB9032A}"/>
              </a:ext>
            </a:extLst>
          </p:cNvPr>
          <p:cNvSpPr txBox="1"/>
          <p:nvPr/>
        </p:nvSpPr>
        <p:spPr>
          <a:xfrm>
            <a:off x="2287062" y="473744"/>
            <a:ext cx="9347391" cy="523220"/>
          </a:xfrm>
          <a:prstGeom prst="rect">
            <a:avLst/>
          </a:prstGeom>
          <a:noFill/>
        </p:spPr>
        <p:txBody>
          <a:bodyPr wrap="square" rtlCol="0">
            <a:spAutoFit/>
          </a:bodyPr>
          <a:lstStyle/>
          <a:p>
            <a:r>
              <a:rPr lang="en-US" altLang="zh-CN" sz="2800" b="1" dirty="0" smtClean="0">
                <a:solidFill>
                  <a:srgbClr val="00468E"/>
                </a:solidFill>
                <a:latin typeface="微软雅黑" panose="020B0503020204020204" pitchFamily="34" charset="-122"/>
                <a:ea typeface="微软雅黑" panose="020B0503020204020204" pitchFamily="34" charset="-122"/>
              </a:rPr>
              <a:t>2.3.2 </a:t>
            </a:r>
            <a:r>
              <a:rPr lang="zh-CN" altLang="en-US" sz="2800" b="1" dirty="0" smtClean="0">
                <a:solidFill>
                  <a:srgbClr val="00468E"/>
                </a:solidFill>
                <a:latin typeface="微软雅黑" panose="020B0503020204020204" pitchFamily="34" charset="-122"/>
                <a:ea typeface="微软雅黑" panose="020B0503020204020204" pitchFamily="34" charset="-122"/>
              </a:rPr>
              <a:t>博弈模型的解</a:t>
            </a:r>
            <a:endParaRPr lang="zh-CN" altLang="en-US" sz="2800" b="1" dirty="0">
              <a:solidFill>
                <a:srgbClr val="00468E"/>
              </a:solidFill>
              <a:latin typeface="微软雅黑" panose="020B0503020204020204" pitchFamily="34" charset="-122"/>
              <a:ea typeface="微软雅黑" panose="020B0503020204020204" pitchFamily="34" charset="-122"/>
            </a:endParaRPr>
          </a:p>
        </p:txBody>
      </p:sp>
      <p:sp>
        <p:nvSpPr>
          <p:cNvPr id="7172" name="文本框 7171">
            <a:extLst>
              <a:ext uri="{FF2B5EF4-FFF2-40B4-BE49-F238E27FC236}">
                <a16:creationId xmlns:a16="http://schemas.microsoft.com/office/drawing/2014/main" id="{2276C83F-36B5-4432-9838-DFA02067EACA}"/>
              </a:ext>
            </a:extLst>
          </p:cNvPr>
          <p:cNvSpPr txBox="1"/>
          <p:nvPr/>
        </p:nvSpPr>
        <p:spPr>
          <a:xfrm>
            <a:off x="3577815" y="1963420"/>
            <a:ext cx="1414598" cy="400110"/>
          </a:xfrm>
          <a:prstGeom prst="rect">
            <a:avLst/>
          </a:prstGeom>
          <a:noFill/>
        </p:spPr>
        <p:txBody>
          <a:bodyPr wrap="square" rtlCol="0">
            <a:spAutoFit/>
          </a:bodyPr>
          <a:lstStyle>
            <a:defPPr>
              <a:defRPr lang="zh-CN"/>
            </a:defPPr>
            <a:lvl1pPr>
              <a:defRPr sz="2800" b="1">
                <a:solidFill>
                  <a:srgbClr val="1E1F8B"/>
                </a:solidFill>
                <a:latin typeface="浪漫雅圆" panose="02010601040101010101" pitchFamily="2" charset="-122"/>
                <a:ea typeface="浪漫雅圆" panose="02010601040101010101" pitchFamily="2" charset="-122"/>
              </a:defRPr>
            </a:lvl1pPr>
          </a:lstStyle>
          <a:p>
            <a:pPr algn="ctr"/>
            <a:r>
              <a:rPr lang="zh-CN" altLang="en-US" sz="2000" dirty="0">
                <a:solidFill>
                  <a:schemeClr val="bg1"/>
                </a:solidFill>
                <a:latin typeface="微软雅黑" panose="020B0503020204020204" pitchFamily="34" charset="-122"/>
                <a:ea typeface="微软雅黑" panose="020B0503020204020204" pitchFamily="34" charset="-122"/>
              </a:rPr>
              <a:t>纳</a:t>
            </a:r>
            <a:r>
              <a:rPr lang="zh-CN" altLang="en-US" sz="2000" dirty="0" smtClean="0">
                <a:solidFill>
                  <a:schemeClr val="bg1"/>
                </a:solidFill>
                <a:latin typeface="微软雅黑" panose="020B0503020204020204" pitchFamily="34" charset="-122"/>
                <a:ea typeface="微软雅黑" panose="020B0503020204020204" pitchFamily="34" charset="-122"/>
              </a:rPr>
              <a:t>什均衡</a:t>
            </a:r>
            <a:endParaRPr lang="zh-CN" altLang="en-US" sz="2000" dirty="0">
              <a:solidFill>
                <a:schemeClr val="bg1"/>
              </a:solidFill>
              <a:latin typeface="微软雅黑" panose="020B0503020204020204" pitchFamily="34" charset="-122"/>
              <a:ea typeface="微软雅黑" panose="020B0503020204020204" pitchFamily="34" charset="-122"/>
            </a:endParaRPr>
          </a:p>
        </p:txBody>
      </p:sp>
      <p:pic>
        <p:nvPicPr>
          <p:cNvPr id="114" name="图片 113"/>
          <p:cNvPicPr>
            <a:picLocks noChangeAspect="1"/>
          </p:cNvPicPr>
          <p:nvPr/>
        </p:nvPicPr>
        <p:blipFill>
          <a:blip r:embed="rId2">
            <a:alphaModFix/>
            <a:duotone>
              <a:schemeClr val="accent5">
                <a:shade val="45000"/>
                <a:satMod val="135000"/>
              </a:schemeClr>
              <a:prstClr val="white"/>
            </a:duotone>
            <a:extLst>
              <a:ext uri="{BEBA8EAE-BF5A-486C-A8C5-ECC9F3942E4B}">
                <a14:imgProps xmlns:a14="http://schemas.microsoft.com/office/drawing/2010/main">
                  <a14:imgLayer r:embed="rId3">
                    <a14:imgEffect>
                      <a14:colorTemperature colorTemp="1500"/>
                    </a14:imgEffect>
                    <a14:imgEffect>
                      <a14:saturation sat="32000"/>
                    </a14:imgEffect>
                  </a14:imgLayer>
                </a14:imgProps>
              </a:ext>
              <a:ext uri="{28A0092B-C50C-407E-A947-70E740481C1C}">
                <a14:useLocalDpi xmlns:a14="http://schemas.microsoft.com/office/drawing/2010/main" val="0"/>
              </a:ext>
            </a:extLst>
          </a:blip>
          <a:stretch>
            <a:fillRect/>
          </a:stretch>
        </p:blipFill>
        <p:spPr>
          <a:xfrm>
            <a:off x="155079" y="129451"/>
            <a:ext cx="1470788" cy="1470788"/>
          </a:xfrm>
          <a:prstGeom prst="rect">
            <a:avLst/>
          </a:prstGeom>
          <a:noFill/>
          <a:ln>
            <a:noFill/>
          </a:ln>
        </p:spPr>
      </p:pic>
      <mc:AlternateContent xmlns:mc="http://schemas.openxmlformats.org/markup-compatibility/2006" xmlns:a14="http://schemas.microsoft.com/office/drawing/2010/main">
        <mc:Choice Requires="a14">
          <p:sp>
            <p:nvSpPr>
              <p:cNvPr id="120" name="文本框 119">
                <a:extLst>
                  <a:ext uri="{FF2B5EF4-FFF2-40B4-BE49-F238E27FC236}">
                    <a16:creationId xmlns:a16="http://schemas.microsoft.com/office/drawing/2014/main" id="{DD2C9A0A-0CFE-4BF9-B002-2F158F750411}"/>
                  </a:ext>
                </a:extLst>
              </p:cNvPr>
              <p:cNvSpPr txBox="1"/>
              <p:nvPr/>
            </p:nvSpPr>
            <p:spPr>
              <a:xfrm>
                <a:off x="3028028" y="2407176"/>
                <a:ext cx="8098814" cy="2350772"/>
              </a:xfrm>
              <a:prstGeom prst="rect">
                <a:avLst/>
              </a:prstGeom>
              <a:noFill/>
            </p:spPr>
            <p:txBody>
              <a:bodyPr wrap="square" rtlCol="0">
                <a:spAutoFit/>
              </a:bodyPr>
              <a:lstStyle/>
              <a:p>
                <a:pPr>
                  <a:lnSpc>
                    <a:spcPct val="150000"/>
                  </a:lnSpc>
                </a:pPr>
                <a:r>
                  <a:rPr lang="zh-CN" altLang="zh-CN" sz="1600" b="1" dirty="0">
                    <a:latin typeface="微软雅黑" panose="020B0503020204020204" pitchFamily="34" charset="-122"/>
                    <a:ea typeface="微软雅黑" panose="020B0503020204020204" pitchFamily="34" charset="-122"/>
                  </a:rPr>
                  <a:t>定义</a:t>
                </a:r>
                <a:r>
                  <a:rPr lang="en-US" altLang="zh-CN" sz="1600" b="1" dirty="0" smtClean="0">
                    <a:latin typeface="微软雅黑" panose="020B0503020204020204" pitchFamily="34" charset="-122"/>
                    <a:ea typeface="微软雅黑" panose="020B0503020204020204" pitchFamily="34" charset="-122"/>
                  </a:rPr>
                  <a:t>2.4.4 </a:t>
                </a:r>
                <a:r>
                  <a:rPr lang="zh-CN" altLang="zh-CN" sz="1600" dirty="0" smtClean="0">
                    <a:latin typeface="微软雅黑" panose="020B0503020204020204" pitchFamily="34" charset="-122"/>
                    <a:ea typeface="微软雅黑" panose="020B0503020204020204" pitchFamily="34" charset="-122"/>
                  </a:rPr>
                  <a:t>设</a:t>
                </a:r>
                <a14:m>
                  <m:oMath xmlns:m="http://schemas.openxmlformats.org/officeDocument/2006/math">
                    <m:sSup>
                      <m:sSupPr>
                        <m:ctrlPr>
                          <a:rPr lang="zh-CN" altLang="zh-CN" sz="1600" i="1">
                            <a:latin typeface="Cambria Math" panose="02040503050406030204" pitchFamily="18" charset="0"/>
                          </a:rPr>
                        </m:ctrlPr>
                      </m:sSupPr>
                      <m:e>
                        <m:r>
                          <a:rPr lang="en-US" altLang="zh-CN" sz="1600" i="1">
                            <a:latin typeface="Cambria Math" panose="02040503050406030204" pitchFamily="18" charset="0"/>
                          </a:rPr>
                          <m:t>𝑠</m:t>
                        </m:r>
                      </m:e>
                      <m:sup>
                        <m:r>
                          <a:rPr lang="en-US" altLang="zh-CN" sz="1600" i="1">
                            <a:latin typeface="Cambria Math" panose="02040503050406030204" pitchFamily="18" charset="0"/>
                          </a:rPr>
                          <m:t>∗</m:t>
                        </m:r>
                      </m:sup>
                    </m:sSup>
                  </m:oMath>
                </a14:m>
                <a:r>
                  <a:rPr lang="zh-CN" altLang="zh-CN" sz="1600" dirty="0">
                    <a:latin typeface="微软雅黑" panose="020B0503020204020204" pitchFamily="34" charset="-122"/>
                    <a:ea typeface="微软雅黑" panose="020B0503020204020204" pitchFamily="34" charset="-122"/>
                  </a:rPr>
                  <a:t>是完全信息静态博弈</a:t>
                </a:r>
                <a14:m>
                  <m:oMath xmlns:m="http://schemas.openxmlformats.org/officeDocument/2006/math">
                    <m:r>
                      <a:rPr lang="en-US" altLang="zh-CN" sz="1600" i="1">
                        <a:latin typeface="Cambria Math" panose="02040503050406030204" pitchFamily="18" charset="0"/>
                      </a:rPr>
                      <m:t>𝛤</m:t>
                    </m:r>
                    <m:r>
                      <a:rPr lang="en-US" altLang="zh-CN" sz="1600" i="1">
                        <a:latin typeface="Cambria Math" panose="02040503050406030204" pitchFamily="18" charset="0"/>
                      </a:rPr>
                      <m:t>=(</m:t>
                    </m:r>
                    <m:r>
                      <a:rPr lang="en-US" altLang="zh-CN" sz="1600" i="1">
                        <a:latin typeface="Cambria Math" panose="02040503050406030204" pitchFamily="18" charset="0"/>
                      </a:rPr>
                      <m:t>𝑖</m:t>
                    </m:r>
                    <m:r>
                      <a:rPr lang="en-US" altLang="zh-CN" sz="1600" i="1">
                        <a:latin typeface="Cambria Math" panose="02040503050406030204" pitchFamily="18" charset="0"/>
                      </a:rPr>
                      <m:t>∈</m:t>
                    </m:r>
                    <m:r>
                      <a:rPr lang="en-US" altLang="zh-CN" sz="1600" i="1">
                        <a:latin typeface="Cambria Math" panose="02040503050406030204" pitchFamily="18" charset="0"/>
                      </a:rPr>
                      <m:t>𝐼</m:t>
                    </m:r>
                    <m:r>
                      <a:rPr lang="en-US" altLang="zh-CN" sz="1600" i="1">
                        <a:latin typeface="Cambria Math" panose="02040503050406030204" pitchFamily="18" charset="0"/>
                      </a:rPr>
                      <m:t>, </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𝑆</m:t>
                        </m:r>
                      </m:e>
                      <m:sub>
                        <m:r>
                          <a:rPr lang="en-US" altLang="zh-CN" sz="1600" i="1">
                            <a:latin typeface="Cambria Math" panose="02040503050406030204" pitchFamily="18" charset="0"/>
                          </a:rPr>
                          <m:t>𝑖</m:t>
                        </m:r>
                      </m:sub>
                    </m:sSub>
                    <m:r>
                      <a:rPr lang="en-US" altLang="zh-CN" sz="1600" i="1">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𝑢</m:t>
                        </m:r>
                      </m:e>
                      <m:sub>
                        <m:r>
                          <a:rPr lang="en-US" altLang="zh-CN" sz="1600" i="1">
                            <a:latin typeface="Cambria Math" panose="02040503050406030204" pitchFamily="18" charset="0"/>
                          </a:rPr>
                          <m:t>𝑖</m:t>
                        </m:r>
                      </m:sub>
                    </m:sSub>
                    <m:r>
                      <a:rPr lang="en-US" altLang="zh-CN" sz="1600" i="1">
                        <a:latin typeface="Cambria Math" panose="02040503050406030204" pitchFamily="18" charset="0"/>
                      </a:rPr>
                      <m:t>)</m:t>
                    </m:r>
                  </m:oMath>
                </a14:m>
                <a:r>
                  <a:rPr lang="zh-CN" altLang="zh-CN" sz="1600" dirty="0">
                    <a:latin typeface="微软雅黑" panose="020B0503020204020204" pitchFamily="34" charset="-122"/>
                    <a:ea typeface="微软雅黑" panose="020B0503020204020204" pitchFamily="34" charset="-122"/>
                  </a:rPr>
                  <a:t>的一个局势，如果</a:t>
                </a:r>
              </a:p>
              <a:p>
                <a:pPr>
                  <a:lnSpc>
                    <a:spcPct val="150000"/>
                  </a:lnSpc>
                </a:pPr>
                <a:r>
                  <a:rPr lang="en-US" altLang="zh-CN" sz="1600" dirty="0" smtClean="0">
                    <a:latin typeface="微软雅黑" panose="020B0503020204020204" pitchFamily="34" charset="-122"/>
                    <a:ea typeface="微软雅黑" panose="020B0503020204020204" pitchFamily="34" charset="-122"/>
                  </a:rPr>
                  <a:t>		</a:t>
                </a:r>
                <a14:m>
                  <m:oMath xmlns:m="http://schemas.openxmlformats.org/officeDocument/2006/math">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𝑢</m:t>
                        </m:r>
                      </m:e>
                      <m:sub>
                        <m:r>
                          <a:rPr lang="en-US" altLang="zh-CN" sz="1600" i="1">
                            <a:latin typeface="Cambria Math" panose="02040503050406030204" pitchFamily="18" charset="0"/>
                          </a:rPr>
                          <m:t>𝑖</m:t>
                        </m:r>
                      </m:sub>
                    </m:sSub>
                    <m:d>
                      <m:dPr>
                        <m:ctrlPr>
                          <a:rPr lang="zh-CN" altLang="zh-CN" sz="1600" i="1">
                            <a:latin typeface="Cambria Math" panose="02040503050406030204" pitchFamily="18" charset="0"/>
                          </a:rPr>
                        </m:ctrlPr>
                      </m:dPr>
                      <m:e>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𝑠</m:t>
                            </m:r>
                          </m:e>
                          <m:sub>
                            <m:r>
                              <a:rPr lang="en-US" altLang="zh-CN" sz="1600" i="1">
                                <a:latin typeface="Cambria Math" panose="02040503050406030204" pitchFamily="18" charset="0"/>
                              </a:rPr>
                              <m:t>𝑖</m:t>
                            </m:r>
                          </m:sub>
                        </m:sSub>
                        <m:r>
                          <a:rPr lang="en-US" altLang="zh-CN" sz="1600" i="1">
                            <a:latin typeface="Cambria Math" panose="02040503050406030204" pitchFamily="18" charset="0"/>
                          </a:rPr>
                          <m:t>, </m:t>
                        </m:r>
                        <m:sSubSup>
                          <m:sSubSupPr>
                            <m:ctrlPr>
                              <a:rPr lang="zh-CN" altLang="zh-CN" sz="1600" i="1">
                                <a:latin typeface="Cambria Math" panose="02040503050406030204" pitchFamily="18" charset="0"/>
                              </a:rPr>
                            </m:ctrlPr>
                          </m:sSubSupPr>
                          <m:e>
                            <m:r>
                              <a:rPr lang="en-US" altLang="zh-CN" sz="1600" b="1" i="1">
                                <a:latin typeface="Cambria Math" panose="02040503050406030204" pitchFamily="18" charset="0"/>
                              </a:rPr>
                              <m:t>𝒔</m:t>
                            </m:r>
                          </m:e>
                          <m:sub>
                            <m:r>
                              <a:rPr lang="en-US" altLang="zh-CN" sz="1600" i="1">
                                <a:latin typeface="Cambria Math" panose="02040503050406030204" pitchFamily="18" charset="0"/>
                              </a:rPr>
                              <m:t>−</m:t>
                            </m:r>
                            <m:r>
                              <a:rPr lang="en-US" altLang="zh-CN" sz="1600" i="1">
                                <a:latin typeface="Cambria Math" panose="02040503050406030204" pitchFamily="18" charset="0"/>
                              </a:rPr>
                              <m:t>𝑖</m:t>
                            </m:r>
                          </m:sub>
                          <m:sup>
                            <m:r>
                              <a:rPr lang="en-US" altLang="zh-CN" sz="1600" i="1">
                                <a:latin typeface="Cambria Math" panose="02040503050406030204" pitchFamily="18" charset="0"/>
                              </a:rPr>
                              <m:t>∗</m:t>
                            </m:r>
                          </m:sup>
                        </m:sSubSup>
                      </m:e>
                    </m:d>
                    <m:r>
                      <a:rPr lang="en-US" altLang="zh-CN" sz="1600">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𝑢</m:t>
                        </m:r>
                      </m:e>
                      <m:sub>
                        <m:r>
                          <a:rPr lang="en-US" altLang="zh-CN" sz="1600" i="1">
                            <a:latin typeface="Cambria Math" panose="02040503050406030204" pitchFamily="18" charset="0"/>
                          </a:rPr>
                          <m:t>𝑖</m:t>
                        </m:r>
                      </m:sub>
                    </m:sSub>
                    <m:d>
                      <m:dPr>
                        <m:ctrlPr>
                          <a:rPr lang="zh-CN" altLang="zh-CN" sz="1600" i="1">
                            <a:latin typeface="Cambria Math" panose="02040503050406030204" pitchFamily="18" charset="0"/>
                          </a:rPr>
                        </m:ctrlPr>
                      </m:dPr>
                      <m:e>
                        <m:sSup>
                          <m:sSupPr>
                            <m:ctrlPr>
                              <a:rPr lang="zh-CN" altLang="zh-CN" sz="1600" i="1">
                                <a:latin typeface="Cambria Math" panose="02040503050406030204" pitchFamily="18" charset="0"/>
                              </a:rPr>
                            </m:ctrlPr>
                          </m:sSupPr>
                          <m:e>
                            <m:r>
                              <a:rPr lang="en-US" altLang="zh-CN" sz="1600" b="1" i="1">
                                <a:latin typeface="Cambria Math" panose="02040503050406030204" pitchFamily="18" charset="0"/>
                              </a:rPr>
                              <m:t>𝒔</m:t>
                            </m:r>
                          </m:e>
                          <m:sup>
                            <m:r>
                              <a:rPr lang="en-US" altLang="zh-CN" sz="1600" i="1">
                                <a:latin typeface="Cambria Math" panose="02040503050406030204" pitchFamily="18" charset="0"/>
                              </a:rPr>
                              <m:t>∗</m:t>
                            </m:r>
                          </m:sup>
                        </m:sSup>
                      </m:e>
                    </m:d>
                    <m:r>
                      <a:rPr lang="en-US" altLang="zh-CN" sz="1600" i="1">
                        <a:latin typeface="Cambria Math" panose="02040503050406030204" pitchFamily="18" charset="0"/>
                      </a:rPr>
                      <m:t>, ∀</m:t>
                    </m:r>
                    <m:r>
                      <a:rPr lang="en-US" altLang="zh-CN" sz="1600" i="1">
                        <a:latin typeface="Cambria Math" panose="02040503050406030204" pitchFamily="18" charset="0"/>
                      </a:rPr>
                      <m:t>𝑖</m:t>
                    </m:r>
                    <m:r>
                      <a:rPr lang="en-US" altLang="zh-CN" sz="1600" i="1">
                        <a:latin typeface="Cambria Math" panose="02040503050406030204" pitchFamily="18" charset="0"/>
                      </a:rPr>
                      <m:t>∈</m:t>
                    </m:r>
                    <m:r>
                      <a:rPr lang="en-US" altLang="zh-CN" sz="1600" i="1">
                        <a:latin typeface="Cambria Math" panose="02040503050406030204" pitchFamily="18" charset="0"/>
                      </a:rPr>
                      <m:t>𝐼</m:t>
                    </m:r>
                    <m:r>
                      <a:rPr lang="en-US" altLang="zh-CN" sz="1600" i="1">
                        <a:latin typeface="Cambria Math" panose="02040503050406030204" pitchFamily="18" charset="0"/>
                      </a:rPr>
                      <m:t>, ∀</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𝑠</m:t>
                        </m:r>
                      </m:e>
                      <m:sub>
                        <m:r>
                          <a:rPr lang="en-US" altLang="zh-CN" sz="1600" i="1">
                            <a:latin typeface="Cambria Math" panose="02040503050406030204" pitchFamily="18" charset="0"/>
                          </a:rPr>
                          <m:t>𝑖</m:t>
                        </m:r>
                      </m:sub>
                    </m:sSub>
                    <m:r>
                      <a:rPr lang="en-US" altLang="zh-CN" sz="1600" i="1">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𝑆</m:t>
                        </m:r>
                      </m:e>
                      <m:sub>
                        <m:r>
                          <a:rPr lang="en-US" altLang="zh-CN" sz="1600" i="1">
                            <a:latin typeface="Cambria Math" panose="02040503050406030204" pitchFamily="18" charset="0"/>
                          </a:rPr>
                          <m:t>𝑖</m:t>
                        </m:r>
                      </m:sub>
                    </m:sSub>
                  </m:oMath>
                </a14:m>
                <a:r>
                  <a:rPr lang="en-US" altLang="zh-CN" sz="1600" dirty="0">
                    <a:latin typeface="微软雅黑" panose="020B0503020204020204" pitchFamily="34" charset="-122"/>
                    <a:ea typeface="微软雅黑" panose="020B0503020204020204" pitchFamily="34" charset="-122"/>
                  </a:rPr>
                  <a:t>		</a:t>
                </a:r>
                <a:endParaRPr lang="zh-CN" altLang="zh-CN" sz="16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zh-CN" altLang="zh-CN" sz="1600" dirty="0">
                    <a:latin typeface="微软雅黑" panose="020B0503020204020204" pitchFamily="34" charset="-122"/>
                    <a:ea typeface="微软雅黑" panose="020B0503020204020204" pitchFamily="34" charset="-122"/>
                  </a:rPr>
                  <a:t>则称</a:t>
                </a:r>
                <a14:m>
                  <m:oMath xmlns:m="http://schemas.openxmlformats.org/officeDocument/2006/math">
                    <m:sSup>
                      <m:sSupPr>
                        <m:ctrlPr>
                          <a:rPr lang="zh-CN" altLang="zh-CN" sz="1600" i="1">
                            <a:latin typeface="Cambria Math" panose="02040503050406030204" pitchFamily="18" charset="0"/>
                          </a:rPr>
                        </m:ctrlPr>
                      </m:sSupPr>
                      <m:e>
                        <m:r>
                          <a:rPr lang="en-US" altLang="zh-CN" sz="1600" b="1" i="1">
                            <a:latin typeface="Cambria Math" panose="02040503050406030204" pitchFamily="18" charset="0"/>
                          </a:rPr>
                          <m:t>𝒔</m:t>
                        </m:r>
                      </m:e>
                      <m:sup>
                        <m:r>
                          <a:rPr lang="en-US" altLang="zh-CN" sz="1600" b="1" i="1">
                            <a:latin typeface="Cambria Math" panose="02040503050406030204" pitchFamily="18" charset="0"/>
                          </a:rPr>
                          <m:t>∗</m:t>
                        </m:r>
                      </m:sup>
                    </m:sSup>
                  </m:oMath>
                </a14:m>
                <a:r>
                  <a:rPr lang="zh-CN" altLang="zh-CN" sz="1600" dirty="0">
                    <a:latin typeface="微软雅黑" panose="020B0503020204020204" pitchFamily="34" charset="-122"/>
                    <a:ea typeface="微软雅黑" panose="020B0503020204020204" pitchFamily="34" charset="-122"/>
                  </a:rPr>
                  <a:t>是</a:t>
                </a:r>
                <a14:m>
                  <m:oMath xmlns:m="http://schemas.openxmlformats.org/officeDocument/2006/math">
                    <m:r>
                      <a:rPr lang="en-US" altLang="zh-CN" sz="1600" i="1">
                        <a:latin typeface="Cambria Math" panose="02040503050406030204" pitchFamily="18" charset="0"/>
                      </a:rPr>
                      <m:t>𝛤</m:t>
                    </m:r>
                  </m:oMath>
                </a14:m>
                <a:r>
                  <a:rPr lang="zh-CN" altLang="zh-CN" sz="1600" dirty="0">
                    <a:latin typeface="微软雅黑" panose="020B0503020204020204" pitchFamily="34" charset="-122"/>
                    <a:ea typeface="微软雅黑" panose="020B0503020204020204" pitchFamily="34" charset="-122"/>
                  </a:rPr>
                  <a:t>的一个纳什均衡局势，简称为纳什均衡。纳什均衡</a:t>
                </a:r>
                <a14:m>
                  <m:oMath xmlns:m="http://schemas.openxmlformats.org/officeDocument/2006/math">
                    <m:sSup>
                      <m:sSupPr>
                        <m:ctrlPr>
                          <a:rPr lang="zh-CN" altLang="zh-CN" sz="1600" i="1">
                            <a:latin typeface="Cambria Math" panose="02040503050406030204" pitchFamily="18" charset="0"/>
                          </a:rPr>
                        </m:ctrlPr>
                      </m:sSupPr>
                      <m:e>
                        <m:r>
                          <a:rPr lang="en-US" altLang="zh-CN" sz="1600" b="1" i="1">
                            <a:latin typeface="Cambria Math" panose="02040503050406030204" pitchFamily="18" charset="0"/>
                          </a:rPr>
                          <m:t>𝒔</m:t>
                        </m:r>
                      </m:e>
                      <m:sup>
                        <m:r>
                          <a:rPr lang="en-US" altLang="zh-CN" sz="1600" b="1" i="1">
                            <a:latin typeface="Cambria Math" panose="02040503050406030204" pitchFamily="18" charset="0"/>
                          </a:rPr>
                          <m:t>∗</m:t>
                        </m:r>
                      </m:sup>
                    </m:sSup>
                  </m:oMath>
                </a14:m>
                <a:r>
                  <a:rPr lang="zh-CN" altLang="zh-CN" sz="1600" dirty="0">
                    <a:latin typeface="微软雅黑" panose="020B0503020204020204" pitchFamily="34" charset="-122"/>
                    <a:ea typeface="微软雅黑" panose="020B0503020204020204" pitchFamily="34" charset="-122"/>
                  </a:rPr>
                  <a:t>的第</a:t>
                </a:r>
                <a14:m>
                  <m:oMath xmlns:m="http://schemas.openxmlformats.org/officeDocument/2006/math">
                    <m:r>
                      <a:rPr lang="en-US" altLang="zh-CN" sz="1600" i="1">
                        <a:latin typeface="Cambria Math" panose="02040503050406030204" pitchFamily="18" charset="0"/>
                      </a:rPr>
                      <m:t>𝑖</m:t>
                    </m:r>
                  </m:oMath>
                </a14:m>
                <a:r>
                  <a:rPr lang="zh-CN" altLang="zh-CN" sz="1600" dirty="0">
                    <a:latin typeface="微软雅黑" panose="020B0503020204020204" pitchFamily="34" charset="-122"/>
                    <a:ea typeface="微软雅黑" panose="020B0503020204020204" pitchFamily="34" charset="-122"/>
                  </a:rPr>
                  <a:t>个分量成为参与者</a:t>
                </a:r>
                <a14:m>
                  <m:oMath xmlns:m="http://schemas.openxmlformats.org/officeDocument/2006/math">
                    <m:r>
                      <a:rPr lang="en-US" altLang="zh-CN" sz="1600" i="1">
                        <a:latin typeface="Cambria Math" panose="02040503050406030204" pitchFamily="18" charset="0"/>
                      </a:rPr>
                      <m:t>𝑖</m:t>
                    </m:r>
                  </m:oMath>
                </a14:m>
                <a:r>
                  <a:rPr lang="zh-CN" altLang="zh-CN" sz="1600" dirty="0">
                    <a:latin typeface="微软雅黑" panose="020B0503020204020204" pitchFamily="34" charset="-122"/>
                    <a:ea typeface="微软雅黑" panose="020B0503020204020204" pitchFamily="34" charset="-122"/>
                  </a:rPr>
                  <a:t>的均衡策略。也就是说，对于参与者</a:t>
                </a:r>
                <a14:m>
                  <m:oMath xmlns:m="http://schemas.openxmlformats.org/officeDocument/2006/math">
                    <m:r>
                      <a:rPr lang="en-US" altLang="zh-CN" sz="1600" i="1">
                        <a:latin typeface="Cambria Math" panose="02040503050406030204" pitchFamily="18" charset="0"/>
                      </a:rPr>
                      <m:t>𝑖</m:t>
                    </m:r>
                  </m:oMath>
                </a14:m>
                <a:r>
                  <a:rPr lang="zh-CN" altLang="zh-CN" sz="1600" dirty="0">
                    <a:latin typeface="微软雅黑" panose="020B0503020204020204" pitchFamily="34" charset="-122"/>
                    <a:ea typeface="微软雅黑" panose="020B0503020204020204" pitchFamily="34" charset="-122"/>
                  </a:rPr>
                  <a:t>，纳什均衡</a:t>
                </a:r>
                <a14:m>
                  <m:oMath xmlns:m="http://schemas.openxmlformats.org/officeDocument/2006/math">
                    <m:sSup>
                      <m:sSupPr>
                        <m:ctrlPr>
                          <a:rPr lang="zh-CN" altLang="zh-CN" sz="1600" i="1">
                            <a:latin typeface="Cambria Math" panose="02040503050406030204" pitchFamily="18" charset="0"/>
                          </a:rPr>
                        </m:ctrlPr>
                      </m:sSupPr>
                      <m:e>
                        <m:r>
                          <a:rPr lang="en-US" altLang="zh-CN" sz="1600" b="1" i="1">
                            <a:latin typeface="Cambria Math" panose="02040503050406030204" pitchFamily="18" charset="0"/>
                          </a:rPr>
                          <m:t>𝒔</m:t>
                        </m:r>
                      </m:e>
                      <m:sup>
                        <m:r>
                          <a:rPr lang="en-US" altLang="zh-CN" sz="1600" i="1">
                            <a:latin typeface="Cambria Math" panose="02040503050406030204" pitchFamily="18" charset="0"/>
                          </a:rPr>
                          <m:t>∗</m:t>
                        </m:r>
                      </m:sup>
                    </m:sSup>
                    <m:r>
                      <a:rPr lang="en-US" altLang="zh-CN" sz="1600" i="1">
                        <a:latin typeface="Cambria Math" panose="02040503050406030204" pitchFamily="18" charset="0"/>
                      </a:rPr>
                      <m:t>=(</m:t>
                    </m:r>
                    <m:sSubSup>
                      <m:sSubSupPr>
                        <m:ctrlPr>
                          <a:rPr lang="zh-CN" altLang="zh-CN" sz="1600" i="1">
                            <a:latin typeface="Cambria Math" panose="02040503050406030204" pitchFamily="18" charset="0"/>
                          </a:rPr>
                        </m:ctrlPr>
                      </m:sSubSupPr>
                      <m:e>
                        <m:r>
                          <a:rPr lang="en-US" altLang="zh-CN" sz="1600" i="1">
                            <a:latin typeface="Cambria Math" panose="02040503050406030204" pitchFamily="18" charset="0"/>
                          </a:rPr>
                          <m:t>𝑠</m:t>
                        </m:r>
                      </m:e>
                      <m:sub>
                        <m:r>
                          <a:rPr lang="en-US" altLang="zh-CN" sz="1600" i="1">
                            <a:latin typeface="Cambria Math" panose="02040503050406030204" pitchFamily="18" charset="0"/>
                          </a:rPr>
                          <m:t>1</m:t>
                        </m:r>
                      </m:sub>
                      <m:sup>
                        <m:r>
                          <a:rPr lang="en-US" altLang="zh-CN" sz="1600" i="1">
                            <a:latin typeface="Cambria Math" panose="02040503050406030204" pitchFamily="18" charset="0"/>
                          </a:rPr>
                          <m:t>∗</m:t>
                        </m:r>
                      </m:sup>
                    </m:sSubSup>
                    <m:r>
                      <a:rPr lang="en-US" altLang="zh-CN" sz="1600" i="1">
                        <a:latin typeface="Cambria Math" panose="02040503050406030204" pitchFamily="18" charset="0"/>
                      </a:rPr>
                      <m:t>, …, </m:t>
                    </m:r>
                    <m:sSubSup>
                      <m:sSubSupPr>
                        <m:ctrlPr>
                          <a:rPr lang="zh-CN" altLang="zh-CN" sz="1600" i="1">
                            <a:latin typeface="Cambria Math" panose="02040503050406030204" pitchFamily="18" charset="0"/>
                          </a:rPr>
                        </m:ctrlPr>
                      </m:sSubSupPr>
                      <m:e>
                        <m:r>
                          <a:rPr lang="en-US" altLang="zh-CN" sz="1600" i="1">
                            <a:latin typeface="Cambria Math" panose="02040503050406030204" pitchFamily="18" charset="0"/>
                          </a:rPr>
                          <m:t>𝑠</m:t>
                        </m:r>
                      </m:e>
                      <m:sub>
                        <m:r>
                          <a:rPr lang="en-US" altLang="zh-CN" sz="1600" i="1">
                            <a:latin typeface="Cambria Math" panose="02040503050406030204" pitchFamily="18" charset="0"/>
                          </a:rPr>
                          <m:t>𝑛</m:t>
                        </m:r>
                      </m:sub>
                      <m:sup>
                        <m:r>
                          <a:rPr lang="en-US" altLang="zh-CN" sz="1600" i="1">
                            <a:latin typeface="Cambria Math" panose="02040503050406030204" pitchFamily="18" charset="0"/>
                          </a:rPr>
                          <m:t>∗</m:t>
                        </m:r>
                      </m:sup>
                    </m:sSubSup>
                    <m:r>
                      <a:rPr lang="en-US" altLang="zh-CN" sz="1600" i="1">
                        <a:latin typeface="Cambria Math" panose="02040503050406030204" pitchFamily="18" charset="0"/>
                      </a:rPr>
                      <m:t>)</m:t>
                    </m:r>
                  </m:oMath>
                </a14:m>
                <a:r>
                  <a:rPr lang="zh-CN" altLang="zh-CN" sz="1600" dirty="0">
                    <a:latin typeface="微软雅黑" panose="020B0503020204020204" pitchFamily="34" charset="-122"/>
                    <a:ea typeface="微软雅黑" panose="020B0503020204020204" pitchFamily="34" charset="-122"/>
                  </a:rPr>
                  <a:t>是当其他参与者</a:t>
                </a:r>
                <a:r>
                  <a:rPr lang="en-US" altLang="zh-CN" sz="1600" i="1" dirty="0">
                    <a:latin typeface="Cambria Math" panose="02040503050406030204" pitchFamily="18" charset="0"/>
                  </a:rPr>
                  <a:t>j</a:t>
                </a:r>
                <a:r>
                  <a:rPr lang="zh-CN" altLang="zh-CN" sz="1600" dirty="0">
                    <a:latin typeface="微软雅黑" panose="020B0503020204020204" pitchFamily="34" charset="-122"/>
                    <a:ea typeface="微软雅黑" panose="020B0503020204020204" pitchFamily="34" charset="-122"/>
                  </a:rPr>
                  <a:t>都采取</a:t>
                </a:r>
                <a14:m>
                  <m:oMath xmlns:m="http://schemas.openxmlformats.org/officeDocument/2006/math">
                    <m:sSubSup>
                      <m:sSubSupPr>
                        <m:ctrlPr>
                          <a:rPr lang="zh-CN" altLang="zh-CN" sz="1600" i="1">
                            <a:latin typeface="Cambria Math" panose="02040503050406030204" pitchFamily="18" charset="0"/>
                          </a:rPr>
                        </m:ctrlPr>
                      </m:sSubSupPr>
                      <m:e>
                        <m:r>
                          <a:rPr lang="en-US" altLang="zh-CN" sz="1600" i="1">
                            <a:latin typeface="Cambria Math" panose="02040503050406030204" pitchFamily="18" charset="0"/>
                          </a:rPr>
                          <m:t>𝑠</m:t>
                        </m:r>
                      </m:e>
                      <m:sub>
                        <m:r>
                          <a:rPr lang="en-US" altLang="zh-CN" sz="1600" i="1">
                            <a:latin typeface="Cambria Math" panose="02040503050406030204" pitchFamily="18" charset="0"/>
                          </a:rPr>
                          <m:t>𝑗</m:t>
                        </m:r>
                      </m:sub>
                      <m:sup>
                        <m:r>
                          <a:rPr lang="en-US" altLang="zh-CN" sz="1600" i="1">
                            <a:latin typeface="Cambria Math" panose="02040503050406030204" pitchFamily="18" charset="0"/>
                          </a:rPr>
                          <m:t>∗</m:t>
                        </m:r>
                      </m:sup>
                    </m:sSubSup>
                  </m:oMath>
                </a14:m>
                <a:r>
                  <a:rPr lang="zh-CN" altLang="zh-CN" sz="1600" dirty="0">
                    <a:latin typeface="微软雅黑" panose="020B0503020204020204" pitchFamily="34" charset="-122"/>
                    <a:ea typeface="微软雅黑" panose="020B0503020204020204" pitchFamily="34" charset="-122"/>
                  </a:rPr>
                  <a:t>时，参与者</a:t>
                </a:r>
                <a14:m>
                  <m:oMath xmlns:m="http://schemas.openxmlformats.org/officeDocument/2006/math">
                    <m:r>
                      <a:rPr lang="en-US" altLang="zh-CN" sz="1600" i="1">
                        <a:latin typeface="Cambria Math" panose="02040503050406030204" pitchFamily="18" charset="0"/>
                      </a:rPr>
                      <m:t>𝑖</m:t>
                    </m:r>
                  </m:oMath>
                </a14:m>
                <a:r>
                  <a:rPr lang="zh-CN" altLang="zh-CN" sz="1600" dirty="0">
                    <a:latin typeface="微软雅黑" panose="020B0503020204020204" pitchFamily="34" charset="-122"/>
                    <a:ea typeface="微软雅黑" panose="020B0503020204020204" pitchFamily="34" charset="-122"/>
                  </a:rPr>
                  <a:t>为了得到最大利好，也只能选择均衡策略</a:t>
                </a:r>
                <a14:m>
                  <m:oMath xmlns:m="http://schemas.openxmlformats.org/officeDocument/2006/math">
                    <m:sSubSup>
                      <m:sSubSupPr>
                        <m:ctrlPr>
                          <a:rPr lang="zh-CN" altLang="zh-CN" sz="1600" i="1">
                            <a:latin typeface="Cambria Math" panose="02040503050406030204" pitchFamily="18" charset="0"/>
                          </a:rPr>
                        </m:ctrlPr>
                      </m:sSubSupPr>
                      <m:e>
                        <m:r>
                          <a:rPr lang="en-US" altLang="zh-CN" sz="1600" i="1">
                            <a:latin typeface="Cambria Math" panose="02040503050406030204" pitchFamily="18" charset="0"/>
                          </a:rPr>
                          <m:t>𝑠</m:t>
                        </m:r>
                      </m:e>
                      <m:sub>
                        <m:r>
                          <a:rPr lang="en-US" altLang="zh-CN" sz="1600" i="1">
                            <a:latin typeface="Cambria Math" panose="02040503050406030204" pitchFamily="18" charset="0"/>
                          </a:rPr>
                          <m:t>𝑖</m:t>
                        </m:r>
                      </m:sub>
                      <m:sup>
                        <m:r>
                          <a:rPr lang="en-US" altLang="zh-CN" sz="1600" i="1">
                            <a:latin typeface="Cambria Math" panose="02040503050406030204" pitchFamily="18" charset="0"/>
                          </a:rPr>
                          <m:t>∗</m:t>
                        </m:r>
                      </m:sup>
                    </m:sSubSup>
                  </m:oMath>
                </a14:m>
                <a:r>
                  <a:rPr lang="zh-CN" altLang="zh-CN" sz="1600" dirty="0">
                    <a:latin typeface="微软雅黑" panose="020B0503020204020204" pitchFamily="34" charset="-122"/>
                    <a:ea typeface="微软雅黑" panose="020B0503020204020204" pitchFamily="34" charset="-122"/>
                  </a:rPr>
                  <a:t>，因此，各方的竞争在局势</a:t>
                </a:r>
                <a14:m>
                  <m:oMath xmlns:m="http://schemas.openxmlformats.org/officeDocument/2006/math">
                    <m:sSup>
                      <m:sSupPr>
                        <m:ctrlPr>
                          <a:rPr lang="zh-CN" altLang="zh-CN" sz="1600" i="1">
                            <a:latin typeface="Cambria Math" panose="02040503050406030204" pitchFamily="18" charset="0"/>
                          </a:rPr>
                        </m:ctrlPr>
                      </m:sSupPr>
                      <m:e>
                        <m:r>
                          <a:rPr lang="en-US" altLang="zh-CN" sz="1600" b="1" i="1">
                            <a:latin typeface="Cambria Math" panose="02040503050406030204" pitchFamily="18" charset="0"/>
                          </a:rPr>
                          <m:t>𝒔</m:t>
                        </m:r>
                      </m:e>
                      <m:sup>
                        <m:r>
                          <a:rPr lang="en-US" altLang="zh-CN" sz="1600" i="1">
                            <a:latin typeface="Cambria Math" panose="02040503050406030204" pitchFamily="18" charset="0"/>
                          </a:rPr>
                          <m:t>∗</m:t>
                        </m:r>
                      </m:sup>
                    </m:sSup>
                  </m:oMath>
                </a14:m>
                <a:r>
                  <a:rPr lang="zh-CN" altLang="zh-CN" sz="1600" dirty="0">
                    <a:latin typeface="微软雅黑" panose="020B0503020204020204" pitchFamily="34" charset="-122"/>
                    <a:ea typeface="微软雅黑" panose="020B0503020204020204" pitchFamily="34" charset="-122"/>
                  </a:rPr>
                  <a:t>下达到一个稳定状态</a:t>
                </a:r>
                <a:r>
                  <a:rPr lang="zh-CN" altLang="zh-CN"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120" name="文本框 119">
                <a:extLst>
                  <a:ext uri="{FF2B5EF4-FFF2-40B4-BE49-F238E27FC236}">
                    <a16:creationId xmlns:a16="http://schemas.microsoft.com/office/drawing/2014/main" id="{DD2C9A0A-0CFE-4BF9-B002-2F158F750411}"/>
                  </a:ext>
                </a:extLst>
              </p:cNvPr>
              <p:cNvSpPr txBox="1">
                <a:spLocks noRot="1" noChangeAspect="1" noMove="1" noResize="1" noEditPoints="1" noAdjustHandles="1" noChangeArrowheads="1" noChangeShapeType="1" noTextEdit="1"/>
              </p:cNvSpPr>
              <p:nvPr/>
            </p:nvSpPr>
            <p:spPr>
              <a:xfrm>
                <a:off x="3028028" y="2407176"/>
                <a:ext cx="8098814" cy="2350772"/>
              </a:xfrm>
              <a:prstGeom prst="rect">
                <a:avLst/>
              </a:prstGeom>
              <a:blipFill>
                <a:blip r:embed="rId4"/>
                <a:stretch>
                  <a:fillRect l="-452" b="-518"/>
                </a:stretch>
              </a:blipFill>
            </p:spPr>
            <p:txBody>
              <a:bodyPr/>
              <a:lstStyle/>
              <a:p>
                <a:r>
                  <a:rPr lang="zh-CN" altLang="en-US">
                    <a:noFill/>
                  </a:rPr>
                  <a:t> </a:t>
                </a:r>
              </a:p>
            </p:txBody>
          </p:sp>
        </mc:Fallback>
      </mc:AlternateContent>
      <p:sp>
        <p:nvSpPr>
          <p:cNvPr id="2" name="矩形 1"/>
          <p:cNvSpPr/>
          <p:nvPr/>
        </p:nvSpPr>
        <p:spPr>
          <a:xfrm>
            <a:off x="2689011" y="4953223"/>
            <a:ext cx="8776848" cy="1200329"/>
          </a:xfrm>
          <a:prstGeom prst="rect">
            <a:avLst/>
          </a:prstGeom>
        </p:spPr>
        <p:txBody>
          <a:bodyPr wrap="square">
            <a:spAutoFit/>
          </a:bodyPr>
          <a:lstStyle/>
          <a:p>
            <a:pPr>
              <a:lnSpc>
                <a:spcPct val="150000"/>
              </a:lnSpc>
            </a:pP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现象</a:t>
            </a:r>
            <a:r>
              <a:rPr lang="zh-CN" altLang="en-US" sz="16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“囚徒困境”、“信任困境”、“多重纳什均衡”</a:t>
            </a:r>
            <a:r>
              <a:rPr lang="zh-CN" altLang="en-US" sz="1600" dirty="0" smtClean="0">
                <a:latin typeface="微软雅黑" panose="020B0503020204020204" pitchFamily="34" charset="-122"/>
                <a:ea typeface="微软雅黑" panose="020B0503020204020204" pitchFamily="34" charset="-122"/>
                <a:cs typeface="Times New Roman" panose="02020603050405020304" pitchFamily="18" charset="0"/>
              </a:rPr>
              <a:t>等。</a:t>
            </a:r>
            <a:endParaRPr lang="en-US" altLang="zh-CN" sz="1600" dirty="0" smtClean="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zh-CN" altLang="en-US" sz="1600" dirty="0" smtClean="0">
                <a:latin typeface="微软雅黑" panose="020B0503020204020204" pitchFamily="34" charset="-122"/>
                <a:ea typeface="微软雅黑" panose="020B0503020204020204" pitchFamily="34" charset="-122"/>
                <a:cs typeface="Times New Roman" panose="02020603050405020304" pitchFamily="18" charset="0"/>
              </a:rPr>
              <a:t>完善：集体</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理性与帕累托上策均衡、策略的风险与风险上策均衡、策略的多重性与聚点均衡，以及</a:t>
            </a:r>
            <a:r>
              <a:rPr lang="zh-CN" altLang="en-US" sz="1600" i="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机制设计与相关</a:t>
            </a:r>
            <a:r>
              <a:rPr lang="zh-CN" altLang="en-US" sz="1600" i="1"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均衡 </a:t>
            </a:r>
            <a:r>
              <a:rPr lang="zh-CN" altLang="en-US" sz="1600" dirty="0" smtClean="0">
                <a:latin typeface="微软雅黑" panose="020B0503020204020204" pitchFamily="34" charset="-122"/>
                <a:ea typeface="微软雅黑" panose="020B0503020204020204" pitchFamily="34" charset="-122"/>
                <a:cs typeface="Times New Roman" panose="02020603050405020304" pitchFamily="18" charset="0"/>
              </a:rPr>
              <a:t>等</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均衡理论。</a:t>
            </a:r>
            <a:endParaRPr lang="en-US" altLang="zh-CN" sz="1600" dirty="0">
              <a:latin typeface="微软雅黑" panose="020B0503020204020204" pitchFamily="34" charset="-122"/>
              <a:ea typeface="微软雅黑" panose="020B0503020204020204" pitchFamily="34" charset="-122"/>
            </a:endParaRPr>
          </a:p>
        </p:txBody>
      </p:sp>
      <p:pic>
        <p:nvPicPr>
          <p:cNvPr id="22" name="图片 21"/>
          <p:cNvPicPr>
            <a:picLocks noChangeAspect="1"/>
          </p:cNvPicPr>
          <p:nvPr/>
        </p:nvPicPr>
        <p:blipFill>
          <a:blip r:embed="rId5" cstate="hqprint">
            <a:extLst>
              <a:ext uri="{BEBA8EAE-BF5A-486C-A8C5-ECC9F3942E4B}">
                <a14:imgProps xmlns:a14="http://schemas.microsoft.com/office/drawing/2010/main">
                  <a14:imgLayer r:embed="rId6">
                    <a14:imgEffect>
                      <a14:saturation sat="33000"/>
                    </a14:imgEffect>
                  </a14:imgLayer>
                </a14:imgProps>
              </a:ext>
              <a:ext uri="{28A0092B-C50C-407E-A947-70E740481C1C}">
                <a14:useLocalDpi xmlns:a14="http://schemas.microsoft.com/office/drawing/2010/main" val="0"/>
              </a:ext>
            </a:extLst>
          </a:blip>
          <a:stretch>
            <a:fillRect/>
          </a:stretch>
        </p:blipFill>
        <p:spPr>
          <a:xfrm>
            <a:off x="2160879" y="5684515"/>
            <a:ext cx="2194903" cy="1559832"/>
          </a:xfrm>
          <a:prstGeom prst="rect">
            <a:avLst/>
          </a:prstGeom>
        </p:spPr>
      </p:pic>
      <p:sp>
        <p:nvSpPr>
          <p:cNvPr id="20" name="矩形: 圆角 120">
            <a:extLst>
              <a:ext uri="{FF2B5EF4-FFF2-40B4-BE49-F238E27FC236}">
                <a16:creationId xmlns:a16="http://schemas.microsoft.com/office/drawing/2014/main" id="{44906AC7-84B6-453D-BE8F-1E08EA3CF00D}"/>
              </a:ext>
            </a:extLst>
          </p:cNvPr>
          <p:cNvSpPr/>
          <p:nvPr/>
        </p:nvSpPr>
        <p:spPr>
          <a:xfrm>
            <a:off x="-335280" y="4949971"/>
            <a:ext cx="2430780" cy="615507"/>
          </a:xfrm>
          <a:prstGeom prst="roundRect">
            <a:avLst>
              <a:gd name="adj" fmla="val 50000"/>
            </a:avLst>
          </a:prstGeom>
          <a:solidFill>
            <a:schemeClr val="bg1"/>
          </a:solidFill>
          <a:ln w="50800">
            <a:noFill/>
          </a:ln>
          <a:effectLst>
            <a:outerShdw blurRad="469900" sx="104000" sy="104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1" name="文本框 20">
            <a:extLst>
              <a:ext uri="{FF2B5EF4-FFF2-40B4-BE49-F238E27FC236}">
                <a16:creationId xmlns:a16="http://schemas.microsoft.com/office/drawing/2014/main" id="{F2A70FE8-B823-4BCA-ABD5-E5714485D20F}"/>
              </a:ext>
            </a:extLst>
          </p:cNvPr>
          <p:cNvSpPr txBox="1"/>
          <p:nvPr/>
        </p:nvSpPr>
        <p:spPr>
          <a:xfrm>
            <a:off x="203606" y="5003036"/>
            <a:ext cx="1686154" cy="461665"/>
          </a:xfrm>
          <a:prstGeom prst="rect">
            <a:avLst/>
          </a:prstGeom>
          <a:noFill/>
        </p:spPr>
        <p:txBody>
          <a:bodyPr wrap="square" rtlCol="0">
            <a:spAutoFit/>
          </a:bodyPr>
          <a:lstStyle/>
          <a:p>
            <a:r>
              <a:rPr lang="zh-CN" altLang="en-US" sz="2400" b="1" dirty="0" smtClean="0">
                <a:solidFill>
                  <a:srgbClr val="00468E"/>
                </a:solidFill>
                <a:latin typeface="微软雅黑" panose="020B0503020204020204" pitchFamily="34" charset="-122"/>
                <a:ea typeface="微软雅黑" panose="020B0503020204020204" pitchFamily="34" charset="-122"/>
              </a:rPr>
              <a:t>附录 </a:t>
            </a:r>
            <a:endParaRPr lang="zh-CN" altLang="en-US" sz="2400" b="1" dirty="0">
              <a:solidFill>
                <a:srgbClr val="00468E"/>
              </a:solidFill>
              <a:latin typeface="微软雅黑" panose="020B0503020204020204" pitchFamily="34" charset="-122"/>
              <a:ea typeface="微软雅黑" panose="020B0503020204020204" pitchFamily="34" charset="-122"/>
            </a:endParaRPr>
          </a:p>
        </p:txBody>
      </p:sp>
      <p:sp>
        <p:nvSpPr>
          <p:cNvPr id="23" name="弧形 22">
            <a:extLst>
              <a:ext uri="{FF2B5EF4-FFF2-40B4-BE49-F238E27FC236}">
                <a16:creationId xmlns:a16="http://schemas.microsoft.com/office/drawing/2014/main" id="{42BC9E90-A9F4-4585-88CC-3203288AEDE6}"/>
              </a:ext>
            </a:extLst>
          </p:cNvPr>
          <p:cNvSpPr/>
          <p:nvPr/>
        </p:nvSpPr>
        <p:spPr>
          <a:xfrm rot="2700000">
            <a:off x="1467034" y="5059812"/>
            <a:ext cx="395824" cy="395824"/>
          </a:xfrm>
          <a:prstGeom prst="arc">
            <a:avLst/>
          </a:prstGeom>
          <a:ln w="50800" cap="rnd">
            <a:solidFill>
              <a:srgbClr val="00468E"/>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C5E880B9-107D-41C6-87F1-65F66D40A0BF}"/>
              </a:ext>
            </a:extLst>
          </p:cNvPr>
          <p:cNvSpPr txBox="1"/>
          <p:nvPr/>
        </p:nvSpPr>
        <p:spPr>
          <a:xfrm>
            <a:off x="203606" y="2185231"/>
            <a:ext cx="1373734" cy="400110"/>
          </a:xfrm>
          <a:prstGeom prst="rect">
            <a:avLst/>
          </a:prstGeom>
          <a:noFill/>
        </p:spPr>
        <p:txBody>
          <a:bodyPr wrap="square" rtlCol="0">
            <a:spAutoFit/>
          </a:bodyPr>
          <a:lstStyle/>
          <a:p>
            <a:r>
              <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rPr>
              <a:t>研究</a:t>
            </a:r>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背景</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89BB294C-F152-47A1-A832-B338DFB2169C}"/>
              </a:ext>
            </a:extLst>
          </p:cNvPr>
          <p:cNvSpPr txBox="1"/>
          <p:nvPr/>
        </p:nvSpPr>
        <p:spPr>
          <a:xfrm>
            <a:off x="203606" y="2723533"/>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问题建模</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70B01E73-2206-4BAF-96FD-98F96844A935}"/>
              </a:ext>
            </a:extLst>
          </p:cNvPr>
          <p:cNvSpPr txBox="1"/>
          <p:nvPr/>
        </p:nvSpPr>
        <p:spPr>
          <a:xfrm>
            <a:off x="203606" y="3287304"/>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调度方法</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27" name="文本框 26">
            <a:extLst>
              <a:ext uri="{FF2B5EF4-FFF2-40B4-BE49-F238E27FC236}">
                <a16:creationId xmlns:a16="http://schemas.microsoft.com/office/drawing/2014/main" id="{70B01E73-2206-4BAF-96FD-98F96844A935}"/>
              </a:ext>
            </a:extLst>
          </p:cNvPr>
          <p:cNvSpPr txBox="1"/>
          <p:nvPr/>
        </p:nvSpPr>
        <p:spPr>
          <a:xfrm>
            <a:off x="193243" y="3790595"/>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实验分析</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70B01E73-2206-4BAF-96FD-98F96844A935}"/>
              </a:ext>
            </a:extLst>
          </p:cNvPr>
          <p:cNvSpPr txBox="1"/>
          <p:nvPr/>
        </p:nvSpPr>
        <p:spPr>
          <a:xfrm>
            <a:off x="187991" y="4300346"/>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总结展望</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3769094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矩形: 圆角 200">
            <a:extLst>
              <a:ext uri="{FF2B5EF4-FFF2-40B4-BE49-F238E27FC236}">
                <a16:creationId xmlns:a16="http://schemas.microsoft.com/office/drawing/2014/main" id="{8207FB4F-42D6-4ADF-925B-46650C145F88}"/>
              </a:ext>
            </a:extLst>
          </p:cNvPr>
          <p:cNvSpPr/>
          <p:nvPr/>
        </p:nvSpPr>
        <p:spPr>
          <a:xfrm>
            <a:off x="2499820" y="1389775"/>
            <a:ext cx="8619456" cy="4012979"/>
          </a:xfrm>
          <a:prstGeom prst="roundRect">
            <a:avLst>
              <a:gd name="adj" fmla="val 10297"/>
            </a:avLst>
          </a:prstGeom>
          <a:solidFill>
            <a:schemeClr val="bg1"/>
          </a:solidFill>
          <a:ln>
            <a:noFill/>
          </a:ln>
          <a:effectLst>
            <a:outerShdw blurRad="2794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02" name="任意多边形: 形状 201">
            <a:extLst>
              <a:ext uri="{FF2B5EF4-FFF2-40B4-BE49-F238E27FC236}">
                <a16:creationId xmlns:a16="http://schemas.microsoft.com/office/drawing/2014/main" id="{3ECFBA52-98D1-45A7-8FFE-5258B358C05A}"/>
              </a:ext>
            </a:extLst>
          </p:cNvPr>
          <p:cNvSpPr/>
          <p:nvPr/>
        </p:nvSpPr>
        <p:spPr>
          <a:xfrm>
            <a:off x="2200587" y="1184537"/>
            <a:ext cx="833708" cy="623796"/>
          </a:xfrm>
          <a:custGeom>
            <a:avLst/>
            <a:gdLst/>
            <a:ahLst/>
            <a:cxnLst/>
            <a:rect l="l" t="t" r="r" b="b"/>
            <a:pathLst>
              <a:path w="95778" h="71663">
                <a:moveTo>
                  <a:pt x="82098" y="5"/>
                </a:moveTo>
                <a:cubicBezTo>
                  <a:pt x="84614" y="48"/>
                  <a:pt x="87286" y="396"/>
                  <a:pt x="90116" y="1050"/>
                </a:cubicBezTo>
                <a:lnTo>
                  <a:pt x="90116" y="8817"/>
                </a:lnTo>
                <a:cubicBezTo>
                  <a:pt x="78257" y="13440"/>
                  <a:pt x="71979" y="21792"/>
                  <a:pt x="71280" y="33873"/>
                </a:cubicBezTo>
                <a:cubicBezTo>
                  <a:pt x="84139" y="29288"/>
                  <a:pt x="92305" y="35340"/>
                  <a:pt x="95778" y="52027"/>
                </a:cubicBezTo>
                <a:cubicBezTo>
                  <a:pt x="94826" y="65118"/>
                  <a:pt x="87973" y="71663"/>
                  <a:pt x="75219" y="71663"/>
                </a:cubicBezTo>
                <a:cubicBezTo>
                  <a:pt x="59956" y="70752"/>
                  <a:pt x="52325" y="61506"/>
                  <a:pt x="52325" y="43926"/>
                </a:cubicBezTo>
                <a:cubicBezTo>
                  <a:pt x="54564" y="14342"/>
                  <a:pt x="64489" y="-298"/>
                  <a:pt x="82098" y="5"/>
                </a:cubicBezTo>
                <a:close/>
                <a:moveTo>
                  <a:pt x="29473" y="5"/>
                </a:moveTo>
                <a:cubicBezTo>
                  <a:pt x="31987" y="48"/>
                  <a:pt x="34659" y="396"/>
                  <a:pt x="37490" y="1050"/>
                </a:cubicBezTo>
                <a:lnTo>
                  <a:pt x="37490" y="8817"/>
                </a:lnTo>
                <a:cubicBezTo>
                  <a:pt x="25647" y="13434"/>
                  <a:pt x="19469" y="21786"/>
                  <a:pt x="18954" y="33873"/>
                </a:cubicBezTo>
                <a:cubicBezTo>
                  <a:pt x="31588" y="29288"/>
                  <a:pt x="39755" y="35324"/>
                  <a:pt x="43458" y="51980"/>
                </a:cubicBezTo>
                <a:cubicBezTo>
                  <a:pt x="42502" y="65102"/>
                  <a:pt x="35547" y="71663"/>
                  <a:pt x="22593" y="71663"/>
                </a:cubicBezTo>
                <a:cubicBezTo>
                  <a:pt x="7531" y="70752"/>
                  <a:pt x="0" y="61506"/>
                  <a:pt x="0" y="43926"/>
                </a:cubicBezTo>
                <a:cubicBezTo>
                  <a:pt x="2053" y="14342"/>
                  <a:pt x="11877" y="-298"/>
                  <a:pt x="29473" y="5"/>
                </a:cubicBezTo>
                <a:close/>
              </a:path>
            </a:pathLst>
          </a:custGeom>
          <a:solidFill>
            <a:srgbClr val="004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04" name="矩形 203">
            <a:extLst>
              <a:ext uri="{FF2B5EF4-FFF2-40B4-BE49-F238E27FC236}">
                <a16:creationId xmlns:a16="http://schemas.microsoft.com/office/drawing/2014/main" id="{950D3992-308D-4D84-87A2-AA3D677475DE}"/>
              </a:ext>
            </a:extLst>
          </p:cNvPr>
          <p:cNvSpPr/>
          <p:nvPr/>
        </p:nvSpPr>
        <p:spPr>
          <a:xfrm>
            <a:off x="6266390" y="5338420"/>
            <a:ext cx="1086314" cy="68885"/>
          </a:xfrm>
          <a:prstGeom prst="rect">
            <a:avLst/>
          </a:prstGeom>
          <a:solidFill>
            <a:srgbClr val="004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BBE369BB-5AF5-44B1-AE80-442F51A69791}"/>
              </a:ext>
            </a:extLst>
          </p:cNvPr>
          <p:cNvSpPr/>
          <p:nvPr/>
        </p:nvSpPr>
        <p:spPr>
          <a:xfrm>
            <a:off x="0" y="0"/>
            <a:ext cx="1825599" cy="6858000"/>
          </a:xfrm>
          <a:prstGeom prst="rect">
            <a:avLst/>
          </a:prstGeom>
          <a:solidFill>
            <a:srgbClr val="004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E5BAFD8E-3BB0-4141-B5DF-45E9EF768E02}"/>
              </a:ext>
            </a:extLst>
          </p:cNvPr>
          <p:cNvSpPr txBox="1"/>
          <p:nvPr/>
        </p:nvSpPr>
        <p:spPr>
          <a:xfrm>
            <a:off x="2287062" y="473744"/>
            <a:ext cx="9347391" cy="523220"/>
          </a:xfrm>
          <a:prstGeom prst="rect">
            <a:avLst/>
          </a:prstGeom>
          <a:noFill/>
        </p:spPr>
        <p:txBody>
          <a:bodyPr wrap="square" rtlCol="0">
            <a:spAutoFit/>
          </a:bodyPr>
          <a:lstStyle/>
          <a:p>
            <a:r>
              <a:rPr lang="en-US" altLang="zh-CN" sz="2800" b="1" dirty="0">
                <a:solidFill>
                  <a:srgbClr val="00468E"/>
                </a:solidFill>
                <a:latin typeface="微软雅黑" panose="020B0503020204020204" pitchFamily="34" charset="-122"/>
                <a:ea typeface="微软雅黑" panose="020B0503020204020204" pitchFamily="34" charset="-122"/>
              </a:rPr>
              <a:t>Appendices</a:t>
            </a:r>
            <a:r>
              <a:rPr lang="en-US" altLang="zh-CN" sz="2800" b="1" dirty="0" smtClean="0">
                <a:solidFill>
                  <a:srgbClr val="00468E"/>
                </a:solidFill>
                <a:latin typeface="微软雅黑" panose="020B0503020204020204" pitchFamily="34" charset="-122"/>
                <a:ea typeface="微软雅黑" panose="020B0503020204020204" pitchFamily="34" charset="-122"/>
              </a:rPr>
              <a:t>. </a:t>
            </a:r>
            <a:r>
              <a:rPr lang="zh-CN" altLang="en-US" sz="2800" b="1" dirty="0" smtClean="0">
                <a:solidFill>
                  <a:srgbClr val="00468E"/>
                </a:solidFill>
                <a:latin typeface="微软雅黑" panose="020B0503020204020204" pitchFamily="34" charset="-122"/>
                <a:ea typeface="微软雅黑" panose="020B0503020204020204" pitchFamily="34" charset="-122"/>
              </a:rPr>
              <a:t>机制设计与相关均衡</a:t>
            </a:r>
            <a:endParaRPr lang="zh-CN" altLang="en-US" sz="2800" b="1" dirty="0">
              <a:solidFill>
                <a:srgbClr val="00468E"/>
              </a:solidFill>
              <a:latin typeface="微软雅黑" panose="020B0503020204020204" pitchFamily="34" charset="-122"/>
              <a:ea typeface="微软雅黑" panose="020B0503020204020204" pitchFamily="34" charset="-122"/>
            </a:endParaRPr>
          </a:p>
        </p:txBody>
      </p:sp>
      <p:sp>
        <p:nvSpPr>
          <p:cNvPr id="112" name="矩形: 圆角 120">
            <a:extLst>
              <a:ext uri="{FF2B5EF4-FFF2-40B4-BE49-F238E27FC236}">
                <a16:creationId xmlns:a16="http://schemas.microsoft.com/office/drawing/2014/main" id="{44906AC7-84B6-453D-BE8F-1E08EA3CF00D}"/>
              </a:ext>
            </a:extLst>
          </p:cNvPr>
          <p:cNvSpPr/>
          <p:nvPr/>
        </p:nvSpPr>
        <p:spPr>
          <a:xfrm>
            <a:off x="-335280" y="5407171"/>
            <a:ext cx="2430780" cy="615507"/>
          </a:xfrm>
          <a:prstGeom prst="roundRect">
            <a:avLst>
              <a:gd name="adj" fmla="val 50000"/>
            </a:avLst>
          </a:prstGeom>
          <a:solidFill>
            <a:schemeClr val="bg1"/>
          </a:solidFill>
          <a:ln w="50800">
            <a:noFill/>
          </a:ln>
          <a:effectLst>
            <a:outerShdw blurRad="469900" sx="104000" sy="104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13" name="文本框 112">
            <a:extLst>
              <a:ext uri="{FF2B5EF4-FFF2-40B4-BE49-F238E27FC236}">
                <a16:creationId xmlns:a16="http://schemas.microsoft.com/office/drawing/2014/main" id="{F2A70FE8-B823-4BCA-ABD5-E5714485D20F}"/>
              </a:ext>
            </a:extLst>
          </p:cNvPr>
          <p:cNvSpPr txBox="1"/>
          <p:nvPr/>
        </p:nvSpPr>
        <p:spPr>
          <a:xfrm>
            <a:off x="203606" y="5460236"/>
            <a:ext cx="1686154" cy="461665"/>
          </a:xfrm>
          <a:prstGeom prst="rect">
            <a:avLst/>
          </a:prstGeom>
          <a:noFill/>
        </p:spPr>
        <p:txBody>
          <a:bodyPr wrap="square" rtlCol="0">
            <a:spAutoFit/>
          </a:bodyPr>
          <a:lstStyle/>
          <a:p>
            <a:r>
              <a:rPr lang="zh-CN" altLang="en-US" sz="2400" b="1" dirty="0" smtClean="0">
                <a:solidFill>
                  <a:srgbClr val="00468E"/>
                </a:solidFill>
                <a:latin typeface="微软雅黑" panose="020B0503020204020204" pitchFamily="34" charset="-122"/>
                <a:ea typeface="微软雅黑" panose="020B0503020204020204" pitchFamily="34" charset="-122"/>
              </a:rPr>
              <a:t>附录 </a:t>
            </a:r>
            <a:endParaRPr lang="zh-CN" altLang="en-US" sz="2400" b="1" dirty="0">
              <a:solidFill>
                <a:srgbClr val="00468E"/>
              </a:solidFill>
              <a:latin typeface="微软雅黑" panose="020B0503020204020204" pitchFamily="34" charset="-122"/>
              <a:ea typeface="微软雅黑" panose="020B0503020204020204" pitchFamily="34" charset="-122"/>
            </a:endParaRPr>
          </a:p>
        </p:txBody>
      </p:sp>
      <p:sp>
        <p:nvSpPr>
          <p:cNvPr id="114" name="弧形 113">
            <a:extLst>
              <a:ext uri="{FF2B5EF4-FFF2-40B4-BE49-F238E27FC236}">
                <a16:creationId xmlns:a16="http://schemas.microsoft.com/office/drawing/2014/main" id="{42BC9E90-A9F4-4585-88CC-3203288AEDE6}"/>
              </a:ext>
            </a:extLst>
          </p:cNvPr>
          <p:cNvSpPr/>
          <p:nvPr/>
        </p:nvSpPr>
        <p:spPr>
          <a:xfrm rot="2700000">
            <a:off x="1467034" y="5517012"/>
            <a:ext cx="395824" cy="395824"/>
          </a:xfrm>
          <a:prstGeom prst="arc">
            <a:avLst/>
          </a:prstGeom>
          <a:ln w="50800" cap="rnd">
            <a:solidFill>
              <a:srgbClr val="00468E"/>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5" name="文本框 114">
            <a:extLst>
              <a:ext uri="{FF2B5EF4-FFF2-40B4-BE49-F238E27FC236}">
                <a16:creationId xmlns:a16="http://schemas.microsoft.com/office/drawing/2014/main" id="{C5E880B9-107D-41C6-87F1-65F66D40A0BF}"/>
              </a:ext>
            </a:extLst>
          </p:cNvPr>
          <p:cNvSpPr txBox="1"/>
          <p:nvPr/>
        </p:nvSpPr>
        <p:spPr>
          <a:xfrm>
            <a:off x="203606" y="2185231"/>
            <a:ext cx="1373734" cy="400110"/>
          </a:xfrm>
          <a:prstGeom prst="rect">
            <a:avLst/>
          </a:prstGeom>
          <a:noFill/>
        </p:spPr>
        <p:txBody>
          <a:bodyPr wrap="square" rtlCol="0">
            <a:spAutoFit/>
          </a:bodyPr>
          <a:lstStyle/>
          <a:p>
            <a:r>
              <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rPr>
              <a:t>研究</a:t>
            </a:r>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背景</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pic>
        <p:nvPicPr>
          <p:cNvPr id="116" name="图片 115"/>
          <p:cNvPicPr>
            <a:picLocks noChangeAspect="1"/>
          </p:cNvPicPr>
          <p:nvPr/>
        </p:nvPicPr>
        <p:blipFill>
          <a:blip r:embed="rId2">
            <a:alphaModFix/>
            <a:duotone>
              <a:schemeClr val="accent5">
                <a:shade val="45000"/>
                <a:satMod val="135000"/>
              </a:schemeClr>
              <a:prstClr val="white"/>
            </a:duotone>
            <a:extLst>
              <a:ext uri="{BEBA8EAE-BF5A-486C-A8C5-ECC9F3942E4B}">
                <a14:imgProps xmlns:a14="http://schemas.microsoft.com/office/drawing/2010/main">
                  <a14:imgLayer r:embed="rId3">
                    <a14:imgEffect>
                      <a14:colorTemperature colorTemp="1500"/>
                    </a14:imgEffect>
                    <a14:imgEffect>
                      <a14:saturation sat="32000"/>
                    </a14:imgEffect>
                  </a14:imgLayer>
                </a14:imgProps>
              </a:ext>
              <a:ext uri="{28A0092B-C50C-407E-A947-70E740481C1C}">
                <a14:useLocalDpi xmlns:a14="http://schemas.microsoft.com/office/drawing/2010/main" val="0"/>
              </a:ext>
            </a:extLst>
          </a:blip>
          <a:stretch>
            <a:fillRect/>
          </a:stretch>
        </p:blipFill>
        <p:spPr>
          <a:xfrm>
            <a:off x="155079" y="129451"/>
            <a:ext cx="1470788" cy="1470788"/>
          </a:xfrm>
          <a:prstGeom prst="rect">
            <a:avLst/>
          </a:prstGeom>
          <a:noFill/>
          <a:ln>
            <a:noFill/>
          </a:ln>
        </p:spPr>
      </p:pic>
      <p:sp>
        <p:nvSpPr>
          <p:cNvPr id="117" name="文本框 116">
            <a:extLst>
              <a:ext uri="{FF2B5EF4-FFF2-40B4-BE49-F238E27FC236}">
                <a16:creationId xmlns:a16="http://schemas.microsoft.com/office/drawing/2014/main" id="{CC561691-8472-4300-A93B-43173F0B402C}"/>
              </a:ext>
            </a:extLst>
          </p:cNvPr>
          <p:cNvSpPr txBox="1"/>
          <p:nvPr/>
        </p:nvSpPr>
        <p:spPr>
          <a:xfrm>
            <a:off x="203606" y="2648964"/>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理论基础</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118" name="文本框 117">
            <a:extLst>
              <a:ext uri="{FF2B5EF4-FFF2-40B4-BE49-F238E27FC236}">
                <a16:creationId xmlns:a16="http://schemas.microsoft.com/office/drawing/2014/main" id="{89BB294C-F152-47A1-A832-B338DFB2169C}"/>
              </a:ext>
            </a:extLst>
          </p:cNvPr>
          <p:cNvSpPr txBox="1"/>
          <p:nvPr/>
        </p:nvSpPr>
        <p:spPr>
          <a:xfrm>
            <a:off x="203606" y="3180733"/>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问题建模</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119" name="文本框 118">
            <a:extLst>
              <a:ext uri="{FF2B5EF4-FFF2-40B4-BE49-F238E27FC236}">
                <a16:creationId xmlns:a16="http://schemas.microsoft.com/office/drawing/2014/main" id="{70B01E73-2206-4BAF-96FD-98F96844A935}"/>
              </a:ext>
            </a:extLst>
          </p:cNvPr>
          <p:cNvSpPr txBox="1"/>
          <p:nvPr/>
        </p:nvSpPr>
        <p:spPr>
          <a:xfrm>
            <a:off x="203606" y="3744504"/>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调度方法</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120" name="文本框 119">
            <a:extLst>
              <a:ext uri="{FF2B5EF4-FFF2-40B4-BE49-F238E27FC236}">
                <a16:creationId xmlns:a16="http://schemas.microsoft.com/office/drawing/2014/main" id="{70B01E73-2206-4BAF-96FD-98F96844A935}"/>
              </a:ext>
            </a:extLst>
          </p:cNvPr>
          <p:cNvSpPr txBox="1"/>
          <p:nvPr/>
        </p:nvSpPr>
        <p:spPr>
          <a:xfrm>
            <a:off x="193243" y="4247795"/>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实验分析</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95" name="文本框 94">
            <a:extLst>
              <a:ext uri="{FF2B5EF4-FFF2-40B4-BE49-F238E27FC236}">
                <a16:creationId xmlns:a16="http://schemas.microsoft.com/office/drawing/2014/main" id="{70B01E73-2206-4BAF-96FD-98F96844A935}"/>
              </a:ext>
            </a:extLst>
          </p:cNvPr>
          <p:cNvSpPr txBox="1"/>
          <p:nvPr/>
        </p:nvSpPr>
        <p:spPr>
          <a:xfrm>
            <a:off x="187991" y="4757546"/>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总结展望</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pic>
        <p:nvPicPr>
          <p:cNvPr id="97" name="图片 96"/>
          <p:cNvPicPr>
            <a:picLocks noChangeAspect="1"/>
          </p:cNvPicPr>
          <p:nvPr/>
        </p:nvPicPr>
        <p:blipFill>
          <a:blip r:embed="rId4" cstate="hqprint">
            <a:extLst>
              <a:ext uri="{BEBA8EAE-BF5A-486C-A8C5-ECC9F3942E4B}">
                <a14:imgProps xmlns:a14="http://schemas.microsoft.com/office/drawing/2010/main">
                  <a14:imgLayer r:embed="rId5">
                    <a14:imgEffect>
                      <a14:saturation sat="33000"/>
                    </a14:imgEffect>
                  </a14:imgLayer>
                </a14:imgProps>
              </a:ext>
              <a:ext uri="{28A0092B-C50C-407E-A947-70E740481C1C}">
                <a14:useLocalDpi xmlns:a14="http://schemas.microsoft.com/office/drawing/2010/main" val="0"/>
              </a:ext>
            </a:extLst>
          </a:blip>
          <a:stretch>
            <a:fillRect/>
          </a:stretch>
        </p:blipFill>
        <p:spPr>
          <a:xfrm>
            <a:off x="2160879" y="5684515"/>
            <a:ext cx="2194903" cy="1559832"/>
          </a:xfrm>
          <a:prstGeom prst="rect">
            <a:avLst/>
          </a:prstGeom>
        </p:spPr>
      </p:pic>
      <mc:AlternateContent xmlns:mc="http://schemas.openxmlformats.org/markup-compatibility/2006" xmlns:a14="http://schemas.microsoft.com/office/drawing/2010/main">
        <mc:Choice Requires="a14">
          <p:sp>
            <p:nvSpPr>
              <p:cNvPr id="19" name="Rectangle 1"/>
              <p:cNvSpPr>
                <a:spLocks noChangeArrowheads="1"/>
              </p:cNvSpPr>
              <p:nvPr/>
            </p:nvSpPr>
            <p:spPr bwMode="auto">
              <a:xfrm>
                <a:off x="2635846" y="2125972"/>
                <a:ext cx="8347402" cy="2959143"/>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zh-CN" sz="1600" b="1" dirty="0"/>
                  <a:t>定义</a:t>
                </a:r>
                <a:r>
                  <a:rPr lang="en-US" altLang="zh-CN" sz="1600" b="1" dirty="0" smtClean="0"/>
                  <a:t>3.2.2 </a:t>
                </a:r>
                <a:r>
                  <a:rPr lang="zh-CN" altLang="zh-CN" sz="1600" dirty="0" smtClean="0"/>
                  <a:t>设</a:t>
                </a:r>
                <a14:m>
                  <m:oMath xmlns:m="http://schemas.openxmlformats.org/officeDocument/2006/math">
                    <m:d>
                      <m:dPr>
                        <m:ctrlPr>
                          <a:rPr lang="zh-CN" altLang="zh-CN" sz="1600" i="1">
                            <a:latin typeface="Cambria Math" panose="02040503050406030204" pitchFamily="18" charset="0"/>
                          </a:rPr>
                        </m:ctrlPr>
                      </m:dPr>
                      <m:e>
                        <m:r>
                          <a:rPr lang="en-US" altLang="zh-CN" sz="1600" i="1">
                            <a:latin typeface="Cambria Math" panose="02040503050406030204" pitchFamily="18" charset="0"/>
                          </a:rPr>
                          <m:t>𝛺</m:t>
                        </m:r>
                        <m:r>
                          <a:rPr lang="en-US" altLang="zh-CN" sz="1600">
                            <a:latin typeface="Cambria Math" panose="02040503050406030204" pitchFamily="18" charset="0"/>
                          </a:rPr>
                          <m:t>, </m:t>
                        </m:r>
                        <m:r>
                          <a:rPr lang="en-US" altLang="zh-CN" sz="1600" i="1">
                            <a:latin typeface="Cambria Math" panose="02040503050406030204" pitchFamily="18" charset="0"/>
                          </a:rPr>
                          <m:t>𝜋</m:t>
                        </m:r>
                      </m:e>
                    </m:d>
                  </m:oMath>
                </a14:m>
                <a:r>
                  <a:rPr lang="zh-CN" altLang="zh-CN" sz="1600" dirty="0"/>
                  <a:t>是一个可数的概率空间。对每个参与者</a:t>
                </a:r>
                <a14:m>
                  <m:oMath xmlns:m="http://schemas.openxmlformats.org/officeDocument/2006/math">
                    <m:r>
                      <a:rPr lang="en-US" altLang="zh-CN" sz="1600" i="1">
                        <a:latin typeface="Cambria Math" panose="02040503050406030204" pitchFamily="18" charset="0"/>
                      </a:rPr>
                      <m:t>𝑖</m:t>
                    </m:r>
                  </m:oMath>
                </a14:m>
                <a:r>
                  <a:rPr lang="zh-CN" altLang="zh-CN" sz="1600" dirty="0"/>
                  <a:t>，设</a:t>
                </a:r>
                <a14:m>
                  <m:oMath xmlns:m="http://schemas.openxmlformats.org/officeDocument/2006/math">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𝑃</m:t>
                        </m:r>
                      </m:e>
                      <m:sub>
                        <m:r>
                          <a:rPr lang="en-US" altLang="zh-CN" sz="1600" i="1">
                            <a:latin typeface="Cambria Math" panose="02040503050406030204" pitchFamily="18" charset="0"/>
                          </a:rPr>
                          <m:t>𝑖</m:t>
                        </m:r>
                      </m:sub>
                    </m:sSub>
                  </m:oMath>
                </a14:m>
                <a:r>
                  <a:rPr lang="zh-CN" altLang="zh-CN" sz="1600" dirty="0"/>
                  <a:t>为的信息分区，</a:t>
                </a:r>
                <a14:m>
                  <m:oMath xmlns:m="http://schemas.openxmlformats.org/officeDocument/2006/math">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𝑞</m:t>
                        </m:r>
                      </m:e>
                      <m:sub>
                        <m:r>
                          <a:rPr lang="en-US" altLang="zh-CN" sz="1600" i="1">
                            <a:latin typeface="Cambria Math" panose="02040503050406030204" pitchFamily="18" charset="0"/>
                          </a:rPr>
                          <m:t>𝑖</m:t>
                        </m:r>
                      </m:sub>
                    </m:sSub>
                  </m:oMath>
                </a14:m>
                <a:r>
                  <a:rPr lang="zh-CN" altLang="zh-CN" sz="1600" dirty="0"/>
                  <a:t>是</a:t>
                </a:r>
                <a14:m>
                  <m:oMath xmlns:m="http://schemas.openxmlformats.org/officeDocument/2006/math">
                    <m:r>
                      <a:rPr lang="en-US" altLang="zh-CN" sz="1600" i="1">
                        <a:latin typeface="Cambria Math" panose="02040503050406030204" pitchFamily="18" charset="0"/>
                      </a:rPr>
                      <m:t>𝑖</m:t>
                    </m:r>
                  </m:oMath>
                </a14:m>
                <a:r>
                  <a:rPr lang="zh-CN" altLang="zh-CN" sz="1600" dirty="0"/>
                  <a:t>的后验概率且</a:t>
                </a:r>
                <a14:m>
                  <m:oMath xmlns:m="http://schemas.openxmlformats.org/officeDocument/2006/math">
                    <m:sSub>
                      <m:sSubPr>
                        <m:ctrlPr>
                          <a:rPr lang="zh-CN" altLang="zh-CN" sz="1600" i="1">
                            <a:latin typeface="Cambria Math" panose="02040503050406030204" pitchFamily="18" charset="0"/>
                          </a:rPr>
                        </m:ctrlPr>
                      </m:sSubPr>
                      <m:e>
                        <m:r>
                          <m:rPr>
                            <m:sty m:val="p"/>
                          </m:rPr>
                          <a:rPr lang="en-US" altLang="zh-CN" sz="1600">
                            <a:latin typeface="Cambria Math" panose="02040503050406030204" pitchFamily="18" charset="0"/>
                          </a:rPr>
                          <m:t>s</m:t>
                        </m:r>
                      </m:e>
                      <m:sub>
                        <m:r>
                          <a:rPr lang="en-US" altLang="zh-CN" sz="1600" i="1">
                            <a:latin typeface="Cambria Math" panose="02040503050406030204" pitchFamily="18" charset="0"/>
                          </a:rPr>
                          <m:t>𝑖</m:t>
                        </m:r>
                      </m:sub>
                    </m:sSub>
                    <m:r>
                      <a:rPr lang="en-US" altLang="zh-CN" sz="1600" i="1">
                        <a:latin typeface="Cambria Math" panose="02040503050406030204" pitchFamily="18" charset="0"/>
                      </a:rPr>
                      <m:t>:</m:t>
                    </m:r>
                    <m:r>
                      <a:rPr lang="en-US" altLang="zh-CN" sz="1600" i="1">
                        <a:latin typeface="Cambria Math" panose="02040503050406030204" pitchFamily="18" charset="0"/>
                      </a:rPr>
                      <m:t>𝛺</m:t>
                    </m:r>
                    <m:r>
                      <a:rPr lang="en-US" altLang="zh-CN" sz="1600">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𝐴</m:t>
                        </m:r>
                      </m:e>
                      <m:sub>
                        <m:r>
                          <a:rPr lang="en-US" altLang="zh-CN" sz="1600" i="1">
                            <a:latin typeface="Cambria Math" panose="02040503050406030204" pitchFamily="18" charset="0"/>
                          </a:rPr>
                          <m:t>𝑖</m:t>
                        </m:r>
                      </m:sub>
                    </m:sSub>
                  </m:oMath>
                </a14:m>
                <a:r>
                  <a:rPr lang="zh-CN" altLang="zh-CN" sz="1600" dirty="0"/>
                  <a:t>，在</a:t>
                </a:r>
                <a14:m>
                  <m:oMath xmlns:m="http://schemas.openxmlformats.org/officeDocument/2006/math">
                    <m:r>
                      <a:rPr lang="en-US" altLang="zh-CN" sz="1600" i="1">
                        <a:latin typeface="Cambria Math" panose="02040503050406030204" pitchFamily="18" charset="0"/>
                      </a:rPr>
                      <m:t>𝑖</m:t>
                    </m:r>
                  </m:oMath>
                </a14:m>
                <a:r>
                  <a:rPr lang="zh-CN" altLang="zh-CN" sz="1600" dirty="0"/>
                  <a:t>的信息分区的相同的单元格中为状态指定相同的值。如果对所有的参与者</a:t>
                </a:r>
                <a14:m>
                  <m:oMath xmlns:m="http://schemas.openxmlformats.org/officeDocument/2006/math">
                    <m:r>
                      <a:rPr lang="en-US" altLang="zh-CN" sz="1600" i="1">
                        <a:latin typeface="Cambria Math" panose="02040503050406030204" pitchFamily="18" charset="0"/>
                      </a:rPr>
                      <m:t>𝑖</m:t>
                    </m:r>
                  </m:oMath>
                </a14:m>
                <a:r>
                  <a:rPr lang="zh-CN" altLang="zh-CN" sz="1600" dirty="0"/>
                  <a:t>以及每一种策略调整</a:t>
                </a:r>
                <a14:m>
                  <m:oMath xmlns:m="http://schemas.openxmlformats.org/officeDocument/2006/math">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𝜙</m:t>
                        </m:r>
                      </m:e>
                      <m:sub>
                        <m:r>
                          <a:rPr lang="en-US" altLang="zh-CN" sz="1600" i="1">
                            <a:latin typeface="Cambria Math" panose="02040503050406030204" pitchFamily="18" charset="0"/>
                          </a:rPr>
                          <m:t>𝑖</m:t>
                        </m:r>
                      </m:sub>
                    </m:sSub>
                  </m:oMath>
                </a14:m>
                <a:r>
                  <a:rPr lang="zh-CN" altLang="zh-CN" sz="1600" dirty="0"/>
                  <a:t>满足，</a:t>
                </a:r>
              </a:p>
              <a:p>
                <a:pPr algn="ctr"/>
                <a:r>
                  <a:rPr lang="en-US" altLang="zh-CN" sz="1600" dirty="0" smtClean="0"/>
                  <a:t>         </a:t>
                </a:r>
                <a14:m>
                  <m:oMath xmlns:m="http://schemas.openxmlformats.org/officeDocument/2006/math">
                    <m:nary>
                      <m:naryPr>
                        <m:chr m:val="∑"/>
                        <m:supHide m:val="on"/>
                        <m:ctrlPr>
                          <a:rPr lang="zh-CN" altLang="zh-CN" sz="1600" i="1">
                            <a:latin typeface="Cambria Math" panose="02040503050406030204" pitchFamily="18" charset="0"/>
                          </a:rPr>
                        </m:ctrlPr>
                      </m:naryPr>
                      <m:sub>
                        <m:r>
                          <a:rPr lang="en-US" altLang="zh-CN" sz="1600" i="1">
                            <a:latin typeface="Cambria Math" panose="02040503050406030204" pitchFamily="18" charset="0"/>
                          </a:rPr>
                          <m:t>𝜔</m:t>
                        </m:r>
                        <m:r>
                          <a:rPr lang="en-US" altLang="zh-CN" sz="1600" i="1">
                            <a:latin typeface="Cambria Math" panose="02040503050406030204" pitchFamily="18" charset="0"/>
                          </a:rPr>
                          <m:t>∈</m:t>
                        </m:r>
                        <m:r>
                          <a:rPr lang="en-US" altLang="zh-CN" sz="1600" i="1">
                            <a:latin typeface="Cambria Math" panose="02040503050406030204" pitchFamily="18" charset="0"/>
                          </a:rPr>
                          <m:t>𝛺</m:t>
                        </m:r>
                      </m:sub>
                      <m:sup/>
                      <m:e>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𝑞</m:t>
                            </m:r>
                          </m:e>
                          <m:sub>
                            <m:r>
                              <a:rPr lang="en-US" altLang="zh-CN" sz="1600" i="1">
                                <a:latin typeface="Cambria Math" panose="02040503050406030204" pitchFamily="18" charset="0"/>
                              </a:rPr>
                              <m:t>𝑖</m:t>
                            </m:r>
                          </m:sub>
                        </m:sSub>
                        <m:d>
                          <m:dPr>
                            <m:ctrlPr>
                              <a:rPr lang="zh-CN" altLang="zh-CN" sz="1600" i="1">
                                <a:latin typeface="Cambria Math" panose="02040503050406030204" pitchFamily="18" charset="0"/>
                              </a:rPr>
                            </m:ctrlPr>
                          </m:dPr>
                          <m:e>
                            <m:r>
                              <a:rPr lang="en-US" altLang="zh-CN" sz="1600" i="1">
                                <a:latin typeface="Cambria Math" panose="02040503050406030204" pitchFamily="18" charset="0"/>
                              </a:rPr>
                              <m:t>𝜔</m:t>
                            </m:r>
                          </m:e>
                        </m:d>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𝑢</m:t>
                            </m:r>
                          </m:e>
                          <m:sub>
                            <m:r>
                              <a:rPr lang="en-US" altLang="zh-CN" sz="1600" i="1">
                                <a:latin typeface="Cambria Math" panose="02040503050406030204" pitchFamily="18" charset="0"/>
                              </a:rPr>
                              <m:t>𝑖</m:t>
                            </m:r>
                          </m:sub>
                        </m:sSub>
                        <m:d>
                          <m:dPr>
                            <m:ctrlPr>
                              <a:rPr lang="zh-CN" altLang="zh-CN" sz="1600" i="1">
                                <a:latin typeface="Cambria Math" panose="02040503050406030204" pitchFamily="18" charset="0"/>
                              </a:rPr>
                            </m:ctrlPr>
                          </m:dPr>
                          <m:e>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𝑠</m:t>
                                </m:r>
                              </m:e>
                              <m:sub>
                                <m:r>
                                  <a:rPr lang="en-US" altLang="zh-CN" sz="1600" i="1">
                                    <a:latin typeface="Cambria Math" panose="02040503050406030204" pitchFamily="18" charset="0"/>
                                  </a:rPr>
                                  <m:t>𝑖</m:t>
                                </m:r>
                              </m:sub>
                            </m:sSub>
                            <m:d>
                              <m:dPr>
                                <m:ctrlPr>
                                  <a:rPr lang="zh-CN" altLang="zh-CN" sz="1600" i="1">
                                    <a:latin typeface="Cambria Math" panose="02040503050406030204" pitchFamily="18" charset="0"/>
                                  </a:rPr>
                                </m:ctrlPr>
                              </m:dPr>
                              <m:e>
                                <m:r>
                                  <a:rPr lang="en-US" altLang="zh-CN" sz="1600" i="1">
                                    <a:latin typeface="Cambria Math" panose="02040503050406030204" pitchFamily="18" charset="0"/>
                                  </a:rPr>
                                  <m:t>𝜔</m:t>
                                </m:r>
                              </m:e>
                            </m:d>
                            <m:r>
                              <a:rPr lang="en-US" altLang="zh-CN" sz="1600" i="1">
                                <a:latin typeface="Cambria Math" panose="02040503050406030204" pitchFamily="18" charset="0"/>
                              </a:rPr>
                              <m:t>, </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𝑠</m:t>
                                </m:r>
                              </m:e>
                              <m:sub>
                                <m:r>
                                  <a:rPr lang="en-US" altLang="zh-CN" sz="1600" i="1">
                                    <a:latin typeface="Cambria Math" panose="02040503050406030204" pitchFamily="18" charset="0"/>
                                  </a:rPr>
                                  <m:t>−</m:t>
                                </m:r>
                                <m:r>
                                  <a:rPr lang="en-US" altLang="zh-CN" sz="1600" i="1">
                                    <a:latin typeface="Cambria Math" panose="02040503050406030204" pitchFamily="18" charset="0"/>
                                  </a:rPr>
                                  <m:t>𝑖</m:t>
                                </m:r>
                              </m:sub>
                            </m:sSub>
                            <m:d>
                              <m:dPr>
                                <m:ctrlPr>
                                  <a:rPr lang="zh-CN" altLang="zh-CN" sz="1600" i="1">
                                    <a:latin typeface="Cambria Math" panose="02040503050406030204" pitchFamily="18" charset="0"/>
                                  </a:rPr>
                                </m:ctrlPr>
                              </m:dPr>
                              <m:e>
                                <m:r>
                                  <a:rPr lang="en-US" altLang="zh-CN" sz="1600" i="1">
                                    <a:latin typeface="Cambria Math" panose="02040503050406030204" pitchFamily="18" charset="0"/>
                                  </a:rPr>
                                  <m:t>𝜔</m:t>
                                </m:r>
                              </m:e>
                            </m:d>
                          </m:e>
                        </m:d>
                        <m:r>
                          <a:rPr lang="en-US" altLang="zh-CN" sz="1600" i="1">
                            <a:latin typeface="Cambria Math" panose="02040503050406030204" pitchFamily="18" charset="0"/>
                          </a:rPr>
                          <m:t>≥</m:t>
                        </m:r>
                        <m:nary>
                          <m:naryPr>
                            <m:chr m:val="∑"/>
                            <m:supHide m:val="on"/>
                            <m:ctrlPr>
                              <a:rPr lang="zh-CN" altLang="zh-CN" sz="1600" i="1">
                                <a:latin typeface="Cambria Math" panose="02040503050406030204" pitchFamily="18" charset="0"/>
                              </a:rPr>
                            </m:ctrlPr>
                          </m:naryPr>
                          <m:sub>
                            <m:r>
                              <a:rPr lang="en-US" altLang="zh-CN" sz="1600" i="1">
                                <a:latin typeface="Cambria Math" panose="02040503050406030204" pitchFamily="18" charset="0"/>
                              </a:rPr>
                              <m:t>𝜔</m:t>
                            </m:r>
                            <m:r>
                              <a:rPr lang="en-US" altLang="zh-CN" sz="1600" i="1">
                                <a:latin typeface="Cambria Math" panose="02040503050406030204" pitchFamily="18" charset="0"/>
                              </a:rPr>
                              <m:t>∈</m:t>
                            </m:r>
                            <m:r>
                              <m:rPr>
                                <m:sty m:val="p"/>
                              </m:rPr>
                              <a:rPr lang="en-US" altLang="zh-CN" sz="1600">
                                <a:latin typeface="Cambria Math" panose="02040503050406030204" pitchFamily="18" charset="0"/>
                              </a:rPr>
                              <m:t>Ω</m:t>
                            </m:r>
                          </m:sub>
                          <m:sup/>
                          <m:e>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𝑞</m:t>
                                </m:r>
                              </m:e>
                              <m:sub>
                                <m:r>
                                  <a:rPr lang="en-US" altLang="zh-CN" sz="1600" i="1">
                                    <a:latin typeface="Cambria Math" panose="02040503050406030204" pitchFamily="18" charset="0"/>
                                  </a:rPr>
                                  <m:t>𝑖</m:t>
                                </m:r>
                              </m:sub>
                            </m:sSub>
                            <m:d>
                              <m:dPr>
                                <m:ctrlPr>
                                  <a:rPr lang="zh-CN" altLang="zh-CN" sz="1600" i="1">
                                    <a:latin typeface="Cambria Math" panose="02040503050406030204" pitchFamily="18" charset="0"/>
                                  </a:rPr>
                                </m:ctrlPr>
                              </m:dPr>
                              <m:e>
                                <m:r>
                                  <a:rPr lang="en-US" altLang="zh-CN" sz="1600" i="1">
                                    <a:latin typeface="Cambria Math" panose="02040503050406030204" pitchFamily="18" charset="0"/>
                                  </a:rPr>
                                  <m:t>𝜔</m:t>
                                </m:r>
                              </m:e>
                            </m:d>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𝑢</m:t>
                                </m:r>
                              </m:e>
                              <m:sub>
                                <m:r>
                                  <a:rPr lang="en-US" altLang="zh-CN" sz="1600" i="1">
                                    <a:latin typeface="Cambria Math" panose="02040503050406030204" pitchFamily="18" charset="0"/>
                                  </a:rPr>
                                  <m:t>𝑖</m:t>
                                </m:r>
                              </m:sub>
                            </m:sSub>
                            <m:r>
                              <a:rPr lang="en-US" altLang="zh-CN" sz="1600" i="1">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𝜙</m:t>
                                </m:r>
                              </m:e>
                              <m:sub>
                                <m:r>
                                  <a:rPr lang="en-US" altLang="zh-CN" sz="1600" i="1">
                                    <a:latin typeface="Cambria Math" panose="02040503050406030204" pitchFamily="18" charset="0"/>
                                  </a:rPr>
                                  <m:t>𝑖</m:t>
                                </m:r>
                              </m:sub>
                            </m:sSub>
                            <m:d>
                              <m:dPr>
                                <m:ctrlPr>
                                  <a:rPr lang="zh-CN" altLang="zh-CN" sz="1600" i="1">
                                    <a:latin typeface="Cambria Math" panose="02040503050406030204" pitchFamily="18" charset="0"/>
                                  </a:rPr>
                                </m:ctrlPr>
                              </m:dPr>
                              <m:e>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𝑠</m:t>
                                    </m:r>
                                  </m:e>
                                  <m:sub>
                                    <m:r>
                                      <a:rPr lang="en-US" altLang="zh-CN" sz="1600" i="1">
                                        <a:latin typeface="Cambria Math" panose="02040503050406030204" pitchFamily="18" charset="0"/>
                                      </a:rPr>
                                      <m:t>𝑖</m:t>
                                    </m:r>
                                  </m:sub>
                                </m:sSub>
                                <m:d>
                                  <m:dPr>
                                    <m:ctrlPr>
                                      <a:rPr lang="zh-CN" altLang="zh-CN" sz="1600" i="1">
                                        <a:latin typeface="Cambria Math" panose="02040503050406030204" pitchFamily="18" charset="0"/>
                                      </a:rPr>
                                    </m:ctrlPr>
                                  </m:dPr>
                                  <m:e>
                                    <m:r>
                                      <a:rPr lang="en-US" altLang="zh-CN" sz="1600" i="1">
                                        <a:latin typeface="Cambria Math" panose="02040503050406030204" pitchFamily="18" charset="0"/>
                                      </a:rPr>
                                      <m:t>𝜔</m:t>
                                    </m:r>
                                  </m:e>
                                </m:d>
                              </m:e>
                            </m:d>
                            <m:r>
                              <a:rPr lang="en-US" altLang="zh-CN" sz="1600" i="1">
                                <a:latin typeface="Cambria Math" panose="02040503050406030204" pitchFamily="18" charset="0"/>
                              </a:rPr>
                              <m:t>, </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𝑠</m:t>
                                </m:r>
                              </m:e>
                              <m:sub>
                                <m:r>
                                  <a:rPr lang="en-US" altLang="zh-CN" sz="1600" i="1">
                                    <a:latin typeface="Cambria Math" panose="02040503050406030204" pitchFamily="18" charset="0"/>
                                  </a:rPr>
                                  <m:t>−</m:t>
                                </m:r>
                                <m:r>
                                  <a:rPr lang="en-US" altLang="zh-CN" sz="1600" i="1">
                                    <a:latin typeface="Cambria Math" panose="02040503050406030204" pitchFamily="18" charset="0"/>
                                  </a:rPr>
                                  <m:t>𝑖</m:t>
                                </m:r>
                              </m:sub>
                            </m:sSub>
                            <m:r>
                              <a:rPr lang="en-US" altLang="zh-CN" sz="1600" i="1">
                                <a:latin typeface="Cambria Math" panose="02040503050406030204" pitchFamily="18" charset="0"/>
                              </a:rPr>
                              <m:t>(</m:t>
                            </m:r>
                            <m:r>
                              <a:rPr lang="en-US" altLang="zh-CN" sz="1600" i="1">
                                <a:latin typeface="Cambria Math" panose="02040503050406030204" pitchFamily="18" charset="0"/>
                              </a:rPr>
                              <m:t>𝜔</m:t>
                            </m:r>
                            <m:r>
                              <a:rPr lang="en-US" altLang="zh-CN" sz="1600" i="1">
                                <a:latin typeface="Cambria Math" panose="02040503050406030204" pitchFamily="18" charset="0"/>
                              </a:rPr>
                              <m:t>))</m:t>
                            </m:r>
                          </m:e>
                        </m:nary>
                      </m:e>
                    </m:nary>
                  </m:oMath>
                </a14:m>
                <a:r>
                  <a:rPr lang="en-US" altLang="zh-CN" sz="1600" dirty="0"/>
                  <a:t>	</a:t>
                </a:r>
                <a:r>
                  <a:rPr lang="en-US" altLang="zh-CN" sz="1600" dirty="0" smtClean="0"/>
                  <a:t>(</a:t>
                </a:r>
                <a:r>
                  <a:rPr lang="en-US" altLang="zh-CN" sz="1600" dirty="0"/>
                  <a:t>3.5)</a:t>
                </a:r>
                <a:endParaRPr lang="zh-CN" altLang="zh-CN" sz="1600" dirty="0"/>
              </a:p>
              <a:p>
                <a:r>
                  <a:rPr lang="zh-CN" altLang="zh-CN" sz="1600" dirty="0"/>
                  <a:t>则</a:t>
                </a:r>
                <a14:m>
                  <m:oMath xmlns:m="http://schemas.openxmlformats.org/officeDocument/2006/math">
                    <m:d>
                      <m:dPr>
                        <m:ctrlPr>
                          <a:rPr lang="zh-CN" altLang="zh-CN" sz="1600" i="1">
                            <a:latin typeface="Cambria Math" panose="02040503050406030204" pitchFamily="18" charset="0"/>
                          </a:rPr>
                        </m:ctrlPr>
                      </m:dPr>
                      <m:e>
                        <m:d>
                          <m:dPr>
                            <m:ctrlPr>
                              <a:rPr lang="zh-CN" altLang="zh-CN" sz="1600" i="1">
                                <a:latin typeface="Cambria Math" panose="02040503050406030204" pitchFamily="18" charset="0"/>
                              </a:rPr>
                            </m:ctrlPr>
                          </m:dPr>
                          <m:e>
                            <m:r>
                              <a:rPr lang="en-US" altLang="zh-CN" sz="1600" i="1">
                                <a:latin typeface="Cambria Math" panose="02040503050406030204" pitchFamily="18" charset="0"/>
                              </a:rPr>
                              <m:t>𝛺</m:t>
                            </m:r>
                            <m:r>
                              <a:rPr lang="en-US" altLang="zh-CN" sz="1600">
                                <a:latin typeface="Cambria Math" panose="02040503050406030204" pitchFamily="18" charset="0"/>
                              </a:rPr>
                              <m:t>, </m:t>
                            </m:r>
                            <m:r>
                              <a:rPr lang="en-US" altLang="zh-CN" sz="1600" i="1">
                                <a:latin typeface="Cambria Math" panose="02040503050406030204" pitchFamily="18" charset="0"/>
                              </a:rPr>
                              <m:t>𝜋</m:t>
                            </m:r>
                          </m:e>
                        </m:d>
                        <m:r>
                          <a:rPr lang="en-US" altLang="zh-CN" sz="1600" i="1">
                            <a:latin typeface="Cambria Math" panose="02040503050406030204" pitchFamily="18" charset="0"/>
                          </a:rPr>
                          <m:t>, </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𝑃</m:t>
                            </m:r>
                          </m:e>
                          <m:sub>
                            <m:r>
                              <a:rPr lang="en-US" altLang="zh-CN" sz="1600" i="1">
                                <a:latin typeface="Cambria Math" panose="02040503050406030204" pitchFamily="18" charset="0"/>
                              </a:rPr>
                              <m:t>𝑖</m:t>
                            </m:r>
                          </m:sub>
                        </m:sSub>
                        <m:r>
                          <a:rPr lang="en-US" altLang="zh-CN" sz="1600" i="1">
                            <a:latin typeface="Cambria Math" panose="02040503050406030204" pitchFamily="18" charset="0"/>
                          </a:rPr>
                          <m:t>, </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𝑠</m:t>
                            </m:r>
                          </m:e>
                          <m:sub>
                            <m:r>
                              <a:rPr lang="en-US" altLang="zh-CN" sz="1600" i="1">
                                <a:latin typeface="Cambria Math" panose="02040503050406030204" pitchFamily="18" charset="0"/>
                              </a:rPr>
                              <m:t>𝑖</m:t>
                            </m:r>
                          </m:sub>
                        </m:sSub>
                      </m:e>
                    </m:d>
                  </m:oMath>
                </a14:m>
                <a:r>
                  <a:rPr lang="zh-CN" altLang="zh-CN" sz="1600" dirty="0"/>
                  <a:t>是</a:t>
                </a:r>
                <a:r>
                  <a:rPr lang="zh-CN" altLang="zh-CN" sz="1600" i="1" dirty="0"/>
                  <a:t>策略式博弈</a:t>
                </a:r>
                <a14:m>
                  <m:oMath xmlns:m="http://schemas.openxmlformats.org/officeDocument/2006/math">
                    <m:r>
                      <a:rPr lang="en-US" altLang="zh-CN" sz="1600" i="1">
                        <a:latin typeface="Cambria Math" panose="02040503050406030204" pitchFamily="18" charset="0"/>
                      </a:rPr>
                      <m:t>𝛤</m:t>
                    </m:r>
                    <m:r>
                      <a:rPr lang="en-US" altLang="zh-CN" sz="1600" i="1">
                        <a:latin typeface="Cambria Math" panose="02040503050406030204" pitchFamily="18" charset="0"/>
                      </a:rPr>
                      <m:t>=(</m:t>
                    </m:r>
                    <m:r>
                      <a:rPr lang="en-US" altLang="zh-CN" sz="1600" i="1">
                        <a:latin typeface="Cambria Math" panose="02040503050406030204" pitchFamily="18" charset="0"/>
                      </a:rPr>
                      <m:t>𝑖</m:t>
                    </m:r>
                    <m:r>
                      <a:rPr lang="en-US" altLang="zh-CN" sz="1600" i="1">
                        <a:latin typeface="Cambria Math" panose="02040503050406030204" pitchFamily="18" charset="0"/>
                      </a:rPr>
                      <m:t>∈</m:t>
                    </m:r>
                    <m:r>
                      <a:rPr lang="en-US" altLang="zh-CN" sz="1600" i="1">
                        <a:latin typeface="Cambria Math" panose="02040503050406030204" pitchFamily="18" charset="0"/>
                      </a:rPr>
                      <m:t>𝐼</m:t>
                    </m:r>
                    <m:r>
                      <a:rPr lang="en-US" altLang="zh-CN" sz="1600" i="1">
                        <a:latin typeface="Cambria Math" panose="02040503050406030204" pitchFamily="18" charset="0"/>
                      </a:rPr>
                      <m:t>, </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𝐴</m:t>
                        </m:r>
                      </m:e>
                      <m:sub>
                        <m:r>
                          <a:rPr lang="en-US" altLang="zh-CN" sz="1600" i="1">
                            <a:latin typeface="Cambria Math" panose="02040503050406030204" pitchFamily="18" charset="0"/>
                          </a:rPr>
                          <m:t>𝑖</m:t>
                        </m:r>
                      </m:sub>
                    </m:sSub>
                    <m:r>
                      <a:rPr lang="en-US" altLang="zh-CN" sz="1600" i="1">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𝑢</m:t>
                        </m:r>
                      </m:e>
                      <m:sub>
                        <m:r>
                          <a:rPr lang="en-US" altLang="zh-CN" sz="1600" i="1">
                            <a:latin typeface="Cambria Math" panose="02040503050406030204" pitchFamily="18" charset="0"/>
                          </a:rPr>
                          <m:t>𝑖</m:t>
                        </m:r>
                      </m:sub>
                    </m:sSub>
                    <m:r>
                      <a:rPr lang="en-US" altLang="zh-CN" sz="1600" i="1">
                        <a:latin typeface="Cambria Math" panose="02040503050406030204" pitchFamily="18" charset="0"/>
                      </a:rPr>
                      <m:t>)</m:t>
                    </m:r>
                  </m:oMath>
                </a14:m>
                <a:r>
                  <a:rPr lang="zh-CN" altLang="zh-CN" sz="1600" dirty="0"/>
                  <a:t>的一个</a:t>
                </a:r>
                <a:r>
                  <a:rPr lang="zh-CN" altLang="zh-CN" sz="1600" i="1" dirty="0"/>
                  <a:t>相关均衡</a:t>
                </a:r>
                <a:r>
                  <a:rPr lang="zh-CN" altLang="zh-CN" sz="1600" dirty="0" smtClean="0"/>
                  <a:t>。</a:t>
                </a:r>
                <a:endParaRPr lang="en-US" altLang="zh-CN" sz="1600" dirty="0" smtClean="0"/>
              </a:p>
              <a:p>
                <a:endParaRPr lang="en-US" altLang="zh-CN" sz="1600" dirty="0" smtClean="0"/>
              </a:p>
              <a:p>
                <a:r>
                  <a:rPr lang="zh-CN" altLang="zh-CN" sz="1600" b="1" dirty="0"/>
                  <a:t>推论</a:t>
                </a:r>
                <a:r>
                  <a:rPr lang="en-US" altLang="zh-CN" sz="1600" b="1" dirty="0" smtClean="0"/>
                  <a:t>3.2.5 </a:t>
                </a:r>
                <a:r>
                  <a:rPr lang="zh-CN" altLang="zh-CN" sz="1600" dirty="0" smtClean="0"/>
                  <a:t>给定</a:t>
                </a:r>
                <a:r>
                  <a:rPr lang="zh-CN" altLang="zh-CN" sz="1600" dirty="0"/>
                  <a:t>一个马尔可夫博弈</a:t>
                </a:r>
                <a14:m>
                  <m:oMath xmlns:m="http://schemas.openxmlformats.org/officeDocument/2006/math">
                    <m:sSup>
                      <m:sSupPr>
                        <m:ctrlPr>
                          <a:rPr lang="zh-CN" altLang="zh-CN" sz="1600" i="1">
                            <a:latin typeface="Cambria Math" panose="02040503050406030204" pitchFamily="18" charset="0"/>
                          </a:rPr>
                        </m:ctrlPr>
                      </m:sSupPr>
                      <m:e>
                        <m:r>
                          <a:rPr lang="en-US" altLang="zh-CN" sz="1600" i="1">
                            <a:latin typeface="Cambria Math" panose="02040503050406030204" pitchFamily="18" charset="0"/>
                          </a:rPr>
                          <m:t>𝛤</m:t>
                        </m:r>
                      </m:e>
                      <m:sup>
                        <m:r>
                          <a:rPr lang="en-US" altLang="zh-CN" sz="1600" i="1">
                            <a:latin typeface="Cambria Math" panose="02040503050406030204" pitchFamily="18" charset="0"/>
                          </a:rPr>
                          <m:t>𝛿</m:t>
                        </m:r>
                      </m:sup>
                    </m:sSup>
                  </m:oMath>
                </a14:m>
                <a:r>
                  <a:rPr lang="zh-CN" altLang="zh-CN" sz="1600" dirty="0"/>
                  <a:t>，一个固定的策略</a:t>
                </a:r>
                <a14:m>
                  <m:oMath xmlns:m="http://schemas.openxmlformats.org/officeDocument/2006/math">
                    <m:r>
                      <a:rPr lang="en-US" altLang="zh-CN" sz="1600" i="1">
                        <a:latin typeface="Cambria Math" panose="02040503050406030204" pitchFamily="18" charset="0"/>
                      </a:rPr>
                      <m:t>𝜋</m:t>
                    </m:r>
                  </m:oMath>
                </a14:m>
                <a:r>
                  <a:rPr lang="zh-CN" altLang="zh-CN" sz="1600" dirty="0"/>
                  <a:t>是一个相关均衡，当且仅当对所有的</a:t>
                </a:r>
                <a14:m>
                  <m:oMath xmlns:m="http://schemas.openxmlformats.org/officeDocument/2006/math">
                    <m:r>
                      <a:rPr lang="en-US" altLang="zh-CN" sz="1600" i="1">
                        <a:latin typeface="Cambria Math" panose="02040503050406030204" pitchFamily="18" charset="0"/>
                      </a:rPr>
                      <m:t>𝑖</m:t>
                    </m:r>
                    <m:r>
                      <a:rPr lang="en-US" altLang="zh-CN" sz="1600" i="1">
                        <a:latin typeface="Cambria Math" panose="02040503050406030204" pitchFamily="18" charset="0"/>
                      </a:rPr>
                      <m:t>∈</m:t>
                    </m:r>
                    <m:r>
                      <a:rPr lang="en-US" altLang="zh-CN" sz="1600" i="1">
                        <a:latin typeface="Cambria Math" panose="02040503050406030204" pitchFamily="18" charset="0"/>
                      </a:rPr>
                      <m:t>𝐼</m:t>
                    </m:r>
                  </m:oMath>
                </a14:m>
                <a:r>
                  <a:rPr lang="zh-CN" altLang="zh-CN" sz="1600" dirty="0"/>
                  <a:t>，</a:t>
                </a:r>
                <a14:m>
                  <m:oMath xmlns:m="http://schemas.openxmlformats.org/officeDocument/2006/math">
                    <m:r>
                      <a:rPr lang="en-US" altLang="zh-CN" sz="1600" i="1">
                        <a:latin typeface="Cambria Math" panose="02040503050406030204" pitchFamily="18" charset="0"/>
                      </a:rPr>
                      <m:t>𝑠</m:t>
                    </m:r>
                    <m:r>
                      <a:rPr lang="en-US" altLang="zh-CN" sz="1600" i="1">
                        <a:latin typeface="Cambria Math" panose="02040503050406030204" pitchFamily="18" charset="0"/>
                      </a:rPr>
                      <m:t>∈</m:t>
                    </m:r>
                    <m:r>
                      <a:rPr lang="en-US" altLang="zh-CN" sz="1600" i="1">
                        <a:latin typeface="Cambria Math" panose="02040503050406030204" pitchFamily="18" charset="0"/>
                      </a:rPr>
                      <m:t>𝑆</m:t>
                    </m:r>
                  </m:oMath>
                </a14:m>
                <a:r>
                  <a:rPr lang="zh-CN" altLang="zh-CN" sz="1600" dirty="0"/>
                  <a:t>，以及所有的</a:t>
                </a:r>
                <a14:m>
                  <m:oMath xmlns:m="http://schemas.openxmlformats.org/officeDocument/2006/math">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𝑎</m:t>
                        </m:r>
                      </m:e>
                      <m:sub>
                        <m:r>
                          <a:rPr lang="en-US" altLang="zh-CN" sz="1600" i="1">
                            <a:latin typeface="Cambria Math" panose="02040503050406030204" pitchFamily="18" charset="0"/>
                          </a:rPr>
                          <m:t>𝑖</m:t>
                        </m:r>
                      </m:sub>
                    </m:sSub>
                    <m:r>
                      <a:rPr lang="en-US" altLang="zh-CN" sz="1600" i="1">
                        <a:latin typeface="Cambria Math" panose="02040503050406030204" pitchFamily="18" charset="0"/>
                      </a:rPr>
                      <m:t>, </m:t>
                    </m:r>
                    <m:sSubSup>
                      <m:sSubSupPr>
                        <m:ctrlPr>
                          <a:rPr lang="zh-CN" altLang="zh-CN" sz="1600" i="1">
                            <a:latin typeface="Cambria Math" panose="02040503050406030204" pitchFamily="18" charset="0"/>
                          </a:rPr>
                        </m:ctrlPr>
                      </m:sSubSupPr>
                      <m:e>
                        <m:r>
                          <a:rPr lang="en-US" altLang="zh-CN" sz="1600" i="1">
                            <a:latin typeface="Cambria Math" panose="02040503050406030204" pitchFamily="18" charset="0"/>
                          </a:rPr>
                          <m:t>𝑎</m:t>
                        </m:r>
                      </m:e>
                      <m:sub>
                        <m:r>
                          <a:rPr lang="en-US" altLang="zh-CN" sz="1600" i="1">
                            <a:latin typeface="Cambria Math" panose="02040503050406030204" pitchFamily="18" charset="0"/>
                          </a:rPr>
                          <m:t>𝑖</m:t>
                        </m:r>
                      </m:sub>
                      <m:sup>
                        <m:r>
                          <a:rPr lang="en-US" altLang="zh-CN" sz="1600" i="1">
                            <a:latin typeface="Cambria Math" panose="02040503050406030204" pitchFamily="18" charset="0"/>
                          </a:rPr>
                          <m:t>′</m:t>
                        </m:r>
                      </m:sup>
                    </m:sSubSup>
                    <m:r>
                      <a:rPr lang="en-US" altLang="zh-CN" sz="1600" i="1">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𝐴</m:t>
                        </m:r>
                      </m:e>
                      <m:sub>
                        <m:r>
                          <a:rPr lang="en-US" altLang="zh-CN" sz="1600" i="1">
                            <a:latin typeface="Cambria Math" panose="02040503050406030204" pitchFamily="18" charset="0"/>
                          </a:rPr>
                          <m:t>𝑖</m:t>
                        </m:r>
                      </m:sub>
                    </m:sSub>
                    <m:r>
                      <a:rPr lang="en-US" altLang="zh-CN" sz="1600" i="1">
                        <a:latin typeface="Cambria Math" panose="02040503050406030204" pitchFamily="18" charset="0"/>
                      </a:rPr>
                      <m:t>(</m:t>
                    </m:r>
                    <m:r>
                      <a:rPr lang="en-US" altLang="zh-CN" sz="1600" i="1">
                        <a:latin typeface="Cambria Math" panose="02040503050406030204" pitchFamily="18" charset="0"/>
                      </a:rPr>
                      <m:t>𝑠</m:t>
                    </m:r>
                    <m:r>
                      <a:rPr lang="en-US" altLang="zh-CN" sz="1600" i="1">
                        <a:latin typeface="Cambria Math" panose="02040503050406030204" pitchFamily="18" charset="0"/>
                      </a:rPr>
                      <m:t>)</m:t>
                    </m:r>
                  </m:oMath>
                </a14:m>
                <a:r>
                  <a:rPr lang="zh-CN" altLang="zh-CN" sz="1600" dirty="0"/>
                  <a:t>，满足</a:t>
                </a:r>
              </a:p>
              <a:p>
                <a:pPr algn="ctr"/>
                <a:r>
                  <a:rPr lang="en-US" altLang="zh-CN" sz="1600" dirty="0" smtClean="0"/>
                  <a:t>       </a:t>
                </a:r>
                <a14:m>
                  <m:oMath xmlns:m="http://schemas.openxmlformats.org/officeDocument/2006/math">
                    <m:nary>
                      <m:naryPr>
                        <m:chr m:val="∑"/>
                        <m:supHide m:val="on"/>
                        <m:ctrlPr>
                          <a:rPr lang="zh-CN" altLang="zh-CN" sz="1600" i="1">
                            <a:latin typeface="Cambria Math" panose="02040503050406030204" pitchFamily="18" charset="0"/>
                          </a:rPr>
                        </m:ctrlPr>
                      </m:naryPr>
                      <m:sub>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𝑎</m:t>
                            </m:r>
                          </m:e>
                          <m:sub>
                            <m:r>
                              <a:rPr lang="en-US" altLang="zh-CN" sz="1600" i="1">
                                <a:latin typeface="Cambria Math" panose="02040503050406030204" pitchFamily="18" charset="0"/>
                              </a:rPr>
                              <m:t>−</m:t>
                            </m:r>
                            <m:r>
                              <a:rPr lang="en-US" altLang="zh-CN" sz="1600" i="1">
                                <a:latin typeface="Cambria Math" panose="02040503050406030204" pitchFamily="18" charset="0"/>
                              </a:rPr>
                              <m:t>𝑖</m:t>
                            </m:r>
                          </m:sub>
                        </m:sSub>
                        <m:r>
                          <a:rPr lang="en-US" altLang="zh-CN" sz="1600" i="1">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𝐴</m:t>
                            </m:r>
                          </m:e>
                          <m:sub>
                            <m:r>
                              <a:rPr lang="en-US" altLang="zh-CN" sz="1600" i="1">
                                <a:latin typeface="Cambria Math" panose="02040503050406030204" pitchFamily="18" charset="0"/>
                              </a:rPr>
                              <m:t>−</m:t>
                            </m:r>
                            <m:r>
                              <a:rPr lang="en-US" altLang="zh-CN" sz="1600" i="1">
                                <a:latin typeface="Cambria Math" panose="02040503050406030204" pitchFamily="18" charset="0"/>
                              </a:rPr>
                              <m:t>𝑖</m:t>
                            </m:r>
                          </m:sub>
                        </m:sSub>
                        <m:r>
                          <a:rPr lang="en-US" altLang="zh-CN" sz="1600" i="1">
                            <a:latin typeface="Cambria Math" panose="02040503050406030204" pitchFamily="18" charset="0"/>
                          </a:rPr>
                          <m:t>(</m:t>
                        </m:r>
                        <m:r>
                          <a:rPr lang="en-US" altLang="zh-CN" sz="1600" i="1">
                            <a:latin typeface="Cambria Math" panose="02040503050406030204" pitchFamily="18" charset="0"/>
                          </a:rPr>
                          <m:t>𝑠</m:t>
                        </m:r>
                        <m:r>
                          <a:rPr lang="en-US" altLang="zh-CN" sz="1600" i="1">
                            <a:latin typeface="Cambria Math" panose="02040503050406030204" pitchFamily="18" charset="0"/>
                          </a:rPr>
                          <m:t>)</m:t>
                        </m:r>
                      </m:sub>
                      <m:sup/>
                      <m:e>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𝜋</m:t>
                            </m:r>
                          </m:e>
                          <m:sub>
                            <m:r>
                              <a:rPr lang="en-US" altLang="zh-CN" sz="1600" i="1">
                                <a:latin typeface="Cambria Math" panose="02040503050406030204" pitchFamily="18" charset="0"/>
                              </a:rPr>
                              <m:t>𝑠</m:t>
                            </m:r>
                          </m:sub>
                        </m:sSub>
                        <m:d>
                          <m:dPr>
                            <m:ctrlPr>
                              <a:rPr lang="zh-CN" altLang="zh-CN" sz="1600" i="1">
                                <a:latin typeface="Cambria Math" panose="02040503050406030204" pitchFamily="18" charset="0"/>
                              </a:rPr>
                            </m:ctrlPr>
                          </m:dPr>
                          <m:e>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𝑎</m:t>
                                </m:r>
                              </m:e>
                              <m:sub>
                                <m:r>
                                  <a:rPr lang="en-US" altLang="zh-CN" sz="1600" i="1">
                                    <a:latin typeface="Cambria Math" panose="02040503050406030204" pitchFamily="18" charset="0"/>
                                  </a:rPr>
                                  <m:t>−</m:t>
                                </m:r>
                                <m:r>
                                  <a:rPr lang="en-US" altLang="zh-CN" sz="1600" i="1">
                                    <a:latin typeface="Cambria Math" panose="02040503050406030204" pitchFamily="18" charset="0"/>
                                  </a:rPr>
                                  <m:t>𝑖</m:t>
                                </m:r>
                              </m:sub>
                            </m:sSub>
                            <m:r>
                              <a:rPr lang="en-US" altLang="zh-CN" sz="1600" i="1">
                                <a:latin typeface="Cambria Math" panose="02040503050406030204" pitchFamily="18" charset="0"/>
                              </a:rPr>
                              <m:t>, </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𝑎</m:t>
                                </m:r>
                              </m:e>
                              <m:sub>
                                <m:r>
                                  <a:rPr lang="en-US" altLang="zh-CN" sz="1600" i="1">
                                    <a:latin typeface="Cambria Math" panose="02040503050406030204" pitchFamily="18" charset="0"/>
                                  </a:rPr>
                                  <m:t>𝑖</m:t>
                                </m:r>
                              </m:sub>
                            </m:sSub>
                          </m:e>
                        </m:d>
                        <m:sSubSup>
                          <m:sSubSupPr>
                            <m:ctrlPr>
                              <a:rPr lang="zh-CN" altLang="zh-CN" sz="1600" i="1">
                                <a:latin typeface="Cambria Math" panose="02040503050406030204" pitchFamily="18" charset="0"/>
                              </a:rPr>
                            </m:ctrlPr>
                          </m:sSubSupPr>
                          <m:e>
                            <m:r>
                              <a:rPr lang="en-US" altLang="zh-CN" sz="1600" i="1">
                                <a:latin typeface="Cambria Math" panose="02040503050406030204" pitchFamily="18" charset="0"/>
                              </a:rPr>
                              <m:t>𝑄</m:t>
                            </m:r>
                          </m:e>
                          <m:sub>
                            <m:r>
                              <a:rPr lang="en-US" altLang="zh-CN" sz="1600" i="1">
                                <a:latin typeface="Cambria Math" panose="02040503050406030204" pitchFamily="18" charset="0"/>
                              </a:rPr>
                              <m:t>𝑖</m:t>
                            </m:r>
                          </m:sub>
                          <m:sup>
                            <m:r>
                              <a:rPr lang="en-US" altLang="zh-CN" sz="1600" i="1">
                                <a:latin typeface="Cambria Math" panose="02040503050406030204" pitchFamily="18" charset="0"/>
                              </a:rPr>
                              <m:t>𝜋</m:t>
                            </m:r>
                          </m:sup>
                        </m:sSubSup>
                        <m:d>
                          <m:dPr>
                            <m:ctrlPr>
                              <a:rPr lang="zh-CN" altLang="zh-CN" sz="1600" i="1">
                                <a:latin typeface="Cambria Math" panose="02040503050406030204" pitchFamily="18" charset="0"/>
                              </a:rPr>
                            </m:ctrlPr>
                          </m:dPr>
                          <m:e>
                            <m:r>
                              <a:rPr lang="en-US" altLang="zh-CN" sz="1600" i="1">
                                <a:latin typeface="Cambria Math" panose="02040503050406030204" pitchFamily="18" charset="0"/>
                              </a:rPr>
                              <m:t>𝑠</m:t>
                            </m:r>
                            <m:r>
                              <a:rPr lang="en-US" altLang="zh-CN" sz="1600" i="1">
                                <a:latin typeface="Cambria Math" panose="02040503050406030204" pitchFamily="18" charset="0"/>
                              </a:rPr>
                              <m:t>, </m:t>
                            </m:r>
                            <m:d>
                              <m:dPr>
                                <m:ctrlPr>
                                  <a:rPr lang="zh-CN" altLang="zh-CN" sz="1600" i="1">
                                    <a:latin typeface="Cambria Math" panose="02040503050406030204" pitchFamily="18" charset="0"/>
                                  </a:rPr>
                                </m:ctrlPr>
                              </m:dPr>
                              <m:e>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𝑎</m:t>
                                    </m:r>
                                  </m:e>
                                  <m:sub>
                                    <m:r>
                                      <a:rPr lang="en-US" altLang="zh-CN" sz="1600" i="1">
                                        <a:latin typeface="Cambria Math" panose="02040503050406030204" pitchFamily="18" charset="0"/>
                                      </a:rPr>
                                      <m:t>−</m:t>
                                    </m:r>
                                    <m:r>
                                      <a:rPr lang="en-US" altLang="zh-CN" sz="1600" i="1">
                                        <a:latin typeface="Cambria Math" panose="02040503050406030204" pitchFamily="18" charset="0"/>
                                      </a:rPr>
                                      <m:t>𝑖</m:t>
                                    </m:r>
                                  </m:sub>
                                </m:sSub>
                                <m:r>
                                  <a:rPr lang="en-US" altLang="zh-CN" sz="1600" i="1">
                                    <a:latin typeface="Cambria Math" panose="02040503050406030204" pitchFamily="18" charset="0"/>
                                  </a:rPr>
                                  <m:t>, </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𝑎</m:t>
                                    </m:r>
                                  </m:e>
                                  <m:sub>
                                    <m:r>
                                      <a:rPr lang="en-US" altLang="zh-CN" sz="1600" i="1">
                                        <a:latin typeface="Cambria Math" panose="02040503050406030204" pitchFamily="18" charset="0"/>
                                      </a:rPr>
                                      <m:t>𝑖</m:t>
                                    </m:r>
                                  </m:sub>
                                </m:sSub>
                              </m:e>
                            </m:d>
                          </m:e>
                        </m:d>
                        <m:r>
                          <a:rPr lang="en-US" altLang="zh-CN" sz="1600" i="1">
                            <a:latin typeface="Cambria Math" panose="02040503050406030204" pitchFamily="18" charset="0"/>
                          </a:rPr>
                          <m:t>≥</m:t>
                        </m:r>
                        <m:nary>
                          <m:naryPr>
                            <m:chr m:val="∑"/>
                            <m:supHide m:val="on"/>
                            <m:ctrlPr>
                              <a:rPr lang="zh-CN" altLang="zh-CN" sz="1600" i="1">
                                <a:latin typeface="Cambria Math" panose="02040503050406030204" pitchFamily="18" charset="0"/>
                              </a:rPr>
                            </m:ctrlPr>
                          </m:naryPr>
                          <m:sub>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𝑎</m:t>
                                </m:r>
                              </m:e>
                              <m:sub>
                                <m:r>
                                  <a:rPr lang="en-US" altLang="zh-CN" sz="1600" i="1">
                                    <a:latin typeface="Cambria Math" panose="02040503050406030204" pitchFamily="18" charset="0"/>
                                  </a:rPr>
                                  <m:t>−</m:t>
                                </m:r>
                                <m:r>
                                  <a:rPr lang="en-US" altLang="zh-CN" sz="1600" i="1">
                                    <a:latin typeface="Cambria Math" panose="02040503050406030204" pitchFamily="18" charset="0"/>
                                  </a:rPr>
                                  <m:t>𝑖</m:t>
                                </m:r>
                              </m:sub>
                            </m:sSub>
                            <m:r>
                              <a:rPr lang="en-US" altLang="zh-CN" sz="1600" i="1">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𝐴</m:t>
                                </m:r>
                              </m:e>
                              <m:sub>
                                <m:r>
                                  <a:rPr lang="en-US" altLang="zh-CN" sz="1600" i="1">
                                    <a:latin typeface="Cambria Math" panose="02040503050406030204" pitchFamily="18" charset="0"/>
                                  </a:rPr>
                                  <m:t>−</m:t>
                                </m:r>
                                <m:r>
                                  <a:rPr lang="en-US" altLang="zh-CN" sz="1600" i="1">
                                    <a:latin typeface="Cambria Math" panose="02040503050406030204" pitchFamily="18" charset="0"/>
                                  </a:rPr>
                                  <m:t>𝑖</m:t>
                                </m:r>
                              </m:sub>
                            </m:sSub>
                            <m:r>
                              <a:rPr lang="en-US" altLang="zh-CN" sz="1600" i="1">
                                <a:latin typeface="Cambria Math" panose="02040503050406030204" pitchFamily="18" charset="0"/>
                              </a:rPr>
                              <m:t>(</m:t>
                            </m:r>
                            <m:r>
                              <a:rPr lang="en-US" altLang="zh-CN" sz="1600" i="1">
                                <a:latin typeface="Cambria Math" panose="02040503050406030204" pitchFamily="18" charset="0"/>
                              </a:rPr>
                              <m:t>𝑠</m:t>
                            </m:r>
                            <m:r>
                              <a:rPr lang="en-US" altLang="zh-CN" sz="1600" i="1">
                                <a:latin typeface="Cambria Math" panose="02040503050406030204" pitchFamily="18" charset="0"/>
                              </a:rPr>
                              <m:t>)</m:t>
                            </m:r>
                          </m:sub>
                          <m:sup/>
                          <m:e>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𝜋</m:t>
                                </m:r>
                              </m:e>
                              <m:sub>
                                <m:r>
                                  <a:rPr lang="en-US" altLang="zh-CN" sz="1600" i="1">
                                    <a:latin typeface="Cambria Math" panose="02040503050406030204" pitchFamily="18" charset="0"/>
                                  </a:rPr>
                                  <m:t>𝑠</m:t>
                                </m:r>
                              </m:sub>
                            </m:sSub>
                            <m:r>
                              <a:rPr lang="en-US" altLang="zh-CN" sz="1600" i="1">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𝑎</m:t>
                                </m:r>
                              </m:e>
                              <m:sub>
                                <m:r>
                                  <a:rPr lang="en-US" altLang="zh-CN" sz="1600" i="1">
                                    <a:latin typeface="Cambria Math" panose="02040503050406030204" pitchFamily="18" charset="0"/>
                                  </a:rPr>
                                  <m:t>−</m:t>
                                </m:r>
                                <m:r>
                                  <a:rPr lang="en-US" altLang="zh-CN" sz="1600" i="1">
                                    <a:latin typeface="Cambria Math" panose="02040503050406030204" pitchFamily="18" charset="0"/>
                                  </a:rPr>
                                  <m:t>𝑖</m:t>
                                </m:r>
                              </m:sub>
                            </m:sSub>
                            <m:r>
                              <a:rPr lang="en-US" altLang="zh-CN" sz="1600" i="1">
                                <a:latin typeface="Cambria Math" panose="02040503050406030204" pitchFamily="18" charset="0"/>
                              </a:rPr>
                              <m:t>, </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𝑎</m:t>
                                </m:r>
                              </m:e>
                              <m:sub>
                                <m:r>
                                  <a:rPr lang="en-US" altLang="zh-CN" sz="1600" i="1">
                                    <a:latin typeface="Cambria Math" panose="02040503050406030204" pitchFamily="18" charset="0"/>
                                  </a:rPr>
                                  <m:t>𝑖</m:t>
                                </m:r>
                              </m:sub>
                            </m:sSub>
                            <m:r>
                              <a:rPr lang="en-US" altLang="zh-CN" sz="1600" i="1">
                                <a:latin typeface="Cambria Math" panose="02040503050406030204" pitchFamily="18" charset="0"/>
                              </a:rPr>
                              <m:t>)</m:t>
                            </m:r>
                            <m:sSubSup>
                              <m:sSubSupPr>
                                <m:ctrlPr>
                                  <a:rPr lang="zh-CN" altLang="zh-CN" sz="1600" i="1">
                                    <a:latin typeface="Cambria Math" panose="02040503050406030204" pitchFamily="18" charset="0"/>
                                  </a:rPr>
                                </m:ctrlPr>
                              </m:sSubSupPr>
                              <m:e>
                                <m:r>
                                  <a:rPr lang="en-US" altLang="zh-CN" sz="1600" i="1">
                                    <a:latin typeface="Cambria Math" panose="02040503050406030204" pitchFamily="18" charset="0"/>
                                  </a:rPr>
                                  <m:t>𝑄</m:t>
                                </m:r>
                              </m:e>
                              <m:sub>
                                <m:r>
                                  <a:rPr lang="en-US" altLang="zh-CN" sz="1600" i="1">
                                    <a:latin typeface="Cambria Math" panose="02040503050406030204" pitchFamily="18" charset="0"/>
                                  </a:rPr>
                                  <m:t>𝑖</m:t>
                                </m:r>
                              </m:sub>
                              <m:sup>
                                <m:r>
                                  <a:rPr lang="en-US" altLang="zh-CN" sz="1600" i="1">
                                    <a:latin typeface="Cambria Math" panose="02040503050406030204" pitchFamily="18" charset="0"/>
                                  </a:rPr>
                                  <m:t>𝜋</m:t>
                                </m:r>
                              </m:sup>
                            </m:sSubSup>
                            <m:d>
                              <m:dPr>
                                <m:ctrlPr>
                                  <a:rPr lang="zh-CN" altLang="zh-CN" sz="1600" i="1">
                                    <a:latin typeface="Cambria Math" panose="02040503050406030204" pitchFamily="18" charset="0"/>
                                  </a:rPr>
                                </m:ctrlPr>
                              </m:dPr>
                              <m:e>
                                <m:r>
                                  <a:rPr lang="en-US" altLang="zh-CN" sz="1600" i="1">
                                    <a:latin typeface="Cambria Math" panose="02040503050406030204" pitchFamily="18" charset="0"/>
                                  </a:rPr>
                                  <m:t>𝑠</m:t>
                                </m:r>
                                <m:r>
                                  <a:rPr lang="en-US" altLang="zh-CN" sz="1600" i="1">
                                    <a:latin typeface="Cambria Math" panose="02040503050406030204" pitchFamily="18" charset="0"/>
                                  </a:rPr>
                                  <m:t>, </m:t>
                                </m:r>
                                <m:d>
                                  <m:dPr>
                                    <m:ctrlPr>
                                      <a:rPr lang="zh-CN" altLang="zh-CN" sz="1600" i="1">
                                        <a:latin typeface="Cambria Math" panose="02040503050406030204" pitchFamily="18" charset="0"/>
                                      </a:rPr>
                                    </m:ctrlPr>
                                  </m:dPr>
                                  <m:e>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𝑎</m:t>
                                        </m:r>
                                      </m:e>
                                      <m:sub>
                                        <m:r>
                                          <a:rPr lang="en-US" altLang="zh-CN" sz="1600" i="1">
                                            <a:latin typeface="Cambria Math" panose="02040503050406030204" pitchFamily="18" charset="0"/>
                                          </a:rPr>
                                          <m:t>−</m:t>
                                        </m:r>
                                        <m:r>
                                          <a:rPr lang="en-US" altLang="zh-CN" sz="1600" i="1">
                                            <a:latin typeface="Cambria Math" panose="02040503050406030204" pitchFamily="18" charset="0"/>
                                          </a:rPr>
                                          <m:t>𝑖</m:t>
                                        </m:r>
                                      </m:sub>
                                    </m:sSub>
                                    <m:r>
                                      <a:rPr lang="en-US" altLang="zh-CN" sz="1600" i="1">
                                        <a:latin typeface="Cambria Math" panose="02040503050406030204" pitchFamily="18" charset="0"/>
                                      </a:rPr>
                                      <m:t>,</m:t>
                                    </m:r>
                                    <m:sSubSup>
                                      <m:sSubSupPr>
                                        <m:ctrlPr>
                                          <a:rPr lang="zh-CN" altLang="zh-CN" sz="1600" i="1">
                                            <a:latin typeface="Cambria Math" panose="02040503050406030204" pitchFamily="18" charset="0"/>
                                          </a:rPr>
                                        </m:ctrlPr>
                                      </m:sSubSupPr>
                                      <m:e>
                                        <m:r>
                                          <a:rPr lang="en-US" altLang="zh-CN" sz="1600" i="1">
                                            <a:latin typeface="Cambria Math" panose="02040503050406030204" pitchFamily="18" charset="0"/>
                                          </a:rPr>
                                          <m:t>𝑎</m:t>
                                        </m:r>
                                      </m:e>
                                      <m:sub>
                                        <m:r>
                                          <a:rPr lang="en-US" altLang="zh-CN" sz="1600" i="1">
                                            <a:latin typeface="Cambria Math" panose="02040503050406030204" pitchFamily="18" charset="0"/>
                                          </a:rPr>
                                          <m:t>𝑖</m:t>
                                        </m:r>
                                      </m:sub>
                                      <m:sup>
                                        <m:r>
                                          <a:rPr lang="en-US" altLang="zh-CN" sz="1600" i="1">
                                            <a:latin typeface="Cambria Math" panose="02040503050406030204" pitchFamily="18" charset="0"/>
                                          </a:rPr>
                                          <m:t>′</m:t>
                                        </m:r>
                                      </m:sup>
                                    </m:sSubSup>
                                  </m:e>
                                </m:d>
                              </m:e>
                            </m:d>
                          </m:e>
                        </m:nary>
                      </m:e>
                    </m:nary>
                  </m:oMath>
                </a14:m>
                <a:r>
                  <a:rPr lang="en-US" altLang="zh-CN" sz="1600" dirty="0"/>
                  <a:t> </a:t>
                </a:r>
                <a:r>
                  <a:rPr lang="en-US" altLang="zh-CN" sz="1600" dirty="0" smtClean="0"/>
                  <a:t>   (</a:t>
                </a:r>
                <a:r>
                  <a:rPr lang="en-US" altLang="zh-CN" sz="1600" dirty="0"/>
                  <a:t>3.12)</a:t>
                </a:r>
                <a:endParaRPr lang="zh-CN" altLang="zh-CN" sz="1600" dirty="0"/>
              </a:p>
              <a:p>
                <a:r>
                  <a:rPr lang="zh-CN" altLang="zh-CN" sz="1600" dirty="0" smtClean="0"/>
                  <a:t>由于</a:t>
                </a:r>
                <a14:m>
                  <m:oMath xmlns:m="http://schemas.openxmlformats.org/officeDocument/2006/math">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𝜋</m:t>
                        </m:r>
                      </m:e>
                      <m:sub>
                        <m:r>
                          <a:rPr lang="en-US" altLang="zh-CN" sz="1600" i="1">
                            <a:latin typeface="Cambria Math" panose="02040503050406030204" pitchFamily="18" charset="0"/>
                          </a:rPr>
                          <m:t>𝑠</m:t>
                        </m:r>
                      </m:sub>
                    </m:sSub>
                    <m:d>
                      <m:dPr>
                        <m:ctrlPr>
                          <a:rPr lang="zh-CN" altLang="zh-CN" sz="1600" i="1">
                            <a:latin typeface="Cambria Math" panose="02040503050406030204" pitchFamily="18" charset="0"/>
                          </a:rPr>
                        </m:ctrlPr>
                      </m:dPr>
                      <m:e>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𝑎</m:t>
                            </m:r>
                          </m:e>
                          <m:sub>
                            <m:r>
                              <a:rPr lang="en-US" altLang="zh-CN" sz="1600" i="1">
                                <a:latin typeface="Cambria Math" panose="02040503050406030204" pitchFamily="18" charset="0"/>
                              </a:rPr>
                              <m:t>−</m:t>
                            </m:r>
                            <m:r>
                              <a:rPr lang="en-US" altLang="zh-CN" sz="1600" i="1">
                                <a:latin typeface="Cambria Math" panose="02040503050406030204" pitchFamily="18" charset="0"/>
                              </a:rPr>
                              <m:t>𝑖</m:t>
                            </m:r>
                          </m:sub>
                        </m:sSub>
                        <m:r>
                          <a:rPr lang="en-US" altLang="zh-CN" sz="1600" i="1">
                            <a:latin typeface="Cambria Math" panose="02040503050406030204" pitchFamily="18" charset="0"/>
                          </a:rPr>
                          <m:t>, </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𝑎</m:t>
                            </m:r>
                          </m:e>
                          <m:sub>
                            <m:r>
                              <a:rPr lang="en-US" altLang="zh-CN" sz="1600" i="1">
                                <a:latin typeface="Cambria Math" panose="02040503050406030204" pitchFamily="18" charset="0"/>
                              </a:rPr>
                              <m:t>𝑖</m:t>
                            </m:r>
                          </m:sub>
                        </m:sSub>
                      </m:e>
                    </m:d>
                  </m:oMath>
                </a14:m>
                <a:r>
                  <a:rPr lang="zh-CN" altLang="zh-CN" sz="1600" dirty="0"/>
                  <a:t>是未知的，</a:t>
                </a:r>
                <a14:m>
                  <m:oMath xmlns:m="http://schemas.openxmlformats.org/officeDocument/2006/math">
                    <m:sSubSup>
                      <m:sSubSupPr>
                        <m:ctrlPr>
                          <a:rPr lang="zh-CN" altLang="zh-CN" sz="1600" i="1">
                            <a:latin typeface="Cambria Math" panose="02040503050406030204" pitchFamily="18" charset="0"/>
                          </a:rPr>
                        </m:ctrlPr>
                      </m:sSubSupPr>
                      <m:e>
                        <m:r>
                          <a:rPr lang="en-US" altLang="zh-CN" sz="1600" i="1">
                            <a:latin typeface="Cambria Math" panose="02040503050406030204" pitchFamily="18" charset="0"/>
                          </a:rPr>
                          <m:t>𝑄</m:t>
                        </m:r>
                      </m:e>
                      <m:sub>
                        <m:r>
                          <a:rPr lang="en-US" altLang="zh-CN" sz="1600" i="1">
                            <a:latin typeface="Cambria Math" panose="02040503050406030204" pitchFamily="18" charset="0"/>
                          </a:rPr>
                          <m:t>𝑖</m:t>
                        </m:r>
                      </m:sub>
                      <m:sup>
                        <m:r>
                          <a:rPr lang="en-US" altLang="zh-CN" sz="1600" i="1">
                            <a:latin typeface="Cambria Math" panose="02040503050406030204" pitchFamily="18" charset="0"/>
                          </a:rPr>
                          <m:t>𝜋</m:t>
                        </m:r>
                      </m:sup>
                    </m:sSubSup>
                    <m:d>
                      <m:dPr>
                        <m:ctrlPr>
                          <a:rPr lang="zh-CN" altLang="zh-CN" sz="1600" i="1">
                            <a:latin typeface="Cambria Math" panose="02040503050406030204" pitchFamily="18" charset="0"/>
                          </a:rPr>
                        </m:ctrlPr>
                      </m:dPr>
                      <m:e>
                        <m:r>
                          <a:rPr lang="en-US" altLang="zh-CN" sz="1600" i="1">
                            <a:latin typeface="Cambria Math" panose="02040503050406030204" pitchFamily="18" charset="0"/>
                          </a:rPr>
                          <m:t>𝑠</m:t>
                        </m:r>
                        <m:r>
                          <a:rPr lang="en-US" altLang="zh-CN" sz="1600" i="1">
                            <a:latin typeface="Cambria Math" panose="02040503050406030204" pitchFamily="18" charset="0"/>
                          </a:rPr>
                          <m:t>, </m:t>
                        </m:r>
                        <m:d>
                          <m:dPr>
                            <m:ctrlPr>
                              <a:rPr lang="zh-CN" altLang="zh-CN" sz="1600" i="1">
                                <a:latin typeface="Cambria Math" panose="02040503050406030204" pitchFamily="18" charset="0"/>
                              </a:rPr>
                            </m:ctrlPr>
                          </m:dPr>
                          <m:e>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𝑎</m:t>
                                </m:r>
                              </m:e>
                              <m:sub>
                                <m:r>
                                  <a:rPr lang="en-US" altLang="zh-CN" sz="1600" i="1">
                                    <a:latin typeface="Cambria Math" panose="02040503050406030204" pitchFamily="18" charset="0"/>
                                  </a:rPr>
                                  <m:t>−</m:t>
                                </m:r>
                                <m:r>
                                  <a:rPr lang="en-US" altLang="zh-CN" sz="1600" i="1">
                                    <a:latin typeface="Cambria Math" panose="02040503050406030204" pitchFamily="18" charset="0"/>
                                  </a:rPr>
                                  <m:t>𝑖</m:t>
                                </m:r>
                              </m:sub>
                            </m:sSub>
                            <m:r>
                              <a:rPr lang="en-US" altLang="zh-CN" sz="1600" i="1">
                                <a:latin typeface="Cambria Math" panose="02040503050406030204" pitchFamily="18" charset="0"/>
                              </a:rPr>
                              <m:t>, </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𝑎</m:t>
                                </m:r>
                              </m:e>
                              <m:sub>
                                <m:r>
                                  <a:rPr lang="en-US" altLang="zh-CN" sz="1600" i="1">
                                    <a:latin typeface="Cambria Math" panose="02040503050406030204" pitchFamily="18" charset="0"/>
                                  </a:rPr>
                                  <m:t>𝑖</m:t>
                                </m:r>
                              </m:sub>
                            </m:sSub>
                          </m:e>
                        </m:d>
                      </m:e>
                    </m:d>
                  </m:oMath>
                </a14:m>
                <a:r>
                  <a:rPr lang="zh-CN" altLang="zh-CN" sz="1600" dirty="0"/>
                  <a:t>也是未知的，并且公式</a:t>
                </a:r>
                <a:r>
                  <a:rPr lang="en-US" altLang="zh-CN" sz="1600" dirty="0"/>
                  <a:t>(3.12)</a:t>
                </a:r>
                <a:r>
                  <a:rPr lang="zh-CN" altLang="zh-CN" sz="1600" dirty="0"/>
                  <a:t>是一个非线性不等式系统</a:t>
                </a:r>
                <a:r>
                  <a:rPr lang="zh-CN" altLang="zh-CN" sz="1600" dirty="0" smtClean="0"/>
                  <a:t>。</a:t>
                </a:r>
                <a:endParaRPr lang="en-US" altLang="zh-CN" sz="1600" dirty="0">
                  <a:latin typeface="Times New Roman" panose="02020603050405020304" pitchFamily="18" charset="0"/>
                  <a:cs typeface="Times New Roman" panose="02020603050405020304" pitchFamily="18" charset="0"/>
                </a:endParaRPr>
              </a:p>
            </p:txBody>
          </p:sp>
        </mc:Choice>
        <mc:Fallback xmlns="">
          <p:sp>
            <p:nvSpPr>
              <p:cNvPr id="19" name="Rectangle 1"/>
              <p:cNvSpPr>
                <a:spLocks noRot="1" noChangeAspect="1" noMove="1" noResize="1" noEditPoints="1" noAdjustHandles="1" noChangeArrowheads="1" noChangeShapeType="1" noTextEdit="1"/>
              </p:cNvSpPr>
              <p:nvPr/>
            </p:nvSpPr>
            <p:spPr bwMode="auto">
              <a:xfrm>
                <a:off x="2635846" y="2125972"/>
                <a:ext cx="8347402" cy="2959143"/>
              </a:xfrm>
              <a:prstGeom prst="rect">
                <a:avLst/>
              </a:prstGeom>
              <a:blipFill>
                <a:blip r:embed="rId6"/>
                <a:stretch>
                  <a:fillRect l="-365" t="-412" b="-226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52662410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9F699C4-BCCA-42CD-B586-356B7EFDD3E5}"/>
              </a:ext>
            </a:extLst>
          </p:cNvPr>
          <p:cNvSpPr/>
          <p:nvPr/>
        </p:nvSpPr>
        <p:spPr>
          <a:xfrm>
            <a:off x="0" y="0"/>
            <a:ext cx="1825599" cy="6858000"/>
          </a:xfrm>
          <a:prstGeom prst="rect">
            <a:avLst/>
          </a:prstGeom>
          <a:solidFill>
            <a:srgbClr val="004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60922CB0-E90C-4133-BA3F-A9FAB3012FFB}"/>
              </a:ext>
            </a:extLst>
          </p:cNvPr>
          <p:cNvSpPr txBox="1"/>
          <p:nvPr/>
        </p:nvSpPr>
        <p:spPr>
          <a:xfrm>
            <a:off x="2287062" y="473744"/>
            <a:ext cx="9347391" cy="523220"/>
          </a:xfrm>
          <a:prstGeom prst="rect">
            <a:avLst/>
          </a:prstGeom>
          <a:noFill/>
        </p:spPr>
        <p:txBody>
          <a:bodyPr wrap="square" rtlCol="0">
            <a:spAutoFit/>
          </a:bodyPr>
          <a:lstStyle/>
          <a:p>
            <a:r>
              <a:rPr lang="en-US" altLang="zh-CN" sz="2800" b="1" dirty="0" smtClean="0">
                <a:solidFill>
                  <a:srgbClr val="00468E"/>
                </a:solidFill>
                <a:latin typeface="微软雅黑" panose="020B0503020204020204" pitchFamily="34" charset="-122"/>
                <a:ea typeface="微软雅黑" panose="020B0503020204020204" pitchFamily="34" charset="-122"/>
              </a:rPr>
              <a:t>2.4 </a:t>
            </a:r>
            <a:r>
              <a:rPr lang="zh-CN" altLang="en-US" sz="2800" b="1" dirty="0" smtClean="0">
                <a:solidFill>
                  <a:srgbClr val="00468E"/>
                </a:solidFill>
                <a:latin typeface="微软雅黑" panose="020B0503020204020204" pitchFamily="34" charset="-122"/>
                <a:ea typeface="微软雅黑" panose="020B0503020204020204" pitchFamily="34" charset="-122"/>
              </a:rPr>
              <a:t>强化学习</a:t>
            </a:r>
            <a:endParaRPr lang="zh-CN" altLang="en-US" sz="2800" b="1" dirty="0">
              <a:solidFill>
                <a:srgbClr val="00468E"/>
              </a:solidFill>
              <a:latin typeface="微软雅黑" panose="020B0503020204020204" pitchFamily="34" charset="-122"/>
              <a:ea typeface="微软雅黑" panose="020B0503020204020204" pitchFamily="34" charset="-122"/>
            </a:endParaRPr>
          </a:p>
        </p:txBody>
      </p:sp>
      <p:pic>
        <p:nvPicPr>
          <p:cNvPr id="119" name="图片 118"/>
          <p:cNvPicPr>
            <a:picLocks noChangeAspect="1"/>
          </p:cNvPicPr>
          <p:nvPr/>
        </p:nvPicPr>
        <p:blipFill>
          <a:blip r:embed="rId4">
            <a:alphaModFix/>
            <a:duotone>
              <a:schemeClr val="accent5">
                <a:shade val="45000"/>
                <a:satMod val="135000"/>
              </a:schemeClr>
              <a:prstClr val="white"/>
            </a:duotone>
            <a:extLst>
              <a:ext uri="{BEBA8EAE-BF5A-486C-A8C5-ECC9F3942E4B}">
                <a14:imgProps xmlns:a14="http://schemas.microsoft.com/office/drawing/2010/main">
                  <a14:imgLayer r:embed="rId5">
                    <a14:imgEffect>
                      <a14:colorTemperature colorTemp="1500"/>
                    </a14:imgEffect>
                    <a14:imgEffect>
                      <a14:saturation sat="32000"/>
                    </a14:imgEffect>
                  </a14:imgLayer>
                </a14:imgProps>
              </a:ext>
              <a:ext uri="{28A0092B-C50C-407E-A947-70E740481C1C}">
                <a14:useLocalDpi xmlns:a14="http://schemas.microsoft.com/office/drawing/2010/main" val="0"/>
              </a:ext>
            </a:extLst>
          </a:blip>
          <a:stretch>
            <a:fillRect/>
          </a:stretch>
        </p:blipFill>
        <p:spPr>
          <a:xfrm>
            <a:off x="155079" y="129451"/>
            <a:ext cx="1470788" cy="1470788"/>
          </a:xfrm>
          <a:prstGeom prst="rect">
            <a:avLst/>
          </a:prstGeom>
          <a:noFill/>
          <a:ln>
            <a:noFill/>
          </a:ln>
        </p:spPr>
      </p:pic>
      <p:sp>
        <p:nvSpPr>
          <p:cNvPr id="34" name="矩形: 圆角 114">
            <a:extLst>
              <a:ext uri="{FF2B5EF4-FFF2-40B4-BE49-F238E27FC236}">
                <a16:creationId xmlns:a16="http://schemas.microsoft.com/office/drawing/2014/main" id="{855235A4-B16D-44EB-8C2B-97689B9FADC8}"/>
              </a:ext>
            </a:extLst>
          </p:cNvPr>
          <p:cNvSpPr/>
          <p:nvPr/>
        </p:nvSpPr>
        <p:spPr>
          <a:xfrm>
            <a:off x="2683864" y="1737359"/>
            <a:ext cx="5124395" cy="3947155"/>
          </a:xfrm>
          <a:prstGeom prst="roundRect">
            <a:avLst>
              <a:gd name="adj" fmla="val 10297"/>
            </a:avLst>
          </a:prstGeom>
          <a:solidFill>
            <a:schemeClr val="bg1"/>
          </a:solidFill>
          <a:ln>
            <a:noFill/>
          </a:ln>
          <a:effectLst>
            <a:outerShdw blurRad="2794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6" name="矩形: 圆角 112">
            <a:extLst>
              <a:ext uri="{FF2B5EF4-FFF2-40B4-BE49-F238E27FC236}">
                <a16:creationId xmlns:a16="http://schemas.microsoft.com/office/drawing/2014/main" id="{32598363-EE34-4295-9381-27202BF85ED8}"/>
              </a:ext>
            </a:extLst>
          </p:cNvPr>
          <p:cNvSpPr/>
          <p:nvPr/>
        </p:nvSpPr>
        <p:spPr>
          <a:xfrm>
            <a:off x="8263755" y="828899"/>
            <a:ext cx="1873474" cy="442175"/>
          </a:xfrm>
          <a:prstGeom prst="roundRect">
            <a:avLst>
              <a:gd name="adj" fmla="val 50000"/>
            </a:avLst>
          </a:prstGeom>
          <a:solidFill>
            <a:srgbClr val="00468E"/>
          </a:solidFill>
          <a:ln w="50800">
            <a:noFill/>
          </a:ln>
          <a:effectLst>
            <a:outerShdw blurRad="469900" sx="104000" sy="104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7" name="任意多边形: 形状 108">
            <a:extLst>
              <a:ext uri="{FF2B5EF4-FFF2-40B4-BE49-F238E27FC236}">
                <a16:creationId xmlns:a16="http://schemas.microsoft.com/office/drawing/2014/main" id="{D0E3768E-7D44-4826-8C65-EE12ED1F44DD}"/>
              </a:ext>
            </a:extLst>
          </p:cNvPr>
          <p:cNvSpPr/>
          <p:nvPr/>
        </p:nvSpPr>
        <p:spPr>
          <a:xfrm>
            <a:off x="2389778" y="1331684"/>
            <a:ext cx="833708" cy="623796"/>
          </a:xfrm>
          <a:custGeom>
            <a:avLst/>
            <a:gdLst/>
            <a:ahLst/>
            <a:cxnLst/>
            <a:rect l="l" t="t" r="r" b="b"/>
            <a:pathLst>
              <a:path w="95778" h="71663">
                <a:moveTo>
                  <a:pt x="82098" y="5"/>
                </a:moveTo>
                <a:cubicBezTo>
                  <a:pt x="84614" y="48"/>
                  <a:pt x="87286" y="396"/>
                  <a:pt x="90116" y="1050"/>
                </a:cubicBezTo>
                <a:lnTo>
                  <a:pt x="90116" y="8817"/>
                </a:lnTo>
                <a:cubicBezTo>
                  <a:pt x="78257" y="13440"/>
                  <a:pt x="71979" y="21792"/>
                  <a:pt x="71280" y="33873"/>
                </a:cubicBezTo>
                <a:cubicBezTo>
                  <a:pt x="84139" y="29288"/>
                  <a:pt x="92305" y="35340"/>
                  <a:pt x="95778" y="52027"/>
                </a:cubicBezTo>
                <a:cubicBezTo>
                  <a:pt x="94826" y="65118"/>
                  <a:pt x="87973" y="71663"/>
                  <a:pt x="75219" y="71663"/>
                </a:cubicBezTo>
                <a:cubicBezTo>
                  <a:pt x="59956" y="70752"/>
                  <a:pt x="52325" y="61506"/>
                  <a:pt x="52325" y="43926"/>
                </a:cubicBezTo>
                <a:cubicBezTo>
                  <a:pt x="54564" y="14342"/>
                  <a:pt x="64489" y="-298"/>
                  <a:pt x="82098" y="5"/>
                </a:cubicBezTo>
                <a:close/>
                <a:moveTo>
                  <a:pt x="29473" y="5"/>
                </a:moveTo>
                <a:cubicBezTo>
                  <a:pt x="31987" y="48"/>
                  <a:pt x="34659" y="396"/>
                  <a:pt x="37490" y="1050"/>
                </a:cubicBezTo>
                <a:lnTo>
                  <a:pt x="37490" y="8817"/>
                </a:lnTo>
                <a:cubicBezTo>
                  <a:pt x="25647" y="13434"/>
                  <a:pt x="19469" y="21786"/>
                  <a:pt x="18954" y="33873"/>
                </a:cubicBezTo>
                <a:cubicBezTo>
                  <a:pt x="31588" y="29288"/>
                  <a:pt x="39755" y="35324"/>
                  <a:pt x="43458" y="51980"/>
                </a:cubicBezTo>
                <a:cubicBezTo>
                  <a:pt x="42502" y="65102"/>
                  <a:pt x="35547" y="71663"/>
                  <a:pt x="22593" y="71663"/>
                </a:cubicBezTo>
                <a:cubicBezTo>
                  <a:pt x="7531" y="70752"/>
                  <a:pt x="0" y="61506"/>
                  <a:pt x="0" y="43926"/>
                </a:cubicBezTo>
                <a:cubicBezTo>
                  <a:pt x="2053" y="14342"/>
                  <a:pt x="11877" y="-298"/>
                  <a:pt x="29473" y="5"/>
                </a:cubicBezTo>
                <a:close/>
              </a:path>
            </a:pathLst>
          </a:custGeom>
          <a:solidFill>
            <a:srgbClr val="004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8" name="文本框 37">
            <a:extLst>
              <a:ext uri="{FF2B5EF4-FFF2-40B4-BE49-F238E27FC236}">
                <a16:creationId xmlns:a16="http://schemas.microsoft.com/office/drawing/2014/main" id="{4254B2E8-D166-4EE3-A74F-83E887605B71}"/>
              </a:ext>
            </a:extLst>
          </p:cNvPr>
          <p:cNvSpPr txBox="1"/>
          <p:nvPr/>
        </p:nvSpPr>
        <p:spPr>
          <a:xfrm>
            <a:off x="8271641" y="1277400"/>
            <a:ext cx="3636579" cy="2446824"/>
          </a:xfrm>
          <a:prstGeom prst="rect">
            <a:avLst/>
          </a:prstGeom>
          <a:noFill/>
        </p:spPr>
        <p:txBody>
          <a:bodyPr wrap="square" rtlCol="0">
            <a:spAutoFit/>
          </a:bodyPr>
          <a:lstStyle/>
          <a:p>
            <a:pPr marL="285750" indent="-285750">
              <a:lnSpc>
                <a:spcPct val="150000"/>
              </a:lnSpc>
              <a:buFont typeface="Wingdings" panose="05000000000000000000" pitchFamily="2" charset="2"/>
              <a:buChar char="u"/>
            </a:pPr>
            <a:r>
              <a:rPr lang="zh-CN" altLang="en-US" sz="1600" dirty="0" smtClean="0">
                <a:latin typeface="微软雅黑" panose="020B0503020204020204" pitchFamily="34" charset="-122"/>
                <a:ea typeface="微软雅黑" panose="020B0503020204020204" pitchFamily="34" charset="-122"/>
              </a:rPr>
              <a:t>“通过与环境的交互来学习”</a:t>
            </a:r>
            <a:endParaRPr lang="en-US" altLang="zh-CN" sz="1600" dirty="0" smtClean="0">
              <a:latin typeface="微软雅黑" panose="020B0503020204020204" pitchFamily="34" charset="-122"/>
              <a:ea typeface="微软雅黑" panose="020B0503020204020204" pitchFamily="34" charset="-122"/>
            </a:endParaRPr>
          </a:p>
          <a:p>
            <a:pPr lvl="1">
              <a:lnSpc>
                <a:spcPct val="150000"/>
              </a:lnSpc>
            </a:pPr>
            <a:r>
              <a:rPr lang="zh-CN" altLang="en-US" sz="1600" i="1" dirty="0" smtClean="0">
                <a:solidFill>
                  <a:srgbClr val="FF0000"/>
                </a:solidFill>
                <a:latin typeface="微软雅黑" panose="020B0503020204020204" pitchFamily="34" charset="-122"/>
                <a:ea typeface="微软雅黑" panose="020B0503020204020204" pitchFamily="34" charset="-122"/>
              </a:rPr>
              <a:t>效益法则 </a:t>
            </a:r>
            <a:r>
              <a:rPr lang="en-US" altLang="zh-CN" sz="1600" dirty="0" smtClean="0">
                <a:solidFill>
                  <a:srgbClr val="FF0000"/>
                </a:solidFill>
                <a:latin typeface="微软雅黑" panose="020B0503020204020204" pitchFamily="34" charset="-122"/>
                <a:ea typeface="微软雅黑" panose="020B0503020204020204" pitchFamily="34" charset="-122"/>
              </a:rPr>
              <a:t>(</a:t>
            </a:r>
            <a:r>
              <a:rPr lang="en-US" altLang="zh-CN" dirty="0">
                <a:solidFill>
                  <a:srgbClr val="FF0000"/>
                </a:solidFill>
              </a:rPr>
              <a:t>Edward Thorndike</a:t>
            </a:r>
            <a:r>
              <a:rPr lang="en-US" altLang="zh-CN" sz="1600" dirty="0" smtClean="0">
                <a:solidFill>
                  <a:srgbClr val="FF0000"/>
                </a:solidFill>
                <a:latin typeface="微软雅黑" panose="020B0503020204020204" pitchFamily="34" charset="-122"/>
                <a:ea typeface="微软雅黑" panose="020B0503020204020204" pitchFamily="34" charset="-122"/>
              </a:rPr>
              <a:t>)</a:t>
            </a:r>
            <a:r>
              <a:rPr lang="zh-CN" altLang="en-US" sz="1600" i="1" dirty="0" smtClean="0">
                <a:latin typeface="微软雅黑" panose="020B0503020204020204" pitchFamily="34" charset="-122"/>
                <a:ea typeface="微软雅黑" panose="020B0503020204020204" pitchFamily="34" charset="-122"/>
              </a:rPr>
              <a:t>、</a:t>
            </a:r>
            <a:r>
              <a:rPr lang="zh-CN" altLang="en-US" sz="1600" i="1" dirty="0" smtClean="0">
                <a:solidFill>
                  <a:srgbClr val="FF0000"/>
                </a:solidFill>
                <a:latin typeface="微软雅黑" panose="020B0503020204020204" pitchFamily="34" charset="-122"/>
                <a:ea typeface="微软雅黑" panose="020B0503020204020204" pitchFamily="34" charset="-122"/>
              </a:rPr>
              <a:t>强化理论 </a:t>
            </a:r>
            <a:r>
              <a:rPr lang="en-US" altLang="zh-CN" sz="1600" dirty="0" smtClean="0">
                <a:solidFill>
                  <a:srgbClr val="FF0000"/>
                </a:solidFill>
                <a:latin typeface="微软雅黑" panose="020B0503020204020204" pitchFamily="34" charset="-122"/>
                <a:ea typeface="微软雅黑" panose="020B0503020204020204" pitchFamily="34" charset="-122"/>
              </a:rPr>
              <a:t>(</a:t>
            </a:r>
            <a:r>
              <a:rPr lang="en-US" altLang="zh-CN" dirty="0">
                <a:solidFill>
                  <a:srgbClr val="FF0000"/>
                </a:solidFill>
              </a:rPr>
              <a:t>B.F. Skinner</a:t>
            </a:r>
            <a:r>
              <a:rPr lang="en-US" altLang="zh-CN" sz="1600" dirty="0" smtClean="0">
                <a:solidFill>
                  <a:srgbClr val="FF0000"/>
                </a:solidFill>
                <a:latin typeface="微软雅黑" panose="020B0503020204020204" pitchFamily="34" charset="-122"/>
                <a:ea typeface="微软雅黑" panose="020B0503020204020204" pitchFamily="34" charset="-122"/>
              </a:rPr>
              <a:t>)</a:t>
            </a:r>
            <a:endParaRPr lang="en-US" altLang="zh-CN" sz="1600" i="1" dirty="0" smtClean="0">
              <a:solidFill>
                <a:srgbClr val="FF000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u"/>
            </a:pPr>
            <a:r>
              <a:rPr lang="zh-CN" altLang="en-US" sz="1600" dirty="0" smtClean="0">
                <a:latin typeface="微软雅黑" panose="020B0503020204020204" pitchFamily="34" charset="-122"/>
                <a:ea typeface="微软雅黑" panose="020B0503020204020204" pitchFamily="34" charset="-122"/>
              </a:rPr>
              <a:t>“最优控制理论”</a:t>
            </a:r>
            <a:endParaRPr lang="en-US" altLang="zh-CN" sz="1600" dirty="0">
              <a:latin typeface="微软雅黑" panose="020B0503020204020204" pitchFamily="34" charset="-122"/>
              <a:ea typeface="微软雅黑" panose="020B0503020204020204" pitchFamily="34" charset="-122"/>
              <a:sym typeface="Wingdings" panose="05000000000000000000" pitchFamily="2" charset="2"/>
            </a:endParaRPr>
          </a:p>
          <a:p>
            <a:pPr lvl="1">
              <a:lnSpc>
                <a:spcPct val="150000"/>
              </a:lnSpc>
            </a:pPr>
            <a:r>
              <a:rPr lang="zh-CN" altLang="en-US" sz="1600" i="1" dirty="0" smtClean="0">
                <a:solidFill>
                  <a:srgbClr val="FF0000"/>
                </a:solidFill>
                <a:latin typeface="微软雅黑" panose="020B0503020204020204" pitchFamily="34" charset="-122"/>
                <a:ea typeface="微软雅黑" panose="020B0503020204020204" pitchFamily="34" charset="-122"/>
                <a:sym typeface="Wingdings" panose="05000000000000000000" pitchFamily="2" charset="2"/>
              </a:rPr>
              <a:t>系统状态</a:t>
            </a:r>
            <a:r>
              <a:rPr lang="zh-CN" altLang="en-US" sz="1600" i="1" dirty="0" smtClean="0">
                <a:latin typeface="微软雅黑" panose="020B0503020204020204" pitchFamily="34" charset="-122"/>
                <a:ea typeface="微软雅黑" panose="020B0503020204020204" pitchFamily="34" charset="-122"/>
                <a:sym typeface="Wingdings" panose="05000000000000000000" pitchFamily="2" charset="2"/>
              </a:rPr>
              <a:t>、</a:t>
            </a:r>
            <a:r>
              <a:rPr lang="zh-CN" altLang="en-US" sz="1600" i="1" dirty="0" smtClean="0">
                <a:solidFill>
                  <a:srgbClr val="FF0000"/>
                </a:solidFill>
                <a:latin typeface="微软雅黑" panose="020B0503020204020204" pitchFamily="34" charset="-122"/>
                <a:ea typeface="微软雅黑" panose="020B0503020204020204" pitchFamily="34" charset="-122"/>
                <a:sym typeface="Wingdings" panose="05000000000000000000" pitchFamily="2" charset="2"/>
              </a:rPr>
              <a:t>值函数</a:t>
            </a:r>
            <a:r>
              <a:rPr lang="zh-CN" altLang="en-US" sz="1600" i="1" dirty="0" smtClean="0">
                <a:latin typeface="微软雅黑" panose="020B0503020204020204" pitchFamily="34" charset="-122"/>
                <a:ea typeface="微软雅黑" panose="020B0503020204020204" pitchFamily="34" charset="-122"/>
                <a:sym typeface="Wingdings" panose="05000000000000000000" pitchFamily="2" charset="2"/>
              </a:rPr>
              <a:t>、</a:t>
            </a:r>
            <a:r>
              <a:rPr lang="zh-CN" altLang="en-US" sz="1600" i="1" dirty="0" smtClean="0">
                <a:solidFill>
                  <a:srgbClr val="FF0000"/>
                </a:solidFill>
                <a:latin typeface="微软雅黑" panose="020B0503020204020204" pitchFamily="34" charset="-122"/>
                <a:ea typeface="微软雅黑" panose="020B0503020204020204" pitchFamily="34" charset="-122"/>
                <a:sym typeface="Wingdings" panose="05000000000000000000" pitchFamily="2" charset="2"/>
              </a:rPr>
              <a:t>贝尔曼方程 </a:t>
            </a:r>
            <a:r>
              <a:rPr lang="en-US" altLang="zh-CN" sz="1600" dirty="0" smtClean="0">
                <a:solidFill>
                  <a:srgbClr val="FF0000"/>
                </a:solidFill>
                <a:latin typeface="微软雅黑" panose="020B0503020204020204" pitchFamily="34" charset="-122"/>
                <a:ea typeface="微软雅黑" panose="020B0503020204020204" pitchFamily="34" charset="-122"/>
                <a:sym typeface="Wingdings" panose="05000000000000000000" pitchFamily="2" charset="2"/>
              </a:rPr>
              <a:t>(</a:t>
            </a:r>
            <a:r>
              <a:rPr lang="en-US" altLang="zh-CN" dirty="0">
                <a:solidFill>
                  <a:srgbClr val="FF0000"/>
                </a:solidFill>
              </a:rPr>
              <a:t>Richard E. Bellman</a:t>
            </a:r>
            <a:r>
              <a:rPr lang="en-US" altLang="zh-CN" sz="1600" dirty="0" smtClean="0">
                <a:solidFill>
                  <a:srgbClr val="FF0000"/>
                </a:solidFill>
                <a:latin typeface="微软雅黑" panose="020B0503020204020204" pitchFamily="34" charset="-122"/>
                <a:ea typeface="微软雅黑" panose="020B0503020204020204" pitchFamily="34" charset="-122"/>
                <a:sym typeface="Wingdings" panose="05000000000000000000" pitchFamily="2" charset="2"/>
              </a:rPr>
              <a:t>)</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39" name="文本框 38">
            <a:extLst>
              <a:ext uri="{FF2B5EF4-FFF2-40B4-BE49-F238E27FC236}">
                <a16:creationId xmlns:a16="http://schemas.microsoft.com/office/drawing/2014/main" id="{1A6B6818-1449-4F9C-9EE6-9D4B48315AD7}"/>
              </a:ext>
            </a:extLst>
          </p:cNvPr>
          <p:cNvSpPr txBox="1"/>
          <p:nvPr/>
        </p:nvSpPr>
        <p:spPr>
          <a:xfrm>
            <a:off x="8263754" y="849931"/>
            <a:ext cx="1873475" cy="400110"/>
          </a:xfrm>
          <a:prstGeom prst="rect">
            <a:avLst/>
          </a:prstGeom>
          <a:noFill/>
        </p:spPr>
        <p:txBody>
          <a:bodyPr wrap="square" rtlCol="0">
            <a:spAutoFit/>
          </a:bodyPr>
          <a:lstStyle>
            <a:defPPr>
              <a:defRPr lang="zh-CN"/>
            </a:defPPr>
            <a:lvl1pPr>
              <a:defRPr sz="2800" b="1">
                <a:solidFill>
                  <a:srgbClr val="1E1F8B"/>
                </a:solidFill>
                <a:latin typeface="浪漫雅圆" panose="02010601040101010101" pitchFamily="2" charset="-122"/>
                <a:ea typeface="浪漫雅圆" panose="02010601040101010101" pitchFamily="2" charset="-122"/>
              </a:defRPr>
            </a:lvl1pPr>
          </a:lstStyle>
          <a:p>
            <a:pPr algn="ctr"/>
            <a:r>
              <a:rPr lang="zh-CN" altLang="en-US" sz="2000" dirty="0" smtClean="0">
                <a:solidFill>
                  <a:schemeClr val="bg1"/>
                </a:solidFill>
                <a:latin typeface="微软雅黑" panose="020B0503020204020204" pitchFamily="34" charset="-122"/>
                <a:ea typeface="微软雅黑" panose="020B0503020204020204" pitchFamily="34" charset="-122"/>
              </a:rPr>
              <a:t>基本思想</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42" name="矩形: 圆角 112">
            <a:extLst>
              <a:ext uri="{FF2B5EF4-FFF2-40B4-BE49-F238E27FC236}">
                <a16:creationId xmlns:a16="http://schemas.microsoft.com/office/drawing/2014/main" id="{32598363-EE34-4295-9381-27202BF85ED8}"/>
              </a:ext>
            </a:extLst>
          </p:cNvPr>
          <p:cNvSpPr/>
          <p:nvPr/>
        </p:nvSpPr>
        <p:spPr>
          <a:xfrm>
            <a:off x="8260358" y="3728191"/>
            <a:ext cx="1873474" cy="442175"/>
          </a:xfrm>
          <a:prstGeom prst="roundRect">
            <a:avLst>
              <a:gd name="adj" fmla="val 50000"/>
            </a:avLst>
          </a:prstGeom>
          <a:solidFill>
            <a:srgbClr val="00468E"/>
          </a:solidFill>
          <a:ln w="50800">
            <a:noFill/>
          </a:ln>
          <a:effectLst>
            <a:outerShdw blurRad="469900" sx="104000" sy="104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43" name="文本框 42">
            <a:extLst>
              <a:ext uri="{FF2B5EF4-FFF2-40B4-BE49-F238E27FC236}">
                <a16:creationId xmlns:a16="http://schemas.microsoft.com/office/drawing/2014/main" id="{4254B2E8-D166-4EE3-A74F-83E887605B71}"/>
              </a:ext>
            </a:extLst>
          </p:cNvPr>
          <p:cNvSpPr txBox="1"/>
          <p:nvPr/>
        </p:nvSpPr>
        <p:spPr>
          <a:xfrm>
            <a:off x="8271641" y="4187202"/>
            <a:ext cx="3941379" cy="2677656"/>
          </a:xfrm>
          <a:prstGeom prst="rect">
            <a:avLst/>
          </a:prstGeom>
          <a:noFill/>
        </p:spPr>
        <p:txBody>
          <a:bodyPr wrap="square" rtlCol="0">
            <a:spAutoFit/>
          </a:bodyPr>
          <a:lstStyle/>
          <a:p>
            <a:pPr marL="342900" indent="-342900">
              <a:lnSpc>
                <a:spcPct val="150000"/>
              </a:lnSpc>
              <a:buFont typeface="+mj-ea"/>
              <a:buAutoNum type="circleNumDbPlain"/>
            </a:pPr>
            <a:r>
              <a:rPr lang="zh-CN" altLang="en-US" sz="1600" dirty="0" smtClean="0">
                <a:latin typeface="微软雅黑" panose="020B0503020204020204" pitchFamily="34" charset="-122"/>
                <a:ea typeface="微软雅黑" panose="020B0503020204020204" pitchFamily="34" charset="-122"/>
                <a:sym typeface="Wingdings" panose="05000000000000000000" pitchFamily="2" charset="2"/>
              </a:rPr>
              <a:t>学习者不会被告知将采取哪些行动</a:t>
            </a:r>
            <a:endParaRPr lang="en-US" altLang="zh-CN" sz="1600" dirty="0" smtClean="0">
              <a:latin typeface="微软雅黑" panose="020B0503020204020204" pitchFamily="34" charset="-122"/>
              <a:ea typeface="微软雅黑" panose="020B0503020204020204" pitchFamily="34" charset="-122"/>
              <a:sym typeface="Wingdings" panose="05000000000000000000" pitchFamily="2" charset="2"/>
            </a:endParaRPr>
          </a:p>
          <a:p>
            <a:pPr marL="342900" indent="-342900">
              <a:lnSpc>
                <a:spcPct val="150000"/>
              </a:lnSpc>
              <a:buFont typeface="+mj-ea"/>
              <a:buAutoNum type="circleNumDbPlain"/>
            </a:pPr>
            <a:r>
              <a:rPr lang="zh-CN" altLang="en-US" sz="1600" dirty="0">
                <a:latin typeface="微软雅黑" panose="020B0503020204020204" pitchFamily="34" charset="-122"/>
                <a:ea typeface="微软雅黑" panose="020B0503020204020204" pitchFamily="34" charset="-122"/>
                <a:sym typeface="Wingdings" panose="05000000000000000000" pitchFamily="2" charset="2"/>
              </a:rPr>
              <a:t>试</a:t>
            </a:r>
            <a:r>
              <a:rPr lang="zh-CN" altLang="en-US" sz="1600" dirty="0" smtClean="0">
                <a:latin typeface="微软雅黑" panose="020B0503020204020204" pitchFamily="34" charset="-122"/>
                <a:ea typeface="微软雅黑" panose="020B0503020204020204" pitchFamily="34" charset="-122"/>
                <a:sym typeface="Wingdings" panose="05000000000000000000" pitchFamily="2" charset="2"/>
              </a:rPr>
              <a:t>错（</a:t>
            </a:r>
            <a:r>
              <a:rPr lang="en-US" altLang="zh-CN" sz="1600" dirty="0" smtClean="0">
                <a:latin typeface="微软雅黑" panose="020B0503020204020204" pitchFamily="34" charset="-122"/>
                <a:ea typeface="微软雅黑" panose="020B0503020204020204" pitchFamily="34" charset="-122"/>
                <a:sym typeface="Wingdings" panose="05000000000000000000" pitchFamily="2" charset="2"/>
              </a:rPr>
              <a:t>trial-and-error</a:t>
            </a:r>
            <a:r>
              <a:rPr lang="zh-CN" altLang="en-US" sz="1600" dirty="0" smtClean="0">
                <a:latin typeface="微软雅黑" panose="020B0503020204020204" pitchFamily="34" charset="-122"/>
                <a:ea typeface="微软雅黑" panose="020B0503020204020204" pitchFamily="34" charset="-122"/>
                <a:sym typeface="Wingdings" panose="05000000000000000000" pitchFamily="2" charset="2"/>
              </a:rPr>
              <a:t>）学习</a:t>
            </a:r>
            <a:endParaRPr lang="en-US" altLang="zh-CN" sz="1600" dirty="0" smtClean="0">
              <a:latin typeface="微软雅黑" panose="020B0503020204020204" pitchFamily="34" charset="-122"/>
              <a:ea typeface="微软雅黑" panose="020B0503020204020204" pitchFamily="34" charset="-122"/>
              <a:sym typeface="Wingdings" panose="05000000000000000000" pitchFamily="2" charset="2"/>
            </a:endParaRPr>
          </a:p>
          <a:p>
            <a:pPr marL="342900" indent="-342900">
              <a:lnSpc>
                <a:spcPct val="150000"/>
              </a:lnSpc>
              <a:buFont typeface="+mj-ea"/>
              <a:buAutoNum type="circleNumDbPlain"/>
            </a:pPr>
            <a:r>
              <a:rPr lang="zh-CN" altLang="en-US" sz="1600" dirty="0" smtClean="0">
                <a:latin typeface="微软雅黑" panose="020B0503020204020204" pitchFamily="34" charset="-122"/>
                <a:ea typeface="微软雅黑" panose="020B0503020204020204" pitchFamily="34" charset="-122"/>
                <a:sym typeface="Wingdings" panose="05000000000000000000" pitchFamily="2" charset="2"/>
              </a:rPr>
              <a:t>延迟奖励的可能性</a:t>
            </a:r>
            <a:endParaRPr lang="en-US" altLang="zh-CN" sz="1600" dirty="0" smtClean="0">
              <a:latin typeface="微软雅黑" panose="020B0503020204020204" pitchFamily="34" charset="-122"/>
              <a:ea typeface="微软雅黑" panose="020B0503020204020204" pitchFamily="34" charset="-122"/>
              <a:sym typeface="Wingdings" panose="05000000000000000000" pitchFamily="2" charset="2"/>
            </a:endParaRPr>
          </a:p>
          <a:p>
            <a:pPr marL="342900" indent="-342900">
              <a:lnSpc>
                <a:spcPct val="150000"/>
              </a:lnSpc>
              <a:buFont typeface="+mj-ea"/>
              <a:buAutoNum type="circleNumDbPlain"/>
            </a:pPr>
            <a:r>
              <a:rPr lang="zh-CN" altLang="en-US" sz="1600" dirty="0" smtClean="0">
                <a:latin typeface="微软雅黑" panose="020B0503020204020204" pitchFamily="34" charset="-122"/>
                <a:ea typeface="微软雅黑" panose="020B0503020204020204" pitchFamily="34" charset="-122"/>
                <a:sym typeface="Wingdings" panose="05000000000000000000" pitchFamily="2" charset="2"/>
              </a:rPr>
              <a:t>需要平衡探索和利用（</a:t>
            </a:r>
            <a:r>
              <a:rPr lang="en-US" altLang="zh-CN" sz="1600" dirty="0" smtClean="0">
                <a:latin typeface="微软雅黑" panose="020B0503020204020204" pitchFamily="34" charset="-122"/>
                <a:ea typeface="微软雅黑" panose="020B0503020204020204" pitchFamily="34" charset="-122"/>
                <a:sym typeface="Wingdings" panose="05000000000000000000" pitchFamily="2" charset="2"/>
              </a:rPr>
              <a:t>exploration-exploitation tradeoff</a:t>
            </a:r>
            <a:r>
              <a:rPr lang="zh-CN" altLang="en-US" sz="1600" dirty="0" smtClean="0">
                <a:latin typeface="微软雅黑" panose="020B0503020204020204" pitchFamily="34" charset="-122"/>
                <a:ea typeface="微软雅黑" panose="020B0503020204020204" pitchFamily="34" charset="-122"/>
                <a:sym typeface="Wingdings" panose="05000000000000000000" pitchFamily="2" charset="2"/>
              </a:rPr>
              <a:t>）</a:t>
            </a:r>
            <a:endParaRPr lang="en-US" altLang="zh-CN" sz="1600" dirty="0" smtClean="0">
              <a:latin typeface="微软雅黑" panose="020B0503020204020204" pitchFamily="34" charset="-122"/>
              <a:ea typeface="微软雅黑" panose="020B0503020204020204" pitchFamily="34" charset="-122"/>
              <a:sym typeface="Wingdings" panose="05000000000000000000" pitchFamily="2" charset="2"/>
            </a:endParaRPr>
          </a:p>
          <a:p>
            <a:pPr marL="342900" indent="-342900">
              <a:lnSpc>
                <a:spcPct val="150000"/>
              </a:lnSpc>
              <a:buFont typeface="+mj-ea"/>
              <a:buAutoNum type="circleNumDbPlain"/>
            </a:pPr>
            <a:r>
              <a:rPr lang="zh-CN" altLang="en-US" sz="1600" dirty="0" smtClean="0">
                <a:latin typeface="微软雅黑" panose="020B0503020204020204" pitchFamily="34" charset="-122"/>
                <a:ea typeface="微软雅黑" panose="020B0503020204020204" pitchFamily="34" charset="-122"/>
                <a:sym typeface="Wingdings" panose="05000000000000000000" pitchFamily="2" charset="2"/>
              </a:rPr>
              <a:t>介于监督学习和非监督学习之间的机器学习算法</a:t>
            </a:r>
            <a:endParaRPr lang="zh-CN" altLang="en-US" sz="1600" dirty="0">
              <a:latin typeface="微软雅黑" panose="020B0503020204020204" pitchFamily="34" charset="-122"/>
              <a:ea typeface="微软雅黑" panose="020B0503020204020204" pitchFamily="34" charset="-122"/>
            </a:endParaRPr>
          </a:p>
        </p:txBody>
      </p:sp>
      <p:sp>
        <p:nvSpPr>
          <p:cNvPr id="44" name="文本框 43">
            <a:extLst>
              <a:ext uri="{FF2B5EF4-FFF2-40B4-BE49-F238E27FC236}">
                <a16:creationId xmlns:a16="http://schemas.microsoft.com/office/drawing/2014/main" id="{1A6B6818-1449-4F9C-9EE6-9D4B48315AD7}"/>
              </a:ext>
            </a:extLst>
          </p:cNvPr>
          <p:cNvSpPr txBox="1"/>
          <p:nvPr/>
        </p:nvSpPr>
        <p:spPr>
          <a:xfrm>
            <a:off x="8260357" y="3749223"/>
            <a:ext cx="1873475" cy="400110"/>
          </a:xfrm>
          <a:prstGeom prst="rect">
            <a:avLst/>
          </a:prstGeom>
          <a:noFill/>
        </p:spPr>
        <p:txBody>
          <a:bodyPr wrap="square" rtlCol="0">
            <a:spAutoFit/>
          </a:bodyPr>
          <a:lstStyle>
            <a:defPPr>
              <a:defRPr lang="zh-CN"/>
            </a:defPPr>
            <a:lvl1pPr>
              <a:defRPr sz="2800" b="1">
                <a:solidFill>
                  <a:srgbClr val="1E1F8B"/>
                </a:solidFill>
                <a:latin typeface="浪漫雅圆" panose="02010601040101010101" pitchFamily="2" charset="-122"/>
                <a:ea typeface="浪漫雅圆" panose="02010601040101010101" pitchFamily="2" charset="-122"/>
              </a:defRPr>
            </a:lvl1pPr>
          </a:lstStyle>
          <a:p>
            <a:pPr algn="ctr"/>
            <a:r>
              <a:rPr lang="zh-CN" altLang="en-US" sz="2000" dirty="0" smtClean="0">
                <a:solidFill>
                  <a:schemeClr val="bg1"/>
                </a:solidFill>
                <a:latin typeface="微软雅黑" panose="020B0503020204020204" pitchFamily="34" charset="-122"/>
                <a:ea typeface="微软雅黑" panose="020B0503020204020204" pitchFamily="34" charset="-122"/>
              </a:rPr>
              <a:t>关键特点</a:t>
            </a:r>
            <a:endParaRPr lang="zh-CN" altLang="en-US" sz="2000" dirty="0">
              <a:solidFill>
                <a:schemeClr val="bg1"/>
              </a:solidFill>
              <a:latin typeface="微软雅黑" panose="020B0503020204020204" pitchFamily="34" charset="-122"/>
              <a:ea typeface="微软雅黑" panose="020B0503020204020204" pitchFamily="34" charset="-122"/>
            </a:endParaRPr>
          </a:p>
        </p:txBody>
      </p:sp>
      <p:pic>
        <p:nvPicPr>
          <p:cNvPr id="23" name="图片 22"/>
          <p:cNvPicPr>
            <a:picLocks noChangeAspect="1"/>
          </p:cNvPicPr>
          <p:nvPr/>
        </p:nvPicPr>
        <p:blipFill>
          <a:blip r:embed="rId6" cstate="hqprint">
            <a:extLst>
              <a:ext uri="{BEBA8EAE-BF5A-486C-A8C5-ECC9F3942E4B}">
                <a14:imgProps xmlns:a14="http://schemas.microsoft.com/office/drawing/2010/main">
                  <a14:imgLayer r:embed="rId7">
                    <a14:imgEffect>
                      <a14:saturation sat="33000"/>
                    </a14:imgEffect>
                  </a14:imgLayer>
                </a14:imgProps>
              </a:ext>
              <a:ext uri="{28A0092B-C50C-407E-A947-70E740481C1C}">
                <a14:useLocalDpi xmlns:a14="http://schemas.microsoft.com/office/drawing/2010/main" val="0"/>
              </a:ext>
            </a:extLst>
          </a:blip>
          <a:stretch>
            <a:fillRect/>
          </a:stretch>
        </p:blipFill>
        <p:spPr>
          <a:xfrm>
            <a:off x="2160879" y="5684515"/>
            <a:ext cx="2194903" cy="1559832"/>
          </a:xfrm>
          <a:prstGeom prst="rect">
            <a:avLst/>
          </a:prstGeom>
        </p:spPr>
      </p:pic>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nvPr>
        </p:nvGraphicFramePr>
        <p:xfrm>
          <a:off x="2887990" y="1727019"/>
          <a:ext cx="4716141" cy="3421329"/>
        </p:xfrm>
        <a:graphic>
          <a:graphicData uri="http://schemas.openxmlformats.org/presentationml/2006/ole">
            <mc:AlternateContent xmlns:mc="http://schemas.openxmlformats.org/markup-compatibility/2006">
              <mc:Choice xmlns:v="urn:schemas-microsoft-com:vml" Requires="v">
                <p:oleObj spid="_x0000_s10341" name="Visio" r:id="rId8" imgW="5267200" imgH="3829129" progId="Visio.Drawing.15">
                  <p:embed/>
                </p:oleObj>
              </mc:Choice>
              <mc:Fallback>
                <p:oleObj name="Visio" r:id="rId8" imgW="5267200" imgH="3829129" progId="Visio.Drawing.15">
                  <p:embed/>
                  <p:pic>
                    <p:nvPicPr>
                      <p:cNvPr id="3" name="对象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87990" y="1727019"/>
                        <a:ext cx="4716141" cy="3421329"/>
                      </a:xfrm>
                      <a:prstGeom prst="rect">
                        <a:avLst/>
                      </a:prstGeom>
                      <a:noFill/>
                    </p:spPr>
                  </p:pic>
                </p:oleObj>
              </mc:Fallback>
            </mc:AlternateContent>
          </a:graphicData>
        </a:graphic>
      </p:graphicFrame>
      <p:sp>
        <p:nvSpPr>
          <p:cNvPr id="29" name="矩形: 圆角 124">
            <a:extLst>
              <a:ext uri="{FF2B5EF4-FFF2-40B4-BE49-F238E27FC236}">
                <a16:creationId xmlns:a16="http://schemas.microsoft.com/office/drawing/2014/main" id="{11BB26C2-6A35-4F5D-9DF8-3924731388DE}"/>
              </a:ext>
            </a:extLst>
          </p:cNvPr>
          <p:cNvSpPr/>
          <p:nvPr/>
        </p:nvSpPr>
        <p:spPr>
          <a:xfrm>
            <a:off x="4397227" y="5181001"/>
            <a:ext cx="1766546" cy="340768"/>
          </a:xfrm>
          <a:prstGeom prst="roundRect">
            <a:avLst>
              <a:gd name="adj" fmla="val 50000"/>
            </a:avLst>
          </a:prstGeom>
          <a:solidFill>
            <a:srgbClr val="00468E"/>
          </a:solidFill>
          <a:ln w="50800">
            <a:noFill/>
          </a:ln>
          <a:effectLst>
            <a:outerShdw blurRad="469900" sx="104000" sy="104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30" name="文本框 29">
            <a:extLst>
              <a:ext uri="{FF2B5EF4-FFF2-40B4-BE49-F238E27FC236}">
                <a16:creationId xmlns:a16="http://schemas.microsoft.com/office/drawing/2014/main" id="{35100DE7-C838-43A9-9FCE-7AB7A408053C}"/>
              </a:ext>
            </a:extLst>
          </p:cNvPr>
          <p:cNvSpPr txBox="1"/>
          <p:nvPr/>
        </p:nvSpPr>
        <p:spPr>
          <a:xfrm>
            <a:off x="4397227" y="5185400"/>
            <a:ext cx="1766546" cy="307777"/>
          </a:xfrm>
          <a:prstGeom prst="rect">
            <a:avLst/>
          </a:prstGeom>
          <a:noFill/>
        </p:spPr>
        <p:txBody>
          <a:bodyPr wrap="square" rtlCol="0">
            <a:spAutoFit/>
          </a:bodyPr>
          <a:lstStyle>
            <a:defPPr>
              <a:defRPr lang="zh-CN"/>
            </a:defPPr>
            <a:lvl1pPr>
              <a:defRPr sz="2800" b="1">
                <a:solidFill>
                  <a:srgbClr val="1E1F8B"/>
                </a:solidFill>
                <a:latin typeface="浪漫雅圆" panose="02010601040101010101" pitchFamily="2" charset="-122"/>
                <a:ea typeface="浪漫雅圆" panose="02010601040101010101" pitchFamily="2" charset="-122"/>
              </a:defRPr>
            </a:lvl1pPr>
          </a:lstStyle>
          <a:p>
            <a:pPr algn="ctr"/>
            <a:r>
              <a:rPr lang="zh-CN" altLang="en-US" sz="1400" dirty="0" smtClean="0">
                <a:solidFill>
                  <a:schemeClr val="bg1"/>
                </a:solidFill>
                <a:latin typeface="微软雅黑" panose="020B0503020204020204" pitchFamily="34" charset="-122"/>
                <a:ea typeface="微软雅黑" panose="020B0503020204020204" pitchFamily="34" charset="-122"/>
              </a:rPr>
              <a:t>强化学习环境概述</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31" name="矩形: 圆角 120">
            <a:extLst>
              <a:ext uri="{FF2B5EF4-FFF2-40B4-BE49-F238E27FC236}">
                <a16:creationId xmlns:a16="http://schemas.microsoft.com/office/drawing/2014/main" id="{44906AC7-84B6-453D-BE8F-1E08EA3CF00D}"/>
              </a:ext>
            </a:extLst>
          </p:cNvPr>
          <p:cNvSpPr/>
          <p:nvPr/>
        </p:nvSpPr>
        <p:spPr>
          <a:xfrm>
            <a:off x="-335280" y="4949971"/>
            <a:ext cx="2430780" cy="615507"/>
          </a:xfrm>
          <a:prstGeom prst="roundRect">
            <a:avLst>
              <a:gd name="adj" fmla="val 50000"/>
            </a:avLst>
          </a:prstGeom>
          <a:solidFill>
            <a:schemeClr val="bg1"/>
          </a:solidFill>
          <a:ln w="50800">
            <a:noFill/>
          </a:ln>
          <a:effectLst>
            <a:outerShdw blurRad="469900" sx="104000" sy="104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2" name="文本框 31">
            <a:extLst>
              <a:ext uri="{FF2B5EF4-FFF2-40B4-BE49-F238E27FC236}">
                <a16:creationId xmlns:a16="http://schemas.microsoft.com/office/drawing/2014/main" id="{F2A70FE8-B823-4BCA-ABD5-E5714485D20F}"/>
              </a:ext>
            </a:extLst>
          </p:cNvPr>
          <p:cNvSpPr txBox="1"/>
          <p:nvPr/>
        </p:nvSpPr>
        <p:spPr>
          <a:xfrm>
            <a:off x="203606" y="5003036"/>
            <a:ext cx="1686154" cy="461665"/>
          </a:xfrm>
          <a:prstGeom prst="rect">
            <a:avLst/>
          </a:prstGeom>
          <a:noFill/>
        </p:spPr>
        <p:txBody>
          <a:bodyPr wrap="square" rtlCol="0">
            <a:spAutoFit/>
          </a:bodyPr>
          <a:lstStyle/>
          <a:p>
            <a:r>
              <a:rPr lang="zh-CN" altLang="en-US" sz="2400" b="1" dirty="0" smtClean="0">
                <a:solidFill>
                  <a:srgbClr val="00468E"/>
                </a:solidFill>
                <a:latin typeface="微软雅黑" panose="020B0503020204020204" pitchFamily="34" charset="-122"/>
                <a:ea typeface="微软雅黑" panose="020B0503020204020204" pitchFamily="34" charset="-122"/>
              </a:rPr>
              <a:t>附录 </a:t>
            </a:r>
            <a:endParaRPr lang="zh-CN" altLang="en-US" sz="2400" b="1" dirty="0">
              <a:solidFill>
                <a:srgbClr val="00468E"/>
              </a:solidFill>
              <a:latin typeface="微软雅黑" panose="020B0503020204020204" pitchFamily="34" charset="-122"/>
              <a:ea typeface="微软雅黑" panose="020B0503020204020204" pitchFamily="34" charset="-122"/>
            </a:endParaRPr>
          </a:p>
        </p:txBody>
      </p:sp>
      <p:sp>
        <p:nvSpPr>
          <p:cNvPr id="33" name="弧形 32">
            <a:extLst>
              <a:ext uri="{FF2B5EF4-FFF2-40B4-BE49-F238E27FC236}">
                <a16:creationId xmlns:a16="http://schemas.microsoft.com/office/drawing/2014/main" id="{42BC9E90-A9F4-4585-88CC-3203288AEDE6}"/>
              </a:ext>
            </a:extLst>
          </p:cNvPr>
          <p:cNvSpPr/>
          <p:nvPr/>
        </p:nvSpPr>
        <p:spPr>
          <a:xfrm rot="2700000">
            <a:off x="1467034" y="5059812"/>
            <a:ext cx="395824" cy="395824"/>
          </a:xfrm>
          <a:prstGeom prst="arc">
            <a:avLst/>
          </a:prstGeom>
          <a:ln w="50800" cap="rnd">
            <a:solidFill>
              <a:srgbClr val="00468E"/>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C5E880B9-107D-41C6-87F1-65F66D40A0BF}"/>
              </a:ext>
            </a:extLst>
          </p:cNvPr>
          <p:cNvSpPr txBox="1"/>
          <p:nvPr/>
        </p:nvSpPr>
        <p:spPr>
          <a:xfrm>
            <a:off x="203606" y="2185231"/>
            <a:ext cx="1373734" cy="400110"/>
          </a:xfrm>
          <a:prstGeom prst="rect">
            <a:avLst/>
          </a:prstGeom>
          <a:noFill/>
        </p:spPr>
        <p:txBody>
          <a:bodyPr wrap="square" rtlCol="0">
            <a:spAutoFit/>
          </a:bodyPr>
          <a:lstStyle/>
          <a:p>
            <a:r>
              <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rPr>
              <a:t>研究</a:t>
            </a:r>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背景</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40" name="文本框 39">
            <a:extLst>
              <a:ext uri="{FF2B5EF4-FFF2-40B4-BE49-F238E27FC236}">
                <a16:creationId xmlns:a16="http://schemas.microsoft.com/office/drawing/2014/main" id="{89BB294C-F152-47A1-A832-B338DFB2169C}"/>
              </a:ext>
            </a:extLst>
          </p:cNvPr>
          <p:cNvSpPr txBox="1"/>
          <p:nvPr/>
        </p:nvSpPr>
        <p:spPr>
          <a:xfrm>
            <a:off x="203606" y="2723533"/>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问题建模</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41" name="文本框 40">
            <a:extLst>
              <a:ext uri="{FF2B5EF4-FFF2-40B4-BE49-F238E27FC236}">
                <a16:creationId xmlns:a16="http://schemas.microsoft.com/office/drawing/2014/main" id="{70B01E73-2206-4BAF-96FD-98F96844A935}"/>
              </a:ext>
            </a:extLst>
          </p:cNvPr>
          <p:cNvSpPr txBox="1"/>
          <p:nvPr/>
        </p:nvSpPr>
        <p:spPr>
          <a:xfrm>
            <a:off x="203606" y="3287304"/>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调度方法</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45" name="文本框 44">
            <a:extLst>
              <a:ext uri="{FF2B5EF4-FFF2-40B4-BE49-F238E27FC236}">
                <a16:creationId xmlns:a16="http://schemas.microsoft.com/office/drawing/2014/main" id="{70B01E73-2206-4BAF-96FD-98F96844A935}"/>
              </a:ext>
            </a:extLst>
          </p:cNvPr>
          <p:cNvSpPr txBox="1"/>
          <p:nvPr/>
        </p:nvSpPr>
        <p:spPr>
          <a:xfrm>
            <a:off x="193243" y="3790595"/>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实验分析</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46" name="文本框 45">
            <a:extLst>
              <a:ext uri="{FF2B5EF4-FFF2-40B4-BE49-F238E27FC236}">
                <a16:creationId xmlns:a16="http://schemas.microsoft.com/office/drawing/2014/main" id="{70B01E73-2206-4BAF-96FD-98F96844A935}"/>
              </a:ext>
            </a:extLst>
          </p:cNvPr>
          <p:cNvSpPr txBox="1"/>
          <p:nvPr/>
        </p:nvSpPr>
        <p:spPr>
          <a:xfrm>
            <a:off x="187991" y="4300346"/>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总结展望</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277027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 name="矩形: 圆角 625">
            <a:extLst>
              <a:ext uri="{FF2B5EF4-FFF2-40B4-BE49-F238E27FC236}">
                <a16:creationId xmlns:a16="http://schemas.microsoft.com/office/drawing/2014/main" id="{96E31A82-6E50-4664-9730-0F27BB4AC5E5}"/>
              </a:ext>
            </a:extLst>
          </p:cNvPr>
          <p:cNvSpPr/>
          <p:nvPr/>
        </p:nvSpPr>
        <p:spPr>
          <a:xfrm>
            <a:off x="2689011" y="1536921"/>
            <a:ext cx="8619456" cy="4037614"/>
          </a:xfrm>
          <a:prstGeom prst="roundRect">
            <a:avLst>
              <a:gd name="adj" fmla="val 10297"/>
            </a:avLst>
          </a:prstGeom>
          <a:solidFill>
            <a:schemeClr val="bg1"/>
          </a:solidFill>
          <a:ln>
            <a:noFill/>
          </a:ln>
          <a:effectLst>
            <a:outerShdw blurRad="2794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627" name="任意多边形: 形状 626">
            <a:extLst>
              <a:ext uri="{FF2B5EF4-FFF2-40B4-BE49-F238E27FC236}">
                <a16:creationId xmlns:a16="http://schemas.microsoft.com/office/drawing/2014/main" id="{7DAA398D-59D4-4F51-9C57-4A85B1632D15}"/>
              </a:ext>
            </a:extLst>
          </p:cNvPr>
          <p:cNvSpPr/>
          <p:nvPr/>
        </p:nvSpPr>
        <p:spPr>
          <a:xfrm>
            <a:off x="2389778" y="1331684"/>
            <a:ext cx="833708" cy="623796"/>
          </a:xfrm>
          <a:custGeom>
            <a:avLst/>
            <a:gdLst/>
            <a:ahLst/>
            <a:cxnLst/>
            <a:rect l="l" t="t" r="r" b="b"/>
            <a:pathLst>
              <a:path w="95778" h="71663">
                <a:moveTo>
                  <a:pt x="82098" y="5"/>
                </a:moveTo>
                <a:cubicBezTo>
                  <a:pt x="84614" y="48"/>
                  <a:pt x="87286" y="396"/>
                  <a:pt x="90116" y="1050"/>
                </a:cubicBezTo>
                <a:lnTo>
                  <a:pt x="90116" y="8817"/>
                </a:lnTo>
                <a:cubicBezTo>
                  <a:pt x="78257" y="13440"/>
                  <a:pt x="71979" y="21792"/>
                  <a:pt x="71280" y="33873"/>
                </a:cubicBezTo>
                <a:cubicBezTo>
                  <a:pt x="84139" y="29288"/>
                  <a:pt x="92305" y="35340"/>
                  <a:pt x="95778" y="52027"/>
                </a:cubicBezTo>
                <a:cubicBezTo>
                  <a:pt x="94826" y="65118"/>
                  <a:pt x="87973" y="71663"/>
                  <a:pt x="75219" y="71663"/>
                </a:cubicBezTo>
                <a:cubicBezTo>
                  <a:pt x="59956" y="70752"/>
                  <a:pt x="52325" y="61506"/>
                  <a:pt x="52325" y="43926"/>
                </a:cubicBezTo>
                <a:cubicBezTo>
                  <a:pt x="54564" y="14342"/>
                  <a:pt x="64489" y="-298"/>
                  <a:pt x="82098" y="5"/>
                </a:cubicBezTo>
                <a:close/>
                <a:moveTo>
                  <a:pt x="29473" y="5"/>
                </a:moveTo>
                <a:cubicBezTo>
                  <a:pt x="31987" y="48"/>
                  <a:pt x="34659" y="396"/>
                  <a:pt x="37490" y="1050"/>
                </a:cubicBezTo>
                <a:lnTo>
                  <a:pt x="37490" y="8817"/>
                </a:lnTo>
                <a:cubicBezTo>
                  <a:pt x="25647" y="13434"/>
                  <a:pt x="19469" y="21786"/>
                  <a:pt x="18954" y="33873"/>
                </a:cubicBezTo>
                <a:cubicBezTo>
                  <a:pt x="31588" y="29288"/>
                  <a:pt x="39755" y="35324"/>
                  <a:pt x="43458" y="51980"/>
                </a:cubicBezTo>
                <a:cubicBezTo>
                  <a:pt x="42502" y="65102"/>
                  <a:pt x="35547" y="71663"/>
                  <a:pt x="22593" y="71663"/>
                </a:cubicBezTo>
                <a:cubicBezTo>
                  <a:pt x="7531" y="70752"/>
                  <a:pt x="0" y="61506"/>
                  <a:pt x="0" y="43926"/>
                </a:cubicBezTo>
                <a:cubicBezTo>
                  <a:pt x="2053" y="14342"/>
                  <a:pt x="11877" y="-298"/>
                  <a:pt x="29473" y="5"/>
                </a:cubicBezTo>
                <a:close/>
              </a:path>
            </a:pathLst>
          </a:custGeom>
          <a:solidFill>
            <a:srgbClr val="004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10" name="矩形 109">
            <a:extLst>
              <a:ext uri="{FF2B5EF4-FFF2-40B4-BE49-F238E27FC236}">
                <a16:creationId xmlns:a16="http://schemas.microsoft.com/office/drawing/2014/main" id="{A69E5D4D-7C6A-44D2-93EA-B6CDFE00DA95}"/>
              </a:ext>
            </a:extLst>
          </p:cNvPr>
          <p:cNvSpPr/>
          <p:nvPr/>
        </p:nvSpPr>
        <p:spPr>
          <a:xfrm>
            <a:off x="0" y="0"/>
            <a:ext cx="1825599" cy="6858000"/>
          </a:xfrm>
          <a:prstGeom prst="rect">
            <a:avLst/>
          </a:prstGeom>
          <a:solidFill>
            <a:srgbClr val="004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21" name="矩形: 圆角 120">
            <a:extLst>
              <a:ext uri="{FF2B5EF4-FFF2-40B4-BE49-F238E27FC236}">
                <a16:creationId xmlns:a16="http://schemas.microsoft.com/office/drawing/2014/main" id="{44906AC7-84B6-453D-BE8F-1E08EA3CF00D}"/>
              </a:ext>
            </a:extLst>
          </p:cNvPr>
          <p:cNvSpPr/>
          <p:nvPr/>
        </p:nvSpPr>
        <p:spPr>
          <a:xfrm>
            <a:off x="-335280" y="2666887"/>
            <a:ext cx="2430780" cy="615507"/>
          </a:xfrm>
          <a:prstGeom prst="roundRect">
            <a:avLst>
              <a:gd name="adj" fmla="val 50000"/>
            </a:avLst>
          </a:prstGeom>
          <a:solidFill>
            <a:schemeClr val="bg1"/>
          </a:solidFill>
          <a:ln w="50800">
            <a:noFill/>
          </a:ln>
          <a:effectLst>
            <a:outerShdw blurRad="469900" sx="104000" sy="104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22" name="文本框 121">
            <a:extLst>
              <a:ext uri="{FF2B5EF4-FFF2-40B4-BE49-F238E27FC236}">
                <a16:creationId xmlns:a16="http://schemas.microsoft.com/office/drawing/2014/main" id="{F2A70FE8-B823-4BCA-ABD5-E5714485D20F}"/>
              </a:ext>
            </a:extLst>
          </p:cNvPr>
          <p:cNvSpPr txBox="1"/>
          <p:nvPr/>
        </p:nvSpPr>
        <p:spPr>
          <a:xfrm>
            <a:off x="203606" y="2719952"/>
            <a:ext cx="1686154" cy="461665"/>
          </a:xfrm>
          <a:prstGeom prst="rect">
            <a:avLst/>
          </a:prstGeom>
          <a:noFill/>
        </p:spPr>
        <p:txBody>
          <a:bodyPr wrap="square" rtlCol="0">
            <a:spAutoFit/>
          </a:bodyPr>
          <a:lstStyle/>
          <a:p>
            <a:r>
              <a:rPr lang="zh-CN" altLang="en-US" sz="2400" b="1" dirty="0" smtClean="0">
                <a:solidFill>
                  <a:srgbClr val="00468E"/>
                </a:solidFill>
                <a:latin typeface="微软雅黑" panose="020B0503020204020204" pitchFamily="34" charset="-122"/>
                <a:ea typeface="微软雅黑" panose="020B0503020204020204" pitchFamily="34" charset="-122"/>
              </a:rPr>
              <a:t>问题建模 </a:t>
            </a:r>
            <a:endParaRPr lang="zh-CN" altLang="en-US" sz="2400" b="1" dirty="0">
              <a:solidFill>
                <a:srgbClr val="00468E"/>
              </a:solidFill>
              <a:latin typeface="微软雅黑" panose="020B0503020204020204" pitchFamily="34" charset="-122"/>
              <a:ea typeface="微软雅黑" panose="020B0503020204020204" pitchFamily="34" charset="-122"/>
            </a:endParaRPr>
          </a:p>
        </p:txBody>
      </p:sp>
      <p:sp>
        <p:nvSpPr>
          <p:cNvPr id="123" name="弧形 122">
            <a:extLst>
              <a:ext uri="{FF2B5EF4-FFF2-40B4-BE49-F238E27FC236}">
                <a16:creationId xmlns:a16="http://schemas.microsoft.com/office/drawing/2014/main" id="{42BC9E90-A9F4-4585-88CC-3203288AEDE6}"/>
              </a:ext>
            </a:extLst>
          </p:cNvPr>
          <p:cNvSpPr/>
          <p:nvPr/>
        </p:nvSpPr>
        <p:spPr>
          <a:xfrm rot="2700000">
            <a:off x="1467034" y="2776728"/>
            <a:ext cx="395824" cy="395824"/>
          </a:xfrm>
          <a:prstGeom prst="arc">
            <a:avLst/>
          </a:prstGeom>
          <a:ln w="50800" cap="rnd">
            <a:solidFill>
              <a:srgbClr val="00468E"/>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4" name="文本框 123">
            <a:extLst>
              <a:ext uri="{FF2B5EF4-FFF2-40B4-BE49-F238E27FC236}">
                <a16:creationId xmlns:a16="http://schemas.microsoft.com/office/drawing/2014/main" id="{2694CBE9-74A6-492A-A9EB-787A2969E091}"/>
              </a:ext>
            </a:extLst>
          </p:cNvPr>
          <p:cNvSpPr txBox="1"/>
          <p:nvPr/>
        </p:nvSpPr>
        <p:spPr>
          <a:xfrm>
            <a:off x="2287062" y="473744"/>
            <a:ext cx="9347391" cy="523220"/>
          </a:xfrm>
          <a:prstGeom prst="rect">
            <a:avLst/>
          </a:prstGeom>
          <a:noFill/>
        </p:spPr>
        <p:txBody>
          <a:bodyPr wrap="square" rtlCol="0">
            <a:spAutoFit/>
          </a:bodyPr>
          <a:lstStyle/>
          <a:p>
            <a:r>
              <a:rPr lang="en-US" altLang="zh-CN" sz="2800" b="1" dirty="0">
                <a:solidFill>
                  <a:srgbClr val="00468E"/>
                </a:solidFill>
                <a:latin typeface="微软雅黑" panose="020B0503020204020204" pitchFamily="34" charset="-122"/>
                <a:ea typeface="微软雅黑" panose="020B0503020204020204" pitchFamily="34" charset="-122"/>
              </a:rPr>
              <a:t>2</a:t>
            </a:r>
            <a:r>
              <a:rPr lang="en-US" altLang="zh-CN" sz="2800" b="1" dirty="0" smtClean="0">
                <a:solidFill>
                  <a:srgbClr val="00468E"/>
                </a:solidFill>
                <a:latin typeface="微软雅黑" panose="020B0503020204020204" pitchFamily="34" charset="-122"/>
                <a:ea typeface="微软雅黑" panose="020B0503020204020204" pitchFamily="34" charset="-122"/>
              </a:rPr>
              <a:t>. </a:t>
            </a:r>
            <a:r>
              <a:rPr lang="zh-CN" altLang="en-US" sz="2800" b="1" dirty="0" smtClean="0">
                <a:solidFill>
                  <a:srgbClr val="00468E"/>
                </a:solidFill>
                <a:latin typeface="微软雅黑" panose="020B0503020204020204" pitchFamily="34" charset="-122"/>
                <a:ea typeface="微软雅黑" panose="020B0503020204020204" pitchFamily="34" charset="-122"/>
              </a:rPr>
              <a:t>问题建模</a:t>
            </a:r>
            <a:endParaRPr lang="zh-CN" altLang="en-US" sz="2800" b="1" dirty="0">
              <a:solidFill>
                <a:srgbClr val="00468E"/>
              </a:solidFill>
              <a:latin typeface="微软雅黑" panose="020B0503020204020204" pitchFamily="34" charset="-122"/>
              <a:ea typeface="微软雅黑" panose="020B0503020204020204" pitchFamily="34" charset="-122"/>
            </a:endParaRPr>
          </a:p>
        </p:txBody>
      </p:sp>
      <p:sp>
        <p:nvSpPr>
          <p:cNvPr id="125" name="文本框 124">
            <a:extLst>
              <a:ext uri="{FF2B5EF4-FFF2-40B4-BE49-F238E27FC236}">
                <a16:creationId xmlns:a16="http://schemas.microsoft.com/office/drawing/2014/main" id="{C5E880B9-107D-41C6-87F1-65F66D40A0BF}"/>
              </a:ext>
            </a:extLst>
          </p:cNvPr>
          <p:cNvSpPr txBox="1"/>
          <p:nvPr/>
        </p:nvSpPr>
        <p:spPr>
          <a:xfrm>
            <a:off x="203606" y="2185231"/>
            <a:ext cx="1373734" cy="400110"/>
          </a:xfrm>
          <a:prstGeom prst="rect">
            <a:avLst/>
          </a:prstGeom>
          <a:noFill/>
        </p:spPr>
        <p:txBody>
          <a:bodyPr wrap="square" rtlCol="0">
            <a:spAutoFit/>
          </a:bodyPr>
          <a:lstStyle/>
          <a:p>
            <a:r>
              <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rPr>
              <a:t>研究</a:t>
            </a:r>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背景</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150" name="文本框 149">
            <a:extLst>
              <a:ext uri="{FF2B5EF4-FFF2-40B4-BE49-F238E27FC236}">
                <a16:creationId xmlns:a16="http://schemas.microsoft.com/office/drawing/2014/main" id="{18DB9C03-5DC7-48FE-BDBD-8784DD9C3FCC}"/>
              </a:ext>
            </a:extLst>
          </p:cNvPr>
          <p:cNvSpPr txBox="1"/>
          <p:nvPr/>
        </p:nvSpPr>
        <p:spPr>
          <a:xfrm>
            <a:off x="3019801" y="2337500"/>
            <a:ext cx="7881912" cy="874407"/>
          </a:xfrm>
          <a:prstGeom prst="rect">
            <a:avLst/>
          </a:prstGeom>
          <a:noFill/>
        </p:spPr>
        <p:txBody>
          <a:bodyPr wrap="square" rtlCol="0">
            <a:spAutoFit/>
          </a:bodyPr>
          <a:lstStyle/>
          <a:p>
            <a:pPr algn="just">
              <a:lnSpc>
                <a:spcPct val="150000"/>
              </a:lnSpc>
            </a:pPr>
            <a:r>
              <a:rPr lang="zh-CN" altLang="en-US" dirty="0" smtClean="0">
                <a:latin typeface="微软雅黑" panose="020B0503020204020204" pitchFamily="34" charset="-122"/>
                <a:ea typeface="微软雅黑" panose="020B0503020204020204" pitchFamily="34" charset="-122"/>
              </a:rPr>
              <a:t>       本</a:t>
            </a:r>
            <a:r>
              <a:rPr lang="zh-CN" altLang="en-US" dirty="0">
                <a:latin typeface="微软雅黑" panose="020B0503020204020204" pitchFamily="34" charset="-122"/>
                <a:ea typeface="微软雅黑" panose="020B0503020204020204" pitchFamily="34" charset="-122"/>
              </a:rPr>
              <a:t>节首先给出了云工作流应用模型和云资源性能</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价格模型，以及在</a:t>
            </a:r>
            <a:r>
              <a:rPr lang="en-US" altLang="zh-CN" dirty="0">
                <a:latin typeface="微软雅黑" panose="020B0503020204020204" pitchFamily="34" charset="-122"/>
                <a:ea typeface="微软雅黑" panose="020B0503020204020204" pitchFamily="34" charset="-122"/>
              </a:rPr>
              <a:t>IaaS</a:t>
            </a:r>
            <a:r>
              <a:rPr lang="zh-CN" altLang="en-US" dirty="0">
                <a:latin typeface="微软雅黑" panose="020B0503020204020204" pitchFamily="34" charset="-122"/>
                <a:ea typeface="微软雅黑" panose="020B0503020204020204" pitchFamily="34" charset="-122"/>
              </a:rPr>
              <a:t>云环境下基于马尔可夫博弈的多工作流</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多目标优化调度模型</a:t>
            </a:r>
            <a:r>
              <a:rPr lang="zh-CN" altLang="en-US"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152" name="文本框 151">
            <a:extLst>
              <a:ext uri="{FF2B5EF4-FFF2-40B4-BE49-F238E27FC236}">
                <a16:creationId xmlns:a16="http://schemas.microsoft.com/office/drawing/2014/main" id="{1B3CFD13-9BE3-40C9-8E41-47C95491855F}"/>
              </a:ext>
            </a:extLst>
          </p:cNvPr>
          <p:cNvSpPr txBox="1"/>
          <p:nvPr/>
        </p:nvSpPr>
        <p:spPr>
          <a:xfrm>
            <a:off x="3720400" y="4668170"/>
            <a:ext cx="1862559" cy="584775"/>
          </a:xfrm>
          <a:prstGeom prst="rect">
            <a:avLst/>
          </a:prstGeom>
          <a:noFill/>
        </p:spPr>
        <p:txBody>
          <a:bodyPr wrap="square" rtlCol="0">
            <a:spAutoFit/>
          </a:bodyPr>
          <a:lstStyle/>
          <a:p>
            <a:pPr algn="ctr"/>
            <a:r>
              <a:rPr lang="zh-CN" altLang="en-US" sz="1600" dirty="0" smtClean="0">
                <a:latin typeface="微软雅黑" panose="020B0503020204020204" pitchFamily="34" charset="-122"/>
                <a:ea typeface="微软雅黑" panose="020B0503020204020204" pitchFamily="34" charset="-122"/>
              </a:rPr>
              <a:t>多目标工作流调度问题</a:t>
            </a:r>
            <a:endParaRPr lang="en-US" altLang="zh-CN" sz="1600" dirty="0">
              <a:latin typeface="微软雅黑" panose="020B0503020204020204" pitchFamily="34" charset="-122"/>
              <a:ea typeface="微软雅黑" panose="020B0503020204020204" pitchFamily="34" charset="-122"/>
            </a:endParaRPr>
          </a:p>
        </p:txBody>
      </p:sp>
      <p:sp>
        <p:nvSpPr>
          <p:cNvPr id="153" name="文本框 152">
            <a:extLst>
              <a:ext uri="{FF2B5EF4-FFF2-40B4-BE49-F238E27FC236}">
                <a16:creationId xmlns:a16="http://schemas.microsoft.com/office/drawing/2014/main" id="{1339A2B4-8261-478A-95A0-A1C7FC570E70}"/>
              </a:ext>
            </a:extLst>
          </p:cNvPr>
          <p:cNvSpPr txBox="1"/>
          <p:nvPr/>
        </p:nvSpPr>
        <p:spPr>
          <a:xfrm>
            <a:off x="3551021" y="3704100"/>
            <a:ext cx="2124392" cy="830997"/>
          </a:xfrm>
          <a:prstGeom prst="rect">
            <a:avLst/>
          </a:prstGeom>
          <a:noFill/>
        </p:spPr>
        <p:txBody>
          <a:bodyPr wrap="square" rtlCol="0">
            <a:spAutoFit/>
          </a:bodyPr>
          <a:lstStyle/>
          <a:p>
            <a:pPr algn="ctr"/>
            <a:r>
              <a:rPr lang="en-US" altLang="zh-CN" sz="4800" b="1" dirty="0">
                <a:solidFill>
                  <a:srgbClr val="00468E"/>
                </a:solidFill>
                <a:latin typeface="微软雅黑" panose="020B0503020204020204" pitchFamily="34" charset="-122"/>
                <a:ea typeface="微软雅黑" panose="020B0503020204020204" pitchFamily="34" charset="-122"/>
              </a:rPr>
              <a:t>2</a:t>
            </a:r>
            <a:r>
              <a:rPr lang="en-US" altLang="zh-CN" sz="4800" b="1" dirty="0" smtClean="0">
                <a:solidFill>
                  <a:srgbClr val="00468E"/>
                </a:solidFill>
                <a:latin typeface="微软雅黑" panose="020B0503020204020204" pitchFamily="34" charset="-122"/>
                <a:ea typeface="微软雅黑" panose="020B0503020204020204" pitchFamily="34" charset="-122"/>
              </a:rPr>
              <a:t>.1</a:t>
            </a:r>
            <a:endParaRPr lang="zh-CN" altLang="en-US" sz="4800" b="1" dirty="0">
              <a:solidFill>
                <a:srgbClr val="00468E"/>
              </a:solidFill>
              <a:latin typeface="微软雅黑" panose="020B0503020204020204" pitchFamily="34" charset="-122"/>
              <a:ea typeface="微软雅黑" panose="020B0503020204020204" pitchFamily="34" charset="-122"/>
            </a:endParaRPr>
          </a:p>
        </p:txBody>
      </p:sp>
      <p:sp>
        <p:nvSpPr>
          <p:cNvPr id="154" name="文本框 153">
            <a:extLst>
              <a:ext uri="{FF2B5EF4-FFF2-40B4-BE49-F238E27FC236}">
                <a16:creationId xmlns:a16="http://schemas.microsoft.com/office/drawing/2014/main" id="{09D0AFE6-8875-4DC3-8238-DFB5099A13B1}"/>
              </a:ext>
            </a:extLst>
          </p:cNvPr>
          <p:cNvSpPr txBox="1"/>
          <p:nvPr/>
        </p:nvSpPr>
        <p:spPr>
          <a:xfrm>
            <a:off x="7609590" y="4668170"/>
            <a:ext cx="2889485" cy="584775"/>
          </a:xfrm>
          <a:prstGeom prst="rect">
            <a:avLst/>
          </a:prstGeom>
          <a:noFill/>
        </p:spPr>
        <p:txBody>
          <a:bodyPr wrap="square" rtlCol="0">
            <a:spAutoFit/>
          </a:bodyPr>
          <a:lstStyle/>
          <a:p>
            <a:pPr algn="ctr"/>
            <a:r>
              <a:rPr lang="zh-CN" altLang="en-US" sz="1600" dirty="0" smtClean="0">
                <a:latin typeface="微软雅黑" panose="020B0503020204020204" pitchFamily="34" charset="-122"/>
                <a:ea typeface="微软雅黑" panose="020B0503020204020204" pitchFamily="34" charset="-122"/>
              </a:rPr>
              <a:t>基于马尔可夫博弈的云工作流调度模型</a:t>
            </a:r>
            <a:endParaRPr lang="en-US" altLang="zh-CN" sz="1600" dirty="0">
              <a:latin typeface="微软雅黑" panose="020B0503020204020204" pitchFamily="34" charset="-122"/>
              <a:ea typeface="微软雅黑" panose="020B0503020204020204" pitchFamily="34" charset="-122"/>
            </a:endParaRPr>
          </a:p>
        </p:txBody>
      </p:sp>
      <p:sp>
        <p:nvSpPr>
          <p:cNvPr id="155" name="文本框 154">
            <a:extLst>
              <a:ext uri="{FF2B5EF4-FFF2-40B4-BE49-F238E27FC236}">
                <a16:creationId xmlns:a16="http://schemas.microsoft.com/office/drawing/2014/main" id="{52016EA6-A713-4C14-83C5-58E5C3FF626F}"/>
              </a:ext>
            </a:extLst>
          </p:cNvPr>
          <p:cNvSpPr txBox="1"/>
          <p:nvPr/>
        </p:nvSpPr>
        <p:spPr>
          <a:xfrm>
            <a:off x="7914857" y="3704100"/>
            <a:ext cx="2124392" cy="830997"/>
          </a:xfrm>
          <a:prstGeom prst="rect">
            <a:avLst/>
          </a:prstGeom>
          <a:noFill/>
        </p:spPr>
        <p:txBody>
          <a:bodyPr wrap="square" rtlCol="0">
            <a:spAutoFit/>
          </a:bodyPr>
          <a:lstStyle/>
          <a:p>
            <a:pPr algn="ctr"/>
            <a:r>
              <a:rPr lang="en-US" altLang="zh-CN" sz="4800" b="1" dirty="0">
                <a:solidFill>
                  <a:srgbClr val="00468E"/>
                </a:solidFill>
                <a:latin typeface="微软雅黑" panose="020B0503020204020204" pitchFamily="34" charset="-122"/>
                <a:ea typeface="微软雅黑" panose="020B0503020204020204" pitchFamily="34" charset="-122"/>
              </a:rPr>
              <a:t>2</a:t>
            </a:r>
            <a:r>
              <a:rPr lang="en-US" altLang="zh-CN" sz="4800" b="1" dirty="0" smtClean="0">
                <a:solidFill>
                  <a:srgbClr val="00468E"/>
                </a:solidFill>
                <a:latin typeface="微软雅黑" panose="020B0503020204020204" pitchFamily="34" charset="-122"/>
                <a:ea typeface="微软雅黑" panose="020B0503020204020204" pitchFamily="34" charset="-122"/>
              </a:rPr>
              <a:t>.2</a:t>
            </a:r>
            <a:endParaRPr lang="zh-CN" altLang="en-US" sz="4800" b="1" dirty="0">
              <a:solidFill>
                <a:srgbClr val="00468E"/>
              </a:solidFill>
              <a:latin typeface="微软雅黑" panose="020B0503020204020204" pitchFamily="34" charset="-122"/>
              <a:ea typeface="微软雅黑" panose="020B0503020204020204" pitchFamily="34" charset="-122"/>
            </a:endParaRPr>
          </a:p>
        </p:txBody>
      </p:sp>
      <p:sp>
        <p:nvSpPr>
          <p:cNvPr id="166" name="矩形 165">
            <a:extLst>
              <a:ext uri="{FF2B5EF4-FFF2-40B4-BE49-F238E27FC236}">
                <a16:creationId xmlns:a16="http://schemas.microsoft.com/office/drawing/2014/main" id="{F874BF3C-8E72-4EF0-AEB7-87DEDF16592D}"/>
              </a:ext>
            </a:extLst>
          </p:cNvPr>
          <p:cNvSpPr/>
          <p:nvPr/>
        </p:nvSpPr>
        <p:spPr>
          <a:xfrm>
            <a:off x="6455581" y="5502037"/>
            <a:ext cx="1086314" cy="75979"/>
          </a:xfrm>
          <a:prstGeom prst="rect">
            <a:avLst/>
          </a:prstGeom>
          <a:solidFill>
            <a:srgbClr val="004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pic>
        <p:nvPicPr>
          <p:cNvPr id="162" name="图片 161"/>
          <p:cNvPicPr>
            <a:picLocks noChangeAspect="1"/>
          </p:cNvPicPr>
          <p:nvPr/>
        </p:nvPicPr>
        <p:blipFill>
          <a:blip r:embed="rId3">
            <a:alphaModFix/>
            <a:duotone>
              <a:schemeClr val="accent5">
                <a:shade val="45000"/>
                <a:satMod val="135000"/>
              </a:schemeClr>
              <a:prstClr val="white"/>
            </a:duotone>
            <a:extLst>
              <a:ext uri="{BEBA8EAE-BF5A-486C-A8C5-ECC9F3942E4B}">
                <a14:imgProps xmlns:a14="http://schemas.microsoft.com/office/drawing/2010/main">
                  <a14:imgLayer r:embed="rId4">
                    <a14:imgEffect>
                      <a14:colorTemperature colorTemp="1500"/>
                    </a14:imgEffect>
                    <a14:imgEffect>
                      <a14:saturation sat="32000"/>
                    </a14:imgEffect>
                  </a14:imgLayer>
                </a14:imgProps>
              </a:ext>
              <a:ext uri="{28A0092B-C50C-407E-A947-70E740481C1C}">
                <a14:useLocalDpi xmlns:a14="http://schemas.microsoft.com/office/drawing/2010/main" val="0"/>
              </a:ext>
            </a:extLst>
          </a:blip>
          <a:stretch>
            <a:fillRect/>
          </a:stretch>
        </p:blipFill>
        <p:spPr>
          <a:xfrm>
            <a:off x="155079" y="129451"/>
            <a:ext cx="1470788" cy="1470788"/>
          </a:xfrm>
          <a:prstGeom prst="rect">
            <a:avLst/>
          </a:prstGeom>
          <a:noFill/>
          <a:ln>
            <a:noFill/>
          </a:ln>
        </p:spPr>
      </p:pic>
      <p:sp>
        <p:nvSpPr>
          <p:cNvPr id="165" name="文本框 164">
            <a:extLst>
              <a:ext uri="{FF2B5EF4-FFF2-40B4-BE49-F238E27FC236}">
                <a16:creationId xmlns:a16="http://schemas.microsoft.com/office/drawing/2014/main" id="{89BB294C-F152-47A1-A832-B338DFB2169C}"/>
              </a:ext>
            </a:extLst>
          </p:cNvPr>
          <p:cNvSpPr txBox="1"/>
          <p:nvPr/>
        </p:nvSpPr>
        <p:spPr>
          <a:xfrm>
            <a:off x="203606" y="3427948"/>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调度方法</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167" name="文本框 166">
            <a:extLst>
              <a:ext uri="{FF2B5EF4-FFF2-40B4-BE49-F238E27FC236}">
                <a16:creationId xmlns:a16="http://schemas.microsoft.com/office/drawing/2014/main" id="{70B01E73-2206-4BAF-96FD-98F96844A935}"/>
              </a:ext>
            </a:extLst>
          </p:cNvPr>
          <p:cNvSpPr txBox="1"/>
          <p:nvPr/>
        </p:nvSpPr>
        <p:spPr>
          <a:xfrm>
            <a:off x="203606" y="4018403"/>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实验分析</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168" name="文本框 167">
            <a:extLst>
              <a:ext uri="{FF2B5EF4-FFF2-40B4-BE49-F238E27FC236}">
                <a16:creationId xmlns:a16="http://schemas.microsoft.com/office/drawing/2014/main" id="{70B01E73-2206-4BAF-96FD-98F96844A935}"/>
              </a:ext>
            </a:extLst>
          </p:cNvPr>
          <p:cNvSpPr txBox="1"/>
          <p:nvPr/>
        </p:nvSpPr>
        <p:spPr>
          <a:xfrm>
            <a:off x="203606" y="4583423"/>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总结展望</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pic>
        <p:nvPicPr>
          <p:cNvPr id="22" name="图片 21"/>
          <p:cNvPicPr>
            <a:picLocks noChangeAspect="1"/>
          </p:cNvPicPr>
          <p:nvPr/>
        </p:nvPicPr>
        <p:blipFill>
          <a:blip r:embed="rId5" cstate="hqprint">
            <a:extLst>
              <a:ext uri="{BEBA8EAE-BF5A-486C-A8C5-ECC9F3942E4B}">
                <a14:imgProps xmlns:a14="http://schemas.microsoft.com/office/drawing/2010/main">
                  <a14:imgLayer r:embed="rId6">
                    <a14:imgEffect>
                      <a14:saturation sat="33000"/>
                    </a14:imgEffect>
                  </a14:imgLayer>
                </a14:imgProps>
              </a:ext>
              <a:ext uri="{28A0092B-C50C-407E-A947-70E740481C1C}">
                <a14:useLocalDpi xmlns:a14="http://schemas.microsoft.com/office/drawing/2010/main" val="0"/>
              </a:ext>
            </a:extLst>
          </a:blip>
          <a:stretch>
            <a:fillRect/>
          </a:stretch>
        </p:blipFill>
        <p:spPr>
          <a:xfrm>
            <a:off x="2160879" y="5684515"/>
            <a:ext cx="2194903" cy="1559832"/>
          </a:xfrm>
          <a:prstGeom prst="rect">
            <a:avLst/>
          </a:prstGeom>
        </p:spPr>
      </p:pic>
    </p:spTree>
    <p:extLst>
      <p:ext uri="{BB962C8B-B14F-4D97-AF65-F5344CB8AC3E}">
        <p14:creationId xmlns:p14="http://schemas.microsoft.com/office/powerpoint/2010/main" val="315303871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矩形: 圆角 114">
            <a:extLst>
              <a:ext uri="{FF2B5EF4-FFF2-40B4-BE49-F238E27FC236}">
                <a16:creationId xmlns:a16="http://schemas.microsoft.com/office/drawing/2014/main" id="{855235A4-B16D-44EB-8C2B-97689B9FADC8}"/>
              </a:ext>
            </a:extLst>
          </p:cNvPr>
          <p:cNvSpPr/>
          <p:nvPr/>
        </p:nvSpPr>
        <p:spPr>
          <a:xfrm>
            <a:off x="2499786" y="1755831"/>
            <a:ext cx="6191632" cy="3928684"/>
          </a:xfrm>
          <a:prstGeom prst="roundRect">
            <a:avLst>
              <a:gd name="adj" fmla="val 10297"/>
            </a:avLst>
          </a:prstGeom>
          <a:solidFill>
            <a:schemeClr val="bg1"/>
          </a:solidFill>
          <a:ln>
            <a:noFill/>
          </a:ln>
          <a:effectLst>
            <a:outerShdw blurRad="2794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13" name="矩形: 圆角 112">
            <a:extLst>
              <a:ext uri="{FF2B5EF4-FFF2-40B4-BE49-F238E27FC236}">
                <a16:creationId xmlns:a16="http://schemas.microsoft.com/office/drawing/2014/main" id="{32598363-EE34-4295-9381-27202BF85ED8}"/>
              </a:ext>
            </a:extLst>
          </p:cNvPr>
          <p:cNvSpPr/>
          <p:nvPr/>
        </p:nvSpPr>
        <p:spPr>
          <a:xfrm>
            <a:off x="8974069" y="1266030"/>
            <a:ext cx="1397887" cy="442175"/>
          </a:xfrm>
          <a:prstGeom prst="roundRect">
            <a:avLst>
              <a:gd name="adj" fmla="val 50000"/>
            </a:avLst>
          </a:prstGeom>
          <a:solidFill>
            <a:srgbClr val="00468E"/>
          </a:solidFill>
          <a:ln w="50800">
            <a:noFill/>
          </a:ln>
          <a:effectLst>
            <a:outerShdw blurRad="469900" sx="104000" sy="104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84347ABC-6DD6-4770-AF29-AE09648D5EC7}"/>
              </a:ext>
            </a:extLst>
          </p:cNvPr>
          <p:cNvSpPr/>
          <p:nvPr/>
        </p:nvSpPr>
        <p:spPr>
          <a:xfrm>
            <a:off x="0" y="0"/>
            <a:ext cx="1825599" cy="6858000"/>
          </a:xfrm>
          <a:prstGeom prst="rect">
            <a:avLst/>
          </a:prstGeom>
          <a:solidFill>
            <a:srgbClr val="004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9B7947D5-7F96-480B-9F7A-BF6FCF688EA4}"/>
              </a:ext>
            </a:extLst>
          </p:cNvPr>
          <p:cNvSpPr txBox="1"/>
          <p:nvPr/>
        </p:nvSpPr>
        <p:spPr>
          <a:xfrm>
            <a:off x="2287062" y="473744"/>
            <a:ext cx="9347391" cy="523220"/>
          </a:xfrm>
          <a:prstGeom prst="rect">
            <a:avLst/>
          </a:prstGeom>
          <a:noFill/>
        </p:spPr>
        <p:txBody>
          <a:bodyPr wrap="square" rtlCol="0">
            <a:spAutoFit/>
          </a:bodyPr>
          <a:lstStyle/>
          <a:p>
            <a:r>
              <a:rPr lang="en-US" altLang="zh-CN" sz="2800" b="1" dirty="0" smtClean="0">
                <a:solidFill>
                  <a:srgbClr val="00468E"/>
                </a:solidFill>
                <a:latin typeface="微软雅黑" panose="020B0503020204020204" pitchFamily="34" charset="-122"/>
                <a:ea typeface="微软雅黑" panose="020B0503020204020204" pitchFamily="34" charset="-122"/>
              </a:rPr>
              <a:t>2.4.1 </a:t>
            </a:r>
            <a:r>
              <a:rPr lang="zh-CN" altLang="en-US" sz="2800" b="1" dirty="0" smtClean="0">
                <a:solidFill>
                  <a:srgbClr val="00468E"/>
                </a:solidFill>
                <a:latin typeface="微软雅黑" panose="020B0503020204020204" pitchFamily="34" charset="-122"/>
                <a:ea typeface="微软雅黑" panose="020B0503020204020204" pitchFamily="34" charset="-122"/>
              </a:rPr>
              <a:t>单个智能体案例</a:t>
            </a:r>
            <a:endParaRPr lang="zh-CN" altLang="en-US" sz="2800" b="1" dirty="0">
              <a:solidFill>
                <a:srgbClr val="00468E"/>
              </a:solidFill>
              <a:latin typeface="微软雅黑" panose="020B0503020204020204" pitchFamily="34" charset="-122"/>
              <a:ea typeface="微软雅黑" panose="020B0503020204020204" pitchFamily="34" charset="-122"/>
            </a:endParaRPr>
          </a:p>
        </p:txBody>
      </p:sp>
      <p:sp>
        <p:nvSpPr>
          <p:cNvPr id="112" name="文本框 111">
            <a:extLst>
              <a:ext uri="{FF2B5EF4-FFF2-40B4-BE49-F238E27FC236}">
                <a16:creationId xmlns:a16="http://schemas.microsoft.com/office/drawing/2014/main" id="{1A6B6818-1449-4F9C-9EE6-9D4B48315AD7}"/>
              </a:ext>
            </a:extLst>
          </p:cNvPr>
          <p:cNvSpPr txBox="1"/>
          <p:nvPr/>
        </p:nvSpPr>
        <p:spPr>
          <a:xfrm>
            <a:off x="8974069" y="1279166"/>
            <a:ext cx="1397887" cy="400110"/>
          </a:xfrm>
          <a:prstGeom prst="rect">
            <a:avLst/>
          </a:prstGeom>
          <a:noFill/>
        </p:spPr>
        <p:txBody>
          <a:bodyPr wrap="square" rtlCol="0">
            <a:spAutoFit/>
          </a:bodyPr>
          <a:lstStyle>
            <a:defPPr>
              <a:defRPr lang="zh-CN"/>
            </a:defPPr>
            <a:lvl1pPr>
              <a:defRPr sz="2800" b="1">
                <a:solidFill>
                  <a:srgbClr val="1E1F8B"/>
                </a:solidFill>
                <a:latin typeface="浪漫雅圆" panose="02010601040101010101" pitchFamily="2" charset="-122"/>
                <a:ea typeface="浪漫雅圆" panose="02010601040101010101" pitchFamily="2" charset="-122"/>
              </a:defRPr>
            </a:lvl1pPr>
          </a:lstStyle>
          <a:p>
            <a:pPr algn="ctr"/>
            <a:r>
              <a:rPr lang="zh-CN" altLang="en-US" sz="2000" dirty="0" smtClean="0">
                <a:solidFill>
                  <a:schemeClr val="bg1"/>
                </a:solidFill>
                <a:latin typeface="微软雅黑" panose="020B0503020204020204" pitchFamily="34" charset="-122"/>
                <a:ea typeface="微软雅黑" panose="020B0503020204020204" pitchFamily="34" charset="-122"/>
              </a:rPr>
              <a:t>学习环境</a:t>
            </a:r>
            <a:endParaRPr lang="zh-CN" altLang="en-US" sz="2000" dirty="0">
              <a:solidFill>
                <a:schemeClr val="bg1"/>
              </a:solidFill>
              <a:latin typeface="微软雅黑" panose="020B0503020204020204" pitchFamily="34" charset="-122"/>
              <a:ea typeface="微软雅黑" panose="020B0503020204020204" pitchFamily="34" charset="-122"/>
            </a:endParaRPr>
          </a:p>
        </p:txBody>
      </p:sp>
      <p:pic>
        <p:nvPicPr>
          <p:cNvPr id="114" name="图片 113"/>
          <p:cNvPicPr>
            <a:picLocks noChangeAspect="1"/>
          </p:cNvPicPr>
          <p:nvPr/>
        </p:nvPicPr>
        <p:blipFill>
          <a:blip r:embed="rId3">
            <a:alphaModFix/>
            <a:duotone>
              <a:schemeClr val="accent5">
                <a:shade val="45000"/>
                <a:satMod val="135000"/>
              </a:schemeClr>
              <a:prstClr val="white"/>
            </a:duotone>
            <a:extLst>
              <a:ext uri="{BEBA8EAE-BF5A-486C-A8C5-ECC9F3942E4B}">
                <a14:imgProps xmlns:a14="http://schemas.microsoft.com/office/drawing/2010/main">
                  <a14:imgLayer r:embed="rId4">
                    <a14:imgEffect>
                      <a14:colorTemperature colorTemp="1500"/>
                    </a14:imgEffect>
                    <a14:imgEffect>
                      <a14:saturation sat="32000"/>
                    </a14:imgEffect>
                  </a14:imgLayer>
                </a14:imgProps>
              </a:ext>
              <a:ext uri="{28A0092B-C50C-407E-A947-70E740481C1C}">
                <a14:useLocalDpi xmlns:a14="http://schemas.microsoft.com/office/drawing/2010/main" val="0"/>
              </a:ext>
            </a:extLst>
          </a:blip>
          <a:stretch>
            <a:fillRect/>
          </a:stretch>
        </p:blipFill>
        <p:spPr>
          <a:xfrm>
            <a:off x="155079" y="129451"/>
            <a:ext cx="1470788" cy="1470788"/>
          </a:xfrm>
          <a:prstGeom prst="rect">
            <a:avLst/>
          </a:prstGeom>
          <a:noFill/>
          <a:ln>
            <a:noFill/>
          </a:ln>
        </p:spPr>
      </p:pic>
      <p:sp>
        <p:nvSpPr>
          <p:cNvPr id="25" name="矩形: 圆角 112">
            <a:extLst>
              <a:ext uri="{FF2B5EF4-FFF2-40B4-BE49-F238E27FC236}">
                <a16:creationId xmlns:a16="http://schemas.microsoft.com/office/drawing/2014/main" id="{32598363-EE34-4295-9381-27202BF85ED8}"/>
              </a:ext>
            </a:extLst>
          </p:cNvPr>
          <p:cNvSpPr/>
          <p:nvPr/>
        </p:nvSpPr>
        <p:spPr>
          <a:xfrm>
            <a:off x="8975662" y="5531397"/>
            <a:ext cx="1775013" cy="442175"/>
          </a:xfrm>
          <a:prstGeom prst="roundRect">
            <a:avLst>
              <a:gd name="adj" fmla="val 50000"/>
            </a:avLst>
          </a:prstGeom>
          <a:solidFill>
            <a:srgbClr val="00468E"/>
          </a:solidFill>
          <a:ln w="50800">
            <a:noFill/>
          </a:ln>
          <a:effectLst>
            <a:outerShdw blurRad="469900" sx="104000" sy="104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4254B2E8-D166-4EE3-A74F-83E887605B71}"/>
              </a:ext>
            </a:extLst>
          </p:cNvPr>
          <p:cNvSpPr txBox="1"/>
          <p:nvPr/>
        </p:nvSpPr>
        <p:spPr>
          <a:xfrm>
            <a:off x="8907911" y="5973571"/>
            <a:ext cx="2742969" cy="830997"/>
          </a:xfrm>
          <a:prstGeom prst="rect">
            <a:avLst/>
          </a:prstGeom>
          <a:noFill/>
        </p:spPr>
        <p:txBody>
          <a:bodyPr wrap="square" rtlCol="0">
            <a:spAutoFit/>
          </a:bodyPr>
          <a:lstStyle/>
          <a:p>
            <a:pPr marL="285750" indent="-285750">
              <a:lnSpc>
                <a:spcPct val="150000"/>
              </a:lnSpc>
              <a:buFont typeface="Wingdings" panose="05000000000000000000" pitchFamily="2" charset="2"/>
              <a:buChar char="p"/>
            </a:pPr>
            <a:r>
              <a:rPr lang="zh-CN" altLang="en-US" sz="1600" dirty="0" smtClean="0">
                <a:latin typeface="微软雅黑" panose="020B0503020204020204" pitchFamily="34" charset="-122"/>
                <a:ea typeface="微软雅黑" panose="020B0503020204020204" pitchFamily="34" charset="-122"/>
              </a:rPr>
              <a:t>维</a:t>
            </a:r>
            <a:r>
              <a:rPr lang="zh-CN" altLang="en-US" sz="1600" dirty="0">
                <a:latin typeface="微软雅黑" panose="020B0503020204020204" pitchFamily="34" charset="-122"/>
                <a:ea typeface="微软雅黑" panose="020B0503020204020204" pitchFamily="34" charset="-122"/>
              </a:rPr>
              <a:t>度</a:t>
            </a:r>
            <a:r>
              <a:rPr lang="zh-CN" altLang="en-US" sz="1600" dirty="0" smtClean="0">
                <a:latin typeface="微软雅黑" panose="020B0503020204020204" pitchFamily="34" charset="-122"/>
                <a:ea typeface="微软雅黑" panose="020B0503020204020204" pitchFamily="34" charset="-122"/>
              </a:rPr>
              <a:t>灾难</a:t>
            </a:r>
            <a:endParaRPr lang="en-US" altLang="zh-CN" sz="1600"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p"/>
            </a:pPr>
            <a:r>
              <a:rPr lang="zh-CN" altLang="en-US" sz="1600" dirty="0" smtClean="0">
                <a:latin typeface="微软雅黑" panose="020B0503020204020204" pitchFamily="34" charset="-122"/>
                <a:ea typeface="微软雅黑" panose="020B0503020204020204" pitchFamily="34" charset="-122"/>
              </a:rPr>
              <a:t>探索</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利用</a:t>
            </a:r>
            <a:r>
              <a:rPr lang="zh-CN" altLang="en-US" sz="1600" dirty="0" smtClean="0">
                <a:latin typeface="微软雅黑" panose="020B0503020204020204" pitchFamily="34" charset="-122"/>
                <a:ea typeface="微软雅黑" panose="020B0503020204020204" pitchFamily="34" charset="-122"/>
              </a:rPr>
              <a:t>权衡问题</a:t>
            </a:r>
            <a:endParaRPr lang="en-US" altLang="zh-CN" sz="1600" dirty="0" smtClean="0">
              <a:latin typeface="微软雅黑" panose="020B0503020204020204" pitchFamily="34" charset="-122"/>
              <a:ea typeface="微软雅黑" panose="020B0503020204020204" pitchFamily="34" charset="-122"/>
            </a:endParaRPr>
          </a:p>
        </p:txBody>
      </p:sp>
      <p:sp>
        <p:nvSpPr>
          <p:cNvPr id="27" name="文本框 26">
            <a:extLst>
              <a:ext uri="{FF2B5EF4-FFF2-40B4-BE49-F238E27FC236}">
                <a16:creationId xmlns:a16="http://schemas.microsoft.com/office/drawing/2014/main" id="{1A6B6818-1449-4F9C-9EE6-9D4B48315AD7}"/>
              </a:ext>
            </a:extLst>
          </p:cNvPr>
          <p:cNvSpPr txBox="1"/>
          <p:nvPr/>
        </p:nvSpPr>
        <p:spPr>
          <a:xfrm>
            <a:off x="9127445" y="5552429"/>
            <a:ext cx="1502979" cy="400110"/>
          </a:xfrm>
          <a:prstGeom prst="rect">
            <a:avLst/>
          </a:prstGeom>
          <a:noFill/>
        </p:spPr>
        <p:txBody>
          <a:bodyPr wrap="square" rtlCol="0">
            <a:spAutoFit/>
          </a:bodyPr>
          <a:lstStyle>
            <a:defPPr>
              <a:defRPr lang="zh-CN"/>
            </a:defPPr>
            <a:lvl1pPr>
              <a:defRPr sz="2800" b="1">
                <a:solidFill>
                  <a:srgbClr val="1E1F8B"/>
                </a:solidFill>
                <a:latin typeface="浪漫雅圆" panose="02010601040101010101" pitchFamily="2" charset="-122"/>
                <a:ea typeface="浪漫雅圆" panose="02010601040101010101" pitchFamily="2" charset="-122"/>
              </a:defRPr>
            </a:lvl1pPr>
          </a:lstStyle>
          <a:p>
            <a:pPr algn="ctr"/>
            <a:r>
              <a:rPr lang="zh-CN" altLang="en-US" sz="2000" dirty="0" smtClean="0">
                <a:solidFill>
                  <a:schemeClr val="bg1"/>
                </a:solidFill>
                <a:latin typeface="微软雅黑" panose="020B0503020204020204" pitchFamily="34" charset="-122"/>
                <a:ea typeface="微软雅黑" panose="020B0503020204020204" pitchFamily="34" charset="-122"/>
              </a:rPr>
              <a:t>面临的挑战</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09" name="任意多边形: 形状 108">
            <a:extLst>
              <a:ext uri="{FF2B5EF4-FFF2-40B4-BE49-F238E27FC236}">
                <a16:creationId xmlns:a16="http://schemas.microsoft.com/office/drawing/2014/main" id="{D0E3768E-7D44-4826-8C65-EE12ED1F44DD}"/>
              </a:ext>
            </a:extLst>
          </p:cNvPr>
          <p:cNvSpPr/>
          <p:nvPr/>
        </p:nvSpPr>
        <p:spPr>
          <a:xfrm>
            <a:off x="2380548" y="1331684"/>
            <a:ext cx="833708" cy="623796"/>
          </a:xfrm>
          <a:custGeom>
            <a:avLst/>
            <a:gdLst/>
            <a:ahLst/>
            <a:cxnLst/>
            <a:rect l="l" t="t" r="r" b="b"/>
            <a:pathLst>
              <a:path w="95778" h="71663">
                <a:moveTo>
                  <a:pt x="82098" y="5"/>
                </a:moveTo>
                <a:cubicBezTo>
                  <a:pt x="84614" y="48"/>
                  <a:pt x="87286" y="396"/>
                  <a:pt x="90116" y="1050"/>
                </a:cubicBezTo>
                <a:lnTo>
                  <a:pt x="90116" y="8817"/>
                </a:lnTo>
                <a:cubicBezTo>
                  <a:pt x="78257" y="13440"/>
                  <a:pt x="71979" y="21792"/>
                  <a:pt x="71280" y="33873"/>
                </a:cubicBezTo>
                <a:cubicBezTo>
                  <a:pt x="84139" y="29288"/>
                  <a:pt x="92305" y="35340"/>
                  <a:pt x="95778" y="52027"/>
                </a:cubicBezTo>
                <a:cubicBezTo>
                  <a:pt x="94826" y="65118"/>
                  <a:pt x="87973" y="71663"/>
                  <a:pt x="75219" y="71663"/>
                </a:cubicBezTo>
                <a:cubicBezTo>
                  <a:pt x="59956" y="70752"/>
                  <a:pt x="52325" y="61506"/>
                  <a:pt x="52325" y="43926"/>
                </a:cubicBezTo>
                <a:cubicBezTo>
                  <a:pt x="54564" y="14342"/>
                  <a:pt x="64489" y="-298"/>
                  <a:pt x="82098" y="5"/>
                </a:cubicBezTo>
                <a:close/>
                <a:moveTo>
                  <a:pt x="29473" y="5"/>
                </a:moveTo>
                <a:cubicBezTo>
                  <a:pt x="31987" y="48"/>
                  <a:pt x="34659" y="396"/>
                  <a:pt x="37490" y="1050"/>
                </a:cubicBezTo>
                <a:lnTo>
                  <a:pt x="37490" y="8817"/>
                </a:lnTo>
                <a:cubicBezTo>
                  <a:pt x="25647" y="13434"/>
                  <a:pt x="19469" y="21786"/>
                  <a:pt x="18954" y="33873"/>
                </a:cubicBezTo>
                <a:cubicBezTo>
                  <a:pt x="31588" y="29288"/>
                  <a:pt x="39755" y="35324"/>
                  <a:pt x="43458" y="51980"/>
                </a:cubicBezTo>
                <a:cubicBezTo>
                  <a:pt x="42502" y="65102"/>
                  <a:pt x="35547" y="71663"/>
                  <a:pt x="22593" y="71663"/>
                </a:cubicBezTo>
                <a:cubicBezTo>
                  <a:pt x="7531" y="70752"/>
                  <a:pt x="0" y="61506"/>
                  <a:pt x="0" y="43926"/>
                </a:cubicBezTo>
                <a:cubicBezTo>
                  <a:pt x="2053" y="14342"/>
                  <a:pt x="11877" y="-298"/>
                  <a:pt x="29473" y="5"/>
                </a:cubicBezTo>
                <a:close/>
              </a:path>
            </a:pathLst>
          </a:custGeom>
          <a:solidFill>
            <a:srgbClr val="004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graphicFrame>
            <p:nvGraphicFramePr>
              <p:cNvPr id="6" name="表格 5"/>
              <p:cNvGraphicFramePr>
                <a:graphicFrameLocks noGrp="1"/>
              </p:cNvGraphicFramePr>
              <p:nvPr>
                <p:extLst>
                  <p:ext uri="{D42A27DB-BD31-4B8C-83A1-F6EECF244321}">
                    <p14:modId xmlns:p14="http://schemas.microsoft.com/office/powerpoint/2010/main" val="26446788"/>
                  </p:ext>
                </p:extLst>
              </p:nvPr>
            </p:nvGraphicFramePr>
            <p:xfrm>
              <a:off x="2655255" y="2254937"/>
              <a:ext cx="5916098" cy="3328596"/>
            </p:xfrm>
            <a:graphic>
              <a:graphicData uri="http://schemas.openxmlformats.org/drawingml/2006/table">
                <a:tbl>
                  <a:tblPr firstRow="1" firstCol="1" bandRow="1">
                    <a:tableStyleId>{5C22544A-7EE6-4342-B048-85BDC9FD1C3A}</a:tableStyleId>
                  </a:tblPr>
                  <a:tblGrid>
                    <a:gridCol w="1216658">
                      <a:extLst>
                        <a:ext uri="{9D8B030D-6E8A-4147-A177-3AD203B41FA5}">
                          <a16:colId xmlns:a16="http://schemas.microsoft.com/office/drawing/2014/main" val="2530418583"/>
                        </a:ext>
                      </a:extLst>
                    </a:gridCol>
                    <a:gridCol w="1083967">
                      <a:extLst>
                        <a:ext uri="{9D8B030D-6E8A-4147-A177-3AD203B41FA5}">
                          <a16:colId xmlns:a16="http://schemas.microsoft.com/office/drawing/2014/main" val="2909970703"/>
                        </a:ext>
                      </a:extLst>
                    </a:gridCol>
                    <a:gridCol w="1150312">
                      <a:extLst>
                        <a:ext uri="{9D8B030D-6E8A-4147-A177-3AD203B41FA5}">
                          <a16:colId xmlns:a16="http://schemas.microsoft.com/office/drawing/2014/main" val="929522565"/>
                        </a:ext>
                      </a:extLst>
                    </a:gridCol>
                    <a:gridCol w="1150312">
                      <a:extLst>
                        <a:ext uri="{9D8B030D-6E8A-4147-A177-3AD203B41FA5}">
                          <a16:colId xmlns:a16="http://schemas.microsoft.com/office/drawing/2014/main" val="2280355325"/>
                        </a:ext>
                      </a:extLst>
                    </a:gridCol>
                    <a:gridCol w="1314849">
                      <a:extLst>
                        <a:ext uri="{9D8B030D-6E8A-4147-A177-3AD203B41FA5}">
                          <a16:colId xmlns:a16="http://schemas.microsoft.com/office/drawing/2014/main" val="2942478260"/>
                        </a:ext>
                      </a:extLst>
                    </a:gridCol>
                  </a:tblGrid>
                  <a:tr h="277383">
                    <a:tc>
                      <a:txBody>
                        <a:bodyPr/>
                        <a:lstStyle/>
                        <a:p>
                          <a:pPr indent="266700" algn="just">
                            <a:lnSpc>
                              <a:spcPts val="2000"/>
                            </a:lnSpc>
                            <a:spcAft>
                              <a:spcPts val="0"/>
                            </a:spcAft>
                          </a:pPr>
                          <a:r>
                            <a:rPr lang="zh-CN" sz="1200" kern="100" dirty="0">
                              <a:effectLst/>
                            </a:rPr>
                            <a:t>算法</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lnSpc>
                              <a:spcPts val="2000"/>
                            </a:lnSpc>
                            <a:spcAft>
                              <a:spcPts val="0"/>
                            </a:spcAft>
                          </a:pPr>
                          <a:r>
                            <a:rPr lang="zh-CN" sz="1200" kern="100" dirty="0">
                              <a:effectLst/>
                            </a:rPr>
                            <a:t>策略</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lnSpc>
                              <a:spcPts val="2000"/>
                            </a:lnSpc>
                            <a:spcAft>
                              <a:spcPts val="0"/>
                            </a:spcAft>
                          </a:pPr>
                          <a:r>
                            <a:rPr lang="zh-CN" sz="1200" kern="0" dirty="0">
                              <a:effectLst/>
                            </a:rPr>
                            <a:t>行动空间</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lnSpc>
                              <a:spcPts val="2000"/>
                            </a:lnSpc>
                            <a:spcAft>
                              <a:spcPts val="0"/>
                            </a:spcAft>
                          </a:pPr>
                          <a:r>
                            <a:rPr lang="zh-CN" sz="1200" kern="100">
                              <a:effectLst/>
                            </a:rPr>
                            <a:t>状态空间</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lnSpc>
                              <a:spcPts val="2000"/>
                            </a:lnSpc>
                            <a:spcAft>
                              <a:spcPts val="0"/>
                            </a:spcAft>
                          </a:pPr>
                          <a:r>
                            <a:rPr lang="zh-CN" sz="1200" kern="0">
                              <a:effectLst/>
                            </a:rPr>
                            <a:t>运算子</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80938441"/>
                      </a:ext>
                    </a:extLst>
                  </a:tr>
                  <a:tr h="277383">
                    <a:tc>
                      <a:txBody>
                        <a:bodyPr/>
                        <a:lstStyle/>
                        <a:p>
                          <a:pPr indent="127000" algn="just">
                            <a:lnSpc>
                              <a:spcPts val="2000"/>
                            </a:lnSpc>
                            <a:spcAft>
                              <a:spcPts val="0"/>
                            </a:spcAft>
                          </a:pPr>
                          <a:r>
                            <a:rPr lang="en-US" sz="1200" kern="100" dirty="0">
                              <a:effectLst/>
                            </a:rPr>
                            <a:t>Monte Carlo</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33350" algn="just">
                            <a:lnSpc>
                              <a:spcPts val="2000"/>
                            </a:lnSpc>
                            <a:spcAft>
                              <a:spcPts val="0"/>
                            </a:spcAft>
                          </a:pPr>
                          <a:r>
                            <a:rPr lang="en-US" sz="1200" kern="100" dirty="0" smtClean="0">
                              <a:effectLst/>
                            </a:rPr>
                            <a:t>    off-policy</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000"/>
                            </a:lnSpc>
                            <a:spcAft>
                              <a:spcPts val="0"/>
                            </a:spcAft>
                          </a:pPr>
                          <a:r>
                            <a:rPr lang="zh-CN" sz="1200" kern="100" dirty="0">
                              <a:effectLst/>
                            </a:rPr>
                            <a:t>离散的</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000"/>
                            </a:lnSpc>
                            <a:spcAft>
                              <a:spcPts val="0"/>
                            </a:spcAft>
                          </a:pPr>
                          <a:r>
                            <a:rPr lang="zh-CN" sz="1200" kern="100">
                              <a:effectLst/>
                            </a:rPr>
                            <a:t>离散的</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200025" algn="just">
                            <a:lnSpc>
                              <a:spcPts val="2000"/>
                            </a:lnSpc>
                            <a:spcAft>
                              <a:spcPts val="0"/>
                            </a:spcAft>
                          </a:pPr>
                          <a:r>
                            <a:rPr lang="en-US" altLang="zh-CN" sz="1200" kern="100" dirty="0" smtClean="0">
                              <a:effectLst/>
                            </a:rPr>
                            <a:t>        </a:t>
                          </a:r>
                          <a:r>
                            <a:rPr lang="zh-CN" sz="1200" kern="100" dirty="0" smtClean="0">
                              <a:effectLst/>
                            </a:rPr>
                            <a:t>样本均值</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94876652"/>
                      </a:ext>
                    </a:extLst>
                  </a:tr>
                  <a:tr h="277383">
                    <a:tc>
                      <a:txBody>
                        <a:bodyPr/>
                        <a:lstStyle/>
                        <a:p>
                          <a:pPr indent="127000" algn="just">
                            <a:lnSpc>
                              <a:spcPts val="2000"/>
                            </a:lnSpc>
                            <a:spcAft>
                              <a:spcPts val="0"/>
                            </a:spcAft>
                          </a:pPr>
                          <a:r>
                            <a:rPr lang="en-US" sz="1200" kern="100" dirty="0">
                              <a:effectLst/>
                            </a:rPr>
                            <a:t>Q-learning</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lnSpc>
                              <a:spcPts val="2000"/>
                            </a:lnSpc>
                            <a:spcAft>
                              <a:spcPts val="0"/>
                            </a:spcAft>
                          </a:pPr>
                          <a:r>
                            <a:rPr lang="en-US" sz="1200" kern="100" dirty="0">
                              <a:effectLst/>
                            </a:rPr>
                            <a:t>off-policy</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000"/>
                            </a:lnSpc>
                            <a:spcAft>
                              <a:spcPts val="0"/>
                            </a:spcAft>
                          </a:pPr>
                          <a:r>
                            <a:rPr lang="zh-CN" sz="1200" kern="100" dirty="0">
                              <a:effectLst/>
                            </a:rPr>
                            <a:t>离散的</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000"/>
                            </a:lnSpc>
                            <a:spcAft>
                              <a:spcPts val="0"/>
                            </a:spcAft>
                          </a:pPr>
                          <a:r>
                            <a:rPr lang="zh-CN" sz="1200" kern="100" dirty="0">
                              <a:effectLst/>
                            </a:rPr>
                            <a:t>离散的</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000"/>
                            </a:lnSpc>
                            <a:spcAft>
                              <a:spcPts val="0"/>
                            </a:spcAft>
                          </a:pPr>
                          <a:r>
                            <a:rPr lang="en-US" sz="1200" kern="100">
                              <a:effectLst/>
                            </a:rPr>
                            <a:t>Q</a:t>
                          </a:r>
                          <a:r>
                            <a:rPr lang="zh-CN" sz="1200" kern="100">
                              <a:effectLst/>
                            </a:rPr>
                            <a:t>值</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87576556"/>
                      </a:ext>
                    </a:extLst>
                  </a:tr>
                  <a:tr h="277383">
                    <a:tc>
                      <a:txBody>
                        <a:bodyPr/>
                        <a:lstStyle/>
                        <a:p>
                          <a:pPr indent="127000" algn="just">
                            <a:lnSpc>
                              <a:spcPts val="2000"/>
                            </a:lnSpc>
                            <a:spcAft>
                              <a:spcPts val="0"/>
                            </a:spcAft>
                          </a:pPr>
                          <a:r>
                            <a:rPr lang="en-US" sz="1200" kern="100" dirty="0">
                              <a:effectLst/>
                            </a:rPr>
                            <a:t>SARSA</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lnSpc>
                              <a:spcPts val="2000"/>
                            </a:lnSpc>
                            <a:spcAft>
                              <a:spcPts val="0"/>
                            </a:spcAft>
                          </a:pPr>
                          <a:r>
                            <a:rPr lang="en-US" sz="1200" kern="100">
                              <a:effectLst/>
                            </a:rPr>
                            <a:t>on-policy</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000"/>
                            </a:lnSpc>
                            <a:spcAft>
                              <a:spcPts val="0"/>
                            </a:spcAft>
                          </a:pPr>
                          <a:r>
                            <a:rPr lang="zh-CN" sz="1200" kern="100">
                              <a:effectLst/>
                            </a:rPr>
                            <a:t>离散的</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000"/>
                            </a:lnSpc>
                            <a:spcAft>
                              <a:spcPts val="0"/>
                            </a:spcAft>
                          </a:pPr>
                          <a:r>
                            <a:rPr lang="zh-CN" sz="1200" kern="100" dirty="0">
                              <a:effectLst/>
                            </a:rPr>
                            <a:t>离散的</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000"/>
                            </a:lnSpc>
                            <a:spcAft>
                              <a:spcPts val="0"/>
                            </a:spcAft>
                          </a:pPr>
                          <a:r>
                            <a:rPr lang="en-US" sz="1200" kern="100">
                              <a:effectLst/>
                            </a:rPr>
                            <a:t>Q</a:t>
                          </a:r>
                          <a:r>
                            <a:rPr lang="zh-CN" sz="1200" kern="100">
                              <a:effectLst/>
                            </a:rPr>
                            <a:t>值</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626223906"/>
                      </a:ext>
                    </a:extLst>
                  </a:tr>
                  <a:tr h="277383">
                    <a:tc>
                      <a:txBody>
                        <a:bodyPr/>
                        <a:lstStyle/>
                        <a:p>
                          <a:pPr indent="127000" algn="just">
                            <a:lnSpc>
                              <a:spcPts val="2000"/>
                            </a:lnSpc>
                            <a:spcAft>
                              <a:spcPts val="0"/>
                            </a:spcAft>
                          </a:pPr>
                          <a:r>
                            <a:rPr lang="en-US" sz="1200" kern="100" dirty="0">
                              <a:effectLst/>
                            </a:rPr>
                            <a:t>Q-learning-</a:t>
                          </a:r>
                          <a14:m>
                            <m:oMath xmlns:m="http://schemas.openxmlformats.org/officeDocument/2006/math">
                              <m:r>
                                <m:rPr>
                                  <m:sty m:val="p"/>
                                </m:rPr>
                                <a:rPr lang="en-US" sz="1200" kern="100">
                                  <a:effectLst/>
                                  <a:latin typeface="Cambria Math" panose="02040503050406030204" pitchFamily="18" charset="0"/>
                                </a:rPr>
                                <m:t>λ</m:t>
                              </m:r>
                            </m:oMath>
                          </a14:m>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lnSpc>
                              <a:spcPts val="2000"/>
                            </a:lnSpc>
                            <a:spcAft>
                              <a:spcPts val="0"/>
                            </a:spcAft>
                          </a:pPr>
                          <a:r>
                            <a:rPr lang="en-US" sz="1200" kern="100">
                              <a:effectLst/>
                            </a:rPr>
                            <a:t>off-policy</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000"/>
                            </a:lnSpc>
                            <a:spcAft>
                              <a:spcPts val="0"/>
                            </a:spcAft>
                          </a:pPr>
                          <a:r>
                            <a:rPr lang="zh-CN" sz="1200" kern="100" dirty="0">
                              <a:effectLst/>
                            </a:rPr>
                            <a:t>离散的</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000"/>
                            </a:lnSpc>
                            <a:spcAft>
                              <a:spcPts val="0"/>
                            </a:spcAft>
                          </a:pPr>
                          <a:r>
                            <a:rPr lang="zh-CN" sz="1200" kern="100" dirty="0">
                              <a:effectLst/>
                            </a:rPr>
                            <a:t>离散的</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000"/>
                            </a:lnSpc>
                            <a:spcAft>
                              <a:spcPts val="0"/>
                            </a:spcAft>
                          </a:pPr>
                          <a:r>
                            <a:rPr lang="en-US" sz="1200" kern="100" dirty="0">
                              <a:effectLst/>
                            </a:rPr>
                            <a:t>Q</a:t>
                          </a:r>
                          <a:r>
                            <a:rPr lang="zh-CN" sz="1200" kern="100" dirty="0">
                              <a:effectLst/>
                            </a:rPr>
                            <a:t>值</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42157400"/>
                      </a:ext>
                    </a:extLst>
                  </a:tr>
                  <a:tr h="277383">
                    <a:tc>
                      <a:txBody>
                        <a:bodyPr/>
                        <a:lstStyle/>
                        <a:p>
                          <a:pPr indent="127000" algn="just">
                            <a:lnSpc>
                              <a:spcPts val="2000"/>
                            </a:lnSpc>
                            <a:spcAft>
                              <a:spcPts val="0"/>
                            </a:spcAft>
                          </a:pPr>
                          <a:r>
                            <a:rPr lang="en-US" sz="1200" kern="100" dirty="0">
                              <a:effectLst/>
                            </a:rPr>
                            <a:t>SARSA-</a:t>
                          </a:r>
                          <a14:m>
                            <m:oMath xmlns:m="http://schemas.openxmlformats.org/officeDocument/2006/math">
                              <m:r>
                                <m:rPr>
                                  <m:sty m:val="p"/>
                                </m:rPr>
                                <a:rPr lang="en-US" sz="1200" kern="100">
                                  <a:effectLst/>
                                  <a:latin typeface="Cambria Math" panose="02040503050406030204" pitchFamily="18" charset="0"/>
                                </a:rPr>
                                <m:t>λ</m:t>
                              </m:r>
                            </m:oMath>
                          </a14:m>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lnSpc>
                              <a:spcPts val="2000"/>
                            </a:lnSpc>
                            <a:spcAft>
                              <a:spcPts val="0"/>
                            </a:spcAft>
                          </a:pPr>
                          <a:r>
                            <a:rPr lang="en-US" sz="1200" kern="100">
                              <a:effectLst/>
                            </a:rPr>
                            <a:t>on-policy</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000"/>
                            </a:lnSpc>
                            <a:spcAft>
                              <a:spcPts val="0"/>
                            </a:spcAft>
                          </a:pPr>
                          <a:r>
                            <a:rPr lang="zh-CN" sz="1200" kern="100" dirty="0">
                              <a:effectLst/>
                            </a:rPr>
                            <a:t>离散的</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000"/>
                            </a:lnSpc>
                            <a:spcAft>
                              <a:spcPts val="0"/>
                            </a:spcAft>
                          </a:pPr>
                          <a:r>
                            <a:rPr lang="zh-CN" sz="1200" kern="100">
                              <a:effectLst/>
                            </a:rPr>
                            <a:t>离散的</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000"/>
                            </a:lnSpc>
                            <a:spcAft>
                              <a:spcPts val="0"/>
                            </a:spcAft>
                          </a:pPr>
                          <a:r>
                            <a:rPr lang="en-US" sz="1200" kern="100" dirty="0">
                              <a:effectLst/>
                            </a:rPr>
                            <a:t>Q</a:t>
                          </a:r>
                          <a:r>
                            <a:rPr lang="zh-CN" sz="1200" kern="100" dirty="0">
                              <a:effectLst/>
                            </a:rPr>
                            <a:t>值</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16975817"/>
                      </a:ext>
                    </a:extLst>
                  </a:tr>
                  <a:tr h="277383">
                    <a:tc>
                      <a:txBody>
                        <a:bodyPr/>
                        <a:lstStyle/>
                        <a:p>
                          <a:pPr indent="127000" algn="just">
                            <a:lnSpc>
                              <a:spcPts val="2000"/>
                            </a:lnSpc>
                            <a:spcAft>
                              <a:spcPts val="0"/>
                            </a:spcAft>
                          </a:pPr>
                          <a:r>
                            <a:rPr lang="en-US" sz="1200" kern="100" dirty="0">
                              <a:effectLst/>
                            </a:rPr>
                            <a:t>DQN</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lnSpc>
                              <a:spcPts val="2000"/>
                            </a:lnSpc>
                            <a:spcAft>
                              <a:spcPts val="0"/>
                            </a:spcAft>
                          </a:pPr>
                          <a:r>
                            <a:rPr lang="en-US" sz="1200" kern="100">
                              <a:effectLst/>
                            </a:rPr>
                            <a:t>off-policy</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000"/>
                            </a:lnSpc>
                            <a:spcAft>
                              <a:spcPts val="0"/>
                            </a:spcAft>
                          </a:pPr>
                          <a:r>
                            <a:rPr lang="zh-CN" sz="1200" kern="100" dirty="0">
                              <a:effectLst/>
                            </a:rPr>
                            <a:t>离散的</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000"/>
                            </a:lnSpc>
                            <a:spcAft>
                              <a:spcPts val="0"/>
                            </a:spcAft>
                          </a:pPr>
                          <a:r>
                            <a:rPr lang="zh-CN" sz="1200" kern="100">
                              <a:effectLst/>
                            </a:rPr>
                            <a:t>连续的</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000"/>
                            </a:lnSpc>
                            <a:spcAft>
                              <a:spcPts val="0"/>
                            </a:spcAft>
                          </a:pPr>
                          <a:r>
                            <a:rPr lang="en-US" sz="1200" kern="100" dirty="0">
                              <a:effectLst/>
                            </a:rPr>
                            <a:t>Q</a:t>
                          </a:r>
                          <a:r>
                            <a:rPr lang="zh-CN" sz="1200" kern="100" dirty="0">
                              <a:effectLst/>
                            </a:rPr>
                            <a:t>值</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91267090"/>
                      </a:ext>
                    </a:extLst>
                  </a:tr>
                  <a:tr h="277383">
                    <a:tc>
                      <a:txBody>
                        <a:bodyPr/>
                        <a:lstStyle/>
                        <a:p>
                          <a:pPr indent="127000" algn="just">
                            <a:lnSpc>
                              <a:spcPts val="2000"/>
                            </a:lnSpc>
                            <a:spcAft>
                              <a:spcPts val="0"/>
                            </a:spcAft>
                          </a:pPr>
                          <a:r>
                            <a:rPr lang="en-US" sz="1200" kern="0" dirty="0">
                              <a:effectLst/>
                            </a:rPr>
                            <a:t>DDPG</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lnSpc>
                              <a:spcPts val="2000"/>
                            </a:lnSpc>
                            <a:spcAft>
                              <a:spcPts val="0"/>
                            </a:spcAft>
                          </a:pPr>
                          <a:r>
                            <a:rPr lang="en-US" sz="1200" kern="0">
                              <a:effectLst/>
                            </a:rPr>
                            <a:t>off-policy</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000"/>
                            </a:lnSpc>
                            <a:spcAft>
                              <a:spcPts val="0"/>
                            </a:spcAft>
                          </a:pPr>
                          <a:r>
                            <a:rPr lang="zh-CN" sz="1200" kern="0" dirty="0">
                              <a:effectLst/>
                            </a:rPr>
                            <a:t>连续的</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000"/>
                            </a:lnSpc>
                            <a:spcAft>
                              <a:spcPts val="0"/>
                            </a:spcAft>
                          </a:pPr>
                          <a:r>
                            <a:rPr lang="zh-CN" sz="1200" kern="0" dirty="0">
                              <a:effectLst/>
                            </a:rPr>
                            <a:t>连续的</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000"/>
                            </a:lnSpc>
                            <a:spcAft>
                              <a:spcPts val="0"/>
                            </a:spcAft>
                          </a:pPr>
                          <a:r>
                            <a:rPr lang="en-US" sz="1200" kern="100" dirty="0">
                              <a:effectLst/>
                            </a:rPr>
                            <a:t>Q</a:t>
                          </a:r>
                          <a:r>
                            <a:rPr lang="zh-CN" sz="1200" kern="100" dirty="0">
                              <a:effectLst/>
                            </a:rPr>
                            <a:t>值</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15116016"/>
                      </a:ext>
                    </a:extLst>
                  </a:tr>
                  <a:tr h="277383">
                    <a:tc>
                      <a:txBody>
                        <a:bodyPr/>
                        <a:lstStyle/>
                        <a:p>
                          <a:pPr indent="127000" algn="just">
                            <a:lnSpc>
                              <a:spcPts val="2000"/>
                            </a:lnSpc>
                            <a:spcAft>
                              <a:spcPts val="0"/>
                            </a:spcAft>
                          </a:pPr>
                          <a:r>
                            <a:rPr lang="en-US" sz="1200" kern="0" dirty="0">
                              <a:effectLst/>
                            </a:rPr>
                            <a:t>A3C</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lnSpc>
                              <a:spcPts val="2000"/>
                            </a:lnSpc>
                            <a:spcAft>
                              <a:spcPts val="0"/>
                            </a:spcAft>
                          </a:pPr>
                          <a:r>
                            <a:rPr lang="en-US" sz="1200" kern="0" dirty="0">
                              <a:effectLst/>
                            </a:rPr>
                            <a:t>off-policy</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000"/>
                            </a:lnSpc>
                            <a:spcAft>
                              <a:spcPts val="0"/>
                            </a:spcAft>
                          </a:pPr>
                          <a:r>
                            <a:rPr lang="zh-CN" sz="1200" kern="0" dirty="0">
                              <a:effectLst/>
                            </a:rPr>
                            <a:t>连续的</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000"/>
                            </a:lnSpc>
                            <a:spcAft>
                              <a:spcPts val="0"/>
                            </a:spcAft>
                          </a:pPr>
                          <a:r>
                            <a:rPr lang="zh-CN" sz="1200" kern="0">
                              <a:effectLst/>
                            </a:rPr>
                            <a:t>连续的</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000"/>
                            </a:lnSpc>
                            <a:spcAft>
                              <a:spcPts val="0"/>
                            </a:spcAft>
                          </a:pPr>
                          <a:r>
                            <a:rPr lang="en-US" sz="1200" kern="100" dirty="0">
                              <a:effectLst/>
                            </a:rPr>
                            <a:t>Q</a:t>
                          </a:r>
                          <a:r>
                            <a:rPr lang="zh-CN" sz="1200" kern="100" dirty="0">
                              <a:effectLst/>
                            </a:rPr>
                            <a:t>值</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92035701"/>
                      </a:ext>
                    </a:extLst>
                  </a:tr>
                  <a:tr h="277383">
                    <a:tc>
                      <a:txBody>
                        <a:bodyPr/>
                        <a:lstStyle/>
                        <a:p>
                          <a:pPr indent="127000" algn="just">
                            <a:lnSpc>
                              <a:spcPts val="2000"/>
                            </a:lnSpc>
                            <a:spcAft>
                              <a:spcPts val="0"/>
                            </a:spcAft>
                          </a:pPr>
                          <a:r>
                            <a:rPr lang="en-US" sz="1200" kern="0" dirty="0">
                              <a:effectLst/>
                            </a:rPr>
                            <a:t>NAF</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lnSpc>
                              <a:spcPts val="2000"/>
                            </a:lnSpc>
                            <a:spcAft>
                              <a:spcPts val="0"/>
                            </a:spcAft>
                          </a:pPr>
                          <a:r>
                            <a:rPr lang="en-US" sz="1200" kern="0">
                              <a:effectLst/>
                            </a:rPr>
                            <a:t>off-policy</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000"/>
                            </a:lnSpc>
                            <a:spcAft>
                              <a:spcPts val="0"/>
                            </a:spcAft>
                          </a:pPr>
                          <a:r>
                            <a:rPr lang="zh-CN" sz="1200" kern="0" dirty="0">
                              <a:effectLst/>
                            </a:rPr>
                            <a:t>连续的</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000"/>
                            </a:lnSpc>
                            <a:spcAft>
                              <a:spcPts val="0"/>
                            </a:spcAft>
                          </a:pPr>
                          <a:r>
                            <a:rPr lang="zh-CN" sz="1200" kern="0" dirty="0">
                              <a:effectLst/>
                            </a:rPr>
                            <a:t>连续的</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000"/>
                            </a:lnSpc>
                            <a:spcAft>
                              <a:spcPts val="0"/>
                            </a:spcAft>
                          </a:pPr>
                          <a:r>
                            <a:rPr lang="zh-CN" sz="1200" kern="0" dirty="0">
                              <a:effectLst/>
                            </a:rPr>
                            <a:t>优势</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75664823"/>
                      </a:ext>
                    </a:extLst>
                  </a:tr>
                  <a:tr h="277383">
                    <a:tc>
                      <a:txBody>
                        <a:bodyPr/>
                        <a:lstStyle/>
                        <a:p>
                          <a:pPr indent="127000" algn="just">
                            <a:lnSpc>
                              <a:spcPts val="2000"/>
                            </a:lnSpc>
                            <a:spcAft>
                              <a:spcPts val="0"/>
                            </a:spcAft>
                          </a:pPr>
                          <a:r>
                            <a:rPr lang="en-US" sz="1200" kern="0" dirty="0">
                              <a:effectLst/>
                            </a:rPr>
                            <a:t>TRPO</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lnSpc>
                              <a:spcPts val="2000"/>
                            </a:lnSpc>
                            <a:spcAft>
                              <a:spcPts val="0"/>
                            </a:spcAft>
                          </a:pPr>
                          <a:r>
                            <a:rPr lang="en-US" sz="1200" kern="0">
                              <a:effectLst/>
                            </a:rPr>
                            <a:t>on-policy</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000"/>
                            </a:lnSpc>
                            <a:spcAft>
                              <a:spcPts val="0"/>
                            </a:spcAft>
                          </a:pPr>
                          <a:r>
                            <a:rPr lang="zh-CN" sz="1200" kern="0" dirty="0">
                              <a:effectLst/>
                            </a:rPr>
                            <a:t>连续的</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000"/>
                            </a:lnSpc>
                            <a:spcAft>
                              <a:spcPts val="0"/>
                            </a:spcAft>
                          </a:pPr>
                          <a:r>
                            <a:rPr lang="zh-CN" sz="1200" kern="0">
                              <a:effectLst/>
                            </a:rPr>
                            <a:t>连续的</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000"/>
                            </a:lnSpc>
                            <a:spcAft>
                              <a:spcPts val="0"/>
                            </a:spcAft>
                          </a:pPr>
                          <a:r>
                            <a:rPr lang="zh-CN" sz="1200" kern="0" dirty="0">
                              <a:effectLst/>
                            </a:rPr>
                            <a:t>优势</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356971205"/>
                      </a:ext>
                    </a:extLst>
                  </a:tr>
                  <a:tr h="277383">
                    <a:tc>
                      <a:txBody>
                        <a:bodyPr/>
                        <a:lstStyle/>
                        <a:p>
                          <a:pPr indent="127000" algn="just">
                            <a:lnSpc>
                              <a:spcPts val="2000"/>
                            </a:lnSpc>
                            <a:spcAft>
                              <a:spcPts val="0"/>
                            </a:spcAft>
                          </a:pPr>
                          <a:r>
                            <a:rPr lang="en-US" sz="1200" kern="100" dirty="0">
                              <a:effectLst/>
                            </a:rPr>
                            <a:t>PPO</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lnSpc>
                              <a:spcPts val="2000"/>
                            </a:lnSpc>
                            <a:spcAft>
                              <a:spcPts val="0"/>
                            </a:spcAft>
                          </a:pPr>
                          <a:r>
                            <a:rPr lang="en-US" sz="1200" kern="100" dirty="0">
                              <a:effectLst/>
                            </a:rPr>
                            <a:t>on-policy</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000"/>
                            </a:lnSpc>
                            <a:spcAft>
                              <a:spcPts val="0"/>
                            </a:spcAft>
                          </a:pPr>
                          <a:r>
                            <a:rPr lang="zh-CN" sz="1200" kern="100" dirty="0">
                              <a:effectLst/>
                            </a:rPr>
                            <a:t>连续的</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000"/>
                            </a:lnSpc>
                            <a:spcAft>
                              <a:spcPts val="0"/>
                            </a:spcAft>
                          </a:pPr>
                          <a:r>
                            <a:rPr lang="zh-CN" sz="1200" kern="100">
                              <a:effectLst/>
                            </a:rPr>
                            <a:t>连续的</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000"/>
                            </a:lnSpc>
                            <a:spcAft>
                              <a:spcPts val="0"/>
                            </a:spcAft>
                          </a:pPr>
                          <a:r>
                            <a:rPr lang="zh-CN" sz="1200" kern="100" dirty="0">
                              <a:effectLst/>
                            </a:rPr>
                            <a:t>优势</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7086167"/>
                      </a:ext>
                    </a:extLst>
                  </a:tr>
                </a:tbl>
              </a:graphicData>
            </a:graphic>
          </p:graphicFrame>
        </mc:Choice>
        <mc:Fallback xmlns="">
          <p:graphicFrame>
            <p:nvGraphicFramePr>
              <p:cNvPr id="6" name="表格 5"/>
              <p:cNvGraphicFramePr>
                <a:graphicFrameLocks noGrp="1"/>
              </p:cNvGraphicFramePr>
              <p:nvPr>
                <p:extLst>
                  <p:ext uri="{D42A27DB-BD31-4B8C-83A1-F6EECF244321}">
                    <p14:modId xmlns:p14="http://schemas.microsoft.com/office/powerpoint/2010/main" val="26446788"/>
                  </p:ext>
                </p:extLst>
              </p:nvPr>
            </p:nvGraphicFramePr>
            <p:xfrm>
              <a:off x="2655255" y="2254937"/>
              <a:ext cx="5916098" cy="3328596"/>
            </p:xfrm>
            <a:graphic>
              <a:graphicData uri="http://schemas.openxmlformats.org/drawingml/2006/table">
                <a:tbl>
                  <a:tblPr firstRow="1" firstCol="1" bandRow="1">
                    <a:tableStyleId>{5C22544A-7EE6-4342-B048-85BDC9FD1C3A}</a:tableStyleId>
                  </a:tblPr>
                  <a:tblGrid>
                    <a:gridCol w="1216658">
                      <a:extLst>
                        <a:ext uri="{9D8B030D-6E8A-4147-A177-3AD203B41FA5}">
                          <a16:colId xmlns:a16="http://schemas.microsoft.com/office/drawing/2014/main" val="2530418583"/>
                        </a:ext>
                      </a:extLst>
                    </a:gridCol>
                    <a:gridCol w="1083967">
                      <a:extLst>
                        <a:ext uri="{9D8B030D-6E8A-4147-A177-3AD203B41FA5}">
                          <a16:colId xmlns:a16="http://schemas.microsoft.com/office/drawing/2014/main" val="2909970703"/>
                        </a:ext>
                      </a:extLst>
                    </a:gridCol>
                    <a:gridCol w="1150312">
                      <a:extLst>
                        <a:ext uri="{9D8B030D-6E8A-4147-A177-3AD203B41FA5}">
                          <a16:colId xmlns:a16="http://schemas.microsoft.com/office/drawing/2014/main" val="929522565"/>
                        </a:ext>
                      </a:extLst>
                    </a:gridCol>
                    <a:gridCol w="1150312">
                      <a:extLst>
                        <a:ext uri="{9D8B030D-6E8A-4147-A177-3AD203B41FA5}">
                          <a16:colId xmlns:a16="http://schemas.microsoft.com/office/drawing/2014/main" val="2280355325"/>
                        </a:ext>
                      </a:extLst>
                    </a:gridCol>
                    <a:gridCol w="1314849">
                      <a:extLst>
                        <a:ext uri="{9D8B030D-6E8A-4147-A177-3AD203B41FA5}">
                          <a16:colId xmlns:a16="http://schemas.microsoft.com/office/drawing/2014/main" val="2942478260"/>
                        </a:ext>
                      </a:extLst>
                    </a:gridCol>
                  </a:tblGrid>
                  <a:tr h="277383">
                    <a:tc>
                      <a:txBody>
                        <a:bodyPr/>
                        <a:lstStyle/>
                        <a:p>
                          <a:pPr indent="266700" algn="just">
                            <a:lnSpc>
                              <a:spcPts val="2000"/>
                            </a:lnSpc>
                            <a:spcAft>
                              <a:spcPts val="0"/>
                            </a:spcAft>
                          </a:pPr>
                          <a:r>
                            <a:rPr lang="zh-CN" sz="1200" kern="100" dirty="0">
                              <a:effectLst/>
                            </a:rPr>
                            <a:t>算法</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lnSpc>
                              <a:spcPts val="2000"/>
                            </a:lnSpc>
                            <a:spcAft>
                              <a:spcPts val="0"/>
                            </a:spcAft>
                          </a:pPr>
                          <a:r>
                            <a:rPr lang="zh-CN" sz="1200" kern="100" dirty="0">
                              <a:effectLst/>
                            </a:rPr>
                            <a:t>策略</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lnSpc>
                              <a:spcPts val="2000"/>
                            </a:lnSpc>
                            <a:spcAft>
                              <a:spcPts val="0"/>
                            </a:spcAft>
                          </a:pPr>
                          <a:r>
                            <a:rPr lang="zh-CN" sz="1200" kern="0" dirty="0">
                              <a:effectLst/>
                            </a:rPr>
                            <a:t>行动空间</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lnSpc>
                              <a:spcPts val="2000"/>
                            </a:lnSpc>
                            <a:spcAft>
                              <a:spcPts val="0"/>
                            </a:spcAft>
                          </a:pPr>
                          <a:r>
                            <a:rPr lang="zh-CN" sz="1200" kern="100">
                              <a:effectLst/>
                            </a:rPr>
                            <a:t>状态空间</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lnSpc>
                              <a:spcPts val="2000"/>
                            </a:lnSpc>
                            <a:spcAft>
                              <a:spcPts val="0"/>
                            </a:spcAft>
                          </a:pPr>
                          <a:r>
                            <a:rPr lang="zh-CN" sz="1200" kern="0">
                              <a:effectLst/>
                            </a:rPr>
                            <a:t>运算子</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80938441"/>
                      </a:ext>
                    </a:extLst>
                  </a:tr>
                  <a:tr h="277383">
                    <a:tc>
                      <a:txBody>
                        <a:bodyPr/>
                        <a:lstStyle/>
                        <a:p>
                          <a:pPr indent="127000" algn="just">
                            <a:lnSpc>
                              <a:spcPts val="2000"/>
                            </a:lnSpc>
                            <a:spcAft>
                              <a:spcPts val="0"/>
                            </a:spcAft>
                          </a:pPr>
                          <a:r>
                            <a:rPr lang="en-US" sz="1200" kern="100" dirty="0">
                              <a:effectLst/>
                            </a:rPr>
                            <a:t>Monte Carlo</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33350" algn="just">
                            <a:lnSpc>
                              <a:spcPts val="2000"/>
                            </a:lnSpc>
                            <a:spcAft>
                              <a:spcPts val="0"/>
                            </a:spcAft>
                          </a:pPr>
                          <a:r>
                            <a:rPr lang="en-US" sz="1200" kern="100" dirty="0" smtClean="0">
                              <a:effectLst/>
                            </a:rPr>
                            <a:t>    off-policy</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000"/>
                            </a:lnSpc>
                            <a:spcAft>
                              <a:spcPts val="0"/>
                            </a:spcAft>
                          </a:pPr>
                          <a:r>
                            <a:rPr lang="zh-CN" sz="1200" kern="100" dirty="0">
                              <a:effectLst/>
                            </a:rPr>
                            <a:t>离散的</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000"/>
                            </a:lnSpc>
                            <a:spcAft>
                              <a:spcPts val="0"/>
                            </a:spcAft>
                          </a:pPr>
                          <a:r>
                            <a:rPr lang="zh-CN" sz="1200" kern="100">
                              <a:effectLst/>
                            </a:rPr>
                            <a:t>离散的</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200025" algn="just">
                            <a:lnSpc>
                              <a:spcPts val="2000"/>
                            </a:lnSpc>
                            <a:spcAft>
                              <a:spcPts val="0"/>
                            </a:spcAft>
                          </a:pPr>
                          <a:r>
                            <a:rPr lang="en-US" altLang="zh-CN" sz="1200" kern="100" dirty="0" smtClean="0">
                              <a:effectLst/>
                            </a:rPr>
                            <a:t>        </a:t>
                          </a:r>
                          <a:r>
                            <a:rPr lang="zh-CN" sz="1200" kern="100" dirty="0" smtClean="0">
                              <a:effectLst/>
                            </a:rPr>
                            <a:t>样本均值</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94876652"/>
                      </a:ext>
                    </a:extLst>
                  </a:tr>
                  <a:tr h="277383">
                    <a:tc>
                      <a:txBody>
                        <a:bodyPr/>
                        <a:lstStyle/>
                        <a:p>
                          <a:pPr indent="127000" algn="just">
                            <a:lnSpc>
                              <a:spcPts val="2000"/>
                            </a:lnSpc>
                            <a:spcAft>
                              <a:spcPts val="0"/>
                            </a:spcAft>
                          </a:pPr>
                          <a:r>
                            <a:rPr lang="en-US" sz="1200" kern="100" dirty="0">
                              <a:effectLst/>
                            </a:rPr>
                            <a:t>Q-learning</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lnSpc>
                              <a:spcPts val="2000"/>
                            </a:lnSpc>
                            <a:spcAft>
                              <a:spcPts val="0"/>
                            </a:spcAft>
                          </a:pPr>
                          <a:r>
                            <a:rPr lang="en-US" sz="1200" kern="100" dirty="0">
                              <a:effectLst/>
                            </a:rPr>
                            <a:t>off-policy</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000"/>
                            </a:lnSpc>
                            <a:spcAft>
                              <a:spcPts val="0"/>
                            </a:spcAft>
                          </a:pPr>
                          <a:r>
                            <a:rPr lang="zh-CN" sz="1200" kern="100" dirty="0">
                              <a:effectLst/>
                            </a:rPr>
                            <a:t>离散的</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000"/>
                            </a:lnSpc>
                            <a:spcAft>
                              <a:spcPts val="0"/>
                            </a:spcAft>
                          </a:pPr>
                          <a:r>
                            <a:rPr lang="zh-CN" sz="1200" kern="100" dirty="0">
                              <a:effectLst/>
                            </a:rPr>
                            <a:t>离散的</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000"/>
                            </a:lnSpc>
                            <a:spcAft>
                              <a:spcPts val="0"/>
                            </a:spcAft>
                          </a:pPr>
                          <a:r>
                            <a:rPr lang="en-US" sz="1200" kern="100">
                              <a:effectLst/>
                            </a:rPr>
                            <a:t>Q</a:t>
                          </a:r>
                          <a:r>
                            <a:rPr lang="zh-CN" sz="1200" kern="100">
                              <a:effectLst/>
                            </a:rPr>
                            <a:t>值</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87576556"/>
                      </a:ext>
                    </a:extLst>
                  </a:tr>
                  <a:tr h="277383">
                    <a:tc>
                      <a:txBody>
                        <a:bodyPr/>
                        <a:lstStyle/>
                        <a:p>
                          <a:pPr indent="127000" algn="just">
                            <a:lnSpc>
                              <a:spcPts val="2000"/>
                            </a:lnSpc>
                            <a:spcAft>
                              <a:spcPts val="0"/>
                            </a:spcAft>
                          </a:pPr>
                          <a:r>
                            <a:rPr lang="en-US" sz="1200" kern="100" dirty="0">
                              <a:effectLst/>
                            </a:rPr>
                            <a:t>SARSA</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lnSpc>
                              <a:spcPts val="2000"/>
                            </a:lnSpc>
                            <a:spcAft>
                              <a:spcPts val="0"/>
                            </a:spcAft>
                          </a:pPr>
                          <a:r>
                            <a:rPr lang="en-US" sz="1200" kern="100">
                              <a:effectLst/>
                            </a:rPr>
                            <a:t>on-policy</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000"/>
                            </a:lnSpc>
                            <a:spcAft>
                              <a:spcPts val="0"/>
                            </a:spcAft>
                          </a:pPr>
                          <a:r>
                            <a:rPr lang="zh-CN" sz="1200" kern="100">
                              <a:effectLst/>
                            </a:rPr>
                            <a:t>离散的</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000"/>
                            </a:lnSpc>
                            <a:spcAft>
                              <a:spcPts val="0"/>
                            </a:spcAft>
                          </a:pPr>
                          <a:r>
                            <a:rPr lang="zh-CN" sz="1200" kern="100" dirty="0">
                              <a:effectLst/>
                            </a:rPr>
                            <a:t>离散的</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000"/>
                            </a:lnSpc>
                            <a:spcAft>
                              <a:spcPts val="0"/>
                            </a:spcAft>
                          </a:pPr>
                          <a:r>
                            <a:rPr lang="en-US" sz="1200" kern="100">
                              <a:effectLst/>
                            </a:rPr>
                            <a:t>Q</a:t>
                          </a:r>
                          <a:r>
                            <a:rPr lang="zh-CN" sz="1200" kern="100">
                              <a:effectLst/>
                            </a:rPr>
                            <a:t>值</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626223906"/>
                      </a:ext>
                    </a:extLst>
                  </a:tr>
                  <a:tr h="277383">
                    <a:tc>
                      <a:txBody>
                        <a:bodyPr/>
                        <a:lstStyle/>
                        <a:p>
                          <a:endParaRPr lang="zh-CN"/>
                        </a:p>
                      </a:txBody>
                      <a:tcPr marL="68580" marR="68580" marT="0" marB="0">
                        <a:blipFill>
                          <a:blip r:embed="rId5"/>
                          <a:stretch>
                            <a:fillRect l="-500" t="-397826" r="-388000" b="-715217"/>
                          </a:stretch>
                        </a:blipFill>
                      </a:tcPr>
                    </a:tc>
                    <a:tc>
                      <a:txBody>
                        <a:bodyPr/>
                        <a:lstStyle/>
                        <a:p>
                          <a:pPr indent="127000" algn="ctr">
                            <a:lnSpc>
                              <a:spcPts val="2000"/>
                            </a:lnSpc>
                            <a:spcAft>
                              <a:spcPts val="0"/>
                            </a:spcAft>
                          </a:pPr>
                          <a:r>
                            <a:rPr lang="en-US" sz="1200" kern="100">
                              <a:effectLst/>
                            </a:rPr>
                            <a:t>off-policy</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000"/>
                            </a:lnSpc>
                            <a:spcAft>
                              <a:spcPts val="0"/>
                            </a:spcAft>
                          </a:pPr>
                          <a:r>
                            <a:rPr lang="zh-CN" sz="1200" kern="100" dirty="0">
                              <a:effectLst/>
                            </a:rPr>
                            <a:t>离散的</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000"/>
                            </a:lnSpc>
                            <a:spcAft>
                              <a:spcPts val="0"/>
                            </a:spcAft>
                          </a:pPr>
                          <a:r>
                            <a:rPr lang="zh-CN" sz="1200" kern="100" dirty="0">
                              <a:effectLst/>
                            </a:rPr>
                            <a:t>离散的</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000"/>
                            </a:lnSpc>
                            <a:spcAft>
                              <a:spcPts val="0"/>
                            </a:spcAft>
                          </a:pPr>
                          <a:r>
                            <a:rPr lang="en-US" sz="1200" kern="100" dirty="0">
                              <a:effectLst/>
                            </a:rPr>
                            <a:t>Q</a:t>
                          </a:r>
                          <a:r>
                            <a:rPr lang="zh-CN" sz="1200" kern="100" dirty="0">
                              <a:effectLst/>
                            </a:rPr>
                            <a:t>值</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42157400"/>
                      </a:ext>
                    </a:extLst>
                  </a:tr>
                  <a:tr h="277383">
                    <a:tc>
                      <a:txBody>
                        <a:bodyPr/>
                        <a:lstStyle/>
                        <a:p>
                          <a:endParaRPr lang="zh-CN"/>
                        </a:p>
                      </a:txBody>
                      <a:tcPr marL="68580" marR="68580" marT="0" marB="0">
                        <a:blipFill>
                          <a:blip r:embed="rId5"/>
                          <a:stretch>
                            <a:fillRect l="-500" t="-497826" r="-388000" b="-615217"/>
                          </a:stretch>
                        </a:blipFill>
                      </a:tcPr>
                    </a:tc>
                    <a:tc>
                      <a:txBody>
                        <a:bodyPr/>
                        <a:lstStyle/>
                        <a:p>
                          <a:pPr indent="127000" algn="ctr">
                            <a:lnSpc>
                              <a:spcPts val="2000"/>
                            </a:lnSpc>
                            <a:spcAft>
                              <a:spcPts val="0"/>
                            </a:spcAft>
                          </a:pPr>
                          <a:r>
                            <a:rPr lang="en-US" sz="1200" kern="100">
                              <a:effectLst/>
                            </a:rPr>
                            <a:t>on-policy</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000"/>
                            </a:lnSpc>
                            <a:spcAft>
                              <a:spcPts val="0"/>
                            </a:spcAft>
                          </a:pPr>
                          <a:r>
                            <a:rPr lang="zh-CN" sz="1200" kern="100" dirty="0">
                              <a:effectLst/>
                            </a:rPr>
                            <a:t>离散的</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000"/>
                            </a:lnSpc>
                            <a:spcAft>
                              <a:spcPts val="0"/>
                            </a:spcAft>
                          </a:pPr>
                          <a:r>
                            <a:rPr lang="zh-CN" sz="1200" kern="100">
                              <a:effectLst/>
                            </a:rPr>
                            <a:t>离散的</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000"/>
                            </a:lnSpc>
                            <a:spcAft>
                              <a:spcPts val="0"/>
                            </a:spcAft>
                          </a:pPr>
                          <a:r>
                            <a:rPr lang="en-US" sz="1200" kern="100" dirty="0">
                              <a:effectLst/>
                            </a:rPr>
                            <a:t>Q</a:t>
                          </a:r>
                          <a:r>
                            <a:rPr lang="zh-CN" sz="1200" kern="100" dirty="0">
                              <a:effectLst/>
                            </a:rPr>
                            <a:t>值</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16975817"/>
                      </a:ext>
                    </a:extLst>
                  </a:tr>
                  <a:tr h="277383">
                    <a:tc>
                      <a:txBody>
                        <a:bodyPr/>
                        <a:lstStyle/>
                        <a:p>
                          <a:pPr indent="127000" algn="just">
                            <a:lnSpc>
                              <a:spcPts val="2000"/>
                            </a:lnSpc>
                            <a:spcAft>
                              <a:spcPts val="0"/>
                            </a:spcAft>
                          </a:pPr>
                          <a:r>
                            <a:rPr lang="en-US" sz="1200" kern="100" dirty="0">
                              <a:effectLst/>
                            </a:rPr>
                            <a:t>DQN</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lnSpc>
                              <a:spcPts val="2000"/>
                            </a:lnSpc>
                            <a:spcAft>
                              <a:spcPts val="0"/>
                            </a:spcAft>
                          </a:pPr>
                          <a:r>
                            <a:rPr lang="en-US" sz="1200" kern="100">
                              <a:effectLst/>
                            </a:rPr>
                            <a:t>off-policy</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000"/>
                            </a:lnSpc>
                            <a:spcAft>
                              <a:spcPts val="0"/>
                            </a:spcAft>
                          </a:pPr>
                          <a:r>
                            <a:rPr lang="zh-CN" sz="1200" kern="100" dirty="0">
                              <a:effectLst/>
                            </a:rPr>
                            <a:t>离散的</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000"/>
                            </a:lnSpc>
                            <a:spcAft>
                              <a:spcPts val="0"/>
                            </a:spcAft>
                          </a:pPr>
                          <a:r>
                            <a:rPr lang="zh-CN" sz="1200" kern="100">
                              <a:effectLst/>
                            </a:rPr>
                            <a:t>连续的</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000"/>
                            </a:lnSpc>
                            <a:spcAft>
                              <a:spcPts val="0"/>
                            </a:spcAft>
                          </a:pPr>
                          <a:r>
                            <a:rPr lang="en-US" sz="1200" kern="100" dirty="0">
                              <a:effectLst/>
                            </a:rPr>
                            <a:t>Q</a:t>
                          </a:r>
                          <a:r>
                            <a:rPr lang="zh-CN" sz="1200" kern="100" dirty="0">
                              <a:effectLst/>
                            </a:rPr>
                            <a:t>值</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91267090"/>
                      </a:ext>
                    </a:extLst>
                  </a:tr>
                  <a:tr h="277383">
                    <a:tc>
                      <a:txBody>
                        <a:bodyPr/>
                        <a:lstStyle/>
                        <a:p>
                          <a:pPr indent="127000" algn="just">
                            <a:lnSpc>
                              <a:spcPts val="2000"/>
                            </a:lnSpc>
                            <a:spcAft>
                              <a:spcPts val="0"/>
                            </a:spcAft>
                          </a:pPr>
                          <a:r>
                            <a:rPr lang="en-US" sz="1200" kern="0" dirty="0">
                              <a:effectLst/>
                            </a:rPr>
                            <a:t>DDPG</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lnSpc>
                              <a:spcPts val="2000"/>
                            </a:lnSpc>
                            <a:spcAft>
                              <a:spcPts val="0"/>
                            </a:spcAft>
                          </a:pPr>
                          <a:r>
                            <a:rPr lang="en-US" sz="1200" kern="0">
                              <a:effectLst/>
                            </a:rPr>
                            <a:t>off-policy</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000"/>
                            </a:lnSpc>
                            <a:spcAft>
                              <a:spcPts val="0"/>
                            </a:spcAft>
                          </a:pPr>
                          <a:r>
                            <a:rPr lang="zh-CN" sz="1200" kern="0" dirty="0">
                              <a:effectLst/>
                            </a:rPr>
                            <a:t>连续的</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000"/>
                            </a:lnSpc>
                            <a:spcAft>
                              <a:spcPts val="0"/>
                            </a:spcAft>
                          </a:pPr>
                          <a:r>
                            <a:rPr lang="zh-CN" sz="1200" kern="0" dirty="0">
                              <a:effectLst/>
                            </a:rPr>
                            <a:t>连续的</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000"/>
                            </a:lnSpc>
                            <a:spcAft>
                              <a:spcPts val="0"/>
                            </a:spcAft>
                          </a:pPr>
                          <a:r>
                            <a:rPr lang="en-US" sz="1200" kern="100" dirty="0">
                              <a:effectLst/>
                            </a:rPr>
                            <a:t>Q</a:t>
                          </a:r>
                          <a:r>
                            <a:rPr lang="zh-CN" sz="1200" kern="100" dirty="0">
                              <a:effectLst/>
                            </a:rPr>
                            <a:t>值</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15116016"/>
                      </a:ext>
                    </a:extLst>
                  </a:tr>
                  <a:tr h="277383">
                    <a:tc>
                      <a:txBody>
                        <a:bodyPr/>
                        <a:lstStyle/>
                        <a:p>
                          <a:pPr indent="127000" algn="just">
                            <a:lnSpc>
                              <a:spcPts val="2000"/>
                            </a:lnSpc>
                            <a:spcAft>
                              <a:spcPts val="0"/>
                            </a:spcAft>
                          </a:pPr>
                          <a:r>
                            <a:rPr lang="en-US" sz="1200" kern="0" dirty="0">
                              <a:effectLst/>
                            </a:rPr>
                            <a:t>A3C</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lnSpc>
                              <a:spcPts val="2000"/>
                            </a:lnSpc>
                            <a:spcAft>
                              <a:spcPts val="0"/>
                            </a:spcAft>
                          </a:pPr>
                          <a:r>
                            <a:rPr lang="en-US" sz="1200" kern="0" dirty="0">
                              <a:effectLst/>
                            </a:rPr>
                            <a:t>off-policy</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000"/>
                            </a:lnSpc>
                            <a:spcAft>
                              <a:spcPts val="0"/>
                            </a:spcAft>
                          </a:pPr>
                          <a:r>
                            <a:rPr lang="zh-CN" sz="1200" kern="0" dirty="0">
                              <a:effectLst/>
                            </a:rPr>
                            <a:t>连续的</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000"/>
                            </a:lnSpc>
                            <a:spcAft>
                              <a:spcPts val="0"/>
                            </a:spcAft>
                          </a:pPr>
                          <a:r>
                            <a:rPr lang="zh-CN" sz="1200" kern="0">
                              <a:effectLst/>
                            </a:rPr>
                            <a:t>连续的</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000"/>
                            </a:lnSpc>
                            <a:spcAft>
                              <a:spcPts val="0"/>
                            </a:spcAft>
                          </a:pPr>
                          <a:r>
                            <a:rPr lang="en-US" sz="1200" kern="100" dirty="0">
                              <a:effectLst/>
                            </a:rPr>
                            <a:t>Q</a:t>
                          </a:r>
                          <a:r>
                            <a:rPr lang="zh-CN" sz="1200" kern="100" dirty="0">
                              <a:effectLst/>
                            </a:rPr>
                            <a:t>值</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92035701"/>
                      </a:ext>
                    </a:extLst>
                  </a:tr>
                  <a:tr h="277383">
                    <a:tc>
                      <a:txBody>
                        <a:bodyPr/>
                        <a:lstStyle/>
                        <a:p>
                          <a:pPr indent="127000" algn="just">
                            <a:lnSpc>
                              <a:spcPts val="2000"/>
                            </a:lnSpc>
                            <a:spcAft>
                              <a:spcPts val="0"/>
                            </a:spcAft>
                          </a:pPr>
                          <a:r>
                            <a:rPr lang="en-US" sz="1200" kern="0" dirty="0">
                              <a:effectLst/>
                            </a:rPr>
                            <a:t>NAF</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lnSpc>
                              <a:spcPts val="2000"/>
                            </a:lnSpc>
                            <a:spcAft>
                              <a:spcPts val="0"/>
                            </a:spcAft>
                          </a:pPr>
                          <a:r>
                            <a:rPr lang="en-US" sz="1200" kern="0">
                              <a:effectLst/>
                            </a:rPr>
                            <a:t>off-policy</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000"/>
                            </a:lnSpc>
                            <a:spcAft>
                              <a:spcPts val="0"/>
                            </a:spcAft>
                          </a:pPr>
                          <a:r>
                            <a:rPr lang="zh-CN" sz="1200" kern="0" dirty="0">
                              <a:effectLst/>
                            </a:rPr>
                            <a:t>连续的</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000"/>
                            </a:lnSpc>
                            <a:spcAft>
                              <a:spcPts val="0"/>
                            </a:spcAft>
                          </a:pPr>
                          <a:r>
                            <a:rPr lang="zh-CN" sz="1200" kern="0" dirty="0">
                              <a:effectLst/>
                            </a:rPr>
                            <a:t>连续的</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000"/>
                            </a:lnSpc>
                            <a:spcAft>
                              <a:spcPts val="0"/>
                            </a:spcAft>
                          </a:pPr>
                          <a:r>
                            <a:rPr lang="zh-CN" sz="1200" kern="0" dirty="0">
                              <a:effectLst/>
                            </a:rPr>
                            <a:t>优势</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75664823"/>
                      </a:ext>
                    </a:extLst>
                  </a:tr>
                  <a:tr h="277383">
                    <a:tc>
                      <a:txBody>
                        <a:bodyPr/>
                        <a:lstStyle/>
                        <a:p>
                          <a:pPr indent="127000" algn="just">
                            <a:lnSpc>
                              <a:spcPts val="2000"/>
                            </a:lnSpc>
                            <a:spcAft>
                              <a:spcPts val="0"/>
                            </a:spcAft>
                          </a:pPr>
                          <a:r>
                            <a:rPr lang="en-US" sz="1200" kern="0" dirty="0">
                              <a:effectLst/>
                            </a:rPr>
                            <a:t>TRPO</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lnSpc>
                              <a:spcPts val="2000"/>
                            </a:lnSpc>
                            <a:spcAft>
                              <a:spcPts val="0"/>
                            </a:spcAft>
                          </a:pPr>
                          <a:r>
                            <a:rPr lang="en-US" sz="1200" kern="0">
                              <a:effectLst/>
                            </a:rPr>
                            <a:t>on-policy</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000"/>
                            </a:lnSpc>
                            <a:spcAft>
                              <a:spcPts val="0"/>
                            </a:spcAft>
                          </a:pPr>
                          <a:r>
                            <a:rPr lang="zh-CN" sz="1200" kern="0" dirty="0">
                              <a:effectLst/>
                            </a:rPr>
                            <a:t>连续的</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000"/>
                            </a:lnSpc>
                            <a:spcAft>
                              <a:spcPts val="0"/>
                            </a:spcAft>
                          </a:pPr>
                          <a:r>
                            <a:rPr lang="zh-CN" sz="1200" kern="0">
                              <a:effectLst/>
                            </a:rPr>
                            <a:t>连续的</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000"/>
                            </a:lnSpc>
                            <a:spcAft>
                              <a:spcPts val="0"/>
                            </a:spcAft>
                          </a:pPr>
                          <a:r>
                            <a:rPr lang="zh-CN" sz="1200" kern="0" dirty="0">
                              <a:effectLst/>
                            </a:rPr>
                            <a:t>优势</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356971205"/>
                      </a:ext>
                    </a:extLst>
                  </a:tr>
                  <a:tr h="277383">
                    <a:tc>
                      <a:txBody>
                        <a:bodyPr/>
                        <a:lstStyle/>
                        <a:p>
                          <a:pPr indent="127000" algn="just">
                            <a:lnSpc>
                              <a:spcPts val="2000"/>
                            </a:lnSpc>
                            <a:spcAft>
                              <a:spcPts val="0"/>
                            </a:spcAft>
                          </a:pPr>
                          <a:r>
                            <a:rPr lang="en-US" sz="1200" kern="100" dirty="0">
                              <a:effectLst/>
                            </a:rPr>
                            <a:t>PPO</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lnSpc>
                              <a:spcPts val="2000"/>
                            </a:lnSpc>
                            <a:spcAft>
                              <a:spcPts val="0"/>
                            </a:spcAft>
                          </a:pPr>
                          <a:r>
                            <a:rPr lang="en-US" sz="1200" kern="100" dirty="0">
                              <a:effectLst/>
                            </a:rPr>
                            <a:t>on-policy</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000"/>
                            </a:lnSpc>
                            <a:spcAft>
                              <a:spcPts val="0"/>
                            </a:spcAft>
                          </a:pPr>
                          <a:r>
                            <a:rPr lang="zh-CN" sz="1200" kern="100" dirty="0">
                              <a:effectLst/>
                            </a:rPr>
                            <a:t>连续的</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000"/>
                            </a:lnSpc>
                            <a:spcAft>
                              <a:spcPts val="0"/>
                            </a:spcAft>
                          </a:pPr>
                          <a:r>
                            <a:rPr lang="zh-CN" sz="1200" kern="100">
                              <a:effectLst/>
                            </a:rPr>
                            <a:t>连续的</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000"/>
                            </a:lnSpc>
                            <a:spcAft>
                              <a:spcPts val="0"/>
                            </a:spcAft>
                          </a:pPr>
                          <a:r>
                            <a:rPr lang="zh-CN" sz="1200" kern="100" dirty="0">
                              <a:effectLst/>
                            </a:rPr>
                            <a:t>优势</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7086167"/>
                      </a:ext>
                    </a:extLst>
                  </a:tr>
                </a:tbl>
              </a:graphicData>
            </a:graphic>
          </p:graphicFrame>
        </mc:Fallback>
      </mc:AlternateContent>
      <p:sp>
        <p:nvSpPr>
          <p:cNvPr id="29" name="矩形: 圆角 124">
            <a:extLst>
              <a:ext uri="{FF2B5EF4-FFF2-40B4-BE49-F238E27FC236}">
                <a16:creationId xmlns:a16="http://schemas.microsoft.com/office/drawing/2014/main" id="{11BB26C2-6A35-4F5D-9DF8-3924731388DE}"/>
              </a:ext>
            </a:extLst>
          </p:cNvPr>
          <p:cNvSpPr/>
          <p:nvPr/>
        </p:nvSpPr>
        <p:spPr>
          <a:xfrm>
            <a:off x="4833573" y="1838719"/>
            <a:ext cx="1766546" cy="340768"/>
          </a:xfrm>
          <a:prstGeom prst="roundRect">
            <a:avLst>
              <a:gd name="adj" fmla="val 50000"/>
            </a:avLst>
          </a:prstGeom>
          <a:solidFill>
            <a:srgbClr val="00468E"/>
          </a:solidFill>
          <a:ln w="50800">
            <a:noFill/>
          </a:ln>
          <a:effectLst>
            <a:outerShdw blurRad="469900" sx="104000" sy="104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30" name="文本框 29">
            <a:extLst>
              <a:ext uri="{FF2B5EF4-FFF2-40B4-BE49-F238E27FC236}">
                <a16:creationId xmlns:a16="http://schemas.microsoft.com/office/drawing/2014/main" id="{35100DE7-C838-43A9-9FCE-7AB7A408053C}"/>
              </a:ext>
            </a:extLst>
          </p:cNvPr>
          <p:cNvSpPr txBox="1"/>
          <p:nvPr/>
        </p:nvSpPr>
        <p:spPr>
          <a:xfrm>
            <a:off x="4833573" y="1843118"/>
            <a:ext cx="1766546" cy="307777"/>
          </a:xfrm>
          <a:prstGeom prst="rect">
            <a:avLst/>
          </a:prstGeom>
          <a:noFill/>
        </p:spPr>
        <p:txBody>
          <a:bodyPr wrap="square" rtlCol="0">
            <a:spAutoFit/>
          </a:bodyPr>
          <a:lstStyle>
            <a:defPPr>
              <a:defRPr lang="zh-CN"/>
            </a:defPPr>
            <a:lvl1pPr>
              <a:defRPr sz="2800" b="1">
                <a:solidFill>
                  <a:srgbClr val="1E1F8B"/>
                </a:solidFill>
                <a:latin typeface="浪漫雅圆" panose="02010601040101010101" pitchFamily="2" charset="-122"/>
                <a:ea typeface="浪漫雅圆" panose="02010601040101010101" pitchFamily="2" charset="-122"/>
              </a:defRPr>
            </a:lvl1pPr>
          </a:lstStyle>
          <a:p>
            <a:pPr algn="ctr"/>
            <a:r>
              <a:rPr lang="zh-CN" altLang="en-US" sz="1400" dirty="0" smtClean="0">
                <a:solidFill>
                  <a:schemeClr val="bg1"/>
                </a:solidFill>
                <a:latin typeface="微软雅黑" panose="020B0503020204020204" pitchFamily="34" charset="-122"/>
                <a:ea typeface="微软雅黑" panose="020B0503020204020204" pitchFamily="34" charset="-122"/>
              </a:rPr>
              <a:t>强化学习算法比较</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33" name="文本框 32">
            <a:extLst>
              <a:ext uri="{FF2B5EF4-FFF2-40B4-BE49-F238E27FC236}">
                <a16:creationId xmlns:a16="http://schemas.microsoft.com/office/drawing/2014/main" id="{4254B2E8-D166-4EE3-A74F-83E887605B71}"/>
              </a:ext>
            </a:extLst>
          </p:cNvPr>
          <p:cNvSpPr txBox="1"/>
          <p:nvPr/>
        </p:nvSpPr>
        <p:spPr>
          <a:xfrm>
            <a:off x="8907912" y="1841469"/>
            <a:ext cx="2742969" cy="418191"/>
          </a:xfrm>
          <a:prstGeom prst="rect">
            <a:avLst/>
          </a:prstGeom>
          <a:noFill/>
        </p:spPr>
        <p:txBody>
          <a:bodyPr wrap="square" rtlCol="0">
            <a:spAutoFit/>
          </a:bodyPr>
          <a:lstStyle/>
          <a:p>
            <a:pPr>
              <a:lnSpc>
                <a:spcPct val="150000"/>
              </a:lnSpc>
            </a:pPr>
            <a:r>
              <a:rPr lang="zh-CN" altLang="en-US" sz="1600" dirty="0" smtClean="0">
                <a:solidFill>
                  <a:srgbClr val="002060"/>
                </a:solidFill>
                <a:latin typeface="微软雅黑" panose="020B0503020204020204" pitchFamily="34" charset="-122"/>
                <a:ea typeface="微软雅黑" panose="020B0503020204020204" pitchFamily="34" charset="-122"/>
              </a:rPr>
              <a:t>马尔可夫决策过程（</a:t>
            </a:r>
            <a:r>
              <a:rPr lang="en-US" altLang="zh-CN" sz="1600" dirty="0" smtClean="0">
                <a:solidFill>
                  <a:srgbClr val="002060"/>
                </a:solidFill>
                <a:latin typeface="微软雅黑" panose="020B0503020204020204" pitchFamily="34" charset="-122"/>
                <a:ea typeface="微软雅黑" panose="020B0503020204020204" pitchFamily="34" charset="-122"/>
              </a:rPr>
              <a:t>MDP</a:t>
            </a:r>
            <a:r>
              <a:rPr lang="zh-CN" altLang="en-US" sz="1600" dirty="0" smtClean="0">
                <a:solidFill>
                  <a:srgbClr val="002060"/>
                </a:solidFill>
                <a:latin typeface="微软雅黑" panose="020B0503020204020204" pitchFamily="34" charset="-122"/>
                <a:ea typeface="微软雅黑" panose="020B0503020204020204" pitchFamily="34" charset="-122"/>
              </a:rPr>
              <a:t>）</a:t>
            </a:r>
            <a:endParaRPr lang="en-US" altLang="zh-CN" sz="1600" dirty="0" smtClean="0">
              <a:solidFill>
                <a:srgbClr val="002060"/>
              </a:solidFill>
              <a:latin typeface="微软雅黑" panose="020B0503020204020204" pitchFamily="34" charset="-122"/>
              <a:ea typeface="微软雅黑" panose="020B0503020204020204" pitchFamily="34" charset="-122"/>
            </a:endParaRPr>
          </a:p>
        </p:txBody>
      </p:sp>
      <p:sp>
        <p:nvSpPr>
          <p:cNvPr id="35" name="矩形: 圆角 112">
            <a:extLst>
              <a:ext uri="{FF2B5EF4-FFF2-40B4-BE49-F238E27FC236}">
                <a16:creationId xmlns:a16="http://schemas.microsoft.com/office/drawing/2014/main" id="{32598363-EE34-4295-9381-27202BF85ED8}"/>
              </a:ext>
            </a:extLst>
          </p:cNvPr>
          <p:cNvSpPr/>
          <p:nvPr/>
        </p:nvSpPr>
        <p:spPr>
          <a:xfrm>
            <a:off x="8978691" y="2609920"/>
            <a:ext cx="1467646" cy="442175"/>
          </a:xfrm>
          <a:prstGeom prst="roundRect">
            <a:avLst>
              <a:gd name="adj" fmla="val 50000"/>
            </a:avLst>
          </a:prstGeom>
          <a:solidFill>
            <a:srgbClr val="00468E"/>
          </a:solidFill>
          <a:ln w="50800">
            <a:noFill/>
          </a:ln>
          <a:effectLst>
            <a:outerShdw blurRad="469900" sx="104000" sy="104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6" name="文本框 35">
            <a:extLst>
              <a:ext uri="{FF2B5EF4-FFF2-40B4-BE49-F238E27FC236}">
                <a16:creationId xmlns:a16="http://schemas.microsoft.com/office/drawing/2014/main" id="{1A6B6818-1449-4F9C-9EE6-9D4B48315AD7}"/>
              </a:ext>
            </a:extLst>
          </p:cNvPr>
          <p:cNvSpPr txBox="1"/>
          <p:nvPr/>
        </p:nvSpPr>
        <p:spPr>
          <a:xfrm>
            <a:off x="8978691" y="2632289"/>
            <a:ext cx="1467646" cy="400110"/>
          </a:xfrm>
          <a:prstGeom prst="rect">
            <a:avLst/>
          </a:prstGeom>
          <a:noFill/>
        </p:spPr>
        <p:txBody>
          <a:bodyPr wrap="square" rtlCol="0">
            <a:spAutoFit/>
          </a:bodyPr>
          <a:lstStyle>
            <a:defPPr>
              <a:defRPr lang="zh-CN"/>
            </a:defPPr>
            <a:lvl1pPr>
              <a:defRPr sz="2800" b="1">
                <a:solidFill>
                  <a:srgbClr val="1E1F8B"/>
                </a:solidFill>
                <a:latin typeface="浪漫雅圆" panose="02010601040101010101" pitchFamily="2" charset="-122"/>
                <a:ea typeface="浪漫雅圆" panose="02010601040101010101" pitchFamily="2" charset="-122"/>
              </a:defRPr>
            </a:lvl1pPr>
          </a:lstStyle>
          <a:p>
            <a:pPr algn="ctr"/>
            <a:r>
              <a:rPr lang="zh-CN" altLang="en-US" sz="2000" dirty="0" smtClean="0">
                <a:solidFill>
                  <a:schemeClr val="bg1"/>
                </a:solidFill>
                <a:latin typeface="微软雅黑" panose="020B0503020204020204" pitchFamily="34" charset="-122"/>
                <a:ea typeface="微软雅黑" panose="020B0503020204020204" pitchFamily="34" charset="-122"/>
              </a:rPr>
              <a:t>值迭代</a:t>
            </a:r>
            <a:endParaRPr lang="zh-CN" altLang="en-US" sz="2000" dirty="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37" name="文本框 36">
                <a:extLst>
                  <a:ext uri="{FF2B5EF4-FFF2-40B4-BE49-F238E27FC236}">
                    <a16:creationId xmlns:a16="http://schemas.microsoft.com/office/drawing/2014/main" id="{4254B2E8-D166-4EE3-A74F-83E887605B71}"/>
                  </a:ext>
                </a:extLst>
              </p:cNvPr>
              <p:cNvSpPr txBox="1"/>
              <p:nvPr/>
            </p:nvSpPr>
            <p:spPr>
              <a:xfrm>
                <a:off x="8907912" y="3165663"/>
                <a:ext cx="3536502" cy="2031325"/>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en-US" altLang="zh-CN" sz="1600" dirty="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价</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值函数</a:t>
                </a:r>
                <a:r>
                  <a:rPr lang="zh-CN" altLang="en-US" sz="1600" dirty="0">
                    <a:latin typeface="微软雅黑" panose="020B0503020204020204" pitchFamily="34" charset="-122"/>
                    <a:ea typeface="微软雅黑" panose="020B0503020204020204" pitchFamily="34" charset="-122"/>
                  </a:rPr>
                  <a:t>：</a:t>
                </a:r>
                <a14:m>
                  <m:oMath xmlns:m="http://schemas.openxmlformats.org/officeDocument/2006/math">
                    <m:sSup>
                      <m:sSupPr>
                        <m:ctrlPr>
                          <a:rPr lang="zh-CN" altLang="zh-CN" sz="1600" i="1">
                            <a:latin typeface="Cambria Math" panose="02040503050406030204" pitchFamily="18" charset="0"/>
                            <a:ea typeface="微软雅黑" panose="020B0503020204020204" pitchFamily="34" charset="-122"/>
                          </a:rPr>
                        </m:ctrlPr>
                      </m:sSupPr>
                      <m:e>
                        <m:r>
                          <a:rPr lang="en-US" altLang="zh-CN" sz="1600">
                            <a:latin typeface="Cambria Math" panose="02040503050406030204" pitchFamily="18" charset="0"/>
                            <a:ea typeface="微软雅黑" panose="020B0503020204020204" pitchFamily="34" charset="-122"/>
                          </a:rPr>
                          <m:t>𝑉</m:t>
                        </m:r>
                      </m:e>
                      <m:sup>
                        <m:r>
                          <a:rPr lang="en-US" altLang="zh-CN" sz="1600">
                            <a:latin typeface="Cambria Math" panose="02040503050406030204" pitchFamily="18" charset="0"/>
                            <a:ea typeface="微软雅黑" panose="020B0503020204020204" pitchFamily="34" charset="-122"/>
                          </a:rPr>
                          <m:t>𝜋</m:t>
                        </m:r>
                      </m:sup>
                    </m:sSup>
                    <m:d>
                      <m:dPr>
                        <m:ctrlPr>
                          <a:rPr lang="zh-CN" altLang="zh-CN" sz="1600" i="1">
                            <a:latin typeface="Cambria Math" panose="02040503050406030204" pitchFamily="18" charset="0"/>
                            <a:ea typeface="微软雅黑" panose="020B0503020204020204" pitchFamily="34" charset="-122"/>
                          </a:rPr>
                        </m:ctrlPr>
                      </m:dPr>
                      <m:e>
                        <m:r>
                          <a:rPr lang="en-US" altLang="zh-CN" sz="1600">
                            <a:latin typeface="Cambria Math" panose="02040503050406030204" pitchFamily="18" charset="0"/>
                            <a:ea typeface="微软雅黑" panose="020B0503020204020204" pitchFamily="34" charset="-122"/>
                          </a:rPr>
                          <m:t>𝑠</m:t>
                        </m:r>
                      </m:e>
                    </m:d>
                  </m:oMath>
                </a14:m>
                <a:r>
                  <a:rPr lang="en-US" altLang="zh-CN" sz="1600" dirty="0" smtClean="0">
                    <a:latin typeface="微软雅黑" panose="020B0503020204020204" pitchFamily="34" charset="-122"/>
                    <a:ea typeface="微软雅黑" panose="020B0503020204020204" pitchFamily="34" charset="-122"/>
                  </a:rPr>
                  <a:t> </a:t>
                </a:r>
              </a:p>
              <a:p>
                <a:pPr marL="285750" indent="-285750">
                  <a:lnSpc>
                    <a:spcPct val="150000"/>
                  </a:lnSpc>
                  <a:buFont typeface="Wingdings" panose="05000000000000000000" pitchFamily="2" charset="2"/>
                  <a:buChar char="l"/>
                </a:pPr>
                <a:r>
                  <a:rPr lang="zh-CN" altLang="en-US" sz="1600" dirty="0" smtClean="0">
                    <a:latin typeface="微软雅黑" panose="020B0503020204020204" pitchFamily="34" charset="-122"/>
                    <a:ea typeface="微软雅黑" panose="020B0503020204020204" pitchFamily="34" charset="-122"/>
                  </a:rPr>
                  <a:t>状态</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行动值函数： </a:t>
                </a:r>
                <a14:m>
                  <m:oMath xmlns:m="http://schemas.openxmlformats.org/officeDocument/2006/math">
                    <m:sSup>
                      <m:sSupPr>
                        <m:ctrlPr>
                          <a:rPr lang="zh-CN" altLang="zh-CN" sz="1600" i="1">
                            <a:latin typeface="Cambria Math" panose="02040503050406030204" pitchFamily="18" charset="0"/>
                            <a:ea typeface="微软雅黑" panose="020B0503020204020204" pitchFamily="34" charset="-122"/>
                          </a:rPr>
                        </m:ctrlPr>
                      </m:sSupPr>
                      <m:e>
                        <m:r>
                          <a:rPr lang="en-US" altLang="zh-CN" sz="1600">
                            <a:latin typeface="Cambria Math" panose="02040503050406030204" pitchFamily="18" charset="0"/>
                            <a:ea typeface="微软雅黑" panose="020B0503020204020204" pitchFamily="34" charset="-122"/>
                          </a:rPr>
                          <m:t>𝑄</m:t>
                        </m:r>
                      </m:e>
                      <m:sup>
                        <m:r>
                          <a:rPr lang="en-US" altLang="zh-CN" sz="1600">
                            <a:latin typeface="Cambria Math" panose="02040503050406030204" pitchFamily="18" charset="0"/>
                            <a:ea typeface="微软雅黑" panose="020B0503020204020204" pitchFamily="34" charset="-122"/>
                          </a:rPr>
                          <m:t>𝜋</m:t>
                        </m:r>
                      </m:sup>
                    </m:sSup>
                    <m:d>
                      <m:dPr>
                        <m:ctrlPr>
                          <a:rPr lang="zh-CN" altLang="zh-CN" sz="1600" i="1">
                            <a:latin typeface="Cambria Math" panose="02040503050406030204" pitchFamily="18" charset="0"/>
                            <a:ea typeface="微软雅黑" panose="020B0503020204020204" pitchFamily="34" charset="-122"/>
                          </a:rPr>
                        </m:ctrlPr>
                      </m:dPr>
                      <m:e>
                        <m:r>
                          <a:rPr lang="en-US" altLang="zh-CN" sz="1600">
                            <a:latin typeface="Cambria Math" panose="02040503050406030204" pitchFamily="18" charset="0"/>
                            <a:ea typeface="微软雅黑" panose="020B0503020204020204" pitchFamily="34" charset="-122"/>
                          </a:rPr>
                          <m:t>𝑠</m:t>
                        </m:r>
                        <m:r>
                          <a:rPr lang="en-US" altLang="zh-CN" sz="1600">
                            <a:latin typeface="Cambria Math" panose="02040503050406030204" pitchFamily="18" charset="0"/>
                            <a:ea typeface="微软雅黑" panose="020B0503020204020204" pitchFamily="34" charset="-122"/>
                          </a:rPr>
                          <m:t>, </m:t>
                        </m:r>
                        <m:r>
                          <a:rPr lang="en-US" altLang="zh-CN" sz="1600">
                            <a:latin typeface="Cambria Math" panose="02040503050406030204" pitchFamily="18" charset="0"/>
                            <a:ea typeface="微软雅黑" panose="020B0503020204020204" pitchFamily="34" charset="-122"/>
                          </a:rPr>
                          <m:t>𝑎</m:t>
                        </m:r>
                      </m:e>
                    </m:d>
                  </m:oMath>
                </a14:m>
                <a:endParaRPr lang="en-US" altLang="zh-CN" sz="1600"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zh-CN" altLang="en-US" sz="1600" dirty="0" smtClean="0">
                    <a:latin typeface="微软雅黑" panose="020B0503020204020204" pitchFamily="34" charset="-122"/>
                    <a:ea typeface="微软雅黑" panose="020B0503020204020204" pitchFamily="34" charset="-122"/>
                  </a:rPr>
                  <a:t>贝尔曼</a:t>
                </a:r>
                <a:r>
                  <a:rPr lang="zh-CN" altLang="en-US" sz="1600" dirty="0">
                    <a:latin typeface="微软雅黑" panose="020B0503020204020204" pitchFamily="34" charset="-122"/>
                    <a:ea typeface="微软雅黑" panose="020B0503020204020204" pitchFamily="34" charset="-122"/>
                  </a:rPr>
                  <a:t>最优方程：</a:t>
                </a:r>
                <a14:m>
                  <m:oMath xmlns:m="http://schemas.openxmlformats.org/officeDocument/2006/math">
                    <m:sSup>
                      <m:sSupPr>
                        <m:ctrlPr>
                          <a:rPr lang="zh-CN" altLang="zh-CN" sz="1600" i="1">
                            <a:latin typeface="Cambria Math" panose="02040503050406030204" pitchFamily="18" charset="0"/>
                            <a:ea typeface="微软雅黑" panose="020B0503020204020204" pitchFamily="34" charset="-122"/>
                          </a:rPr>
                        </m:ctrlPr>
                      </m:sSupPr>
                      <m:e>
                        <m:r>
                          <a:rPr lang="en-US" altLang="zh-CN" sz="1600">
                            <a:latin typeface="Cambria Math" panose="02040503050406030204" pitchFamily="18" charset="0"/>
                            <a:ea typeface="微软雅黑" panose="020B0503020204020204" pitchFamily="34" charset="-122"/>
                          </a:rPr>
                          <m:t>𝑉</m:t>
                        </m:r>
                      </m:e>
                      <m:sup>
                        <m:r>
                          <a:rPr lang="en-US" altLang="zh-CN" sz="1600">
                            <a:latin typeface="Cambria Math" panose="02040503050406030204" pitchFamily="18" charset="0"/>
                            <a:ea typeface="微软雅黑" panose="020B0503020204020204" pitchFamily="34" charset="-122"/>
                          </a:rPr>
                          <m:t>∗</m:t>
                        </m:r>
                      </m:sup>
                    </m:sSup>
                    <m:d>
                      <m:dPr>
                        <m:ctrlPr>
                          <a:rPr lang="zh-CN" altLang="zh-CN" sz="1600" i="1">
                            <a:latin typeface="Cambria Math" panose="02040503050406030204" pitchFamily="18" charset="0"/>
                            <a:ea typeface="微软雅黑" panose="020B0503020204020204" pitchFamily="34" charset="-122"/>
                          </a:rPr>
                        </m:ctrlPr>
                      </m:dPr>
                      <m:e>
                        <m:r>
                          <m:rPr>
                            <m:sty m:val="p"/>
                          </m:rPr>
                          <a:rPr lang="en-US" altLang="zh-CN" sz="1600">
                            <a:latin typeface="Cambria Math" panose="02040503050406030204" pitchFamily="18" charset="0"/>
                            <a:ea typeface="微软雅黑" panose="020B0503020204020204" pitchFamily="34" charset="-122"/>
                          </a:rPr>
                          <m:t>s</m:t>
                        </m:r>
                      </m:e>
                    </m:d>
                  </m:oMath>
                </a14:m>
                <a:endParaRPr lang="en-US" altLang="zh-CN" sz="1600"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zh-CN" altLang="en-US" sz="1600" dirty="0" smtClean="0">
                    <a:latin typeface="微软雅黑" panose="020B0503020204020204" pitchFamily="34" charset="-122"/>
                    <a:ea typeface="微软雅黑" panose="020B0503020204020204" pitchFamily="34" charset="-122"/>
                  </a:rPr>
                  <a:t>最优行动：</a:t>
                </a:r>
                <a14:m>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𝜋</m:t>
                        </m:r>
                      </m:e>
                      <m:sup>
                        <m:r>
                          <a:rPr lang="en-US" altLang="zh-CN" i="1">
                            <a:latin typeface="Cambria Math" panose="02040503050406030204" pitchFamily="18" charset="0"/>
                          </a:rPr>
                          <m:t>∗</m:t>
                        </m:r>
                      </m:sup>
                    </m:sSup>
                    <m:d>
                      <m:dPr>
                        <m:ctrlPr>
                          <a:rPr lang="zh-CN" altLang="zh-CN" i="1">
                            <a:latin typeface="Cambria Math" panose="02040503050406030204" pitchFamily="18" charset="0"/>
                          </a:rPr>
                        </m:ctrlPr>
                      </m:dPr>
                      <m:e>
                        <m:r>
                          <m:rPr>
                            <m:sty m:val="p"/>
                          </m:rPr>
                          <a:rPr lang="en-US" altLang="zh-CN">
                            <a:latin typeface="Cambria Math" panose="02040503050406030204" pitchFamily="18" charset="0"/>
                          </a:rPr>
                          <m:t>s</m:t>
                        </m:r>
                      </m:e>
                    </m:d>
                  </m:oMath>
                </a14:m>
                <a:endParaRPr lang="en-US" altLang="zh-CN" sz="1600"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zh-CN" altLang="en-US" sz="1600" dirty="0" smtClean="0">
                    <a:latin typeface="微软雅黑" panose="020B0503020204020204" pitchFamily="34" charset="-122"/>
                    <a:ea typeface="微软雅黑" panose="020B0503020204020204" pitchFamily="34" charset="-122"/>
                  </a:rPr>
                  <a:t>最优状态</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动作值函数：</a:t>
                </a:r>
                <a14:m>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𝑄</m:t>
                        </m:r>
                      </m:e>
                      <m:sup>
                        <m:r>
                          <a:rPr lang="en-US" altLang="zh-CN" i="1">
                            <a:latin typeface="Cambria Math" panose="02040503050406030204" pitchFamily="18" charset="0"/>
                          </a:rPr>
                          <m:t>∗</m:t>
                        </m:r>
                      </m:sup>
                    </m:sSup>
                    <m:d>
                      <m:dPr>
                        <m:ctrlPr>
                          <a:rPr lang="zh-CN" altLang="zh-CN" i="1">
                            <a:latin typeface="Cambria Math" panose="02040503050406030204" pitchFamily="18" charset="0"/>
                          </a:rPr>
                        </m:ctrlPr>
                      </m:dPr>
                      <m:e>
                        <m:r>
                          <a:rPr lang="en-US" altLang="zh-CN" i="1">
                            <a:latin typeface="Cambria Math" panose="02040503050406030204" pitchFamily="18" charset="0"/>
                          </a:rPr>
                          <m:t>𝑠</m:t>
                        </m:r>
                        <m:r>
                          <a:rPr lang="en-US" altLang="zh-CN" i="1">
                            <a:latin typeface="Cambria Math" panose="02040503050406030204" pitchFamily="18" charset="0"/>
                          </a:rPr>
                          <m:t>,</m:t>
                        </m:r>
                        <m:r>
                          <a:rPr lang="en-US" altLang="zh-CN" i="1">
                            <a:latin typeface="Cambria Math" panose="02040503050406030204" pitchFamily="18" charset="0"/>
                          </a:rPr>
                          <m:t>𝑎</m:t>
                        </m:r>
                      </m:e>
                    </m:d>
                  </m:oMath>
                </a14:m>
                <a:endParaRPr lang="en-US" altLang="zh-CN" sz="1600" dirty="0">
                  <a:latin typeface="微软雅黑" panose="020B0503020204020204" pitchFamily="34" charset="-122"/>
                  <a:ea typeface="微软雅黑" panose="020B0503020204020204" pitchFamily="34" charset="-122"/>
                </a:endParaRPr>
              </a:p>
            </p:txBody>
          </p:sp>
        </mc:Choice>
        <mc:Fallback xmlns="">
          <p:sp>
            <p:nvSpPr>
              <p:cNvPr id="37" name="文本框 36">
                <a:extLst>
                  <a:ext uri="{FF2B5EF4-FFF2-40B4-BE49-F238E27FC236}">
                    <a16:creationId xmlns:a16="http://schemas.microsoft.com/office/drawing/2014/main" id="{4254B2E8-D166-4EE3-A74F-83E887605B71}"/>
                  </a:ext>
                </a:extLst>
              </p:cNvPr>
              <p:cNvSpPr txBox="1">
                <a:spLocks noRot="1" noChangeAspect="1" noMove="1" noResize="1" noEditPoints="1" noAdjustHandles="1" noChangeArrowheads="1" noChangeShapeType="1" noTextEdit="1"/>
              </p:cNvSpPr>
              <p:nvPr/>
            </p:nvSpPr>
            <p:spPr>
              <a:xfrm>
                <a:off x="8907912" y="3165663"/>
                <a:ext cx="3536502" cy="2031325"/>
              </a:xfrm>
              <a:prstGeom prst="rect">
                <a:avLst/>
              </a:prstGeom>
              <a:blipFill>
                <a:blip r:embed="rId6"/>
                <a:stretch>
                  <a:fillRect l="-690"/>
                </a:stretch>
              </a:blipFill>
            </p:spPr>
            <p:txBody>
              <a:bodyPr/>
              <a:lstStyle/>
              <a:p>
                <a:r>
                  <a:rPr lang="zh-CN" altLang="en-US">
                    <a:noFill/>
                  </a:rPr>
                  <a:t> </a:t>
                </a:r>
              </a:p>
            </p:txBody>
          </p:sp>
        </mc:Fallback>
      </mc:AlternateContent>
      <p:pic>
        <p:nvPicPr>
          <p:cNvPr id="38" name="图片 37"/>
          <p:cNvPicPr>
            <a:picLocks noChangeAspect="1"/>
          </p:cNvPicPr>
          <p:nvPr/>
        </p:nvPicPr>
        <p:blipFill>
          <a:blip r:embed="rId7" cstate="hqprint">
            <a:extLst>
              <a:ext uri="{BEBA8EAE-BF5A-486C-A8C5-ECC9F3942E4B}">
                <a14:imgProps xmlns:a14="http://schemas.microsoft.com/office/drawing/2010/main">
                  <a14:imgLayer r:embed="rId8">
                    <a14:imgEffect>
                      <a14:saturation sat="33000"/>
                    </a14:imgEffect>
                  </a14:imgLayer>
                </a14:imgProps>
              </a:ext>
              <a:ext uri="{28A0092B-C50C-407E-A947-70E740481C1C}">
                <a14:useLocalDpi xmlns:a14="http://schemas.microsoft.com/office/drawing/2010/main" val="0"/>
              </a:ext>
            </a:extLst>
          </a:blip>
          <a:stretch>
            <a:fillRect/>
          </a:stretch>
        </p:blipFill>
        <p:spPr>
          <a:xfrm>
            <a:off x="2160879" y="5684515"/>
            <a:ext cx="2194903" cy="1559832"/>
          </a:xfrm>
          <a:prstGeom prst="rect">
            <a:avLst/>
          </a:prstGeom>
        </p:spPr>
      </p:pic>
      <p:sp>
        <p:nvSpPr>
          <p:cNvPr id="28" name="矩形: 圆角 120">
            <a:extLst>
              <a:ext uri="{FF2B5EF4-FFF2-40B4-BE49-F238E27FC236}">
                <a16:creationId xmlns:a16="http://schemas.microsoft.com/office/drawing/2014/main" id="{44906AC7-84B6-453D-BE8F-1E08EA3CF00D}"/>
              </a:ext>
            </a:extLst>
          </p:cNvPr>
          <p:cNvSpPr/>
          <p:nvPr/>
        </p:nvSpPr>
        <p:spPr>
          <a:xfrm>
            <a:off x="-335280" y="4949971"/>
            <a:ext cx="2430780" cy="615507"/>
          </a:xfrm>
          <a:prstGeom prst="roundRect">
            <a:avLst>
              <a:gd name="adj" fmla="val 50000"/>
            </a:avLst>
          </a:prstGeom>
          <a:solidFill>
            <a:schemeClr val="bg1"/>
          </a:solidFill>
          <a:ln w="50800">
            <a:noFill/>
          </a:ln>
          <a:effectLst>
            <a:outerShdw blurRad="469900" sx="104000" sy="104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1" name="文本框 30">
            <a:extLst>
              <a:ext uri="{FF2B5EF4-FFF2-40B4-BE49-F238E27FC236}">
                <a16:creationId xmlns:a16="http://schemas.microsoft.com/office/drawing/2014/main" id="{F2A70FE8-B823-4BCA-ABD5-E5714485D20F}"/>
              </a:ext>
            </a:extLst>
          </p:cNvPr>
          <p:cNvSpPr txBox="1"/>
          <p:nvPr/>
        </p:nvSpPr>
        <p:spPr>
          <a:xfrm>
            <a:off x="203606" y="5003036"/>
            <a:ext cx="1686154" cy="461665"/>
          </a:xfrm>
          <a:prstGeom prst="rect">
            <a:avLst/>
          </a:prstGeom>
          <a:noFill/>
        </p:spPr>
        <p:txBody>
          <a:bodyPr wrap="square" rtlCol="0">
            <a:spAutoFit/>
          </a:bodyPr>
          <a:lstStyle/>
          <a:p>
            <a:r>
              <a:rPr lang="zh-CN" altLang="en-US" sz="2400" b="1" dirty="0" smtClean="0">
                <a:solidFill>
                  <a:srgbClr val="00468E"/>
                </a:solidFill>
                <a:latin typeface="微软雅黑" panose="020B0503020204020204" pitchFamily="34" charset="-122"/>
                <a:ea typeface="微软雅黑" panose="020B0503020204020204" pitchFamily="34" charset="-122"/>
              </a:rPr>
              <a:t>附录 </a:t>
            </a:r>
            <a:endParaRPr lang="zh-CN" altLang="en-US" sz="2400" b="1" dirty="0">
              <a:solidFill>
                <a:srgbClr val="00468E"/>
              </a:solidFill>
              <a:latin typeface="微软雅黑" panose="020B0503020204020204" pitchFamily="34" charset="-122"/>
              <a:ea typeface="微软雅黑" panose="020B0503020204020204" pitchFamily="34" charset="-122"/>
            </a:endParaRPr>
          </a:p>
        </p:txBody>
      </p:sp>
      <p:sp>
        <p:nvSpPr>
          <p:cNvPr id="32" name="弧形 31">
            <a:extLst>
              <a:ext uri="{FF2B5EF4-FFF2-40B4-BE49-F238E27FC236}">
                <a16:creationId xmlns:a16="http://schemas.microsoft.com/office/drawing/2014/main" id="{42BC9E90-A9F4-4585-88CC-3203288AEDE6}"/>
              </a:ext>
            </a:extLst>
          </p:cNvPr>
          <p:cNvSpPr/>
          <p:nvPr/>
        </p:nvSpPr>
        <p:spPr>
          <a:xfrm rot="2700000">
            <a:off x="1467034" y="5059812"/>
            <a:ext cx="395824" cy="395824"/>
          </a:xfrm>
          <a:prstGeom prst="arc">
            <a:avLst/>
          </a:prstGeom>
          <a:ln w="50800" cap="rnd">
            <a:solidFill>
              <a:srgbClr val="00468E"/>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 name="文本框 33">
            <a:extLst>
              <a:ext uri="{FF2B5EF4-FFF2-40B4-BE49-F238E27FC236}">
                <a16:creationId xmlns:a16="http://schemas.microsoft.com/office/drawing/2014/main" id="{C5E880B9-107D-41C6-87F1-65F66D40A0BF}"/>
              </a:ext>
            </a:extLst>
          </p:cNvPr>
          <p:cNvSpPr txBox="1"/>
          <p:nvPr/>
        </p:nvSpPr>
        <p:spPr>
          <a:xfrm>
            <a:off x="203606" y="2185231"/>
            <a:ext cx="1373734" cy="400110"/>
          </a:xfrm>
          <a:prstGeom prst="rect">
            <a:avLst/>
          </a:prstGeom>
          <a:noFill/>
        </p:spPr>
        <p:txBody>
          <a:bodyPr wrap="square" rtlCol="0">
            <a:spAutoFit/>
          </a:bodyPr>
          <a:lstStyle/>
          <a:p>
            <a:r>
              <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rPr>
              <a:t>研究</a:t>
            </a:r>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背景</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39" name="文本框 38">
            <a:extLst>
              <a:ext uri="{FF2B5EF4-FFF2-40B4-BE49-F238E27FC236}">
                <a16:creationId xmlns:a16="http://schemas.microsoft.com/office/drawing/2014/main" id="{89BB294C-F152-47A1-A832-B338DFB2169C}"/>
              </a:ext>
            </a:extLst>
          </p:cNvPr>
          <p:cNvSpPr txBox="1"/>
          <p:nvPr/>
        </p:nvSpPr>
        <p:spPr>
          <a:xfrm>
            <a:off x="203606" y="2723533"/>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问题建模</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40" name="文本框 39">
            <a:extLst>
              <a:ext uri="{FF2B5EF4-FFF2-40B4-BE49-F238E27FC236}">
                <a16:creationId xmlns:a16="http://schemas.microsoft.com/office/drawing/2014/main" id="{70B01E73-2206-4BAF-96FD-98F96844A935}"/>
              </a:ext>
            </a:extLst>
          </p:cNvPr>
          <p:cNvSpPr txBox="1"/>
          <p:nvPr/>
        </p:nvSpPr>
        <p:spPr>
          <a:xfrm>
            <a:off x="203606" y="3287304"/>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调度方法</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41" name="文本框 40">
            <a:extLst>
              <a:ext uri="{FF2B5EF4-FFF2-40B4-BE49-F238E27FC236}">
                <a16:creationId xmlns:a16="http://schemas.microsoft.com/office/drawing/2014/main" id="{70B01E73-2206-4BAF-96FD-98F96844A935}"/>
              </a:ext>
            </a:extLst>
          </p:cNvPr>
          <p:cNvSpPr txBox="1"/>
          <p:nvPr/>
        </p:nvSpPr>
        <p:spPr>
          <a:xfrm>
            <a:off x="193243" y="3790595"/>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实验分析</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42" name="文本框 41">
            <a:extLst>
              <a:ext uri="{FF2B5EF4-FFF2-40B4-BE49-F238E27FC236}">
                <a16:creationId xmlns:a16="http://schemas.microsoft.com/office/drawing/2014/main" id="{70B01E73-2206-4BAF-96FD-98F96844A935}"/>
              </a:ext>
            </a:extLst>
          </p:cNvPr>
          <p:cNvSpPr txBox="1"/>
          <p:nvPr/>
        </p:nvSpPr>
        <p:spPr>
          <a:xfrm>
            <a:off x="187991" y="4300346"/>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总结展望</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8703987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矩形: 圆角 200">
            <a:extLst>
              <a:ext uri="{FF2B5EF4-FFF2-40B4-BE49-F238E27FC236}">
                <a16:creationId xmlns:a16="http://schemas.microsoft.com/office/drawing/2014/main" id="{8207FB4F-42D6-4ADF-925B-46650C145F88}"/>
              </a:ext>
            </a:extLst>
          </p:cNvPr>
          <p:cNvSpPr/>
          <p:nvPr/>
        </p:nvSpPr>
        <p:spPr>
          <a:xfrm>
            <a:off x="2499820" y="1389775"/>
            <a:ext cx="8619456" cy="3049692"/>
          </a:xfrm>
          <a:prstGeom prst="roundRect">
            <a:avLst>
              <a:gd name="adj" fmla="val 10297"/>
            </a:avLst>
          </a:prstGeom>
          <a:solidFill>
            <a:schemeClr val="bg1"/>
          </a:solidFill>
          <a:ln>
            <a:noFill/>
          </a:ln>
          <a:effectLst>
            <a:outerShdw blurRad="2794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02" name="任意多边形: 形状 201">
            <a:extLst>
              <a:ext uri="{FF2B5EF4-FFF2-40B4-BE49-F238E27FC236}">
                <a16:creationId xmlns:a16="http://schemas.microsoft.com/office/drawing/2014/main" id="{3ECFBA52-98D1-45A7-8FFE-5258B358C05A}"/>
              </a:ext>
            </a:extLst>
          </p:cNvPr>
          <p:cNvSpPr/>
          <p:nvPr/>
        </p:nvSpPr>
        <p:spPr>
          <a:xfrm>
            <a:off x="2200587" y="1184537"/>
            <a:ext cx="833708" cy="623796"/>
          </a:xfrm>
          <a:custGeom>
            <a:avLst/>
            <a:gdLst/>
            <a:ahLst/>
            <a:cxnLst/>
            <a:rect l="l" t="t" r="r" b="b"/>
            <a:pathLst>
              <a:path w="95778" h="71663">
                <a:moveTo>
                  <a:pt x="82098" y="5"/>
                </a:moveTo>
                <a:cubicBezTo>
                  <a:pt x="84614" y="48"/>
                  <a:pt x="87286" y="396"/>
                  <a:pt x="90116" y="1050"/>
                </a:cubicBezTo>
                <a:lnTo>
                  <a:pt x="90116" y="8817"/>
                </a:lnTo>
                <a:cubicBezTo>
                  <a:pt x="78257" y="13440"/>
                  <a:pt x="71979" y="21792"/>
                  <a:pt x="71280" y="33873"/>
                </a:cubicBezTo>
                <a:cubicBezTo>
                  <a:pt x="84139" y="29288"/>
                  <a:pt x="92305" y="35340"/>
                  <a:pt x="95778" y="52027"/>
                </a:cubicBezTo>
                <a:cubicBezTo>
                  <a:pt x="94826" y="65118"/>
                  <a:pt x="87973" y="71663"/>
                  <a:pt x="75219" y="71663"/>
                </a:cubicBezTo>
                <a:cubicBezTo>
                  <a:pt x="59956" y="70752"/>
                  <a:pt x="52325" y="61506"/>
                  <a:pt x="52325" y="43926"/>
                </a:cubicBezTo>
                <a:cubicBezTo>
                  <a:pt x="54564" y="14342"/>
                  <a:pt x="64489" y="-298"/>
                  <a:pt x="82098" y="5"/>
                </a:cubicBezTo>
                <a:close/>
                <a:moveTo>
                  <a:pt x="29473" y="5"/>
                </a:moveTo>
                <a:cubicBezTo>
                  <a:pt x="31987" y="48"/>
                  <a:pt x="34659" y="396"/>
                  <a:pt x="37490" y="1050"/>
                </a:cubicBezTo>
                <a:lnTo>
                  <a:pt x="37490" y="8817"/>
                </a:lnTo>
                <a:cubicBezTo>
                  <a:pt x="25647" y="13434"/>
                  <a:pt x="19469" y="21786"/>
                  <a:pt x="18954" y="33873"/>
                </a:cubicBezTo>
                <a:cubicBezTo>
                  <a:pt x="31588" y="29288"/>
                  <a:pt x="39755" y="35324"/>
                  <a:pt x="43458" y="51980"/>
                </a:cubicBezTo>
                <a:cubicBezTo>
                  <a:pt x="42502" y="65102"/>
                  <a:pt x="35547" y="71663"/>
                  <a:pt x="22593" y="71663"/>
                </a:cubicBezTo>
                <a:cubicBezTo>
                  <a:pt x="7531" y="70752"/>
                  <a:pt x="0" y="61506"/>
                  <a:pt x="0" y="43926"/>
                </a:cubicBezTo>
                <a:cubicBezTo>
                  <a:pt x="2053" y="14342"/>
                  <a:pt x="11877" y="-298"/>
                  <a:pt x="29473" y="5"/>
                </a:cubicBezTo>
                <a:close/>
              </a:path>
            </a:pathLst>
          </a:custGeom>
          <a:solidFill>
            <a:srgbClr val="004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04" name="矩形 203">
            <a:extLst>
              <a:ext uri="{FF2B5EF4-FFF2-40B4-BE49-F238E27FC236}">
                <a16:creationId xmlns:a16="http://schemas.microsoft.com/office/drawing/2014/main" id="{950D3992-308D-4D84-87A2-AA3D677475DE}"/>
              </a:ext>
            </a:extLst>
          </p:cNvPr>
          <p:cNvSpPr/>
          <p:nvPr/>
        </p:nvSpPr>
        <p:spPr>
          <a:xfrm>
            <a:off x="6266390" y="4371477"/>
            <a:ext cx="1086314" cy="68885"/>
          </a:xfrm>
          <a:prstGeom prst="rect">
            <a:avLst/>
          </a:prstGeom>
          <a:solidFill>
            <a:srgbClr val="004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BBE369BB-5AF5-44B1-AE80-442F51A69791}"/>
              </a:ext>
            </a:extLst>
          </p:cNvPr>
          <p:cNvSpPr/>
          <p:nvPr/>
        </p:nvSpPr>
        <p:spPr>
          <a:xfrm>
            <a:off x="0" y="0"/>
            <a:ext cx="1825599" cy="6858000"/>
          </a:xfrm>
          <a:prstGeom prst="rect">
            <a:avLst/>
          </a:prstGeom>
          <a:solidFill>
            <a:srgbClr val="004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E5BAFD8E-3BB0-4141-B5DF-45E9EF768E02}"/>
              </a:ext>
            </a:extLst>
          </p:cNvPr>
          <p:cNvSpPr txBox="1"/>
          <p:nvPr/>
        </p:nvSpPr>
        <p:spPr>
          <a:xfrm>
            <a:off x="2287062" y="473744"/>
            <a:ext cx="9347391" cy="523220"/>
          </a:xfrm>
          <a:prstGeom prst="rect">
            <a:avLst/>
          </a:prstGeom>
          <a:noFill/>
        </p:spPr>
        <p:txBody>
          <a:bodyPr wrap="square" rtlCol="0">
            <a:spAutoFit/>
          </a:bodyPr>
          <a:lstStyle/>
          <a:p>
            <a:r>
              <a:rPr lang="en-US" altLang="zh-CN" sz="2800" b="1" dirty="0">
                <a:solidFill>
                  <a:srgbClr val="00468E"/>
                </a:solidFill>
                <a:latin typeface="微软雅黑" panose="020B0503020204020204" pitchFamily="34" charset="-122"/>
                <a:ea typeface="微软雅黑" panose="020B0503020204020204" pitchFamily="34" charset="-122"/>
              </a:rPr>
              <a:t>Appendices</a:t>
            </a:r>
            <a:r>
              <a:rPr lang="en-US" altLang="zh-CN" sz="2800" b="1" dirty="0" smtClean="0">
                <a:solidFill>
                  <a:srgbClr val="00468E"/>
                </a:solidFill>
                <a:latin typeface="微软雅黑" panose="020B0503020204020204" pitchFamily="34" charset="-122"/>
                <a:ea typeface="微软雅黑" panose="020B0503020204020204" pitchFamily="34" charset="-122"/>
              </a:rPr>
              <a:t>. </a:t>
            </a:r>
            <a:r>
              <a:rPr lang="zh-CN" altLang="en-US" sz="2800" b="1" dirty="0" smtClean="0">
                <a:solidFill>
                  <a:srgbClr val="00468E"/>
                </a:solidFill>
                <a:latin typeface="微软雅黑" panose="020B0503020204020204" pitchFamily="34" charset="-122"/>
                <a:ea typeface="微软雅黑" panose="020B0503020204020204" pitchFamily="34" charset="-122"/>
              </a:rPr>
              <a:t>马尔可夫决策过程（</a:t>
            </a:r>
            <a:r>
              <a:rPr lang="en-US" altLang="zh-CN" sz="2800" b="1" dirty="0" smtClean="0">
                <a:solidFill>
                  <a:srgbClr val="00468E"/>
                </a:solidFill>
                <a:latin typeface="微软雅黑" panose="020B0503020204020204" pitchFamily="34" charset="-122"/>
                <a:ea typeface="微软雅黑" panose="020B0503020204020204" pitchFamily="34" charset="-122"/>
              </a:rPr>
              <a:t>MDP</a:t>
            </a:r>
            <a:r>
              <a:rPr lang="zh-CN" altLang="en-US" sz="2800" b="1" dirty="0" smtClean="0">
                <a:solidFill>
                  <a:srgbClr val="00468E"/>
                </a:solidFill>
                <a:latin typeface="微软雅黑" panose="020B0503020204020204" pitchFamily="34" charset="-122"/>
                <a:ea typeface="微软雅黑" panose="020B0503020204020204" pitchFamily="34" charset="-122"/>
              </a:rPr>
              <a:t>）</a:t>
            </a:r>
            <a:endParaRPr lang="zh-CN" altLang="en-US" sz="2800" b="1" dirty="0">
              <a:solidFill>
                <a:srgbClr val="00468E"/>
              </a:solidFill>
              <a:latin typeface="微软雅黑" panose="020B0503020204020204" pitchFamily="34" charset="-122"/>
              <a:ea typeface="微软雅黑" panose="020B0503020204020204" pitchFamily="34" charset="-122"/>
            </a:endParaRPr>
          </a:p>
        </p:txBody>
      </p:sp>
      <p:sp>
        <p:nvSpPr>
          <p:cNvPr id="112" name="矩形: 圆角 120">
            <a:extLst>
              <a:ext uri="{FF2B5EF4-FFF2-40B4-BE49-F238E27FC236}">
                <a16:creationId xmlns:a16="http://schemas.microsoft.com/office/drawing/2014/main" id="{44906AC7-84B6-453D-BE8F-1E08EA3CF00D}"/>
              </a:ext>
            </a:extLst>
          </p:cNvPr>
          <p:cNvSpPr/>
          <p:nvPr/>
        </p:nvSpPr>
        <p:spPr>
          <a:xfrm>
            <a:off x="-335280" y="4949971"/>
            <a:ext cx="2430780" cy="615507"/>
          </a:xfrm>
          <a:prstGeom prst="roundRect">
            <a:avLst>
              <a:gd name="adj" fmla="val 50000"/>
            </a:avLst>
          </a:prstGeom>
          <a:solidFill>
            <a:schemeClr val="bg1"/>
          </a:solidFill>
          <a:ln w="50800">
            <a:noFill/>
          </a:ln>
          <a:effectLst>
            <a:outerShdw blurRad="469900" sx="104000" sy="104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13" name="文本框 112">
            <a:extLst>
              <a:ext uri="{FF2B5EF4-FFF2-40B4-BE49-F238E27FC236}">
                <a16:creationId xmlns:a16="http://schemas.microsoft.com/office/drawing/2014/main" id="{F2A70FE8-B823-4BCA-ABD5-E5714485D20F}"/>
              </a:ext>
            </a:extLst>
          </p:cNvPr>
          <p:cNvSpPr txBox="1"/>
          <p:nvPr/>
        </p:nvSpPr>
        <p:spPr>
          <a:xfrm>
            <a:off x="203606" y="5003036"/>
            <a:ext cx="1686154" cy="461665"/>
          </a:xfrm>
          <a:prstGeom prst="rect">
            <a:avLst/>
          </a:prstGeom>
          <a:noFill/>
        </p:spPr>
        <p:txBody>
          <a:bodyPr wrap="square" rtlCol="0">
            <a:spAutoFit/>
          </a:bodyPr>
          <a:lstStyle/>
          <a:p>
            <a:r>
              <a:rPr lang="zh-CN" altLang="en-US" sz="2400" b="1" dirty="0" smtClean="0">
                <a:solidFill>
                  <a:srgbClr val="00468E"/>
                </a:solidFill>
                <a:latin typeface="微软雅黑" panose="020B0503020204020204" pitchFamily="34" charset="-122"/>
                <a:ea typeface="微软雅黑" panose="020B0503020204020204" pitchFamily="34" charset="-122"/>
              </a:rPr>
              <a:t>附录 </a:t>
            </a:r>
            <a:endParaRPr lang="zh-CN" altLang="en-US" sz="2400" b="1" dirty="0">
              <a:solidFill>
                <a:srgbClr val="00468E"/>
              </a:solidFill>
              <a:latin typeface="微软雅黑" panose="020B0503020204020204" pitchFamily="34" charset="-122"/>
              <a:ea typeface="微软雅黑" panose="020B0503020204020204" pitchFamily="34" charset="-122"/>
            </a:endParaRPr>
          </a:p>
        </p:txBody>
      </p:sp>
      <p:sp>
        <p:nvSpPr>
          <p:cNvPr id="114" name="弧形 113">
            <a:extLst>
              <a:ext uri="{FF2B5EF4-FFF2-40B4-BE49-F238E27FC236}">
                <a16:creationId xmlns:a16="http://schemas.microsoft.com/office/drawing/2014/main" id="{42BC9E90-A9F4-4585-88CC-3203288AEDE6}"/>
              </a:ext>
            </a:extLst>
          </p:cNvPr>
          <p:cNvSpPr/>
          <p:nvPr/>
        </p:nvSpPr>
        <p:spPr>
          <a:xfrm rot="2700000">
            <a:off x="1467034" y="5059812"/>
            <a:ext cx="395824" cy="395824"/>
          </a:xfrm>
          <a:prstGeom prst="arc">
            <a:avLst/>
          </a:prstGeom>
          <a:ln w="50800" cap="rnd">
            <a:solidFill>
              <a:srgbClr val="00468E"/>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5" name="文本框 114">
            <a:extLst>
              <a:ext uri="{FF2B5EF4-FFF2-40B4-BE49-F238E27FC236}">
                <a16:creationId xmlns:a16="http://schemas.microsoft.com/office/drawing/2014/main" id="{C5E880B9-107D-41C6-87F1-65F66D40A0BF}"/>
              </a:ext>
            </a:extLst>
          </p:cNvPr>
          <p:cNvSpPr txBox="1"/>
          <p:nvPr/>
        </p:nvSpPr>
        <p:spPr>
          <a:xfrm>
            <a:off x="203606" y="2185231"/>
            <a:ext cx="1373734" cy="400110"/>
          </a:xfrm>
          <a:prstGeom prst="rect">
            <a:avLst/>
          </a:prstGeom>
          <a:noFill/>
        </p:spPr>
        <p:txBody>
          <a:bodyPr wrap="square" rtlCol="0">
            <a:spAutoFit/>
          </a:bodyPr>
          <a:lstStyle/>
          <a:p>
            <a:r>
              <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rPr>
              <a:t>研究</a:t>
            </a:r>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背景</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pic>
        <p:nvPicPr>
          <p:cNvPr id="116" name="图片 115"/>
          <p:cNvPicPr>
            <a:picLocks noChangeAspect="1"/>
          </p:cNvPicPr>
          <p:nvPr/>
        </p:nvPicPr>
        <p:blipFill>
          <a:blip r:embed="rId2">
            <a:alphaModFix/>
            <a:duotone>
              <a:schemeClr val="accent5">
                <a:shade val="45000"/>
                <a:satMod val="135000"/>
              </a:schemeClr>
              <a:prstClr val="white"/>
            </a:duotone>
            <a:extLst>
              <a:ext uri="{BEBA8EAE-BF5A-486C-A8C5-ECC9F3942E4B}">
                <a14:imgProps xmlns:a14="http://schemas.microsoft.com/office/drawing/2010/main">
                  <a14:imgLayer r:embed="rId3">
                    <a14:imgEffect>
                      <a14:colorTemperature colorTemp="1500"/>
                    </a14:imgEffect>
                    <a14:imgEffect>
                      <a14:saturation sat="32000"/>
                    </a14:imgEffect>
                  </a14:imgLayer>
                </a14:imgProps>
              </a:ext>
              <a:ext uri="{28A0092B-C50C-407E-A947-70E740481C1C}">
                <a14:useLocalDpi xmlns:a14="http://schemas.microsoft.com/office/drawing/2010/main" val="0"/>
              </a:ext>
            </a:extLst>
          </a:blip>
          <a:stretch>
            <a:fillRect/>
          </a:stretch>
        </p:blipFill>
        <p:spPr>
          <a:xfrm>
            <a:off x="155079" y="129451"/>
            <a:ext cx="1470788" cy="1470788"/>
          </a:xfrm>
          <a:prstGeom prst="rect">
            <a:avLst/>
          </a:prstGeom>
          <a:noFill/>
          <a:ln>
            <a:noFill/>
          </a:ln>
        </p:spPr>
      </p:pic>
      <p:sp>
        <p:nvSpPr>
          <p:cNvPr id="118" name="文本框 117">
            <a:extLst>
              <a:ext uri="{FF2B5EF4-FFF2-40B4-BE49-F238E27FC236}">
                <a16:creationId xmlns:a16="http://schemas.microsoft.com/office/drawing/2014/main" id="{89BB294C-F152-47A1-A832-B338DFB2169C}"/>
              </a:ext>
            </a:extLst>
          </p:cNvPr>
          <p:cNvSpPr txBox="1"/>
          <p:nvPr/>
        </p:nvSpPr>
        <p:spPr>
          <a:xfrm>
            <a:off x="203606" y="2723533"/>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问题建模</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119" name="文本框 118">
            <a:extLst>
              <a:ext uri="{FF2B5EF4-FFF2-40B4-BE49-F238E27FC236}">
                <a16:creationId xmlns:a16="http://schemas.microsoft.com/office/drawing/2014/main" id="{70B01E73-2206-4BAF-96FD-98F96844A935}"/>
              </a:ext>
            </a:extLst>
          </p:cNvPr>
          <p:cNvSpPr txBox="1"/>
          <p:nvPr/>
        </p:nvSpPr>
        <p:spPr>
          <a:xfrm>
            <a:off x="203606" y="3287304"/>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调度方法</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120" name="文本框 119">
            <a:extLst>
              <a:ext uri="{FF2B5EF4-FFF2-40B4-BE49-F238E27FC236}">
                <a16:creationId xmlns:a16="http://schemas.microsoft.com/office/drawing/2014/main" id="{70B01E73-2206-4BAF-96FD-98F96844A935}"/>
              </a:ext>
            </a:extLst>
          </p:cNvPr>
          <p:cNvSpPr txBox="1"/>
          <p:nvPr/>
        </p:nvSpPr>
        <p:spPr>
          <a:xfrm>
            <a:off x="193243" y="3790595"/>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实验分析</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pic>
        <p:nvPicPr>
          <p:cNvPr id="92" name="图片 91"/>
          <p:cNvPicPr>
            <a:picLocks noChangeAspect="1"/>
          </p:cNvPicPr>
          <p:nvPr/>
        </p:nvPicPr>
        <p:blipFill>
          <a:blip r:embed="rId4"/>
          <a:stretch>
            <a:fillRect/>
          </a:stretch>
        </p:blipFill>
        <p:spPr>
          <a:xfrm>
            <a:off x="7352704" y="4639163"/>
            <a:ext cx="4552309" cy="2208910"/>
          </a:xfrm>
          <a:prstGeom prst="rect">
            <a:avLst/>
          </a:prstGeom>
        </p:spPr>
      </p:pic>
      <p:sp>
        <p:nvSpPr>
          <p:cNvPr id="95" name="文本框 94">
            <a:extLst>
              <a:ext uri="{FF2B5EF4-FFF2-40B4-BE49-F238E27FC236}">
                <a16:creationId xmlns:a16="http://schemas.microsoft.com/office/drawing/2014/main" id="{70B01E73-2206-4BAF-96FD-98F96844A935}"/>
              </a:ext>
            </a:extLst>
          </p:cNvPr>
          <p:cNvSpPr txBox="1"/>
          <p:nvPr/>
        </p:nvSpPr>
        <p:spPr>
          <a:xfrm>
            <a:off x="187991" y="4300346"/>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总结展望</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96" name="文本框 95">
                <a:extLst>
                  <a:ext uri="{FF2B5EF4-FFF2-40B4-BE49-F238E27FC236}">
                    <a16:creationId xmlns:a16="http://schemas.microsoft.com/office/drawing/2014/main" id="{4254B2E8-D166-4EE3-A74F-83E887605B71}"/>
                  </a:ext>
                </a:extLst>
              </p:cNvPr>
              <p:cNvSpPr txBox="1"/>
              <p:nvPr/>
            </p:nvSpPr>
            <p:spPr>
              <a:xfrm>
                <a:off x="2794141" y="1967355"/>
                <a:ext cx="7919575" cy="2308324"/>
              </a:xfrm>
              <a:prstGeom prst="rect">
                <a:avLst/>
              </a:prstGeom>
              <a:noFill/>
            </p:spPr>
            <p:txBody>
              <a:bodyPr wrap="square" rtlCol="0">
                <a:spAutoFit/>
              </a:bodyPr>
              <a:lstStyle/>
              <a:p>
                <a:pPr>
                  <a:lnSpc>
                    <a:spcPct val="150000"/>
                  </a:lnSpc>
                </a:pPr>
                <a:r>
                  <a:rPr lang="zh-CN" altLang="zh-CN" sz="1600" b="1" dirty="0" smtClean="0">
                    <a:latin typeface="微软雅黑" panose="020B0503020204020204" pitchFamily="34" charset="-122"/>
                    <a:ea typeface="微软雅黑" panose="020B0503020204020204" pitchFamily="34" charset="-122"/>
                  </a:rPr>
                  <a:t>定义</a:t>
                </a:r>
                <a:r>
                  <a:rPr lang="en-US" altLang="zh-CN" sz="1600" b="1" dirty="0">
                    <a:latin typeface="微软雅黑" panose="020B0503020204020204" pitchFamily="34" charset="-122"/>
                    <a:ea typeface="微软雅黑" panose="020B0503020204020204" pitchFamily="34" charset="-122"/>
                  </a:rPr>
                  <a:t>2.5.1</a:t>
                </a:r>
                <a:r>
                  <a:rPr lang="zh-CN" altLang="zh-CN" sz="1600" dirty="0">
                    <a:latin typeface="微软雅黑" panose="020B0503020204020204" pitchFamily="34" charset="-122"/>
                    <a:ea typeface="微软雅黑" panose="020B0503020204020204" pitchFamily="34" charset="-122"/>
                  </a:rPr>
                  <a:t>一个（有限的、贴现的）马尔可夫决策过程是一个五元组</a:t>
                </a:r>
                <a14:m>
                  <m:oMath xmlns:m="http://schemas.openxmlformats.org/officeDocument/2006/math">
                    <m:r>
                      <a:rPr lang="en-US" altLang="zh-CN" sz="1600" i="1">
                        <a:latin typeface="Cambria Math" panose="02040503050406030204" pitchFamily="18" charset="0"/>
                      </a:rPr>
                      <m:t>(</m:t>
                    </m:r>
                    <m:r>
                      <a:rPr lang="en-US" altLang="zh-CN" sz="1600" i="1">
                        <a:latin typeface="Cambria Math" panose="02040503050406030204" pitchFamily="18" charset="0"/>
                      </a:rPr>
                      <m:t>𝑆</m:t>
                    </m:r>
                    <m:r>
                      <a:rPr lang="en-US" altLang="zh-CN" sz="1600" i="1">
                        <a:latin typeface="Cambria Math" panose="02040503050406030204" pitchFamily="18" charset="0"/>
                      </a:rPr>
                      <m:t>, </m:t>
                    </m:r>
                    <m:r>
                      <a:rPr lang="en-US" altLang="zh-CN" sz="1600" i="1">
                        <a:latin typeface="Cambria Math" panose="02040503050406030204" pitchFamily="18" charset="0"/>
                      </a:rPr>
                      <m:t>𝐴</m:t>
                    </m:r>
                    <m:r>
                      <a:rPr lang="en-US" altLang="zh-CN" sz="1600" i="1">
                        <a:latin typeface="Cambria Math" panose="02040503050406030204" pitchFamily="18" charset="0"/>
                      </a:rPr>
                      <m:t>, </m:t>
                    </m:r>
                    <m:r>
                      <a:rPr lang="en-US" altLang="zh-CN" sz="1600" i="1">
                        <a:latin typeface="Cambria Math" panose="02040503050406030204" pitchFamily="18" charset="0"/>
                      </a:rPr>
                      <m:t>𝑇</m:t>
                    </m:r>
                    <m:r>
                      <a:rPr lang="en-US" altLang="zh-CN" sz="1600" i="1">
                        <a:latin typeface="Cambria Math" panose="02040503050406030204" pitchFamily="18" charset="0"/>
                      </a:rPr>
                      <m:t>,</m:t>
                    </m:r>
                    <m:r>
                      <a:rPr lang="en-US" altLang="zh-CN" sz="1600" i="1">
                        <a:latin typeface="Cambria Math" panose="02040503050406030204" pitchFamily="18" charset="0"/>
                      </a:rPr>
                      <m:t>𝑅</m:t>
                    </m:r>
                    <m:r>
                      <a:rPr lang="en-US" altLang="zh-CN" sz="1600" i="1">
                        <a:latin typeface="Cambria Math" panose="02040503050406030204" pitchFamily="18" charset="0"/>
                      </a:rPr>
                      <m:t>, </m:t>
                    </m:r>
                    <m:r>
                      <a:rPr lang="en-US" altLang="zh-CN" sz="1600" i="1">
                        <a:latin typeface="Cambria Math" panose="02040503050406030204" pitchFamily="18" charset="0"/>
                      </a:rPr>
                      <m:t>𝛿</m:t>
                    </m:r>
                    <m:r>
                      <a:rPr lang="en-US" altLang="zh-CN" sz="1600" i="1">
                        <a:latin typeface="Cambria Math" panose="02040503050406030204" pitchFamily="18" charset="0"/>
                      </a:rPr>
                      <m:t>)</m:t>
                    </m:r>
                  </m:oMath>
                </a14:m>
                <a:r>
                  <a:rPr lang="zh-CN" altLang="zh-CN" sz="1600" dirty="0">
                    <a:latin typeface="微软雅黑" panose="020B0503020204020204" pitchFamily="34" charset="-122"/>
                    <a:ea typeface="微软雅黑" panose="020B0503020204020204" pitchFamily="34" charset="-122"/>
                  </a:rPr>
                  <a:t>，</a:t>
                </a:r>
                <a:r>
                  <a:rPr lang="zh-CN" altLang="zh-CN" sz="1600" dirty="0" smtClean="0">
                    <a:latin typeface="微软雅黑" panose="020B0503020204020204" pitchFamily="34" charset="-122"/>
                    <a:ea typeface="微软雅黑" panose="020B0503020204020204" pitchFamily="34" charset="-122"/>
                  </a:rPr>
                  <a:t>其中</a:t>
                </a:r>
              </a:p>
              <a:p>
                <a:pPr marL="742950" lvl="1" indent="-285750">
                  <a:lnSpc>
                    <a:spcPct val="150000"/>
                  </a:lnSpc>
                  <a:buFont typeface="Arial" panose="020B0604020202020204" pitchFamily="34" charset="0"/>
                  <a:buChar char="•"/>
                </a:pPr>
                <a14:m>
                  <m:oMath xmlns:m="http://schemas.openxmlformats.org/officeDocument/2006/math">
                    <m:r>
                      <a:rPr lang="en-US" altLang="zh-CN" sz="1600" i="1">
                        <a:latin typeface="Cambria Math" panose="02040503050406030204" pitchFamily="18" charset="0"/>
                      </a:rPr>
                      <m:t>𝑆</m:t>
                    </m:r>
                  </m:oMath>
                </a14:m>
                <a:r>
                  <a:rPr lang="zh-CN" altLang="zh-CN" sz="1600" dirty="0">
                    <a:latin typeface="微软雅黑" panose="020B0503020204020204" pitchFamily="34" charset="-122"/>
                    <a:ea typeface="微软雅黑" panose="020B0503020204020204" pitchFamily="34" charset="-122"/>
                  </a:rPr>
                  <a:t>是一个有限的状态集合；</a:t>
                </a:r>
              </a:p>
              <a:p>
                <a:pPr marL="742950" lvl="1" indent="-285750">
                  <a:lnSpc>
                    <a:spcPct val="150000"/>
                  </a:lnSpc>
                  <a:buFont typeface="Arial" panose="020B0604020202020204" pitchFamily="34" charset="0"/>
                  <a:buChar char="•"/>
                </a:pPr>
                <a14:m>
                  <m:oMath xmlns:m="http://schemas.openxmlformats.org/officeDocument/2006/math">
                    <m:r>
                      <a:rPr lang="en-US" altLang="zh-CN" sz="1600" i="1">
                        <a:latin typeface="Cambria Math" panose="02040503050406030204" pitchFamily="18" charset="0"/>
                      </a:rPr>
                      <m:t>𝐴</m:t>
                    </m:r>
                  </m:oMath>
                </a14:m>
                <a:r>
                  <a:rPr lang="zh-CN" altLang="zh-CN" sz="1600" dirty="0">
                    <a:latin typeface="微软雅黑" panose="020B0503020204020204" pitchFamily="34" charset="-122"/>
                    <a:ea typeface="微软雅黑" panose="020B0503020204020204" pitchFamily="34" charset="-122"/>
                  </a:rPr>
                  <a:t>是一个有限的行动集合，</a:t>
                </a:r>
                <a14:m>
                  <m:oMath xmlns:m="http://schemas.openxmlformats.org/officeDocument/2006/math">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𝐴</m:t>
                        </m:r>
                      </m:e>
                      <m:sub>
                        <m:r>
                          <a:rPr lang="en-US" altLang="zh-CN" sz="1600" i="1">
                            <a:latin typeface="Cambria Math" panose="02040503050406030204" pitchFamily="18" charset="0"/>
                          </a:rPr>
                          <m:t>𝑠</m:t>
                        </m:r>
                      </m:sub>
                    </m:sSub>
                  </m:oMath>
                </a14:m>
                <a:r>
                  <a:rPr lang="zh-CN" altLang="zh-CN" sz="1600" dirty="0">
                    <a:latin typeface="微软雅黑" panose="020B0503020204020204" pitchFamily="34" charset="-122"/>
                    <a:ea typeface="微软雅黑" panose="020B0503020204020204" pitchFamily="34" charset="-122"/>
                  </a:rPr>
                  <a:t>是来自状态</a:t>
                </a:r>
                <a14:m>
                  <m:oMath xmlns:m="http://schemas.openxmlformats.org/officeDocument/2006/math">
                    <m:r>
                      <a:rPr lang="en-US" altLang="zh-CN" sz="1600" i="1">
                        <a:latin typeface="Cambria Math" panose="02040503050406030204" pitchFamily="18" charset="0"/>
                      </a:rPr>
                      <m:t>𝑠</m:t>
                    </m:r>
                  </m:oMath>
                </a14:m>
                <a:r>
                  <a:rPr lang="zh-CN" altLang="zh-CN" sz="1600" dirty="0">
                    <a:latin typeface="微软雅黑" panose="020B0503020204020204" pitchFamily="34" charset="-122"/>
                    <a:ea typeface="微软雅黑" panose="020B0503020204020204" pitchFamily="34" charset="-122"/>
                  </a:rPr>
                  <a:t>的可行的有限的行动集合；</a:t>
                </a:r>
              </a:p>
              <a:p>
                <a:pPr marL="742950" lvl="1" indent="-285750">
                  <a:lnSpc>
                    <a:spcPct val="150000"/>
                  </a:lnSpc>
                  <a:buFont typeface="Arial" panose="020B0604020202020204" pitchFamily="34" charset="0"/>
                  <a:buChar char="•"/>
                </a:pPr>
                <a14:m>
                  <m:oMath xmlns:m="http://schemas.openxmlformats.org/officeDocument/2006/math">
                    <m:r>
                      <a:rPr lang="en-US" altLang="zh-CN" sz="1600" i="1">
                        <a:latin typeface="Cambria Math" panose="02040503050406030204" pitchFamily="18" charset="0"/>
                      </a:rPr>
                      <m:t>𝑇</m:t>
                    </m:r>
                    <m:r>
                      <a:rPr lang="en-US" altLang="zh-CN" sz="1600">
                        <a:latin typeface="Cambria Math" panose="02040503050406030204" pitchFamily="18" charset="0"/>
                      </a:rPr>
                      <m:t>:</m:t>
                    </m:r>
                    <m:r>
                      <a:rPr lang="en-US" altLang="zh-CN" sz="1600" i="1">
                        <a:latin typeface="Cambria Math" panose="02040503050406030204" pitchFamily="18" charset="0"/>
                      </a:rPr>
                      <m:t>𝑆</m:t>
                    </m:r>
                    <m:r>
                      <a:rPr lang="en-US" altLang="zh-CN" sz="1600" i="1">
                        <a:latin typeface="Cambria Math" panose="02040503050406030204" pitchFamily="18" charset="0"/>
                      </a:rPr>
                      <m:t>×</m:t>
                    </m:r>
                    <m:r>
                      <a:rPr lang="en-US" altLang="zh-CN" sz="1600" i="1">
                        <a:latin typeface="Cambria Math" panose="02040503050406030204" pitchFamily="18" charset="0"/>
                      </a:rPr>
                      <m:t>𝐴</m:t>
                    </m:r>
                    <m:r>
                      <a:rPr lang="en-US" altLang="zh-CN" sz="1600" i="1">
                        <a:latin typeface="Cambria Math" panose="02040503050406030204" pitchFamily="18" charset="0"/>
                      </a:rPr>
                      <m:t>×</m:t>
                    </m:r>
                    <m:r>
                      <m:rPr>
                        <m:sty m:val="p"/>
                      </m:rPr>
                      <a:rPr lang="en-US" altLang="zh-CN" sz="1600">
                        <a:latin typeface="Cambria Math" panose="02040503050406030204" pitchFamily="18" charset="0"/>
                      </a:rPr>
                      <m:t>S</m:t>
                    </m:r>
                    <m:r>
                      <a:rPr lang="en-US" altLang="zh-CN" sz="1600">
                        <a:latin typeface="Cambria Math" panose="02040503050406030204" pitchFamily="18" charset="0"/>
                      </a:rPr>
                      <m:t>→[0, 1]</m:t>
                    </m:r>
                  </m:oMath>
                </a14:m>
                <a:r>
                  <a:rPr lang="zh-CN" altLang="zh-CN" sz="1600" dirty="0">
                    <a:latin typeface="微软雅黑" panose="020B0503020204020204" pitchFamily="34" charset="-122"/>
                    <a:ea typeface="微软雅黑" panose="020B0503020204020204" pitchFamily="34" charset="-122"/>
                  </a:rPr>
                  <a:t>表示概率转移函数；</a:t>
                </a:r>
              </a:p>
              <a:p>
                <a:pPr marL="742950" lvl="1" indent="-285750">
                  <a:lnSpc>
                    <a:spcPct val="150000"/>
                  </a:lnSpc>
                  <a:buFont typeface="Arial" panose="020B0604020202020204" pitchFamily="34" charset="0"/>
                  <a:buChar char="•"/>
                </a:pPr>
                <a14:m>
                  <m:oMath xmlns:m="http://schemas.openxmlformats.org/officeDocument/2006/math">
                    <m:r>
                      <a:rPr lang="en-US" altLang="zh-CN" sz="1600" i="1">
                        <a:latin typeface="Cambria Math" panose="02040503050406030204" pitchFamily="18" charset="0"/>
                      </a:rPr>
                      <m:t>𝑅</m:t>
                    </m:r>
                    <m:r>
                      <a:rPr lang="en-US" altLang="zh-CN" sz="1600">
                        <a:latin typeface="Cambria Math" panose="02040503050406030204" pitchFamily="18" charset="0"/>
                      </a:rPr>
                      <m:t>:</m:t>
                    </m:r>
                    <m:r>
                      <a:rPr lang="en-US" altLang="zh-CN" sz="1600" i="1">
                        <a:latin typeface="Cambria Math" panose="02040503050406030204" pitchFamily="18" charset="0"/>
                      </a:rPr>
                      <m:t>𝑆</m:t>
                    </m:r>
                    <m:r>
                      <a:rPr lang="en-US" altLang="zh-CN" sz="1600" i="1">
                        <a:latin typeface="Cambria Math" panose="02040503050406030204" pitchFamily="18" charset="0"/>
                      </a:rPr>
                      <m:t>×</m:t>
                    </m:r>
                    <m:r>
                      <a:rPr lang="en-US" altLang="zh-CN" sz="1600" i="1">
                        <a:latin typeface="Cambria Math" panose="02040503050406030204" pitchFamily="18" charset="0"/>
                      </a:rPr>
                      <m:t>𝐴</m:t>
                    </m:r>
                    <m:r>
                      <a:rPr lang="en-US" altLang="zh-CN" sz="1600" i="1">
                        <a:latin typeface="Cambria Math" panose="02040503050406030204" pitchFamily="18" charset="0"/>
                      </a:rPr>
                      <m:t>×</m:t>
                    </m:r>
                    <m:r>
                      <m:rPr>
                        <m:sty m:val="p"/>
                      </m:rPr>
                      <a:rPr lang="en-US" altLang="zh-CN" sz="1600">
                        <a:latin typeface="Cambria Math" panose="02040503050406030204" pitchFamily="18" charset="0"/>
                      </a:rPr>
                      <m:t>S</m:t>
                    </m:r>
                    <m:r>
                      <a:rPr lang="en-US" altLang="zh-CN" sz="1600">
                        <a:latin typeface="Cambria Math" panose="02040503050406030204" pitchFamily="18" charset="0"/>
                      </a:rPr>
                      <m:t>→</m:t>
                    </m:r>
                    <m:r>
                      <a:rPr lang="en-US" altLang="zh-CN" sz="1600" i="1">
                        <a:latin typeface="Cambria Math" panose="02040503050406030204" pitchFamily="18" charset="0"/>
                      </a:rPr>
                      <m:t>ℝ</m:t>
                    </m:r>
                  </m:oMath>
                </a14:m>
                <a:r>
                  <a:rPr lang="zh-CN" altLang="zh-CN" sz="1600" dirty="0">
                    <a:latin typeface="微软雅黑" panose="020B0503020204020204" pitchFamily="34" charset="-122"/>
                    <a:ea typeface="微软雅黑" panose="020B0503020204020204" pitchFamily="34" charset="-122"/>
                  </a:rPr>
                  <a:t>是奖励函数；</a:t>
                </a:r>
              </a:p>
              <a:p>
                <a:pPr marL="742950" lvl="1" indent="-285750">
                  <a:lnSpc>
                    <a:spcPct val="150000"/>
                  </a:lnSpc>
                  <a:buFont typeface="Arial" panose="020B0604020202020204" pitchFamily="34" charset="0"/>
                  <a:buChar char="•"/>
                </a:pPr>
                <a14:m>
                  <m:oMath xmlns:m="http://schemas.openxmlformats.org/officeDocument/2006/math">
                    <m:r>
                      <a:rPr lang="en-US" altLang="zh-CN" sz="1600" i="1">
                        <a:latin typeface="Cambria Math" panose="02040503050406030204" pitchFamily="18" charset="0"/>
                      </a:rPr>
                      <m:t>𝛿</m:t>
                    </m:r>
                    <m:r>
                      <a:rPr lang="en-US" altLang="zh-CN" sz="1600">
                        <a:latin typeface="Cambria Math" panose="02040503050406030204" pitchFamily="18" charset="0"/>
                      </a:rPr>
                      <m:t>∈[0, 1]</m:t>
                    </m:r>
                  </m:oMath>
                </a14:m>
                <a:r>
                  <a:rPr lang="zh-CN" altLang="zh-CN" sz="1600" dirty="0">
                    <a:latin typeface="微软雅黑" panose="020B0503020204020204" pitchFamily="34" charset="-122"/>
                    <a:ea typeface="微软雅黑" panose="020B0503020204020204" pitchFamily="34" charset="-122"/>
                  </a:rPr>
                  <a:t>是贴现因子，</a:t>
                </a:r>
                <a:r>
                  <a:rPr lang="zh-CN" altLang="zh-CN" sz="1600" dirty="0" smtClean="0">
                    <a:latin typeface="微软雅黑" panose="020B0503020204020204" pitchFamily="34" charset="-122"/>
                    <a:ea typeface="微软雅黑" panose="020B0503020204020204" pitchFamily="34" charset="-122"/>
                  </a:rPr>
                  <a:t>表示预期的</a:t>
                </a:r>
                <a:r>
                  <a:rPr lang="zh-CN" altLang="zh-CN" sz="1600" dirty="0">
                    <a:latin typeface="微软雅黑" panose="020B0503020204020204" pitchFamily="34" charset="-122"/>
                    <a:ea typeface="微软雅黑" panose="020B0503020204020204" pitchFamily="34" charset="-122"/>
                  </a:rPr>
                  <a:t>奖励与现在的奖励之间的重要差异。</a:t>
                </a:r>
              </a:p>
            </p:txBody>
          </p:sp>
        </mc:Choice>
        <mc:Fallback xmlns="">
          <p:sp>
            <p:nvSpPr>
              <p:cNvPr id="96" name="文本框 95">
                <a:extLst>
                  <a:ext uri="{FF2B5EF4-FFF2-40B4-BE49-F238E27FC236}">
                    <a16:creationId xmlns:a16="http://schemas.microsoft.com/office/drawing/2014/main" id="{4254B2E8-D166-4EE3-A74F-83E887605B71}"/>
                  </a:ext>
                </a:extLst>
              </p:cNvPr>
              <p:cNvSpPr txBox="1">
                <a:spLocks noRot="1" noChangeAspect="1" noMove="1" noResize="1" noEditPoints="1" noAdjustHandles="1" noChangeArrowheads="1" noChangeShapeType="1" noTextEdit="1"/>
              </p:cNvSpPr>
              <p:nvPr/>
            </p:nvSpPr>
            <p:spPr>
              <a:xfrm>
                <a:off x="2794141" y="1967355"/>
                <a:ext cx="7919575" cy="2308324"/>
              </a:xfrm>
              <a:prstGeom prst="rect">
                <a:avLst/>
              </a:prstGeom>
              <a:blipFill>
                <a:blip r:embed="rId5"/>
                <a:stretch>
                  <a:fillRect l="-385" b="-794"/>
                </a:stretch>
              </a:blipFill>
            </p:spPr>
            <p:txBody>
              <a:bodyPr/>
              <a:lstStyle/>
              <a:p>
                <a:r>
                  <a:rPr lang="zh-CN" altLang="en-US">
                    <a:noFill/>
                  </a:rPr>
                  <a:t> </a:t>
                </a:r>
              </a:p>
            </p:txBody>
          </p:sp>
        </mc:Fallback>
      </mc:AlternateContent>
      <p:pic>
        <p:nvPicPr>
          <p:cNvPr id="97" name="图片 96"/>
          <p:cNvPicPr>
            <a:picLocks noChangeAspect="1"/>
          </p:cNvPicPr>
          <p:nvPr/>
        </p:nvPicPr>
        <p:blipFill>
          <a:blip r:embed="rId6" cstate="hqprint">
            <a:extLst>
              <a:ext uri="{BEBA8EAE-BF5A-486C-A8C5-ECC9F3942E4B}">
                <a14:imgProps xmlns:a14="http://schemas.microsoft.com/office/drawing/2010/main">
                  <a14:imgLayer r:embed="rId7">
                    <a14:imgEffect>
                      <a14:saturation sat="33000"/>
                    </a14:imgEffect>
                  </a14:imgLayer>
                </a14:imgProps>
              </a:ext>
              <a:ext uri="{28A0092B-C50C-407E-A947-70E740481C1C}">
                <a14:useLocalDpi xmlns:a14="http://schemas.microsoft.com/office/drawing/2010/main" val="0"/>
              </a:ext>
            </a:extLst>
          </a:blip>
          <a:stretch>
            <a:fillRect/>
          </a:stretch>
        </p:blipFill>
        <p:spPr>
          <a:xfrm>
            <a:off x="2160879" y="5684515"/>
            <a:ext cx="2194903" cy="1559832"/>
          </a:xfrm>
          <a:prstGeom prst="rect">
            <a:avLst/>
          </a:prstGeom>
        </p:spPr>
      </p:pic>
    </p:spTree>
    <p:extLst>
      <p:ext uri="{BB962C8B-B14F-4D97-AF65-F5344CB8AC3E}">
        <p14:creationId xmlns:p14="http://schemas.microsoft.com/office/powerpoint/2010/main" val="161145514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矩形: 圆角 114">
            <a:extLst>
              <a:ext uri="{FF2B5EF4-FFF2-40B4-BE49-F238E27FC236}">
                <a16:creationId xmlns:a16="http://schemas.microsoft.com/office/drawing/2014/main" id="{855235A4-B16D-44EB-8C2B-97689B9FADC8}"/>
              </a:ext>
            </a:extLst>
          </p:cNvPr>
          <p:cNvSpPr/>
          <p:nvPr/>
        </p:nvSpPr>
        <p:spPr>
          <a:xfrm>
            <a:off x="2683863" y="1737359"/>
            <a:ext cx="6792646" cy="4136968"/>
          </a:xfrm>
          <a:prstGeom prst="roundRect">
            <a:avLst>
              <a:gd name="adj" fmla="val 10297"/>
            </a:avLst>
          </a:prstGeom>
          <a:solidFill>
            <a:schemeClr val="bg1"/>
          </a:solidFill>
          <a:ln>
            <a:noFill/>
          </a:ln>
          <a:effectLst>
            <a:outerShdw blurRad="2794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13" name="矩形: 圆角 112">
            <a:extLst>
              <a:ext uri="{FF2B5EF4-FFF2-40B4-BE49-F238E27FC236}">
                <a16:creationId xmlns:a16="http://schemas.microsoft.com/office/drawing/2014/main" id="{32598363-EE34-4295-9381-27202BF85ED8}"/>
              </a:ext>
            </a:extLst>
          </p:cNvPr>
          <p:cNvSpPr/>
          <p:nvPr/>
        </p:nvSpPr>
        <p:spPr>
          <a:xfrm>
            <a:off x="9689654" y="3714736"/>
            <a:ext cx="1621522" cy="442175"/>
          </a:xfrm>
          <a:prstGeom prst="roundRect">
            <a:avLst>
              <a:gd name="adj" fmla="val 50000"/>
            </a:avLst>
          </a:prstGeom>
          <a:solidFill>
            <a:srgbClr val="00468E"/>
          </a:solidFill>
          <a:ln w="50800">
            <a:noFill/>
          </a:ln>
          <a:effectLst>
            <a:outerShdw blurRad="469900" sx="104000" sy="104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84347ABC-6DD6-4770-AF29-AE09648D5EC7}"/>
              </a:ext>
            </a:extLst>
          </p:cNvPr>
          <p:cNvSpPr/>
          <p:nvPr/>
        </p:nvSpPr>
        <p:spPr>
          <a:xfrm>
            <a:off x="0" y="0"/>
            <a:ext cx="1825599" cy="6858000"/>
          </a:xfrm>
          <a:prstGeom prst="rect">
            <a:avLst/>
          </a:prstGeom>
          <a:solidFill>
            <a:srgbClr val="004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9B7947D5-7F96-480B-9F7A-BF6FCF688EA4}"/>
              </a:ext>
            </a:extLst>
          </p:cNvPr>
          <p:cNvSpPr txBox="1"/>
          <p:nvPr/>
        </p:nvSpPr>
        <p:spPr>
          <a:xfrm>
            <a:off x="2287062" y="473744"/>
            <a:ext cx="9347391" cy="523220"/>
          </a:xfrm>
          <a:prstGeom prst="rect">
            <a:avLst/>
          </a:prstGeom>
          <a:noFill/>
        </p:spPr>
        <p:txBody>
          <a:bodyPr wrap="square" rtlCol="0">
            <a:spAutoFit/>
          </a:bodyPr>
          <a:lstStyle/>
          <a:p>
            <a:r>
              <a:rPr lang="en-US" altLang="zh-CN" sz="2800" b="1" dirty="0" smtClean="0">
                <a:solidFill>
                  <a:srgbClr val="00468E"/>
                </a:solidFill>
                <a:latin typeface="微软雅黑" panose="020B0503020204020204" pitchFamily="34" charset="-122"/>
                <a:ea typeface="微软雅黑" panose="020B0503020204020204" pitchFamily="34" charset="-122"/>
              </a:rPr>
              <a:t>2.4.2 </a:t>
            </a:r>
            <a:r>
              <a:rPr lang="zh-CN" altLang="en-US" sz="2800" b="1" dirty="0" smtClean="0">
                <a:solidFill>
                  <a:srgbClr val="00468E"/>
                </a:solidFill>
                <a:latin typeface="微软雅黑" panose="020B0503020204020204" pitchFamily="34" charset="-122"/>
                <a:ea typeface="微软雅黑" panose="020B0503020204020204" pitchFamily="34" charset="-122"/>
              </a:rPr>
              <a:t>多个智能体案例</a:t>
            </a:r>
            <a:endParaRPr lang="zh-CN" altLang="en-US" sz="2800" b="1" dirty="0">
              <a:solidFill>
                <a:srgbClr val="00468E"/>
              </a:solidFill>
              <a:latin typeface="微软雅黑" panose="020B0503020204020204" pitchFamily="34" charset="-122"/>
              <a:ea typeface="微软雅黑" panose="020B0503020204020204" pitchFamily="34" charset="-122"/>
            </a:endParaRPr>
          </a:p>
        </p:txBody>
      </p:sp>
      <p:sp>
        <p:nvSpPr>
          <p:cNvPr id="111" name="文本框 110">
            <a:extLst>
              <a:ext uri="{FF2B5EF4-FFF2-40B4-BE49-F238E27FC236}">
                <a16:creationId xmlns:a16="http://schemas.microsoft.com/office/drawing/2014/main" id="{4254B2E8-D166-4EE3-A74F-83E887605B71}"/>
              </a:ext>
            </a:extLst>
          </p:cNvPr>
          <p:cNvSpPr txBox="1"/>
          <p:nvPr/>
        </p:nvSpPr>
        <p:spPr>
          <a:xfrm>
            <a:off x="9708125" y="4201558"/>
            <a:ext cx="2502347" cy="1938992"/>
          </a:xfrm>
          <a:prstGeom prst="rect">
            <a:avLst/>
          </a:prstGeom>
          <a:noFill/>
        </p:spPr>
        <p:txBody>
          <a:bodyPr wrap="square" rtlCol="0">
            <a:spAutoFit/>
          </a:bodyPr>
          <a:lstStyle/>
          <a:p>
            <a:pPr marL="285750" indent="-285750">
              <a:lnSpc>
                <a:spcPct val="150000"/>
              </a:lnSpc>
              <a:buFont typeface="Wingdings" panose="05000000000000000000" pitchFamily="2" charset="2"/>
              <a:buChar char="p"/>
            </a:pPr>
            <a:r>
              <a:rPr lang="zh-CN" altLang="en-US" sz="1600" dirty="0" smtClean="0">
                <a:solidFill>
                  <a:schemeClr val="accent6">
                    <a:lumMod val="50000"/>
                  </a:schemeClr>
                </a:solidFill>
                <a:latin typeface="微软雅黑" panose="020B0503020204020204" pitchFamily="34" charset="-122"/>
                <a:ea typeface="微软雅黑" panose="020B0503020204020204" pitchFamily="34" charset="-122"/>
              </a:rPr>
              <a:t>维</a:t>
            </a:r>
            <a:r>
              <a:rPr lang="zh-CN" altLang="en-US" sz="1600" dirty="0">
                <a:solidFill>
                  <a:schemeClr val="accent6">
                    <a:lumMod val="50000"/>
                  </a:schemeClr>
                </a:solidFill>
                <a:latin typeface="微软雅黑" panose="020B0503020204020204" pitchFamily="34" charset="-122"/>
                <a:ea typeface="微软雅黑" panose="020B0503020204020204" pitchFamily="34" charset="-122"/>
              </a:rPr>
              <a:t>度</a:t>
            </a:r>
            <a:r>
              <a:rPr lang="zh-CN" altLang="en-US" sz="1600" dirty="0" smtClean="0">
                <a:solidFill>
                  <a:schemeClr val="accent6">
                    <a:lumMod val="50000"/>
                  </a:schemeClr>
                </a:solidFill>
                <a:latin typeface="微软雅黑" panose="020B0503020204020204" pitchFamily="34" charset="-122"/>
                <a:ea typeface="微软雅黑" panose="020B0503020204020204" pitchFamily="34" charset="-122"/>
              </a:rPr>
              <a:t>灾难</a:t>
            </a:r>
            <a:endParaRPr lang="en-US" altLang="zh-CN" sz="1600" dirty="0" smtClean="0">
              <a:solidFill>
                <a:schemeClr val="accent6">
                  <a:lumMod val="50000"/>
                </a:schemeClr>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p"/>
            </a:pPr>
            <a:r>
              <a:rPr lang="zh-CN" altLang="en-US" sz="1600" dirty="0" smtClean="0">
                <a:solidFill>
                  <a:schemeClr val="accent6">
                    <a:lumMod val="50000"/>
                  </a:schemeClr>
                </a:solidFill>
                <a:latin typeface="微软雅黑" panose="020B0503020204020204" pitchFamily="34" charset="-122"/>
                <a:ea typeface="微软雅黑" panose="020B0503020204020204" pitchFamily="34" charset="-122"/>
              </a:rPr>
              <a:t>探索</a:t>
            </a:r>
            <a:r>
              <a:rPr lang="en-US" altLang="zh-CN" sz="1600" dirty="0">
                <a:solidFill>
                  <a:schemeClr val="accent6">
                    <a:lumMod val="50000"/>
                  </a:schemeClr>
                </a:solidFill>
                <a:latin typeface="微软雅黑" panose="020B0503020204020204" pitchFamily="34" charset="-122"/>
                <a:ea typeface="微软雅黑" panose="020B0503020204020204" pitchFamily="34" charset="-122"/>
              </a:rPr>
              <a:t>-</a:t>
            </a:r>
            <a:r>
              <a:rPr lang="zh-CN" altLang="en-US" sz="1600" dirty="0">
                <a:solidFill>
                  <a:schemeClr val="accent6">
                    <a:lumMod val="50000"/>
                  </a:schemeClr>
                </a:solidFill>
                <a:latin typeface="微软雅黑" panose="020B0503020204020204" pitchFamily="34" charset="-122"/>
                <a:ea typeface="微软雅黑" panose="020B0503020204020204" pitchFamily="34" charset="-122"/>
              </a:rPr>
              <a:t>利用权衡</a:t>
            </a:r>
            <a:r>
              <a:rPr lang="zh-CN" altLang="en-US" sz="1600" dirty="0" smtClean="0">
                <a:solidFill>
                  <a:schemeClr val="accent6">
                    <a:lumMod val="50000"/>
                  </a:schemeClr>
                </a:solidFill>
                <a:latin typeface="微软雅黑" panose="020B0503020204020204" pitchFamily="34" charset="-122"/>
                <a:ea typeface="微软雅黑" panose="020B0503020204020204" pitchFamily="34" charset="-122"/>
              </a:rPr>
              <a:t>问题</a:t>
            </a:r>
            <a:endParaRPr lang="en-US" altLang="zh-CN" sz="1600" dirty="0" smtClean="0">
              <a:solidFill>
                <a:schemeClr val="accent6">
                  <a:lumMod val="50000"/>
                </a:schemeClr>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p"/>
            </a:pPr>
            <a:r>
              <a:rPr lang="zh-CN" altLang="en-US" sz="1600" dirty="0" smtClean="0">
                <a:solidFill>
                  <a:srgbClr val="FF0000"/>
                </a:solidFill>
                <a:latin typeface="微软雅黑" panose="020B0503020204020204" pitchFamily="34" charset="-122"/>
                <a:ea typeface="微软雅黑" panose="020B0503020204020204" pitchFamily="34" charset="-122"/>
              </a:rPr>
              <a:t>难以</a:t>
            </a:r>
            <a:r>
              <a:rPr lang="zh-CN" altLang="en-US" sz="1600" dirty="0">
                <a:solidFill>
                  <a:srgbClr val="FF0000"/>
                </a:solidFill>
                <a:latin typeface="微软雅黑" panose="020B0503020204020204" pitchFamily="34" charset="-122"/>
                <a:ea typeface="微软雅黑" panose="020B0503020204020204" pitchFamily="34" charset="-122"/>
              </a:rPr>
              <a:t>确定学习</a:t>
            </a:r>
            <a:r>
              <a:rPr lang="zh-CN" altLang="en-US" sz="1600" dirty="0" smtClean="0">
                <a:solidFill>
                  <a:srgbClr val="FF0000"/>
                </a:solidFill>
                <a:latin typeface="微软雅黑" panose="020B0503020204020204" pitchFamily="34" charset="-122"/>
                <a:ea typeface="微软雅黑" panose="020B0503020204020204" pitchFamily="34" charset="-122"/>
              </a:rPr>
              <a:t>目标</a:t>
            </a:r>
            <a:endParaRPr lang="en-US" altLang="zh-CN" sz="1600" dirty="0" smtClean="0">
              <a:solidFill>
                <a:srgbClr val="FF000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p"/>
            </a:pPr>
            <a:r>
              <a:rPr lang="zh-CN" altLang="en-US" sz="1600" dirty="0" smtClean="0">
                <a:solidFill>
                  <a:srgbClr val="FF0000"/>
                </a:solidFill>
                <a:latin typeface="微软雅黑" panose="020B0503020204020204" pitchFamily="34" charset="-122"/>
                <a:ea typeface="微软雅黑" panose="020B0503020204020204" pitchFamily="34" charset="-122"/>
              </a:rPr>
              <a:t>学习</a:t>
            </a:r>
            <a:r>
              <a:rPr lang="zh-CN" altLang="en-US" sz="1600" dirty="0">
                <a:solidFill>
                  <a:srgbClr val="FF0000"/>
                </a:solidFill>
                <a:latin typeface="微软雅黑" panose="020B0503020204020204" pitchFamily="34" charset="-122"/>
                <a:ea typeface="微软雅黑" panose="020B0503020204020204" pitchFamily="34" charset="-122"/>
              </a:rPr>
              <a:t>问题的非</a:t>
            </a:r>
            <a:r>
              <a:rPr lang="zh-CN" altLang="en-US" sz="1600" dirty="0" smtClean="0">
                <a:solidFill>
                  <a:srgbClr val="FF0000"/>
                </a:solidFill>
                <a:latin typeface="微软雅黑" panose="020B0503020204020204" pitchFamily="34" charset="-122"/>
                <a:ea typeface="微软雅黑" panose="020B0503020204020204" pitchFamily="34" charset="-122"/>
              </a:rPr>
              <a:t>稳定性</a:t>
            </a:r>
            <a:endParaRPr lang="en-US" altLang="zh-CN" sz="1600" dirty="0" smtClean="0">
              <a:solidFill>
                <a:srgbClr val="FF000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p"/>
            </a:pPr>
            <a:r>
              <a:rPr lang="zh-CN" altLang="en-US" sz="1600" dirty="0" smtClean="0">
                <a:solidFill>
                  <a:srgbClr val="FF0000"/>
                </a:solidFill>
                <a:latin typeface="微软雅黑" panose="020B0503020204020204" pitchFamily="34" charset="-122"/>
                <a:ea typeface="微软雅黑" panose="020B0503020204020204" pitchFamily="34" charset="-122"/>
              </a:rPr>
              <a:t>协调</a:t>
            </a:r>
            <a:r>
              <a:rPr lang="zh-CN" altLang="en-US" sz="1600" dirty="0">
                <a:solidFill>
                  <a:srgbClr val="FF0000"/>
                </a:solidFill>
                <a:latin typeface="微软雅黑" panose="020B0503020204020204" pitchFamily="34" charset="-122"/>
                <a:ea typeface="微软雅黑" panose="020B0503020204020204" pitchFamily="34" charset="-122"/>
              </a:rPr>
              <a:t>的需要等困难</a:t>
            </a:r>
            <a:r>
              <a:rPr lang="en-US" altLang="zh-CN" sz="1600" dirty="0" smtClean="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sp>
        <p:nvSpPr>
          <p:cNvPr id="112" name="文本框 111">
            <a:extLst>
              <a:ext uri="{FF2B5EF4-FFF2-40B4-BE49-F238E27FC236}">
                <a16:creationId xmlns:a16="http://schemas.microsoft.com/office/drawing/2014/main" id="{1A6B6818-1449-4F9C-9EE6-9D4B48315AD7}"/>
              </a:ext>
            </a:extLst>
          </p:cNvPr>
          <p:cNvSpPr txBox="1"/>
          <p:nvPr/>
        </p:nvSpPr>
        <p:spPr>
          <a:xfrm>
            <a:off x="9703182" y="3744733"/>
            <a:ext cx="1590062" cy="400110"/>
          </a:xfrm>
          <a:prstGeom prst="rect">
            <a:avLst/>
          </a:prstGeom>
          <a:noFill/>
        </p:spPr>
        <p:txBody>
          <a:bodyPr wrap="square" rtlCol="0">
            <a:spAutoFit/>
          </a:bodyPr>
          <a:lstStyle>
            <a:defPPr>
              <a:defRPr lang="zh-CN"/>
            </a:defPPr>
            <a:lvl1pPr>
              <a:defRPr sz="2800" b="1">
                <a:solidFill>
                  <a:srgbClr val="1E1F8B"/>
                </a:solidFill>
                <a:latin typeface="浪漫雅圆" panose="02010601040101010101" pitchFamily="2" charset="-122"/>
                <a:ea typeface="浪漫雅圆" panose="02010601040101010101" pitchFamily="2" charset="-122"/>
              </a:defRPr>
            </a:lvl1pPr>
          </a:lstStyle>
          <a:p>
            <a:pPr algn="ctr"/>
            <a:r>
              <a:rPr lang="zh-CN" altLang="en-US" sz="2000" dirty="0" smtClean="0">
                <a:solidFill>
                  <a:schemeClr val="bg1"/>
                </a:solidFill>
                <a:latin typeface="微软雅黑" panose="020B0503020204020204" pitchFamily="34" charset="-122"/>
                <a:ea typeface="微软雅黑" panose="020B0503020204020204" pitchFamily="34" charset="-122"/>
              </a:rPr>
              <a:t>面临的挑战</a:t>
            </a:r>
            <a:endParaRPr lang="zh-CN" altLang="en-US" sz="2000" dirty="0">
              <a:solidFill>
                <a:schemeClr val="bg1"/>
              </a:solidFill>
              <a:latin typeface="微软雅黑" panose="020B0503020204020204" pitchFamily="34" charset="-122"/>
              <a:ea typeface="微软雅黑" panose="020B0503020204020204" pitchFamily="34" charset="-122"/>
            </a:endParaRPr>
          </a:p>
        </p:txBody>
      </p:sp>
      <p:pic>
        <p:nvPicPr>
          <p:cNvPr id="114" name="图片 113"/>
          <p:cNvPicPr>
            <a:picLocks noChangeAspect="1"/>
          </p:cNvPicPr>
          <p:nvPr/>
        </p:nvPicPr>
        <p:blipFill>
          <a:blip r:embed="rId2">
            <a:alphaModFix/>
            <a:duotone>
              <a:schemeClr val="accent5">
                <a:shade val="45000"/>
                <a:satMod val="135000"/>
              </a:schemeClr>
              <a:prstClr val="white"/>
            </a:duotone>
            <a:extLst>
              <a:ext uri="{BEBA8EAE-BF5A-486C-A8C5-ECC9F3942E4B}">
                <a14:imgProps xmlns:a14="http://schemas.microsoft.com/office/drawing/2010/main">
                  <a14:imgLayer r:embed="rId3">
                    <a14:imgEffect>
                      <a14:colorTemperature colorTemp="1500"/>
                    </a14:imgEffect>
                    <a14:imgEffect>
                      <a14:saturation sat="32000"/>
                    </a14:imgEffect>
                  </a14:imgLayer>
                </a14:imgProps>
              </a:ext>
              <a:ext uri="{28A0092B-C50C-407E-A947-70E740481C1C}">
                <a14:useLocalDpi xmlns:a14="http://schemas.microsoft.com/office/drawing/2010/main" val="0"/>
              </a:ext>
            </a:extLst>
          </a:blip>
          <a:stretch>
            <a:fillRect/>
          </a:stretch>
        </p:blipFill>
        <p:spPr>
          <a:xfrm>
            <a:off x="155079" y="129451"/>
            <a:ext cx="1470788" cy="1470788"/>
          </a:xfrm>
          <a:prstGeom prst="rect">
            <a:avLst/>
          </a:prstGeom>
          <a:noFill/>
          <a:ln>
            <a:noFill/>
          </a:ln>
        </p:spPr>
      </p:pic>
      <p:graphicFrame>
        <p:nvGraphicFramePr>
          <p:cNvPr id="3" name="表格 2"/>
          <p:cNvGraphicFramePr>
            <a:graphicFrameLocks noGrp="1"/>
          </p:cNvGraphicFramePr>
          <p:nvPr>
            <p:extLst/>
          </p:nvPr>
        </p:nvGraphicFramePr>
        <p:xfrm>
          <a:off x="2843020" y="1888243"/>
          <a:ext cx="6479999" cy="3855300"/>
        </p:xfrm>
        <a:graphic>
          <a:graphicData uri="http://schemas.openxmlformats.org/drawingml/2006/table">
            <a:tbl>
              <a:tblPr firstRow="1" firstCol="1" bandRow="1">
                <a:tableStyleId>{5C22544A-7EE6-4342-B048-85BDC9FD1C3A}</a:tableStyleId>
              </a:tblPr>
              <a:tblGrid>
                <a:gridCol w="364548">
                  <a:extLst>
                    <a:ext uri="{9D8B030D-6E8A-4147-A177-3AD203B41FA5}">
                      <a16:colId xmlns:a16="http://schemas.microsoft.com/office/drawing/2014/main" val="3249173131"/>
                    </a:ext>
                  </a:extLst>
                </a:gridCol>
                <a:gridCol w="957049">
                  <a:extLst>
                    <a:ext uri="{9D8B030D-6E8A-4147-A177-3AD203B41FA5}">
                      <a16:colId xmlns:a16="http://schemas.microsoft.com/office/drawing/2014/main" val="688444174"/>
                    </a:ext>
                  </a:extLst>
                </a:gridCol>
                <a:gridCol w="1902691">
                  <a:extLst>
                    <a:ext uri="{9D8B030D-6E8A-4147-A177-3AD203B41FA5}">
                      <a16:colId xmlns:a16="http://schemas.microsoft.com/office/drawing/2014/main" val="1444510067"/>
                    </a:ext>
                  </a:extLst>
                </a:gridCol>
                <a:gridCol w="1431636">
                  <a:extLst>
                    <a:ext uri="{9D8B030D-6E8A-4147-A177-3AD203B41FA5}">
                      <a16:colId xmlns:a16="http://schemas.microsoft.com/office/drawing/2014/main" val="186451132"/>
                    </a:ext>
                  </a:extLst>
                </a:gridCol>
                <a:gridCol w="1824075">
                  <a:extLst>
                    <a:ext uri="{9D8B030D-6E8A-4147-A177-3AD203B41FA5}">
                      <a16:colId xmlns:a16="http://schemas.microsoft.com/office/drawing/2014/main" val="2739262810"/>
                    </a:ext>
                  </a:extLst>
                </a:gridCol>
              </a:tblGrid>
              <a:tr h="338508">
                <a:tc rowSpan="2" gridSpan="2">
                  <a:txBody>
                    <a:bodyPr/>
                    <a:lstStyle/>
                    <a:p>
                      <a:pPr indent="127000" algn="ctr">
                        <a:lnSpc>
                          <a:spcPts val="2000"/>
                        </a:lnSpc>
                        <a:spcAft>
                          <a:spcPts val="0"/>
                        </a:spcAft>
                      </a:pPr>
                      <a:endParaRPr lang="en-US" altLang="zh-CN" sz="1200" kern="0" dirty="0" smtClean="0">
                        <a:effectLst/>
                      </a:endParaRPr>
                    </a:p>
                    <a:p>
                      <a:pPr indent="127000" algn="ctr">
                        <a:lnSpc>
                          <a:spcPts val="2000"/>
                        </a:lnSpc>
                        <a:spcAft>
                          <a:spcPts val="0"/>
                        </a:spcAft>
                      </a:pPr>
                      <a:r>
                        <a:rPr lang="zh-CN" altLang="en-US" sz="1200" kern="0" dirty="0" smtClean="0">
                          <a:effectLst/>
                        </a:rPr>
                        <a:t>多智能体</a:t>
                      </a:r>
                      <a:endParaRPr lang="en-US" altLang="zh-CN" sz="1200" kern="0" dirty="0" smtClean="0">
                        <a:effectLst/>
                      </a:endParaRPr>
                    </a:p>
                    <a:p>
                      <a:pPr indent="127000" algn="ctr">
                        <a:lnSpc>
                          <a:spcPts val="2000"/>
                        </a:lnSpc>
                        <a:spcAft>
                          <a:spcPts val="0"/>
                        </a:spcAft>
                      </a:pPr>
                      <a:r>
                        <a:rPr lang="en-US" sz="1200" kern="0" dirty="0">
                          <a:effectLst/>
                        </a:rPr>
                        <a:t> </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rowSpan="2" hMerge="1">
                  <a:txBody>
                    <a:bodyPr/>
                    <a:lstStyle/>
                    <a:p>
                      <a:endParaRPr lang="zh-CN" altLang="en-US"/>
                    </a:p>
                  </a:txBody>
                  <a:tcPr/>
                </a:tc>
                <a:tc gridSpan="3">
                  <a:txBody>
                    <a:bodyPr/>
                    <a:lstStyle/>
                    <a:p>
                      <a:pPr indent="127000" algn="ctr">
                        <a:lnSpc>
                          <a:spcPts val="2000"/>
                        </a:lnSpc>
                        <a:spcAft>
                          <a:spcPts val="0"/>
                        </a:spcAft>
                      </a:pPr>
                      <a:r>
                        <a:rPr lang="zh-CN" sz="1200" kern="0" dirty="0">
                          <a:effectLst/>
                        </a:rPr>
                        <a:t>博弈设置</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277551023"/>
                  </a:ext>
                </a:extLst>
              </a:tr>
              <a:tr h="499287">
                <a:tc gridSpan="2" vMerge="1">
                  <a:txBody>
                    <a:bodyPr/>
                    <a:lstStyle/>
                    <a:p>
                      <a:endParaRPr lang="zh-CN" altLang="en-US"/>
                    </a:p>
                  </a:txBody>
                  <a:tcPr/>
                </a:tc>
                <a:tc hMerge="1" vMerge="1">
                  <a:txBody>
                    <a:bodyPr/>
                    <a:lstStyle/>
                    <a:p>
                      <a:endParaRPr lang="zh-CN" altLang="en-US"/>
                    </a:p>
                  </a:txBody>
                  <a:tcPr/>
                </a:tc>
                <a:tc>
                  <a:txBody>
                    <a:bodyPr/>
                    <a:lstStyle/>
                    <a:p>
                      <a:pPr indent="127000" algn="ctr">
                        <a:lnSpc>
                          <a:spcPts val="2000"/>
                        </a:lnSpc>
                        <a:spcAft>
                          <a:spcPts val="0"/>
                        </a:spcAft>
                      </a:pPr>
                      <a:r>
                        <a:rPr lang="zh-CN" sz="1200" kern="0" dirty="0">
                          <a:effectLst/>
                        </a:rPr>
                        <a:t>无状态博弈</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lnSpc>
                          <a:spcPts val="2000"/>
                        </a:lnSpc>
                        <a:spcAft>
                          <a:spcPts val="0"/>
                        </a:spcAft>
                      </a:pPr>
                      <a:r>
                        <a:rPr lang="zh-CN" sz="1200" kern="0" dirty="0" smtClean="0">
                          <a:effectLst/>
                        </a:rPr>
                        <a:t>团队</a:t>
                      </a:r>
                      <a:r>
                        <a:rPr lang="en-US" altLang="zh-CN" sz="1200" kern="0" dirty="0" smtClean="0">
                          <a:effectLst/>
                        </a:rPr>
                        <a:t>Markov</a:t>
                      </a:r>
                      <a:r>
                        <a:rPr lang="zh-CN" sz="1200" kern="0" dirty="0" smtClean="0">
                          <a:effectLst/>
                        </a:rPr>
                        <a:t>博弈</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lnSpc>
                          <a:spcPts val="2000"/>
                        </a:lnSpc>
                        <a:spcAft>
                          <a:spcPts val="0"/>
                        </a:spcAft>
                      </a:pPr>
                      <a:r>
                        <a:rPr lang="zh-CN" sz="1200" kern="0" dirty="0" smtClean="0">
                          <a:effectLst/>
                        </a:rPr>
                        <a:t>一般</a:t>
                      </a:r>
                      <a:r>
                        <a:rPr lang="en-US" altLang="zh-CN" sz="1200" kern="0" dirty="0" smtClean="0">
                          <a:effectLst/>
                        </a:rPr>
                        <a:t>Markov</a:t>
                      </a:r>
                      <a:r>
                        <a:rPr lang="zh-CN" sz="1200" kern="0" dirty="0" smtClean="0">
                          <a:effectLst/>
                        </a:rPr>
                        <a:t>博弈</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6358679"/>
                  </a:ext>
                </a:extLst>
              </a:tr>
              <a:tr h="1747505">
                <a:tc rowSpan="2">
                  <a:txBody>
                    <a:bodyPr/>
                    <a:lstStyle/>
                    <a:p>
                      <a:pPr marL="71755" marR="71755" indent="127000" algn="ctr">
                        <a:lnSpc>
                          <a:spcPts val="2000"/>
                        </a:lnSpc>
                        <a:spcAft>
                          <a:spcPts val="0"/>
                        </a:spcAft>
                      </a:pPr>
                      <a:r>
                        <a:rPr lang="zh-CN" sz="1200" kern="0" dirty="0">
                          <a:effectLst/>
                        </a:rPr>
                        <a:t>强化学习</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vert270"/>
                </a:tc>
                <a:tc>
                  <a:txBody>
                    <a:bodyPr/>
                    <a:lstStyle/>
                    <a:p>
                      <a:pPr indent="127000" algn="ctr">
                        <a:lnSpc>
                          <a:spcPts val="2000"/>
                        </a:lnSpc>
                        <a:spcAft>
                          <a:spcPts val="0"/>
                        </a:spcAft>
                      </a:pPr>
                      <a:r>
                        <a:rPr lang="zh-CN" altLang="en-US" sz="1200" kern="0" dirty="0" smtClean="0">
                          <a:solidFill>
                            <a:schemeClr val="dk1"/>
                          </a:solidFill>
                          <a:effectLst/>
                          <a:latin typeface="+mn-lt"/>
                          <a:ea typeface="+mn-ea"/>
                          <a:cs typeface="+mn-cs"/>
                        </a:rPr>
                        <a:t>独立学习</a:t>
                      </a:r>
                      <a:endParaRPr lang="zh-CN" sz="1200" kern="0" dirty="0">
                        <a:solidFill>
                          <a:schemeClr val="dk1"/>
                        </a:solidFill>
                        <a:effectLst/>
                        <a:latin typeface="+mn-lt"/>
                        <a:ea typeface="+mn-ea"/>
                        <a:cs typeface="+mn-cs"/>
                      </a:endParaRPr>
                    </a:p>
                  </a:txBody>
                  <a:tcPr marL="68580" marR="68580" marT="0" marB="0"/>
                </a:tc>
                <a:tc>
                  <a:txBody>
                    <a:bodyPr/>
                    <a:lstStyle/>
                    <a:p>
                      <a:pPr indent="127000" algn="ctr">
                        <a:lnSpc>
                          <a:spcPts val="2000"/>
                        </a:lnSpc>
                        <a:spcAft>
                          <a:spcPts val="0"/>
                        </a:spcAft>
                      </a:pPr>
                      <a:r>
                        <a:rPr lang="en-US" sz="1200" kern="0" dirty="0">
                          <a:effectLst/>
                        </a:rPr>
                        <a:t>Stateless Q-learning</a:t>
                      </a:r>
                      <a:endParaRPr lang="zh-CN" sz="1200" kern="100" dirty="0">
                        <a:effectLst/>
                      </a:endParaRPr>
                    </a:p>
                    <a:p>
                      <a:pPr indent="127000" algn="ctr">
                        <a:lnSpc>
                          <a:spcPts val="2000"/>
                        </a:lnSpc>
                        <a:spcAft>
                          <a:spcPts val="0"/>
                        </a:spcAft>
                      </a:pPr>
                      <a:r>
                        <a:rPr lang="en-US" sz="1200" kern="0" dirty="0">
                          <a:effectLst/>
                        </a:rPr>
                        <a:t>Learning Automata</a:t>
                      </a:r>
                      <a:endParaRPr lang="zh-CN" sz="1200" kern="100" dirty="0">
                        <a:effectLst/>
                      </a:endParaRPr>
                    </a:p>
                    <a:p>
                      <a:pPr indent="127000" algn="ctr">
                        <a:lnSpc>
                          <a:spcPts val="2000"/>
                        </a:lnSpc>
                        <a:spcAft>
                          <a:spcPts val="0"/>
                        </a:spcAft>
                      </a:pPr>
                      <a:r>
                        <a:rPr lang="en-US" sz="1200" kern="0" dirty="0">
                          <a:effectLst/>
                        </a:rPr>
                        <a:t>IGA</a:t>
                      </a:r>
                      <a:endParaRPr lang="zh-CN" sz="1200" kern="100" dirty="0">
                        <a:effectLst/>
                      </a:endParaRPr>
                    </a:p>
                    <a:p>
                      <a:pPr indent="127000" algn="ctr">
                        <a:lnSpc>
                          <a:spcPts val="2000"/>
                        </a:lnSpc>
                        <a:spcAft>
                          <a:spcPts val="0"/>
                        </a:spcAft>
                      </a:pPr>
                      <a:r>
                        <a:rPr lang="en-US" sz="1200" kern="0" dirty="0">
                          <a:effectLst/>
                        </a:rPr>
                        <a:t>FMQ</a:t>
                      </a:r>
                      <a:endParaRPr lang="zh-CN" sz="1200" kern="100" dirty="0">
                        <a:effectLst/>
                      </a:endParaRPr>
                    </a:p>
                    <a:p>
                      <a:pPr indent="127000" algn="ctr">
                        <a:lnSpc>
                          <a:spcPts val="2000"/>
                        </a:lnSpc>
                        <a:spcAft>
                          <a:spcPts val="0"/>
                        </a:spcAft>
                      </a:pPr>
                      <a:r>
                        <a:rPr lang="en-US" sz="1200" kern="0" dirty="0">
                          <a:effectLst/>
                        </a:rPr>
                        <a:t>Commitment Sequences</a:t>
                      </a:r>
                      <a:endParaRPr lang="zh-CN" sz="1200" kern="100" dirty="0">
                        <a:effectLst/>
                      </a:endParaRPr>
                    </a:p>
                    <a:p>
                      <a:pPr indent="127000" algn="ctr">
                        <a:lnSpc>
                          <a:spcPts val="2000"/>
                        </a:lnSpc>
                        <a:spcAft>
                          <a:spcPts val="0"/>
                        </a:spcAft>
                      </a:pPr>
                      <a:r>
                        <a:rPr lang="en-US" sz="1200" kern="0" dirty="0">
                          <a:effectLst/>
                        </a:rPr>
                        <a:t>Lenient Q-learners</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lnSpc>
                          <a:spcPts val="2000"/>
                        </a:lnSpc>
                        <a:spcAft>
                          <a:spcPts val="0"/>
                        </a:spcAft>
                      </a:pPr>
                      <a:r>
                        <a:rPr lang="en-US" sz="1200" kern="0" dirty="0">
                          <a:effectLst/>
                        </a:rPr>
                        <a:t>Policy Search</a:t>
                      </a:r>
                      <a:endParaRPr lang="zh-CN" sz="1200" kern="100" dirty="0">
                        <a:effectLst/>
                      </a:endParaRPr>
                    </a:p>
                    <a:p>
                      <a:pPr indent="127000" algn="ctr">
                        <a:lnSpc>
                          <a:spcPts val="2000"/>
                        </a:lnSpc>
                        <a:spcAft>
                          <a:spcPts val="0"/>
                        </a:spcAft>
                      </a:pPr>
                      <a:r>
                        <a:rPr lang="en-US" sz="1200" kern="0" dirty="0">
                          <a:effectLst/>
                        </a:rPr>
                        <a:t>Policy Gradient</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lnSpc>
                          <a:spcPts val="2000"/>
                        </a:lnSpc>
                        <a:spcAft>
                          <a:spcPts val="0"/>
                        </a:spcAft>
                      </a:pPr>
                      <a:r>
                        <a:rPr lang="en-US" sz="1200" kern="0" dirty="0">
                          <a:effectLst/>
                        </a:rPr>
                        <a:t>MG-ILA</a:t>
                      </a:r>
                      <a:endParaRPr lang="zh-CN" sz="1200" kern="100" dirty="0">
                        <a:effectLst/>
                      </a:endParaRPr>
                    </a:p>
                    <a:p>
                      <a:pPr indent="127000" algn="ctr">
                        <a:lnSpc>
                          <a:spcPts val="2000"/>
                        </a:lnSpc>
                        <a:spcAft>
                          <a:spcPts val="0"/>
                        </a:spcAft>
                      </a:pPr>
                      <a:r>
                        <a:rPr lang="en-US" sz="1200" kern="0" dirty="0">
                          <a:effectLst/>
                        </a:rPr>
                        <a:t>(WOLF-)PG</a:t>
                      </a:r>
                      <a:endParaRPr lang="zh-CN" sz="1200" kern="100" dirty="0">
                        <a:effectLst/>
                      </a:endParaRPr>
                    </a:p>
                    <a:p>
                      <a:pPr indent="127000" algn="ctr">
                        <a:lnSpc>
                          <a:spcPts val="2000"/>
                        </a:lnSpc>
                        <a:spcAft>
                          <a:spcPts val="0"/>
                        </a:spcAft>
                      </a:pPr>
                      <a:r>
                        <a:rPr lang="en-US" sz="1200" kern="0" dirty="0">
                          <a:effectLst/>
                        </a:rPr>
                        <a:t>Learning of Coordination</a:t>
                      </a:r>
                      <a:endParaRPr lang="zh-CN" sz="1200" kern="100" dirty="0">
                        <a:effectLst/>
                      </a:endParaRPr>
                    </a:p>
                    <a:p>
                      <a:pPr indent="127000" algn="ctr">
                        <a:lnSpc>
                          <a:spcPts val="2000"/>
                        </a:lnSpc>
                        <a:spcAft>
                          <a:spcPts val="0"/>
                        </a:spcAft>
                      </a:pPr>
                      <a:r>
                        <a:rPr lang="en-US" sz="1200" kern="0" dirty="0">
                          <a:effectLst/>
                        </a:rPr>
                        <a:t>Independent RL</a:t>
                      </a:r>
                      <a:endParaRPr lang="zh-CN" sz="1200" kern="100" dirty="0">
                        <a:effectLst/>
                      </a:endParaRPr>
                    </a:p>
                    <a:p>
                      <a:pPr indent="127000" algn="ctr">
                        <a:lnSpc>
                          <a:spcPts val="2000"/>
                        </a:lnSpc>
                        <a:spcAft>
                          <a:spcPts val="0"/>
                        </a:spcAft>
                      </a:pPr>
                      <a:r>
                        <a:rPr lang="en-US" sz="1200" kern="0" dirty="0">
                          <a:effectLst/>
                        </a:rPr>
                        <a:t>CQ-learning</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60121455"/>
                  </a:ext>
                </a:extLst>
              </a:tr>
              <a:tr h="1248218">
                <a:tc vMerge="1">
                  <a:txBody>
                    <a:bodyPr/>
                    <a:lstStyle/>
                    <a:p>
                      <a:endParaRPr lang="zh-CN" altLang="en-US"/>
                    </a:p>
                  </a:txBody>
                  <a:tcPr/>
                </a:tc>
                <a:tc>
                  <a:txBody>
                    <a:bodyPr/>
                    <a:lstStyle/>
                    <a:p>
                      <a:pPr indent="127000" algn="ctr">
                        <a:lnSpc>
                          <a:spcPts val="2000"/>
                        </a:lnSpc>
                        <a:spcAft>
                          <a:spcPts val="0"/>
                        </a:spcAft>
                      </a:pPr>
                      <a:r>
                        <a:rPr lang="zh-CN" altLang="en-US" sz="1200" kern="0" dirty="0" smtClean="0">
                          <a:solidFill>
                            <a:schemeClr val="dk1"/>
                          </a:solidFill>
                          <a:effectLst/>
                          <a:latin typeface="+mn-lt"/>
                          <a:ea typeface="+mn-ea"/>
                          <a:cs typeface="+mn-cs"/>
                        </a:rPr>
                        <a:t>联合行动学习</a:t>
                      </a:r>
                      <a:endParaRPr lang="zh-CN" sz="1200" kern="0" dirty="0">
                        <a:solidFill>
                          <a:schemeClr val="dk1"/>
                        </a:solidFill>
                        <a:effectLst/>
                        <a:latin typeface="+mn-lt"/>
                        <a:ea typeface="+mn-ea"/>
                        <a:cs typeface="+mn-cs"/>
                      </a:endParaRPr>
                    </a:p>
                  </a:txBody>
                  <a:tcPr marL="68580" marR="68580" marT="0" marB="0"/>
                </a:tc>
                <a:tc>
                  <a:txBody>
                    <a:bodyPr/>
                    <a:lstStyle/>
                    <a:p>
                      <a:pPr indent="127000" algn="ctr">
                        <a:lnSpc>
                          <a:spcPts val="2000"/>
                        </a:lnSpc>
                        <a:spcAft>
                          <a:spcPts val="0"/>
                        </a:spcAft>
                      </a:pPr>
                      <a:r>
                        <a:rPr lang="en-US" sz="1200" kern="0" dirty="0">
                          <a:effectLst/>
                        </a:rPr>
                        <a:t> </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lnSpc>
                          <a:spcPts val="2000"/>
                        </a:lnSpc>
                        <a:spcAft>
                          <a:spcPts val="0"/>
                        </a:spcAft>
                      </a:pPr>
                      <a:r>
                        <a:rPr lang="en-US" sz="1200" kern="0" dirty="0">
                          <a:effectLst/>
                        </a:rPr>
                        <a:t>Distributed-Q</a:t>
                      </a:r>
                      <a:endParaRPr lang="zh-CN" sz="1200" kern="100" dirty="0">
                        <a:effectLst/>
                      </a:endParaRPr>
                    </a:p>
                    <a:p>
                      <a:pPr indent="127000" algn="ctr">
                        <a:lnSpc>
                          <a:spcPts val="2000"/>
                        </a:lnSpc>
                        <a:spcAft>
                          <a:spcPts val="0"/>
                        </a:spcAft>
                      </a:pPr>
                      <a:r>
                        <a:rPr lang="en-US" sz="1200" kern="0" dirty="0">
                          <a:effectLst/>
                        </a:rPr>
                        <a:t>Sparse Tabular Q</a:t>
                      </a:r>
                      <a:endParaRPr lang="zh-CN" sz="1200" kern="100" dirty="0">
                        <a:effectLst/>
                      </a:endParaRPr>
                    </a:p>
                    <a:p>
                      <a:pPr indent="127000" algn="ctr">
                        <a:lnSpc>
                          <a:spcPts val="2000"/>
                        </a:lnSpc>
                        <a:spcAft>
                          <a:spcPts val="0"/>
                        </a:spcAft>
                      </a:pPr>
                      <a:r>
                        <a:rPr lang="en-US" sz="1200" kern="0" dirty="0">
                          <a:effectLst/>
                        </a:rPr>
                        <a:t>Utile Coordination</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lnSpc>
                          <a:spcPts val="2000"/>
                        </a:lnSpc>
                        <a:spcAft>
                          <a:spcPts val="0"/>
                        </a:spcAft>
                      </a:pPr>
                      <a:r>
                        <a:rPr lang="en-US" sz="1200" kern="0" dirty="0">
                          <a:effectLst/>
                        </a:rPr>
                        <a:t>Nash-Q</a:t>
                      </a:r>
                      <a:endParaRPr lang="zh-CN" sz="1200" kern="100" dirty="0">
                        <a:effectLst/>
                      </a:endParaRPr>
                    </a:p>
                    <a:p>
                      <a:pPr indent="127000" algn="ctr">
                        <a:lnSpc>
                          <a:spcPts val="2000"/>
                        </a:lnSpc>
                        <a:spcAft>
                          <a:spcPts val="0"/>
                        </a:spcAft>
                      </a:pPr>
                      <a:r>
                        <a:rPr lang="en-US" sz="1200" kern="0" dirty="0">
                          <a:effectLst/>
                        </a:rPr>
                        <a:t>Friend-or-Foe Q</a:t>
                      </a:r>
                      <a:endParaRPr lang="zh-CN" sz="1200" kern="100" dirty="0">
                        <a:effectLst/>
                      </a:endParaRPr>
                    </a:p>
                    <a:p>
                      <a:pPr indent="127000" algn="ctr">
                        <a:lnSpc>
                          <a:spcPts val="2000"/>
                        </a:lnSpc>
                        <a:spcAft>
                          <a:spcPts val="0"/>
                        </a:spcAft>
                      </a:pPr>
                      <a:r>
                        <a:rPr lang="en-US" sz="1200" kern="0" dirty="0">
                          <a:effectLst/>
                        </a:rPr>
                        <a:t>Asymmetric Q</a:t>
                      </a:r>
                      <a:endParaRPr lang="zh-CN" sz="1200" kern="100" dirty="0">
                        <a:effectLst/>
                      </a:endParaRPr>
                    </a:p>
                    <a:p>
                      <a:pPr indent="127000" algn="ctr">
                        <a:lnSpc>
                          <a:spcPts val="2000"/>
                        </a:lnSpc>
                        <a:spcAft>
                          <a:spcPts val="0"/>
                        </a:spcAft>
                      </a:pPr>
                      <a:r>
                        <a:rPr lang="en-US" sz="1200" kern="0" dirty="0">
                          <a:effectLst/>
                        </a:rPr>
                        <a:t>Joint Action Learning</a:t>
                      </a:r>
                      <a:endParaRPr lang="zh-CN" sz="1200" kern="100" dirty="0">
                        <a:effectLst/>
                      </a:endParaRPr>
                    </a:p>
                    <a:p>
                      <a:pPr indent="127000" algn="ctr">
                        <a:lnSpc>
                          <a:spcPts val="2000"/>
                        </a:lnSpc>
                        <a:spcAft>
                          <a:spcPts val="0"/>
                        </a:spcAft>
                      </a:pPr>
                      <a:r>
                        <a:rPr lang="en-US" sz="1200" kern="0" dirty="0">
                          <a:effectLst/>
                        </a:rPr>
                        <a:t>Correlated Q</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04933944"/>
                  </a:ext>
                </a:extLst>
              </a:tr>
            </a:tbl>
          </a:graphicData>
        </a:graphic>
      </p:graphicFrame>
      <p:sp>
        <p:nvSpPr>
          <p:cNvPr id="109" name="任意多边形: 形状 108">
            <a:extLst>
              <a:ext uri="{FF2B5EF4-FFF2-40B4-BE49-F238E27FC236}">
                <a16:creationId xmlns:a16="http://schemas.microsoft.com/office/drawing/2014/main" id="{D0E3768E-7D44-4826-8C65-EE12ED1F44DD}"/>
              </a:ext>
            </a:extLst>
          </p:cNvPr>
          <p:cNvSpPr/>
          <p:nvPr/>
        </p:nvSpPr>
        <p:spPr>
          <a:xfrm>
            <a:off x="2389778" y="1331684"/>
            <a:ext cx="833708" cy="623796"/>
          </a:xfrm>
          <a:custGeom>
            <a:avLst/>
            <a:gdLst/>
            <a:ahLst/>
            <a:cxnLst/>
            <a:rect l="l" t="t" r="r" b="b"/>
            <a:pathLst>
              <a:path w="95778" h="71663">
                <a:moveTo>
                  <a:pt x="82098" y="5"/>
                </a:moveTo>
                <a:cubicBezTo>
                  <a:pt x="84614" y="48"/>
                  <a:pt x="87286" y="396"/>
                  <a:pt x="90116" y="1050"/>
                </a:cubicBezTo>
                <a:lnTo>
                  <a:pt x="90116" y="8817"/>
                </a:lnTo>
                <a:cubicBezTo>
                  <a:pt x="78257" y="13440"/>
                  <a:pt x="71979" y="21792"/>
                  <a:pt x="71280" y="33873"/>
                </a:cubicBezTo>
                <a:cubicBezTo>
                  <a:pt x="84139" y="29288"/>
                  <a:pt x="92305" y="35340"/>
                  <a:pt x="95778" y="52027"/>
                </a:cubicBezTo>
                <a:cubicBezTo>
                  <a:pt x="94826" y="65118"/>
                  <a:pt x="87973" y="71663"/>
                  <a:pt x="75219" y="71663"/>
                </a:cubicBezTo>
                <a:cubicBezTo>
                  <a:pt x="59956" y="70752"/>
                  <a:pt x="52325" y="61506"/>
                  <a:pt x="52325" y="43926"/>
                </a:cubicBezTo>
                <a:cubicBezTo>
                  <a:pt x="54564" y="14342"/>
                  <a:pt x="64489" y="-298"/>
                  <a:pt x="82098" y="5"/>
                </a:cubicBezTo>
                <a:close/>
                <a:moveTo>
                  <a:pt x="29473" y="5"/>
                </a:moveTo>
                <a:cubicBezTo>
                  <a:pt x="31987" y="48"/>
                  <a:pt x="34659" y="396"/>
                  <a:pt x="37490" y="1050"/>
                </a:cubicBezTo>
                <a:lnTo>
                  <a:pt x="37490" y="8817"/>
                </a:lnTo>
                <a:cubicBezTo>
                  <a:pt x="25647" y="13434"/>
                  <a:pt x="19469" y="21786"/>
                  <a:pt x="18954" y="33873"/>
                </a:cubicBezTo>
                <a:cubicBezTo>
                  <a:pt x="31588" y="29288"/>
                  <a:pt x="39755" y="35324"/>
                  <a:pt x="43458" y="51980"/>
                </a:cubicBezTo>
                <a:cubicBezTo>
                  <a:pt x="42502" y="65102"/>
                  <a:pt x="35547" y="71663"/>
                  <a:pt x="22593" y="71663"/>
                </a:cubicBezTo>
                <a:cubicBezTo>
                  <a:pt x="7531" y="70752"/>
                  <a:pt x="0" y="61506"/>
                  <a:pt x="0" y="43926"/>
                </a:cubicBezTo>
                <a:cubicBezTo>
                  <a:pt x="2053" y="14342"/>
                  <a:pt x="11877" y="-298"/>
                  <a:pt x="29473" y="5"/>
                </a:cubicBezTo>
                <a:close/>
              </a:path>
            </a:pathLst>
          </a:custGeom>
          <a:solidFill>
            <a:srgbClr val="004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6" name="矩形: 圆角 112">
            <a:extLst>
              <a:ext uri="{FF2B5EF4-FFF2-40B4-BE49-F238E27FC236}">
                <a16:creationId xmlns:a16="http://schemas.microsoft.com/office/drawing/2014/main" id="{32598363-EE34-4295-9381-27202BF85ED8}"/>
              </a:ext>
            </a:extLst>
          </p:cNvPr>
          <p:cNvSpPr/>
          <p:nvPr/>
        </p:nvSpPr>
        <p:spPr>
          <a:xfrm>
            <a:off x="9676025" y="1543127"/>
            <a:ext cx="1397887" cy="442175"/>
          </a:xfrm>
          <a:prstGeom prst="roundRect">
            <a:avLst>
              <a:gd name="adj" fmla="val 50000"/>
            </a:avLst>
          </a:prstGeom>
          <a:solidFill>
            <a:srgbClr val="00468E"/>
          </a:solidFill>
          <a:ln w="50800">
            <a:noFill/>
          </a:ln>
          <a:effectLst>
            <a:outerShdw blurRad="469900" sx="104000" sy="104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7" name="文本框 26">
            <a:extLst>
              <a:ext uri="{FF2B5EF4-FFF2-40B4-BE49-F238E27FC236}">
                <a16:creationId xmlns:a16="http://schemas.microsoft.com/office/drawing/2014/main" id="{1A6B6818-1449-4F9C-9EE6-9D4B48315AD7}"/>
              </a:ext>
            </a:extLst>
          </p:cNvPr>
          <p:cNvSpPr txBox="1"/>
          <p:nvPr/>
        </p:nvSpPr>
        <p:spPr>
          <a:xfrm>
            <a:off x="9676025" y="1556263"/>
            <a:ext cx="1397887" cy="400110"/>
          </a:xfrm>
          <a:prstGeom prst="rect">
            <a:avLst/>
          </a:prstGeom>
          <a:noFill/>
        </p:spPr>
        <p:txBody>
          <a:bodyPr wrap="square" rtlCol="0">
            <a:spAutoFit/>
          </a:bodyPr>
          <a:lstStyle>
            <a:defPPr>
              <a:defRPr lang="zh-CN"/>
            </a:defPPr>
            <a:lvl1pPr>
              <a:defRPr sz="2800" b="1">
                <a:solidFill>
                  <a:srgbClr val="1E1F8B"/>
                </a:solidFill>
                <a:latin typeface="浪漫雅圆" panose="02010601040101010101" pitchFamily="2" charset="-122"/>
                <a:ea typeface="浪漫雅圆" panose="02010601040101010101" pitchFamily="2" charset="-122"/>
              </a:defRPr>
            </a:lvl1pPr>
          </a:lstStyle>
          <a:p>
            <a:pPr algn="ctr"/>
            <a:r>
              <a:rPr lang="zh-CN" altLang="en-US" sz="2000" dirty="0" smtClean="0">
                <a:solidFill>
                  <a:schemeClr val="bg1"/>
                </a:solidFill>
                <a:latin typeface="微软雅黑" panose="020B0503020204020204" pitchFamily="34" charset="-122"/>
                <a:ea typeface="微软雅黑" panose="020B0503020204020204" pitchFamily="34" charset="-122"/>
              </a:rPr>
              <a:t>学习环境</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4254B2E8-D166-4EE3-A74F-83E887605B71}"/>
              </a:ext>
            </a:extLst>
          </p:cNvPr>
          <p:cNvSpPr txBox="1"/>
          <p:nvPr/>
        </p:nvSpPr>
        <p:spPr>
          <a:xfrm>
            <a:off x="9711467" y="2033529"/>
            <a:ext cx="2499005" cy="738664"/>
          </a:xfrm>
          <a:prstGeom prst="rect">
            <a:avLst/>
          </a:prstGeom>
          <a:noFill/>
        </p:spPr>
        <p:txBody>
          <a:bodyPr wrap="square" rtlCol="0">
            <a:spAutoFit/>
          </a:bodyPr>
          <a:lstStyle/>
          <a:p>
            <a:pPr>
              <a:lnSpc>
                <a:spcPct val="150000"/>
              </a:lnSpc>
            </a:pPr>
            <a:r>
              <a:rPr lang="zh-CN" altLang="en-US" sz="1600" dirty="0" smtClean="0">
                <a:latin typeface="微软雅黑" panose="020B0503020204020204" pitchFamily="34" charset="-122"/>
                <a:ea typeface="微软雅黑" panose="020B0503020204020204" pitchFamily="34" charset="-122"/>
              </a:rPr>
              <a:t>博弈场景</a:t>
            </a:r>
            <a:endParaRPr lang="en-US" altLang="zh-CN" sz="1600" dirty="0" smtClean="0">
              <a:latin typeface="微软雅黑" panose="020B0503020204020204" pitchFamily="34" charset="-122"/>
              <a:ea typeface="微软雅黑" panose="020B0503020204020204" pitchFamily="34" charset="-122"/>
            </a:endParaRPr>
          </a:p>
          <a:p>
            <a:pPr>
              <a:lnSpc>
                <a:spcPct val="150000"/>
              </a:lnSpc>
            </a:pPr>
            <a:r>
              <a:rPr lang="zh-CN" altLang="en-US" sz="1200" dirty="0" smtClean="0">
                <a:latin typeface="微软雅黑" panose="020B0503020204020204" pitchFamily="34" charset="-122"/>
                <a:ea typeface="微软雅黑" panose="020B0503020204020204" pitchFamily="34" charset="-122"/>
              </a:rPr>
              <a:t>如：策略式博弈、随机博弈</a:t>
            </a:r>
            <a:endParaRPr lang="en-US" altLang="zh-CN" sz="1200" dirty="0" smtClean="0">
              <a:latin typeface="微软雅黑" panose="020B0503020204020204" pitchFamily="34" charset="-122"/>
              <a:ea typeface="微软雅黑" panose="020B0503020204020204" pitchFamily="34" charset="-122"/>
            </a:endParaRPr>
          </a:p>
        </p:txBody>
      </p:sp>
      <p:pic>
        <p:nvPicPr>
          <p:cNvPr id="29" name="图片 28"/>
          <p:cNvPicPr>
            <a:picLocks noChangeAspect="1"/>
          </p:cNvPicPr>
          <p:nvPr/>
        </p:nvPicPr>
        <p:blipFill>
          <a:blip r:embed="rId4" cstate="hqprint">
            <a:extLst>
              <a:ext uri="{BEBA8EAE-BF5A-486C-A8C5-ECC9F3942E4B}">
                <a14:imgProps xmlns:a14="http://schemas.microsoft.com/office/drawing/2010/main">
                  <a14:imgLayer r:embed="rId5">
                    <a14:imgEffect>
                      <a14:saturation sat="33000"/>
                    </a14:imgEffect>
                  </a14:imgLayer>
                </a14:imgProps>
              </a:ext>
              <a:ext uri="{28A0092B-C50C-407E-A947-70E740481C1C}">
                <a14:useLocalDpi xmlns:a14="http://schemas.microsoft.com/office/drawing/2010/main" val="0"/>
              </a:ext>
            </a:extLst>
          </a:blip>
          <a:stretch>
            <a:fillRect/>
          </a:stretch>
        </p:blipFill>
        <p:spPr>
          <a:xfrm>
            <a:off x="2160879" y="5684515"/>
            <a:ext cx="2194903" cy="1559832"/>
          </a:xfrm>
          <a:prstGeom prst="rect">
            <a:avLst/>
          </a:prstGeom>
        </p:spPr>
      </p:pic>
      <p:sp>
        <p:nvSpPr>
          <p:cNvPr id="23" name="矩形: 圆角 120">
            <a:extLst>
              <a:ext uri="{FF2B5EF4-FFF2-40B4-BE49-F238E27FC236}">
                <a16:creationId xmlns:a16="http://schemas.microsoft.com/office/drawing/2014/main" id="{44906AC7-84B6-453D-BE8F-1E08EA3CF00D}"/>
              </a:ext>
            </a:extLst>
          </p:cNvPr>
          <p:cNvSpPr/>
          <p:nvPr/>
        </p:nvSpPr>
        <p:spPr>
          <a:xfrm>
            <a:off x="-335280" y="4949971"/>
            <a:ext cx="2430780" cy="615507"/>
          </a:xfrm>
          <a:prstGeom prst="roundRect">
            <a:avLst>
              <a:gd name="adj" fmla="val 50000"/>
            </a:avLst>
          </a:prstGeom>
          <a:solidFill>
            <a:schemeClr val="bg1"/>
          </a:solidFill>
          <a:ln w="50800">
            <a:noFill/>
          </a:ln>
          <a:effectLst>
            <a:outerShdw blurRad="469900" sx="104000" sy="104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4" name="文本框 23">
            <a:extLst>
              <a:ext uri="{FF2B5EF4-FFF2-40B4-BE49-F238E27FC236}">
                <a16:creationId xmlns:a16="http://schemas.microsoft.com/office/drawing/2014/main" id="{F2A70FE8-B823-4BCA-ABD5-E5714485D20F}"/>
              </a:ext>
            </a:extLst>
          </p:cNvPr>
          <p:cNvSpPr txBox="1"/>
          <p:nvPr/>
        </p:nvSpPr>
        <p:spPr>
          <a:xfrm>
            <a:off x="203606" y="5003036"/>
            <a:ext cx="1686154" cy="461665"/>
          </a:xfrm>
          <a:prstGeom prst="rect">
            <a:avLst/>
          </a:prstGeom>
          <a:noFill/>
        </p:spPr>
        <p:txBody>
          <a:bodyPr wrap="square" rtlCol="0">
            <a:spAutoFit/>
          </a:bodyPr>
          <a:lstStyle/>
          <a:p>
            <a:r>
              <a:rPr lang="zh-CN" altLang="en-US" sz="2400" b="1" dirty="0" smtClean="0">
                <a:solidFill>
                  <a:srgbClr val="00468E"/>
                </a:solidFill>
                <a:latin typeface="微软雅黑" panose="020B0503020204020204" pitchFamily="34" charset="-122"/>
                <a:ea typeface="微软雅黑" panose="020B0503020204020204" pitchFamily="34" charset="-122"/>
              </a:rPr>
              <a:t>附录 </a:t>
            </a:r>
            <a:endParaRPr lang="zh-CN" altLang="en-US" sz="2400" b="1" dirty="0">
              <a:solidFill>
                <a:srgbClr val="00468E"/>
              </a:solidFill>
              <a:latin typeface="微软雅黑" panose="020B0503020204020204" pitchFamily="34" charset="-122"/>
              <a:ea typeface="微软雅黑" panose="020B0503020204020204" pitchFamily="34" charset="-122"/>
            </a:endParaRPr>
          </a:p>
        </p:txBody>
      </p:sp>
      <p:sp>
        <p:nvSpPr>
          <p:cNvPr id="25" name="弧形 24">
            <a:extLst>
              <a:ext uri="{FF2B5EF4-FFF2-40B4-BE49-F238E27FC236}">
                <a16:creationId xmlns:a16="http://schemas.microsoft.com/office/drawing/2014/main" id="{42BC9E90-A9F4-4585-88CC-3203288AEDE6}"/>
              </a:ext>
            </a:extLst>
          </p:cNvPr>
          <p:cNvSpPr/>
          <p:nvPr/>
        </p:nvSpPr>
        <p:spPr>
          <a:xfrm rot="2700000">
            <a:off x="1467034" y="5059812"/>
            <a:ext cx="395824" cy="395824"/>
          </a:xfrm>
          <a:prstGeom prst="arc">
            <a:avLst/>
          </a:prstGeom>
          <a:ln w="50800" cap="rnd">
            <a:solidFill>
              <a:srgbClr val="00468E"/>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文本框 29">
            <a:extLst>
              <a:ext uri="{FF2B5EF4-FFF2-40B4-BE49-F238E27FC236}">
                <a16:creationId xmlns:a16="http://schemas.microsoft.com/office/drawing/2014/main" id="{C5E880B9-107D-41C6-87F1-65F66D40A0BF}"/>
              </a:ext>
            </a:extLst>
          </p:cNvPr>
          <p:cNvSpPr txBox="1"/>
          <p:nvPr/>
        </p:nvSpPr>
        <p:spPr>
          <a:xfrm>
            <a:off x="203606" y="2185231"/>
            <a:ext cx="1373734" cy="400110"/>
          </a:xfrm>
          <a:prstGeom prst="rect">
            <a:avLst/>
          </a:prstGeom>
          <a:noFill/>
        </p:spPr>
        <p:txBody>
          <a:bodyPr wrap="square" rtlCol="0">
            <a:spAutoFit/>
          </a:bodyPr>
          <a:lstStyle/>
          <a:p>
            <a:r>
              <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rPr>
              <a:t>研究</a:t>
            </a:r>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背景</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31" name="文本框 30">
            <a:extLst>
              <a:ext uri="{FF2B5EF4-FFF2-40B4-BE49-F238E27FC236}">
                <a16:creationId xmlns:a16="http://schemas.microsoft.com/office/drawing/2014/main" id="{89BB294C-F152-47A1-A832-B338DFB2169C}"/>
              </a:ext>
            </a:extLst>
          </p:cNvPr>
          <p:cNvSpPr txBox="1"/>
          <p:nvPr/>
        </p:nvSpPr>
        <p:spPr>
          <a:xfrm>
            <a:off x="203606" y="2723533"/>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问题建模</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32" name="文本框 31">
            <a:extLst>
              <a:ext uri="{FF2B5EF4-FFF2-40B4-BE49-F238E27FC236}">
                <a16:creationId xmlns:a16="http://schemas.microsoft.com/office/drawing/2014/main" id="{70B01E73-2206-4BAF-96FD-98F96844A935}"/>
              </a:ext>
            </a:extLst>
          </p:cNvPr>
          <p:cNvSpPr txBox="1"/>
          <p:nvPr/>
        </p:nvSpPr>
        <p:spPr>
          <a:xfrm>
            <a:off x="203606" y="3287304"/>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调度方法</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33" name="文本框 32">
            <a:extLst>
              <a:ext uri="{FF2B5EF4-FFF2-40B4-BE49-F238E27FC236}">
                <a16:creationId xmlns:a16="http://schemas.microsoft.com/office/drawing/2014/main" id="{70B01E73-2206-4BAF-96FD-98F96844A935}"/>
              </a:ext>
            </a:extLst>
          </p:cNvPr>
          <p:cNvSpPr txBox="1"/>
          <p:nvPr/>
        </p:nvSpPr>
        <p:spPr>
          <a:xfrm>
            <a:off x="193243" y="3790595"/>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实验分析</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34" name="文本框 33">
            <a:extLst>
              <a:ext uri="{FF2B5EF4-FFF2-40B4-BE49-F238E27FC236}">
                <a16:creationId xmlns:a16="http://schemas.microsoft.com/office/drawing/2014/main" id="{70B01E73-2206-4BAF-96FD-98F96844A935}"/>
              </a:ext>
            </a:extLst>
          </p:cNvPr>
          <p:cNvSpPr txBox="1"/>
          <p:nvPr/>
        </p:nvSpPr>
        <p:spPr>
          <a:xfrm>
            <a:off x="187991" y="4300346"/>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总结展望</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5938978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矩形: 圆角 200">
            <a:extLst>
              <a:ext uri="{FF2B5EF4-FFF2-40B4-BE49-F238E27FC236}">
                <a16:creationId xmlns:a16="http://schemas.microsoft.com/office/drawing/2014/main" id="{8207FB4F-42D6-4ADF-925B-46650C145F88}"/>
              </a:ext>
            </a:extLst>
          </p:cNvPr>
          <p:cNvSpPr/>
          <p:nvPr/>
        </p:nvSpPr>
        <p:spPr>
          <a:xfrm>
            <a:off x="2430780" y="1409733"/>
            <a:ext cx="8619456" cy="4294740"/>
          </a:xfrm>
          <a:prstGeom prst="roundRect">
            <a:avLst>
              <a:gd name="adj" fmla="val 10297"/>
            </a:avLst>
          </a:prstGeom>
          <a:solidFill>
            <a:schemeClr val="bg1"/>
          </a:solidFill>
          <a:ln>
            <a:noFill/>
          </a:ln>
          <a:effectLst>
            <a:outerShdw blurRad="2794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02" name="任意多边形: 形状 201">
            <a:extLst>
              <a:ext uri="{FF2B5EF4-FFF2-40B4-BE49-F238E27FC236}">
                <a16:creationId xmlns:a16="http://schemas.microsoft.com/office/drawing/2014/main" id="{3ECFBA52-98D1-45A7-8FFE-5258B358C05A}"/>
              </a:ext>
            </a:extLst>
          </p:cNvPr>
          <p:cNvSpPr/>
          <p:nvPr/>
        </p:nvSpPr>
        <p:spPr>
          <a:xfrm>
            <a:off x="2200587" y="1184537"/>
            <a:ext cx="833708" cy="623796"/>
          </a:xfrm>
          <a:custGeom>
            <a:avLst/>
            <a:gdLst/>
            <a:ahLst/>
            <a:cxnLst/>
            <a:rect l="l" t="t" r="r" b="b"/>
            <a:pathLst>
              <a:path w="95778" h="71663">
                <a:moveTo>
                  <a:pt x="82098" y="5"/>
                </a:moveTo>
                <a:cubicBezTo>
                  <a:pt x="84614" y="48"/>
                  <a:pt x="87286" y="396"/>
                  <a:pt x="90116" y="1050"/>
                </a:cubicBezTo>
                <a:lnTo>
                  <a:pt x="90116" y="8817"/>
                </a:lnTo>
                <a:cubicBezTo>
                  <a:pt x="78257" y="13440"/>
                  <a:pt x="71979" y="21792"/>
                  <a:pt x="71280" y="33873"/>
                </a:cubicBezTo>
                <a:cubicBezTo>
                  <a:pt x="84139" y="29288"/>
                  <a:pt x="92305" y="35340"/>
                  <a:pt x="95778" y="52027"/>
                </a:cubicBezTo>
                <a:cubicBezTo>
                  <a:pt x="94826" y="65118"/>
                  <a:pt x="87973" y="71663"/>
                  <a:pt x="75219" y="71663"/>
                </a:cubicBezTo>
                <a:cubicBezTo>
                  <a:pt x="59956" y="70752"/>
                  <a:pt x="52325" y="61506"/>
                  <a:pt x="52325" y="43926"/>
                </a:cubicBezTo>
                <a:cubicBezTo>
                  <a:pt x="54564" y="14342"/>
                  <a:pt x="64489" y="-298"/>
                  <a:pt x="82098" y="5"/>
                </a:cubicBezTo>
                <a:close/>
                <a:moveTo>
                  <a:pt x="29473" y="5"/>
                </a:moveTo>
                <a:cubicBezTo>
                  <a:pt x="31987" y="48"/>
                  <a:pt x="34659" y="396"/>
                  <a:pt x="37490" y="1050"/>
                </a:cubicBezTo>
                <a:lnTo>
                  <a:pt x="37490" y="8817"/>
                </a:lnTo>
                <a:cubicBezTo>
                  <a:pt x="25647" y="13434"/>
                  <a:pt x="19469" y="21786"/>
                  <a:pt x="18954" y="33873"/>
                </a:cubicBezTo>
                <a:cubicBezTo>
                  <a:pt x="31588" y="29288"/>
                  <a:pt x="39755" y="35324"/>
                  <a:pt x="43458" y="51980"/>
                </a:cubicBezTo>
                <a:cubicBezTo>
                  <a:pt x="42502" y="65102"/>
                  <a:pt x="35547" y="71663"/>
                  <a:pt x="22593" y="71663"/>
                </a:cubicBezTo>
                <a:cubicBezTo>
                  <a:pt x="7531" y="70752"/>
                  <a:pt x="0" y="61506"/>
                  <a:pt x="0" y="43926"/>
                </a:cubicBezTo>
                <a:cubicBezTo>
                  <a:pt x="2053" y="14342"/>
                  <a:pt x="11877" y="-298"/>
                  <a:pt x="29473" y="5"/>
                </a:cubicBezTo>
                <a:close/>
              </a:path>
            </a:pathLst>
          </a:custGeom>
          <a:solidFill>
            <a:srgbClr val="004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04" name="矩形 203">
            <a:extLst>
              <a:ext uri="{FF2B5EF4-FFF2-40B4-BE49-F238E27FC236}">
                <a16:creationId xmlns:a16="http://schemas.microsoft.com/office/drawing/2014/main" id="{950D3992-308D-4D84-87A2-AA3D677475DE}"/>
              </a:ext>
            </a:extLst>
          </p:cNvPr>
          <p:cNvSpPr/>
          <p:nvPr/>
        </p:nvSpPr>
        <p:spPr>
          <a:xfrm>
            <a:off x="6266390" y="5605230"/>
            <a:ext cx="1086314" cy="68885"/>
          </a:xfrm>
          <a:prstGeom prst="rect">
            <a:avLst/>
          </a:prstGeom>
          <a:solidFill>
            <a:srgbClr val="004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BBE369BB-5AF5-44B1-AE80-442F51A69791}"/>
              </a:ext>
            </a:extLst>
          </p:cNvPr>
          <p:cNvSpPr/>
          <p:nvPr/>
        </p:nvSpPr>
        <p:spPr>
          <a:xfrm>
            <a:off x="0" y="0"/>
            <a:ext cx="1825599" cy="6858000"/>
          </a:xfrm>
          <a:prstGeom prst="rect">
            <a:avLst/>
          </a:prstGeom>
          <a:solidFill>
            <a:srgbClr val="004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E5BAFD8E-3BB0-4141-B5DF-45E9EF768E02}"/>
              </a:ext>
            </a:extLst>
          </p:cNvPr>
          <p:cNvSpPr txBox="1"/>
          <p:nvPr/>
        </p:nvSpPr>
        <p:spPr>
          <a:xfrm>
            <a:off x="2287062" y="473744"/>
            <a:ext cx="9347391" cy="523220"/>
          </a:xfrm>
          <a:prstGeom prst="rect">
            <a:avLst/>
          </a:prstGeom>
          <a:noFill/>
        </p:spPr>
        <p:txBody>
          <a:bodyPr wrap="square" rtlCol="0">
            <a:spAutoFit/>
          </a:bodyPr>
          <a:lstStyle/>
          <a:p>
            <a:r>
              <a:rPr lang="en-US" altLang="zh-CN" sz="2800" b="1" dirty="0" err="1" smtClean="0">
                <a:solidFill>
                  <a:srgbClr val="00468E"/>
                </a:solidFill>
                <a:latin typeface="微软雅黑" panose="020B0503020204020204" pitchFamily="34" charset="-122"/>
                <a:ea typeface="微软雅黑" panose="020B0503020204020204" pitchFamily="34" charset="-122"/>
              </a:rPr>
              <a:t>Appendice</a:t>
            </a:r>
            <a:r>
              <a:rPr lang="zh-CN" altLang="en-US" sz="2800" b="1" dirty="0">
                <a:solidFill>
                  <a:srgbClr val="00468E"/>
                </a:solidFill>
                <a:latin typeface="微软雅黑" panose="020B0503020204020204" pitchFamily="34" charset="-122"/>
                <a:ea typeface="微软雅黑" panose="020B0503020204020204" pitchFamily="34" charset="-122"/>
              </a:rPr>
              <a:t>：</a:t>
            </a:r>
            <a:r>
              <a:rPr lang="en-US" altLang="zh-CN" sz="2800" b="1" dirty="0" smtClean="0">
                <a:solidFill>
                  <a:srgbClr val="00468E"/>
                </a:solidFill>
                <a:latin typeface="微软雅黑" panose="020B0503020204020204" pitchFamily="34" charset="-122"/>
                <a:ea typeface="微软雅黑" panose="020B0503020204020204" pitchFamily="34" charset="-122"/>
              </a:rPr>
              <a:t> </a:t>
            </a:r>
            <a:r>
              <a:rPr lang="zh-CN" altLang="en-US" sz="2800" b="1" dirty="0" smtClean="0">
                <a:solidFill>
                  <a:srgbClr val="00468E"/>
                </a:solidFill>
                <a:latin typeface="微软雅黑" panose="020B0503020204020204" pitchFamily="34" charset="-122"/>
                <a:ea typeface="微软雅黑" panose="020B0503020204020204" pitchFamily="34" charset="-122"/>
              </a:rPr>
              <a:t>马尔可夫博弈</a:t>
            </a:r>
            <a:endParaRPr lang="zh-CN" altLang="en-US" sz="2800" b="1" dirty="0">
              <a:solidFill>
                <a:srgbClr val="00468E"/>
              </a:solidFill>
              <a:latin typeface="微软雅黑" panose="020B0503020204020204" pitchFamily="34" charset="-122"/>
              <a:ea typeface="微软雅黑" panose="020B0503020204020204" pitchFamily="34" charset="-122"/>
            </a:endParaRPr>
          </a:p>
        </p:txBody>
      </p:sp>
      <p:pic>
        <p:nvPicPr>
          <p:cNvPr id="116" name="图片 115"/>
          <p:cNvPicPr>
            <a:picLocks noChangeAspect="1"/>
          </p:cNvPicPr>
          <p:nvPr/>
        </p:nvPicPr>
        <p:blipFill>
          <a:blip r:embed="rId3">
            <a:alphaModFix/>
            <a:duotone>
              <a:schemeClr val="accent5">
                <a:shade val="45000"/>
                <a:satMod val="135000"/>
              </a:schemeClr>
              <a:prstClr val="white"/>
            </a:duotone>
            <a:extLst>
              <a:ext uri="{BEBA8EAE-BF5A-486C-A8C5-ECC9F3942E4B}">
                <a14:imgProps xmlns:a14="http://schemas.microsoft.com/office/drawing/2010/main">
                  <a14:imgLayer r:embed="rId4">
                    <a14:imgEffect>
                      <a14:colorTemperature colorTemp="1500"/>
                    </a14:imgEffect>
                    <a14:imgEffect>
                      <a14:saturation sat="32000"/>
                    </a14:imgEffect>
                  </a14:imgLayer>
                </a14:imgProps>
              </a:ext>
              <a:ext uri="{28A0092B-C50C-407E-A947-70E740481C1C}">
                <a14:useLocalDpi xmlns:a14="http://schemas.microsoft.com/office/drawing/2010/main" val="0"/>
              </a:ext>
            </a:extLst>
          </a:blip>
          <a:stretch>
            <a:fillRect/>
          </a:stretch>
        </p:blipFill>
        <p:spPr>
          <a:xfrm>
            <a:off x="155079" y="129451"/>
            <a:ext cx="1470788" cy="1470788"/>
          </a:xfrm>
          <a:prstGeom prst="rect">
            <a:avLst/>
          </a:prstGeom>
          <a:noFill/>
          <a:ln>
            <a:noFill/>
          </a:ln>
        </p:spPr>
      </p:pic>
      <mc:AlternateContent xmlns:mc="http://schemas.openxmlformats.org/markup-compatibility/2006" xmlns:a14="http://schemas.microsoft.com/office/drawing/2010/main">
        <mc:Choice Requires="a14">
          <p:sp>
            <p:nvSpPr>
              <p:cNvPr id="96" name="文本框 95">
                <a:extLst>
                  <a:ext uri="{FF2B5EF4-FFF2-40B4-BE49-F238E27FC236}">
                    <a16:creationId xmlns:a16="http://schemas.microsoft.com/office/drawing/2014/main" id="{4254B2E8-D166-4EE3-A74F-83E887605B71}"/>
                  </a:ext>
                </a:extLst>
              </p:cNvPr>
              <p:cNvSpPr txBox="1"/>
              <p:nvPr/>
            </p:nvSpPr>
            <p:spPr>
              <a:xfrm>
                <a:off x="2499821" y="1989389"/>
                <a:ext cx="8619456" cy="3214341"/>
              </a:xfrm>
              <a:prstGeom prst="rect">
                <a:avLst/>
              </a:prstGeom>
              <a:noFill/>
            </p:spPr>
            <p:txBody>
              <a:bodyPr wrap="square" rtlCol="0">
                <a:spAutoFit/>
              </a:bodyPr>
              <a:lstStyle/>
              <a:p>
                <a:r>
                  <a:rPr lang="zh-CN" altLang="zh-CN" sz="1600" b="1" dirty="0">
                    <a:latin typeface="微软雅黑" panose="020B0503020204020204" pitchFamily="34" charset="-122"/>
                    <a:ea typeface="微软雅黑" panose="020B0503020204020204" pitchFamily="34" charset="-122"/>
                  </a:rPr>
                  <a:t>定义</a:t>
                </a:r>
                <a:r>
                  <a:rPr lang="en-US" altLang="zh-CN" sz="1600" b="1" dirty="0" smtClean="0">
                    <a:latin typeface="微软雅黑" panose="020B0503020204020204" pitchFamily="34" charset="-122"/>
                    <a:ea typeface="微软雅黑" panose="020B0503020204020204" pitchFamily="34" charset="-122"/>
                  </a:rPr>
                  <a:t>3.2.1 </a:t>
                </a:r>
                <a:r>
                  <a:rPr lang="zh-CN" altLang="zh-CN" sz="1600" dirty="0" smtClean="0">
                    <a:latin typeface="微软雅黑" panose="020B0503020204020204" pitchFamily="34" charset="-122"/>
                    <a:ea typeface="微软雅黑" panose="020B0503020204020204" pitchFamily="34" charset="-122"/>
                  </a:rPr>
                  <a:t>一</a:t>
                </a:r>
                <a:r>
                  <a:rPr lang="zh-CN" altLang="zh-CN" sz="1600" dirty="0">
                    <a:latin typeface="微软雅黑" panose="020B0503020204020204" pitchFamily="34" charset="-122"/>
                    <a:ea typeface="微软雅黑" panose="020B0503020204020204" pitchFamily="34" charset="-122"/>
                  </a:rPr>
                  <a:t>个（有限的，贴现的）马尔可夫博弈是一个元组</a:t>
                </a:r>
                <a14:m>
                  <m:oMath xmlns:m="http://schemas.openxmlformats.org/officeDocument/2006/math">
                    <m:sSup>
                      <m:sSupPr>
                        <m:ctrlPr>
                          <a:rPr lang="zh-CN" altLang="zh-CN" sz="1600" i="1">
                            <a:latin typeface="Cambria Math" panose="02040503050406030204" pitchFamily="18" charset="0"/>
                            <a:ea typeface="微软雅黑" panose="020B0503020204020204" pitchFamily="34" charset="-122"/>
                          </a:rPr>
                        </m:ctrlPr>
                      </m:sSupPr>
                      <m:e>
                        <m:r>
                          <a:rPr lang="en-US" altLang="zh-CN" sz="1600">
                            <a:latin typeface="Cambria Math" panose="02040503050406030204" pitchFamily="18" charset="0"/>
                            <a:ea typeface="微软雅黑" panose="020B0503020204020204" pitchFamily="34" charset="-122"/>
                          </a:rPr>
                          <m:t>𝜞</m:t>
                        </m:r>
                      </m:e>
                      <m:sup>
                        <m:r>
                          <a:rPr lang="en-US" altLang="zh-CN" sz="1600">
                            <a:latin typeface="Cambria Math" panose="02040503050406030204" pitchFamily="18" charset="0"/>
                            <a:ea typeface="微软雅黑" panose="020B0503020204020204" pitchFamily="34" charset="-122"/>
                          </a:rPr>
                          <m:t>𝜹</m:t>
                        </m:r>
                      </m:sup>
                    </m:sSup>
                    <m:r>
                      <a:rPr lang="en-US" altLang="zh-CN" sz="1600">
                        <a:latin typeface="Cambria Math" panose="02040503050406030204" pitchFamily="18" charset="0"/>
                        <a:ea typeface="微软雅黑" panose="020B0503020204020204" pitchFamily="34" charset="-122"/>
                      </a:rPr>
                      <m:t>=(</m:t>
                    </m:r>
                    <m:r>
                      <a:rPr lang="en-US" altLang="zh-CN" sz="1600">
                        <a:latin typeface="Cambria Math" panose="02040503050406030204" pitchFamily="18" charset="0"/>
                        <a:ea typeface="微软雅黑" panose="020B0503020204020204" pitchFamily="34" charset="-122"/>
                      </a:rPr>
                      <m:t>𝒊</m:t>
                    </m:r>
                    <m:r>
                      <a:rPr lang="en-US" altLang="zh-CN" sz="1600">
                        <a:latin typeface="Cambria Math" panose="02040503050406030204" pitchFamily="18" charset="0"/>
                        <a:ea typeface="微软雅黑" panose="020B0503020204020204" pitchFamily="34" charset="-122"/>
                      </a:rPr>
                      <m:t>∈</m:t>
                    </m:r>
                    <m:r>
                      <a:rPr lang="en-US" altLang="zh-CN" sz="1600">
                        <a:latin typeface="Cambria Math" panose="02040503050406030204" pitchFamily="18" charset="0"/>
                        <a:ea typeface="微软雅黑" panose="020B0503020204020204" pitchFamily="34" charset="-122"/>
                      </a:rPr>
                      <m:t>𝑰</m:t>
                    </m:r>
                    <m:r>
                      <a:rPr lang="en-US" altLang="zh-CN" sz="1600">
                        <a:latin typeface="Cambria Math" panose="02040503050406030204" pitchFamily="18" charset="0"/>
                        <a:ea typeface="微软雅黑" panose="020B0503020204020204" pitchFamily="34" charset="-122"/>
                      </a:rPr>
                      <m:t>, </m:t>
                    </m:r>
                    <m:r>
                      <a:rPr lang="en-US" altLang="zh-CN" sz="1600">
                        <a:latin typeface="Cambria Math" panose="02040503050406030204" pitchFamily="18" charset="0"/>
                        <a:ea typeface="微软雅黑" panose="020B0503020204020204" pitchFamily="34" charset="-122"/>
                      </a:rPr>
                      <m:t>𝑺</m:t>
                    </m:r>
                    <m:r>
                      <a:rPr lang="en-US" altLang="zh-CN" sz="1600">
                        <a:latin typeface="Cambria Math" panose="02040503050406030204" pitchFamily="18" charset="0"/>
                        <a:ea typeface="微软雅黑" panose="020B0503020204020204" pitchFamily="34" charset="-122"/>
                      </a:rPr>
                      <m:t>, </m:t>
                    </m:r>
                    <m:r>
                      <a:rPr lang="en-US" altLang="zh-CN" sz="1600">
                        <a:latin typeface="Cambria Math" panose="02040503050406030204" pitchFamily="18" charset="0"/>
                        <a:ea typeface="微软雅黑" panose="020B0503020204020204" pitchFamily="34" charset="-122"/>
                      </a:rPr>
                      <m:t>𝑨</m:t>
                    </m:r>
                    <m:r>
                      <a:rPr lang="en-US" altLang="zh-CN" sz="1600">
                        <a:latin typeface="Cambria Math" panose="02040503050406030204" pitchFamily="18" charset="0"/>
                        <a:ea typeface="微软雅黑" panose="020B0503020204020204" pitchFamily="34" charset="-122"/>
                      </a:rPr>
                      <m:t>, </m:t>
                    </m:r>
                    <m:r>
                      <a:rPr lang="en-US" altLang="zh-CN" sz="1600">
                        <a:latin typeface="Cambria Math" panose="02040503050406030204" pitchFamily="18" charset="0"/>
                        <a:ea typeface="微软雅黑" panose="020B0503020204020204" pitchFamily="34" charset="-122"/>
                      </a:rPr>
                      <m:t>𝑹</m:t>
                    </m:r>
                    <m:r>
                      <a:rPr lang="en-US" altLang="zh-CN" sz="1600">
                        <a:latin typeface="Cambria Math" panose="02040503050406030204" pitchFamily="18" charset="0"/>
                        <a:ea typeface="微软雅黑" panose="020B0503020204020204" pitchFamily="34" charset="-122"/>
                      </a:rPr>
                      <m:t>, </m:t>
                    </m:r>
                    <m:r>
                      <a:rPr lang="en-US" altLang="zh-CN" sz="1600">
                        <a:latin typeface="Cambria Math" panose="02040503050406030204" pitchFamily="18" charset="0"/>
                        <a:ea typeface="微软雅黑" panose="020B0503020204020204" pitchFamily="34" charset="-122"/>
                      </a:rPr>
                      <m:t>𝑷</m:t>
                    </m:r>
                    <m:r>
                      <a:rPr lang="en-US" altLang="zh-CN" sz="1600">
                        <a:latin typeface="Cambria Math" panose="02040503050406030204" pitchFamily="18" charset="0"/>
                        <a:ea typeface="微软雅黑" panose="020B0503020204020204" pitchFamily="34" charset="-122"/>
                      </a:rPr>
                      <m:t>)</m:t>
                    </m:r>
                  </m:oMath>
                </a14:m>
                <a:r>
                  <a:rPr lang="zh-CN" altLang="zh-CN" sz="1600" dirty="0">
                    <a:latin typeface="微软雅黑" panose="020B0503020204020204" pitchFamily="34" charset="-122"/>
                    <a:ea typeface="微软雅黑" panose="020B0503020204020204" pitchFamily="34" charset="-122"/>
                  </a:rPr>
                  <a:t>，其中，</a:t>
                </a:r>
                <a:endParaRPr lang="en-US" altLang="zh-CN" sz="1600" dirty="0">
                  <a:latin typeface="微软雅黑" panose="020B0503020204020204" pitchFamily="34" charset="-122"/>
                  <a:ea typeface="微软雅黑" panose="020B0503020204020204" pitchFamily="34" charset="-122"/>
                </a:endParaRPr>
              </a:p>
              <a:p>
                <a:pPr marL="628650" lvl="1" indent="-171450">
                  <a:buFont typeface="Arial" panose="020B0604020202020204" pitchFamily="34" charset="0"/>
                  <a:buChar char="•"/>
                </a:pPr>
                <a14:m>
                  <m:oMath xmlns:m="http://schemas.openxmlformats.org/officeDocument/2006/math">
                    <m:r>
                      <a:rPr lang="en-US" altLang="zh-CN" sz="1600">
                        <a:latin typeface="Cambria Math" panose="02040503050406030204" pitchFamily="18" charset="0"/>
                        <a:ea typeface="微软雅黑" panose="020B0503020204020204" pitchFamily="34" charset="-122"/>
                      </a:rPr>
                      <m:t>𝐼</m:t>
                    </m:r>
                  </m:oMath>
                </a14:m>
                <a:r>
                  <a:rPr lang="zh-CN" altLang="zh-CN" sz="1600" dirty="0">
                    <a:latin typeface="微软雅黑" panose="020B0503020204020204" pitchFamily="34" charset="-122"/>
                    <a:ea typeface="微软雅黑" panose="020B0503020204020204" pitchFamily="34" charset="-122"/>
                  </a:rPr>
                  <a:t>是一个有限的参与者或智能体的集合；</a:t>
                </a:r>
                <a:endParaRPr lang="en-US" altLang="zh-CN" sz="1600" dirty="0">
                  <a:latin typeface="微软雅黑" panose="020B0503020204020204" pitchFamily="34" charset="-122"/>
                  <a:ea typeface="微软雅黑" panose="020B0503020204020204" pitchFamily="34" charset="-122"/>
                </a:endParaRPr>
              </a:p>
              <a:p>
                <a:pPr marL="628650" lvl="1" indent="-171450">
                  <a:buFont typeface="Arial" panose="020B0604020202020204" pitchFamily="34" charset="0"/>
                  <a:buChar char="•"/>
                </a:pPr>
                <a14:m>
                  <m:oMath xmlns:m="http://schemas.openxmlformats.org/officeDocument/2006/math">
                    <m:r>
                      <a:rPr lang="en-US" altLang="zh-CN" sz="1600">
                        <a:latin typeface="Cambria Math" panose="02040503050406030204" pitchFamily="18" charset="0"/>
                        <a:ea typeface="微软雅黑" panose="020B0503020204020204" pitchFamily="34" charset="-122"/>
                      </a:rPr>
                      <m:t>𝑆</m:t>
                    </m:r>
                  </m:oMath>
                </a14:m>
                <a:r>
                  <a:rPr lang="zh-CN" altLang="zh-CN" sz="1600" dirty="0">
                    <a:latin typeface="微软雅黑" panose="020B0503020204020204" pitchFamily="34" charset="-122"/>
                    <a:ea typeface="微软雅黑" panose="020B0503020204020204" pitchFamily="34" charset="-122"/>
                  </a:rPr>
                  <a:t>是一个有限的状态集合；</a:t>
                </a:r>
                <a:endParaRPr lang="en-US" altLang="zh-CN" sz="1600" dirty="0">
                  <a:latin typeface="微软雅黑" panose="020B0503020204020204" pitchFamily="34" charset="-122"/>
                  <a:ea typeface="微软雅黑" panose="020B0503020204020204" pitchFamily="34" charset="-122"/>
                </a:endParaRPr>
              </a:p>
              <a:p>
                <a:pPr marL="628650" lvl="1" indent="-171450">
                  <a:buFont typeface="Arial" panose="020B0604020202020204" pitchFamily="34" charset="0"/>
                  <a:buChar char="•"/>
                </a:pPr>
                <a14:m>
                  <m:oMath xmlns:m="http://schemas.openxmlformats.org/officeDocument/2006/math">
                    <m:r>
                      <a:rPr lang="en-US" altLang="zh-CN" sz="1600">
                        <a:latin typeface="Cambria Math" panose="02040503050406030204" pitchFamily="18" charset="0"/>
                        <a:ea typeface="微软雅黑" panose="020B0503020204020204" pitchFamily="34" charset="-122"/>
                      </a:rPr>
                      <m:t>𝐴</m:t>
                    </m:r>
                    <m:r>
                      <a:rPr lang="en-US" altLang="zh-CN" sz="1600">
                        <a:latin typeface="Cambria Math" panose="02040503050406030204" pitchFamily="18" charset="0"/>
                        <a:ea typeface="微软雅黑" panose="020B0503020204020204" pitchFamily="34" charset="-122"/>
                      </a:rPr>
                      <m:t>=</m:t>
                    </m:r>
                    <m:nary>
                      <m:naryPr>
                        <m:chr m:val="∏"/>
                        <m:supHide m:val="on"/>
                        <m:ctrlPr>
                          <a:rPr lang="zh-CN" altLang="zh-CN" sz="1600" i="1">
                            <a:latin typeface="Cambria Math" panose="02040503050406030204" pitchFamily="18" charset="0"/>
                            <a:ea typeface="微软雅黑" panose="020B0503020204020204" pitchFamily="34" charset="-122"/>
                          </a:rPr>
                        </m:ctrlPr>
                      </m:naryPr>
                      <m:sub>
                        <m:r>
                          <a:rPr lang="en-US" altLang="zh-CN" sz="1600">
                            <a:latin typeface="Cambria Math" panose="02040503050406030204" pitchFamily="18" charset="0"/>
                            <a:ea typeface="微软雅黑" panose="020B0503020204020204" pitchFamily="34" charset="-122"/>
                          </a:rPr>
                          <m:t>𝑖</m:t>
                        </m:r>
                        <m:r>
                          <a:rPr lang="en-US" altLang="zh-CN" sz="1600">
                            <a:latin typeface="Cambria Math" panose="02040503050406030204" pitchFamily="18" charset="0"/>
                            <a:ea typeface="微软雅黑" panose="020B0503020204020204" pitchFamily="34" charset="-122"/>
                          </a:rPr>
                          <m:t>∈</m:t>
                        </m:r>
                        <m:r>
                          <a:rPr lang="en-US" altLang="zh-CN" sz="1600">
                            <a:latin typeface="Cambria Math" panose="02040503050406030204" pitchFamily="18" charset="0"/>
                            <a:ea typeface="微软雅黑" panose="020B0503020204020204" pitchFamily="34" charset="-122"/>
                          </a:rPr>
                          <m:t>𝐼</m:t>
                        </m:r>
                        <m:r>
                          <a:rPr lang="en-US" altLang="zh-CN" sz="1600">
                            <a:latin typeface="Cambria Math" panose="02040503050406030204" pitchFamily="18" charset="0"/>
                            <a:ea typeface="微软雅黑" panose="020B0503020204020204" pitchFamily="34" charset="-122"/>
                          </a:rPr>
                          <m:t>, </m:t>
                        </m:r>
                        <m:r>
                          <a:rPr lang="en-US" altLang="zh-CN" sz="1600">
                            <a:latin typeface="Cambria Math" panose="02040503050406030204" pitchFamily="18" charset="0"/>
                            <a:ea typeface="微软雅黑" panose="020B0503020204020204" pitchFamily="34" charset="-122"/>
                          </a:rPr>
                          <m:t>𝑠</m:t>
                        </m:r>
                        <m:r>
                          <a:rPr lang="en-US" altLang="zh-CN" sz="1600">
                            <a:latin typeface="Cambria Math" panose="02040503050406030204" pitchFamily="18" charset="0"/>
                            <a:ea typeface="微软雅黑" panose="020B0503020204020204" pitchFamily="34" charset="-122"/>
                          </a:rPr>
                          <m:t>∈</m:t>
                        </m:r>
                        <m:r>
                          <a:rPr lang="en-US" altLang="zh-CN" sz="1600">
                            <a:latin typeface="Cambria Math" panose="02040503050406030204" pitchFamily="18" charset="0"/>
                            <a:ea typeface="微软雅黑" panose="020B0503020204020204" pitchFamily="34" charset="-122"/>
                          </a:rPr>
                          <m:t>𝑆</m:t>
                        </m:r>
                      </m:sub>
                      <m:sup/>
                      <m:e>
                        <m:sSub>
                          <m:sSubPr>
                            <m:ctrlPr>
                              <a:rPr lang="zh-CN" altLang="zh-CN" sz="1600" i="1">
                                <a:latin typeface="Cambria Math" panose="02040503050406030204" pitchFamily="18" charset="0"/>
                                <a:ea typeface="微软雅黑" panose="020B0503020204020204" pitchFamily="34" charset="-122"/>
                              </a:rPr>
                            </m:ctrlPr>
                          </m:sSubPr>
                          <m:e>
                            <m:r>
                              <a:rPr lang="en-US" altLang="zh-CN" sz="1600">
                                <a:latin typeface="Cambria Math" panose="02040503050406030204" pitchFamily="18" charset="0"/>
                                <a:ea typeface="微软雅黑" panose="020B0503020204020204" pitchFamily="34" charset="-122"/>
                              </a:rPr>
                              <m:t>𝐴</m:t>
                            </m:r>
                          </m:e>
                          <m:sub>
                            <m:r>
                              <a:rPr lang="en-US" altLang="zh-CN" sz="1600">
                                <a:latin typeface="Cambria Math" panose="02040503050406030204" pitchFamily="18" charset="0"/>
                                <a:ea typeface="微软雅黑" panose="020B0503020204020204" pitchFamily="34" charset="-122"/>
                              </a:rPr>
                              <m:t>𝑖</m:t>
                            </m:r>
                          </m:sub>
                        </m:sSub>
                        <m:r>
                          <a:rPr lang="en-US" altLang="zh-CN" sz="1600">
                            <a:latin typeface="Cambria Math" panose="02040503050406030204" pitchFamily="18" charset="0"/>
                            <a:ea typeface="微软雅黑" panose="020B0503020204020204" pitchFamily="34" charset="-122"/>
                          </a:rPr>
                          <m:t>(</m:t>
                        </m:r>
                        <m:r>
                          <a:rPr lang="en-US" altLang="zh-CN" sz="1600">
                            <a:latin typeface="Cambria Math" panose="02040503050406030204" pitchFamily="18" charset="0"/>
                            <a:ea typeface="微软雅黑" panose="020B0503020204020204" pitchFamily="34" charset="-122"/>
                          </a:rPr>
                          <m:t>𝑠</m:t>
                        </m:r>
                        <m:r>
                          <a:rPr lang="en-US" altLang="zh-CN" sz="1600">
                            <a:latin typeface="Cambria Math" panose="02040503050406030204" pitchFamily="18" charset="0"/>
                            <a:ea typeface="微软雅黑" panose="020B0503020204020204" pitchFamily="34" charset="-122"/>
                          </a:rPr>
                          <m:t>)</m:t>
                        </m:r>
                      </m:e>
                    </m:nary>
                  </m:oMath>
                </a14:m>
                <a:r>
                  <a:rPr lang="zh-CN" altLang="zh-CN" sz="1600" dirty="0">
                    <a:latin typeface="微软雅黑" panose="020B0503020204020204" pitchFamily="34" charset="-122"/>
                    <a:ea typeface="微软雅黑" panose="020B0503020204020204" pitchFamily="34" charset="-122"/>
                  </a:rPr>
                  <a:t>，其中</a:t>
                </a:r>
                <a14:m>
                  <m:oMath xmlns:m="http://schemas.openxmlformats.org/officeDocument/2006/math">
                    <m:sSub>
                      <m:sSubPr>
                        <m:ctrlPr>
                          <a:rPr lang="zh-CN" altLang="zh-CN" sz="1600" i="1">
                            <a:latin typeface="Cambria Math" panose="02040503050406030204" pitchFamily="18" charset="0"/>
                            <a:ea typeface="微软雅黑" panose="020B0503020204020204" pitchFamily="34" charset="-122"/>
                          </a:rPr>
                        </m:ctrlPr>
                      </m:sSubPr>
                      <m:e>
                        <m:r>
                          <a:rPr lang="en-US" altLang="zh-CN" sz="1600">
                            <a:latin typeface="Cambria Math" panose="02040503050406030204" pitchFamily="18" charset="0"/>
                            <a:ea typeface="微软雅黑" panose="020B0503020204020204" pitchFamily="34" charset="-122"/>
                          </a:rPr>
                          <m:t>𝐴</m:t>
                        </m:r>
                      </m:e>
                      <m:sub>
                        <m:r>
                          <a:rPr lang="en-US" altLang="zh-CN" sz="1600">
                            <a:latin typeface="Cambria Math" panose="02040503050406030204" pitchFamily="18" charset="0"/>
                            <a:ea typeface="微软雅黑" panose="020B0503020204020204" pitchFamily="34" charset="-122"/>
                          </a:rPr>
                          <m:t>𝑖</m:t>
                        </m:r>
                      </m:sub>
                    </m:sSub>
                    <m:d>
                      <m:dPr>
                        <m:ctrlPr>
                          <a:rPr lang="zh-CN" altLang="zh-CN" sz="1600" i="1">
                            <a:latin typeface="Cambria Math" panose="02040503050406030204" pitchFamily="18" charset="0"/>
                            <a:ea typeface="微软雅黑" panose="020B0503020204020204" pitchFamily="34" charset="-122"/>
                          </a:rPr>
                        </m:ctrlPr>
                      </m:dPr>
                      <m:e>
                        <m:r>
                          <a:rPr lang="en-US" altLang="zh-CN" sz="1600">
                            <a:latin typeface="Cambria Math" panose="02040503050406030204" pitchFamily="18" charset="0"/>
                            <a:ea typeface="微软雅黑" panose="020B0503020204020204" pitchFamily="34" charset="-122"/>
                          </a:rPr>
                          <m:t>𝑠</m:t>
                        </m:r>
                      </m:e>
                    </m:d>
                  </m:oMath>
                </a14:m>
                <a:r>
                  <a:rPr lang="zh-CN" altLang="zh-CN" sz="1600" dirty="0">
                    <a:latin typeface="微软雅黑" panose="020B0503020204020204" pitchFamily="34" charset="-122"/>
                    <a:ea typeface="微软雅黑" panose="020B0503020204020204" pitchFamily="34" charset="-122"/>
                  </a:rPr>
                  <a:t>表示智能体</a:t>
                </a:r>
                <a14:m>
                  <m:oMath xmlns:m="http://schemas.openxmlformats.org/officeDocument/2006/math">
                    <m:r>
                      <a:rPr lang="en-US" altLang="zh-CN" sz="1600">
                        <a:latin typeface="Cambria Math" panose="02040503050406030204" pitchFamily="18" charset="0"/>
                        <a:ea typeface="微软雅黑" panose="020B0503020204020204" pitchFamily="34" charset="-122"/>
                      </a:rPr>
                      <m:t>𝑖</m:t>
                    </m:r>
                  </m:oMath>
                </a14:m>
                <a:r>
                  <a:rPr lang="zh-CN" altLang="zh-CN" sz="1600" dirty="0">
                    <a:latin typeface="微软雅黑" panose="020B0503020204020204" pitchFamily="34" charset="-122"/>
                    <a:ea typeface="微软雅黑" panose="020B0503020204020204" pitchFamily="34" charset="-122"/>
                  </a:rPr>
                  <a:t>在状态</a:t>
                </a:r>
                <a:r>
                  <a:rPr lang="en-US" altLang="zh-CN" sz="1600" dirty="0">
                    <a:latin typeface="微软雅黑" panose="020B0503020204020204" pitchFamily="34" charset="-122"/>
                    <a:ea typeface="微软雅黑" panose="020B0503020204020204" pitchFamily="34" charset="-122"/>
                  </a:rPr>
                  <a:t>s</a:t>
                </a:r>
                <a:r>
                  <a:rPr lang="zh-CN" altLang="zh-CN" sz="1600" dirty="0">
                    <a:latin typeface="微软雅黑" panose="020B0503020204020204" pitchFamily="34" charset="-122"/>
                    <a:ea typeface="微软雅黑" panose="020B0503020204020204" pitchFamily="34" charset="-122"/>
                  </a:rPr>
                  <a:t>的有限的纯策略集合。为了区分智能体</a:t>
                </a:r>
                <a14:m>
                  <m:oMath xmlns:m="http://schemas.openxmlformats.org/officeDocument/2006/math">
                    <m:r>
                      <a:rPr lang="en-US" altLang="zh-CN" sz="1600">
                        <a:latin typeface="Cambria Math" panose="02040503050406030204" pitchFamily="18" charset="0"/>
                        <a:ea typeface="微软雅黑" panose="020B0503020204020204" pitchFamily="34" charset="-122"/>
                      </a:rPr>
                      <m:t>𝑖</m:t>
                    </m:r>
                  </m:oMath>
                </a14:m>
                <a:r>
                  <a:rPr lang="zh-CN" altLang="zh-CN" sz="1600" dirty="0">
                    <a:latin typeface="微软雅黑" panose="020B0503020204020204" pitchFamily="34" charset="-122"/>
                    <a:ea typeface="微软雅黑" panose="020B0503020204020204" pitchFamily="34" charset="-122"/>
                  </a:rPr>
                  <a:t>与其他智能体</a:t>
                </a:r>
                <a14:m>
                  <m:oMath xmlns:m="http://schemas.openxmlformats.org/officeDocument/2006/math">
                    <m:r>
                      <a:rPr lang="en-US" altLang="zh-CN" sz="1600">
                        <a:latin typeface="Cambria Math" panose="02040503050406030204" pitchFamily="18" charset="0"/>
                        <a:ea typeface="微软雅黑" panose="020B0503020204020204" pitchFamily="34" charset="-122"/>
                      </a:rPr>
                      <m:t>−</m:t>
                    </m:r>
                    <m:r>
                      <a:rPr lang="en-US" altLang="zh-CN" sz="1600">
                        <a:latin typeface="Cambria Math" panose="02040503050406030204" pitchFamily="18" charset="0"/>
                        <a:ea typeface="微软雅黑" panose="020B0503020204020204" pitchFamily="34" charset="-122"/>
                      </a:rPr>
                      <m:t>𝑖</m:t>
                    </m:r>
                  </m:oMath>
                </a14:m>
                <a:r>
                  <a:rPr lang="zh-CN" altLang="zh-CN" sz="1600" dirty="0">
                    <a:latin typeface="微软雅黑" panose="020B0503020204020204" pitchFamily="34" charset="-122"/>
                    <a:ea typeface="微软雅黑" panose="020B0503020204020204" pitchFamily="34" charset="-122"/>
                  </a:rPr>
                  <a:t>，</a:t>
                </a:r>
                <a14:m>
                  <m:oMath xmlns:m="http://schemas.openxmlformats.org/officeDocument/2006/math">
                    <m:r>
                      <a:rPr lang="en-US" altLang="zh-CN" sz="1600">
                        <a:latin typeface="Cambria Math" panose="02040503050406030204" pitchFamily="18" charset="0"/>
                        <a:ea typeface="微软雅黑" panose="020B0503020204020204" pitchFamily="34" charset="-122"/>
                      </a:rPr>
                      <m:t>𝐴</m:t>
                    </m:r>
                    <m:d>
                      <m:dPr>
                        <m:ctrlPr>
                          <a:rPr lang="zh-CN" altLang="zh-CN" sz="1600" i="1">
                            <a:latin typeface="Cambria Math" panose="02040503050406030204" pitchFamily="18" charset="0"/>
                            <a:ea typeface="微软雅黑" panose="020B0503020204020204" pitchFamily="34" charset="-122"/>
                          </a:rPr>
                        </m:ctrlPr>
                      </m:dPr>
                      <m:e>
                        <m:r>
                          <a:rPr lang="en-US" altLang="zh-CN" sz="1600">
                            <a:latin typeface="Cambria Math" panose="02040503050406030204" pitchFamily="18" charset="0"/>
                            <a:ea typeface="微软雅黑" panose="020B0503020204020204" pitchFamily="34" charset="-122"/>
                          </a:rPr>
                          <m:t>𝑠</m:t>
                        </m:r>
                      </m:e>
                    </m:d>
                    <m:r>
                      <a:rPr lang="en-US" altLang="zh-CN" sz="1600">
                        <a:latin typeface="Cambria Math" panose="02040503050406030204" pitchFamily="18" charset="0"/>
                        <a:ea typeface="微软雅黑" panose="020B0503020204020204" pitchFamily="34" charset="-122"/>
                      </a:rPr>
                      <m:t>≡</m:t>
                    </m:r>
                    <m:nary>
                      <m:naryPr>
                        <m:chr m:val="∏"/>
                        <m:supHide m:val="on"/>
                        <m:ctrlPr>
                          <a:rPr lang="zh-CN" altLang="zh-CN" sz="1600" i="1">
                            <a:latin typeface="Cambria Math" panose="02040503050406030204" pitchFamily="18" charset="0"/>
                            <a:ea typeface="微软雅黑" panose="020B0503020204020204" pitchFamily="34" charset="-122"/>
                          </a:rPr>
                        </m:ctrlPr>
                      </m:naryPr>
                      <m:sub>
                        <m:r>
                          <a:rPr lang="en-US" altLang="zh-CN" sz="1600">
                            <a:latin typeface="Cambria Math" panose="02040503050406030204" pitchFamily="18" charset="0"/>
                            <a:ea typeface="微软雅黑" panose="020B0503020204020204" pitchFamily="34" charset="-122"/>
                          </a:rPr>
                          <m:t>𝑖</m:t>
                        </m:r>
                        <m:r>
                          <a:rPr lang="en-US" altLang="zh-CN" sz="1600">
                            <a:latin typeface="Cambria Math" panose="02040503050406030204" pitchFamily="18" charset="0"/>
                            <a:ea typeface="微软雅黑" panose="020B0503020204020204" pitchFamily="34" charset="-122"/>
                          </a:rPr>
                          <m:t>∈</m:t>
                        </m:r>
                        <m:r>
                          <a:rPr lang="en-US" altLang="zh-CN" sz="1600">
                            <a:latin typeface="Cambria Math" panose="02040503050406030204" pitchFamily="18" charset="0"/>
                            <a:ea typeface="微软雅黑" panose="020B0503020204020204" pitchFamily="34" charset="-122"/>
                          </a:rPr>
                          <m:t>𝐼</m:t>
                        </m:r>
                      </m:sub>
                      <m:sup/>
                      <m:e>
                        <m:sSub>
                          <m:sSubPr>
                            <m:ctrlPr>
                              <a:rPr lang="zh-CN" altLang="zh-CN" sz="1600" i="1">
                                <a:latin typeface="Cambria Math" panose="02040503050406030204" pitchFamily="18" charset="0"/>
                                <a:ea typeface="微软雅黑" panose="020B0503020204020204" pitchFamily="34" charset="-122"/>
                              </a:rPr>
                            </m:ctrlPr>
                          </m:sSubPr>
                          <m:e>
                            <m:r>
                              <a:rPr lang="en-US" altLang="zh-CN" sz="1600">
                                <a:latin typeface="Cambria Math" panose="02040503050406030204" pitchFamily="18" charset="0"/>
                                <a:ea typeface="微软雅黑" panose="020B0503020204020204" pitchFamily="34" charset="-122"/>
                              </a:rPr>
                              <m:t>𝐴</m:t>
                            </m:r>
                          </m:e>
                          <m:sub>
                            <m:r>
                              <a:rPr lang="en-US" altLang="zh-CN" sz="1600">
                                <a:latin typeface="Cambria Math" panose="02040503050406030204" pitchFamily="18" charset="0"/>
                                <a:ea typeface="微软雅黑" panose="020B0503020204020204" pitchFamily="34" charset="-122"/>
                              </a:rPr>
                              <m:t>𝑖</m:t>
                            </m:r>
                          </m:sub>
                        </m:sSub>
                        <m:r>
                          <a:rPr lang="en-US" altLang="zh-CN" sz="1600">
                            <a:latin typeface="Cambria Math" panose="02040503050406030204" pitchFamily="18" charset="0"/>
                            <a:ea typeface="微软雅黑" panose="020B0503020204020204" pitchFamily="34" charset="-122"/>
                          </a:rPr>
                          <m:t>(</m:t>
                        </m:r>
                        <m:r>
                          <a:rPr lang="en-US" altLang="zh-CN" sz="1600">
                            <a:latin typeface="Cambria Math" panose="02040503050406030204" pitchFamily="18" charset="0"/>
                            <a:ea typeface="微软雅黑" panose="020B0503020204020204" pitchFamily="34" charset="-122"/>
                          </a:rPr>
                          <m:t>𝑠</m:t>
                        </m:r>
                        <m:r>
                          <a:rPr lang="en-US" altLang="zh-CN" sz="1600">
                            <a:latin typeface="Cambria Math" panose="02040503050406030204" pitchFamily="18" charset="0"/>
                            <a:ea typeface="微软雅黑" panose="020B0503020204020204" pitchFamily="34" charset="-122"/>
                          </a:rPr>
                          <m:t>)</m:t>
                        </m:r>
                      </m:e>
                    </m:nary>
                  </m:oMath>
                </a14:m>
                <a:r>
                  <a:rPr lang="zh-CN" altLang="zh-CN" sz="1600" dirty="0">
                    <a:latin typeface="微软雅黑" panose="020B0503020204020204" pitchFamily="34" charset="-122"/>
                    <a:ea typeface="微软雅黑" panose="020B0503020204020204" pitchFamily="34" charset="-122"/>
                  </a:rPr>
                  <a:t>且</a:t>
                </a:r>
                <a14:m>
                  <m:oMath xmlns:m="http://schemas.openxmlformats.org/officeDocument/2006/math">
                    <m:sSub>
                      <m:sSubPr>
                        <m:ctrlPr>
                          <a:rPr lang="zh-CN" altLang="zh-CN" sz="1600" i="1">
                            <a:latin typeface="Cambria Math" panose="02040503050406030204" pitchFamily="18" charset="0"/>
                            <a:ea typeface="微软雅黑" panose="020B0503020204020204" pitchFamily="34" charset="-122"/>
                          </a:rPr>
                        </m:ctrlPr>
                      </m:sSubPr>
                      <m:e>
                        <m:r>
                          <a:rPr lang="en-US" altLang="zh-CN" sz="1600">
                            <a:latin typeface="Cambria Math" panose="02040503050406030204" pitchFamily="18" charset="0"/>
                            <a:ea typeface="微软雅黑" panose="020B0503020204020204" pitchFamily="34" charset="-122"/>
                          </a:rPr>
                          <m:t>𝐴</m:t>
                        </m:r>
                      </m:e>
                      <m:sub>
                        <m:r>
                          <a:rPr lang="en-US" altLang="zh-CN" sz="1600">
                            <a:latin typeface="Cambria Math" panose="02040503050406030204" pitchFamily="18" charset="0"/>
                            <a:ea typeface="微软雅黑" panose="020B0503020204020204" pitchFamily="34" charset="-122"/>
                          </a:rPr>
                          <m:t>−</m:t>
                        </m:r>
                        <m:r>
                          <a:rPr lang="en-US" altLang="zh-CN" sz="1600">
                            <a:latin typeface="Cambria Math" panose="02040503050406030204" pitchFamily="18" charset="0"/>
                            <a:ea typeface="微软雅黑" panose="020B0503020204020204" pitchFamily="34" charset="-122"/>
                          </a:rPr>
                          <m:t>𝑖</m:t>
                        </m:r>
                      </m:sub>
                    </m:sSub>
                    <m:d>
                      <m:dPr>
                        <m:ctrlPr>
                          <a:rPr lang="zh-CN" altLang="zh-CN" sz="1600" i="1">
                            <a:latin typeface="Cambria Math" panose="02040503050406030204" pitchFamily="18" charset="0"/>
                            <a:ea typeface="微软雅黑" panose="020B0503020204020204" pitchFamily="34" charset="-122"/>
                          </a:rPr>
                        </m:ctrlPr>
                      </m:dPr>
                      <m:e>
                        <m:r>
                          <a:rPr lang="en-US" altLang="zh-CN" sz="1600">
                            <a:latin typeface="Cambria Math" panose="02040503050406030204" pitchFamily="18" charset="0"/>
                            <a:ea typeface="微软雅黑" panose="020B0503020204020204" pitchFamily="34" charset="-122"/>
                          </a:rPr>
                          <m:t>𝑠</m:t>
                        </m:r>
                      </m:e>
                    </m:d>
                    <m:r>
                      <a:rPr lang="en-US" altLang="zh-CN" sz="1600">
                        <a:latin typeface="Cambria Math" panose="02040503050406030204" pitchFamily="18" charset="0"/>
                        <a:ea typeface="微软雅黑" panose="020B0503020204020204" pitchFamily="34" charset="-122"/>
                      </a:rPr>
                      <m:t>=</m:t>
                    </m:r>
                    <m:nary>
                      <m:naryPr>
                        <m:chr m:val="∏"/>
                        <m:supHide m:val="on"/>
                        <m:ctrlPr>
                          <a:rPr lang="zh-CN" altLang="zh-CN" sz="1600" i="1">
                            <a:latin typeface="Cambria Math" panose="02040503050406030204" pitchFamily="18" charset="0"/>
                            <a:ea typeface="微软雅黑" panose="020B0503020204020204" pitchFamily="34" charset="-122"/>
                          </a:rPr>
                        </m:ctrlPr>
                      </m:naryPr>
                      <m:sub>
                        <m:r>
                          <a:rPr lang="en-US" altLang="zh-CN" sz="1600">
                            <a:latin typeface="Cambria Math" panose="02040503050406030204" pitchFamily="18" charset="0"/>
                            <a:ea typeface="微软雅黑" panose="020B0503020204020204" pitchFamily="34" charset="-122"/>
                          </a:rPr>
                          <m:t>𝑗</m:t>
                        </m:r>
                        <m:r>
                          <a:rPr lang="en-US" altLang="zh-CN" sz="1600">
                            <a:latin typeface="Cambria Math" panose="02040503050406030204" pitchFamily="18" charset="0"/>
                            <a:ea typeface="微软雅黑" panose="020B0503020204020204" pitchFamily="34" charset="-122"/>
                          </a:rPr>
                          <m:t>≠</m:t>
                        </m:r>
                        <m:r>
                          <a:rPr lang="en-US" altLang="zh-CN" sz="1600">
                            <a:latin typeface="Cambria Math" panose="02040503050406030204" pitchFamily="18" charset="0"/>
                            <a:ea typeface="微软雅黑" panose="020B0503020204020204" pitchFamily="34" charset="-122"/>
                          </a:rPr>
                          <m:t>𝑖</m:t>
                        </m:r>
                      </m:sub>
                      <m:sup/>
                      <m:e>
                        <m:sSub>
                          <m:sSubPr>
                            <m:ctrlPr>
                              <a:rPr lang="zh-CN" altLang="zh-CN" sz="1600" i="1">
                                <a:latin typeface="Cambria Math" panose="02040503050406030204" pitchFamily="18" charset="0"/>
                                <a:ea typeface="微软雅黑" panose="020B0503020204020204" pitchFamily="34" charset="-122"/>
                              </a:rPr>
                            </m:ctrlPr>
                          </m:sSubPr>
                          <m:e>
                            <m:r>
                              <a:rPr lang="en-US" altLang="zh-CN" sz="1600">
                                <a:latin typeface="Cambria Math" panose="02040503050406030204" pitchFamily="18" charset="0"/>
                                <a:ea typeface="微软雅黑" panose="020B0503020204020204" pitchFamily="34" charset="-122"/>
                              </a:rPr>
                              <m:t>𝐴</m:t>
                            </m:r>
                          </m:e>
                          <m:sub>
                            <m:r>
                              <a:rPr lang="en-US" altLang="zh-CN" sz="1600">
                                <a:latin typeface="Cambria Math" panose="02040503050406030204" pitchFamily="18" charset="0"/>
                                <a:ea typeface="微软雅黑" panose="020B0503020204020204" pitchFamily="34" charset="-122"/>
                              </a:rPr>
                              <m:t>𝑗</m:t>
                            </m:r>
                          </m:sub>
                        </m:sSub>
                        <m:r>
                          <a:rPr lang="en-US" altLang="zh-CN" sz="1600">
                            <a:latin typeface="Cambria Math" panose="02040503050406030204" pitchFamily="18" charset="0"/>
                            <a:ea typeface="微软雅黑" panose="020B0503020204020204" pitchFamily="34" charset="-122"/>
                          </a:rPr>
                          <m:t>(</m:t>
                        </m:r>
                        <m:r>
                          <a:rPr lang="en-US" altLang="zh-CN" sz="1600">
                            <a:latin typeface="Cambria Math" panose="02040503050406030204" pitchFamily="18" charset="0"/>
                            <a:ea typeface="微软雅黑" panose="020B0503020204020204" pitchFamily="34" charset="-122"/>
                          </a:rPr>
                          <m:t>𝑠</m:t>
                        </m:r>
                        <m:r>
                          <a:rPr lang="en-US" altLang="zh-CN" sz="1600">
                            <a:latin typeface="Cambria Math" panose="02040503050406030204" pitchFamily="18" charset="0"/>
                            <a:ea typeface="微软雅黑" panose="020B0503020204020204" pitchFamily="34" charset="-122"/>
                          </a:rPr>
                          <m:t>)</m:t>
                        </m:r>
                      </m:e>
                    </m:nary>
                    <m:r>
                      <a:rPr lang="en-US" altLang="zh-CN" sz="1600">
                        <a:latin typeface="Cambria Math" panose="02040503050406030204" pitchFamily="18" charset="0"/>
                        <a:ea typeface="微软雅黑" panose="020B0503020204020204" pitchFamily="34" charset="-122"/>
                      </a:rPr>
                      <m:t>,</m:t>
                    </m:r>
                    <m:r>
                      <a:rPr lang="en-US" altLang="zh-CN" sz="1600">
                        <a:latin typeface="Cambria Math" panose="02040503050406030204" pitchFamily="18" charset="0"/>
                        <a:ea typeface="微软雅黑" panose="020B0503020204020204" pitchFamily="34" charset="-122"/>
                      </a:rPr>
                      <m:t>𝐴</m:t>
                    </m:r>
                    <m:d>
                      <m:dPr>
                        <m:ctrlPr>
                          <a:rPr lang="zh-CN" altLang="zh-CN" sz="1600" i="1">
                            <a:latin typeface="Cambria Math" panose="02040503050406030204" pitchFamily="18" charset="0"/>
                            <a:ea typeface="微软雅黑" panose="020B0503020204020204" pitchFamily="34" charset="-122"/>
                          </a:rPr>
                        </m:ctrlPr>
                      </m:dPr>
                      <m:e>
                        <m:r>
                          <a:rPr lang="en-US" altLang="zh-CN" sz="1600">
                            <a:latin typeface="Cambria Math" panose="02040503050406030204" pitchFamily="18" charset="0"/>
                            <a:ea typeface="微软雅黑" panose="020B0503020204020204" pitchFamily="34" charset="-122"/>
                          </a:rPr>
                          <m:t>𝑠</m:t>
                        </m:r>
                      </m:e>
                    </m:d>
                    <m:r>
                      <a:rPr lang="en-US" altLang="zh-CN" sz="1600">
                        <a:latin typeface="Cambria Math" panose="02040503050406030204" pitchFamily="18" charset="0"/>
                        <a:ea typeface="微软雅黑" panose="020B0503020204020204" pitchFamily="34" charset="-122"/>
                      </a:rPr>
                      <m:t>=</m:t>
                    </m:r>
                    <m:sSub>
                      <m:sSubPr>
                        <m:ctrlPr>
                          <a:rPr lang="zh-CN" altLang="zh-CN" sz="1600" i="1">
                            <a:latin typeface="Cambria Math" panose="02040503050406030204" pitchFamily="18" charset="0"/>
                            <a:ea typeface="微软雅黑" panose="020B0503020204020204" pitchFamily="34" charset="-122"/>
                          </a:rPr>
                        </m:ctrlPr>
                      </m:sSubPr>
                      <m:e>
                        <m:r>
                          <a:rPr lang="en-US" altLang="zh-CN" sz="1600">
                            <a:latin typeface="Cambria Math" panose="02040503050406030204" pitchFamily="18" charset="0"/>
                            <a:ea typeface="微软雅黑" panose="020B0503020204020204" pitchFamily="34" charset="-122"/>
                          </a:rPr>
                          <m:t>𝐴</m:t>
                        </m:r>
                      </m:e>
                      <m:sub>
                        <m:r>
                          <a:rPr lang="en-US" altLang="zh-CN" sz="1600">
                            <a:latin typeface="Cambria Math" panose="02040503050406030204" pitchFamily="18" charset="0"/>
                            <a:ea typeface="微软雅黑" panose="020B0503020204020204" pitchFamily="34" charset="-122"/>
                          </a:rPr>
                          <m:t>−</m:t>
                        </m:r>
                        <m:r>
                          <a:rPr lang="en-US" altLang="zh-CN" sz="1600">
                            <a:latin typeface="Cambria Math" panose="02040503050406030204" pitchFamily="18" charset="0"/>
                            <a:ea typeface="微软雅黑" panose="020B0503020204020204" pitchFamily="34" charset="-122"/>
                          </a:rPr>
                          <m:t>𝑖</m:t>
                        </m:r>
                      </m:sub>
                    </m:sSub>
                    <m:d>
                      <m:dPr>
                        <m:ctrlPr>
                          <a:rPr lang="zh-CN" altLang="zh-CN" sz="1600" i="1">
                            <a:latin typeface="Cambria Math" panose="02040503050406030204" pitchFamily="18" charset="0"/>
                            <a:ea typeface="微软雅黑" panose="020B0503020204020204" pitchFamily="34" charset="-122"/>
                          </a:rPr>
                        </m:ctrlPr>
                      </m:dPr>
                      <m:e>
                        <m:r>
                          <a:rPr lang="en-US" altLang="zh-CN" sz="1600">
                            <a:latin typeface="Cambria Math" panose="02040503050406030204" pitchFamily="18" charset="0"/>
                            <a:ea typeface="微软雅黑" panose="020B0503020204020204" pitchFamily="34" charset="-122"/>
                          </a:rPr>
                          <m:t>𝑠</m:t>
                        </m:r>
                      </m:e>
                    </m:d>
                    <m:r>
                      <a:rPr lang="en-US" altLang="zh-CN" sz="1600">
                        <a:latin typeface="Cambria Math" panose="02040503050406030204" pitchFamily="18" charset="0"/>
                        <a:ea typeface="微软雅黑" panose="020B0503020204020204" pitchFamily="34" charset="-122"/>
                      </a:rPr>
                      <m:t>×</m:t>
                    </m:r>
                    <m:sSub>
                      <m:sSubPr>
                        <m:ctrlPr>
                          <a:rPr lang="zh-CN" altLang="zh-CN" sz="1600" i="1">
                            <a:latin typeface="Cambria Math" panose="02040503050406030204" pitchFamily="18" charset="0"/>
                            <a:ea typeface="微软雅黑" panose="020B0503020204020204" pitchFamily="34" charset="-122"/>
                          </a:rPr>
                        </m:ctrlPr>
                      </m:sSubPr>
                      <m:e>
                        <m:r>
                          <a:rPr lang="en-US" altLang="zh-CN" sz="1600">
                            <a:latin typeface="Cambria Math" panose="02040503050406030204" pitchFamily="18" charset="0"/>
                            <a:ea typeface="微软雅黑" panose="020B0503020204020204" pitchFamily="34" charset="-122"/>
                          </a:rPr>
                          <m:t>𝐴</m:t>
                        </m:r>
                      </m:e>
                      <m:sub>
                        <m:r>
                          <a:rPr lang="en-US" altLang="zh-CN" sz="1600">
                            <a:latin typeface="Cambria Math" panose="02040503050406030204" pitchFamily="18" charset="0"/>
                            <a:ea typeface="微软雅黑" panose="020B0503020204020204" pitchFamily="34" charset="-122"/>
                          </a:rPr>
                          <m:t>𝑖</m:t>
                        </m:r>
                      </m:sub>
                    </m:sSub>
                    <m:r>
                      <a:rPr lang="en-US" altLang="zh-CN" sz="1600">
                        <a:latin typeface="Cambria Math" panose="02040503050406030204" pitchFamily="18" charset="0"/>
                        <a:ea typeface="微软雅黑" panose="020B0503020204020204" pitchFamily="34" charset="-122"/>
                      </a:rPr>
                      <m:t>(</m:t>
                    </m:r>
                    <m:r>
                      <a:rPr lang="en-US" altLang="zh-CN" sz="1600">
                        <a:latin typeface="Cambria Math" panose="02040503050406030204" pitchFamily="18" charset="0"/>
                        <a:ea typeface="微软雅黑" panose="020B0503020204020204" pitchFamily="34" charset="-122"/>
                      </a:rPr>
                      <m:t>𝑠</m:t>
                    </m:r>
                    <m:r>
                      <a:rPr lang="en-US" altLang="zh-CN" sz="1600">
                        <a:latin typeface="Cambria Math" panose="02040503050406030204" pitchFamily="18" charset="0"/>
                        <a:ea typeface="微软雅黑" panose="020B0503020204020204" pitchFamily="34" charset="-122"/>
                      </a:rPr>
                      <m:t>)</m:t>
                    </m:r>
                  </m:oMath>
                </a14:m>
                <a:r>
                  <a:rPr lang="zh-CN" altLang="zh-CN" sz="1600" dirty="0">
                    <a:latin typeface="微软雅黑" panose="020B0503020204020204" pitchFamily="34" charset="-122"/>
                    <a:ea typeface="微软雅黑" panose="020B0503020204020204" pitchFamily="34" charset="-122"/>
                  </a:rPr>
                  <a:t>；</a:t>
                </a:r>
                <a14:m>
                  <m:oMath xmlns:m="http://schemas.openxmlformats.org/officeDocument/2006/math">
                    <m:r>
                      <a:rPr lang="en-US" altLang="zh-CN" sz="1600">
                        <a:latin typeface="Cambria Math" panose="02040503050406030204" pitchFamily="18" charset="0"/>
                        <a:ea typeface="微软雅黑" panose="020B0503020204020204" pitchFamily="34" charset="-122"/>
                      </a:rPr>
                      <m:t>𝑎</m:t>
                    </m:r>
                    <m:r>
                      <a:rPr lang="en-US" altLang="zh-CN" sz="1600">
                        <a:latin typeface="Cambria Math" panose="02040503050406030204" pitchFamily="18" charset="0"/>
                        <a:ea typeface="微软雅黑" panose="020B0503020204020204" pitchFamily="34" charset="-122"/>
                      </a:rPr>
                      <m:t>=</m:t>
                    </m:r>
                    <m:d>
                      <m:dPr>
                        <m:ctrlPr>
                          <a:rPr lang="zh-CN" altLang="zh-CN" sz="1600" i="1">
                            <a:latin typeface="Cambria Math" panose="02040503050406030204" pitchFamily="18" charset="0"/>
                            <a:ea typeface="微软雅黑" panose="020B0503020204020204" pitchFamily="34" charset="-122"/>
                          </a:rPr>
                        </m:ctrlPr>
                      </m:dPr>
                      <m:e>
                        <m:sSub>
                          <m:sSubPr>
                            <m:ctrlPr>
                              <a:rPr lang="zh-CN" altLang="zh-CN" sz="1600" i="1">
                                <a:latin typeface="Cambria Math" panose="02040503050406030204" pitchFamily="18" charset="0"/>
                                <a:ea typeface="微软雅黑" panose="020B0503020204020204" pitchFamily="34" charset="-122"/>
                              </a:rPr>
                            </m:ctrlPr>
                          </m:sSubPr>
                          <m:e>
                            <m:r>
                              <a:rPr lang="en-US" altLang="zh-CN" sz="1600">
                                <a:latin typeface="Cambria Math" panose="02040503050406030204" pitchFamily="18" charset="0"/>
                                <a:ea typeface="微软雅黑" panose="020B0503020204020204" pitchFamily="34" charset="-122"/>
                              </a:rPr>
                              <m:t>𝑎</m:t>
                            </m:r>
                          </m:e>
                          <m:sub>
                            <m:r>
                              <a:rPr lang="en-US" altLang="zh-CN" sz="1600">
                                <a:latin typeface="Cambria Math" panose="02040503050406030204" pitchFamily="18" charset="0"/>
                                <a:ea typeface="微软雅黑" panose="020B0503020204020204" pitchFamily="34" charset="-122"/>
                              </a:rPr>
                              <m:t>−</m:t>
                            </m:r>
                            <m:r>
                              <a:rPr lang="en-US" altLang="zh-CN" sz="1600">
                                <a:latin typeface="Cambria Math" panose="02040503050406030204" pitchFamily="18" charset="0"/>
                                <a:ea typeface="微软雅黑" panose="020B0503020204020204" pitchFamily="34" charset="-122"/>
                              </a:rPr>
                              <m:t>𝑖</m:t>
                            </m:r>
                          </m:sub>
                        </m:sSub>
                        <m:r>
                          <a:rPr lang="en-US" altLang="zh-CN" sz="1600">
                            <a:latin typeface="Cambria Math" panose="02040503050406030204" pitchFamily="18" charset="0"/>
                            <a:ea typeface="微软雅黑" panose="020B0503020204020204" pitchFamily="34" charset="-122"/>
                          </a:rPr>
                          <m:t>, </m:t>
                        </m:r>
                        <m:sSub>
                          <m:sSubPr>
                            <m:ctrlPr>
                              <a:rPr lang="zh-CN" altLang="zh-CN" sz="1600" i="1">
                                <a:latin typeface="Cambria Math" panose="02040503050406030204" pitchFamily="18" charset="0"/>
                                <a:ea typeface="微软雅黑" panose="020B0503020204020204" pitchFamily="34" charset="-122"/>
                              </a:rPr>
                            </m:ctrlPr>
                          </m:sSubPr>
                          <m:e>
                            <m:r>
                              <a:rPr lang="en-US" altLang="zh-CN" sz="1600">
                                <a:latin typeface="Cambria Math" panose="02040503050406030204" pitchFamily="18" charset="0"/>
                                <a:ea typeface="微软雅黑" panose="020B0503020204020204" pitchFamily="34" charset="-122"/>
                              </a:rPr>
                              <m:t>𝑎</m:t>
                            </m:r>
                          </m:e>
                          <m:sub>
                            <m:r>
                              <a:rPr lang="en-US" altLang="zh-CN" sz="1600">
                                <a:latin typeface="Cambria Math" panose="02040503050406030204" pitchFamily="18" charset="0"/>
                                <a:ea typeface="微软雅黑" panose="020B0503020204020204" pitchFamily="34" charset="-122"/>
                              </a:rPr>
                              <m:t>𝑖</m:t>
                            </m:r>
                          </m:sub>
                        </m:sSub>
                      </m:e>
                    </m:d>
                    <m:r>
                      <a:rPr lang="en-US" altLang="zh-CN" sz="1600">
                        <a:latin typeface="Cambria Math" panose="02040503050406030204" pitchFamily="18" charset="0"/>
                        <a:ea typeface="微软雅黑" panose="020B0503020204020204" pitchFamily="34" charset="-122"/>
                      </a:rPr>
                      <m:t>∈</m:t>
                    </m:r>
                    <m:r>
                      <a:rPr lang="en-US" altLang="zh-CN" sz="1600">
                        <a:latin typeface="Cambria Math" panose="02040503050406030204" pitchFamily="18" charset="0"/>
                        <a:ea typeface="微软雅黑" panose="020B0503020204020204" pitchFamily="34" charset="-122"/>
                      </a:rPr>
                      <m:t>𝐴</m:t>
                    </m:r>
                    <m:r>
                      <a:rPr lang="en-US" altLang="zh-CN" sz="1600">
                        <a:latin typeface="Cambria Math" panose="02040503050406030204" pitchFamily="18" charset="0"/>
                        <a:ea typeface="微软雅黑" panose="020B0503020204020204" pitchFamily="34" charset="-122"/>
                      </a:rPr>
                      <m:t>(</m:t>
                    </m:r>
                    <m:r>
                      <a:rPr lang="en-US" altLang="zh-CN" sz="1600">
                        <a:latin typeface="Cambria Math" panose="02040503050406030204" pitchFamily="18" charset="0"/>
                        <a:ea typeface="微软雅黑" panose="020B0503020204020204" pitchFamily="34" charset="-122"/>
                      </a:rPr>
                      <m:t>𝑠</m:t>
                    </m:r>
                    <m:r>
                      <a:rPr lang="en-US" altLang="zh-CN" sz="1600">
                        <a:latin typeface="Cambria Math" panose="02040503050406030204" pitchFamily="18" charset="0"/>
                        <a:ea typeface="微软雅黑" panose="020B0503020204020204" pitchFamily="34" charset="-122"/>
                      </a:rPr>
                      <m:t>)</m:t>
                    </m:r>
                  </m:oMath>
                </a14:m>
                <a:r>
                  <a:rPr lang="zh-CN" altLang="zh-CN" sz="1600" dirty="0">
                    <a:latin typeface="微软雅黑" panose="020B0503020204020204" pitchFamily="34" charset="-122"/>
                    <a:ea typeface="微软雅黑" panose="020B0503020204020204" pitchFamily="34" charset="-122"/>
                  </a:rPr>
                  <a:t>，其中</a:t>
                </a:r>
                <a14:m>
                  <m:oMath xmlns:m="http://schemas.openxmlformats.org/officeDocument/2006/math">
                    <m:sSub>
                      <m:sSubPr>
                        <m:ctrlPr>
                          <a:rPr lang="zh-CN" altLang="zh-CN" sz="1600" i="1">
                            <a:latin typeface="Cambria Math" panose="02040503050406030204" pitchFamily="18" charset="0"/>
                            <a:ea typeface="微软雅黑" panose="020B0503020204020204" pitchFamily="34" charset="-122"/>
                          </a:rPr>
                        </m:ctrlPr>
                      </m:sSubPr>
                      <m:e>
                        <m:r>
                          <a:rPr lang="en-US" altLang="zh-CN" sz="1600">
                            <a:latin typeface="Cambria Math" panose="02040503050406030204" pitchFamily="18" charset="0"/>
                            <a:ea typeface="微软雅黑" panose="020B0503020204020204" pitchFamily="34" charset="-122"/>
                          </a:rPr>
                          <m:t>𝑎</m:t>
                        </m:r>
                      </m:e>
                      <m:sub>
                        <m:r>
                          <a:rPr lang="en-US" altLang="zh-CN" sz="1600">
                            <a:latin typeface="Cambria Math" panose="02040503050406030204" pitchFamily="18" charset="0"/>
                            <a:ea typeface="微软雅黑" panose="020B0503020204020204" pitchFamily="34" charset="-122"/>
                          </a:rPr>
                          <m:t>𝑖</m:t>
                        </m:r>
                      </m:sub>
                    </m:sSub>
                    <m:r>
                      <a:rPr lang="en-US" altLang="zh-CN" sz="1600">
                        <a:latin typeface="Cambria Math" panose="02040503050406030204" pitchFamily="18" charset="0"/>
                        <a:ea typeface="微软雅黑" panose="020B0503020204020204" pitchFamily="34" charset="-122"/>
                      </a:rPr>
                      <m:t>∈</m:t>
                    </m:r>
                    <m:sSub>
                      <m:sSubPr>
                        <m:ctrlPr>
                          <a:rPr lang="zh-CN" altLang="zh-CN" sz="1600" i="1">
                            <a:latin typeface="Cambria Math" panose="02040503050406030204" pitchFamily="18" charset="0"/>
                            <a:ea typeface="微软雅黑" panose="020B0503020204020204" pitchFamily="34" charset="-122"/>
                          </a:rPr>
                        </m:ctrlPr>
                      </m:sSubPr>
                      <m:e>
                        <m:r>
                          <a:rPr lang="en-US" altLang="zh-CN" sz="1600">
                            <a:latin typeface="Cambria Math" panose="02040503050406030204" pitchFamily="18" charset="0"/>
                            <a:ea typeface="微软雅黑" panose="020B0503020204020204" pitchFamily="34" charset="-122"/>
                          </a:rPr>
                          <m:t>𝐴</m:t>
                        </m:r>
                      </m:e>
                      <m:sub>
                        <m:r>
                          <a:rPr lang="en-US" altLang="zh-CN" sz="1600">
                            <a:latin typeface="Cambria Math" panose="02040503050406030204" pitchFamily="18" charset="0"/>
                            <a:ea typeface="微软雅黑" panose="020B0503020204020204" pitchFamily="34" charset="-122"/>
                          </a:rPr>
                          <m:t>𝑖</m:t>
                        </m:r>
                      </m:sub>
                    </m:sSub>
                    <m:r>
                      <a:rPr lang="en-US" altLang="zh-CN" sz="1600">
                        <a:latin typeface="Cambria Math" panose="02040503050406030204" pitchFamily="18" charset="0"/>
                        <a:ea typeface="微软雅黑" panose="020B0503020204020204" pitchFamily="34" charset="-122"/>
                      </a:rPr>
                      <m:t>(</m:t>
                    </m:r>
                    <m:r>
                      <a:rPr lang="en-US" altLang="zh-CN" sz="1600">
                        <a:latin typeface="Cambria Math" panose="02040503050406030204" pitchFamily="18" charset="0"/>
                        <a:ea typeface="微软雅黑" panose="020B0503020204020204" pitchFamily="34" charset="-122"/>
                      </a:rPr>
                      <m:t>𝑠</m:t>
                    </m:r>
                    <m:r>
                      <a:rPr lang="en-US" altLang="zh-CN" sz="1600">
                        <a:latin typeface="Cambria Math" panose="02040503050406030204" pitchFamily="18" charset="0"/>
                        <a:ea typeface="微软雅黑" panose="020B0503020204020204" pitchFamily="34" charset="-122"/>
                      </a:rPr>
                      <m:t>)</m:t>
                    </m:r>
                  </m:oMath>
                </a14:m>
                <a:r>
                  <a:rPr lang="zh-CN" altLang="zh-CN" sz="1600" dirty="0">
                    <a:latin typeface="微软雅黑" panose="020B0503020204020204" pitchFamily="34" charset="-122"/>
                    <a:ea typeface="微软雅黑" panose="020B0503020204020204" pitchFamily="34" charset="-122"/>
                  </a:rPr>
                  <a:t>且</a:t>
                </a:r>
                <a14:m>
                  <m:oMath xmlns:m="http://schemas.openxmlformats.org/officeDocument/2006/math">
                    <m:sSub>
                      <m:sSubPr>
                        <m:ctrlPr>
                          <a:rPr lang="zh-CN" altLang="zh-CN" sz="1600" i="1">
                            <a:latin typeface="Cambria Math" panose="02040503050406030204" pitchFamily="18" charset="0"/>
                            <a:ea typeface="微软雅黑" panose="020B0503020204020204" pitchFamily="34" charset="-122"/>
                          </a:rPr>
                        </m:ctrlPr>
                      </m:sSubPr>
                      <m:e>
                        <m:r>
                          <a:rPr lang="en-US" altLang="zh-CN" sz="1600">
                            <a:latin typeface="Cambria Math" panose="02040503050406030204" pitchFamily="18" charset="0"/>
                            <a:ea typeface="微软雅黑" panose="020B0503020204020204" pitchFamily="34" charset="-122"/>
                          </a:rPr>
                          <m:t>𝑎</m:t>
                        </m:r>
                      </m:e>
                      <m:sub>
                        <m:r>
                          <a:rPr lang="en-US" altLang="zh-CN" sz="1600">
                            <a:latin typeface="Cambria Math" panose="02040503050406030204" pitchFamily="18" charset="0"/>
                            <a:ea typeface="微软雅黑" panose="020B0503020204020204" pitchFamily="34" charset="-122"/>
                          </a:rPr>
                          <m:t>−</m:t>
                        </m:r>
                        <m:r>
                          <a:rPr lang="en-US" altLang="zh-CN" sz="1600">
                            <a:latin typeface="Cambria Math" panose="02040503050406030204" pitchFamily="18" charset="0"/>
                            <a:ea typeface="微软雅黑" panose="020B0503020204020204" pitchFamily="34" charset="-122"/>
                          </a:rPr>
                          <m:t>𝑖</m:t>
                        </m:r>
                      </m:sub>
                    </m:sSub>
                    <m:r>
                      <a:rPr lang="en-US" altLang="zh-CN" sz="1600">
                        <a:latin typeface="Cambria Math" panose="02040503050406030204" pitchFamily="18" charset="0"/>
                        <a:ea typeface="微软雅黑" panose="020B0503020204020204" pitchFamily="34" charset="-122"/>
                      </a:rPr>
                      <m:t>∈</m:t>
                    </m:r>
                    <m:sSub>
                      <m:sSubPr>
                        <m:ctrlPr>
                          <a:rPr lang="zh-CN" altLang="zh-CN" sz="1600" i="1">
                            <a:latin typeface="Cambria Math" panose="02040503050406030204" pitchFamily="18" charset="0"/>
                            <a:ea typeface="微软雅黑" panose="020B0503020204020204" pitchFamily="34" charset="-122"/>
                          </a:rPr>
                        </m:ctrlPr>
                      </m:sSubPr>
                      <m:e>
                        <m:r>
                          <a:rPr lang="en-US" altLang="zh-CN" sz="1600">
                            <a:latin typeface="Cambria Math" panose="02040503050406030204" pitchFamily="18" charset="0"/>
                            <a:ea typeface="微软雅黑" panose="020B0503020204020204" pitchFamily="34" charset="-122"/>
                          </a:rPr>
                          <m:t>𝐴</m:t>
                        </m:r>
                      </m:e>
                      <m:sub>
                        <m:r>
                          <a:rPr lang="en-US" altLang="zh-CN" sz="1600">
                            <a:latin typeface="Cambria Math" panose="02040503050406030204" pitchFamily="18" charset="0"/>
                            <a:ea typeface="微软雅黑" panose="020B0503020204020204" pitchFamily="34" charset="-122"/>
                          </a:rPr>
                          <m:t>−</m:t>
                        </m:r>
                        <m:r>
                          <a:rPr lang="en-US" altLang="zh-CN" sz="1600">
                            <a:latin typeface="Cambria Math" panose="02040503050406030204" pitchFamily="18" charset="0"/>
                            <a:ea typeface="微软雅黑" panose="020B0503020204020204" pitchFamily="34" charset="-122"/>
                          </a:rPr>
                          <m:t>𝑖</m:t>
                        </m:r>
                      </m:sub>
                    </m:sSub>
                    <m:r>
                      <a:rPr lang="en-US" altLang="zh-CN" sz="1600">
                        <a:latin typeface="Cambria Math" panose="02040503050406030204" pitchFamily="18" charset="0"/>
                        <a:ea typeface="微软雅黑" panose="020B0503020204020204" pitchFamily="34" charset="-122"/>
                      </a:rPr>
                      <m:t>(</m:t>
                    </m:r>
                    <m:r>
                      <a:rPr lang="en-US" altLang="zh-CN" sz="1600">
                        <a:latin typeface="Cambria Math" panose="02040503050406030204" pitchFamily="18" charset="0"/>
                        <a:ea typeface="微软雅黑" panose="020B0503020204020204" pitchFamily="34" charset="-122"/>
                      </a:rPr>
                      <m:t>𝑠</m:t>
                    </m:r>
                    <m:r>
                      <a:rPr lang="en-US" altLang="zh-CN" sz="1600">
                        <a:latin typeface="Cambria Math" panose="02040503050406030204" pitchFamily="18" charset="0"/>
                        <a:ea typeface="微软雅黑" panose="020B0503020204020204" pitchFamily="34" charset="-122"/>
                      </a:rPr>
                      <m:t>)</m:t>
                    </m:r>
                  </m:oMath>
                </a14:m>
                <a:r>
                  <a:rPr lang="zh-CN" altLang="zh-CN" sz="1600" dirty="0">
                    <a:latin typeface="微软雅黑" panose="020B0503020204020204" pitchFamily="34" charset="-122"/>
                    <a:ea typeface="微软雅黑" panose="020B0503020204020204" pitchFamily="34" charset="-122"/>
                  </a:rPr>
                  <a:t>；状态</a:t>
                </a:r>
                <a:r>
                  <a:rPr lang="en-US" altLang="zh-CN" sz="1600" dirty="0">
                    <a:latin typeface="微软雅黑" panose="020B0503020204020204" pitchFamily="34" charset="-122"/>
                    <a:ea typeface="微软雅黑" panose="020B0503020204020204" pitchFamily="34" charset="-122"/>
                  </a:rPr>
                  <a:t>-</a:t>
                </a:r>
                <a:r>
                  <a:rPr lang="zh-CN" altLang="zh-CN" sz="1600" dirty="0">
                    <a:latin typeface="微软雅黑" panose="020B0503020204020204" pitchFamily="34" charset="-122"/>
                    <a:ea typeface="微软雅黑" panose="020B0503020204020204" pitchFamily="34" charset="-122"/>
                  </a:rPr>
                  <a:t>行动对集合</a:t>
                </a:r>
                <a14:m>
                  <m:oMath xmlns:m="http://schemas.openxmlformats.org/officeDocument/2006/math">
                    <m:r>
                      <a:rPr lang="en-US" altLang="zh-CN" sz="1600">
                        <a:latin typeface="Cambria Math" panose="02040503050406030204" pitchFamily="18" charset="0"/>
                        <a:ea typeface="微软雅黑" panose="020B0503020204020204" pitchFamily="34" charset="-122"/>
                      </a:rPr>
                      <m:t>𝒜</m:t>
                    </m:r>
                    <m:r>
                      <a:rPr lang="en-US" altLang="zh-CN" sz="1600">
                        <a:latin typeface="Cambria Math" panose="02040503050406030204" pitchFamily="18" charset="0"/>
                        <a:ea typeface="微软雅黑" panose="020B0503020204020204" pitchFamily="34" charset="-122"/>
                      </a:rPr>
                      <m:t>=</m:t>
                    </m:r>
                    <m:nary>
                      <m:naryPr>
                        <m:chr m:val="⋃"/>
                        <m:supHide m:val="on"/>
                        <m:ctrlPr>
                          <a:rPr lang="zh-CN" altLang="zh-CN" sz="1600" i="1">
                            <a:latin typeface="Cambria Math" panose="02040503050406030204" pitchFamily="18" charset="0"/>
                            <a:ea typeface="微软雅黑" panose="020B0503020204020204" pitchFamily="34" charset="-122"/>
                          </a:rPr>
                        </m:ctrlPr>
                      </m:naryPr>
                      <m:sub>
                        <m:r>
                          <m:rPr>
                            <m:sty m:val="p"/>
                          </m:rPr>
                          <a:rPr lang="en-US" altLang="zh-CN" sz="1600">
                            <a:latin typeface="Cambria Math" panose="02040503050406030204" pitchFamily="18" charset="0"/>
                            <a:ea typeface="微软雅黑" panose="020B0503020204020204" pitchFamily="34" charset="-122"/>
                          </a:rPr>
                          <m:t>s</m:t>
                        </m:r>
                        <m:r>
                          <a:rPr lang="en-US" altLang="zh-CN" sz="1600">
                            <a:latin typeface="Cambria Math" panose="02040503050406030204" pitchFamily="18" charset="0"/>
                            <a:ea typeface="微软雅黑" panose="020B0503020204020204" pitchFamily="34" charset="-122"/>
                          </a:rPr>
                          <m:t>∈</m:t>
                        </m:r>
                        <m:r>
                          <m:rPr>
                            <m:sty m:val="p"/>
                          </m:rPr>
                          <a:rPr lang="en-US" altLang="zh-CN" sz="1600">
                            <a:latin typeface="Cambria Math" panose="02040503050406030204" pitchFamily="18" charset="0"/>
                            <a:ea typeface="微软雅黑" panose="020B0503020204020204" pitchFamily="34" charset="-122"/>
                          </a:rPr>
                          <m:t>S</m:t>
                        </m:r>
                      </m:sub>
                      <m:sup/>
                      <m:e>
                        <m:nary>
                          <m:naryPr>
                            <m:chr m:val="⋃"/>
                            <m:supHide m:val="on"/>
                            <m:ctrlPr>
                              <a:rPr lang="zh-CN" altLang="zh-CN" sz="1600" i="1">
                                <a:latin typeface="Cambria Math" panose="02040503050406030204" pitchFamily="18" charset="0"/>
                                <a:ea typeface="微软雅黑" panose="020B0503020204020204" pitchFamily="34" charset="-122"/>
                              </a:rPr>
                            </m:ctrlPr>
                          </m:naryPr>
                          <m:sub>
                            <m:r>
                              <a:rPr lang="en-US" altLang="zh-CN" sz="1600">
                                <a:latin typeface="Cambria Math" panose="02040503050406030204" pitchFamily="18" charset="0"/>
                                <a:ea typeface="微软雅黑" panose="020B0503020204020204" pitchFamily="34" charset="-122"/>
                              </a:rPr>
                              <m:t>𝑎</m:t>
                            </m:r>
                            <m:r>
                              <a:rPr lang="en-US" altLang="zh-CN" sz="1600">
                                <a:latin typeface="Cambria Math" panose="02040503050406030204" pitchFamily="18" charset="0"/>
                                <a:ea typeface="微软雅黑" panose="020B0503020204020204" pitchFamily="34" charset="-122"/>
                              </a:rPr>
                              <m:t>∈</m:t>
                            </m:r>
                            <m:r>
                              <a:rPr lang="en-US" altLang="zh-CN" sz="1600">
                                <a:latin typeface="Cambria Math" panose="02040503050406030204" pitchFamily="18" charset="0"/>
                                <a:ea typeface="微软雅黑" panose="020B0503020204020204" pitchFamily="34" charset="-122"/>
                              </a:rPr>
                              <m:t>𝐴</m:t>
                            </m:r>
                            <m:r>
                              <a:rPr lang="en-US" altLang="zh-CN" sz="1600">
                                <a:latin typeface="Cambria Math" panose="02040503050406030204" pitchFamily="18" charset="0"/>
                                <a:ea typeface="微软雅黑" panose="020B0503020204020204" pitchFamily="34" charset="-122"/>
                              </a:rPr>
                              <m:t>(</m:t>
                            </m:r>
                            <m:r>
                              <a:rPr lang="en-US" altLang="zh-CN" sz="1600">
                                <a:latin typeface="Cambria Math" panose="02040503050406030204" pitchFamily="18" charset="0"/>
                                <a:ea typeface="微软雅黑" panose="020B0503020204020204" pitchFamily="34" charset="-122"/>
                              </a:rPr>
                              <m:t>𝑠</m:t>
                            </m:r>
                            <m:r>
                              <a:rPr lang="en-US" altLang="zh-CN" sz="1600">
                                <a:latin typeface="Cambria Math" panose="02040503050406030204" pitchFamily="18" charset="0"/>
                                <a:ea typeface="微软雅黑" panose="020B0503020204020204" pitchFamily="34" charset="-122"/>
                              </a:rPr>
                              <m:t>)</m:t>
                            </m:r>
                          </m:sub>
                          <m:sup/>
                          <m:e>
                            <m:r>
                              <a:rPr lang="en-US" altLang="zh-CN" sz="1600">
                                <a:latin typeface="Cambria Math" panose="02040503050406030204" pitchFamily="18" charset="0"/>
                                <a:ea typeface="微软雅黑" panose="020B0503020204020204" pitchFamily="34" charset="-122"/>
                              </a:rPr>
                              <m:t>{(</m:t>
                            </m:r>
                            <m:r>
                              <a:rPr lang="en-US" altLang="zh-CN" sz="1600">
                                <a:latin typeface="Cambria Math" panose="02040503050406030204" pitchFamily="18" charset="0"/>
                                <a:ea typeface="微软雅黑" panose="020B0503020204020204" pitchFamily="34" charset="-122"/>
                              </a:rPr>
                              <m:t>𝑠</m:t>
                            </m:r>
                            <m:r>
                              <a:rPr lang="en-US" altLang="zh-CN" sz="1600">
                                <a:latin typeface="Cambria Math" panose="02040503050406030204" pitchFamily="18" charset="0"/>
                                <a:ea typeface="微软雅黑" panose="020B0503020204020204" pitchFamily="34" charset="-122"/>
                              </a:rPr>
                              <m:t>, </m:t>
                            </m:r>
                            <m:r>
                              <a:rPr lang="en-US" altLang="zh-CN" sz="1600">
                                <a:latin typeface="Cambria Math" panose="02040503050406030204" pitchFamily="18" charset="0"/>
                                <a:ea typeface="微软雅黑" panose="020B0503020204020204" pitchFamily="34" charset="-122"/>
                              </a:rPr>
                              <m:t>𝑎</m:t>
                            </m:r>
                            <m:r>
                              <a:rPr lang="en-US" altLang="zh-CN" sz="1600">
                                <a:latin typeface="Cambria Math" panose="02040503050406030204" pitchFamily="18" charset="0"/>
                                <a:ea typeface="微软雅黑" panose="020B0503020204020204" pitchFamily="34" charset="-122"/>
                              </a:rPr>
                              <m:t>)}</m:t>
                            </m:r>
                          </m:e>
                        </m:nary>
                      </m:e>
                    </m:nary>
                  </m:oMath>
                </a14:m>
                <a:r>
                  <a:rPr lang="zh-CN" altLang="zh-CN"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marL="628650" lvl="1" indent="-171450">
                  <a:buFont typeface="Arial" panose="020B0604020202020204" pitchFamily="34" charset="0"/>
                  <a:buChar char="•"/>
                </a:pPr>
                <a14:m>
                  <m:oMath xmlns:m="http://schemas.openxmlformats.org/officeDocument/2006/math">
                    <m:r>
                      <a:rPr lang="en-US" altLang="zh-CN" sz="1600">
                        <a:latin typeface="Cambria Math" panose="02040503050406030204" pitchFamily="18" charset="0"/>
                        <a:ea typeface="微软雅黑" panose="020B0503020204020204" pitchFamily="34" charset="-122"/>
                      </a:rPr>
                      <m:t>𝑅</m:t>
                    </m:r>
                    <m:r>
                      <a:rPr lang="en-US" altLang="zh-CN" sz="1600">
                        <a:latin typeface="Cambria Math" panose="02040503050406030204" pitchFamily="18" charset="0"/>
                        <a:ea typeface="微软雅黑" panose="020B0503020204020204" pitchFamily="34" charset="-122"/>
                      </a:rPr>
                      <m:t>: </m:t>
                    </m:r>
                    <m:r>
                      <a:rPr lang="en-US" altLang="zh-CN" sz="1600">
                        <a:latin typeface="Cambria Math" panose="02040503050406030204" pitchFamily="18" charset="0"/>
                        <a:ea typeface="微软雅黑" panose="020B0503020204020204" pitchFamily="34" charset="-122"/>
                      </a:rPr>
                      <m:t>𝒜</m:t>
                    </m:r>
                    <m:r>
                      <a:rPr lang="en-US" altLang="zh-CN" sz="1600">
                        <a:latin typeface="Cambria Math" panose="02040503050406030204" pitchFamily="18" charset="0"/>
                        <a:ea typeface="微软雅黑" panose="020B0503020204020204" pitchFamily="34" charset="-122"/>
                      </a:rPr>
                      <m:t>→</m:t>
                    </m:r>
                    <m:sSup>
                      <m:sSupPr>
                        <m:ctrlPr>
                          <a:rPr lang="zh-CN" altLang="zh-CN" sz="1600" i="1">
                            <a:latin typeface="Cambria Math" panose="02040503050406030204" pitchFamily="18" charset="0"/>
                            <a:ea typeface="微软雅黑" panose="020B0503020204020204" pitchFamily="34" charset="-122"/>
                          </a:rPr>
                        </m:ctrlPr>
                      </m:sSupPr>
                      <m:e>
                        <m:d>
                          <m:dPr>
                            <m:begChr m:val="["/>
                            <m:endChr m:val="]"/>
                            <m:ctrlPr>
                              <a:rPr lang="zh-CN" altLang="zh-CN" sz="1600" i="1">
                                <a:latin typeface="Cambria Math" panose="02040503050406030204" pitchFamily="18" charset="0"/>
                                <a:ea typeface="微软雅黑" panose="020B0503020204020204" pitchFamily="34" charset="-122"/>
                              </a:rPr>
                            </m:ctrlPr>
                          </m:dPr>
                          <m:e>
                            <m:r>
                              <a:rPr lang="en-US" altLang="zh-CN" sz="1600">
                                <a:latin typeface="Cambria Math" panose="02040503050406030204" pitchFamily="18" charset="0"/>
                                <a:ea typeface="微软雅黑" panose="020B0503020204020204" pitchFamily="34" charset="-122"/>
                              </a:rPr>
                              <m:t>𝛼</m:t>
                            </m:r>
                            <m:r>
                              <a:rPr lang="en-US" altLang="zh-CN" sz="1600">
                                <a:latin typeface="Cambria Math" panose="02040503050406030204" pitchFamily="18" charset="0"/>
                                <a:ea typeface="微软雅黑" panose="020B0503020204020204" pitchFamily="34" charset="-122"/>
                              </a:rPr>
                              <m:t>, </m:t>
                            </m:r>
                            <m:r>
                              <a:rPr lang="en-US" altLang="zh-CN" sz="1600">
                                <a:latin typeface="Cambria Math" panose="02040503050406030204" pitchFamily="18" charset="0"/>
                                <a:ea typeface="微软雅黑" panose="020B0503020204020204" pitchFamily="34" charset="-122"/>
                              </a:rPr>
                              <m:t>𝛽</m:t>
                            </m:r>
                          </m:e>
                        </m:d>
                      </m:e>
                      <m:sup>
                        <m:r>
                          <a:rPr lang="en-US" altLang="zh-CN" sz="1600">
                            <a:latin typeface="Cambria Math" panose="02040503050406030204" pitchFamily="18" charset="0"/>
                            <a:ea typeface="微软雅黑" panose="020B0503020204020204" pitchFamily="34" charset="-122"/>
                          </a:rPr>
                          <m:t>𝐼</m:t>
                        </m:r>
                      </m:sup>
                    </m:sSup>
                  </m:oMath>
                </a14:m>
                <a:r>
                  <a:rPr lang="zh-CN" altLang="zh-CN" sz="1600" dirty="0">
                    <a:latin typeface="微软雅黑" panose="020B0503020204020204" pitchFamily="34" charset="-122"/>
                    <a:ea typeface="微软雅黑" panose="020B0503020204020204" pitchFamily="34" charset="-122"/>
                  </a:rPr>
                  <a:t>，其中</a:t>
                </a:r>
                <a14:m>
                  <m:oMath xmlns:m="http://schemas.openxmlformats.org/officeDocument/2006/math">
                    <m:sSub>
                      <m:sSubPr>
                        <m:ctrlPr>
                          <a:rPr lang="zh-CN" altLang="zh-CN" sz="1600" i="1">
                            <a:latin typeface="Cambria Math" panose="02040503050406030204" pitchFamily="18" charset="0"/>
                            <a:ea typeface="微软雅黑" panose="020B0503020204020204" pitchFamily="34" charset="-122"/>
                          </a:rPr>
                        </m:ctrlPr>
                      </m:sSubPr>
                      <m:e>
                        <m:r>
                          <a:rPr lang="en-US" altLang="zh-CN" sz="1600">
                            <a:latin typeface="Cambria Math" panose="02040503050406030204" pitchFamily="18" charset="0"/>
                            <a:ea typeface="微软雅黑" panose="020B0503020204020204" pitchFamily="34" charset="-122"/>
                          </a:rPr>
                          <m:t>𝑅</m:t>
                        </m:r>
                      </m:e>
                      <m:sub>
                        <m:r>
                          <a:rPr lang="en-US" altLang="zh-CN" sz="1600">
                            <a:latin typeface="Cambria Math" panose="02040503050406030204" pitchFamily="18" charset="0"/>
                            <a:ea typeface="微软雅黑" panose="020B0503020204020204" pitchFamily="34" charset="-122"/>
                          </a:rPr>
                          <m:t>𝑖</m:t>
                        </m:r>
                      </m:sub>
                    </m:sSub>
                    <m:d>
                      <m:dPr>
                        <m:ctrlPr>
                          <a:rPr lang="zh-CN" altLang="zh-CN" sz="1600" i="1">
                            <a:latin typeface="Cambria Math" panose="02040503050406030204" pitchFamily="18" charset="0"/>
                            <a:ea typeface="微软雅黑" panose="020B0503020204020204" pitchFamily="34" charset="-122"/>
                          </a:rPr>
                        </m:ctrlPr>
                      </m:dPr>
                      <m:e>
                        <m:r>
                          <a:rPr lang="en-US" altLang="zh-CN" sz="1600">
                            <a:latin typeface="Cambria Math" panose="02040503050406030204" pitchFamily="18" charset="0"/>
                            <a:ea typeface="微软雅黑" panose="020B0503020204020204" pitchFamily="34" charset="-122"/>
                          </a:rPr>
                          <m:t>𝑠</m:t>
                        </m:r>
                        <m:r>
                          <a:rPr lang="en-US" altLang="zh-CN" sz="1600">
                            <a:latin typeface="Cambria Math" panose="02040503050406030204" pitchFamily="18" charset="0"/>
                            <a:ea typeface="微软雅黑" panose="020B0503020204020204" pitchFamily="34" charset="-122"/>
                          </a:rPr>
                          <m:t>, </m:t>
                        </m:r>
                        <m:r>
                          <a:rPr lang="en-US" altLang="zh-CN" sz="1600">
                            <a:latin typeface="Cambria Math" panose="02040503050406030204" pitchFamily="18" charset="0"/>
                            <a:ea typeface="微软雅黑" panose="020B0503020204020204" pitchFamily="34" charset="-122"/>
                          </a:rPr>
                          <m:t>𝑎</m:t>
                        </m:r>
                      </m:e>
                    </m:d>
                    <m:r>
                      <a:rPr lang="en-US" altLang="zh-CN" sz="1600">
                        <a:latin typeface="Cambria Math" panose="02040503050406030204" pitchFamily="18" charset="0"/>
                        <a:ea typeface="微软雅黑" panose="020B0503020204020204" pitchFamily="34" charset="-122"/>
                      </a:rPr>
                      <m:t>∈[</m:t>
                    </m:r>
                    <m:r>
                      <a:rPr lang="en-US" altLang="zh-CN" sz="1600">
                        <a:latin typeface="Cambria Math" panose="02040503050406030204" pitchFamily="18" charset="0"/>
                        <a:ea typeface="微软雅黑" panose="020B0503020204020204" pitchFamily="34" charset="-122"/>
                      </a:rPr>
                      <m:t>𝛼</m:t>
                    </m:r>
                    <m:r>
                      <a:rPr lang="en-US" altLang="zh-CN" sz="1600">
                        <a:latin typeface="Cambria Math" panose="02040503050406030204" pitchFamily="18" charset="0"/>
                        <a:ea typeface="微软雅黑" panose="020B0503020204020204" pitchFamily="34" charset="-122"/>
                      </a:rPr>
                      <m:t>, </m:t>
                    </m:r>
                    <m:r>
                      <a:rPr lang="en-US" altLang="zh-CN" sz="1600">
                        <a:latin typeface="Cambria Math" panose="02040503050406030204" pitchFamily="18" charset="0"/>
                        <a:ea typeface="微软雅黑" panose="020B0503020204020204" pitchFamily="34" charset="-122"/>
                      </a:rPr>
                      <m:t>𝛽</m:t>
                    </m:r>
                    <m:r>
                      <a:rPr lang="en-US" altLang="zh-CN" sz="1600">
                        <a:latin typeface="Cambria Math" panose="02040503050406030204" pitchFamily="18" charset="0"/>
                        <a:ea typeface="微软雅黑" panose="020B0503020204020204" pitchFamily="34" charset="-122"/>
                      </a:rPr>
                      <m:t>]</m:t>
                    </m:r>
                  </m:oMath>
                </a14:m>
                <a:r>
                  <a:rPr lang="zh-CN" altLang="zh-CN" sz="1600" dirty="0">
                    <a:latin typeface="微软雅黑" panose="020B0503020204020204" pitchFamily="34" charset="-122"/>
                    <a:ea typeface="微软雅黑" panose="020B0503020204020204" pitchFamily="34" charset="-122"/>
                  </a:rPr>
                  <a:t>表示智能体</a:t>
                </a:r>
                <a14:m>
                  <m:oMath xmlns:m="http://schemas.openxmlformats.org/officeDocument/2006/math">
                    <m:r>
                      <a:rPr lang="en-US" altLang="zh-CN" sz="1600">
                        <a:latin typeface="Cambria Math" panose="02040503050406030204" pitchFamily="18" charset="0"/>
                        <a:ea typeface="微软雅黑" panose="020B0503020204020204" pitchFamily="34" charset="-122"/>
                      </a:rPr>
                      <m:t>𝑖</m:t>
                    </m:r>
                  </m:oMath>
                </a14:m>
                <a:r>
                  <a:rPr lang="zh-CN" altLang="zh-CN" sz="1600" dirty="0">
                    <a:latin typeface="微软雅黑" panose="020B0503020204020204" pitchFamily="34" charset="-122"/>
                    <a:ea typeface="微软雅黑" panose="020B0503020204020204" pitchFamily="34" charset="-122"/>
                  </a:rPr>
                  <a:t>在状态</a:t>
                </a:r>
                <a:r>
                  <a:rPr lang="en-US" altLang="zh-CN" sz="1600" dirty="0">
                    <a:latin typeface="微软雅黑" panose="020B0503020204020204" pitchFamily="34" charset="-122"/>
                    <a:ea typeface="微软雅黑" panose="020B0503020204020204" pitchFamily="34" charset="-122"/>
                  </a:rPr>
                  <a:t>s</a:t>
                </a:r>
                <a:r>
                  <a:rPr lang="zh-CN" altLang="zh-CN" sz="1600" dirty="0">
                    <a:latin typeface="微软雅黑" panose="020B0503020204020204" pitchFamily="34" charset="-122"/>
                    <a:ea typeface="微软雅黑" panose="020B0503020204020204" pitchFamily="34" charset="-122"/>
                  </a:rPr>
                  <a:t>以及在行动策略为</a:t>
                </a:r>
                <a14:m>
                  <m:oMath xmlns:m="http://schemas.openxmlformats.org/officeDocument/2006/math">
                    <m:r>
                      <a:rPr lang="en-US" altLang="zh-CN" sz="1600">
                        <a:latin typeface="Cambria Math" panose="02040503050406030204" pitchFamily="18" charset="0"/>
                        <a:ea typeface="微软雅黑" panose="020B0503020204020204" pitchFamily="34" charset="-122"/>
                      </a:rPr>
                      <m:t>𝑎</m:t>
                    </m:r>
                    <m:r>
                      <a:rPr lang="en-US" altLang="zh-CN" sz="1600">
                        <a:latin typeface="Cambria Math" panose="02040503050406030204" pitchFamily="18" charset="0"/>
                        <a:ea typeface="微软雅黑" panose="020B0503020204020204" pitchFamily="34" charset="-122"/>
                      </a:rPr>
                      <m:t>∈</m:t>
                    </m:r>
                    <m:r>
                      <a:rPr lang="en-US" altLang="zh-CN" sz="1600">
                        <a:latin typeface="Cambria Math" panose="02040503050406030204" pitchFamily="18" charset="0"/>
                        <a:ea typeface="微软雅黑" panose="020B0503020204020204" pitchFamily="34" charset="-122"/>
                      </a:rPr>
                      <m:t>𝐴</m:t>
                    </m:r>
                    <m:r>
                      <a:rPr lang="en-US" altLang="zh-CN" sz="1600">
                        <a:latin typeface="Cambria Math" panose="02040503050406030204" pitchFamily="18" charset="0"/>
                        <a:ea typeface="微软雅黑" panose="020B0503020204020204" pitchFamily="34" charset="-122"/>
                      </a:rPr>
                      <m:t>(</m:t>
                    </m:r>
                    <m:r>
                      <a:rPr lang="en-US" altLang="zh-CN" sz="1600">
                        <a:latin typeface="Cambria Math" panose="02040503050406030204" pitchFamily="18" charset="0"/>
                        <a:ea typeface="微软雅黑" panose="020B0503020204020204" pitchFamily="34" charset="-122"/>
                      </a:rPr>
                      <m:t>𝑠</m:t>
                    </m:r>
                    <m:r>
                      <a:rPr lang="en-US" altLang="zh-CN" sz="1600">
                        <a:latin typeface="Cambria Math" panose="02040503050406030204" pitchFamily="18" charset="0"/>
                        <a:ea typeface="微软雅黑" panose="020B0503020204020204" pitchFamily="34" charset="-122"/>
                      </a:rPr>
                      <m:t>)</m:t>
                    </m:r>
                  </m:oMath>
                </a14:m>
                <a:r>
                  <a:rPr lang="zh-CN" altLang="zh-CN" sz="1600" dirty="0">
                    <a:latin typeface="微软雅黑" panose="020B0503020204020204" pitchFamily="34" charset="-122"/>
                    <a:ea typeface="微软雅黑" panose="020B0503020204020204" pitchFamily="34" charset="-122"/>
                  </a:rPr>
                  <a:t>的奖励；</a:t>
                </a:r>
                <a:endParaRPr lang="en-US" altLang="zh-CN" sz="1600" dirty="0">
                  <a:latin typeface="微软雅黑" panose="020B0503020204020204" pitchFamily="34" charset="-122"/>
                  <a:ea typeface="微软雅黑" panose="020B0503020204020204" pitchFamily="34" charset="-122"/>
                </a:endParaRPr>
              </a:p>
              <a:p>
                <a:pPr marL="628650" lvl="1" indent="-171450">
                  <a:buFont typeface="Arial" panose="020B0604020202020204" pitchFamily="34" charset="0"/>
                  <a:buChar char="•"/>
                </a:pPr>
                <a14:m>
                  <m:oMath xmlns:m="http://schemas.openxmlformats.org/officeDocument/2006/math">
                    <m:r>
                      <a:rPr lang="en-US" altLang="zh-CN" sz="1600">
                        <a:latin typeface="Cambria Math" panose="02040503050406030204" pitchFamily="18" charset="0"/>
                        <a:ea typeface="微软雅黑" panose="020B0503020204020204" pitchFamily="34" charset="-122"/>
                      </a:rPr>
                      <m:t>𝑃</m:t>
                    </m:r>
                  </m:oMath>
                </a14:m>
                <a:r>
                  <a:rPr lang="zh-CN" altLang="zh-CN" sz="1600" dirty="0">
                    <a:latin typeface="微软雅黑" panose="020B0503020204020204" pitchFamily="34" charset="-122"/>
                    <a:ea typeface="微软雅黑" panose="020B0503020204020204" pitchFamily="34" charset="-122"/>
                  </a:rPr>
                  <a:t>是一个转移概率系统，即对所有的</a:t>
                </a:r>
                <a14:m>
                  <m:oMath xmlns:m="http://schemas.openxmlformats.org/officeDocument/2006/math">
                    <m:r>
                      <a:rPr lang="en-US" altLang="zh-CN" sz="1600">
                        <a:latin typeface="Cambria Math" panose="02040503050406030204" pitchFamily="18" charset="0"/>
                        <a:ea typeface="微软雅黑" panose="020B0503020204020204" pitchFamily="34" charset="-122"/>
                      </a:rPr>
                      <m:t>𝑠</m:t>
                    </m:r>
                    <m:r>
                      <a:rPr lang="en-US" altLang="zh-CN" sz="1600">
                        <a:latin typeface="Cambria Math" panose="02040503050406030204" pitchFamily="18" charset="0"/>
                        <a:ea typeface="微软雅黑" panose="020B0503020204020204" pitchFamily="34" charset="-122"/>
                      </a:rPr>
                      <m:t>∈</m:t>
                    </m:r>
                    <m:r>
                      <a:rPr lang="en-US" altLang="zh-CN" sz="1600">
                        <a:latin typeface="Cambria Math" panose="02040503050406030204" pitchFamily="18" charset="0"/>
                        <a:ea typeface="微软雅黑" panose="020B0503020204020204" pitchFamily="34" charset="-122"/>
                      </a:rPr>
                      <m:t>𝑆</m:t>
                    </m:r>
                    <m:r>
                      <a:rPr lang="en-US" altLang="zh-CN" sz="1600">
                        <a:latin typeface="Cambria Math" panose="02040503050406030204" pitchFamily="18" charset="0"/>
                        <a:ea typeface="微软雅黑" panose="020B0503020204020204" pitchFamily="34" charset="-122"/>
                      </a:rPr>
                      <m:t>, </m:t>
                    </m:r>
                    <m:r>
                      <a:rPr lang="en-US" altLang="zh-CN" sz="1600">
                        <a:latin typeface="Cambria Math" panose="02040503050406030204" pitchFamily="18" charset="0"/>
                        <a:ea typeface="微软雅黑" panose="020B0503020204020204" pitchFamily="34" charset="-122"/>
                      </a:rPr>
                      <m:t>𝑎</m:t>
                    </m:r>
                    <m:r>
                      <a:rPr lang="en-US" altLang="zh-CN" sz="1600">
                        <a:latin typeface="Cambria Math" panose="02040503050406030204" pitchFamily="18" charset="0"/>
                        <a:ea typeface="微软雅黑" panose="020B0503020204020204" pitchFamily="34" charset="-122"/>
                      </a:rPr>
                      <m:t>∈</m:t>
                    </m:r>
                    <m:r>
                      <a:rPr lang="en-US" altLang="zh-CN" sz="1600">
                        <a:latin typeface="Cambria Math" panose="02040503050406030204" pitchFamily="18" charset="0"/>
                        <a:ea typeface="微软雅黑" panose="020B0503020204020204" pitchFamily="34" charset="-122"/>
                      </a:rPr>
                      <m:t>𝐴</m:t>
                    </m:r>
                    <m:d>
                      <m:dPr>
                        <m:ctrlPr>
                          <a:rPr lang="zh-CN" altLang="zh-CN" sz="1600" i="1">
                            <a:latin typeface="Cambria Math" panose="02040503050406030204" pitchFamily="18" charset="0"/>
                            <a:ea typeface="微软雅黑" panose="020B0503020204020204" pitchFamily="34" charset="-122"/>
                          </a:rPr>
                        </m:ctrlPr>
                      </m:dPr>
                      <m:e>
                        <m:r>
                          <a:rPr lang="en-US" altLang="zh-CN" sz="1600">
                            <a:latin typeface="Cambria Math" panose="02040503050406030204" pitchFamily="18" charset="0"/>
                            <a:ea typeface="微软雅黑" panose="020B0503020204020204" pitchFamily="34" charset="-122"/>
                          </a:rPr>
                          <m:t>𝑠</m:t>
                        </m:r>
                      </m:e>
                    </m:d>
                  </m:oMath>
                </a14:m>
                <a:r>
                  <a:rPr lang="zh-CN" altLang="zh-CN" sz="1600" dirty="0">
                    <a:latin typeface="微软雅黑" panose="020B0503020204020204" pitchFamily="34" charset="-122"/>
                    <a:ea typeface="微软雅黑" panose="020B0503020204020204" pitchFamily="34" charset="-122"/>
                  </a:rPr>
                  <a:t>，有</a:t>
                </a:r>
                <a14:m>
                  <m:oMath xmlns:m="http://schemas.openxmlformats.org/officeDocument/2006/math">
                    <m:r>
                      <m:rPr>
                        <m:sty m:val="p"/>
                      </m:rPr>
                      <a:rPr lang="en-US" altLang="zh-CN" sz="1600">
                        <a:latin typeface="Cambria Math" panose="02040503050406030204" pitchFamily="18" charset="0"/>
                        <a:ea typeface="微软雅黑" panose="020B0503020204020204" pitchFamily="34" charset="-122"/>
                      </a:rPr>
                      <m:t>P</m:t>
                    </m:r>
                    <m:d>
                      <m:dPr>
                        <m:begChr m:val="["/>
                        <m:endChr m:val="]"/>
                        <m:ctrlPr>
                          <a:rPr lang="zh-CN" altLang="zh-CN" sz="1600" i="1">
                            <a:latin typeface="Cambria Math" panose="02040503050406030204" pitchFamily="18" charset="0"/>
                            <a:ea typeface="微软雅黑" panose="020B0503020204020204" pitchFamily="34" charset="-122"/>
                          </a:rPr>
                        </m:ctrlPr>
                      </m:dPr>
                      <m:e>
                        <m:sSup>
                          <m:sSupPr>
                            <m:ctrlPr>
                              <a:rPr lang="zh-CN" altLang="zh-CN" sz="1600" i="1">
                                <a:latin typeface="Cambria Math" panose="02040503050406030204" pitchFamily="18" charset="0"/>
                                <a:ea typeface="微软雅黑" panose="020B0503020204020204" pitchFamily="34" charset="-122"/>
                              </a:rPr>
                            </m:ctrlPr>
                          </m:sSupPr>
                          <m:e>
                            <m:r>
                              <a:rPr lang="en-US" altLang="zh-CN" sz="1600">
                                <a:latin typeface="Cambria Math" panose="02040503050406030204" pitchFamily="18" charset="0"/>
                                <a:ea typeface="微软雅黑" panose="020B0503020204020204" pitchFamily="34" charset="-122"/>
                              </a:rPr>
                              <m:t>𝑠</m:t>
                            </m:r>
                          </m:e>
                          <m:sup>
                            <m:r>
                              <a:rPr lang="en-US" altLang="zh-CN" sz="1600">
                                <a:latin typeface="Cambria Math" panose="02040503050406030204" pitchFamily="18" charset="0"/>
                                <a:ea typeface="微软雅黑" panose="020B0503020204020204" pitchFamily="34" charset="-122"/>
                              </a:rPr>
                              <m:t>′</m:t>
                            </m:r>
                          </m:sup>
                        </m:sSup>
                      </m:e>
                      <m:e>
                        <m:r>
                          <m:rPr>
                            <m:sty m:val="p"/>
                          </m:rPr>
                          <a:rPr lang="en-US" altLang="zh-CN" sz="1600">
                            <a:latin typeface="Cambria Math" panose="02040503050406030204" pitchFamily="18" charset="0"/>
                            <a:ea typeface="微软雅黑" panose="020B0503020204020204" pitchFamily="34" charset="-122"/>
                          </a:rPr>
                          <m:t>s</m:t>
                        </m:r>
                        <m:r>
                          <a:rPr lang="en-US" altLang="zh-CN" sz="1600">
                            <a:latin typeface="Cambria Math" panose="02040503050406030204" pitchFamily="18" charset="0"/>
                            <a:ea typeface="微软雅黑" panose="020B0503020204020204" pitchFamily="34" charset="-122"/>
                          </a:rPr>
                          <m:t>, </m:t>
                        </m:r>
                        <m:r>
                          <m:rPr>
                            <m:sty m:val="p"/>
                          </m:rPr>
                          <a:rPr lang="en-US" altLang="zh-CN" sz="1600">
                            <a:latin typeface="Cambria Math" panose="02040503050406030204" pitchFamily="18" charset="0"/>
                            <a:ea typeface="微软雅黑" panose="020B0503020204020204" pitchFamily="34" charset="-122"/>
                          </a:rPr>
                          <m:t>a</m:t>
                        </m:r>
                      </m:e>
                    </m:d>
                    <m:r>
                      <a:rPr lang="en-US" altLang="zh-CN" sz="1600">
                        <a:latin typeface="Cambria Math" panose="02040503050406030204" pitchFamily="18" charset="0"/>
                        <a:ea typeface="微软雅黑" panose="020B0503020204020204" pitchFamily="34" charset="-122"/>
                      </a:rPr>
                      <m:t>≥0</m:t>
                    </m:r>
                  </m:oMath>
                </a14:m>
                <a:r>
                  <a:rPr lang="zh-CN" altLang="zh-CN" sz="1600" dirty="0">
                    <a:latin typeface="微软雅黑" panose="020B0503020204020204" pitchFamily="34" charset="-122"/>
                    <a:ea typeface="微软雅黑" panose="020B0503020204020204" pitchFamily="34" charset="-122"/>
                  </a:rPr>
                  <a:t>且</a:t>
                </a:r>
                <a14:m>
                  <m:oMath xmlns:m="http://schemas.openxmlformats.org/officeDocument/2006/math">
                    <m:nary>
                      <m:naryPr>
                        <m:chr m:val="∑"/>
                        <m:supHide m:val="on"/>
                        <m:ctrlPr>
                          <a:rPr lang="zh-CN" altLang="zh-CN" sz="1600" i="1">
                            <a:latin typeface="Cambria Math" panose="02040503050406030204" pitchFamily="18" charset="0"/>
                            <a:ea typeface="微软雅黑" panose="020B0503020204020204" pitchFamily="34" charset="-122"/>
                          </a:rPr>
                        </m:ctrlPr>
                      </m:naryPr>
                      <m:sub>
                        <m:sSup>
                          <m:sSupPr>
                            <m:ctrlPr>
                              <a:rPr lang="zh-CN" altLang="zh-CN" sz="1600" i="1">
                                <a:latin typeface="Cambria Math" panose="02040503050406030204" pitchFamily="18" charset="0"/>
                                <a:ea typeface="微软雅黑" panose="020B0503020204020204" pitchFamily="34" charset="-122"/>
                              </a:rPr>
                            </m:ctrlPr>
                          </m:sSupPr>
                          <m:e>
                            <m:r>
                              <m:rPr>
                                <m:sty m:val="p"/>
                              </m:rPr>
                              <a:rPr lang="en-US" altLang="zh-CN" sz="1600">
                                <a:latin typeface="Cambria Math" panose="02040503050406030204" pitchFamily="18" charset="0"/>
                                <a:ea typeface="微软雅黑" panose="020B0503020204020204" pitchFamily="34" charset="-122"/>
                              </a:rPr>
                              <m:t>s</m:t>
                            </m:r>
                          </m:e>
                          <m:sup>
                            <m:r>
                              <a:rPr lang="en-US" altLang="zh-CN" sz="1600">
                                <a:latin typeface="Cambria Math" panose="02040503050406030204" pitchFamily="18" charset="0"/>
                                <a:ea typeface="微软雅黑" panose="020B0503020204020204" pitchFamily="34" charset="-122"/>
                              </a:rPr>
                              <m:t>′</m:t>
                            </m:r>
                          </m:sup>
                        </m:sSup>
                        <m:r>
                          <a:rPr lang="en-US" altLang="zh-CN" sz="1600">
                            <a:latin typeface="Cambria Math" panose="02040503050406030204" pitchFamily="18" charset="0"/>
                            <a:ea typeface="微软雅黑" panose="020B0503020204020204" pitchFamily="34" charset="-122"/>
                          </a:rPr>
                          <m:t>∈</m:t>
                        </m:r>
                        <m:r>
                          <a:rPr lang="en-US" altLang="zh-CN" sz="1600">
                            <a:latin typeface="Cambria Math" panose="02040503050406030204" pitchFamily="18" charset="0"/>
                            <a:ea typeface="微软雅黑" panose="020B0503020204020204" pitchFamily="34" charset="-122"/>
                          </a:rPr>
                          <m:t>𝑆</m:t>
                        </m:r>
                      </m:sub>
                      <m:sup/>
                      <m:e>
                        <m:r>
                          <a:rPr lang="en-US" altLang="zh-CN" sz="1600">
                            <a:latin typeface="Cambria Math" panose="02040503050406030204" pitchFamily="18" charset="0"/>
                            <a:ea typeface="微软雅黑" panose="020B0503020204020204" pitchFamily="34" charset="-122"/>
                          </a:rPr>
                          <m:t>𝑃</m:t>
                        </m:r>
                        <m:d>
                          <m:dPr>
                            <m:begChr m:val="["/>
                            <m:endChr m:val="]"/>
                            <m:ctrlPr>
                              <a:rPr lang="zh-CN" altLang="zh-CN" sz="1600" i="1">
                                <a:latin typeface="Cambria Math" panose="02040503050406030204" pitchFamily="18" charset="0"/>
                                <a:ea typeface="微软雅黑" panose="020B0503020204020204" pitchFamily="34" charset="-122"/>
                              </a:rPr>
                            </m:ctrlPr>
                          </m:dPr>
                          <m:e>
                            <m:sSup>
                              <m:sSupPr>
                                <m:ctrlPr>
                                  <a:rPr lang="zh-CN" altLang="zh-CN" sz="1600" i="1">
                                    <a:latin typeface="Cambria Math" panose="02040503050406030204" pitchFamily="18" charset="0"/>
                                    <a:ea typeface="微软雅黑" panose="020B0503020204020204" pitchFamily="34" charset="-122"/>
                                  </a:rPr>
                                </m:ctrlPr>
                              </m:sSupPr>
                              <m:e>
                                <m:r>
                                  <a:rPr lang="en-US" altLang="zh-CN" sz="1600">
                                    <a:latin typeface="Cambria Math" panose="02040503050406030204" pitchFamily="18" charset="0"/>
                                    <a:ea typeface="微软雅黑" panose="020B0503020204020204" pitchFamily="34" charset="-122"/>
                                  </a:rPr>
                                  <m:t>𝑠</m:t>
                                </m:r>
                              </m:e>
                              <m:sup>
                                <m:r>
                                  <a:rPr lang="en-US" altLang="zh-CN" sz="1600">
                                    <a:latin typeface="Cambria Math" panose="02040503050406030204" pitchFamily="18" charset="0"/>
                                    <a:ea typeface="微软雅黑" panose="020B0503020204020204" pitchFamily="34" charset="-122"/>
                                  </a:rPr>
                                  <m:t>′</m:t>
                                </m:r>
                              </m:sup>
                            </m:sSup>
                          </m:e>
                          <m:e>
                            <m:r>
                              <a:rPr lang="en-US" altLang="zh-CN" sz="1600">
                                <a:latin typeface="Cambria Math" panose="02040503050406030204" pitchFamily="18" charset="0"/>
                                <a:ea typeface="微软雅黑" panose="020B0503020204020204" pitchFamily="34" charset="-122"/>
                              </a:rPr>
                              <m:t>𝑠</m:t>
                            </m:r>
                            <m:r>
                              <a:rPr lang="en-US" altLang="zh-CN" sz="1600">
                                <a:latin typeface="Cambria Math" panose="02040503050406030204" pitchFamily="18" charset="0"/>
                                <a:ea typeface="微软雅黑" panose="020B0503020204020204" pitchFamily="34" charset="-122"/>
                              </a:rPr>
                              <m:t>, </m:t>
                            </m:r>
                            <m:r>
                              <a:rPr lang="en-US" altLang="zh-CN" sz="1600">
                                <a:latin typeface="Cambria Math" panose="02040503050406030204" pitchFamily="18" charset="0"/>
                                <a:ea typeface="微软雅黑" panose="020B0503020204020204" pitchFamily="34" charset="-122"/>
                              </a:rPr>
                              <m:t>𝑎</m:t>
                            </m:r>
                          </m:e>
                        </m:d>
                        <m:r>
                          <a:rPr lang="en-US" altLang="zh-CN" sz="1600">
                            <a:latin typeface="Cambria Math" panose="02040503050406030204" pitchFamily="18" charset="0"/>
                            <a:ea typeface="微软雅黑" panose="020B0503020204020204" pitchFamily="34" charset="-122"/>
                          </a:rPr>
                          <m:t>=1</m:t>
                        </m:r>
                      </m:e>
                    </m:nary>
                  </m:oMath>
                </a14:m>
                <a:r>
                  <a:rPr lang="zh-CN" altLang="zh-CN" sz="1600" dirty="0">
                    <a:latin typeface="微软雅黑" panose="020B0503020204020204" pitchFamily="34" charset="-122"/>
                    <a:ea typeface="微软雅黑" panose="020B0503020204020204" pitchFamily="34" charset="-122"/>
                  </a:rPr>
                  <a:t>；我们将</a:t>
                </a:r>
                <a14:m>
                  <m:oMath xmlns:m="http://schemas.openxmlformats.org/officeDocument/2006/math">
                    <m:r>
                      <a:rPr lang="en-US" altLang="zh-CN" sz="1600">
                        <a:latin typeface="Cambria Math" panose="02040503050406030204" pitchFamily="18" charset="0"/>
                        <a:ea typeface="微软雅黑" panose="020B0503020204020204" pitchFamily="34" charset="-122"/>
                      </a:rPr>
                      <m:t>𝑃</m:t>
                    </m:r>
                    <m:r>
                      <a:rPr lang="en-US" altLang="zh-CN" sz="1600">
                        <a:latin typeface="Cambria Math" panose="02040503050406030204" pitchFamily="18" charset="0"/>
                        <a:ea typeface="微软雅黑" panose="020B0503020204020204" pitchFamily="34" charset="-122"/>
                      </a:rPr>
                      <m:t>[</m:t>
                    </m:r>
                    <m:sSup>
                      <m:sSupPr>
                        <m:ctrlPr>
                          <a:rPr lang="zh-CN" altLang="zh-CN" sz="1600" i="1">
                            <a:latin typeface="Cambria Math" panose="02040503050406030204" pitchFamily="18" charset="0"/>
                            <a:ea typeface="微软雅黑" panose="020B0503020204020204" pitchFamily="34" charset="-122"/>
                          </a:rPr>
                        </m:ctrlPr>
                      </m:sSupPr>
                      <m:e>
                        <m:r>
                          <a:rPr lang="en-US" altLang="zh-CN" sz="1600">
                            <a:latin typeface="Cambria Math" panose="02040503050406030204" pitchFamily="18" charset="0"/>
                            <a:ea typeface="微软雅黑" panose="020B0503020204020204" pitchFamily="34" charset="-122"/>
                          </a:rPr>
                          <m:t>𝑠</m:t>
                        </m:r>
                      </m:e>
                      <m:sup>
                        <m:r>
                          <a:rPr lang="en-US" altLang="zh-CN" sz="1600">
                            <a:latin typeface="Cambria Math" panose="02040503050406030204" pitchFamily="18" charset="0"/>
                            <a:ea typeface="微软雅黑" panose="020B0503020204020204" pitchFamily="34" charset="-122"/>
                          </a:rPr>
                          <m:t>′</m:t>
                        </m:r>
                      </m:sup>
                    </m:sSup>
                    <m:r>
                      <a:rPr lang="en-US" altLang="zh-CN" sz="1600">
                        <a:latin typeface="Cambria Math" panose="02040503050406030204" pitchFamily="18" charset="0"/>
                        <a:ea typeface="微软雅黑" panose="020B0503020204020204" pitchFamily="34" charset="-122"/>
                      </a:rPr>
                      <m:t>|</m:t>
                    </m:r>
                    <m:r>
                      <a:rPr lang="en-US" altLang="zh-CN" sz="1600">
                        <a:latin typeface="Cambria Math" panose="02040503050406030204" pitchFamily="18" charset="0"/>
                        <a:ea typeface="微软雅黑" panose="020B0503020204020204" pitchFamily="34" charset="-122"/>
                      </a:rPr>
                      <m:t>𝑠</m:t>
                    </m:r>
                    <m:r>
                      <a:rPr lang="en-US" altLang="zh-CN" sz="1600">
                        <a:latin typeface="Cambria Math" panose="02040503050406030204" pitchFamily="18" charset="0"/>
                        <a:ea typeface="微软雅黑" panose="020B0503020204020204" pitchFamily="34" charset="-122"/>
                      </a:rPr>
                      <m:t>,</m:t>
                    </m:r>
                    <m:r>
                      <a:rPr lang="en-US" altLang="zh-CN" sz="1600">
                        <a:latin typeface="Cambria Math" panose="02040503050406030204" pitchFamily="18" charset="0"/>
                        <a:ea typeface="微软雅黑" panose="020B0503020204020204" pitchFamily="34" charset="-122"/>
                      </a:rPr>
                      <m:t>𝑎</m:t>
                    </m:r>
                    <m:r>
                      <a:rPr lang="en-US" altLang="zh-CN" sz="1600">
                        <a:latin typeface="Cambria Math" panose="02040503050406030204" pitchFamily="18" charset="0"/>
                        <a:ea typeface="微软雅黑" panose="020B0503020204020204" pitchFamily="34" charset="-122"/>
                      </a:rPr>
                      <m:t>]</m:t>
                    </m:r>
                  </m:oMath>
                </a14:m>
                <a:r>
                  <a:rPr lang="zh-CN" altLang="zh-CN" sz="1600" dirty="0">
                    <a:latin typeface="微软雅黑" panose="020B0503020204020204" pitchFamily="34" charset="-122"/>
                    <a:ea typeface="微软雅黑" panose="020B0503020204020204" pitchFamily="34" charset="-122"/>
                  </a:rPr>
                  <a:t>解释为给定当前状态</a:t>
                </a:r>
                <a14:m>
                  <m:oMath xmlns:m="http://schemas.openxmlformats.org/officeDocument/2006/math">
                    <m:r>
                      <a:rPr lang="en-US" altLang="zh-CN" sz="1600">
                        <a:latin typeface="Cambria Math" panose="02040503050406030204" pitchFamily="18" charset="0"/>
                        <a:ea typeface="微软雅黑" panose="020B0503020204020204" pitchFamily="34" charset="-122"/>
                      </a:rPr>
                      <m:t>𝑠</m:t>
                    </m:r>
                  </m:oMath>
                </a14:m>
                <a:r>
                  <a:rPr lang="zh-CN" altLang="zh-CN" sz="1600" dirty="0">
                    <a:latin typeface="微软雅黑" panose="020B0503020204020204" pitchFamily="34" charset="-122"/>
                    <a:ea typeface="微软雅黑" panose="020B0503020204020204" pitchFamily="34" charset="-122"/>
                  </a:rPr>
                  <a:t>以及当前行动策略</a:t>
                </a:r>
                <a14:m>
                  <m:oMath xmlns:m="http://schemas.openxmlformats.org/officeDocument/2006/math">
                    <m:r>
                      <a:rPr lang="en-US" altLang="zh-CN" sz="1600">
                        <a:latin typeface="Cambria Math" panose="02040503050406030204" pitchFamily="18" charset="0"/>
                        <a:ea typeface="微软雅黑" panose="020B0503020204020204" pitchFamily="34" charset="-122"/>
                      </a:rPr>
                      <m:t>𝑎</m:t>
                    </m:r>
                  </m:oMath>
                </a14:m>
                <a:r>
                  <a:rPr lang="zh-CN" altLang="zh-CN" sz="1600" dirty="0">
                    <a:latin typeface="微软雅黑" panose="020B0503020204020204" pitchFamily="34" charset="-122"/>
                    <a:ea typeface="微软雅黑" panose="020B0503020204020204" pitchFamily="34" charset="-122"/>
                  </a:rPr>
                  <a:t>，到下一个状态</a:t>
                </a:r>
                <a14:m>
                  <m:oMath xmlns:m="http://schemas.openxmlformats.org/officeDocument/2006/math">
                    <m:sSup>
                      <m:sSupPr>
                        <m:ctrlPr>
                          <a:rPr lang="zh-CN" altLang="zh-CN" sz="1600" i="1">
                            <a:latin typeface="Cambria Math" panose="02040503050406030204" pitchFamily="18" charset="0"/>
                            <a:ea typeface="微软雅黑" panose="020B0503020204020204" pitchFamily="34" charset="-122"/>
                          </a:rPr>
                        </m:ctrlPr>
                      </m:sSupPr>
                      <m:e>
                        <m:r>
                          <a:rPr lang="en-US" altLang="zh-CN" sz="1600">
                            <a:latin typeface="Cambria Math" panose="02040503050406030204" pitchFamily="18" charset="0"/>
                            <a:ea typeface="微软雅黑" panose="020B0503020204020204" pitchFamily="34" charset="-122"/>
                          </a:rPr>
                          <m:t>𝑠</m:t>
                        </m:r>
                      </m:e>
                      <m:sup>
                        <m:r>
                          <a:rPr lang="en-US" altLang="zh-CN" sz="1600">
                            <a:latin typeface="Cambria Math" panose="02040503050406030204" pitchFamily="18" charset="0"/>
                            <a:ea typeface="微软雅黑" panose="020B0503020204020204" pitchFamily="34" charset="-122"/>
                          </a:rPr>
                          <m:t>′</m:t>
                        </m:r>
                      </m:sup>
                    </m:sSup>
                  </m:oMath>
                </a14:m>
                <a:r>
                  <a:rPr lang="zh-CN" altLang="zh-CN" sz="1600" dirty="0">
                    <a:latin typeface="微软雅黑" panose="020B0503020204020204" pitchFamily="34" charset="-122"/>
                    <a:ea typeface="微软雅黑" panose="020B0503020204020204" pitchFamily="34" charset="-122"/>
                  </a:rPr>
                  <a:t>的概率；</a:t>
                </a:r>
                <a:endParaRPr lang="en-US" altLang="zh-CN" sz="1600" dirty="0">
                  <a:latin typeface="微软雅黑" panose="020B0503020204020204" pitchFamily="34" charset="-122"/>
                  <a:ea typeface="微软雅黑" panose="020B0503020204020204" pitchFamily="34" charset="-122"/>
                </a:endParaRPr>
              </a:p>
              <a:p>
                <a:pPr marL="628650" lvl="1" indent="-171450">
                  <a:buFont typeface="Arial" panose="020B0604020202020204" pitchFamily="34" charset="0"/>
                  <a:buChar char="•"/>
                </a:pPr>
                <a14:m>
                  <m:oMath xmlns:m="http://schemas.openxmlformats.org/officeDocument/2006/math">
                    <m:r>
                      <a:rPr lang="en-US" altLang="zh-CN" sz="1600">
                        <a:latin typeface="Cambria Math" panose="02040503050406030204" pitchFamily="18" charset="0"/>
                        <a:ea typeface="微软雅黑" panose="020B0503020204020204" pitchFamily="34" charset="-122"/>
                      </a:rPr>
                      <m:t>𝛿</m:t>
                    </m:r>
                    <m:r>
                      <a:rPr lang="en-US" altLang="zh-CN" sz="1600">
                        <a:latin typeface="Cambria Math" panose="02040503050406030204" pitchFamily="18" charset="0"/>
                        <a:ea typeface="微软雅黑" panose="020B0503020204020204" pitchFamily="34" charset="-122"/>
                      </a:rPr>
                      <m:t>∈[0, 1]</m:t>
                    </m:r>
                  </m:oMath>
                </a14:m>
                <a:r>
                  <a:rPr lang="zh-CN" altLang="zh-CN" sz="1600" dirty="0">
                    <a:latin typeface="微软雅黑" panose="020B0503020204020204" pitchFamily="34" charset="-122"/>
                    <a:ea typeface="微软雅黑" panose="020B0503020204020204" pitchFamily="34" charset="-122"/>
                  </a:rPr>
                  <a:t>表示贴现因子。</a:t>
                </a:r>
                <a:endParaRPr lang="en-US" altLang="zh-CN" sz="1600" dirty="0">
                  <a:latin typeface="微软雅黑" panose="020B0503020204020204" pitchFamily="34" charset="-122"/>
                  <a:ea typeface="微软雅黑" panose="020B0503020204020204" pitchFamily="34" charset="-122"/>
                </a:endParaRPr>
              </a:p>
            </p:txBody>
          </p:sp>
        </mc:Choice>
        <mc:Fallback xmlns="">
          <p:sp>
            <p:nvSpPr>
              <p:cNvPr id="96" name="文本框 95">
                <a:extLst>
                  <a:ext uri="{FF2B5EF4-FFF2-40B4-BE49-F238E27FC236}">
                    <a16:creationId xmlns:a16="http://schemas.microsoft.com/office/drawing/2014/main" id="{4254B2E8-D166-4EE3-A74F-83E887605B71}"/>
                  </a:ext>
                </a:extLst>
              </p:cNvPr>
              <p:cNvSpPr txBox="1">
                <a:spLocks noRot="1" noChangeAspect="1" noMove="1" noResize="1" noEditPoints="1" noAdjustHandles="1" noChangeArrowheads="1" noChangeShapeType="1" noTextEdit="1"/>
              </p:cNvSpPr>
              <p:nvPr/>
            </p:nvSpPr>
            <p:spPr>
              <a:xfrm>
                <a:off x="2499821" y="1989389"/>
                <a:ext cx="8619456" cy="3214341"/>
              </a:xfrm>
              <a:prstGeom prst="rect">
                <a:avLst/>
              </a:prstGeom>
              <a:blipFill>
                <a:blip r:embed="rId5"/>
                <a:stretch>
                  <a:fillRect l="-354" t="-189" r="-2758" b="-1326"/>
                </a:stretch>
              </a:blipFill>
            </p:spPr>
            <p:txBody>
              <a:bodyPr/>
              <a:lstStyle/>
              <a:p>
                <a:r>
                  <a:rPr lang="zh-CN" altLang="en-US">
                    <a:noFill/>
                  </a:rPr>
                  <a:t> </a:t>
                </a:r>
              </a:p>
            </p:txBody>
          </p:sp>
        </mc:Fallback>
      </mc:AlternateContent>
      <p:pic>
        <p:nvPicPr>
          <p:cNvPr id="97" name="图片 96"/>
          <p:cNvPicPr>
            <a:picLocks noChangeAspect="1"/>
          </p:cNvPicPr>
          <p:nvPr/>
        </p:nvPicPr>
        <p:blipFill>
          <a:blip r:embed="rId6" cstate="hqprint">
            <a:extLst>
              <a:ext uri="{BEBA8EAE-BF5A-486C-A8C5-ECC9F3942E4B}">
                <a14:imgProps xmlns:a14="http://schemas.microsoft.com/office/drawing/2010/main">
                  <a14:imgLayer r:embed="rId7">
                    <a14:imgEffect>
                      <a14:saturation sat="33000"/>
                    </a14:imgEffect>
                  </a14:imgLayer>
                </a14:imgProps>
              </a:ext>
              <a:ext uri="{28A0092B-C50C-407E-A947-70E740481C1C}">
                <a14:useLocalDpi xmlns:a14="http://schemas.microsoft.com/office/drawing/2010/main" val="0"/>
              </a:ext>
            </a:extLst>
          </a:blip>
          <a:stretch>
            <a:fillRect/>
          </a:stretch>
        </p:blipFill>
        <p:spPr>
          <a:xfrm>
            <a:off x="2160879" y="5684515"/>
            <a:ext cx="2194903" cy="1559832"/>
          </a:xfrm>
          <a:prstGeom prst="rect">
            <a:avLst/>
          </a:prstGeom>
        </p:spPr>
      </p:pic>
      <p:sp>
        <p:nvSpPr>
          <p:cNvPr id="17" name="矩形: 圆角 120">
            <a:extLst>
              <a:ext uri="{FF2B5EF4-FFF2-40B4-BE49-F238E27FC236}">
                <a16:creationId xmlns:a16="http://schemas.microsoft.com/office/drawing/2014/main" id="{44906AC7-84B6-453D-BE8F-1E08EA3CF00D}"/>
              </a:ext>
            </a:extLst>
          </p:cNvPr>
          <p:cNvSpPr/>
          <p:nvPr/>
        </p:nvSpPr>
        <p:spPr>
          <a:xfrm>
            <a:off x="-335280" y="4949971"/>
            <a:ext cx="2430780" cy="615507"/>
          </a:xfrm>
          <a:prstGeom prst="roundRect">
            <a:avLst>
              <a:gd name="adj" fmla="val 50000"/>
            </a:avLst>
          </a:prstGeom>
          <a:solidFill>
            <a:schemeClr val="bg1"/>
          </a:solidFill>
          <a:ln w="50800">
            <a:noFill/>
          </a:ln>
          <a:effectLst>
            <a:outerShdw blurRad="469900" sx="104000" sy="104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9" name="文本框 18">
            <a:extLst>
              <a:ext uri="{FF2B5EF4-FFF2-40B4-BE49-F238E27FC236}">
                <a16:creationId xmlns:a16="http://schemas.microsoft.com/office/drawing/2014/main" id="{F2A70FE8-B823-4BCA-ABD5-E5714485D20F}"/>
              </a:ext>
            </a:extLst>
          </p:cNvPr>
          <p:cNvSpPr txBox="1"/>
          <p:nvPr/>
        </p:nvSpPr>
        <p:spPr>
          <a:xfrm>
            <a:off x="203606" y="5003036"/>
            <a:ext cx="1686154" cy="461665"/>
          </a:xfrm>
          <a:prstGeom prst="rect">
            <a:avLst/>
          </a:prstGeom>
          <a:noFill/>
        </p:spPr>
        <p:txBody>
          <a:bodyPr wrap="square" rtlCol="0">
            <a:spAutoFit/>
          </a:bodyPr>
          <a:lstStyle/>
          <a:p>
            <a:r>
              <a:rPr lang="zh-CN" altLang="en-US" sz="2400" b="1" dirty="0" smtClean="0">
                <a:solidFill>
                  <a:srgbClr val="00468E"/>
                </a:solidFill>
                <a:latin typeface="微软雅黑" panose="020B0503020204020204" pitchFamily="34" charset="-122"/>
                <a:ea typeface="微软雅黑" panose="020B0503020204020204" pitchFamily="34" charset="-122"/>
              </a:rPr>
              <a:t>附录 </a:t>
            </a:r>
            <a:endParaRPr lang="zh-CN" altLang="en-US" sz="2400" b="1" dirty="0">
              <a:solidFill>
                <a:srgbClr val="00468E"/>
              </a:solidFill>
              <a:latin typeface="微软雅黑" panose="020B0503020204020204" pitchFamily="34" charset="-122"/>
              <a:ea typeface="微软雅黑" panose="020B0503020204020204" pitchFamily="34" charset="-122"/>
            </a:endParaRPr>
          </a:p>
        </p:txBody>
      </p:sp>
      <p:sp>
        <p:nvSpPr>
          <p:cNvPr id="20" name="弧形 19">
            <a:extLst>
              <a:ext uri="{FF2B5EF4-FFF2-40B4-BE49-F238E27FC236}">
                <a16:creationId xmlns:a16="http://schemas.microsoft.com/office/drawing/2014/main" id="{42BC9E90-A9F4-4585-88CC-3203288AEDE6}"/>
              </a:ext>
            </a:extLst>
          </p:cNvPr>
          <p:cNvSpPr/>
          <p:nvPr/>
        </p:nvSpPr>
        <p:spPr>
          <a:xfrm rot="2700000">
            <a:off x="1467034" y="5059812"/>
            <a:ext cx="395824" cy="395824"/>
          </a:xfrm>
          <a:prstGeom prst="arc">
            <a:avLst/>
          </a:prstGeom>
          <a:ln w="50800" cap="rnd">
            <a:solidFill>
              <a:srgbClr val="00468E"/>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C5E880B9-107D-41C6-87F1-65F66D40A0BF}"/>
              </a:ext>
            </a:extLst>
          </p:cNvPr>
          <p:cNvSpPr txBox="1"/>
          <p:nvPr/>
        </p:nvSpPr>
        <p:spPr>
          <a:xfrm>
            <a:off x="203606" y="2185231"/>
            <a:ext cx="1373734" cy="400110"/>
          </a:xfrm>
          <a:prstGeom prst="rect">
            <a:avLst/>
          </a:prstGeom>
          <a:noFill/>
        </p:spPr>
        <p:txBody>
          <a:bodyPr wrap="square" rtlCol="0">
            <a:spAutoFit/>
          </a:bodyPr>
          <a:lstStyle/>
          <a:p>
            <a:r>
              <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rPr>
              <a:t>研究</a:t>
            </a:r>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背景</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a16="http://schemas.microsoft.com/office/drawing/2014/main" id="{89BB294C-F152-47A1-A832-B338DFB2169C}"/>
              </a:ext>
            </a:extLst>
          </p:cNvPr>
          <p:cNvSpPr txBox="1"/>
          <p:nvPr/>
        </p:nvSpPr>
        <p:spPr>
          <a:xfrm>
            <a:off x="203606" y="2723533"/>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问题建模</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23" name="文本框 22">
            <a:extLst>
              <a:ext uri="{FF2B5EF4-FFF2-40B4-BE49-F238E27FC236}">
                <a16:creationId xmlns:a16="http://schemas.microsoft.com/office/drawing/2014/main" id="{70B01E73-2206-4BAF-96FD-98F96844A935}"/>
              </a:ext>
            </a:extLst>
          </p:cNvPr>
          <p:cNvSpPr txBox="1"/>
          <p:nvPr/>
        </p:nvSpPr>
        <p:spPr>
          <a:xfrm>
            <a:off x="203606" y="3287304"/>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调度方法</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24" name="文本框 23">
            <a:extLst>
              <a:ext uri="{FF2B5EF4-FFF2-40B4-BE49-F238E27FC236}">
                <a16:creationId xmlns:a16="http://schemas.microsoft.com/office/drawing/2014/main" id="{70B01E73-2206-4BAF-96FD-98F96844A935}"/>
              </a:ext>
            </a:extLst>
          </p:cNvPr>
          <p:cNvSpPr txBox="1"/>
          <p:nvPr/>
        </p:nvSpPr>
        <p:spPr>
          <a:xfrm>
            <a:off x="193243" y="3790595"/>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实验分析</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70B01E73-2206-4BAF-96FD-98F96844A935}"/>
              </a:ext>
            </a:extLst>
          </p:cNvPr>
          <p:cNvSpPr txBox="1"/>
          <p:nvPr/>
        </p:nvSpPr>
        <p:spPr>
          <a:xfrm>
            <a:off x="187991" y="4300346"/>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总结展望</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0875922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A5FAC91-921D-4388-85D4-34E0347BAC74}"/>
              </a:ext>
            </a:extLst>
          </p:cNvPr>
          <p:cNvSpPr/>
          <p:nvPr/>
        </p:nvSpPr>
        <p:spPr>
          <a:xfrm>
            <a:off x="0" y="0"/>
            <a:ext cx="1825599" cy="6858000"/>
          </a:xfrm>
          <a:prstGeom prst="rect">
            <a:avLst/>
          </a:prstGeom>
          <a:solidFill>
            <a:srgbClr val="004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02FF1492-491B-4707-8DA1-ABFC4A57DD83}"/>
              </a:ext>
            </a:extLst>
          </p:cNvPr>
          <p:cNvSpPr txBox="1"/>
          <p:nvPr/>
        </p:nvSpPr>
        <p:spPr>
          <a:xfrm>
            <a:off x="2287062" y="473744"/>
            <a:ext cx="9347391" cy="523220"/>
          </a:xfrm>
          <a:prstGeom prst="rect">
            <a:avLst/>
          </a:prstGeom>
          <a:noFill/>
        </p:spPr>
        <p:txBody>
          <a:bodyPr wrap="square" rtlCol="0">
            <a:spAutoFit/>
          </a:bodyPr>
          <a:lstStyle/>
          <a:p>
            <a:r>
              <a:rPr lang="en-US" altLang="zh-CN" sz="2800" b="1" dirty="0">
                <a:solidFill>
                  <a:srgbClr val="00468E"/>
                </a:solidFill>
                <a:latin typeface="微软雅黑" panose="020B0503020204020204" pitchFamily="34" charset="-122"/>
                <a:ea typeface="微软雅黑" panose="020B0503020204020204" pitchFamily="34" charset="-122"/>
              </a:rPr>
              <a:t>3</a:t>
            </a:r>
            <a:r>
              <a:rPr lang="en-US" altLang="zh-CN" sz="2800" b="1" dirty="0" smtClean="0">
                <a:solidFill>
                  <a:srgbClr val="00468E"/>
                </a:solidFill>
                <a:latin typeface="微软雅黑" panose="020B0503020204020204" pitchFamily="34" charset="-122"/>
                <a:ea typeface="微软雅黑" panose="020B0503020204020204" pitchFamily="34" charset="-122"/>
              </a:rPr>
              <a:t>.3.2 </a:t>
            </a:r>
            <a:r>
              <a:rPr lang="zh-CN" altLang="en-US" sz="2800" b="1" dirty="0" smtClean="0">
                <a:solidFill>
                  <a:srgbClr val="00468E"/>
                </a:solidFill>
                <a:latin typeface="微软雅黑" panose="020B0503020204020204" pitchFamily="34" charset="-122"/>
                <a:ea typeface="微软雅黑" panose="020B0503020204020204" pitchFamily="34" charset="-122"/>
              </a:rPr>
              <a:t>选择机制设计</a:t>
            </a:r>
            <a:endParaRPr lang="zh-CN" altLang="en-US" sz="2800" b="1" dirty="0">
              <a:solidFill>
                <a:srgbClr val="00468E"/>
              </a:solidFill>
              <a:latin typeface="微软雅黑" panose="020B0503020204020204" pitchFamily="34" charset="-122"/>
              <a:ea typeface="微软雅黑" panose="020B0503020204020204" pitchFamily="34" charset="-122"/>
            </a:endParaRPr>
          </a:p>
        </p:txBody>
      </p:sp>
      <p:pic>
        <p:nvPicPr>
          <p:cNvPr id="111" name="图片 110"/>
          <p:cNvPicPr>
            <a:picLocks noChangeAspect="1"/>
          </p:cNvPicPr>
          <p:nvPr/>
        </p:nvPicPr>
        <p:blipFill>
          <a:blip r:embed="rId3" cstate="hqprint">
            <a:extLst>
              <a:ext uri="{BEBA8EAE-BF5A-486C-A8C5-ECC9F3942E4B}">
                <a14:imgProps xmlns:a14="http://schemas.microsoft.com/office/drawing/2010/main">
                  <a14:imgLayer r:embed="rId4">
                    <a14:imgEffect>
                      <a14:saturation sat="33000"/>
                    </a14:imgEffect>
                  </a14:imgLayer>
                </a14:imgProps>
              </a:ext>
              <a:ext uri="{28A0092B-C50C-407E-A947-70E740481C1C}">
                <a14:useLocalDpi xmlns:a14="http://schemas.microsoft.com/office/drawing/2010/main" val="0"/>
              </a:ext>
            </a:extLst>
          </a:blip>
          <a:stretch>
            <a:fillRect/>
          </a:stretch>
        </p:blipFill>
        <p:spPr>
          <a:xfrm>
            <a:off x="2198678" y="5630432"/>
            <a:ext cx="2194903" cy="1559832"/>
          </a:xfrm>
          <a:prstGeom prst="rect">
            <a:avLst/>
          </a:prstGeom>
        </p:spPr>
      </p:pic>
      <p:pic>
        <p:nvPicPr>
          <p:cNvPr id="39" name="图片 38"/>
          <p:cNvPicPr>
            <a:picLocks noChangeAspect="1"/>
          </p:cNvPicPr>
          <p:nvPr/>
        </p:nvPicPr>
        <p:blipFill>
          <a:blip r:embed="rId5">
            <a:alphaModFix/>
            <a:duotone>
              <a:schemeClr val="accent5">
                <a:shade val="45000"/>
                <a:satMod val="135000"/>
              </a:schemeClr>
              <a:prstClr val="white"/>
            </a:duotone>
            <a:extLst>
              <a:ext uri="{BEBA8EAE-BF5A-486C-A8C5-ECC9F3942E4B}">
                <a14:imgProps xmlns:a14="http://schemas.microsoft.com/office/drawing/2010/main">
                  <a14:imgLayer r:embed="rId6">
                    <a14:imgEffect>
                      <a14:colorTemperature colorTemp="1500"/>
                    </a14:imgEffect>
                    <a14:imgEffect>
                      <a14:saturation sat="32000"/>
                    </a14:imgEffect>
                  </a14:imgLayer>
                </a14:imgProps>
              </a:ext>
              <a:ext uri="{28A0092B-C50C-407E-A947-70E740481C1C}">
                <a14:useLocalDpi xmlns:a14="http://schemas.microsoft.com/office/drawing/2010/main" val="0"/>
              </a:ext>
            </a:extLst>
          </a:blip>
          <a:stretch>
            <a:fillRect/>
          </a:stretch>
        </p:blipFill>
        <p:spPr>
          <a:xfrm>
            <a:off x="155079" y="129451"/>
            <a:ext cx="1470788" cy="1470788"/>
          </a:xfrm>
          <a:prstGeom prst="rect">
            <a:avLst/>
          </a:prstGeom>
          <a:noFill/>
          <a:ln>
            <a:noFill/>
          </a:ln>
        </p:spPr>
      </p:pic>
      <p:sp>
        <p:nvSpPr>
          <p:cNvPr id="20" name="矩形: 圆角 304">
            <a:extLst>
              <a:ext uri="{FF2B5EF4-FFF2-40B4-BE49-F238E27FC236}">
                <a16:creationId xmlns:a16="http://schemas.microsoft.com/office/drawing/2014/main" id="{8B4C9A87-90B0-4805-BA9D-79505DC69554}"/>
              </a:ext>
            </a:extLst>
          </p:cNvPr>
          <p:cNvSpPr/>
          <p:nvPr/>
        </p:nvSpPr>
        <p:spPr>
          <a:xfrm>
            <a:off x="2689011" y="1536920"/>
            <a:ext cx="8620120" cy="3886417"/>
          </a:xfrm>
          <a:prstGeom prst="roundRect">
            <a:avLst>
              <a:gd name="adj" fmla="val 10297"/>
            </a:avLst>
          </a:prstGeom>
          <a:solidFill>
            <a:schemeClr val="bg1"/>
          </a:solidFill>
          <a:ln>
            <a:noFill/>
          </a:ln>
          <a:effectLst>
            <a:outerShdw blurRad="2794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1" name="矩形: 圆角 112">
            <a:extLst>
              <a:ext uri="{FF2B5EF4-FFF2-40B4-BE49-F238E27FC236}">
                <a16:creationId xmlns:a16="http://schemas.microsoft.com/office/drawing/2014/main" id="{211819CE-CF6A-4930-A770-78A4BC9E2E78}"/>
              </a:ext>
            </a:extLst>
          </p:cNvPr>
          <p:cNvSpPr/>
          <p:nvPr/>
        </p:nvSpPr>
        <p:spPr>
          <a:xfrm>
            <a:off x="7545978" y="1994951"/>
            <a:ext cx="2801664" cy="442175"/>
          </a:xfrm>
          <a:prstGeom prst="roundRect">
            <a:avLst>
              <a:gd name="adj" fmla="val 50000"/>
            </a:avLst>
          </a:prstGeom>
          <a:solidFill>
            <a:srgbClr val="00468E"/>
          </a:solidFill>
          <a:ln w="50800">
            <a:noFill/>
          </a:ln>
          <a:effectLst>
            <a:outerShdw blurRad="469900" sx="104000" sy="104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2" name="矩形: 圆角 111">
            <a:extLst>
              <a:ext uri="{FF2B5EF4-FFF2-40B4-BE49-F238E27FC236}">
                <a16:creationId xmlns:a16="http://schemas.microsoft.com/office/drawing/2014/main" id="{82512636-FC39-4935-9320-864DA06B68CC}"/>
              </a:ext>
            </a:extLst>
          </p:cNvPr>
          <p:cNvSpPr/>
          <p:nvPr/>
        </p:nvSpPr>
        <p:spPr>
          <a:xfrm>
            <a:off x="3213550" y="1994938"/>
            <a:ext cx="2771294" cy="442175"/>
          </a:xfrm>
          <a:prstGeom prst="roundRect">
            <a:avLst>
              <a:gd name="adj" fmla="val 50000"/>
            </a:avLst>
          </a:prstGeom>
          <a:solidFill>
            <a:srgbClr val="00468E"/>
          </a:solidFill>
          <a:ln w="50800">
            <a:noFill/>
          </a:ln>
          <a:effectLst>
            <a:outerShdw blurRad="469900" sx="104000" sy="104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3" name="任意多边形: 形状 305">
            <a:extLst>
              <a:ext uri="{FF2B5EF4-FFF2-40B4-BE49-F238E27FC236}">
                <a16:creationId xmlns:a16="http://schemas.microsoft.com/office/drawing/2014/main" id="{182DD694-6D4B-4DFA-AC46-178C63A21ACC}"/>
              </a:ext>
            </a:extLst>
          </p:cNvPr>
          <p:cNvSpPr/>
          <p:nvPr/>
        </p:nvSpPr>
        <p:spPr>
          <a:xfrm>
            <a:off x="2389778" y="1331684"/>
            <a:ext cx="833708" cy="623796"/>
          </a:xfrm>
          <a:custGeom>
            <a:avLst/>
            <a:gdLst/>
            <a:ahLst/>
            <a:cxnLst/>
            <a:rect l="l" t="t" r="r" b="b"/>
            <a:pathLst>
              <a:path w="95778" h="71663">
                <a:moveTo>
                  <a:pt x="82098" y="5"/>
                </a:moveTo>
                <a:cubicBezTo>
                  <a:pt x="84614" y="48"/>
                  <a:pt x="87286" y="396"/>
                  <a:pt x="90116" y="1050"/>
                </a:cubicBezTo>
                <a:lnTo>
                  <a:pt x="90116" y="8817"/>
                </a:lnTo>
                <a:cubicBezTo>
                  <a:pt x="78257" y="13440"/>
                  <a:pt x="71979" y="21792"/>
                  <a:pt x="71280" y="33873"/>
                </a:cubicBezTo>
                <a:cubicBezTo>
                  <a:pt x="84139" y="29288"/>
                  <a:pt x="92305" y="35340"/>
                  <a:pt x="95778" y="52027"/>
                </a:cubicBezTo>
                <a:cubicBezTo>
                  <a:pt x="94826" y="65118"/>
                  <a:pt x="87973" y="71663"/>
                  <a:pt x="75219" y="71663"/>
                </a:cubicBezTo>
                <a:cubicBezTo>
                  <a:pt x="59956" y="70752"/>
                  <a:pt x="52325" y="61506"/>
                  <a:pt x="52325" y="43926"/>
                </a:cubicBezTo>
                <a:cubicBezTo>
                  <a:pt x="54564" y="14342"/>
                  <a:pt x="64489" y="-298"/>
                  <a:pt x="82098" y="5"/>
                </a:cubicBezTo>
                <a:close/>
                <a:moveTo>
                  <a:pt x="29473" y="5"/>
                </a:moveTo>
                <a:cubicBezTo>
                  <a:pt x="31987" y="48"/>
                  <a:pt x="34659" y="396"/>
                  <a:pt x="37490" y="1050"/>
                </a:cubicBezTo>
                <a:lnTo>
                  <a:pt x="37490" y="8817"/>
                </a:lnTo>
                <a:cubicBezTo>
                  <a:pt x="25647" y="13434"/>
                  <a:pt x="19469" y="21786"/>
                  <a:pt x="18954" y="33873"/>
                </a:cubicBezTo>
                <a:cubicBezTo>
                  <a:pt x="31588" y="29288"/>
                  <a:pt x="39755" y="35324"/>
                  <a:pt x="43458" y="51980"/>
                </a:cubicBezTo>
                <a:cubicBezTo>
                  <a:pt x="42502" y="65102"/>
                  <a:pt x="35547" y="71663"/>
                  <a:pt x="22593" y="71663"/>
                </a:cubicBezTo>
                <a:cubicBezTo>
                  <a:pt x="7531" y="70752"/>
                  <a:pt x="0" y="61506"/>
                  <a:pt x="0" y="43926"/>
                </a:cubicBezTo>
                <a:cubicBezTo>
                  <a:pt x="2053" y="14342"/>
                  <a:pt x="11877" y="-298"/>
                  <a:pt x="29473" y="5"/>
                </a:cubicBezTo>
                <a:close/>
              </a:path>
            </a:pathLst>
          </a:custGeom>
          <a:solidFill>
            <a:srgbClr val="004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4" name="矩形 23">
            <a:extLst>
              <a:ext uri="{FF2B5EF4-FFF2-40B4-BE49-F238E27FC236}">
                <a16:creationId xmlns:a16="http://schemas.microsoft.com/office/drawing/2014/main" id="{4DA7EEA0-0CA6-41C8-AF20-FBEB17EAF625}"/>
              </a:ext>
            </a:extLst>
          </p:cNvPr>
          <p:cNvSpPr/>
          <p:nvPr/>
        </p:nvSpPr>
        <p:spPr>
          <a:xfrm>
            <a:off x="6455581" y="5350200"/>
            <a:ext cx="1086314" cy="75979"/>
          </a:xfrm>
          <a:prstGeom prst="rect">
            <a:avLst/>
          </a:prstGeom>
          <a:solidFill>
            <a:srgbClr val="004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C29F1C89-DF31-4EEE-A9E9-67ABEDCB9457}"/>
                  </a:ext>
                </a:extLst>
              </p:cNvPr>
              <p:cNvSpPr txBox="1"/>
              <p:nvPr/>
            </p:nvSpPr>
            <p:spPr>
              <a:xfrm>
                <a:off x="3144677" y="2497394"/>
                <a:ext cx="3159330" cy="926151"/>
              </a:xfrm>
              <a:prstGeom prst="rect">
                <a:avLst/>
              </a:prstGeom>
              <a:noFill/>
            </p:spPr>
            <p:txBody>
              <a:bodyPr wrap="square" rtlCol="0">
                <a:spAutoFit/>
              </a:bodyPr>
              <a:lstStyle/>
              <a:p>
                <a:pPr algn="ctr">
                  <a:lnSpc>
                    <a:spcPct val="150000"/>
                  </a:lnSpc>
                </a:pPr>
                <a:r>
                  <a:rPr lang="zh-CN" altLang="en-US" sz="1600" dirty="0" smtClean="0">
                    <a:latin typeface="微软雅黑" panose="020B0503020204020204" pitchFamily="34" charset="-122"/>
                    <a:ea typeface="微软雅黑" panose="020B0503020204020204" pitchFamily="34" charset="-122"/>
                  </a:rPr>
                  <a:t>最大化所有智能体的奖励值求和</a:t>
                </a:r>
                <a14:m>
                  <m:oMath xmlns:m="http://schemas.openxmlformats.org/officeDocument/2006/math">
                    <m:func>
                      <m:funcPr>
                        <m:ctrlPr>
                          <a:rPr lang="zh-CN" altLang="zh-CN" sz="1400" i="1">
                            <a:latin typeface="Cambria Math" panose="02040503050406030204" pitchFamily="18" charset="0"/>
                          </a:rPr>
                        </m:ctrlPr>
                      </m:funcPr>
                      <m:fName>
                        <m:limLow>
                          <m:limLowPr>
                            <m:ctrlPr>
                              <a:rPr lang="zh-CN" altLang="zh-CN" sz="1400" i="1">
                                <a:latin typeface="Cambria Math" panose="02040503050406030204" pitchFamily="18" charset="0"/>
                              </a:rPr>
                            </m:ctrlPr>
                          </m:limLowPr>
                          <m:e>
                            <m:r>
                              <m:rPr>
                                <m:sty m:val="p"/>
                              </m:rPr>
                              <a:rPr lang="en-US" altLang="zh-CN" sz="1400">
                                <a:latin typeface="Cambria Math" panose="02040503050406030204" pitchFamily="18" charset="0"/>
                              </a:rPr>
                              <m:t>max</m:t>
                            </m:r>
                          </m:e>
                          <m:lim>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𝜋</m:t>
                                </m:r>
                              </m:e>
                              <m:sub>
                                <m:r>
                                  <a:rPr lang="en-US" altLang="zh-CN" sz="1400" i="1">
                                    <a:latin typeface="Cambria Math" panose="02040503050406030204" pitchFamily="18" charset="0"/>
                                  </a:rPr>
                                  <m:t>𝑠</m:t>
                                </m:r>
                              </m:sub>
                            </m:sSub>
                            <m:r>
                              <a:rPr lang="en-US" altLang="zh-CN" sz="1400" i="1">
                                <a:latin typeface="Cambria Math" panose="02040503050406030204" pitchFamily="18" charset="0"/>
                              </a:rPr>
                              <m:t>∈∆(</m:t>
                            </m:r>
                            <m:r>
                              <a:rPr lang="en-US" altLang="zh-CN" sz="1400" i="1">
                                <a:latin typeface="Cambria Math" panose="02040503050406030204" pitchFamily="18" charset="0"/>
                              </a:rPr>
                              <m:t>𝐴</m:t>
                            </m:r>
                            <m:r>
                              <a:rPr lang="en-US" altLang="zh-CN" sz="1400" i="1">
                                <a:latin typeface="Cambria Math" panose="02040503050406030204" pitchFamily="18" charset="0"/>
                              </a:rPr>
                              <m:t>(</m:t>
                            </m:r>
                            <m:r>
                              <a:rPr lang="en-US" altLang="zh-CN" sz="1400" i="1">
                                <a:latin typeface="Cambria Math" panose="02040503050406030204" pitchFamily="18" charset="0"/>
                              </a:rPr>
                              <m:t>𝑠</m:t>
                            </m:r>
                            <m:r>
                              <a:rPr lang="en-US" altLang="zh-CN" sz="1400" i="1">
                                <a:latin typeface="Cambria Math" panose="02040503050406030204" pitchFamily="18" charset="0"/>
                              </a:rPr>
                              <m:t>))</m:t>
                            </m:r>
                          </m:lim>
                        </m:limLow>
                      </m:fName>
                      <m:e>
                        <m:nary>
                          <m:naryPr>
                            <m:chr m:val="∑"/>
                            <m:supHide m:val="on"/>
                            <m:ctrlPr>
                              <a:rPr lang="zh-CN" altLang="zh-CN" sz="1400" i="1">
                                <a:latin typeface="Cambria Math" panose="02040503050406030204" pitchFamily="18" charset="0"/>
                              </a:rPr>
                            </m:ctrlPr>
                          </m:naryPr>
                          <m:sub>
                            <m:r>
                              <a:rPr lang="en-US" altLang="zh-CN" sz="1400" i="1">
                                <a:latin typeface="Cambria Math" panose="02040503050406030204" pitchFamily="18" charset="0"/>
                              </a:rPr>
                              <m:t>𝑗</m:t>
                            </m:r>
                            <m:r>
                              <a:rPr lang="en-US" altLang="zh-CN" sz="1400" i="1">
                                <a:latin typeface="Cambria Math" panose="02040503050406030204" pitchFamily="18" charset="0"/>
                              </a:rPr>
                              <m:t>∈</m:t>
                            </m:r>
                            <m:r>
                              <a:rPr lang="en-US" altLang="zh-CN" sz="1400" i="1">
                                <a:latin typeface="Cambria Math" panose="02040503050406030204" pitchFamily="18" charset="0"/>
                              </a:rPr>
                              <m:t>𝐼</m:t>
                            </m:r>
                          </m:sub>
                          <m:sup/>
                          <m:e>
                            <m:nary>
                              <m:naryPr>
                                <m:chr m:val="∑"/>
                                <m:supHide m:val="on"/>
                                <m:ctrlPr>
                                  <a:rPr lang="zh-CN" altLang="zh-CN" sz="1400" i="1">
                                    <a:latin typeface="Cambria Math" panose="02040503050406030204" pitchFamily="18" charset="0"/>
                                  </a:rPr>
                                </m:ctrlPr>
                              </m:naryPr>
                              <m:sub>
                                <m:r>
                                  <a:rPr lang="en-US" altLang="zh-CN" sz="1400" i="1">
                                    <a:latin typeface="Cambria Math" panose="02040503050406030204" pitchFamily="18" charset="0"/>
                                  </a:rPr>
                                  <m:t>𝑎</m:t>
                                </m:r>
                                <m:r>
                                  <a:rPr lang="en-US" altLang="zh-CN" sz="1400" i="1">
                                    <a:latin typeface="Cambria Math" panose="02040503050406030204" pitchFamily="18" charset="0"/>
                                  </a:rPr>
                                  <m:t>∈</m:t>
                                </m:r>
                                <m:r>
                                  <a:rPr lang="en-US" altLang="zh-CN" sz="1400" i="1">
                                    <a:latin typeface="Cambria Math" panose="02040503050406030204" pitchFamily="18" charset="0"/>
                                  </a:rPr>
                                  <m:t>𝐴</m:t>
                                </m:r>
                                <m:r>
                                  <a:rPr lang="en-US" altLang="zh-CN" sz="1400" i="1">
                                    <a:latin typeface="Cambria Math" panose="02040503050406030204" pitchFamily="18" charset="0"/>
                                  </a:rPr>
                                  <m:t>(</m:t>
                                </m:r>
                                <m:r>
                                  <a:rPr lang="en-US" altLang="zh-CN" sz="1400" i="1">
                                    <a:latin typeface="Cambria Math" panose="02040503050406030204" pitchFamily="18" charset="0"/>
                                  </a:rPr>
                                  <m:t>𝑠</m:t>
                                </m:r>
                                <m:r>
                                  <a:rPr lang="en-US" altLang="zh-CN" sz="1400" i="1">
                                    <a:latin typeface="Cambria Math" panose="02040503050406030204" pitchFamily="18" charset="0"/>
                                  </a:rPr>
                                  <m:t>)</m:t>
                                </m:r>
                              </m:sub>
                              <m:sup/>
                              <m:e>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𝜋</m:t>
                                    </m:r>
                                  </m:e>
                                  <m:sub>
                                    <m:r>
                                      <a:rPr lang="en-US" altLang="zh-CN" sz="1400" i="1">
                                        <a:latin typeface="Cambria Math" panose="02040503050406030204" pitchFamily="18" charset="0"/>
                                      </a:rPr>
                                      <m:t>𝑠</m:t>
                                    </m:r>
                                  </m:sub>
                                </m:sSub>
                                <m:d>
                                  <m:dPr>
                                    <m:ctrlPr>
                                      <a:rPr lang="zh-CN" altLang="zh-CN" sz="1400" i="1">
                                        <a:latin typeface="Cambria Math" panose="02040503050406030204" pitchFamily="18" charset="0"/>
                                      </a:rPr>
                                    </m:ctrlPr>
                                  </m:dPr>
                                  <m:e>
                                    <m:r>
                                      <a:rPr lang="en-US" altLang="zh-CN" sz="1400" i="1">
                                        <a:latin typeface="Cambria Math" panose="02040503050406030204" pitchFamily="18" charset="0"/>
                                      </a:rPr>
                                      <m:t>𝑎</m:t>
                                    </m:r>
                                  </m:e>
                                </m:d>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𝑄</m:t>
                                    </m:r>
                                  </m:e>
                                  <m:sub>
                                    <m:r>
                                      <a:rPr lang="en-US" altLang="zh-CN" sz="1400" i="1">
                                        <a:latin typeface="Cambria Math" panose="02040503050406030204" pitchFamily="18" charset="0"/>
                                      </a:rPr>
                                      <m:t>𝑗</m:t>
                                    </m:r>
                                  </m:sub>
                                </m:sSub>
                                <m:r>
                                  <a:rPr lang="en-US" altLang="zh-CN" sz="1400" i="1">
                                    <a:latin typeface="Cambria Math" panose="02040503050406030204" pitchFamily="18" charset="0"/>
                                  </a:rPr>
                                  <m:t>(</m:t>
                                </m:r>
                                <m:r>
                                  <a:rPr lang="en-US" altLang="zh-CN" sz="1400" i="1">
                                    <a:latin typeface="Cambria Math" panose="02040503050406030204" pitchFamily="18" charset="0"/>
                                  </a:rPr>
                                  <m:t>𝑠</m:t>
                                </m:r>
                                <m:r>
                                  <a:rPr lang="en-US" altLang="zh-CN" sz="1400" i="1">
                                    <a:latin typeface="Cambria Math" panose="02040503050406030204" pitchFamily="18" charset="0"/>
                                  </a:rPr>
                                  <m:t>, </m:t>
                                </m:r>
                                <m:r>
                                  <a:rPr lang="en-US" altLang="zh-CN" sz="1400" i="1">
                                    <a:latin typeface="Cambria Math" panose="02040503050406030204" pitchFamily="18" charset="0"/>
                                  </a:rPr>
                                  <m:t>𝑎</m:t>
                                </m:r>
                                <m:r>
                                  <a:rPr lang="en-US" altLang="zh-CN" sz="1400" i="1">
                                    <a:latin typeface="Cambria Math" panose="02040503050406030204" pitchFamily="18" charset="0"/>
                                  </a:rPr>
                                  <m:t>)</m:t>
                                </m:r>
                              </m:e>
                            </m:nary>
                          </m:e>
                        </m:nary>
                      </m:e>
                    </m:func>
                  </m:oMath>
                </a14:m>
                <a:endParaRPr lang="en-US" altLang="zh-CN" sz="1400" dirty="0" smtClean="0">
                  <a:latin typeface="微软雅黑" panose="020B0503020204020204" pitchFamily="34" charset="-122"/>
                  <a:ea typeface="微软雅黑" panose="020B0503020204020204" pitchFamily="34" charset="-122"/>
                </a:endParaRPr>
              </a:p>
            </p:txBody>
          </p:sp>
        </mc:Choice>
        <mc:Fallback xmlns="">
          <p:sp>
            <p:nvSpPr>
              <p:cNvPr id="25" name="文本框 24">
                <a:extLst>
                  <a:ext uri="{FF2B5EF4-FFF2-40B4-BE49-F238E27FC236}">
                    <a16:creationId xmlns:a16="http://schemas.microsoft.com/office/drawing/2014/main" id="{C29F1C89-DF31-4EEE-A9E9-67ABEDCB9457}"/>
                  </a:ext>
                </a:extLst>
              </p:cNvPr>
              <p:cNvSpPr txBox="1">
                <a:spLocks noRot="1" noChangeAspect="1" noMove="1" noResize="1" noEditPoints="1" noAdjustHandles="1" noChangeArrowheads="1" noChangeShapeType="1" noTextEdit="1"/>
              </p:cNvSpPr>
              <p:nvPr/>
            </p:nvSpPr>
            <p:spPr>
              <a:xfrm>
                <a:off x="3144677" y="2497394"/>
                <a:ext cx="3159330" cy="926151"/>
              </a:xfrm>
              <a:prstGeom prst="rect">
                <a:avLst/>
              </a:prstGeom>
              <a:blipFill>
                <a:blip r:embed="rId7"/>
                <a:stretch>
                  <a:fillRect b="-42763"/>
                </a:stretch>
              </a:blipFill>
            </p:spPr>
            <p:txBody>
              <a:bodyPr/>
              <a:lstStyle/>
              <a:p>
                <a:r>
                  <a:rPr lang="zh-CN" altLang="en-US">
                    <a:noFill/>
                  </a:rPr>
                  <a:t> </a:t>
                </a:r>
              </a:p>
            </p:txBody>
          </p:sp>
        </mc:Fallback>
      </mc:AlternateContent>
      <p:sp>
        <p:nvSpPr>
          <p:cNvPr id="26" name="文本框 25">
            <a:extLst>
              <a:ext uri="{FF2B5EF4-FFF2-40B4-BE49-F238E27FC236}">
                <a16:creationId xmlns:a16="http://schemas.microsoft.com/office/drawing/2014/main" id="{9612E4DC-9FF8-4524-A3FE-2D94485E7335}"/>
              </a:ext>
            </a:extLst>
          </p:cNvPr>
          <p:cNvSpPr txBox="1"/>
          <p:nvPr/>
        </p:nvSpPr>
        <p:spPr>
          <a:xfrm>
            <a:off x="7673524" y="2015983"/>
            <a:ext cx="2554050" cy="400110"/>
          </a:xfrm>
          <a:prstGeom prst="rect">
            <a:avLst/>
          </a:prstGeom>
          <a:noFill/>
        </p:spPr>
        <p:txBody>
          <a:bodyPr wrap="square" rtlCol="0">
            <a:spAutoFit/>
          </a:bodyPr>
          <a:lstStyle>
            <a:defPPr>
              <a:defRPr lang="zh-CN"/>
            </a:defPPr>
            <a:lvl1pPr>
              <a:defRPr sz="2800" b="1">
                <a:solidFill>
                  <a:srgbClr val="1E1F8B"/>
                </a:solidFill>
                <a:latin typeface="浪漫雅圆" panose="02010601040101010101" pitchFamily="2" charset="-122"/>
                <a:ea typeface="浪漫雅圆" panose="02010601040101010101" pitchFamily="2" charset="-122"/>
              </a:defRPr>
            </a:lvl1pPr>
          </a:lstStyle>
          <a:p>
            <a:pPr algn="ctr"/>
            <a:r>
              <a:rPr lang="zh-CN" altLang="en-US" sz="2000" dirty="0" smtClean="0">
                <a:solidFill>
                  <a:schemeClr val="bg1"/>
                </a:solidFill>
                <a:latin typeface="微软雅黑" panose="020B0503020204020204" pitchFamily="34" charset="-122"/>
                <a:ea typeface="微软雅黑" panose="020B0503020204020204" pitchFamily="34" charset="-122"/>
              </a:rPr>
              <a:t>富豪的</a:t>
            </a:r>
            <a:r>
              <a:rPr lang="en-US" altLang="zh-CN" sz="2000" dirty="0" smtClean="0">
                <a:solidFill>
                  <a:schemeClr val="bg1"/>
                </a:solidFill>
                <a:latin typeface="微软雅黑" panose="020B0503020204020204" pitchFamily="34" charset="-122"/>
                <a:ea typeface="微软雅黑" panose="020B0503020204020204" pitchFamily="34" charset="-122"/>
              </a:rPr>
              <a:t>-plutocratic</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27" name="文本框 26">
            <a:extLst>
              <a:ext uri="{FF2B5EF4-FFF2-40B4-BE49-F238E27FC236}">
                <a16:creationId xmlns:a16="http://schemas.microsoft.com/office/drawing/2014/main" id="{2276C83F-36B5-4432-9838-DFA02067EACA}"/>
              </a:ext>
            </a:extLst>
          </p:cNvPr>
          <p:cNvSpPr txBox="1"/>
          <p:nvPr/>
        </p:nvSpPr>
        <p:spPr>
          <a:xfrm>
            <a:off x="3351051" y="2015970"/>
            <a:ext cx="2504479" cy="400110"/>
          </a:xfrm>
          <a:prstGeom prst="rect">
            <a:avLst/>
          </a:prstGeom>
          <a:noFill/>
        </p:spPr>
        <p:txBody>
          <a:bodyPr wrap="square" rtlCol="0">
            <a:spAutoFit/>
          </a:bodyPr>
          <a:lstStyle>
            <a:defPPr>
              <a:defRPr lang="zh-CN"/>
            </a:defPPr>
            <a:lvl1pPr>
              <a:defRPr sz="2800" b="1">
                <a:solidFill>
                  <a:srgbClr val="1E1F8B"/>
                </a:solidFill>
                <a:latin typeface="浪漫雅圆" panose="02010601040101010101" pitchFamily="2" charset="-122"/>
                <a:ea typeface="浪漫雅圆" panose="02010601040101010101" pitchFamily="2" charset="-122"/>
              </a:defRPr>
            </a:lvl1pPr>
          </a:lstStyle>
          <a:p>
            <a:pPr algn="ctr"/>
            <a:r>
              <a:rPr lang="zh-CN" altLang="en-US" sz="2000" dirty="0" smtClean="0">
                <a:solidFill>
                  <a:schemeClr val="bg1"/>
                </a:solidFill>
                <a:latin typeface="微软雅黑" panose="020B0503020204020204" pitchFamily="34" charset="-122"/>
                <a:ea typeface="微软雅黑" panose="020B0503020204020204" pitchFamily="34" charset="-122"/>
              </a:rPr>
              <a:t>功利的</a:t>
            </a:r>
            <a:r>
              <a:rPr lang="en-US" altLang="zh-CN" sz="2000" dirty="0" smtClean="0">
                <a:solidFill>
                  <a:schemeClr val="bg1"/>
                </a:solidFill>
                <a:latin typeface="微软雅黑" panose="020B0503020204020204" pitchFamily="34" charset="-122"/>
                <a:ea typeface="微软雅黑" panose="020B0503020204020204" pitchFamily="34" charset="-122"/>
              </a:rPr>
              <a:t>-utilitarian</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28" name="矩形: 圆角 112">
            <a:extLst>
              <a:ext uri="{FF2B5EF4-FFF2-40B4-BE49-F238E27FC236}">
                <a16:creationId xmlns:a16="http://schemas.microsoft.com/office/drawing/2014/main" id="{211819CE-CF6A-4930-A770-78A4BC9E2E78}"/>
              </a:ext>
            </a:extLst>
          </p:cNvPr>
          <p:cNvSpPr/>
          <p:nvPr/>
        </p:nvSpPr>
        <p:spPr>
          <a:xfrm>
            <a:off x="3221165" y="3716202"/>
            <a:ext cx="2805373" cy="442175"/>
          </a:xfrm>
          <a:prstGeom prst="roundRect">
            <a:avLst>
              <a:gd name="adj" fmla="val 50000"/>
            </a:avLst>
          </a:prstGeom>
          <a:solidFill>
            <a:srgbClr val="00468E"/>
          </a:solidFill>
          <a:ln w="50800">
            <a:noFill/>
          </a:ln>
          <a:effectLst>
            <a:outerShdw blurRad="469900" sx="104000" sy="104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9" name="文本框 28">
            <a:extLst>
              <a:ext uri="{FF2B5EF4-FFF2-40B4-BE49-F238E27FC236}">
                <a16:creationId xmlns:a16="http://schemas.microsoft.com/office/drawing/2014/main" id="{9612E4DC-9FF8-4524-A3FE-2D94485E7335}"/>
              </a:ext>
            </a:extLst>
          </p:cNvPr>
          <p:cNvSpPr txBox="1"/>
          <p:nvPr/>
        </p:nvSpPr>
        <p:spPr>
          <a:xfrm>
            <a:off x="3370989" y="3737234"/>
            <a:ext cx="2504605" cy="400110"/>
          </a:xfrm>
          <a:prstGeom prst="rect">
            <a:avLst/>
          </a:prstGeom>
          <a:noFill/>
        </p:spPr>
        <p:txBody>
          <a:bodyPr wrap="square" rtlCol="0">
            <a:spAutoFit/>
          </a:bodyPr>
          <a:lstStyle>
            <a:defPPr>
              <a:defRPr lang="zh-CN"/>
            </a:defPPr>
            <a:lvl1pPr>
              <a:defRPr sz="2800" b="1">
                <a:solidFill>
                  <a:srgbClr val="1E1F8B"/>
                </a:solidFill>
                <a:latin typeface="浪漫雅圆" panose="02010601040101010101" pitchFamily="2" charset="-122"/>
                <a:ea typeface="浪漫雅圆" panose="02010601040101010101" pitchFamily="2" charset="-122"/>
              </a:defRPr>
            </a:lvl1pPr>
          </a:lstStyle>
          <a:p>
            <a:pPr algn="ctr"/>
            <a:r>
              <a:rPr lang="zh-CN" altLang="en-US" sz="2000" dirty="0" smtClean="0">
                <a:solidFill>
                  <a:schemeClr val="bg1"/>
                </a:solidFill>
                <a:latin typeface="微软雅黑" panose="020B0503020204020204" pitchFamily="34" charset="-122"/>
                <a:ea typeface="微软雅黑" panose="020B0503020204020204" pitchFamily="34" charset="-122"/>
              </a:rPr>
              <a:t>平等的</a:t>
            </a:r>
            <a:r>
              <a:rPr lang="en-US" altLang="zh-CN" sz="2000" dirty="0" smtClean="0">
                <a:solidFill>
                  <a:schemeClr val="bg1"/>
                </a:solidFill>
                <a:latin typeface="微软雅黑" panose="020B0503020204020204" pitchFamily="34" charset="-122"/>
                <a:ea typeface="微软雅黑" panose="020B0503020204020204" pitchFamily="34" charset="-122"/>
              </a:rPr>
              <a:t>-egalitarian</a:t>
            </a:r>
            <a:endParaRPr lang="zh-CN" altLang="en-US" sz="2000" dirty="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C29F1C89-DF31-4EEE-A9E9-67ABEDCB9457}"/>
                  </a:ext>
                </a:extLst>
              </p:cNvPr>
              <p:cNvSpPr txBox="1"/>
              <p:nvPr/>
            </p:nvSpPr>
            <p:spPr>
              <a:xfrm>
                <a:off x="7167419" y="2512013"/>
                <a:ext cx="4017818" cy="926151"/>
              </a:xfrm>
              <a:prstGeom prst="rect">
                <a:avLst/>
              </a:prstGeom>
              <a:noFill/>
            </p:spPr>
            <p:txBody>
              <a:bodyPr wrap="square" rtlCol="0">
                <a:spAutoFit/>
              </a:bodyPr>
              <a:lstStyle/>
              <a:p>
                <a:pPr algn="ctr">
                  <a:lnSpc>
                    <a:spcPct val="150000"/>
                  </a:lnSpc>
                </a:pPr>
                <a:r>
                  <a:rPr lang="zh-CN" altLang="en-US" sz="1600" dirty="0" smtClean="0">
                    <a:latin typeface="微软雅黑" panose="020B0503020204020204" pitchFamily="34" charset="-122"/>
                    <a:ea typeface="微软雅黑" panose="020B0503020204020204" pitchFamily="34" charset="-122"/>
                  </a:rPr>
                  <a:t>最大化所有智能体的奖励的最大值</a:t>
                </a:r>
                <a14:m>
                  <m:oMath xmlns:m="http://schemas.openxmlformats.org/officeDocument/2006/math">
                    <m:func>
                      <m:funcPr>
                        <m:ctrlPr>
                          <a:rPr lang="zh-CN" altLang="zh-CN" sz="1400" i="1">
                            <a:latin typeface="Cambria Math" panose="02040503050406030204" pitchFamily="18" charset="0"/>
                          </a:rPr>
                        </m:ctrlPr>
                      </m:funcPr>
                      <m:fName>
                        <m:limLow>
                          <m:limLowPr>
                            <m:ctrlPr>
                              <a:rPr lang="zh-CN" altLang="zh-CN" sz="1400" i="1">
                                <a:latin typeface="Cambria Math" panose="02040503050406030204" pitchFamily="18" charset="0"/>
                              </a:rPr>
                            </m:ctrlPr>
                          </m:limLowPr>
                          <m:e>
                            <m:r>
                              <m:rPr>
                                <m:sty m:val="p"/>
                              </m:rPr>
                              <a:rPr lang="en-US" altLang="zh-CN" sz="1400">
                                <a:latin typeface="Cambria Math" panose="02040503050406030204" pitchFamily="18" charset="0"/>
                              </a:rPr>
                              <m:t>max</m:t>
                            </m:r>
                          </m:e>
                          <m:lim>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𝜋</m:t>
                                </m:r>
                              </m:e>
                              <m:sub>
                                <m:r>
                                  <a:rPr lang="en-US" altLang="zh-CN" sz="1400" i="1">
                                    <a:latin typeface="Cambria Math" panose="02040503050406030204" pitchFamily="18" charset="0"/>
                                  </a:rPr>
                                  <m:t>𝑠</m:t>
                                </m:r>
                              </m:sub>
                            </m:sSub>
                            <m:r>
                              <a:rPr lang="en-US" altLang="zh-CN" sz="1400" i="1">
                                <a:latin typeface="Cambria Math" panose="02040503050406030204" pitchFamily="18" charset="0"/>
                              </a:rPr>
                              <m:t>∈∆(</m:t>
                            </m:r>
                            <m:r>
                              <a:rPr lang="en-US" altLang="zh-CN" sz="1400" i="1">
                                <a:latin typeface="Cambria Math" panose="02040503050406030204" pitchFamily="18" charset="0"/>
                              </a:rPr>
                              <m:t>𝐴</m:t>
                            </m:r>
                            <m:r>
                              <a:rPr lang="en-US" altLang="zh-CN" sz="1400" i="1">
                                <a:latin typeface="Cambria Math" panose="02040503050406030204" pitchFamily="18" charset="0"/>
                              </a:rPr>
                              <m:t>(</m:t>
                            </m:r>
                            <m:r>
                              <a:rPr lang="en-US" altLang="zh-CN" sz="1400" i="1">
                                <a:latin typeface="Cambria Math" panose="02040503050406030204" pitchFamily="18" charset="0"/>
                              </a:rPr>
                              <m:t>𝑠</m:t>
                            </m:r>
                            <m:r>
                              <a:rPr lang="en-US" altLang="zh-CN" sz="1400" i="1">
                                <a:latin typeface="Cambria Math" panose="02040503050406030204" pitchFamily="18" charset="0"/>
                              </a:rPr>
                              <m:t>))</m:t>
                            </m:r>
                          </m:lim>
                        </m:limLow>
                      </m:fName>
                      <m:e>
                        <m:func>
                          <m:funcPr>
                            <m:ctrlPr>
                              <a:rPr lang="zh-CN" altLang="zh-CN" sz="1400" i="1">
                                <a:latin typeface="Cambria Math" panose="02040503050406030204" pitchFamily="18" charset="0"/>
                              </a:rPr>
                            </m:ctrlPr>
                          </m:funcPr>
                          <m:fName>
                            <m:limLow>
                              <m:limLowPr>
                                <m:ctrlPr>
                                  <a:rPr lang="zh-CN" altLang="zh-CN" sz="1400" i="1">
                                    <a:latin typeface="Cambria Math" panose="02040503050406030204" pitchFamily="18" charset="0"/>
                                  </a:rPr>
                                </m:ctrlPr>
                              </m:limLowPr>
                              <m:e>
                                <m:r>
                                  <a:rPr lang="en-US" altLang="zh-CN" sz="1400" i="1">
                                    <a:latin typeface="Cambria Math" panose="02040503050406030204" pitchFamily="18" charset="0"/>
                                  </a:rPr>
                                  <m:t>𝑚𝑎𝑥</m:t>
                                </m:r>
                              </m:e>
                              <m:lim>
                                <m:r>
                                  <a:rPr lang="en-US" altLang="zh-CN" sz="1400" i="1">
                                    <a:latin typeface="Cambria Math" panose="02040503050406030204" pitchFamily="18" charset="0"/>
                                  </a:rPr>
                                  <m:t>𝑗</m:t>
                                </m:r>
                                <m:r>
                                  <a:rPr lang="en-US" altLang="zh-CN" sz="1400" i="1">
                                    <a:latin typeface="Cambria Math" panose="02040503050406030204" pitchFamily="18" charset="0"/>
                                  </a:rPr>
                                  <m:t>∈</m:t>
                                </m:r>
                                <m:r>
                                  <a:rPr lang="en-US" altLang="zh-CN" sz="1400" i="1">
                                    <a:latin typeface="Cambria Math" panose="02040503050406030204" pitchFamily="18" charset="0"/>
                                  </a:rPr>
                                  <m:t>𝐼</m:t>
                                </m:r>
                              </m:lim>
                            </m:limLow>
                          </m:fName>
                          <m:e>
                            <m:nary>
                              <m:naryPr>
                                <m:chr m:val="∑"/>
                                <m:supHide m:val="on"/>
                                <m:ctrlPr>
                                  <a:rPr lang="zh-CN" altLang="zh-CN" sz="1400" i="1">
                                    <a:latin typeface="Cambria Math" panose="02040503050406030204" pitchFamily="18" charset="0"/>
                                  </a:rPr>
                                </m:ctrlPr>
                              </m:naryPr>
                              <m:sub>
                                <m:r>
                                  <a:rPr lang="en-US" altLang="zh-CN" sz="1400" i="1">
                                    <a:latin typeface="Cambria Math" panose="02040503050406030204" pitchFamily="18" charset="0"/>
                                  </a:rPr>
                                  <m:t>𝑎</m:t>
                                </m:r>
                                <m:r>
                                  <a:rPr lang="en-US" altLang="zh-CN" sz="1400" i="1">
                                    <a:latin typeface="Cambria Math" panose="02040503050406030204" pitchFamily="18" charset="0"/>
                                  </a:rPr>
                                  <m:t>∈</m:t>
                                </m:r>
                                <m:r>
                                  <a:rPr lang="en-US" altLang="zh-CN" sz="1400" i="1">
                                    <a:latin typeface="Cambria Math" panose="02040503050406030204" pitchFamily="18" charset="0"/>
                                  </a:rPr>
                                  <m:t>𝐴</m:t>
                                </m:r>
                                <m:r>
                                  <a:rPr lang="en-US" altLang="zh-CN" sz="1400" i="1">
                                    <a:latin typeface="Cambria Math" panose="02040503050406030204" pitchFamily="18" charset="0"/>
                                  </a:rPr>
                                  <m:t>(</m:t>
                                </m:r>
                                <m:r>
                                  <a:rPr lang="en-US" altLang="zh-CN" sz="1400" i="1">
                                    <a:latin typeface="Cambria Math" panose="02040503050406030204" pitchFamily="18" charset="0"/>
                                  </a:rPr>
                                  <m:t>𝑠</m:t>
                                </m:r>
                                <m:r>
                                  <a:rPr lang="en-US" altLang="zh-CN" sz="1400" i="1">
                                    <a:latin typeface="Cambria Math" panose="02040503050406030204" pitchFamily="18" charset="0"/>
                                  </a:rPr>
                                  <m:t>)</m:t>
                                </m:r>
                              </m:sub>
                              <m:sup/>
                              <m:e>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𝜋</m:t>
                                    </m:r>
                                  </m:e>
                                  <m:sub>
                                    <m:r>
                                      <a:rPr lang="en-US" altLang="zh-CN" sz="1400" i="1">
                                        <a:latin typeface="Cambria Math" panose="02040503050406030204" pitchFamily="18" charset="0"/>
                                      </a:rPr>
                                      <m:t>𝑠</m:t>
                                    </m:r>
                                  </m:sub>
                                </m:sSub>
                                <m:d>
                                  <m:dPr>
                                    <m:ctrlPr>
                                      <a:rPr lang="zh-CN" altLang="zh-CN" sz="1400" i="1">
                                        <a:latin typeface="Cambria Math" panose="02040503050406030204" pitchFamily="18" charset="0"/>
                                      </a:rPr>
                                    </m:ctrlPr>
                                  </m:dPr>
                                  <m:e>
                                    <m:r>
                                      <a:rPr lang="en-US" altLang="zh-CN" sz="1400" i="1">
                                        <a:latin typeface="Cambria Math" panose="02040503050406030204" pitchFamily="18" charset="0"/>
                                      </a:rPr>
                                      <m:t>𝑎</m:t>
                                    </m:r>
                                  </m:e>
                                </m:d>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𝑄</m:t>
                                    </m:r>
                                  </m:e>
                                  <m:sub>
                                    <m:r>
                                      <a:rPr lang="en-US" altLang="zh-CN" sz="1400" i="1">
                                        <a:latin typeface="Cambria Math" panose="02040503050406030204" pitchFamily="18" charset="0"/>
                                      </a:rPr>
                                      <m:t>𝑗</m:t>
                                    </m:r>
                                  </m:sub>
                                </m:sSub>
                                <m:r>
                                  <a:rPr lang="en-US" altLang="zh-CN" sz="1400" i="1">
                                    <a:latin typeface="Cambria Math" panose="02040503050406030204" pitchFamily="18" charset="0"/>
                                  </a:rPr>
                                  <m:t>(</m:t>
                                </m:r>
                                <m:r>
                                  <a:rPr lang="en-US" altLang="zh-CN" sz="1400" i="1">
                                    <a:latin typeface="Cambria Math" panose="02040503050406030204" pitchFamily="18" charset="0"/>
                                  </a:rPr>
                                  <m:t>𝑠</m:t>
                                </m:r>
                                <m:r>
                                  <a:rPr lang="en-US" altLang="zh-CN" sz="1400" i="1">
                                    <a:latin typeface="Cambria Math" panose="02040503050406030204" pitchFamily="18" charset="0"/>
                                  </a:rPr>
                                  <m:t>, </m:t>
                                </m:r>
                                <m:r>
                                  <a:rPr lang="en-US" altLang="zh-CN" sz="1400" i="1">
                                    <a:latin typeface="Cambria Math" panose="02040503050406030204" pitchFamily="18" charset="0"/>
                                  </a:rPr>
                                  <m:t>𝑎</m:t>
                                </m:r>
                                <m:r>
                                  <a:rPr lang="en-US" altLang="zh-CN" sz="1400" i="1">
                                    <a:latin typeface="Cambria Math" panose="02040503050406030204" pitchFamily="18" charset="0"/>
                                  </a:rPr>
                                  <m:t>)</m:t>
                                </m:r>
                              </m:e>
                            </m:nary>
                          </m:e>
                        </m:func>
                      </m:e>
                    </m:func>
                  </m:oMath>
                </a14:m>
                <a:endParaRPr lang="zh-CN" altLang="en-US" sz="1400" dirty="0">
                  <a:latin typeface="微软雅黑" panose="020B0503020204020204" pitchFamily="34" charset="-122"/>
                  <a:ea typeface="微软雅黑" panose="020B0503020204020204" pitchFamily="34" charset="-122"/>
                </a:endParaRPr>
              </a:p>
            </p:txBody>
          </p:sp>
        </mc:Choice>
        <mc:Fallback xmlns="">
          <p:sp>
            <p:nvSpPr>
              <p:cNvPr id="30" name="文本框 29">
                <a:extLst>
                  <a:ext uri="{FF2B5EF4-FFF2-40B4-BE49-F238E27FC236}">
                    <a16:creationId xmlns:a16="http://schemas.microsoft.com/office/drawing/2014/main" id="{C29F1C89-DF31-4EEE-A9E9-67ABEDCB9457}"/>
                  </a:ext>
                </a:extLst>
              </p:cNvPr>
              <p:cNvSpPr txBox="1">
                <a:spLocks noRot="1" noChangeAspect="1" noMove="1" noResize="1" noEditPoints="1" noAdjustHandles="1" noChangeArrowheads="1" noChangeShapeType="1" noTextEdit="1"/>
              </p:cNvSpPr>
              <p:nvPr/>
            </p:nvSpPr>
            <p:spPr>
              <a:xfrm>
                <a:off x="7167419" y="2512013"/>
                <a:ext cx="4017818" cy="926151"/>
              </a:xfrm>
              <a:prstGeom prst="rect">
                <a:avLst/>
              </a:prstGeom>
              <a:blipFill>
                <a:blip r:embed="rId8"/>
                <a:stretch>
                  <a:fillRect b="-427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C29F1C89-DF31-4EEE-A9E9-67ABEDCB9457}"/>
                  </a:ext>
                </a:extLst>
              </p:cNvPr>
              <p:cNvSpPr txBox="1"/>
              <p:nvPr/>
            </p:nvSpPr>
            <p:spPr>
              <a:xfrm>
                <a:off x="3166149" y="4322397"/>
                <a:ext cx="3257931" cy="926151"/>
              </a:xfrm>
              <a:prstGeom prst="rect">
                <a:avLst/>
              </a:prstGeom>
              <a:noFill/>
            </p:spPr>
            <p:txBody>
              <a:bodyPr wrap="square" rtlCol="0">
                <a:spAutoFit/>
              </a:bodyPr>
              <a:lstStyle/>
              <a:p>
                <a:pPr algn="ctr">
                  <a:lnSpc>
                    <a:spcPct val="150000"/>
                  </a:lnSpc>
                </a:pPr>
                <a:r>
                  <a:rPr lang="zh-CN" altLang="en-US" sz="1600" dirty="0">
                    <a:latin typeface="微软雅黑" panose="020B0503020204020204" pitchFamily="34" charset="-122"/>
                    <a:ea typeface="微软雅黑" panose="020B0503020204020204" pitchFamily="34" charset="-122"/>
                  </a:rPr>
                  <a:t>最小</a:t>
                </a:r>
                <a:r>
                  <a:rPr lang="zh-CN" altLang="en-US" sz="1600" dirty="0" smtClean="0">
                    <a:latin typeface="微软雅黑" panose="020B0503020204020204" pitchFamily="34" charset="-122"/>
                    <a:ea typeface="微软雅黑" panose="020B0503020204020204" pitchFamily="34" charset="-122"/>
                  </a:rPr>
                  <a:t>化所有智能体的奖励的最小值</a:t>
                </a:r>
                <a14:m>
                  <m:oMath xmlns:m="http://schemas.openxmlformats.org/officeDocument/2006/math">
                    <m:func>
                      <m:funcPr>
                        <m:ctrlPr>
                          <a:rPr lang="zh-CN" altLang="zh-CN" sz="1400" i="1">
                            <a:latin typeface="Cambria Math" panose="02040503050406030204" pitchFamily="18" charset="0"/>
                          </a:rPr>
                        </m:ctrlPr>
                      </m:funcPr>
                      <m:fName>
                        <m:limLow>
                          <m:limLowPr>
                            <m:ctrlPr>
                              <a:rPr lang="zh-CN" altLang="zh-CN" sz="1400" i="1">
                                <a:latin typeface="Cambria Math" panose="02040503050406030204" pitchFamily="18" charset="0"/>
                              </a:rPr>
                            </m:ctrlPr>
                          </m:limLowPr>
                          <m:e>
                            <m:r>
                              <m:rPr>
                                <m:sty m:val="p"/>
                              </m:rPr>
                              <a:rPr lang="en-US" altLang="zh-CN" sz="1400">
                                <a:latin typeface="Cambria Math" panose="02040503050406030204" pitchFamily="18" charset="0"/>
                              </a:rPr>
                              <m:t>max</m:t>
                            </m:r>
                          </m:e>
                          <m:lim>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𝜋</m:t>
                                </m:r>
                              </m:e>
                              <m:sub>
                                <m:r>
                                  <a:rPr lang="en-US" altLang="zh-CN" sz="1400" i="1">
                                    <a:latin typeface="Cambria Math" panose="02040503050406030204" pitchFamily="18" charset="0"/>
                                  </a:rPr>
                                  <m:t>𝑠</m:t>
                                </m:r>
                              </m:sub>
                            </m:sSub>
                            <m:r>
                              <a:rPr lang="en-US" altLang="zh-CN" sz="1400" i="1">
                                <a:latin typeface="Cambria Math" panose="02040503050406030204" pitchFamily="18" charset="0"/>
                              </a:rPr>
                              <m:t>∈∆(</m:t>
                            </m:r>
                            <m:r>
                              <a:rPr lang="en-US" altLang="zh-CN" sz="1400" i="1">
                                <a:latin typeface="Cambria Math" panose="02040503050406030204" pitchFamily="18" charset="0"/>
                              </a:rPr>
                              <m:t>𝐴</m:t>
                            </m:r>
                            <m:r>
                              <a:rPr lang="en-US" altLang="zh-CN" sz="1400" i="1">
                                <a:latin typeface="Cambria Math" panose="02040503050406030204" pitchFamily="18" charset="0"/>
                              </a:rPr>
                              <m:t>(</m:t>
                            </m:r>
                            <m:r>
                              <a:rPr lang="en-US" altLang="zh-CN" sz="1400" i="1">
                                <a:latin typeface="Cambria Math" panose="02040503050406030204" pitchFamily="18" charset="0"/>
                              </a:rPr>
                              <m:t>𝑠</m:t>
                            </m:r>
                            <m:r>
                              <a:rPr lang="en-US" altLang="zh-CN" sz="1400" i="1">
                                <a:latin typeface="Cambria Math" panose="02040503050406030204" pitchFamily="18" charset="0"/>
                              </a:rPr>
                              <m:t>))</m:t>
                            </m:r>
                          </m:lim>
                        </m:limLow>
                      </m:fName>
                      <m:e>
                        <m:func>
                          <m:funcPr>
                            <m:ctrlPr>
                              <a:rPr lang="zh-CN" altLang="zh-CN" sz="1400" i="1">
                                <a:latin typeface="Cambria Math" panose="02040503050406030204" pitchFamily="18" charset="0"/>
                              </a:rPr>
                            </m:ctrlPr>
                          </m:funcPr>
                          <m:fName>
                            <m:limLow>
                              <m:limLowPr>
                                <m:ctrlPr>
                                  <a:rPr lang="zh-CN" altLang="zh-CN" sz="1400" i="1">
                                    <a:latin typeface="Cambria Math" panose="02040503050406030204" pitchFamily="18" charset="0"/>
                                  </a:rPr>
                                </m:ctrlPr>
                              </m:limLowPr>
                              <m:e>
                                <m:r>
                                  <a:rPr lang="en-US" altLang="zh-CN" sz="1400" i="1">
                                    <a:latin typeface="Cambria Math" panose="02040503050406030204" pitchFamily="18" charset="0"/>
                                  </a:rPr>
                                  <m:t>𝑚𝑖𝑛</m:t>
                                </m:r>
                              </m:e>
                              <m:lim>
                                <m:r>
                                  <a:rPr lang="en-US" altLang="zh-CN" sz="1400" i="1">
                                    <a:latin typeface="Cambria Math" panose="02040503050406030204" pitchFamily="18" charset="0"/>
                                  </a:rPr>
                                  <m:t>𝑗</m:t>
                                </m:r>
                                <m:r>
                                  <a:rPr lang="en-US" altLang="zh-CN" sz="1400" i="1">
                                    <a:latin typeface="Cambria Math" panose="02040503050406030204" pitchFamily="18" charset="0"/>
                                  </a:rPr>
                                  <m:t>∈</m:t>
                                </m:r>
                                <m:r>
                                  <a:rPr lang="en-US" altLang="zh-CN" sz="1400" i="1">
                                    <a:latin typeface="Cambria Math" panose="02040503050406030204" pitchFamily="18" charset="0"/>
                                  </a:rPr>
                                  <m:t>𝐼</m:t>
                                </m:r>
                              </m:lim>
                            </m:limLow>
                          </m:fName>
                          <m:e>
                            <m:nary>
                              <m:naryPr>
                                <m:chr m:val="∑"/>
                                <m:supHide m:val="on"/>
                                <m:ctrlPr>
                                  <a:rPr lang="zh-CN" altLang="zh-CN" sz="1400" i="1">
                                    <a:latin typeface="Cambria Math" panose="02040503050406030204" pitchFamily="18" charset="0"/>
                                  </a:rPr>
                                </m:ctrlPr>
                              </m:naryPr>
                              <m:sub>
                                <m:r>
                                  <a:rPr lang="en-US" altLang="zh-CN" sz="1400" i="1">
                                    <a:latin typeface="Cambria Math" panose="02040503050406030204" pitchFamily="18" charset="0"/>
                                  </a:rPr>
                                  <m:t>𝑎</m:t>
                                </m:r>
                                <m:r>
                                  <a:rPr lang="en-US" altLang="zh-CN" sz="1400" i="1">
                                    <a:latin typeface="Cambria Math" panose="02040503050406030204" pitchFamily="18" charset="0"/>
                                  </a:rPr>
                                  <m:t>∈</m:t>
                                </m:r>
                                <m:r>
                                  <a:rPr lang="en-US" altLang="zh-CN" sz="1400" i="1">
                                    <a:latin typeface="Cambria Math" panose="02040503050406030204" pitchFamily="18" charset="0"/>
                                  </a:rPr>
                                  <m:t>𝐴</m:t>
                                </m:r>
                                <m:r>
                                  <a:rPr lang="en-US" altLang="zh-CN" sz="1400" i="1">
                                    <a:latin typeface="Cambria Math" panose="02040503050406030204" pitchFamily="18" charset="0"/>
                                  </a:rPr>
                                  <m:t>(</m:t>
                                </m:r>
                                <m:r>
                                  <a:rPr lang="en-US" altLang="zh-CN" sz="1400" i="1">
                                    <a:latin typeface="Cambria Math" panose="02040503050406030204" pitchFamily="18" charset="0"/>
                                  </a:rPr>
                                  <m:t>𝑠</m:t>
                                </m:r>
                                <m:r>
                                  <a:rPr lang="en-US" altLang="zh-CN" sz="1400" i="1">
                                    <a:latin typeface="Cambria Math" panose="02040503050406030204" pitchFamily="18" charset="0"/>
                                  </a:rPr>
                                  <m:t>)</m:t>
                                </m:r>
                              </m:sub>
                              <m:sup/>
                              <m:e>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𝜋</m:t>
                                    </m:r>
                                  </m:e>
                                  <m:sub>
                                    <m:r>
                                      <a:rPr lang="en-US" altLang="zh-CN" sz="1400" i="1">
                                        <a:latin typeface="Cambria Math" panose="02040503050406030204" pitchFamily="18" charset="0"/>
                                      </a:rPr>
                                      <m:t>𝑠</m:t>
                                    </m:r>
                                  </m:sub>
                                </m:sSub>
                                <m:d>
                                  <m:dPr>
                                    <m:ctrlPr>
                                      <a:rPr lang="zh-CN" altLang="zh-CN" sz="1400" i="1">
                                        <a:latin typeface="Cambria Math" panose="02040503050406030204" pitchFamily="18" charset="0"/>
                                      </a:rPr>
                                    </m:ctrlPr>
                                  </m:dPr>
                                  <m:e>
                                    <m:r>
                                      <a:rPr lang="en-US" altLang="zh-CN" sz="1400" i="1">
                                        <a:latin typeface="Cambria Math" panose="02040503050406030204" pitchFamily="18" charset="0"/>
                                      </a:rPr>
                                      <m:t>𝑎</m:t>
                                    </m:r>
                                  </m:e>
                                </m:d>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𝑄</m:t>
                                    </m:r>
                                  </m:e>
                                  <m:sub>
                                    <m:r>
                                      <a:rPr lang="en-US" altLang="zh-CN" sz="1400" i="1">
                                        <a:latin typeface="Cambria Math" panose="02040503050406030204" pitchFamily="18" charset="0"/>
                                      </a:rPr>
                                      <m:t>𝑗</m:t>
                                    </m:r>
                                  </m:sub>
                                </m:sSub>
                                <m:r>
                                  <a:rPr lang="en-US" altLang="zh-CN" sz="1400" i="1">
                                    <a:latin typeface="Cambria Math" panose="02040503050406030204" pitchFamily="18" charset="0"/>
                                  </a:rPr>
                                  <m:t>(</m:t>
                                </m:r>
                                <m:r>
                                  <a:rPr lang="en-US" altLang="zh-CN" sz="1400" i="1">
                                    <a:latin typeface="Cambria Math" panose="02040503050406030204" pitchFamily="18" charset="0"/>
                                  </a:rPr>
                                  <m:t>𝑠</m:t>
                                </m:r>
                                <m:r>
                                  <a:rPr lang="en-US" altLang="zh-CN" sz="1400" i="1">
                                    <a:latin typeface="Cambria Math" panose="02040503050406030204" pitchFamily="18" charset="0"/>
                                  </a:rPr>
                                  <m:t>,</m:t>
                                </m:r>
                                <m:r>
                                  <a:rPr lang="en-US" altLang="zh-CN" sz="1400" i="1">
                                    <a:latin typeface="Cambria Math" panose="02040503050406030204" pitchFamily="18" charset="0"/>
                                  </a:rPr>
                                  <m:t>𝑎</m:t>
                                </m:r>
                                <m:r>
                                  <a:rPr lang="en-US" altLang="zh-CN" sz="1400" i="1">
                                    <a:latin typeface="Cambria Math" panose="02040503050406030204" pitchFamily="18" charset="0"/>
                                  </a:rPr>
                                  <m:t>)</m:t>
                                </m:r>
                              </m:e>
                            </m:nary>
                          </m:e>
                        </m:func>
                      </m:e>
                    </m:func>
                  </m:oMath>
                </a14:m>
                <a:endParaRPr lang="zh-CN" altLang="en-US" sz="1400" dirty="0">
                  <a:latin typeface="微软雅黑" panose="020B0503020204020204" pitchFamily="34" charset="-122"/>
                  <a:ea typeface="微软雅黑" panose="020B0503020204020204" pitchFamily="34" charset="-122"/>
                </a:endParaRPr>
              </a:p>
            </p:txBody>
          </p:sp>
        </mc:Choice>
        <mc:Fallback xmlns="">
          <p:sp>
            <p:nvSpPr>
              <p:cNvPr id="31" name="文本框 30">
                <a:extLst>
                  <a:ext uri="{FF2B5EF4-FFF2-40B4-BE49-F238E27FC236}">
                    <a16:creationId xmlns:a16="http://schemas.microsoft.com/office/drawing/2014/main" id="{C29F1C89-DF31-4EEE-A9E9-67ABEDCB9457}"/>
                  </a:ext>
                </a:extLst>
              </p:cNvPr>
              <p:cNvSpPr txBox="1">
                <a:spLocks noRot="1" noChangeAspect="1" noMove="1" noResize="1" noEditPoints="1" noAdjustHandles="1" noChangeArrowheads="1" noChangeShapeType="1" noTextEdit="1"/>
              </p:cNvSpPr>
              <p:nvPr/>
            </p:nvSpPr>
            <p:spPr>
              <a:xfrm>
                <a:off x="3166149" y="4322397"/>
                <a:ext cx="3257931" cy="926151"/>
              </a:xfrm>
              <a:prstGeom prst="rect">
                <a:avLst/>
              </a:prstGeom>
              <a:blipFill>
                <a:blip r:embed="rId9"/>
                <a:stretch>
                  <a:fillRect l="-187" b="-42763"/>
                </a:stretch>
              </a:blipFill>
            </p:spPr>
            <p:txBody>
              <a:bodyPr/>
              <a:lstStyle/>
              <a:p>
                <a:r>
                  <a:rPr lang="zh-CN" altLang="en-US">
                    <a:noFill/>
                  </a:rPr>
                  <a:t> </a:t>
                </a:r>
              </a:p>
            </p:txBody>
          </p:sp>
        </mc:Fallback>
      </mc:AlternateContent>
      <p:sp>
        <p:nvSpPr>
          <p:cNvPr id="32" name="矩形: 圆角 112">
            <a:extLst>
              <a:ext uri="{FF2B5EF4-FFF2-40B4-BE49-F238E27FC236}">
                <a16:creationId xmlns:a16="http://schemas.microsoft.com/office/drawing/2014/main" id="{211819CE-CF6A-4930-A770-78A4BC9E2E78}"/>
              </a:ext>
            </a:extLst>
          </p:cNvPr>
          <p:cNvSpPr/>
          <p:nvPr/>
        </p:nvSpPr>
        <p:spPr>
          <a:xfrm>
            <a:off x="7546501" y="3717001"/>
            <a:ext cx="2685531" cy="442175"/>
          </a:xfrm>
          <a:prstGeom prst="roundRect">
            <a:avLst>
              <a:gd name="adj" fmla="val 50000"/>
            </a:avLst>
          </a:prstGeom>
          <a:solidFill>
            <a:srgbClr val="00468E"/>
          </a:solidFill>
          <a:ln w="50800">
            <a:noFill/>
          </a:ln>
          <a:effectLst>
            <a:outerShdw blurRad="469900" sx="104000" sy="104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3" name="文本框 32">
            <a:extLst>
              <a:ext uri="{FF2B5EF4-FFF2-40B4-BE49-F238E27FC236}">
                <a16:creationId xmlns:a16="http://schemas.microsoft.com/office/drawing/2014/main" id="{9612E4DC-9FF8-4524-A3FE-2D94485E7335}"/>
              </a:ext>
            </a:extLst>
          </p:cNvPr>
          <p:cNvSpPr txBox="1"/>
          <p:nvPr/>
        </p:nvSpPr>
        <p:spPr>
          <a:xfrm>
            <a:off x="7665553" y="3738033"/>
            <a:ext cx="2455646" cy="400110"/>
          </a:xfrm>
          <a:prstGeom prst="rect">
            <a:avLst/>
          </a:prstGeom>
          <a:noFill/>
        </p:spPr>
        <p:txBody>
          <a:bodyPr wrap="square" rtlCol="0">
            <a:spAutoFit/>
          </a:bodyPr>
          <a:lstStyle>
            <a:defPPr>
              <a:defRPr lang="zh-CN"/>
            </a:defPPr>
            <a:lvl1pPr>
              <a:defRPr sz="2800" b="1">
                <a:solidFill>
                  <a:srgbClr val="1E1F8B"/>
                </a:solidFill>
                <a:latin typeface="浪漫雅圆" panose="02010601040101010101" pitchFamily="2" charset="-122"/>
                <a:ea typeface="浪漫雅圆" panose="02010601040101010101" pitchFamily="2" charset="-122"/>
              </a:defRPr>
            </a:lvl1pPr>
          </a:lstStyle>
          <a:p>
            <a:pPr algn="ctr"/>
            <a:r>
              <a:rPr lang="zh-CN" altLang="en-US" sz="2000" dirty="0" smtClean="0">
                <a:solidFill>
                  <a:schemeClr val="bg1"/>
                </a:solidFill>
                <a:latin typeface="微软雅黑" panose="020B0503020204020204" pitchFamily="34" charset="-122"/>
                <a:ea typeface="微软雅黑" panose="020B0503020204020204" pitchFamily="34" charset="-122"/>
              </a:rPr>
              <a:t>独裁的</a:t>
            </a:r>
            <a:r>
              <a:rPr lang="en-US" altLang="zh-CN" sz="2000" dirty="0" smtClean="0">
                <a:solidFill>
                  <a:schemeClr val="bg1"/>
                </a:solidFill>
                <a:latin typeface="微软雅黑" panose="020B0503020204020204" pitchFamily="34" charset="-122"/>
                <a:ea typeface="微软雅黑" panose="020B0503020204020204" pitchFamily="34" charset="-122"/>
              </a:rPr>
              <a:t>-dictatorial</a:t>
            </a:r>
            <a:endParaRPr lang="zh-CN" altLang="en-US" sz="2000" dirty="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id="{C29F1C89-DF31-4EEE-A9E9-67ABEDCB9457}"/>
                  </a:ext>
                </a:extLst>
              </p:cNvPr>
              <p:cNvSpPr txBox="1"/>
              <p:nvPr/>
            </p:nvSpPr>
            <p:spPr>
              <a:xfrm>
                <a:off x="7287491" y="4331605"/>
                <a:ext cx="3713017" cy="926151"/>
              </a:xfrm>
              <a:prstGeom prst="rect">
                <a:avLst/>
              </a:prstGeom>
              <a:noFill/>
            </p:spPr>
            <p:txBody>
              <a:bodyPr wrap="square" rtlCol="0">
                <a:spAutoFit/>
              </a:bodyPr>
              <a:lstStyle/>
              <a:p>
                <a:pPr algn="ctr">
                  <a:lnSpc>
                    <a:spcPct val="150000"/>
                  </a:lnSpc>
                </a:pPr>
                <a:r>
                  <a:rPr lang="zh-CN" altLang="en-US" sz="1600" dirty="0" smtClean="0">
                    <a:latin typeface="微软雅黑" panose="020B0503020204020204" pitchFamily="34" charset="-122"/>
                    <a:ea typeface="微软雅黑" panose="020B0503020204020204" pitchFamily="34" charset="-122"/>
                  </a:rPr>
                  <a:t>最大化任何单个智能体的奖励的最大值</a:t>
                </a:r>
                <a14:m>
                  <m:oMath xmlns:m="http://schemas.openxmlformats.org/officeDocument/2006/math">
                    <m:func>
                      <m:funcPr>
                        <m:ctrlPr>
                          <a:rPr lang="zh-CN" altLang="zh-CN" sz="1400" i="1">
                            <a:latin typeface="Cambria Math" panose="02040503050406030204" pitchFamily="18" charset="0"/>
                          </a:rPr>
                        </m:ctrlPr>
                      </m:funcPr>
                      <m:fName>
                        <m:limLow>
                          <m:limLowPr>
                            <m:ctrlPr>
                              <a:rPr lang="zh-CN" altLang="zh-CN" sz="1400" i="1">
                                <a:latin typeface="Cambria Math" panose="02040503050406030204" pitchFamily="18" charset="0"/>
                              </a:rPr>
                            </m:ctrlPr>
                          </m:limLowPr>
                          <m:e>
                            <m:r>
                              <m:rPr>
                                <m:sty m:val="p"/>
                              </m:rPr>
                              <a:rPr lang="en-US" altLang="zh-CN" sz="1400">
                                <a:latin typeface="Cambria Math" panose="02040503050406030204" pitchFamily="18" charset="0"/>
                              </a:rPr>
                              <m:t>max</m:t>
                            </m:r>
                          </m:e>
                          <m:lim>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𝜋</m:t>
                                </m:r>
                              </m:e>
                              <m:sub>
                                <m:r>
                                  <a:rPr lang="en-US" altLang="zh-CN" sz="1400" i="1">
                                    <a:latin typeface="Cambria Math" panose="02040503050406030204" pitchFamily="18" charset="0"/>
                                  </a:rPr>
                                  <m:t>𝑠</m:t>
                                </m:r>
                              </m:sub>
                            </m:sSub>
                            <m:r>
                              <a:rPr lang="en-US" altLang="zh-CN" sz="1400" i="1">
                                <a:latin typeface="Cambria Math" panose="02040503050406030204" pitchFamily="18" charset="0"/>
                              </a:rPr>
                              <m:t>∈∆(</m:t>
                            </m:r>
                            <m:r>
                              <a:rPr lang="en-US" altLang="zh-CN" sz="1400" i="1">
                                <a:latin typeface="Cambria Math" panose="02040503050406030204" pitchFamily="18" charset="0"/>
                              </a:rPr>
                              <m:t>𝐴</m:t>
                            </m:r>
                            <m:r>
                              <a:rPr lang="en-US" altLang="zh-CN" sz="1400" i="1">
                                <a:latin typeface="Cambria Math" panose="02040503050406030204" pitchFamily="18" charset="0"/>
                              </a:rPr>
                              <m:t>(</m:t>
                            </m:r>
                            <m:r>
                              <a:rPr lang="en-US" altLang="zh-CN" sz="1400" i="1">
                                <a:latin typeface="Cambria Math" panose="02040503050406030204" pitchFamily="18" charset="0"/>
                              </a:rPr>
                              <m:t>𝑠</m:t>
                            </m:r>
                            <m:r>
                              <a:rPr lang="en-US" altLang="zh-CN" sz="1400" i="1">
                                <a:latin typeface="Cambria Math" panose="02040503050406030204" pitchFamily="18" charset="0"/>
                              </a:rPr>
                              <m:t>))</m:t>
                            </m:r>
                          </m:lim>
                        </m:limLow>
                      </m:fName>
                      <m:e>
                        <m:nary>
                          <m:naryPr>
                            <m:chr m:val="∑"/>
                            <m:supHide m:val="on"/>
                            <m:ctrlPr>
                              <a:rPr lang="zh-CN" altLang="zh-CN" sz="1400" i="1">
                                <a:latin typeface="Cambria Math" panose="02040503050406030204" pitchFamily="18" charset="0"/>
                              </a:rPr>
                            </m:ctrlPr>
                          </m:naryPr>
                          <m:sub>
                            <m:r>
                              <a:rPr lang="en-US" altLang="zh-CN" sz="1400" i="1">
                                <a:latin typeface="Cambria Math" panose="02040503050406030204" pitchFamily="18" charset="0"/>
                              </a:rPr>
                              <m:t>𝑎</m:t>
                            </m:r>
                            <m:r>
                              <a:rPr lang="en-US" altLang="zh-CN" sz="1400" i="1">
                                <a:latin typeface="Cambria Math" panose="02040503050406030204" pitchFamily="18" charset="0"/>
                              </a:rPr>
                              <m:t>∈</m:t>
                            </m:r>
                            <m:r>
                              <a:rPr lang="en-US" altLang="zh-CN" sz="1400" i="1">
                                <a:latin typeface="Cambria Math" panose="02040503050406030204" pitchFamily="18" charset="0"/>
                              </a:rPr>
                              <m:t>𝐴</m:t>
                            </m:r>
                            <m:r>
                              <a:rPr lang="en-US" altLang="zh-CN" sz="1400" i="1">
                                <a:latin typeface="Cambria Math" panose="02040503050406030204" pitchFamily="18" charset="0"/>
                              </a:rPr>
                              <m:t>(</m:t>
                            </m:r>
                            <m:r>
                              <a:rPr lang="en-US" altLang="zh-CN" sz="1400" i="1">
                                <a:latin typeface="Cambria Math" panose="02040503050406030204" pitchFamily="18" charset="0"/>
                              </a:rPr>
                              <m:t>𝑠</m:t>
                            </m:r>
                            <m:r>
                              <a:rPr lang="en-US" altLang="zh-CN" sz="1400" i="1">
                                <a:latin typeface="Cambria Math" panose="02040503050406030204" pitchFamily="18" charset="0"/>
                              </a:rPr>
                              <m:t>)</m:t>
                            </m:r>
                          </m:sub>
                          <m:sup/>
                          <m:e>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𝜋</m:t>
                                </m:r>
                              </m:e>
                              <m:sub>
                                <m:r>
                                  <a:rPr lang="en-US" altLang="zh-CN" sz="1400" i="1">
                                    <a:latin typeface="Cambria Math" panose="02040503050406030204" pitchFamily="18" charset="0"/>
                                  </a:rPr>
                                  <m:t>𝑠</m:t>
                                </m:r>
                              </m:sub>
                            </m:sSub>
                            <m:d>
                              <m:dPr>
                                <m:ctrlPr>
                                  <a:rPr lang="zh-CN" altLang="zh-CN" sz="1400" i="1">
                                    <a:latin typeface="Cambria Math" panose="02040503050406030204" pitchFamily="18" charset="0"/>
                                  </a:rPr>
                                </m:ctrlPr>
                              </m:dPr>
                              <m:e>
                                <m:r>
                                  <a:rPr lang="en-US" altLang="zh-CN" sz="1400" i="1">
                                    <a:latin typeface="Cambria Math" panose="02040503050406030204" pitchFamily="18" charset="0"/>
                                  </a:rPr>
                                  <m:t>𝑎</m:t>
                                </m:r>
                              </m:e>
                            </m:d>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𝑄</m:t>
                                </m:r>
                              </m:e>
                              <m:sub>
                                <m:r>
                                  <a:rPr lang="en-US" altLang="zh-CN" sz="1400" i="1">
                                    <a:latin typeface="Cambria Math" panose="02040503050406030204" pitchFamily="18" charset="0"/>
                                  </a:rPr>
                                  <m:t>𝑖</m:t>
                                </m:r>
                              </m:sub>
                            </m:sSub>
                            <m:r>
                              <a:rPr lang="en-US" altLang="zh-CN" sz="1400" i="1">
                                <a:latin typeface="Cambria Math" panose="02040503050406030204" pitchFamily="18" charset="0"/>
                              </a:rPr>
                              <m:t>(</m:t>
                            </m:r>
                            <m:r>
                              <a:rPr lang="en-US" altLang="zh-CN" sz="1400" i="1">
                                <a:latin typeface="Cambria Math" panose="02040503050406030204" pitchFamily="18" charset="0"/>
                              </a:rPr>
                              <m:t>𝑠</m:t>
                            </m:r>
                            <m:r>
                              <a:rPr lang="en-US" altLang="zh-CN" sz="1400" i="1">
                                <a:latin typeface="Cambria Math" panose="02040503050406030204" pitchFamily="18" charset="0"/>
                              </a:rPr>
                              <m:t>, </m:t>
                            </m:r>
                            <m:r>
                              <a:rPr lang="en-US" altLang="zh-CN" sz="1400" i="1">
                                <a:latin typeface="Cambria Math" panose="02040503050406030204" pitchFamily="18" charset="0"/>
                              </a:rPr>
                              <m:t>𝑎</m:t>
                            </m:r>
                            <m:r>
                              <a:rPr lang="en-US" altLang="zh-CN" sz="1400" i="1">
                                <a:latin typeface="Cambria Math" panose="02040503050406030204" pitchFamily="18" charset="0"/>
                              </a:rPr>
                              <m:t>)</m:t>
                            </m:r>
                          </m:e>
                        </m:nary>
                      </m:e>
                    </m:func>
                  </m:oMath>
                </a14:m>
                <a:endParaRPr lang="zh-CN" altLang="en-US" sz="1400" dirty="0">
                  <a:latin typeface="微软雅黑" panose="020B0503020204020204" pitchFamily="34" charset="-122"/>
                  <a:ea typeface="微软雅黑" panose="020B0503020204020204" pitchFamily="34" charset="-122"/>
                </a:endParaRPr>
              </a:p>
            </p:txBody>
          </p:sp>
        </mc:Choice>
        <mc:Fallback xmlns="">
          <p:sp>
            <p:nvSpPr>
              <p:cNvPr id="34" name="文本框 33">
                <a:extLst>
                  <a:ext uri="{FF2B5EF4-FFF2-40B4-BE49-F238E27FC236}">
                    <a16:creationId xmlns:a16="http://schemas.microsoft.com/office/drawing/2014/main" id="{C29F1C89-DF31-4EEE-A9E9-67ABEDCB9457}"/>
                  </a:ext>
                </a:extLst>
              </p:cNvPr>
              <p:cNvSpPr txBox="1">
                <a:spLocks noRot="1" noChangeAspect="1" noMove="1" noResize="1" noEditPoints="1" noAdjustHandles="1" noChangeArrowheads="1" noChangeShapeType="1" noTextEdit="1"/>
              </p:cNvSpPr>
              <p:nvPr/>
            </p:nvSpPr>
            <p:spPr>
              <a:xfrm>
                <a:off x="7287491" y="4331605"/>
                <a:ext cx="3713017" cy="926151"/>
              </a:xfrm>
              <a:prstGeom prst="rect">
                <a:avLst/>
              </a:prstGeom>
              <a:blipFill>
                <a:blip r:embed="rId10"/>
                <a:stretch>
                  <a:fillRect b="-43709"/>
                </a:stretch>
              </a:blipFill>
            </p:spPr>
            <p:txBody>
              <a:bodyPr/>
              <a:lstStyle/>
              <a:p>
                <a:r>
                  <a:rPr lang="zh-CN" altLang="en-US">
                    <a:noFill/>
                  </a:rPr>
                  <a:t> </a:t>
                </a:r>
              </a:p>
            </p:txBody>
          </p:sp>
        </mc:Fallback>
      </mc:AlternateContent>
      <p:sp>
        <p:nvSpPr>
          <p:cNvPr id="40" name="矩形: 圆角 120">
            <a:extLst>
              <a:ext uri="{FF2B5EF4-FFF2-40B4-BE49-F238E27FC236}">
                <a16:creationId xmlns:a16="http://schemas.microsoft.com/office/drawing/2014/main" id="{44906AC7-84B6-453D-BE8F-1E08EA3CF00D}"/>
              </a:ext>
            </a:extLst>
          </p:cNvPr>
          <p:cNvSpPr/>
          <p:nvPr/>
        </p:nvSpPr>
        <p:spPr>
          <a:xfrm>
            <a:off x="-335280" y="4949971"/>
            <a:ext cx="2430780" cy="615507"/>
          </a:xfrm>
          <a:prstGeom prst="roundRect">
            <a:avLst>
              <a:gd name="adj" fmla="val 50000"/>
            </a:avLst>
          </a:prstGeom>
          <a:solidFill>
            <a:schemeClr val="bg1"/>
          </a:solidFill>
          <a:ln w="50800">
            <a:noFill/>
          </a:ln>
          <a:effectLst>
            <a:outerShdw blurRad="469900" sx="104000" sy="104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41" name="文本框 40">
            <a:extLst>
              <a:ext uri="{FF2B5EF4-FFF2-40B4-BE49-F238E27FC236}">
                <a16:creationId xmlns:a16="http://schemas.microsoft.com/office/drawing/2014/main" id="{F2A70FE8-B823-4BCA-ABD5-E5714485D20F}"/>
              </a:ext>
            </a:extLst>
          </p:cNvPr>
          <p:cNvSpPr txBox="1"/>
          <p:nvPr/>
        </p:nvSpPr>
        <p:spPr>
          <a:xfrm>
            <a:off x="203606" y="5003036"/>
            <a:ext cx="1686154" cy="461665"/>
          </a:xfrm>
          <a:prstGeom prst="rect">
            <a:avLst/>
          </a:prstGeom>
          <a:noFill/>
        </p:spPr>
        <p:txBody>
          <a:bodyPr wrap="square" rtlCol="0">
            <a:spAutoFit/>
          </a:bodyPr>
          <a:lstStyle/>
          <a:p>
            <a:r>
              <a:rPr lang="zh-CN" altLang="en-US" sz="2400" b="1" dirty="0" smtClean="0">
                <a:solidFill>
                  <a:srgbClr val="00468E"/>
                </a:solidFill>
                <a:latin typeface="微软雅黑" panose="020B0503020204020204" pitchFamily="34" charset="-122"/>
                <a:ea typeface="微软雅黑" panose="020B0503020204020204" pitchFamily="34" charset="-122"/>
              </a:rPr>
              <a:t>附录 </a:t>
            </a:r>
            <a:endParaRPr lang="zh-CN" altLang="en-US" sz="2400" b="1" dirty="0">
              <a:solidFill>
                <a:srgbClr val="00468E"/>
              </a:solidFill>
              <a:latin typeface="微软雅黑" panose="020B0503020204020204" pitchFamily="34" charset="-122"/>
              <a:ea typeface="微软雅黑" panose="020B0503020204020204" pitchFamily="34" charset="-122"/>
            </a:endParaRPr>
          </a:p>
        </p:txBody>
      </p:sp>
      <p:sp>
        <p:nvSpPr>
          <p:cNvPr id="42" name="弧形 41">
            <a:extLst>
              <a:ext uri="{FF2B5EF4-FFF2-40B4-BE49-F238E27FC236}">
                <a16:creationId xmlns:a16="http://schemas.microsoft.com/office/drawing/2014/main" id="{42BC9E90-A9F4-4585-88CC-3203288AEDE6}"/>
              </a:ext>
            </a:extLst>
          </p:cNvPr>
          <p:cNvSpPr/>
          <p:nvPr/>
        </p:nvSpPr>
        <p:spPr>
          <a:xfrm rot="2700000">
            <a:off x="1467034" y="5059812"/>
            <a:ext cx="395824" cy="395824"/>
          </a:xfrm>
          <a:prstGeom prst="arc">
            <a:avLst/>
          </a:prstGeom>
          <a:ln w="50800" cap="rnd">
            <a:solidFill>
              <a:srgbClr val="00468E"/>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文本框 42">
            <a:extLst>
              <a:ext uri="{FF2B5EF4-FFF2-40B4-BE49-F238E27FC236}">
                <a16:creationId xmlns:a16="http://schemas.microsoft.com/office/drawing/2014/main" id="{C5E880B9-107D-41C6-87F1-65F66D40A0BF}"/>
              </a:ext>
            </a:extLst>
          </p:cNvPr>
          <p:cNvSpPr txBox="1"/>
          <p:nvPr/>
        </p:nvSpPr>
        <p:spPr>
          <a:xfrm>
            <a:off x="203606" y="2185231"/>
            <a:ext cx="1373734" cy="400110"/>
          </a:xfrm>
          <a:prstGeom prst="rect">
            <a:avLst/>
          </a:prstGeom>
          <a:noFill/>
        </p:spPr>
        <p:txBody>
          <a:bodyPr wrap="square" rtlCol="0">
            <a:spAutoFit/>
          </a:bodyPr>
          <a:lstStyle/>
          <a:p>
            <a:r>
              <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rPr>
              <a:t>研究</a:t>
            </a:r>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背景</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44" name="文本框 43">
            <a:extLst>
              <a:ext uri="{FF2B5EF4-FFF2-40B4-BE49-F238E27FC236}">
                <a16:creationId xmlns:a16="http://schemas.microsoft.com/office/drawing/2014/main" id="{89BB294C-F152-47A1-A832-B338DFB2169C}"/>
              </a:ext>
            </a:extLst>
          </p:cNvPr>
          <p:cNvSpPr txBox="1"/>
          <p:nvPr/>
        </p:nvSpPr>
        <p:spPr>
          <a:xfrm>
            <a:off x="203606" y="2723533"/>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问题建模</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45" name="文本框 44">
            <a:extLst>
              <a:ext uri="{FF2B5EF4-FFF2-40B4-BE49-F238E27FC236}">
                <a16:creationId xmlns:a16="http://schemas.microsoft.com/office/drawing/2014/main" id="{70B01E73-2206-4BAF-96FD-98F96844A935}"/>
              </a:ext>
            </a:extLst>
          </p:cNvPr>
          <p:cNvSpPr txBox="1"/>
          <p:nvPr/>
        </p:nvSpPr>
        <p:spPr>
          <a:xfrm>
            <a:off x="203606" y="3287304"/>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调度方法</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46" name="文本框 45">
            <a:extLst>
              <a:ext uri="{FF2B5EF4-FFF2-40B4-BE49-F238E27FC236}">
                <a16:creationId xmlns:a16="http://schemas.microsoft.com/office/drawing/2014/main" id="{70B01E73-2206-4BAF-96FD-98F96844A935}"/>
              </a:ext>
            </a:extLst>
          </p:cNvPr>
          <p:cNvSpPr txBox="1"/>
          <p:nvPr/>
        </p:nvSpPr>
        <p:spPr>
          <a:xfrm>
            <a:off x="193243" y="3790595"/>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实验分析</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47" name="文本框 46">
            <a:extLst>
              <a:ext uri="{FF2B5EF4-FFF2-40B4-BE49-F238E27FC236}">
                <a16:creationId xmlns:a16="http://schemas.microsoft.com/office/drawing/2014/main" id="{70B01E73-2206-4BAF-96FD-98F96844A935}"/>
              </a:ext>
            </a:extLst>
          </p:cNvPr>
          <p:cNvSpPr txBox="1"/>
          <p:nvPr/>
        </p:nvSpPr>
        <p:spPr>
          <a:xfrm>
            <a:off x="187991" y="4300346"/>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总结展望</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755677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矩形: 圆角 121">
            <a:extLst>
              <a:ext uri="{FF2B5EF4-FFF2-40B4-BE49-F238E27FC236}">
                <a16:creationId xmlns:a16="http://schemas.microsoft.com/office/drawing/2014/main" id="{626B8F82-0C68-45A8-A86E-EC19815C86C9}"/>
              </a:ext>
            </a:extLst>
          </p:cNvPr>
          <p:cNvSpPr/>
          <p:nvPr/>
        </p:nvSpPr>
        <p:spPr>
          <a:xfrm>
            <a:off x="2689011" y="1573865"/>
            <a:ext cx="5406118" cy="3474350"/>
          </a:xfrm>
          <a:prstGeom prst="roundRect">
            <a:avLst>
              <a:gd name="adj" fmla="val 10297"/>
            </a:avLst>
          </a:prstGeom>
          <a:solidFill>
            <a:schemeClr val="bg1"/>
          </a:solidFill>
          <a:ln>
            <a:noFill/>
          </a:ln>
          <a:effectLst>
            <a:outerShdw blurRad="2794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23" name="任意多边形: 形状 122">
            <a:extLst>
              <a:ext uri="{FF2B5EF4-FFF2-40B4-BE49-F238E27FC236}">
                <a16:creationId xmlns:a16="http://schemas.microsoft.com/office/drawing/2014/main" id="{9BAF73FA-55F3-442D-88A4-A2BC57933988}"/>
              </a:ext>
            </a:extLst>
          </p:cNvPr>
          <p:cNvSpPr/>
          <p:nvPr/>
        </p:nvSpPr>
        <p:spPr>
          <a:xfrm>
            <a:off x="2389778" y="1368628"/>
            <a:ext cx="833708" cy="623796"/>
          </a:xfrm>
          <a:custGeom>
            <a:avLst/>
            <a:gdLst/>
            <a:ahLst/>
            <a:cxnLst/>
            <a:rect l="l" t="t" r="r" b="b"/>
            <a:pathLst>
              <a:path w="95778" h="71663">
                <a:moveTo>
                  <a:pt x="82098" y="5"/>
                </a:moveTo>
                <a:cubicBezTo>
                  <a:pt x="84614" y="48"/>
                  <a:pt x="87286" y="396"/>
                  <a:pt x="90116" y="1050"/>
                </a:cubicBezTo>
                <a:lnTo>
                  <a:pt x="90116" y="8817"/>
                </a:lnTo>
                <a:cubicBezTo>
                  <a:pt x="78257" y="13440"/>
                  <a:pt x="71979" y="21792"/>
                  <a:pt x="71280" y="33873"/>
                </a:cubicBezTo>
                <a:cubicBezTo>
                  <a:pt x="84139" y="29288"/>
                  <a:pt x="92305" y="35340"/>
                  <a:pt x="95778" y="52027"/>
                </a:cubicBezTo>
                <a:cubicBezTo>
                  <a:pt x="94826" y="65118"/>
                  <a:pt x="87973" y="71663"/>
                  <a:pt x="75219" y="71663"/>
                </a:cubicBezTo>
                <a:cubicBezTo>
                  <a:pt x="59956" y="70752"/>
                  <a:pt x="52325" y="61506"/>
                  <a:pt x="52325" y="43926"/>
                </a:cubicBezTo>
                <a:cubicBezTo>
                  <a:pt x="54564" y="14342"/>
                  <a:pt x="64489" y="-298"/>
                  <a:pt x="82098" y="5"/>
                </a:cubicBezTo>
                <a:close/>
                <a:moveTo>
                  <a:pt x="29473" y="5"/>
                </a:moveTo>
                <a:cubicBezTo>
                  <a:pt x="31987" y="48"/>
                  <a:pt x="34659" y="396"/>
                  <a:pt x="37490" y="1050"/>
                </a:cubicBezTo>
                <a:lnTo>
                  <a:pt x="37490" y="8817"/>
                </a:lnTo>
                <a:cubicBezTo>
                  <a:pt x="25647" y="13434"/>
                  <a:pt x="19469" y="21786"/>
                  <a:pt x="18954" y="33873"/>
                </a:cubicBezTo>
                <a:cubicBezTo>
                  <a:pt x="31588" y="29288"/>
                  <a:pt x="39755" y="35324"/>
                  <a:pt x="43458" y="51980"/>
                </a:cubicBezTo>
                <a:cubicBezTo>
                  <a:pt x="42502" y="65102"/>
                  <a:pt x="35547" y="71663"/>
                  <a:pt x="22593" y="71663"/>
                </a:cubicBezTo>
                <a:cubicBezTo>
                  <a:pt x="7531" y="70752"/>
                  <a:pt x="0" y="61506"/>
                  <a:pt x="0" y="43926"/>
                </a:cubicBezTo>
                <a:cubicBezTo>
                  <a:pt x="2053" y="14342"/>
                  <a:pt x="11877" y="-298"/>
                  <a:pt x="29473" y="5"/>
                </a:cubicBezTo>
                <a:close/>
              </a:path>
            </a:pathLst>
          </a:custGeom>
          <a:solidFill>
            <a:srgbClr val="004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FA5FAC91-921D-4388-85D4-34E0347BAC74}"/>
              </a:ext>
            </a:extLst>
          </p:cNvPr>
          <p:cNvSpPr/>
          <p:nvPr/>
        </p:nvSpPr>
        <p:spPr>
          <a:xfrm>
            <a:off x="0" y="0"/>
            <a:ext cx="1825599" cy="6858000"/>
          </a:xfrm>
          <a:prstGeom prst="rect">
            <a:avLst/>
          </a:prstGeom>
          <a:solidFill>
            <a:srgbClr val="004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02FF1492-491B-4707-8DA1-ABFC4A57DD83}"/>
              </a:ext>
            </a:extLst>
          </p:cNvPr>
          <p:cNvSpPr txBox="1"/>
          <p:nvPr/>
        </p:nvSpPr>
        <p:spPr>
          <a:xfrm>
            <a:off x="2287062" y="473744"/>
            <a:ext cx="9347391" cy="523220"/>
          </a:xfrm>
          <a:prstGeom prst="rect">
            <a:avLst/>
          </a:prstGeom>
          <a:noFill/>
        </p:spPr>
        <p:txBody>
          <a:bodyPr wrap="square" rtlCol="0">
            <a:spAutoFit/>
          </a:bodyPr>
          <a:lstStyle/>
          <a:p>
            <a:r>
              <a:rPr lang="en-US" altLang="zh-CN" sz="2800" b="1" dirty="0">
                <a:solidFill>
                  <a:srgbClr val="00468E"/>
                </a:solidFill>
                <a:latin typeface="微软雅黑" panose="020B0503020204020204" pitchFamily="34" charset="-122"/>
                <a:ea typeface="微软雅黑" panose="020B0503020204020204" pitchFamily="34" charset="-122"/>
              </a:rPr>
              <a:t>2</a:t>
            </a:r>
            <a:r>
              <a:rPr lang="en-US" altLang="zh-CN" sz="2800" b="1" dirty="0" smtClean="0">
                <a:solidFill>
                  <a:srgbClr val="00468E"/>
                </a:solidFill>
                <a:latin typeface="微软雅黑" panose="020B0503020204020204" pitchFamily="34" charset="-122"/>
                <a:ea typeface="微软雅黑" panose="020B0503020204020204" pitchFamily="34" charset="-122"/>
              </a:rPr>
              <a:t>.1.1 </a:t>
            </a:r>
            <a:r>
              <a:rPr lang="zh-CN" altLang="en-US" sz="2800" b="1" dirty="0" smtClean="0">
                <a:solidFill>
                  <a:srgbClr val="00468E"/>
                </a:solidFill>
                <a:latin typeface="微软雅黑" panose="020B0503020204020204" pitchFamily="34" charset="-122"/>
                <a:ea typeface="微软雅黑" panose="020B0503020204020204" pitchFamily="34" charset="-122"/>
              </a:rPr>
              <a:t>工作流</a:t>
            </a:r>
            <a:r>
              <a:rPr lang="zh-CN" altLang="en-US" sz="2800" b="1" dirty="0">
                <a:solidFill>
                  <a:srgbClr val="00468E"/>
                </a:solidFill>
                <a:latin typeface="微软雅黑" panose="020B0503020204020204" pitchFamily="34" charset="-122"/>
                <a:ea typeface="微软雅黑" panose="020B0503020204020204" pitchFamily="34" charset="-122"/>
              </a:rPr>
              <a:t>模型</a:t>
            </a:r>
          </a:p>
        </p:txBody>
      </p:sp>
      <mc:AlternateContent xmlns:mc="http://schemas.openxmlformats.org/markup-compatibility/2006" xmlns:a14="http://schemas.microsoft.com/office/drawing/2010/main">
        <mc:Choice Requires="a14">
          <p:sp>
            <p:nvSpPr>
              <p:cNvPr id="124" name="文本框 123">
                <a:extLst>
                  <a:ext uri="{FF2B5EF4-FFF2-40B4-BE49-F238E27FC236}">
                    <a16:creationId xmlns:a16="http://schemas.microsoft.com/office/drawing/2014/main" id="{2443B08D-66DA-494C-84F9-D7EAB002ACF7}"/>
                  </a:ext>
                </a:extLst>
              </p:cNvPr>
              <p:cNvSpPr txBox="1"/>
              <p:nvPr/>
            </p:nvSpPr>
            <p:spPr>
              <a:xfrm>
                <a:off x="8221081" y="1479134"/>
                <a:ext cx="3877948" cy="4184735"/>
              </a:xfrm>
              <a:prstGeom prst="rect">
                <a:avLst/>
              </a:prstGeom>
              <a:noFill/>
            </p:spPr>
            <p:txBody>
              <a:bodyPr wrap="square" rtlCol="0">
                <a:spAutoFit/>
              </a:bodyPr>
              <a:lstStyle/>
              <a:p>
                <a:pPr algn="just">
                  <a:lnSpc>
                    <a:spcPct val="150000"/>
                  </a:lnSpc>
                </a:pPr>
                <a:r>
                  <a:rPr lang="zh-CN" altLang="en-US" sz="1600" dirty="0" smtClean="0">
                    <a:latin typeface="微软雅黑" panose="020B0503020204020204" pitchFamily="34" charset="-122"/>
                    <a:ea typeface="微软雅黑" panose="020B0503020204020204" pitchFamily="34" charset="-122"/>
                  </a:rPr>
                  <a:t>单个工作流用</a:t>
                </a:r>
                <a:r>
                  <a:rPr lang="zh-CN" altLang="zh-CN" sz="1600" dirty="0" smtClean="0">
                    <a:solidFill>
                      <a:srgbClr val="FF0000"/>
                    </a:solidFill>
                    <a:latin typeface="微软雅黑" panose="020B0503020204020204" pitchFamily="34" charset="-122"/>
                    <a:ea typeface="微软雅黑" panose="020B0503020204020204" pitchFamily="34" charset="-122"/>
                  </a:rPr>
                  <a:t>有向无环图</a:t>
                </a:r>
                <a:r>
                  <a:rPr lang="en-US" altLang="zh-CN" sz="1600" dirty="0" smtClean="0">
                    <a:solidFill>
                      <a:srgbClr val="FF0000"/>
                    </a:solidFill>
                    <a:latin typeface="微软雅黑" panose="020B0503020204020204" pitchFamily="34" charset="-122"/>
                    <a:ea typeface="微软雅黑" panose="020B0503020204020204" pitchFamily="34" charset="-122"/>
                  </a:rPr>
                  <a:t>(DAG)</a:t>
                </a:r>
                <a:r>
                  <a:rPr lang="zh-CN" altLang="zh-CN" sz="1600" dirty="0" smtClean="0">
                    <a:latin typeface="微软雅黑" panose="020B0503020204020204" pitchFamily="34" charset="-122"/>
                    <a:ea typeface="微软雅黑" panose="020B0503020204020204" pitchFamily="34" charset="-122"/>
                  </a:rPr>
                  <a:t>，</a:t>
                </a:r>
                <a14:m>
                  <m:oMath xmlns:m="http://schemas.openxmlformats.org/officeDocument/2006/math">
                    <m:r>
                      <a:rPr lang="en-US" altLang="zh-CN" sz="1600" i="1">
                        <a:latin typeface="Cambria Math" panose="02040503050406030204" pitchFamily="18" charset="0"/>
                      </a:rPr>
                      <m:t>𝑊</m:t>
                    </m:r>
                    <m:r>
                      <a:rPr lang="en-US" altLang="zh-CN" sz="1600" i="1">
                        <a:latin typeface="Cambria Math" panose="02040503050406030204" pitchFamily="18" charset="0"/>
                      </a:rPr>
                      <m:t>=</m:t>
                    </m:r>
                    <m:d>
                      <m:dPr>
                        <m:ctrlPr>
                          <a:rPr lang="zh-CN" altLang="zh-CN" sz="1600" i="1">
                            <a:latin typeface="Cambria Math" panose="02040503050406030204" pitchFamily="18" charset="0"/>
                          </a:rPr>
                        </m:ctrlPr>
                      </m:dPr>
                      <m:e>
                        <m:r>
                          <a:rPr lang="en-US" altLang="zh-CN" sz="1600" i="1">
                            <a:latin typeface="Cambria Math" panose="02040503050406030204" pitchFamily="18" charset="0"/>
                          </a:rPr>
                          <m:t>𝑇</m:t>
                        </m:r>
                        <m:r>
                          <a:rPr lang="en-US" altLang="zh-CN" sz="1600" i="1">
                            <a:latin typeface="Cambria Math" panose="02040503050406030204" pitchFamily="18" charset="0"/>
                          </a:rPr>
                          <m:t>, </m:t>
                        </m:r>
                        <m:r>
                          <a:rPr lang="en-US" altLang="zh-CN" sz="1600" i="1">
                            <a:latin typeface="Cambria Math" panose="02040503050406030204" pitchFamily="18" charset="0"/>
                          </a:rPr>
                          <m:t>𝐸</m:t>
                        </m:r>
                      </m:e>
                    </m:d>
                  </m:oMath>
                </a14:m>
                <a:r>
                  <a:rPr lang="zh-CN" altLang="zh-CN" sz="1600" dirty="0">
                    <a:latin typeface="微软雅黑" panose="020B0503020204020204" pitchFamily="34" charset="-122"/>
                    <a:ea typeface="微软雅黑" panose="020B0503020204020204" pitchFamily="34" charset="-122"/>
                  </a:rPr>
                  <a:t>表示</a:t>
                </a:r>
                <a:r>
                  <a:rPr lang="zh-CN"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其中，</a:t>
                </a:r>
                <a:endParaRPr lang="en-US" altLang="zh-CN" sz="1600" dirty="0" smtClean="0">
                  <a:latin typeface="微软雅黑" panose="020B0503020204020204" pitchFamily="34" charset="-122"/>
                  <a:ea typeface="微软雅黑" panose="020B0503020204020204" pitchFamily="34" charset="-122"/>
                </a:endParaRPr>
              </a:p>
              <a:p>
                <a:pPr marL="742950" lvl="1" indent="-285750" algn="just">
                  <a:lnSpc>
                    <a:spcPct val="150000"/>
                  </a:lnSpc>
                  <a:buFont typeface="Arial" panose="020B0604020202020204" pitchFamily="34" charset="0"/>
                  <a:buChar char="•"/>
                </a:pPr>
                <a14:m>
                  <m:oMath xmlns:m="http://schemas.openxmlformats.org/officeDocument/2006/math">
                    <m:r>
                      <a:rPr lang="en-US" altLang="zh-CN" sz="1600" i="1">
                        <a:latin typeface="Cambria Math" panose="02040503050406030204" pitchFamily="18" charset="0"/>
                      </a:rPr>
                      <m:t>𝑇</m:t>
                    </m:r>
                    <m:r>
                      <a:rPr lang="en-US" altLang="zh-CN" sz="1600" i="1">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𝑡</m:t>
                        </m:r>
                      </m:e>
                      <m:sub>
                        <m:r>
                          <a:rPr lang="en-US" altLang="zh-CN" sz="1600" i="1">
                            <a:latin typeface="Cambria Math" panose="02040503050406030204" pitchFamily="18" charset="0"/>
                          </a:rPr>
                          <m:t>1</m:t>
                        </m:r>
                      </m:sub>
                    </m:sSub>
                    <m:r>
                      <a:rPr lang="en-US" altLang="zh-CN" sz="1600" i="1">
                        <a:latin typeface="Cambria Math" panose="02040503050406030204" pitchFamily="18" charset="0"/>
                      </a:rPr>
                      <m:t>, </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𝑡</m:t>
                        </m:r>
                      </m:e>
                      <m:sub>
                        <m:r>
                          <a:rPr lang="en-US" altLang="zh-CN" sz="1600" i="1">
                            <a:latin typeface="Cambria Math" panose="02040503050406030204" pitchFamily="18" charset="0"/>
                          </a:rPr>
                          <m:t>2</m:t>
                        </m:r>
                      </m:sub>
                    </m:sSub>
                    <m:r>
                      <a:rPr lang="en-US" altLang="zh-CN" sz="1600" i="1">
                        <a:latin typeface="Cambria Math" panose="02040503050406030204" pitchFamily="18" charset="0"/>
                      </a:rPr>
                      <m:t>, …, </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𝑡</m:t>
                        </m:r>
                      </m:e>
                      <m:sub>
                        <m:r>
                          <a:rPr lang="en-US" altLang="zh-CN" sz="1600" i="1">
                            <a:latin typeface="Cambria Math" panose="02040503050406030204" pitchFamily="18" charset="0"/>
                          </a:rPr>
                          <m:t>𝑛</m:t>
                        </m:r>
                      </m:sub>
                    </m:sSub>
                    <m:r>
                      <a:rPr lang="en-US" altLang="zh-CN" sz="1600" i="1">
                        <a:latin typeface="Cambria Math" panose="02040503050406030204" pitchFamily="18" charset="0"/>
                      </a:rPr>
                      <m:t>}</m:t>
                    </m:r>
                  </m:oMath>
                </a14:m>
                <a:r>
                  <a:rPr lang="zh-CN" altLang="zh-CN" sz="1600" dirty="0" smtClean="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marL="742950" lvl="1" indent="-285750" algn="just">
                  <a:lnSpc>
                    <a:spcPct val="150000"/>
                  </a:lnSpc>
                  <a:buFont typeface="Arial" panose="020B0604020202020204" pitchFamily="34" charset="0"/>
                  <a:buChar char="•"/>
                </a:pPr>
                <a14:m>
                  <m:oMath xmlns:m="http://schemas.openxmlformats.org/officeDocument/2006/math">
                    <m:r>
                      <a:rPr lang="en-US" altLang="zh-CN" sz="1600" i="1">
                        <a:latin typeface="Cambria Math" panose="02040503050406030204" pitchFamily="18" charset="0"/>
                      </a:rPr>
                      <m:t>𝐸</m:t>
                    </m:r>
                  </m:oMath>
                </a14:m>
                <a:r>
                  <a:rPr lang="zh-CN" altLang="zh-CN" sz="1600" dirty="0">
                    <a:latin typeface="微软雅黑" panose="020B0503020204020204" pitchFamily="34" charset="-122"/>
                    <a:ea typeface="微软雅黑" panose="020B0503020204020204" pitchFamily="34" charset="-122"/>
                  </a:rPr>
                  <a:t>是边的集合</a:t>
                </a:r>
                <a:r>
                  <a:rPr lang="zh-CN" altLang="zh-CN" sz="1600" dirty="0" smtClean="0">
                    <a:latin typeface="微软雅黑" panose="020B0503020204020204" pitchFamily="34" charset="-122"/>
                    <a:ea typeface="微软雅黑" panose="020B0503020204020204" pitchFamily="34" charset="-122"/>
                  </a:rPr>
                  <a:t>，优先级依赖</a:t>
                </a:r>
                <a:r>
                  <a:rPr lang="zh-CN" altLang="zh-CN" sz="1600" dirty="0">
                    <a:latin typeface="微软雅黑" panose="020B0503020204020204" pitchFamily="34" charset="-122"/>
                    <a:ea typeface="微软雅黑" panose="020B0503020204020204" pitchFamily="34" charset="-122"/>
                  </a:rPr>
                  <a:t>关系项</a:t>
                </a:r>
                <a:r>
                  <a:rPr lang="zh-CN" altLang="zh-CN" sz="1600" dirty="0" smtClean="0">
                    <a:latin typeface="微软雅黑" panose="020B0503020204020204" pitchFamily="34" charset="-122"/>
                    <a:ea typeface="微软雅黑" panose="020B0503020204020204" pitchFamily="34" charset="-122"/>
                  </a:rPr>
                  <a:t>组成</a:t>
                </a:r>
                <a:r>
                  <a:rPr lang="zh-CN" altLang="en-US" sz="1600" dirty="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marL="742950" lvl="1" indent="-285750" algn="just">
                  <a:lnSpc>
                    <a:spcPct val="150000"/>
                  </a:lnSpc>
                  <a:buFont typeface="Arial" panose="020B0604020202020204" pitchFamily="34" charset="0"/>
                  <a:buChar char="•"/>
                </a:pPr>
                <a14:m>
                  <m:oMath xmlns:m="http://schemas.openxmlformats.org/officeDocument/2006/math">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𝑡</m:t>
                        </m:r>
                      </m:e>
                      <m:sub>
                        <m:r>
                          <a:rPr lang="en-US" altLang="zh-CN" sz="1600" i="1">
                            <a:latin typeface="Cambria Math" panose="02040503050406030204" pitchFamily="18" charset="0"/>
                          </a:rPr>
                          <m:t>𝑖</m:t>
                        </m:r>
                      </m:sub>
                    </m:sSub>
                  </m:oMath>
                </a14:m>
                <a:r>
                  <a:rPr lang="zh-CN" altLang="zh-CN" sz="1600" dirty="0">
                    <a:latin typeface="微软雅黑" panose="020B0503020204020204" pitchFamily="34" charset="-122"/>
                    <a:ea typeface="微软雅黑" panose="020B0503020204020204" pitchFamily="34" charset="-122"/>
                  </a:rPr>
                  <a:t>代表一个单独的应用程序，其中某个任务在一台计算实例上的运行时间表示为</a:t>
                </a:r>
                <a14:m>
                  <m:oMath xmlns:m="http://schemas.openxmlformats.org/officeDocument/2006/math">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𝑟𝑡</m:t>
                        </m:r>
                      </m:e>
                      <m:sub>
                        <m:r>
                          <a:rPr lang="en-US" altLang="zh-CN" sz="1600" i="1">
                            <a:latin typeface="Cambria Math" panose="02040503050406030204" pitchFamily="18" charset="0"/>
                          </a:rPr>
                          <m:t>𝑖</m:t>
                        </m:r>
                      </m:sub>
                    </m:sSub>
                  </m:oMath>
                </a14:m>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marL="742950" lvl="1" indent="-285750" algn="just">
                  <a:lnSpc>
                    <a:spcPct val="150000"/>
                  </a:lnSpc>
                  <a:buFont typeface="Arial" panose="020B0604020202020204" pitchFamily="34" charset="0"/>
                  <a:buChar char="•"/>
                </a:pPr>
                <a14:m>
                  <m:oMath xmlns:m="http://schemas.openxmlformats.org/officeDocument/2006/math">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𝑒</m:t>
                        </m:r>
                      </m:e>
                      <m:sub>
                        <m:r>
                          <a:rPr lang="en-US" altLang="zh-CN" sz="1600" i="1">
                            <a:latin typeface="Cambria Math" panose="02040503050406030204" pitchFamily="18" charset="0"/>
                          </a:rPr>
                          <m:t>𝑖𝑗</m:t>
                        </m:r>
                      </m:sub>
                    </m:sSub>
                    <m:r>
                      <a:rPr lang="en-US" altLang="zh-CN" sz="1600" i="1">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𝑡</m:t>
                        </m:r>
                      </m:e>
                      <m:sub>
                        <m:r>
                          <a:rPr lang="en-US" altLang="zh-CN" sz="1600" i="1">
                            <a:latin typeface="Cambria Math" panose="02040503050406030204" pitchFamily="18" charset="0"/>
                          </a:rPr>
                          <m:t>𝑖</m:t>
                        </m:r>
                      </m:sub>
                    </m:sSub>
                    <m:r>
                      <a:rPr lang="en-US" altLang="zh-CN" sz="1600" i="1">
                        <a:latin typeface="Cambria Math" panose="02040503050406030204" pitchFamily="18" charset="0"/>
                      </a:rPr>
                      <m:t>, </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𝑡</m:t>
                        </m:r>
                      </m:e>
                      <m:sub>
                        <m:r>
                          <a:rPr lang="en-US" altLang="zh-CN" sz="1600" i="1">
                            <a:latin typeface="Cambria Math" panose="02040503050406030204" pitchFamily="18" charset="0"/>
                          </a:rPr>
                          <m:t>𝑗</m:t>
                        </m:r>
                      </m:sub>
                    </m:sSub>
                    <m:r>
                      <a:rPr lang="en-US" altLang="zh-CN" sz="1600" i="1">
                        <a:latin typeface="Cambria Math" panose="02040503050406030204" pitchFamily="18" charset="0"/>
                      </a:rPr>
                      <m:t>)</m:t>
                    </m:r>
                  </m:oMath>
                </a14:m>
                <a:r>
                  <a:rPr lang="zh-CN" altLang="en-US" sz="1600" dirty="0" smtClean="0">
                    <a:latin typeface="微软雅黑" panose="020B0503020204020204" pitchFamily="34" charset="-122"/>
                    <a:ea typeface="微软雅黑" panose="020B0503020204020204" pitchFamily="34" charset="-122"/>
                  </a:rPr>
                  <a:t>是</a:t>
                </a:r>
                <a:r>
                  <a:rPr lang="zh-CN" altLang="en-US" sz="1600" dirty="0" smtClean="0">
                    <a:solidFill>
                      <a:srgbClr val="FF0000"/>
                    </a:solidFill>
                    <a:latin typeface="微软雅黑" panose="020B0503020204020204" pitchFamily="34" charset="-122"/>
                    <a:ea typeface="微软雅黑" panose="020B0503020204020204" pitchFamily="34" charset="-122"/>
                  </a:rPr>
                  <a:t>优先级依赖项</a:t>
                </a:r>
                <a:r>
                  <a:rPr lang="zh-CN" altLang="en-US" sz="1600" dirty="0" smtClean="0">
                    <a:latin typeface="微软雅黑" panose="020B0503020204020204" pitchFamily="34" charset="-122"/>
                    <a:ea typeface="微软雅黑" panose="020B0503020204020204" pitchFamily="34" charset="-122"/>
                  </a:rPr>
                  <a:t>，</a:t>
                </a:r>
                <a:r>
                  <a:rPr lang="zh-CN" altLang="zh-CN" sz="1600" dirty="0" smtClean="0">
                    <a:latin typeface="微软雅黑" panose="020B0503020204020204" pitchFamily="34" charset="-122"/>
                    <a:ea typeface="微软雅黑" panose="020B0503020204020204" pitchFamily="34" charset="-122"/>
                  </a:rPr>
                  <a:t>表示</a:t>
                </a:r>
                <a14:m>
                  <m:oMath xmlns:m="http://schemas.openxmlformats.org/officeDocument/2006/math">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𝑡</m:t>
                        </m:r>
                      </m:e>
                      <m:sub>
                        <m:r>
                          <a:rPr lang="en-US" altLang="zh-CN" sz="1600" i="1">
                            <a:latin typeface="Cambria Math" panose="02040503050406030204" pitchFamily="18" charset="0"/>
                          </a:rPr>
                          <m:t>𝑗</m:t>
                        </m:r>
                      </m:sub>
                    </m:sSub>
                  </m:oMath>
                </a14:m>
                <a:r>
                  <a:rPr lang="zh-CN" altLang="zh-CN" sz="1600" dirty="0">
                    <a:latin typeface="微软雅黑" panose="020B0503020204020204" pitchFamily="34" charset="-122"/>
                    <a:ea typeface="微软雅黑" panose="020B0503020204020204" pitchFamily="34" charset="-122"/>
                  </a:rPr>
                  <a:t>仅在完成</a:t>
                </a:r>
                <a14:m>
                  <m:oMath xmlns:m="http://schemas.openxmlformats.org/officeDocument/2006/math">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𝑡</m:t>
                        </m:r>
                      </m:e>
                      <m:sub>
                        <m:r>
                          <a:rPr lang="en-US" altLang="zh-CN" sz="1600" i="1">
                            <a:latin typeface="Cambria Math" panose="02040503050406030204" pitchFamily="18" charset="0"/>
                          </a:rPr>
                          <m:t>𝑖</m:t>
                        </m:r>
                      </m:sub>
                    </m:sSub>
                  </m:oMath>
                </a14:m>
                <a:r>
                  <a:rPr lang="zh-CN" altLang="zh-CN" sz="1600" dirty="0">
                    <a:latin typeface="微软雅黑" panose="020B0503020204020204" pitchFamily="34" charset="-122"/>
                    <a:ea typeface="微软雅黑" panose="020B0503020204020204" pitchFamily="34" charset="-122"/>
                  </a:rPr>
                  <a:t>并且接收到来自</a:t>
                </a:r>
                <a14:m>
                  <m:oMath xmlns:m="http://schemas.openxmlformats.org/officeDocument/2006/math">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𝑡</m:t>
                        </m:r>
                      </m:e>
                      <m:sub>
                        <m:r>
                          <a:rPr lang="en-US" altLang="zh-CN" sz="1600" i="1">
                            <a:latin typeface="Cambria Math" panose="02040503050406030204" pitchFamily="18" charset="0"/>
                          </a:rPr>
                          <m:t>𝑖</m:t>
                        </m:r>
                      </m:sub>
                    </m:sSub>
                  </m:oMath>
                </a14:m>
                <a:r>
                  <a:rPr lang="zh-CN" altLang="zh-CN" sz="1600" dirty="0">
                    <a:latin typeface="微软雅黑" panose="020B0503020204020204" pitchFamily="34" charset="-122"/>
                    <a:ea typeface="微软雅黑" panose="020B0503020204020204" pitchFamily="34" charset="-122"/>
                  </a:rPr>
                  <a:t>的数据之后才开始</a:t>
                </a:r>
                <a:r>
                  <a:rPr lang="zh-CN" altLang="zh-CN" sz="1600" dirty="0" smtClean="0">
                    <a:latin typeface="微软雅黑" panose="020B0503020204020204" pitchFamily="34" charset="-122"/>
                    <a:ea typeface="微软雅黑" panose="020B0503020204020204" pitchFamily="34" charset="-122"/>
                  </a:rPr>
                  <a:t>执行</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p:txBody>
          </p:sp>
        </mc:Choice>
        <mc:Fallback xmlns="">
          <p:sp>
            <p:nvSpPr>
              <p:cNvPr id="124" name="文本框 123">
                <a:extLst>
                  <a:ext uri="{FF2B5EF4-FFF2-40B4-BE49-F238E27FC236}">
                    <a16:creationId xmlns:a16="http://schemas.microsoft.com/office/drawing/2014/main" id="{2443B08D-66DA-494C-84F9-D7EAB002ACF7}"/>
                  </a:ext>
                </a:extLst>
              </p:cNvPr>
              <p:cNvSpPr txBox="1">
                <a:spLocks noRot="1" noChangeAspect="1" noMove="1" noResize="1" noEditPoints="1" noAdjustHandles="1" noChangeArrowheads="1" noChangeShapeType="1" noTextEdit="1"/>
              </p:cNvSpPr>
              <p:nvPr/>
            </p:nvSpPr>
            <p:spPr>
              <a:xfrm>
                <a:off x="8221081" y="1479134"/>
                <a:ext cx="3877948" cy="4184735"/>
              </a:xfrm>
              <a:prstGeom prst="rect">
                <a:avLst/>
              </a:prstGeom>
              <a:blipFill>
                <a:blip r:embed="rId4"/>
                <a:stretch>
                  <a:fillRect l="-943" r="-786" b="-729"/>
                </a:stretch>
              </a:blipFill>
            </p:spPr>
            <p:txBody>
              <a:bodyPr/>
              <a:lstStyle/>
              <a:p>
                <a:r>
                  <a:rPr lang="zh-CN" altLang="en-US">
                    <a:noFill/>
                  </a:rPr>
                  <a:t> </a:t>
                </a:r>
              </a:p>
            </p:txBody>
          </p:sp>
        </mc:Fallback>
      </mc:AlternateContent>
      <p:sp>
        <p:nvSpPr>
          <p:cNvPr id="125" name="矩形: 圆角 124">
            <a:extLst>
              <a:ext uri="{FF2B5EF4-FFF2-40B4-BE49-F238E27FC236}">
                <a16:creationId xmlns:a16="http://schemas.microsoft.com/office/drawing/2014/main" id="{11BB26C2-6A35-4F5D-9DF8-3924731388DE}"/>
              </a:ext>
            </a:extLst>
          </p:cNvPr>
          <p:cNvSpPr/>
          <p:nvPr/>
        </p:nvSpPr>
        <p:spPr>
          <a:xfrm>
            <a:off x="4397227" y="1728523"/>
            <a:ext cx="1766546" cy="340768"/>
          </a:xfrm>
          <a:prstGeom prst="roundRect">
            <a:avLst>
              <a:gd name="adj" fmla="val 50000"/>
            </a:avLst>
          </a:prstGeom>
          <a:solidFill>
            <a:srgbClr val="00468E"/>
          </a:solidFill>
          <a:ln w="50800">
            <a:noFill/>
          </a:ln>
          <a:effectLst>
            <a:outerShdw blurRad="469900" sx="104000" sy="104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26" name="文本框 125">
            <a:extLst>
              <a:ext uri="{FF2B5EF4-FFF2-40B4-BE49-F238E27FC236}">
                <a16:creationId xmlns:a16="http://schemas.microsoft.com/office/drawing/2014/main" id="{35100DE7-C838-43A9-9FCE-7AB7A408053C}"/>
              </a:ext>
            </a:extLst>
          </p:cNvPr>
          <p:cNvSpPr txBox="1"/>
          <p:nvPr/>
        </p:nvSpPr>
        <p:spPr>
          <a:xfrm>
            <a:off x="4397227" y="1732922"/>
            <a:ext cx="1766546" cy="307777"/>
          </a:xfrm>
          <a:prstGeom prst="rect">
            <a:avLst/>
          </a:prstGeom>
          <a:noFill/>
        </p:spPr>
        <p:txBody>
          <a:bodyPr wrap="square" rtlCol="0">
            <a:spAutoFit/>
          </a:bodyPr>
          <a:lstStyle>
            <a:defPPr>
              <a:defRPr lang="zh-CN"/>
            </a:defPPr>
            <a:lvl1pPr>
              <a:defRPr sz="2800" b="1">
                <a:solidFill>
                  <a:srgbClr val="1E1F8B"/>
                </a:solidFill>
                <a:latin typeface="浪漫雅圆" panose="02010601040101010101" pitchFamily="2" charset="-122"/>
                <a:ea typeface="浪漫雅圆" panose="02010601040101010101" pitchFamily="2" charset="-122"/>
              </a:defRPr>
            </a:lvl1pPr>
          </a:lstStyle>
          <a:p>
            <a:pPr algn="ctr"/>
            <a:r>
              <a:rPr lang="zh-CN" altLang="en-US" sz="1400" dirty="0">
                <a:solidFill>
                  <a:schemeClr val="bg1"/>
                </a:solidFill>
                <a:latin typeface="微软雅黑" panose="020B0503020204020204" pitchFamily="34" charset="-122"/>
                <a:ea typeface="微软雅黑" panose="020B0503020204020204" pitchFamily="34" charset="-122"/>
              </a:rPr>
              <a:t>工作</a:t>
            </a:r>
            <a:r>
              <a:rPr lang="zh-CN" altLang="en-US" sz="1400" dirty="0" smtClean="0">
                <a:solidFill>
                  <a:schemeClr val="bg1"/>
                </a:solidFill>
                <a:latin typeface="微软雅黑" panose="020B0503020204020204" pitchFamily="34" charset="-122"/>
                <a:ea typeface="微软雅黑" panose="020B0503020204020204" pitchFamily="34" charset="-122"/>
              </a:rPr>
              <a:t>流模型</a:t>
            </a:r>
            <a:r>
              <a:rPr lang="en-US" altLang="zh-CN" sz="1400" dirty="0" smtClean="0">
                <a:solidFill>
                  <a:schemeClr val="bg1"/>
                </a:solidFill>
                <a:latin typeface="微软雅黑" panose="020B0503020204020204" pitchFamily="34" charset="-122"/>
                <a:ea typeface="微软雅黑" panose="020B0503020204020204" pitchFamily="34" charset="-122"/>
              </a:rPr>
              <a:t>-DAG</a:t>
            </a:r>
            <a:r>
              <a:rPr lang="zh-CN" altLang="en-US" sz="1400" dirty="0" smtClean="0">
                <a:solidFill>
                  <a:schemeClr val="bg1"/>
                </a:solidFill>
                <a:latin typeface="微软雅黑" panose="020B0503020204020204" pitchFamily="34" charset="-122"/>
                <a:ea typeface="微软雅黑" panose="020B0503020204020204" pitchFamily="34" charset="-122"/>
              </a:rPr>
              <a:t>图</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5464036" y="2185229"/>
            <a:ext cx="1007594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2" name="对象 11"/>
          <p:cNvGraphicFramePr>
            <a:graphicFrameLocks noChangeAspect="1"/>
          </p:cNvGraphicFramePr>
          <p:nvPr>
            <p:extLst>
              <p:ext uri="{D42A27DB-BD31-4B8C-83A1-F6EECF244321}">
                <p14:modId xmlns:p14="http://schemas.microsoft.com/office/powerpoint/2010/main" val="2616104962"/>
              </p:ext>
            </p:extLst>
          </p:nvPr>
        </p:nvGraphicFramePr>
        <p:xfrm>
          <a:off x="2886681" y="2274528"/>
          <a:ext cx="5010778" cy="2523095"/>
        </p:xfrm>
        <a:graphic>
          <a:graphicData uri="http://schemas.openxmlformats.org/presentationml/2006/ole">
            <mc:AlternateContent xmlns:mc="http://schemas.openxmlformats.org/markup-compatibility/2006">
              <mc:Choice xmlns:v="urn:schemas-microsoft-com:vml" Requires="v">
                <p:oleObj spid="_x0000_s4539" name="Visio" r:id="rId5" imgW="8553252" imgH="4305458" progId="Visio.Drawing.15">
                  <p:embed/>
                </p:oleObj>
              </mc:Choice>
              <mc:Fallback>
                <p:oleObj name="Visio" r:id="rId5" imgW="8553252" imgH="4305458" progId="Visio.Drawing.15">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86681" y="2274528"/>
                        <a:ext cx="5010778" cy="2523095"/>
                      </a:xfrm>
                      <a:prstGeom prst="rect">
                        <a:avLst/>
                      </a:prstGeom>
                      <a:noFill/>
                    </p:spPr>
                  </p:pic>
                </p:oleObj>
              </mc:Fallback>
            </mc:AlternateContent>
          </a:graphicData>
        </a:graphic>
      </p:graphicFrame>
      <p:pic>
        <p:nvPicPr>
          <p:cNvPr id="47" name="图片 46"/>
          <p:cNvPicPr>
            <a:picLocks noChangeAspect="1"/>
          </p:cNvPicPr>
          <p:nvPr/>
        </p:nvPicPr>
        <p:blipFill>
          <a:blip r:embed="rId7">
            <a:alphaModFix/>
            <a:duotone>
              <a:schemeClr val="accent5">
                <a:shade val="45000"/>
                <a:satMod val="135000"/>
              </a:schemeClr>
              <a:prstClr val="white"/>
            </a:duotone>
            <a:extLst>
              <a:ext uri="{BEBA8EAE-BF5A-486C-A8C5-ECC9F3942E4B}">
                <a14:imgProps xmlns:a14="http://schemas.microsoft.com/office/drawing/2010/main">
                  <a14:imgLayer r:embed="rId8">
                    <a14:imgEffect>
                      <a14:colorTemperature colorTemp="1500"/>
                    </a14:imgEffect>
                    <a14:imgEffect>
                      <a14:saturation sat="32000"/>
                    </a14:imgEffect>
                  </a14:imgLayer>
                </a14:imgProps>
              </a:ext>
              <a:ext uri="{28A0092B-C50C-407E-A947-70E740481C1C}">
                <a14:useLocalDpi xmlns:a14="http://schemas.microsoft.com/office/drawing/2010/main" val="0"/>
              </a:ext>
            </a:extLst>
          </a:blip>
          <a:stretch>
            <a:fillRect/>
          </a:stretch>
        </p:blipFill>
        <p:spPr>
          <a:xfrm>
            <a:off x="155079" y="129451"/>
            <a:ext cx="1470788" cy="1470788"/>
          </a:xfrm>
          <a:prstGeom prst="rect">
            <a:avLst/>
          </a:prstGeom>
          <a:noFill/>
          <a:ln>
            <a:noFill/>
          </a:ln>
        </p:spPr>
      </p:pic>
      <p:pic>
        <p:nvPicPr>
          <p:cNvPr id="21" name="图片 20"/>
          <p:cNvPicPr>
            <a:picLocks noChangeAspect="1"/>
          </p:cNvPicPr>
          <p:nvPr/>
        </p:nvPicPr>
        <p:blipFill>
          <a:blip r:embed="rId9" cstate="hqprint">
            <a:extLst>
              <a:ext uri="{BEBA8EAE-BF5A-486C-A8C5-ECC9F3942E4B}">
                <a14:imgProps xmlns:a14="http://schemas.microsoft.com/office/drawing/2010/main">
                  <a14:imgLayer r:embed="rId10">
                    <a14:imgEffect>
                      <a14:saturation sat="33000"/>
                    </a14:imgEffect>
                  </a14:imgLayer>
                </a14:imgProps>
              </a:ext>
              <a:ext uri="{28A0092B-C50C-407E-A947-70E740481C1C}">
                <a14:useLocalDpi xmlns:a14="http://schemas.microsoft.com/office/drawing/2010/main" val="0"/>
              </a:ext>
            </a:extLst>
          </a:blip>
          <a:stretch>
            <a:fillRect/>
          </a:stretch>
        </p:blipFill>
        <p:spPr>
          <a:xfrm>
            <a:off x="2160879" y="5684515"/>
            <a:ext cx="2194903" cy="1559832"/>
          </a:xfrm>
          <a:prstGeom prst="rect">
            <a:avLst/>
          </a:prstGeom>
        </p:spPr>
      </p:pic>
      <p:sp>
        <p:nvSpPr>
          <p:cNvPr id="22" name="矩形: 圆角 120">
            <a:extLst>
              <a:ext uri="{FF2B5EF4-FFF2-40B4-BE49-F238E27FC236}">
                <a16:creationId xmlns:a16="http://schemas.microsoft.com/office/drawing/2014/main" id="{44906AC7-84B6-453D-BE8F-1E08EA3CF00D}"/>
              </a:ext>
            </a:extLst>
          </p:cNvPr>
          <p:cNvSpPr/>
          <p:nvPr/>
        </p:nvSpPr>
        <p:spPr>
          <a:xfrm>
            <a:off x="-335280" y="2666887"/>
            <a:ext cx="2430780" cy="615507"/>
          </a:xfrm>
          <a:prstGeom prst="roundRect">
            <a:avLst>
              <a:gd name="adj" fmla="val 50000"/>
            </a:avLst>
          </a:prstGeom>
          <a:solidFill>
            <a:schemeClr val="bg1"/>
          </a:solidFill>
          <a:ln w="50800">
            <a:noFill/>
          </a:ln>
          <a:effectLst>
            <a:outerShdw blurRad="469900" sx="104000" sy="104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3" name="文本框 22">
            <a:extLst>
              <a:ext uri="{FF2B5EF4-FFF2-40B4-BE49-F238E27FC236}">
                <a16:creationId xmlns:a16="http://schemas.microsoft.com/office/drawing/2014/main" id="{F2A70FE8-B823-4BCA-ABD5-E5714485D20F}"/>
              </a:ext>
            </a:extLst>
          </p:cNvPr>
          <p:cNvSpPr txBox="1"/>
          <p:nvPr/>
        </p:nvSpPr>
        <p:spPr>
          <a:xfrm>
            <a:off x="203606" y="2719952"/>
            <a:ext cx="1686154" cy="461665"/>
          </a:xfrm>
          <a:prstGeom prst="rect">
            <a:avLst/>
          </a:prstGeom>
          <a:noFill/>
        </p:spPr>
        <p:txBody>
          <a:bodyPr wrap="square" rtlCol="0">
            <a:spAutoFit/>
          </a:bodyPr>
          <a:lstStyle/>
          <a:p>
            <a:r>
              <a:rPr lang="zh-CN" altLang="en-US" sz="2400" b="1" dirty="0" smtClean="0">
                <a:solidFill>
                  <a:srgbClr val="00468E"/>
                </a:solidFill>
                <a:latin typeface="微软雅黑" panose="020B0503020204020204" pitchFamily="34" charset="-122"/>
                <a:ea typeface="微软雅黑" panose="020B0503020204020204" pitchFamily="34" charset="-122"/>
              </a:rPr>
              <a:t>问题建模 </a:t>
            </a:r>
            <a:endParaRPr lang="zh-CN" altLang="en-US" sz="2400" b="1" dirty="0">
              <a:solidFill>
                <a:srgbClr val="00468E"/>
              </a:solidFill>
              <a:latin typeface="微软雅黑" panose="020B0503020204020204" pitchFamily="34" charset="-122"/>
              <a:ea typeface="微软雅黑" panose="020B0503020204020204" pitchFamily="34" charset="-122"/>
            </a:endParaRPr>
          </a:p>
        </p:txBody>
      </p:sp>
      <p:sp>
        <p:nvSpPr>
          <p:cNvPr id="24" name="弧形 23">
            <a:extLst>
              <a:ext uri="{FF2B5EF4-FFF2-40B4-BE49-F238E27FC236}">
                <a16:creationId xmlns:a16="http://schemas.microsoft.com/office/drawing/2014/main" id="{42BC9E90-A9F4-4585-88CC-3203288AEDE6}"/>
              </a:ext>
            </a:extLst>
          </p:cNvPr>
          <p:cNvSpPr/>
          <p:nvPr/>
        </p:nvSpPr>
        <p:spPr>
          <a:xfrm rot="2700000">
            <a:off x="1467034" y="2776728"/>
            <a:ext cx="395824" cy="395824"/>
          </a:xfrm>
          <a:prstGeom prst="arc">
            <a:avLst/>
          </a:prstGeom>
          <a:ln w="50800" cap="rnd">
            <a:solidFill>
              <a:srgbClr val="00468E"/>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C5E880B9-107D-41C6-87F1-65F66D40A0BF}"/>
              </a:ext>
            </a:extLst>
          </p:cNvPr>
          <p:cNvSpPr txBox="1"/>
          <p:nvPr/>
        </p:nvSpPr>
        <p:spPr>
          <a:xfrm>
            <a:off x="203606" y="2185231"/>
            <a:ext cx="1373734" cy="400110"/>
          </a:xfrm>
          <a:prstGeom prst="rect">
            <a:avLst/>
          </a:prstGeom>
          <a:noFill/>
        </p:spPr>
        <p:txBody>
          <a:bodyPr wrap="square" rtlCol="0">
            <a:spAutoFit/>
          </a:bodyPr>
          <a:lstStyle/>
          <a:p>
            <a:r>
              <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rPr>
              <a:t>研究</a:t>
            </a:r>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背景</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89BB294C-F152-47A1-A832-B338DFB2169C}"/>
              </a:ext>
            </a:extLst>
          </p:cNvPr>
          <p:cNvSpPr txBox="1"/>
          <p:nvPr/>
        </p:nvSpPr>
        <p:spPr>
          <a:xfrm>
            <a:off x="203606" y="3427948"/>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调度方法</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27" name="文本框 26">
            <a:extLst>
              <a:ext uri="{FF2B5EF4-FFF2-40B4-BE49-F238E27FC236}">
                <a16:creationId xmlns:a16="http://schemas.microsoft.com/office/drawing/2014/main" id="{70B01E73-2206-4BAF-96FD-98F96844A935}"/>
              </a:ext>
            </a:extLst>
          </p:cNvPr>
          <p:cNvSpPr txBox="1"/>
          <p:nvPr/>
        </p:nvSpPr>
        <p:spPr>
          <a:xfrm>
            <a:off x="203606" y="4018403"/>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实验分析</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70B01E73-2206-4BAF-96FD-98F96844A935}"/>
              </a:ext>
            </a:extLst>
          </p:cNvPr>
          <p:cNvSpPr txBox="1"/>
          <p:nvPr/>
        </p:nvSpPr>
        <p:spPr>
          <a:xfrm>
            <a:off x="203606" y="4583423"/>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总结展望</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043548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5" name="矩形: 圆角 304">
            <a:extLst>
              <a:ext uri="{FF2B5EF4-FFF2-40B4-BE49-F238E27FC236}">
                <a16:creationId xmlns:a16="http://schemas.microsoft.com/office/drawing/2014/main" id="{8B4C9A87-90B0-4805-BA9D-79505DC69554}"/>
              </a:ext>
            </a:extLst>
          </p:cNvPr>
          <p:cNvSpPr/>
          <p:nvPr/>
        </p:nvSpPr>
        <p:spPr>
          <a:xfrm>
            <a:off x="2689011" y="1536921"/>
            <a:ext cx="8776848" cy="3975258"/>
          </a:xfrm>
          <a:prstGeom prst="roundRect">
            <a:avLst>
              <a:gd name="adj" fmla="val 10297"/>
            </a:avLst>
          </a:prstGeom>
          <a:solidFill>
            <a:schemeClr val="bg1"/>
          </a:solidFill>
          <a:ln>
            <a:noFill/>
          </a:ln>
          <a:effectLst>
            <a:outerShdw blurRad="2794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12" name="矩形: 圆角 111">
            <a:extLst>
              <a:ext uri="{FF2B5EF4-FFF2-40B4-BE49-F238E27FC236}">
                <a16:creationId xmlns:a16="http://schemas.microsoft.com/office/drawing/2014/main" id="{82512636-FC39-4935-9320-864DA06B68CC}"/>
              </a:ext>
            </a:extLst>
          </p:cNvPr>
          <p:cNvSpPr/>
          <p:nvPr/>
        </p:nvSpPr>
        <p:spPr>
          <a:xfrm>
            <a:off x="3405241" y="2162060"/>
            <a:ext cx="1558965" cy="442175"/>
          </a:xfrm>
          <a:prstGeom prst="roundRect">
            <a:avLst>
              <a:gd name="adj" fmla="val 50000"/>
            </a:avLst>
          </a:prstGeom>
          <a:solidFill>
            <a:srgbClr val="00468E"/>
          </a:solidFill>
          <a:ln w="50800">
            <a:noFill/>
          </a:ln>
          <a:effectLst>
            <a:outerShdw blurRad="469900" sx="104000" sy="104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06" name="任意多边形: 形状 305">
            <a:extLst>
              <a:ext uri="{FF2B5EF4-FFF2-40B4-BE49-F238E27FC236}">
                <a16:creationId xmlns:a16="http://schemas.microsoft.com/office/drawing/2014/main" id="{182DD694-6D4B-4DFA-AC46-178C63A21ACC}"/>
              </a:ext>
            </a:extLst>
          </p:cNvPr>
          <p:cNvSpPr/>
          <p:nvPr/>
        </p:nvSpPr>
        <p:spPr>
          <a:xfrm>
            <a:off x="2389778" y="1331684"/>
            <a:ext cx="833708" cy="623796"/>
          </a:xfrm>
          <a:custGeom>
            <a:avLst/>
            <a:gdLst/>
            <a:ahLst/>
            <a:cxnLst/>
            <a:rect l="l" t="t" r="r" b="b"/>
            <a:pathLst>
              <a:path w="95778" h="71663">
                <a:moveTo>
                  <a:pt x="82098" y="5"/>
                </a:moveTo>
                <a:cubicBezTo>
                  <a:pt x="84614" y="48"/>
                  <a:pt x="87286" y="396"/>
                  <a:pt x="90116" y="1050"/>
                </a:cubicBezTo>
                <a:lnTo>
                  <a:pt x="90116" y="8817"/>
                </a:lnTo>
                <a:cubicBezTo>
                  <a:pt x="78257" y="13440"/>
                  <a:pt x="71979" y="21792"/>
                  <a:pt x="71280" y="33873"/>
                </a:cubicBezTo>
                <a:cubicBezTo>
                  <a:pt x="84139" y="29288"/>
                  <a:pt x="92305" y="35340"/>
                  <a:pt x="95778" y="52027"/>
                </a:cubicBezTo>
                <a:cubicBezTo>
                  <a:pt x="94826" y="65118"/>
                  <a:pt x="87973" y="71663"/>
                  <a:pt x="75219" y="71663"/>
                </a:cubicBezTo>
                <a:cubicBezTo>
                  <a:pt x="59956" y="70752"/>
                  <a:pt x="52325" y="61506"/>
                  <a:pt x="52325" y="43926"/>
                </a:cubicBezTo>
                <a:cubicBezTo>
                  <a:pt x="54564" y="14342"/>
                  <a:pt x="64489" y="-298"/>
                  <a:pt x="82098" y="5"/>
                </a:cubicBezTo>
                <a:close/>
                <a:moveTo>
                  <a:pt x="29473" y="5"/>
                </a:moveTo>
                <a:cubicBezTo>
                  <a:pt x="31987" y="48"/>
                  <a:pt x="34659" y="396"/>
                  <a:pt x="37490" y="1050"/>
                </a:cubicBezTo>
                <a:lnTo>
                  <a:pt x="37490" y="8817"/>
                </a:lnTo>
                <a:cubicBezTo>
                  <a:pt x="25647" y="13434"/>
                  <a:pt x="19469" y="21786"/>
                  <a:pt x="18954" y="33873"/>
                </a:cubicBezTo>
                <a:cubicBezTo>
                  <a:pt x="31588" y="29288"/>
                  <a:pt x="39755" y="35324"/>
                  <a:pt x="43458" y="51980"/>
                </a:cubicBezTo>
                <a:cubicBezTo>
                  <a:pt x="42502" y="65102"/>
                  <a:pt x="35547" y="71663"/>
                  <a:pt x="22593" y="71663"/>
                </a:cubicBezTo>
                <a:cubicBezTo>
                  <a:pt x="7531" y="70752"/>
                  <a:pt x="0" y="61506"/>
                  <a:pt x="0" y="43926"/>
                </a:cubicBezTo>
                <a:cubicBezTo>
                  <a:pt x="2053" y="14342"/>
                  <a:pt x="11877" y="-298"/>
                  <a:pt x="29473" y="5"/>
                </a:cubicBezTo>
                <a:close/>
              </a:path>
            </a:pathLst>
          </a:custGeom>
          <a:solidFill>
            <a:srgbClr val="004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61530E86-1602-4069-8724-09DCEF16574B}"/>
              </a:ext>
            </a:extLst>
          </p:cNvPr>
          <p:cNvSpPr/>
          <p:nvPr/>
        </p:nvSpPr>
        <p:spPr>
          <a:xfrm>
            <a:off x="0" y="0"/>
            <a:ext cx="1825599" cy="6858000"/>
          </a:xfrm>
          <a:prstGeom prst="rect">
            <a:avLst/>
          </a:prstGeom>
          <a:solidFill>
            <a:srgbClr val="004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A6AF2021-3289-4C2D-93F1-66CC3AB9032A}"/>
              </a:ext>
            </a:extLst>
          </p:cNvPr>
          <p:cNvSpPr txBox="1"/>
          <p:nvPr/>
        </p:nvSpPr>
        <p:spPr>
          <a:xfrm>
            <a:off x="2287062" y="473744"/>
            <a:ext cx="9347391" cy="523220"/>
          </a:xfrm>
          <a:prstGeom prst="rect">
            <a:avLst/>
          </a:prstGeom>
          <a:noFill/>
        </p:spPr>
        <p:txBody>
          <a:bodyPr wrap="square" rtlCol="0">
            <a:spAutoFit/>
          </a:bodyPr>
          <a:lstStyle/>
          <a:p>
            <a:r>
              <a:rPr lang="en-US" altLang="zh-CN" sz="2800" b="1" dirty="0">
                <a:solidFill>
                  <a:srgbClr val="00468E"/>
                </a:solidFill>
                <a:latin typeface="微软雅黑" panose="020B0503020204020204" pitchFamily="34" charset="-122"/>
                <a:ea typeface="微软雅黑" panose="020B0503020204020204" pitchFamily="34" charset="-122"/>
              </a:rPr>
              <a:t>2</a:t>
            </a:r>
            <a:r>
              <a:rPr lang="en-US" altLang="zh-CN" sz="2800" b="1" dirty="0" smtClean="0">
                <a:solidFill>
                  <a:srgbClr val="00468E"/>
                </a:solidFill>
                <a:latin typeface="微软雅黑" panose="020B0503020204020204" pitchFamily="34" charset="-122"/>
                <a:ea typeface="微软雅黑" panose="020B0503020204020204" pitchFamily="34" charset="-122"/>
              </a:rPr>
              <a:t>.1.2 </a:t>
            </a:r>
            <a:r>
              <a:rPr lang="zh-CN" altLang="en-US" sz="2800" b="1" dirty="0" smtClean="0">
                <a:solidFill>
                  <a:srgbClr val="00468E"/>
                </a:solidFill>
                <a:latin typeface="微软雅黑" panose="020B0503020204020204" pitchFamily="34" charset="-122"/>
                <a:ea typeface="微软雅黑" panose="020B0503020204020204" pitchFamily="34" charset="-122"/>
              </a:rPr>
              <a:t>云资源模型</a:t>
            </a:r>
            <a:endParaRPr lang="zh-CN" altLang="en-US" sz="2800" b="1" dirty="0">
              <a:solidFill>
                <a:srgbClr val="00468E"/>
              </a:solidFill>
              <a:latin typeface="微软雅黑" panose="020B0503020204020204" pitchFamily="34" charset="-122"/>
              <a:ea typeface="微软雅黑" panose="020B0503020204020204" pitchFamily="34" charset="-122"/>
            </a:endParaRPr>
          </a:p>
        </p:txBody>
      </p:sp>
      <p:sp>
        <p:nvSpPr>
          <p:cNvPr id="7172" name="文本框 7171">
            <a:extLst>
              <a:ext uri="{FF2B5EF4-FFF2-40B4-BE49-F238E27FC236}">
                <a16:creationId xmlns:a16="http://schemas.microsoft.com/office/drawing/2014/main" id="{2276C83F-36B5-4432-9838-DFA02067EACA}"/>
              </a:ext>
            </a:extLst>
          </p:cNvPr>
          <p:cNvSpPr txBox="1"/>
          <p:nvPr/>
        </p:nvSpPr>
        <p:spPr>
          <a:xfrm>
            <a:off x="3405241" y="2183092"/>
            <a:ext cx="1558965" cy="400110"/>
          </a:xfrm>
          <a:prstGeom prst="rect">
            <a:avLst/>
          </a:prstGeom>
          <a:noFill/>
        </p:spPr>
        <p:txBody>
          <a:bodyPr wrap="square" rtlCol="0">
            <a:spAutoFit/>
          </a:bodyPr>
          <a:lstStyle>
            <a:defPPr>
              <a:defRPr lang="zh-CN"/>
            </a:defPPr>
            <a:lvl1pPr>
              <a:defRPr sz="2800" b="1">
                <a:solidFill>
                  <a:srgbClr val="1E1F8B"/>
                </a:solidFill>
                <a:latin typeface="浪漫雅圆" panose="02010601040101010101" pitchFamily="2" charset="-122"/>
                <a:ea typeface="浪漫雅圆" panose="02010601040101010101" pitchFamily="2" charset="-122"/>
              </a:defRPr>
            </a:lvl1pPr>
          </a:lstStyle>
          <a:p>
            <a:pPr algn="ctr"/>
            <a:r>
              <a:rPr lang="zh-CN" altLang="en-US" sz="2000" dirty="0">
                <a:solidFill>
                  <a:schemeClr val="bg1"/>
                </a:solidFill>
                <a:latin typeface="微软雅黑" panose="020B0503020204020204" pitchFamily="34" charset="-122"/>
                <a:ea typeface="微软雅黑" panose="020B0503020204020204" pitchFamily="34" charset="-122"/>
              </a:rPr>
              <a:t>云</a:t>
            </a:r>
            <a:r>
              <a:rPr lang="zh-CN" altLang="en-US" sz="2000" dirty="0" smtClean="0">
                <a:solidFill>
                  <a:schemeClr val="bg1"/>
                </a:solidFill>
                <a:latin typeface="微软雅黑" panose="020B0503020204020204" pitchFamily="34" charset="-122"/>
                <a:ea typeface="微软雅黑" panose="020B0503020204020204" pitchFamily="34" charset="-122"/>
              </a:rPr>
              <a:t>资源模型</a:t>
            </a:r>
            <a:endParaRPr lang="zh-CN" altLang="en-US" sz="2000" dirty="0">
              <a:solidFill>
                <a:schemeClr val="bg1"/>
              </a:solidFill>
              <a:latin typeface="微软雅黑" panose="020B0503020204020204" pitchFamily="34" charset="-122"/>
              <a:ea typeface="微软雅黑" panose="020B0503020204020204" pitchFamily="34" charset="-122"/>
            </a:endParaRPr>
          </a:p>
        </p:txBody>
      </p:sp>
      <p:pic>
        <p:nvPicPr>
          <p:cNvPr id="114" name="图片 113"/>
          <p:cNvPicPr>
            <a:picLocks noChangeAspect="1"/>
          </p:cNvPicPr>
          <p:nvPr/>
        </p:nvPicPr>
        <p:blipFill>
          <a:blip r:embed="rId3">
            <a:alphaModFix/>
            <a:duotone>
              <a:schemeClr val="accent5">
                <a:shade val="45000"/>
                <a:satMod val="135000"/>
              </a:schemeClr>
              <a:prstClr val="white"/>
            </a:duotone>
            <a:extLst>
              <a:ext uri="{BEBA8EAE-BF5A-486C-A8C5-ECC9F3942E4B}">
                <a14:imgProps xmlns:a14="http://schemas.microsoft.com/office/drawing/2010/main">
                  <a14:imgLayer r:embed="rId4">
                    <a14:imgEffect>
                      <a14:colorTemperature colorTemp="1500"/>
                    </a14:imgEffect>
                    <a14:imgEffect>
                      <a14:saturation sat="32000"/>
                    </a14:imgEffect>
                  </a14:imgLayer>
                </a14:imgProps>
              </a:ext>
              <a:ext uri="{28A0092B-C50C-407E-A947-70E740481C1C}">
                <a14:useLocalDpi xmlns:a14="http://schemas.microsoft.com/office/drawing/2010/main" val="0"/>
              </a:ext>
            </a:extLst>
          </a:blip>
          <a:stretch>
            <a:fillRect/>
          </a:stretch>
        </p:blipFill>
        <p:spPr>
          <a:xfrm>
            <a:off x="155079" y="129451"/>
            <a:ext cx="1470788" cy="1470788"/>
          </a:xfrm>
          <a:prstGeom prst="rect">
            <a:avLst/>
          </a:prstGeom>
          <a:noFill/>
          <a:ln>
            <a:noFill/>
          </a:ln>
        </p:spPr>
      </p:pic>
      <mc:AlternateContent xmlns:mc="http://schemas.openxmlformats.org/markup-compatibility/2006" xmlns:a14="http://schemas.microsoft.com/office/drawing/2010/main">
        <mc:Choice Requires="a14">
          <p:sp>
            <p:nvSpPr>
              <p:cNvPr id="120" name="文本框 119">
                <a:extLst>
                  <a:ext uri="{FF2B5EF4-FFF2-40B4-BE49-F238E27FC236}">
                    <a16:creationId xmlns:a16="http://schemas.microsoft.com/office/drawing/2014/main" id="{DD2C9A0A-0CFE-4BF9-B002-2F158F750411}"/>
                  </a:ext>
                </a:extLst>
              </p:cNvPr>
              <p:cNvSpPr txBox="1"/>
              <p:nvPr/>
            </p:nvSpPr>
            <p:spPr>
              <a:xfrm>
                <a:off x="2971356" y="2818801"/>
                <a:ext cx="8211112" cy="2002408"/>
              </a:xfrm>
              <a:prstGeom prst="rect">
                <a:avLst/>
              </a:prstGeom>
              <a:noFill/>
            </p:spPr>
            <p:txBody>
              <a:bodyPr wrap="square" rtlCol="0">
                <a:spAutoFit/>
              </a:bodyPr>
              <a:lstStyle/>
              <a:p>
                <a:pPr>
                  <a:lnSpc>
                    <a:spcPct val="150000"/>
                  </a:lnSpc>
                </a:pPr>
                <a:r>
                  <a:rPr lang="en-US" altLang="zh-CN" sz="1600" dirty="0">
                    <a:latin typeface="微软雅黑" panose="020B0503020204020204" pitchFamily="34" charset="-122"/>
                    <a:ea typeface="微软雅黑" panose="020B0503020204020204" pitchFamily="34" charset="-122"/>
                  </a:rPr>
                  <a:t>         </a:t>
                </a:r>
                <a:r>
                  <a:rPr lang="zh-CN" altLang="zh-CN" sz="1600" dirty="0">
                    <a:latin typeface="微软雅黑" panose="020B0503020204020204" pitchFamily="34" charset="-122"/>
                    <a:ea typeface="微软雅黑" panose="020B0503020204020204" pitchFamily="34" charset="-122"/>
                  </a:rPr>
                  <a:t>云资源模型是一系列异构的虚拟云主机集合</a:t>
                </a:r>
                <a:r>
                  <a:rPr lang="zh-CN" altLang="en-US" sz="1600" dirty="0">
                    <a:latin typeface="微软雅黑" panose="020B0503020204020204" pitchFamily="34" charset="-122"/>
                    <a:ea typeface="微软雅黑" panose="020B0503020204020204" pitchFamily="34" charset="-122"/>
                  </a:rPr>
                  <a:t>，</a:t>
                </a:r>
                <a14:m>
                  <m:oMath xmlns:m="http://schemas.openxmlformats.org/officeDocument/2006/math">
                    <m:r>
                      <a:rPr lang="en-US" altLang="zh-CN" sz="1600" smtClean="0">
                        <a:solidFill>
                          <a:srgbClr val="FF0000"/>
                        </a:solidFill>
                        <a:latin typeface="Cambria Math" panose="02040503050406030204" pitchFamily="18" charset="0"/>
                        <a:ea typeface="微软雅黑" panose="020B0503020204020204" pitchFamily="34" charset="-122"/>
                      </a:rPr>
                      <m:t>𝑉</m:t>
                    </m:r>
                    <m:r>
                      <a:rPr lang="en-US" altLang="zh-CN" sz="1600" smtClean="0">
                        <a:solidFill>
                          <a:srgbClr val="FF0000"/>
                        </a:solidFill>
                        <a:latin typeface="Cambria Math" panose="02040503050406030204" pitchFamily="18" charset="0"/>
                        <a:ea typeface="微软雅黑" panose="020B0503020204020204" pitchFamily="34" charset="-122"/>
                      </a:rPr>
                      <m:t>={</m:t>
                    </m:r>
                    <m:sSub>
                      <m:sSubPr>
                        <m:ctrlPr>
                          <a:rPr lang="zh-CN" altLang="zh-CN" sz="1600" i="1">
                            <a:solidFill>
                              <a:srgbClr val="FF0000"/>
                            </a:solidFill>
                            <a:latin typeface="Cambria Math" panose="02040503050406030204" pitchFamily="18" charset="0"/>
                            <a:ea typeface="微软雅黑" panose="020B0503020204020204" pitchFamily="34" charset="-122"/>
                          </a:rPr>
                        </m:ctrlPr>
                      </m:sSubPr>
                      <m:e>
                        <m:r>
                          <a:rPr lang="en-US" altLang="zh-CN" sz="1600">
                            <a:solidFill>
                              <a:srgbClr val="FF0000"/>
                            </a:solidFill>
                            <a:latin typeface="Cambria Math" panose="02040503050406030204" pitchFamily="18" charset="0"/>
                            <a:ea typeface="微软雅黑" panose="020B0503020204020204" pitchFamily="34" charset="-122"/>
                          </a:rPr>
                          <m:t>𝑉</m:t>
                        </m:r>
                      </m:e>
                      <m:sub>
                        <m:r>
                          <a:rPr lang="en-US" altLang="zh-CN" sz="1600">
                            <a:solidFill>
                              <a:srgbClr val="FF0000"/>
                            </a:solidFill>
                            <a:latin typeface="Cambria Math" panose="02040503050406030204" pitchFamily="18" charset="0"/>
                            <a:ea typeface="微软雅黑" panose="020B0503020204020204" pitchFamily="34" charset="-122"/>
                          </a:rPr>
                          <m:t>1</m:t>
                        </m:r>
                      </m:sub>
                    </m:sSub>
                    <m:r>
                      <a:rPr lang="en-US" altLang="zh-CN" sz="1600">
                        <a:solidFill>
                          <a:srgbClr val="FF0000"/>
                        </a:solidFill>
                        <a:latin typeface="Cambria Math" panose="02040503050406030204" pitchFamily="18" charset="0"/>
                        <a:ea typeface="微软雅黑" panose="020B0503020204020204" pitchFamily="34" charset="-122"/>
                      </a:rPr>
                      <m:t>, </m:t>
                    </m:r>
                    <m:sSub>
                      <m:sSubPr>
                        <m:ctrlPr>
                          <a:rPr lang="zh-CN" altLang="zh-CN" sz="1600" i="1">
                            <a:solidFill>
                              <a:srgbClr val="FF0000"/>
                            </a:solidFill>
                            <a:latin typeface="Cambria Math" panose="02040503050406030204" pitchFamily="18" charset="0"/>
                            <a:ea typeface="微软雅黑" panose="020B0503020204020204" pitchFamily="34" charset="-122"/>
                          </a:rPr>
                        </m:ctrlPr>
                      </m:sSubPr>
                      <m:e>
                        <m:r>
                          <a:rPr lang="en-US" altLang="zh-CN" sz="1600">
                            <a:solidFill>
                              <a:srgbClr val="FF0000"/>
                            </a:solidFill>
                            <a:latin typeface="Cambria Math" panose="02040503050406030204" pitchFamily="18" charset="0"/>
                            <a:ea typeface="微软雅黑" panose="020B0503020204020204" pitchFamily="34" charset="-122"/>
                          </a:rPr>
                          <m:t>𝑉</m:t>
                        </m:r>
                      </m:e>
                      <m:sub>
                        <m:r>
                          <a:rPr lang="en-US" altLang="zh-CN" sz="1600">
                            <a:solidFill>
                              <a:srgbClr val="FF0000"/>
                            </a:solidFill>
                            <a:latin typeface="Cambria Math" panose="02040503050406030204" pitchFamily="18" charset="0"/>
                            <a:ea typeface="微软雅黑" panose="020B0503020204020204" pitchFamily="34" charset="-122"/>
                          </a:rPr>
                          <m:t>2</m:t>
                        </m:r>
                      </m:sub>
                    </m:sSub>
                    <m:r>
                      <a:rPr lang="en-US" altLang="zh-CN" sz="1600">
                        <a:solidFill>
                          <a:srgbClr val="FF0000"/>
                        </a:solidFill>
                        <a:latin typeface="Cambria Math" panose="02040503050406030204" pitchFamily="18" charset="0"/>
                        <a:ea typeface="微软雅黑" panose="020B0503020204020204" pitchFamily="34" charset="-122"/>
                      </a:rPr>
                      <m:t>, …, </m:t>
                    </m:r>
                    <m:sSub>
                      <m:sSubPr>
                        <m:ctrlPr>
                          <a:rPr lang="zh-CN" altLang="zh-CN" sz="1600" i="1">
                            <a:solidFill>
                              <a:srgbClr val="FF0000"/>
                            </a:solidFill>
                            <a:latin typeface="Cambria Math" panose="02040503050406030204" pitchFamily="18" charset="0"/>
                            <a:ea typeface="微软雅黑" panose="020B0503020204020204" pitchFamily="34" charset="-122"/>
                          </a:rPr>
                        </m:ctrlPr>
                      </m:sSubPr>
                      <m:e>
                        <m:r>
                          <a:rPr lang="en-US" altLang="zh-CN" sz="1600">
                            <a:solidFill>
                              <a:srgbClr val="FF0000"/>
                            </a:solidFill>
                            <a:latin typeface="Cambria Math" panose="02040503050406030204" pitchFamily="18" charset="0"/>
                            <a:ea typeface="微软雅黑" panose="020B0503020204020204" pitchFamily="34" charset="-122"/>
                          </a:rPr>
                          <m:t>𝑉</m:t>
                        </m:r>
                      </m:e>
                      <m:sub>
                        <m:r>
                          <a:rPr lang="en-US" altLang="zh-CN" sz="1600">
                            <a:solidFill>
                              <a:srgbClr val="FF0000"/>
                            </a:solidFill>
                            <a:latin typeface="Cambria Math" panose="02040503050406030204" pitchFamily="18" charset="0"/>
                            <a:ea typeface="微软雅黑" panose="020B0503020204020204" pitchFamily="34" charset="-122"/>
                          </a:rPr>
                          <m:t>𝑚</m:t>
                        </m:r>
                      </m:sub>
                    </m:sSub>
                    <m:r>
                      <a:rPr lang="en-US" altLang="zh-CN" sz="1600">
                        <a:solidFill>
                          <a:srgbClr val="FF0000"/>
                        </a:solidFill>
                        <a:latin typeface="Cambria Math" panose="02040503050406030204" pitchFamily="18" charset="0"/>
                        <a:ea typeface="微软雅黑" panose="020B0503020204020204" pitchFamily="34" charset="-122"/>
                      </a:rPr>
                      <m:t>}</m:t>
                    </m:r>
                  </m:oMath>
                </a14:m>
                <a:r>
                  <a:rPr lang="zh-CN"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其中，</a:t>
                </a:r>
                <a:r>
                  <a:rPr lang="zh-CN" altLang="zh-CN" sz="1600" dirty="0">
                    <a:latin typeface="微软雅黑" panose="020B0503020204020204" pitchFamily="34" charset="-122"/>
                    <a:ea typeface="微软雅黑" panose="020B0503020204020204" pitchFamily="34" charset="-122"/>
                  </a:rPr>
                  <a:t>第</a:t>
                </a:r>
                <a14:m>
                  <m:oMath xmlns:m="http://schemas.openxmlformats.org/officeDocument/2006/math">
                    <m:r>
                      <a:rPr lang="en-US" altLang="zh-CN" sz="1600">
                        <a:latin typeface="Cambria Math" panose="02040503050406030204" pitchFamily="18" charset="0"/>
                        <a:ea typeface="微软雅黑" panose="020B0503020204020204" pitchFamily="34" charset="-122"/>
                      </a:rPr>
                      <m:t>𝑗</m:t>
                    </m:r>
                  </m:oMath>
                </a14:m>
                <a:r>
                  <a:rPr lang="zh-CN" altLang="zh-CN" sz="1600" dirty="0">
                    <a:latin typeface="微软雅黑" panose="020B0503020204020204" pitchFamily="34" charset="-122"/>
                    <a:ea typeface="微软雅黑" panose="020B0503020204020204" pitchFamily="34" charset="-122"/>
                  </a:rPr>
                  <a:t>台云主机的配置参数</a:t>
                </a:r>
                <a:r>
                  <a:rPr lang="zh-CN" altLang="en-US" sz="1600" dirty="0">
                    <a:latin typeface="微软雅黑" panose="020B0503020204020204" pitchFamily="34" charset="-122"/>
                    <a:ea typeface="微软雅黑" panose="020B0503020204020204" pitchFamily="34" charset="-122"/>
                  </a:rPr>
                  <a:t>为</a:t>
                </a:r>
                <a14:m>
                  <m:oMath xmlns:m="http://schemas.openxmlformats.org/officeDocument/2006/math">
                    <m:sSub>
                      <m:sSubPr>
                        <m:ctrlPr>
                          <a:rPr lang="zh-CN" altLang="zh-CN" sz="1600" i="1">
                            <a:latin typeface="Cambria Math" panose="02040503050406030204" pitchFamily="18" charset="0"/>
                            <a:ea typeface="微软雅黑" panose="020B0503020204020204" pitchFamily="34" charset="-122"/>
                          </a:rPr>
                        </m:ctrlPr>
                      </m:sSubPr>
                      <m:e>
                        <m:r>
                          <a:rPr lang="en-US" altLang="zh-CN" sz="1600">
                            <a:latin typeface="Cambria Math" panose="02040503050406030204" pitchFamily="18" charset="0"/>
                            <a:ea typeface="微软雅黑" panose="020B0503020204020204" pitchFamily="34" charset="-122"/>
                          </a:rPr>
                          <m:t>𝑉</m:t>
                        </m:r>
                      </m:e>
                      <m:sub>
                        <m:r>
                          <a:rPr lang="en-US" altLang="zh-CN" sz="1600">
                            <a:latin typeface="Cambria Math" panose="02040503050406030204" pitchFamily="18" charset="0"/>
                            <a:ea typeface="微软雅黑" panose="020B0503020204020204" pitchFamily="34" charset="-122"/>
                          </a:rPr>
                          <m:t>𝑗</m:t>
                        </m:r>
                      </m:sub>
                    </m:sSub>
                    <m:r>
                      <a:rPr lang="en-US" altLang="zh-CN" sz="1600">
                        <a:latin typeface="Cambria Math" panose="02040503050406030204" pitchFamily="18" charset="0"/>
                        <a:ea typeface="微软雅黑" panose="020B0503020204020204" pitchFamily="34" charset="-122"/>
                      </a:rPr>
                      <m:t>=</m:t>
                    </m:r>
                    <m:sSub>
                      <m:sSubPr>
                        <m:ctrlPr>
                          <a:rPr lang="zh-CN" altLang="zh-CN" sz="1600" i="1">
                            <a:latin typeface="Cambria Math" panose="02040503050406030204" pitchFamily="18" charset="0"/>
                            <a:ea typeface="微软雅黑" panose="020B0503020204020204" pitchFamily="34" charset="-122"/>
                          </a:rPr>
                        </m:ctrlPr>
                      </m:sSubPr>
                      <m:e>
                        <m:d>
                          <m:dPr>
                            <m:ctrlPr>
                              <a:rPr lang="zh-CN" altLang="zh-CN" sz="1600" i="1">
                                <a:latin typeface="Cambria Math" panose="02040503050406030204" pitchFamily="18" charset="0"/>
                                <a:ea typeface="微软雅黑" panose="020B0503020204020204" pitchFamily="34" charset="-122"/>
                              </a:rPr>
                            </m:ctrlPr>
                          </m:dPr>
                          <m:e>
                            <m:r>
                              <m:rPr>
                                <m:sty m:val="p"/>
                              </m:rPr>
                              <a:rPr lang="en-US" altLang="zh-CN" sz="1600">
                                <a:latin typeface="Cambria Math" panose="02040503050406030204" pitchFamily="18" charset="0"/>
                                <a:ea typeface="微软雅黑" panose="020B0503020204020204" pitchFamily="34" charset="-122"/>
                              </a:rPr>
                              <m:t>vType</m:t>
                            </m:r>
                            <m:r>
                              <a:rPr lang="en-US" altLang="zh-CN" sz="1600">
                                <a:latin typeface="Cambria Math" panose="02040503050406030204" pitchFamily="18" charset="0"/>
                                <a:ea typeface="微软雅黑" panose="020B0503020204020204" pitchFamily="34" charset="-122"/>
                              </a:rPr>
                              <m:t>, </m:t>
                            </m:r>
                            <m:r>
                              <m:rPr>
                                <m:sty m:val="p"/>
                              </m:rPr>
                              <a:rPr lang="en-US" altLang="zh-CN" sz="1600">
                                <a:latin typeface="Cambria Math" panose="02040503050406030204" pitchFamily="18" charset="0"/>
                                <a:ea typeface="微软雅黑" panose="020B0503020204020204" pitchFamily="34" charset="-122"/>
                              </a:rPr>
                              <m:t>vCPU</m:t>
                            </m:r>
                            <m:r>
                              <a:rPr lang="en-US" altLang="zh-CN" sz="1600">
                                <a:latin typeface="Cambria Math" panose="02040503050406030204" pitchFamily="18" charset="0"/>
                                <a:ea typeface="微软雅黑" panose="020B0503020204020204" pitchFamily="34" charset="-122"/>
                              </a:rPr>
                              <m:t>, </m:t>
                            </m:r>
                            <m:r>
                              <m:rPr>
                                <m:sty m:val="p"/>
                              </m:rPr>
                              <a:rPr lang="en-US" altLang="zh-CN" sz="1600">
                                <a:latin typeface="Cambria Math" panose="02040503050406030204" pitchFamily="18" charset="0"/>
                                <a:ea typeface="微软雅黑" panose="020B0503020204020204" pitchFamily="34" charset="-122"/>
                              </a:rPr>
                              <m:t>Memory</m:t>
                            </m:r>
                            <m:r>
                              <a:rPr lang="en-US" altLang="zh-CN" sz="1600">
                                <a:latin typeface="Cambria Math" panose="02040503050406030204" pitchFamily="18" charset="0"/>
                                <a:ea typeface="微软雅黑" panose="020B0503020204020204" pitchFamily="34" charset="-122"/>
                              </a:rPr>
                              <m:t>, </m:t>
                            </m:r>
                            <m:r>
                              <m:rPr>
                                <m:sty m:val="p"/>
                              </m:rPr>
                              <a:rPr lang="en-US" altLang="zh-CN" sz="1600">
                                <a:latin typeface="Cambria Math" panose="02040503050406030204" pitchFamily="18" charset="0"/>
                                <a:ea typeface="微软雅黑" panose="020B0503020204020204" pitchFamily="34" charset="-122"/>
                              </a:rPr>
                              <m:t>Availability</m:t>
                            </m:r>
                            <m:r>
                              <a:rPr lang="en-US" altLang="zh-CN" sz="1600">
                                <a:latin typeface="Cambria Math" panose="02040503050406030204" pitchFamily="18" charset="0"/>
                                <a:ea typeface="微软雅黑" panose="020B0503020204020204" pitchFamily="34" charset="-122"/>
                              </a:rPr>
                              <m:t> </m:t>
                            </m:r>
                            <m:r>
                              <m:rPr>
                                <m:sty m:val="p"/>
                              </m:rPr>
                              <a:rPr lang="en-US" altLang="zh-CN" sz="1600">
                                <a:latin typeface="Cambria Math" panose="02040503050406030204" pitchFamily="18" charset="0"/>
                                <a:ea typeface="微软雅黑" panose="020B0503020204020204" pitchFamily="34" charset="-122"/>
                              </a:rPr>
                              <m:t>Zone</m:t>
                            </m:r>
                            <m:r>
                              <a:rPr lang="en-US" altLang="zh-CN" sz="1600">
                                <a:latin typeface="Cambria Math" panose="02040503050406030204" pitchFamily="18" charset="0"/>
                                <a:ea typeface="微软雅黑" panose="020B0503020204020204" pitchFamily="34" charset="-122"/>
                              </a:rPr>
                              <m:t>, </m:t>
                            </m:r>
                            <m:r>
                              <m:rPr>
                                <m:sty m:val="p"/>
                              </m:rPr>
                              <a:rPr lang="en-US" altLang="zh-CN" sz="1600">
                                <a:latin typeface="Cambria Math" panose="02040503050406030204" pitchFamily="18" charset="0"/>
                                <a:ea typeface="微软雅黑" panose="020B0503020204020204" pitchFamily="34" charset="-122"/>
                              </a:rPr>
                              <m:t>unit</m:t>
                            </m:r>
                            <m:r>
                              <a:rPr lang="en-US" altLang="zh-CN" sz="1600">
                                <a:latin typeface="Cambria Math" panose="02040503050406030204" pitchFamily="18" charset="0"/>
                                <a:ea typeface="微软雅黑" panose="020B0503020204020204" pitchFamily="34" charset="-122"/>
                              </a:rPr>
                              <m:t> </m:t>
                            </m:r>
                            <m:r>
                              <m:rPr>
                                <m:sty m:val="p"/>
                              </m:rPr>
                              <a:rPr lang="en-US" altLang="zh-CN" sz="1600">
                                <a:latin typeface="Cambria Math" panose="02040503050406030204" pitchFamily="18" charset="0"/>
                                <a:ea typeface="微软雅黑" panose="020B0503020204020204" pitchFamily="34" charset="-122"/>
                              </a:rPr>
                              <m:t>price</m:t>
                            </m:r>
                          </m:e>
                        </m:d>
                      </m:e>
                      <m:sub>
                        <m:r>
                          <a:rPr lang="en-US" altLang="zh-CN" sz="1600">
                            <a:latin typeface="Cambria Math" panose="02040503050406030204" pitchFamily="18" charset="0"/>
                            <a:ea typeface="微软雅黑" panose="020B0503020204020204" pitchFamily="34" charset="-122"/>
                          </a:rPr>
                          <m:t>𝑗</m:t>
                        </m:r>
                      </m:sub>
                    </m:sSub>
                  </m:oMath>
                </a14:m>
                <a:r>
                  <a:rPr lang="en-US" altLang="zh-CN" sz="1600" dirty="0">
                    <a:latin typeface="微软雅黑" panose="020B0503020204020204" pitchFamily="34" charset="-122"/>
                    <a:ea typeface="微软雅黑" panose="020B0503020204020204" pitchFamily="34" charset="-122"/>
                  </a:rPr>
                  <a:t>.</a:t>
                </a:r>
              </a:p>
              <a:p>
                <a:pPr>
                  <a:lnSpc>
                    <a:spcPct val="150000"/>
                  </a:lnSpc>
                </a:pPr>
                <a:endParaRPr lang="en-US" altLang="zh-CN" sz="1600" dirty="0">
                  <a:latin typeface="微软雅黑" panose="020B0503020204020204" pitchFamily="34" charset="-122"/>
                  <a:ea typeface="微软雅黑" panose="020B0503020204020204" pitchFamily="34" charset="-122"/>
                </a:endParaRPr>
              </a:p>
              <a:p>
                <a:pPr algn="ctr">
                  <a:lnSpc>
                    <a:spcPct val="150000"/>
                  </a:lnSpc>
                </a:pPr>
                <a14:m>
                  <m:oMath xmlns:m="http://schemas.openxmlformats.org/officeDocument/2006/math">
                    <m:r>
                      <a:rPr lang="en-US" altLang="zh-CN" sz="1600" b="1" i="1">
                        <a:latin typeface="Cambria Math" panose="02040503050406030204" pitchFamily="18" charset="0"/>
                        <a:ea typeface="微软雅黑" panose="020B0503020204020204" pitchFamily="34" charset="-122"/>
                      </a:rPr>
                      <m:t>𝐯𝐂𝐏𝐔</m:t>
                    </m:r>
                    <m:r>
                      <a:rPr lang="en-US" altLang="zh-CN" sz="1600" b="1">
                        <a:latin typeface="Cambria Math" panose="02040503050406030204" pitchFamily="18" charset="0"/>
                        <a:ea typeface="微软雅黑" panose="020B0503020204020204" pitchFamily="34" charset="-122"/>
                      </a:rPr>
                      <m:t>, </m:t>
                    </m:r>
                    <m:r>
                      <a:rPr lang="en-US" altLang="zh-CN" sz="1600" b="1" i="1">
                        <a:latin typeface="Cambria Math" panose="02040503050406030204" pitchFamily="18" charset="0"/>
                        <a:ea typeface="微软雅黑" panose="020B0503020204020204" pitchFamily="34" charset="-122"/>
                      </a:rPr>
                      <m:t>𝐌𝐞𝐦𝐨𝐫𝐲</m:t>
                    </m:r>
                    <m:r>
                      <a:rPr lang="en-US" altLang="zh-CN" sz="1600" b="1">
                        <a:latin typeface="Cambria Math" panose="02040503050406030204" pitchFamily="18" charset="0"/>
                        <a:ea typeface="微软雅黑" panose="020B0503020204020204" pitchFamily="34" charset="-122"/>
                      </a:rPr>
                      <m:t>, </m:t>
                    </m:r>
                    <m:r>
                      <a:rPr lang="en-US" altLang="zh-CN" sz="1600" b="1" i="1">
                        <a:latin typeface="Cambria Math" panose="02040503050406030204" pitchFamily="18" charset="0"/>
                        <a:ea typeface="微软雅黑" panose="020B0503020204020204" pitchFamily="34" charset="-122"/>
                      </a:rPr>
                      <m:t>𝐀𝐯𝐚𝐢𝐥𝐚𝐛𝐢𝐥𝐢𝐭𝐲</m:t>
                    </m:r>
                    <m:r>
                      <a:rPr lang="en-US" altLang="zh-CN" sz="1600" b="1">
                        <a:latin typeface="Cambria Math" panose="02040503050406030204" pitchFamily="18" charset="0"/>
                        <a:ea typeface="微软雅黑" panose="020B0503020204020204" pitchFamily="34" charset="-122"/>
                      </a:rPr>
                      <m:t> </m:t>
                    </m:r>
                    <m:r>
                      <a:rPr lang="en-US" altLang="zh-CN" sz="1600" b="1" i="1">
                        <a:latin typeface="Cambria Math" panose="02040503050406030204" pitchFamily="18" charset="0"/>
                        <a:ea typeface="微软雅黑" panose="020B0503020204020204" pitchFamily="34" charset="-122"/>
                      </a:rPr>
                      <m:t>𝐙𝐨𝐧𝐞</m:t>
                    </m:r>
                  </m:oMath>
                </a14:m>
                <a:r>
                  <a:rPr lang="en-US" altLang="zh-CN" sz="1600" b="1"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sym typeface="Wingdings" panose="05000000000000000000" pitchFamily="2" charset="2"/>
                  </a:rPr>
                  <a:t> </a:t>
                </a:r>
                <a14:m>
                  <m:oMath xmlns:m="http://schemas.openxmlformats.org/officeDocument/2006/math">
                    <m:r>
                      <a:rPr lang="en-US" altLang="zh-CN" sz="1600" b="1" i="1" smtClean="0">
                        <a:solidFill>
                          <a:srgbClr val="FF0000"/>
                        </a:solidFill>
                        <a:latin typeface="Cambria Math" panose="02040503050406030204" pitchFamily="18" charset="0"/>
                        <a:ea typeface="微软雅黑" panose="020B0503020204020204" pitchFamily="34" charset="-122"/>
                      </a:rPr>
                      <m:t>𝐩𝐞𝐫𝐟𝐨𝐫𝐦𝐚𝐧𝐜𝐞</m:t>
                    </m:r>
                    <m:r>
                      <a:rPr lang="en-US" altLang="zh-CN" sz="1600" b="1" smtClean="0">
                        <a:solidFill>
                          <a:srgbClr val="FF0000"/>
                        </a:solidFill>
                        <a:latin typeface="Cambria Math" panose="02040503050406030204" pitchFamily="18" charset="0"/>
                        <a:ea typeface="微软雅黑" panose="020B0503020204020204" pitchFamily="34" charset="-122"/>
                      </a:rPr>
                      <m:t> </m:t>
                    </m:r>
                    <m:r>
                      <a:rPr lang="en-US" altLang="zh-CN" sz="1600" b="1" i="1" smtClean="0">
                        <a:solidFill>
                          <a:srgbClr val="FF0000"/>
                        </a:solidFill>
                        <a:latin typeface="Cambria Math" panose="02040503050406030204" pitchFamily="18" charset="0"/>
                        <a:ea typeface="微软雅黑" panose="020B0503020204020204" pitchFamily="34" charset="-122"/>
                      </a:rPr>
                      <m:t>𝐬𝐜𝐨𝐫𝐞</m:t>
                    </m:r>
                  </m:oMath>
                </a14:m>
                <a:r>
                  <a:rPr lang="en-US" altLang="zh-CN" sz="1600" dirty="0">
                    <a:solidFill>
                      <a:srgbClr val="FF0000"/>
                    </a:solidFill>
                    <a:latin typeface="微软雅黑" panose="020B0503020204020204" pitchFamily="34" charset="-122"/>
                    <a:ea typeface="微软雅黑" panose="020B0503020204020204" pitchFamily="34" charset="-122"/>
                  </a:rPr>
                  <a:t> </a:t>
                </a:r>
                <a:endParaRPr lang="en-US" altLang="zh-CN" sz="1600" dirty="0">
                  <a:latin typeface="微软雅黑" panose="020B0503020204020204" pitchFamily="34" charset="-122"/>
                  <a:ea typeface="微软雅黑" panose="020B0503020204020204" pitchFamily="34" charset="-122"/>
                </a:endParaRPr>
              </a:p>
              <a:p>
                <a:pPr algn="ctr">
                  <a:lnSpc>
                    <a:spcPct val="150000"/>
                  </a:lnSpc>
                </a:pPr>
                <a14:m>
                  <m:oMath xmlns:m="http://schemas.openxmlformats.org/officeDocument/2006/math">
                    <m:sSub>
                      <m:sSubPr>
                        <m:ctrlPr>
                          <a:rPr lang="zh-CN" altLang="zh-CN" sz="1600" i="1" smtClean="0">
                            <a:solidFill>
                              <a:srgbClr val="FF0000"/>
                            </a:solidFill>
                            <a:latin typeface="Cambria Math" panose="02040503050406030204" pitchFamily="18" charset="0"/>
                            <a:ea typeface="微软雅黑" panose="020B0503020204020204" pitchFamily="34" charset="-122"/>
                          </a:rPr>
                        </m:ctrlPr>
                      </m:sSubPr>
                      <m:e>
                        <m:r>
                          <a:rPr lang="en-US" altLang="zh-CN" sz="1600">
                            <a:solidFill>
                              <a:srgbClr val="FF0000"/>
                            </a:solidFill>
                            <a:latin typeface="Cambria Math" panose="02040503050406030204" pitchFamily="18" charset="0"/>
                            <a:ea typeface="微软雅黑" panose="020B0503020204020204" pitchFamily="34" charset="-122"/>
                          </a:rPr>
                          <m:t>𝑉</m:t>
                        </m:r>
                      </m:e>
                      <m:sub>
                        <m:r>
                          <a:rPr lang="en-US" altLang="zh-CN" sz="1600">
                            <a:solidFill>
                              <a:srgbClr val="FF0000"/>
                            </a:solidFill>
                            <a:latin typeface="Cambria Math" panose="02040503050406030204" pitchFamily="18" charset="0"/>
                            <a:ea typeface="微软雅黑" panose="020B0503020204020204" pitchFamily="34" charset="-122"/>
                          </a:rPr>
                          <m:t>𝑗</m:t>
                        </m:r>
                      </m:sub>
                    </m:sSub>
                    <m:r>
                      <a:rPr lang="en-US" altLang="zh-CN" sz="1600">
                        <a:solidFill>
                          <a:srgbClr val="FF0000"/>
                        </a:solidFill>
                        <a:latin typeface="Cambria Math" panose="02040503050406030204" pitchFamily="18" charset="0"/>
                        <a:ea typeface="微软雅黑" panose="020B0503020204020204" pitchFamily="34" charset="-122"/>
                      </a:rPr>
                      <m:t>=</m:t>
                    </m:r>
                    <m:sSub>
                      <m:sSubPr>
                        <m:ctrlPr>
                          <a:rPr lang="zh-CN" altLang="zh-CN" sz="1600" i="1">
                            <a:solidFill>
                              <a:srgbClr val="FF0000"/>
                            </a:solidFill>
                            <a:latin typeface="Cambria Math" panose="02040503050406030204" pitchFamily="18" charset="0"/>
                            <a:ea typeface="微软雅黑" panose="020B0503020204020204" pitchFamily="34" charset="-122"/>
                          </a:rPr>
                        </m:ctrlPr>
                      </m:sSubPr>
                      <m:e>
                        <m:d>
                          <m:dPr>
                            <m:ctrlPr>
                              <a:rPr lang="zh-CN" altLang="zh-CN" sz="1600" i="1">
                                <a:solidFill>
                                  <a:srgbClr val="FF0000"/>
                                </a:solidFill>
                                <a:latin typeface="Cambria Math" panose="02040503050406030204" pitchFamily="18" charset="0"/>
                                <a:ea typeface="微软雅黑" panose="020B0503020204020204" pitchFamily="34" charset="-122"/>
                              </a:rPr>
                            </m:ctrlPr>
                          </m:dPr>
                          <m:e>
                            <m:r>
                              <m:rPr>
                                <m:sty m:val="p"/>
                              </m:rPr>
                              <a:rPr lang="en-US" altLang="zh-CN" sz="1600">
                                <a:solidFill>
                                  <a:srgbClr val="FF0000"/>
                                </a:solidFill>
                                <a:latin typeface="Cambria Math" panose="02040503050406030204" pitchFamily="18" charset="0"/>
                                <a:ea typeface="微软雅黑" panose="020B0503020204020204" pitchFamily="34" charset="-122"/>
                              </a:rPr>
                              <m:t>vType</m:t>
                            </m:r>
                            <m:r>
                              <a:rPr lang="en-US" altLang="zh-CN" sz="1600">
                                <a:solidFill>
                                  <a:srgbClr val="FF0000"/>
                                </a:solidFill>
                                <a:latin typeface="Cambria Math" panose="02040503050406030204" pitchFamily="18" charset="0"/>
                                <a:ea typeface="微软雅黑" panose="020B0503020204020204" pitchFamily="34" charset="-122"/>
                              </a:rPr>
                              <m:t>, </m:t>
                            </m:r>
                            <m:r>
                              <m:rPr>
                                <m:sty m:val="p"/>
                              </m:rPr>
                              <a:rPr lang="en-US" altLang="zh-CN" sz="1600">
                                <a:solidFill>
                                  <a:srgbClr val="FF0000"/>
                                </a:solidFill>
                                <a:latin typeface="Cambria Math" panose="02040503050406030204" pitchFamily="18" charset="0"/>
                                <a:ea typeface="微软雅黑" panose="020B0503020204020204" pitchFamily="34" charset="-122"/>
                              </a:rPr>
                              <m:t>performance</m:t>
                            </m:r>
                            <m:r>
                              <a:rPr lang="en-US" altLang="zh-CN" sz="1600">
                                <a:solidFill>
                                  <a:srgbClr val="FF0000"/>
                                </a:solidFill>
                                <a:latin typeface="Cambria Math" panose="02040503050406030204" pitchFamily="18" charset="0"/>
                                <a:ea typeface="微软雅黑" panose="020B0503020204020204" pitchFamily="34" charset="-122"/>
                              </a:rPr>
                              <m:t> </m:t>
                            </m:r>
                            <m:r>
                              <m:rPr>
                                <m:sty m:val="p"/>
                              </m:rPr>
                              <a:rPr lang="en-US" altLang="zh-CN" sz="1600">
                                <a:solidFill>
                                  <a:srgbClr val="FF0000"/>
                                </a:solidFill>
                                <a:latin typeface="Cambria Math" panose="02040503050406030204" pitchFamily="18" charset="0"/>
                                <a:ea typeface="微软雅黑" panose="020B0503020204020204" pitchFamily="34" charset="-122"/>
                              </a:rPr>
                              <m:t>score</m:t>
                            </m:r>
                            <m:r>
                              <a:rPr lang="en-US" altLang="zh-CN" sz="1600">
                                <a:solidFill>
                                  <a:srgbClr val="FF0000"/>
                                </a:solidFill>
                                <a:latin typeface="Cambria Math" panose="02040503050406030204" pitchFamily="18" charset="0"/>
                                <a:ea typeface="微软雅黑" panose="020B0503020204020204" pitchFamily="34" charset="-122"/>
                              </a:rPr>
                              <m:t>, </m:t>
                            </m:r>
                            <m:r>
                              <m:rPr>
                                <m:sty m:val="p"/>
                              </m:rPr>
                              <a:rPr lang="en-US" altLang="zh-CN" sz="1600">
                                <a:solidFill>
                                  <a:srgbClr val="FF0000"/>
                                </a:solidFill>
                                <a:latin typeface="Cambria Math" panose="02040503050406030204" pitchFamily="18" charset="0"/>
                                <a:ea typeface="微软雅黑" panose="020B0503020204020204" pitchFamily="34" charset="-122"/>
                              </a:rPr>
                              <m:t>unit</m:t>
                            </m:r>
                            <m:r>
                              <a:rPr lang="en-US" altLang="zh-CN" sz="1600">
                                <a:solidFill>
                                  <a:srgbClr val="FF0000"/>
                                </a:solidFill>
                                <a:latin typeface="Cambria Math" panose="02040503050406030204" pitchFamily="18" charset="0"/>
                                <a:ea typeface="微软雅黑" panose="020B0503020204020204" pitchFamily="34" charset="-122"/>
                              </a:rPr>
                              <m:t> </m:t>
                            </m:r>
                            <m:r>
                              <m:rPr>
                                <m:sty m:val="p"/>
                              </m:rPr>
                              <a:rPr lang="en-US" altLang="zh-CN" sz="1600">
                                <a:solidFill>
                                  <a:srgbClr val="FF0000"/>
                                </a:solidFill>
                                <a:latin typeface="Cambria Math" panose="02040503050406030204" pitchFamily="18" charset="0"/>
                                <a:ea typeface="微软雅黑" panose="020B0503020204020204" pitchFamily="34" charset="-122"/>
                              </a:rPr>
                              <m:t>price</m:t>
                            </m:r>
                          </m:e>
                        </m:d>
                      </m:e>
                      <m:sub>
                        <m:r>
                          <a:rPr lang="en-US" altLang="zh-CN" sz="1600">
                            <a:solidFill>
                              <a:srgbClr val="FF0000"/>
                            </a:solidFill>
                            <a:latin typeface="Cambria Math" panose="02040503050406030204" pitchFamily="18" charset="0"/>
                            <a:ea typeface="微软雅黑" panose="020B0503020204020204" pitchFamily="34" charset="-122"/>
                          </a:rPr>
                          <m:t>𝑗</m:t>
                        </m:r>
                      </m:sub>
                    </m:sSub>
                  </m:oMath>
                </a14:m>
                <a:r>
                  <a:rPr lang="zh-CN" altLang="zh-CN" sz="1600" dirty="0">
                    <a:solidFill>
                      <a:srgbClr val="FF0000"/>
                    </a:solidFill>
                    <a:latin typeface="微软雅黑" panose="020B0503020204020204" pitchFamily="34" charset="-122"/>
                    <a:ea typeface="微软雅黑" panose="020B0503020204020204" pitchFamily="34" charset="-122"/>
                  </a:rPr>
                  <a:t>，</a:t>
                </a:r>
                <a14:m>
                  <m:oMath xmlns:m="http://schemas.openxmlformats.org/officeDocument/2006/math">
                    <m:r>
                      <m:rPr>
                        <m:sty m:val="p"/>
                      </m:rPr>
                      <a:rPr lang="en-US" altLang="zh-CN" sz="1600">
                        <a:solidFill>
                          <a:srgbClr val="FF0000"/>
                        </a:solidFill>
                        <a:latin typeface="Cambria Math" panose="02040503050406030204" pitchFamily="18" charset="0"/>
                        <a:ea typeface="微软雅黑" panose="020B0503020204020204" pitchFamily="34" charset="-122"/>
                      </a:rPr>
                      <m:t>performance</m:t>
                    </m:r>
                    <m:r>
                      <a:rPr lang="en-US" altLang="zh-CN" sz="1600">
                        <a:solidFill>
                          <a:srgbClr val="FF0000"/>
                        </a:solidFill>
                        <a:latin typeface="Cambria Math" panose="02040503050406030204" pitchFamily="18" charset="0"/>
                        <a:ea typeface="微软雅黑" panose="020B0503020204020204" pitchFamily="34" charset="-122"/>
                      </a:rPr>
                      <m:t> </m:t>
                    </m:r>
                    <m:sSub>
                      <m:sSubPr>
                        <m:ctrlPr>
                          <a:rPr lang="zh-CN" altLang="zh-CN" sz="1600" i="1">
                            <a:solidFill>
                              <a:srgbClr val="FF0000"/>
                            </a:solidFill>
                            <a:latin typeface="Cambria Math" panose="02040503050406030204" pitchFamily="18" charset="0"/>
                            <a:ea typeface="微软雅黑" panose="020B0503020204020204" pitchFamily="34" charset="-122"/>
                          </a:rPr>
                        </m:ctrlPr>
                      </m:sSubPr>
                      <m:e>
                        <m:r>
                          <m:rPr>
                            <m:sty m:val="p"/>
                          </m:rPr>
                          <a:rPr lang="en-US" altLang="zh-CN" sz="1600">
                            <a:solidFill>
                              <a:srgbClr val="FF0000"/>
                            </a:solidFill>
                            <a:latin typeface="Cambria Math" panose="02040503050406030204" pitchFamily="18" charset="0"/>
                            <a:ea typeface="微软雅黑" panose="020B0503020204020204" pitchFamily="34" charset="-122"/>
                          </a:rPr>
                          <m:t>score</m:t>
                        </m:r>
                      </m:e>
                      <m:sub>
                        <m:r>
                          <a:rPr lang="en-US" altLang="zh-CN" sz="1600">
                            <a:solidFill>
                              <a:srgbClr val="FF0000"/>
                            </a:solidFill>
                            <a:latin typeface="Cambria Math" panose="02040503050406030204" pitchFamily="18" charset="0"/>
                            <a:ea typeface="微软雅黑" panose="020B0503020204020204" pitchFamily="34" charset="-122"/>
                          </a:rPr>
                          <m:t>𝑗</m:t>
                        </m:r>
                      </m:sub>
                    </m:sSub>
                    <m:r>
                      <a:rPr lang="en-US" altLang="zh-CN" sz="1600">
                        <a:solidFill>
                          <a:srgbClr val="FF0000"/>
                        </a:solidFill>
                        <a:latin typeface="Cambria Math" panose="02040503050406030204" pitchFamily="18" charset="0"/>
                        <a:ea typeface="微软雅黑" panose="020B0503020204020204" pitchFamily="34" charset="-122"/>
                      </a:rPr>
                      <m:t>=(</m:t>
                    </m:r>
                    <m:sSub>
                      <m:sSubPr>
                        <m:ctrlPr>
                          <a:rPr lang="zh-CN" altLang="zh-CN" sz="1600" i="1">
                            <a:solidFill>
                              <a:srgbClr val="FF0000"/>
                            </a:solidFill>
                            <a:latin typeface="Cambria Math" panose="02040503050406030204" pitchFamily="18" charset="0"/>
                            <a:ea typeface="微软雅黑" panose="020B0503020204020204" pitchFamily="34" charset="-122"/>
                          </a:rPr>
                        </m:ctrlPr>
                      </m:sSubPr>
                      <m:e>
                        <m:r>
                          <a:rPr lang="en-US" altLang="zh-CN" sz="1600">
                            <a:solidFill>
                              <a:srgbClr val="FF0000"/>
                            </a:solidFill>
                            <a:latin typeface="Cambria Math" panose="02040503050406030204" pitchFamily="18" charset="0"/>
                            <a:ea typeface="微软雅黑" panose="020B0503020204020204" pitchFamily="34" charset="-122"/>
                          </a:rPr>
                          <m:t>𝑝𝑠</m:t>
                        </m:r>
                      </m:e>
                      <m:sub>
                        <m:sSub>
                          <m:sSubPr>
                            <m:ctrlPr>
                              <a:rPr lang="zh-CN" altLang="zh-CN" sz="1600" i="1">
                                <a:solidFill>
                                  <a:srgbClr val="FF0000"/>
                                </a:solidFill>
                                <a:latin typeface="Cambria Math" panose="02040503050406030204" pitchFamily="18" charset="0"/>
                                <a:ea typeface="微软雅黑" panose="020B0503020204020204" pitchFamily="34" charset="-122"/>
                              </a:rPr>
                            </m:ctrlPr>
                          </m:sSubPr>
                          <m:e>
                            <m:r>
                              <a:rPr lang="en-US" altLang="zh-CN" sz="1600">
                                <a:solidFill>
                                  <a:srgbClr val="FF0000"/>
                                </a:solidFill>
                                <a:latin typeface="Cambria Math" panose="02040503050406030204" pitchFamily="18" charset="0"/>
                                <a:ea typeface="微软雅黑" panose="020B0503020204020204" pitchFamily="34" charset="-122"/>
                              </a:rPr>
                              <m:t>𝑡</m:t>
                            </m:r>
                          </m:e>
                          <m:sub>
                            <m:r>
                              <a:rPr lang="en-US" altLang="zh-CN" sz="1600">
                                <a:solidFill>
                                  <a:srgbClr val="FF0000"/>
                                </a:solidFill>
                                <a:latin typeface="Cambria Math" panose="02040503050406030204" pitchFamily="18" charset="0"/>
                                <a:ea typeface="微软雅黑" panose="020B0503020204020204" pitchFamily="34" charset="-122"/>
                              </a:rPr>
                              <m:t>1</m:t>
                            </m:r>
                          </m:sub>
                        </m:sSub>
                      </m:sub>
                    </m:sSub>
                    <m:r>
                      <a:rPr lang="en-US" altLang="zh-CN" sz="1600">
                        <a:solidFill>
                          <a:srgbClr val="FF0000"/>
                        </a:solidFill>
                        <a:latin typeface="Cambria Math" panose="02040503050406030204" pitchFamily="18" charset="0"/>
                        <a:ea typeface="微软雅黑" panose="020B0503020204020204" pitchFamily="34" charset="-122"/>
                      </a:rPr>
                      <m:t>, …, </m:t>
                    </m:r>
                    <m:sSub>
                      <m:sSubPr>
                        <m:ctrlPr>
                          <a:rPr lang="zh-CN" altLang="zh-CN" sz="1600" i="1">
                            <a:solidFill>
                              <a:srgbClr val="FF0000"/>
                            </a:solidFill>
                            <a:latin typeface="Cambria Math" panose="02040503050406030204" pitchFamily="18" charset="0"/>
                            <a:ea typeface="微软雅黑" panose="020B0503020204020204" pitchFamily="34" charset="-122"/>
                          </a:rPr>
                        </m:ctrlPr>
                      </m:sSubPr>
                      <m:e>
                        <m:r>
                          <a:rPr lang="en-US" altLang="zh-CN" sz="1600">
                            <a:solidFill>
                              <a:srgbClr val="FF0000"/>
                            </a:solidFill>
                            <a:latin typeface="Cambria Math" panose="02040503050406030204" pitchFamily="18" charset="0"/>
                            <a:ea typeface="微软雅黑" panose="020B0503020204020204" pitchFamily="34" charset="-122"/>
                          </a:rPr>
                          <m:t>𝑝𝑠</m:t>
                        </m:r>
                      </m:e>
                      <m:sub>
                        <m:sSub>
                          <m:sSubPr>
                            <m:ctrlPr>
                              <a:rPr lang="zh-CN" altLang="zh-CN" sz="1600" i="1">
                                <a:solidFill>
                                  <a:srgbClr val="FF0000"/>
                                </a:solidFill>
                                <a:latin typeface="Cambria Math" panose="02040503050406030204" pitchFamily="18" charset="0"/>
                                <a:ea typeface="微软雅黑" panose="020B0503020204020204" pitchFamily="34" charset="-122"/>
                              </a:rPr>
                            </m:ctrlPr>
                          </m:sSubPr>
                          <m:e>
                            <m:r>
                              <a:rPr lang="en-US" altLang="zh-CN" sz="1600">
                                <a:solidFill>
                                  <a:srgbClr val="FF0000"/>
                                </a:solidFill>
                                <a:latin typeface="Cambria Math" panose="02040503050406030204" pitchFamily="18" charset="0"/>
                                <a:ea typeface="微软雅黑" panose="020B0503020204020204" pitchFamily="34" charset="-122"/>
                              </a:rPr>
                              <m:t>𝑡</m:t>
                            </m:r>
                          </m:e>
                          <m:sub>
                            <m:r>
                              <a:rPr lang="en-US" altLang="zh-CN" sz="1600">
                                <a:solidFill>
                                  <a:srgbClr val="FF0000"/>
                                </a:solidFill>
                                <a:latin typeface="Cambria Math" panose="02040503050406030204" pitchFamily="18" charset="0"/>
                                <a:ea typeface="微软雅黑" panose="020B0503020204020204" pitchFamily="34" charset="-122"/>
                              </a:rPr>
                              <m:t>𝑛</m:t>
                            </m:r>
                          </m:sub>
                        </m:sSub>
                      </m:sub>
                    </m:sSub>
                    <m:r>
                      <a:rPr lang="en-US" altLang="zh-CN" sz="1600">
                        <a:solidFill>
                          <a:srgbClr val="FF0000"/>
                        </a:solidFill>
                        <a:latin typeface="Cambria Math" panose="02040503050406030204" pitchFamily="18" charset="0"/>
                        <a:ea typeface="微软雅黑" panose="020B0503020204020204" pitchFamily="34" charset="-122"/>
                      </a:rPr>
                      <m:t>)</m:t>
                    </m:r>
                  </m:oMath>
                </a14:m>
                <a:endParaRPr lang="en-US" altLang="zh-CN" sz="1600" dirty="0">
                  <a:solidFill>
                    <a:srgbClr val="FF0000"/>
                  </a:solidFill>
                  <a:latin typeface="微软雅黑" panose="020B0503020204020204" pitchFamily="34" charset="-122"/>
                  <a:ea typeface="微软雅黑" panose="020B0503020204020204" pitchFamily="34" charset="-122"/>
                </a:endParaRPr>
              </a:p>
            </p:txBody>
          </p:sp>
        </mc:Choice>
        <mc:Fallback xmlns="">
          <p:sp>
            <p:nvSpPr>
              <p:cNvPr id="120" name="文本框 119">
                <a:extLst>
                  <a:ext uri="{FF2B5EF4-FFF2-40B4-BE49-F238E27FC236}">
                    <a16:creationId xmlns:a16="http://schemas.microsoft.com/office/drawing/2014/main" id="{DD2C9A0A-0CFE-4BF9-B002-2F158F750411}"/>
                  </a:ext>
                </a:extLst>
              </p:cNvPr>
              <p:cNvSpPr txBox="1">
                <a:spLocks noRot="1" noChangeAspect="1" noMove="1" noResize="1" noEditPoints="1" noAdjustHandles="1" noChangeArrowheads="1" noChangeShapeType="1" noTextEdit="1"/>
              </p:cNvSpPr>
              <p:nvPr/>
            </p:nvSpPr>
            <p:spPr>
              <a:xfrm>
                <a:off x="2971356" y="2818801"/>
                <a:ext cx="8211112" cy="2002408"/>
              </a:xfrm>
              <a:prstGeom prst="rect">
                <a:avLst/>
              </a:prstGeom>
              <a:blipFill>
                <a:blip r:embed="rId5"/>
                <a:stretch>
                  <a:fillRect l="-371"/>
                </a:stretch>
              </a:blipFill>
            </p:spPr>
            <p:txBody>
              <a:bodyPr/>
              <a:lstStyle/>
              <a:p>
                <a:r>
                  <a:rPr lang="zh-CN" altLang="en-US">
                    <a:noFill/>
                  </a:rPr>
                  <a:t> </a:t>
                </a:r>
              </a:p>
            </p:txBody>
          </p:sp>
        </mc:Fallback>
      </mc:AlternateContent>
      <p:pic>
        <p:nvPicPr>
          <p:cNvPr id="27" name="图片 26"/>
          <p:cNvPicPr>
            <a:picLocks noChangeAspect="1"/>
          </p:cNvPicPr>
          <p:nvPr/>
        </p:nvPicPr>
        <p:blipFill>
          <a:blip r:embed="rId6" cstate="hqprint">
            <a:extLst>
              <a:ext uri="{BEBA8EAE-BF5A-486C-A8C5-ECC9F3942E4B}">
                <a14:imgProps xmlns:a14="http://schemas.microsoft.com/office/drawing/2010/main">
                  <a14:imgLayer r:embed="rId7">
                    <a14:imgEffect>
                      <a14:saturation sat="33000"/>
                    </a14:imgEffect>
                  </a14:imgLayer>
                </a14:imgProps>
              </a:ext>
              <a:ext uri="{28A0092B-C50C-407E-A947-70E740481C1C}">
                <a14:useLocalDpi xmlns:a14="http://schemas.microsoft.com/office/drawing/2010/main" val="0"/>
              </a:ext>
            </a:extLst>
          </a:blip>
          <a:stretch>
            <a:fillRect/>
          </a:stretch>
        </p:blipFill>
        <p:spPr>
          <a:xfrm>
            <a:off x="2160879" y="5684515"/>
            <a:ext cx="2194903" cy="1559832"/>
          </a:xfrm>
          <a:prstGeom prst="rect">
            <a:avLst/>
          </a:prstGeom>
        </p:spPr>
      </p:pic>
      <p:sp>
        <p:nvSpPr>
          <p:cNvPr id="19" name="矩形: 圆角 120">
            <a:extLst>
              <a:ext uri="{FF2B5EF4-FFF2-40B4-BE49-F238E27FC236}">
                <a16:creationId xmlns:a16="http://schemas.microsoft.com/office/drawing/2014/main" id="{44906AC7-84B6-453D-BE8F-1E08EA3CF00D}"/>
              </a:ext>
            </a:extLst>
          </p:cNvPr>
          <p:cNvSpPr/>
          <p:nvPr/>
        </p:nvSpPr>
        <p:spPr>
          <a:xfrm>
            <a:off x="-335280" y="2666887"/>
            <a:ext cx="2430780" cy="615507"/>
          </a:xfrm>
          <a:prstGeom prst="roundRect">
            <a:avLst>
              <a:gd name="adj" fmla="val 50000"/>
            </a:avLst>
          </a:prstGeom>
          <a:solidFill>
            <a:schemeClr val="bg1"/>
          </a:solidFill>
          <a:ln w="50800">
            <a:noFill/>
          </a:ln>
          <a:effectLst>
            <a:outerShdw blurRad="469900" sx="104000" sy="104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F2A70FE8-B823-4BCA-ABD5-E5714485D20F}"/>
              </a:ext>
            </a:extLst>
          </p:cNvPr>
          <p:cNvSpPr txBox="1"/>
          <p:nvPr/>
        </p:nvSpPr>
        <p:spPr>
          <a:xfrm>
            <a:off x="203606" y="2719952"/>
            <a:ext cx="1686154" cy="461665"/>
          </a:xfrm>
          <a:prstGeom prst="rect">
            <a:avLst/>
          </a:prstGeom>
          <a:noFill/>
        </p:spPr>
        <p:txBody>
          <a:bodyPr wrap="square" rtlCol="0">
            <a:spAutoFit/>
          </a:bodyPr>
          <a:lstStyle/>
          <a:p>
            <a:r>
              <a:rPr lang="zh-CN" altLang="en-US" sz="2400" b="1" dirty="0" smtClean="0">
                <a:solidFill>
                  <a:srgbClr val="00468E"/>
                </a:solidFill>
                <a:latin typeface="微软雅黑" panose="020B0503020204020204" pitchFamily="34" charset="-122"/>
                <a:ea typeface="微软雅黑" panose="020B0503020204020204" pitchFamily="34" charset="-122"/>
              </a:rPr>
              <a:t>问题建模 </a:t>
            </a:r>
            <a:endParaRPr lang="zh-CN" altLang="en-US" sz="2400" b="1" dirty="0">
              <a:solidFill>
                <a:srgbClr val="00468E"/>
              </a:solidFill>
              <a:latin typeface="微软雅黑" panose="020B0503020204020204" pitchFamily="34" charset="-122"/>
              <a:ea typeface="微软雅黑" panose="020B0503020204020204" pitchFamily="34" charset="-122"/>
            </a:endParaRPr>
          </a:p>
        </p:txBody>
      </p:sp>
      <p:sp>
        <p:nvSpPr>
          <p:cNvPr id="29" name="弧形 28">
            <a:extLst>
              <a:ext uri="{FF2B5EF4-FFF2-40B4-BE49-F238E27FC236}">
                <a16:creationId xmlns:a16="http://schemas.microsoft.com/office/drawing/2014/main" id="{42BC9E90-A9F4-4585-88CC-3203288AEDE6}"/>
              </a:ext>
            </a:extLst>
          </p:cNvPr>
          <p:cNvSpPr/>
          <p:nvPr/>
        </p:nvSpPr>
        <p:spPr>
          <a:xfrm rot="2700000">
            <a:off x="1467034" y="2776728"/>
            <a:ext cx="395824" cy="395824"/>
          </a:xfrm>
          <a:prstGeom prst="arc">
            <a:avLst/>
          </a:prstGeom>
          <a:ln w="50800" cap="rnd">
            <a:solidFill>
              <a:srgbClr val="00468E"/>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文本框 29">
            <a:extLst>
              <a:ext uri="{FF2B5EF4-FFF2-40B4-BE49-F238E27FC236}">
                <a16:creationId xmlns:a16="http://schemas.microsoft.com/office/drawing/2014/main" id="{C5E880B9-107D-41C6-87F1-65F66D40A0BF}"/>
              </a:ext>
            </a:extLst>
          </p:cNvPr>
          <p:cNvSpPr txBox="1"/>
          <p:nvPr/>
        </p:nvSpPr>
        <p:spPr>
          <a:xfrm>
            <a:off x="203606" y="2185231"/>
            <a:ext cx="1373734" cy="400110"/>
          </a:xfrm>
          <a:prstGeom prst="rect">
            <a:avLst/>
          </a:prstGeom>
          <a:noFill/>
        </p:spPr>
        <p:txBody>
          <a:bodyPr wrap="square" rtlCol="0">
            <a:spAutoFit/>
          </a:bodyPr>
          <a:lstStyle/>
          <a:p>
            <a:r>
              <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rPr>
              <a:t>研究</a:t>
            </a:r>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背景</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31" name="文本框 30">
            <a:extLst>
              <a:ext uri="{FF2B5EF4-FFF2-40B4-BE49-F238E27FC236}">
                <a16:creationId xmlns:a16="http://schemas.microsoft.com/office/drawing/2014/main" id="{89BB294C-F152-47A1-A832-B338DFB2169C}"/>
              </a:ext>
            </a:extLst>
          </p:cNvPr>
          <p:cNvSpPr txBox="1"/>
          <p:nvPr/>
        </p:nvSpPr>
        <p:spPr>
          <a:xfrm>
            <a:off x="203606" y="3427948"/>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调度方法</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32" name="文本框 31">
            <a:extLst>
              <a:ext uri="{FF2B5EF4-FFF2-40B4-BE49-F238E27FC236}">
                <a16:creationId xmlns:a16="http://schemas.microsoft.com/office/drawing/2014/main" id="{70B01E73-2206-4BAF-96FD-98F96844A935}"/>
              </a:ext>
            </a:extLst>
          </p:cNvPr>
          <p:cNvSpPr txBox="1"/>
          <p:nvPr/>
        </p:nvSpPr>
        <p:spPr>
          <a:xfrm>
            <a:off x="203606" y="4018403"/>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实验分析</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33" name="文本框 32">
            <a:extLst>
              <a:ext uri="{FF2B5EF4-FFF2-40B4-BE49-F238E27FC236}">
                <a16:creationId xmlns:a16="http://schemas.microsoft.com/office/drawing/2014/main" id="{70B01E73-2206-4BAF-96FD-98F96844A935}"/>
              </a:ext>
            </a:extLst>
          </p:cNvPr>
          <p:cNvSpPr txBox="1"/>
          <p:nvPr/>
        </p:nvSpPr>
        <p:spPr>
          <a:xfrm>
            <a:off x="203606" y="4583423"/>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总结展望</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186716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矩形: 圆角 114">
            <a:extLst>
              <a:ext uri="{FF2B5EF4-FFF2-40B4-BE49-F238E27FC236}">
                <a16:creationId xmlns:a16="http://schemas.microsoft.com/office/drawing/2014/main" id="{855235A4-B16D-44EB-8C2B-97689B9FADC8}"/>
              </a:ext>
            </a:extLst>
          </p:cNvPr>
          <p:cNvSpPr/>
          <p:nvPr/>
        </p:nvSpPr>
        <p:spPr>
          <a:xfrm>
            <a:off x="2683864" y="1737360"/>
            <a:ext cx="5563950" cy="3383280"/>
          </a:xfrm>
          <a:prstGeom prst="roundRect">
            <a:avLst>
              <a:gd name="adj" fmla="val 10297"/>
            </a:avLst>
          </a:prstGeom>
          <a:solidFill>
            <a:schemeClr val="bg1"/>
          </a:solidFill>
          <a:ln>
            <a:noFill/>
          </a:ln>
          <a:effectLst>
            <a:outerShdw blurRad="2794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13" name="矩形: 圆角 112">
            <a:extLst>
              <a:ext uri="{FF2B5EF4-FFF2-40B4-BE49-F238E27FC236}">
                <a16:creationId xmlns:a16="http://schemas.microsoft.com/office/drawing/2014/main" id="{32598363-EE34-4295-9381-27202BF85ED8}"/>
              </a:ext>
            </a:extLst>
          </p:cNvPr>
          <p:cNvSpPr/>
          <p:nvPr/>
        </p:nvSpPr>
        <p:spPr>
          <a:xfrm>
            <a:off x="8651093" y="1815898"/>
            <a:ext cx="1461096" cy="442175"/>
          </a:xfrm>
          <a:prstGeom prst="roundRect">
            <a:avLst>
              <a:gd name="adj" fmla="val 50000"/>
            </a:avLst>
          </a:prstGeom>
          <a:solidFill>
            <a:srgbClr val="00468E"/>
          </a:solidFill>
          <a:ln w="50800">
            <a:noFill/>
          </a:ln>
          <a:effectLst>
            <a:outerShdw blurRad="469900" sx="104000" sy="104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09" name="任意多边形: 形状 108">
            <a:extLst>
              <a:ext uri="{FF2B5EF4-FFF2-40B4-BE49-F238E27FC236}">
                <a16:creationId xmlns:a16="http://schemas.microsoft.com/office/drawing/2014/main" id="{D0E3768E-7D44-4826-8C65-EE12ED1F44DD}"/>
              </a:ext>
            </a:extLst>
          </p:cNvPr>
          <p:cNvSpPr/>
          <p:nvPr/>
        </p:nvSpPr>
        <p:spPr>
          <a:xfrm>
            <a:off x="2389778" y="1331684"/>
            <a:ext cx="833708" cy="623796"/>
          </a:xfrm>
          <a:custGeom>
            <a:avLst/>
            <a:gdLst/>
            <a:ahLst/>
            <a:cxnLst/>
            <a:rect l="l" t="t" r="r" b="b"/>
            <a:pathLst>
              <a:path w="95778" h="71663">
                <a:moveTo>
                  <a:pt x="82098" y="5"/>
                </a:moveTo>
                <a:cubicBezTo>
                  <a:pt x="84614" y="48"/>
                  <a:pt x="87286" y="396"/>
                  <a:pt x="90116" y="1050"/>
                </a:cubicBezTo>
                <a:lnTo>
                  <a:pt x="90116" y="8817"/>
                </a:lnTo>
                <a:cubicBezTo>
                  <a:pt x="78257" y="13440"/>
                  <a:pt x="71979" y="21792"/>
                  <a:pt x="71280" y="33873"/>
                </a:cubicBezTo>
                <a:cubicBezTo>
                  <a:pt x="84139" y="29288"/>
                  <a:pt x="92305" y="35340"/>
                  <a:pt x="95778" y="52027"/>
                </a:cubicBezTo>
                <a:cubicBezTo>
                  <a:pt x="94826" y="65118"/>
                  <a:pt x="87973" y="71663"/>
                  <a:pt x="75219" y="71663"/>
                </a:cubicBezTo>
                <a:cubicBezTo>
                  <a:pt x="59956" y="70752"/>
                  <a:pt x="52325" y="61506"/>
                  <a:pt x="52325" y="43926"/>
                </a:cubicBezTo>
                <a:cubicBezTo>
                  <a:pt x="54564" y="14342"/>
                  <a:pt x="64489" y="-298"/>
                  <a:pt x="82098" y="5"/>
                </a:cubicBezTo>
                <a:close/>
                <a:moveTo>
                  <a:pt x="29473" y="5"/>
                </a:moveTo>
                <a:cubicBezTo>
                  <a:pt x="31987" y="48"/>
                  <a:pt x="34659" y="396"/>
                  <a:pt x="37490" y="1050"/>
                </a:cubicBezTo>
                <a:lnTo>
                  <a:pt x="37490" y="8817"/>
                </a:lnTo>
                <a:cubicBezTo>
                  <a:pt x="25647" y="13434"/>
                  <a:pt x="19469" y="21786"/>
                  <a:pt x="18954" y="33873"/>
                </a:cubicBezTo>
                <a:cubicBezTo>
                  <a:pt x="31588" y="29288"/>
                  <a:pt x="39755" y="35324"/>
                  <a:pt x="43458" y="51980"/>
                </a:cubicBezTo>
                <a:cubicBezTo>
                  <a:pt x="42502" y="65102"/>
                  <a:pt x="35547" y="71663"/>
                  <a:pt x="22593" y="71663"/>
                </a:cubicBezTo>
                <a:cubicBezTo>
                  <a:pt x="7531" y="70752"/>
                  <a:pt x="0" y="61506"/>
                  <a:pt x="0" y="43926"/>
                </a:cubicBezTo>
                <a:cubicBezTo>
                  <a:pt x="2053" y="14342"/>
                  <a:pt x="11877" y="-298"/>
                  <a:pt x="29473" y="5"/>
                </a:cubicBezTo>
                <a:close/>
              </a:path>
            </a:pathLst>
          </a:custGeom>
          <a:solidFill>
            <a:srgbClr val="004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84347ABC-6DD6-4770-AF29-AE09648D5EC7}"/>
              </a:ext>
            </a:extLst>
          </p:cNvPr>
          <p:cNvSpPr/>
          <p:nvPr/>
        </p:nvSpPr>
        <p:spPr>
          <a:xfrm>
            <a:off x="0" y="0"/>
            <a:ext cx="1825599" cy="6858000"/>
          </a:xfrm>
          <a:prstGeom prst="rect">
            <a:avLst/>
          </a:prstGeom>
          <a:solidFill>
            <a:srgbClr val="004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9B7947D5-7F96-480B-9F7A-BF6FCF688EA4}"/>
              </a:ext>
            </a:extLst>
          </p:cNvPr>
          <p:cNvSpPr txBox="1"/>
          <p:nvPr/>
        </p:nvSpPr>
        <p:spPr>
          <a:xfrm>
            <a:off x="2287062" y="473744"/>
            <a:ext cx="9347391" cy="523220"/>
          </a:xfrm>
          <a:prstGeom prst="rect">
            <a:avLst/>
          </a:prstGeom>
          <a:noFill/>
        </p:spPr>
        <p:txBody>
          <a:bodyPr wrap="square" rtlCol="0">
            <a:spAutoFit/>
          </a:bodyPr>
          <a:lstStyle/>
          <a:p>
            <a:r>
              <a:rPr lang="en-US" altLang="zh-CN" sz="2800" b="1" dirty="0">
                <a:solidFill>
                  <a:srgbClr val="00468E"/>
                </a:solidFill>
                <a:latin typeface="微软雅黑" panose="020B0503020204020204" pitchFamily="34" charset="-122"/>
                <a:ea typeface="微软雅黑" panose="020B0503020204020204" pitchFamily="34" charset="-122"/>
              </a:rPr>
              <a:t>2</a:t>
            </a:r>
            <a:r>
              <a:rPr lang="en-US" altLang="zh-CN" sz="2800" b="1" dirty="0" smtClean="0">
                <a:solidFill>
                  <a:srgbClr val="00468E"/>
                </a:solidFill>
                <a:latin typeface="微软雅黑" panose="020B0503020204020204" pitchFamily="34" charset="-122"/>
                <a:ea typeface="微软雅黑" panose="020B0503020204020204" pitchFamily="34" charset="-122"/>
              </a:rPr>
              <a:t>.1.3 </a:t>
            </a:r>
            <a:r>
              <a:rPr lang="zh-CN" altLang="en-US" sz="2800" b="1" dirty="0" smtClean="0">
                <a:solidFill>
                  <a:srgbClr val="00468E"/>
                </a:solidFill>
                <a:latin typeface="微软雅黑" panose="020B0503020204020204" pitchFamily="34" charset="-122"/>
                <a:ea typeface="微软雅黑" panose="020B0503020204020204" pitchFamily="34" charset="-122"/>
              </a:rPr>
              <a:t>多</a:t>
            </a:r>
            <a:r>
              <a:rPr lang="en-US" altLang="zh-CN" sz="2800" b="1" dirty="0" err="1" smtClean="0">
                <a:solidFill>
                  <a:srgbClr val="00468E"/>
                </a:solidFill>
                <a:latin typeface="微软雅黑" panose="020B0503020204020204" pitchFamily="34" charset="-122"/>
                <a:ea typeface="微软雅黑" panose="020B0503020204020204" pitchFamily="34" charset="-122"/>
              </a:rPr>
              <a:t>QoS</a:t>
            </a:r>
            <a:r>
              <a:rPr lang="zh-CN" altLang="en-US" sz="2800" b="1" dirty="0" smtClean="0">
                <a:solidFill>
                  <a:srgbClr val="00468E"/>
                </a:solidFill>
                <a:latin typeface="微软雅黑" panose="020B0503020204020204" pitchFamily="34" charset="-122"/>
                <a:ea typeface="微软雅黑" panose="020B0503020204020204" pitchFamily="34" charset="-122"/>
              </a:rPr>
              <a:t>指标优化调度问题</a:t>
            </a:r>
            <a:endParaRPr lang="zh-CN" altLang="en-US" sz="2800" b="1" dirty="0">
              <a:solidFill>
                <a:srgbClr val="00468E"/>
              </a:solidFill>
              <a:latin typeface="微软雅黑" panose="020B0503020204020204" pitchFamily="34" charset="-122"/>
              <a:ea typeface="微软雅黑" panose="020B0503020204020204" pitchFamily="34" charset="-122"/>
            </a:endParaRPr>
          </a:p>
        </p:txBody>
      </p:sp>
      <p:sp>
        <p:nvSpPr>
          <p:cNvPr id="111" name="文本框 110">
            <a:extLst>
              <a:ext uri="{FF2B5EF4-FFF2-40B4-BE49-F238E27FC236}">
                <a16:creationId xmlns:a16="http://schemas.microsoft.com/office/drawing/2014/main" id="{4254B2E8-D166-4EE3-A74F-83E887605B71}"/>
              </a:ext>
            </a:extLst>
          </p:cNvPr>
          <p:cNvSpPr txBox="1"/>
          <p:nvPr/>
        </p:nvSpPr>
        <p:spPr>
          <a:xfrm>
            <a:off x="8453718" y="2432559"/>
            <a:ext cx="3612775" cy="1710853"/>
          </a:xfrm>
          <a:prstGeom prst="rect">
            <a:avLst/>
          </a:prstGeom>
          <a:noFill/>
        </p:spPr>
        <p:txBody>
          <a:bodyPr wrap="square" rtlCol="0">
            <a:spAutoFit/>
          </a:bodyPr>
          <a:lstStyle/>
          <a:p>
            <a:pPr marL="342900" indent="-342900">
              <a:lnSpc>
                <a:spcPct val="150000"/>
              </a:lnSpc>
              <a:buFont typeface="+mj-ea"/>
              <a:buAutoNum type="circleNumDbPlain"/>
            </a:pPr>
            <a:r>
              <a:rPr lang="zh-CN" altLang="en-US" sz="1400" dirty="0" smtClean="0">
                <a:latin typeface="微软雅黑" panose="020B0503020204020204" pitchFamily="34" charset="-122"/>
                <a:ea typeface="微软雅黑" panose="020B0503020204020204" pitchFamily="34" charset="-122"/>
              </a:rPr>
              <a:t>每</a:t>
            </a:r>
            <a:r>
              <a:rPr lang="zh-CN" altLang="en-US" sz="1400" dirty="0">
                <a:latin typeface="微软雅黑" panose="020B0503020204020204" pitchFamily="34" charset="-122"/>
                <a:ea typeface="微软雅黑" panose="020B0503020204020204" pitchFamily="34" charset="-122"/>
              </a:rPr>
              <a:t>一个任务只能被一台云主机执行</a:t>
            </a:r>
            <a:r>
              <a:rPr lang="zh-CN" altLang="en-US" sz="1400" dirty="0" smtClean="0">
                <a:latin typeface="微软雅黑" panose="020B0503020204020204" pitchFamily="34" charset="-122"/>
                <a:ea typeface="微软雅黑" panose="020B0503020204020204" pitchFamily="34" charset="-122"/>
              </a:rPr>
              <a:t>；</a:t>
            </a:r>
            <a:endParaRPr lang="en-US" altLang="zh-CN" sz="1400" dirty="0" smtClean="0">
              <a:latin typeface="微软雅黑" panose="020B0503020204020204" pitchFamily="34" charset="-122"/>
              <a:ea typeface="微软雅黑" panose="020B0503020204020204" pitchFamily="34" charset="-122"/>
            </a:endParaRPr>
          </a:p>
          <a:p>
            <a:pPr marL="342900" indent="-342900">
              <a:lnSpc>
                <a:spcPct val="150000"/>
              </a:lnSpc>
              <a:buFont typeface="+mj-ea"/>
              <a:buAutoNum type="circleNumDbPlain"/>
            </a:pPr>
            <a:r>
              <a:rPr lang="zh-CN" altLang="en-US" sz="1400" dirty="0" smtClean="0">
                <a:latin typeface="微软雅黑" panose="020B0503020204020204" pitchFamily="34" charset="-122"/>
                <a:ea typeface="微软雅黑" panose="020B0503020204020204" pitchFamily="34" charset="-122"/>
              </a:rPr>
              <a:t>任务</a:t>
            </a:r>
            <a:r>
              <a:rPr lang="zh-CN" altLang="en-US" sz="1400" dirty="0">
                <a:latin typeface="微软雅黑" panose="020B0503020204020204" pitchFamily="34" charset="-122"/>
                <a:ea typeface="微软雅黑" panose="020B0503020204020204" pitchFamily="34" charset="-122"/>
              </a:rPr>
              <a:t>的运行时间是任务开始与结束之间的时间间隔</a:t>
            </a:r>
            <a:r>
              <a:rPr lang="zh-CN" altLang="en-US" sz="1400" dirty="0" smtClean="0">
                <a:latin typeface="微软雅黑" panose="020B0503020204020204" pitchFamily="34" charset="-122"/>
                <a:ea typeface="微软雅黑" panose="020B0503020204020204" pitchFamily="34" charset="-122"/>
              </a:rPr>
              <a:t>；</a:t>
            </a:r>
            <a:endParaRPr lang="en-US" altLang="zh-CN" sz="1400" dirty="0" smtClean="0">
              <a:latin typeface="微软雅黑" panose="020B0503020204020204" pitchFamily="34" charset="-122"/>
              <a:ea typeface="微软雅黑" panose="020B0503020204020204" pitchFamily="34" charset="-122"/>
            </a:endParaRPr>
          </a:p>
          <a:p>
            <a:pPr marL="342900" indent="-342900">
              <a:lnSpc>
                <a:spcPct val="150000"/>
              </a:lnSpc>
              <a:buFont typeface="+mj-ea"/>
              <a:buAutoNum type="circleNumDbPlain"/>
            </a:pPr>
            <a:r>
              <a:rPr lang="zh-CN" altLang="en-US" sz="1400" dirty="0" smtClean="0">
                <a:latin typeface="微软雅黑" panose="020B0503020204020204" pitchFamily="34" charset="-122"/>
                <a:ea typeface="微软雅黑" panose="020B0503020204020204" pitchFamily="34" charset="-122"/>
              </a:rPr>
              <a:t>不</a:t>
            </a:r>
            <a:r>
              <a:rPr lang="zh-CN" altLang="en-US" sz="1400" dirty="0">
                <a:latin typeface="微软雅黑" panose="020B0503020204020204" pitchFamily="34" charset="-122"/>
                <a:ea typeface="微软雅黑" panose="020B0503020204020204" pitchFamily="34" charset="-122"/>
              </a:rPr>
              <a:t>考虑资源供应或取消供应的延迟时间</a:t>
            </a:r>
            <a:r>
              <a:rPr lang="zh-CN" altLang="en-US" sz="1400" dirty="0" smtClean="0">
                <a:latin typeface="微软雅黑" panose="020B0503020204020204" pitchFamily="34" charset="-122"/>
                <a:ea typeface="微软雅黑" panose="020B0503020204020204" pitchFamily="34" charset="-122"/>
              </a:rPr>
              <a:t>；</a:t>
            </a:r>
            <a:endParaRPr lang="en-US" altLang="zh-CN" sz="1400" dirty="0" smtClean="0">
              <a:latin typeface="微软雅黑" panose="020B0503020204020204" pitchFamily="34" charset="-122"/>
              <a:ea typeface="微软雅黑" panose="020B0503020204020204" pitchFamily="34" charset="-122"/>
            </a:endParaRPr>
          </a:p>
          <a:p>
            <a:pPr marL="342900" indent="-342900">
              <a:lnSpc>
                <a:spcPct val="150000"/>
              </a:lnSpc>
              <a:buFont typeface="+mj-ea"/>
              <a:buAutoNum type="circleNumDbPlain"/>
            </a:pPr>
            <a:r>
              <a:rPr lang="zh-CN" altLang="en-US" sz="1400" dirty="0" smtClean="0">
                <a:latin typeface="微软雅黑" panose="020B0503020204020204" pitchFamily="34" charset="-122"/>
                <a:ea typeface="微软雅黑" panose="020B0503020204020204" pitchFamily="34" charset="-122"/>
              </a:rPr>
              <a:t>不</a:t>
            </a:r>
            <a:r>
              <a:rPr lang="zh-CN" altLang="en-US" sz="1400" dirty="0">
                <a:latin typeface="微软雅黑" panose="020B0503020204020204" pitchFamily="34" charset="-122"/>
                <a:ea typeface="微软雅黑" panose="020B0503020204020204" pitchFamily="34" charset="-122"/>
              </a:rPr>
              <a:t>考虑任务之间传输的延迟时间</a:t>
            </a:r>
            <a:r>
              <a:rPr lang="zh-CN" altLang="en-US" sz="1600" dirty="0" smtClean="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sp>
        <p:nvSpPr>
          <p:cNvPr id="112" name="文本框 111">
            <a:extLst>
              <a:ext uri="{FF2B5EF4-FFF2-40B4-BE49-F238E27FC236}">
                <a16:creationId xmlns:a16="http://schemas.microsoft.com/office/drawing/2014/main" id="{1A6B6818-1449-4F9C-9EE6-9D4B48315AD7}"/>
              </a:ext>
            </a:extLst>
          </p:cNvPr>
          <p:cNvSpPr txBox="1"/>
          <p:nvPr/>
        </p:nvSpPr>
        <p:spPr>
          <a:xfrm>
            <a:off x="8651093" y="1836930"/>
            <a:ext cx="1461096" cy="400110"/>
          </a:xfrm>
          <a:prstGeom prst="rect">
            <a:avLst/>
          </a:prstGeom>
          <a:noFill/>
        </p:spPr>
        <p:txBody>
          <a:bodyPr wrap="square" rtlCol="0">
            <a:spAutoFit/>
          </a:bodyPr>
          <a:lstStyle>
            <a:defPPr>
              <a:defRPr lang="zh-CN"/>
            </a:defPPr>
            <a:lvl1pPr>
              <a:defRPr sz="2800" b="1">
                <a:solidFill>
                  <a:srgbClr val="1E1F8B"/>
                </a:solidFill>
                <a:latin typeface="浪漫雅圆" panose="02010601040101010101" pitchFamily="2" charset="-122"/>
                <a:ea typeface="浪漫雅圆" panose="02010601040101010101" pitchFamily="2" charset="-122"/>
              </a:defRPr>
            </a:lvl1pPr>
          </a:lstStyle>
          <a:p>
            <a:pPr algn="ctr"/>
            <a:r>
              <a:rPr lang="zh-CN" altLang="en-US" sz="2000" dirty="0" smtClean="0">
                <a:solidFill>
                  <a:schemeClr val="bg1"/>
                </a:solidFill>
                <a:latin typeface="微软雅黑" panose="020B0503020204020204" pitchFamily="34" charset="-122"/>
                <a:ea typeface="微软雅黑" panose="020B0503020204020204" pitchFamily="34" charset="-122"/>
              </a:rPr>
              <a:t>假设条件</a:t>
            </a:r>
            <a:endParaRPr lang="zh-CN" altLang="en-US" sz="2000" dirty="0">
              <a:solidFill>
                <a:schemeClr val="bg1"/>
              </a:solidFill>
              <a:latin typeface="微软雅黑" panose="020B0503020204020204" pitchFamily="34" charset="-122"/>
              <a:ea typeface="微软雅黑" panose="020B0503020204020204" pitchFamily="34" charset="-122"/>
            </a:endParaRPr>
          </a:p>
        </p:txBody>
      </p:sp>
      <p:pic>
        <p:nvPicPr>
          <p:cNvPr id="114" name="图片 113"/>
          <p:cNvPicPr>
            <a:picLocks noChangeAspect="1"/>
          </p:cNvPicPr>
          <p:nvPr/>
        </p:nvPicPr>
        <p:blipFill>
          <a:blip r:embed="rId3">
            <a:alphaModFix/>
            <a:duotone>
              <a:schemeClr val="accent5">
                <a:shade val="45000"/>
                <a:satMod val="135000"/>
              </a:schemeClr>
              <a:prstClr val="white"/>
            </a:duotone>
            <a:extLst>
              <a:ext uri="{BEBA8EAE-BF5A-486C-A8C5-ECC9F3942E4B}">
                <a14:imgProps xmlns:a14="http://schemas.microsoft.com/office/drawing/2010/main">
                  <a14:imgLayer r:embed="rId4">
                    <a14:imgEffect>
                      <a14:colorTemperature colorTemp="1500"/>
                    </a14:imgEffect>
                    <a14:imgEffect>
                      <a14:saturation sat="32000"/>
                    </a14:imgEffect>
                  </a14:imgLayer>
                </a14:imgProps>
              </a:ext>
              <a:ext uri="{28A0092B-C50C-407E-A947-70E740481C1C}">
                <a14:useLocalDpi xmlns:a14="http://schemas.microsoft.com/office/drawing/2010/main" val="0"/>
              </a:ext>
            </a:extLst>
          </a:blip>
          <a:stretch>
            <a:fillRect/>
          </a:stretch>
        </p:blipFill>
        <p:spPr>
          <a:xfrm>
            <a:off x="155079" y="129451"/>
            <a:ext cx="1470788" cy="1470788"/>
          </a:xfrm>
          <a:prstGeom prst="rect">
            <a:avLst/>
          </a:prstGeom>
          <a:noFill/>
          <a:ln>
            <a:noFill/>
          </a:ln>
        </p:spPr>
      </p:pic>
      <mc:AlternateContent xmlns:mc="http://schemas.openxmlformats.org/markup-compatibility/2006" xmlns:a14="http://schemas.microsoft.com/office/drawing/2010/main">
        <mc:Choice Requires="a14">
          <p:sp>
            <p:nvSpPr>
              <p:cNvPr id="2" name="文本框 1"/>
              <p:cNvSpPr txBox="1"/>
              <p:nvPr/>
            </p:nvSpPr>
            <p:spPr>
              <a:xfrm>
                <a:off x="2806378" y="2851450"/>
                <a:ext cx="5318922" cy="2089162"/>
              </a:xfrm>
              <a:prstGeom prst="rect">
                <a:avLst/>
              </a:prstGeom>
              <a:noFill/>
            </p:spPr>
            <p:txBody>
              <a:bodyPr wrap="square" rtlCol="0">
                <a:spAutoFit/>
              </a:bodyPr>
              <a:lstStyle/>
              <a:p>
                <a:pPr>
                  <a:lnSpc>
                    <a:spcPct val="150000"/>
                  </a:lnSpc>
                </a:pPr>
                <a:r>
                  <a:rPr lang="en-US" altLang="zh-CN" sz="1600" dirty="0" smtClean="0"/>
                  <a:t>        </a:t>
                </a:r>
                <a14:m>
                  <m:oMath xmlns:m="http://schemas.openxmlformats.org/officeDocument/2006/math">
                    <m:sSub>
                      <m:sSubPr>
                        <m:ctrlPr>
                          <a:rPr lang="zh-CN" altLang="zh-CN" sz="1600" b="1" i="1">
                            <a:latin typeface="Cambria Math" panose="02040503050406030204" pitchFamily="18" charset="0"/>
                            <a:ea typeface="微软雅黑" panose="020B0503020204020204" pitchFamily="34" charset="-122"/>
                          </a:rPr>
                        </m:ctrlPr>
                      </m:sSubPr>
                      <m:e>
                        <m:func>
                          <m:funcPr>
                            <m:ctrlPr>
                              <a:rPr lang="zh-CN" altLang="zh-CN" sz="1600" b="1" i="1">
                                <a:latin typeface="Cambria Math" panose="02040503050406030204" pitchFamily="18" charset="0"/>
                                <a:ea typeface="微软雅黑" panose="020B0503020204020204" pitchFamily="34" charset="-122"/>
                              </a:rPr>
                            </m:ctrlPr>
                          </m:funcPr>
                          <m:fName>
                            <m:r>
                              <a:rPr lang="en-US" altLang="zh-CN" sz="1600" b="1" i="1">
                                <a:latin typeface="Cambria Math" panose="02040503050406030204" pitchFamily="18" charset="0"/>
                                <a:ea typeface="微软雅黑" panose="020B0503020204020204" pitchFamily="34" charset="-122"/>
                              </a:rPr>
                              <m:t>𝒎𝒊𝒏</m:t>
                            </m:r>
                          </m:fName>
                          <m:e>
                            <m:r>
                              <a:rPr lang="en-US" altLang="zh-CN" sz="1600" b="1" i="1">
                                <a:latin typeface="Cambria Math" panose="02040503050406030204" pitchFamily="18" charset="0"/>
                                <a:ea typeface="微软雅黑" panose="020B0503020204020204" pitchFamily="34" charset="-122"/>
                              </a:rPr>
                              <m:t>𝒇</m:t>
                            </m:r>
                          </m:e>
                        </m:func>
                      </m:e>
                      <m:sub>
                        <m:r>
                          <a:rPr lang="en-US" altLang="zh-CN" sz="1600" b="1" i="1">
                            <a:latin typeface="Cambria Math" panose="02040503050406030204" pitchFamily="18" charset="0"/>
                            <a:ea typeface="微软雅黑" panose="020B0503020204020204" pitchFamily="34" charset="-122"/>
                          </a:rPr>
                          <m:t>𝟏</m:t>
                        </m:r>
                      </m:sub>
                    </m:sSub>
                    <m:r>
                      <a:rPr lang="en-US" altLang="zh-CN" sz="1600" b="1">
                        <a:latin typeface="Cambria Math" panose="02040503050406030204" pitchFamily="18" charset="0"/>
                        <a:ea typeface="微软雅黑" panose="020B0503020204020204" pitchFamily="34" charset="-122"/>
                      </a:rPr>
                      <m:t>=</m:t>
                    </m:r>
                    <m:r>
                      <a:rPr lang="en-US" altLang="zh-CN" sz="1600" b="1" i="1">
                        <a:latin typeface="Cambria Math" panose="02040503050406030204" pitchFamily="18" charset="0"/>
                        <a:ea typeface="微软雅黑" panose="020B0503020204020204" pitchFamily="34" charset="-122"/>
                      </a:rPr>
                      <m:t>𝐦𝐚𝐤𝐞𝐬𝐩𝐚𝐧</m:t>
                    </m:r>
                    <m:r>
                      <a:rPr lang="en-US" altLang="zh-CN" sz="1600" b="1">
                        <a:latin typeface="Cambria Math" panose="02040503050406030204" pitchFamily="18" charset="0"/>
                        <a:ea typeface="微软雅黑" panose="020B0503020204020204" pitchFamily="34" charset="-122"/>
                      </a:rPr>
                      <m:t>=</m:t>
                    </m:r>
                    <m:r>
                      <a:rPr lang="en-US" altLang="zh-CN" sz="1600" b="1" i="1">
                        <a:latin typeface="Cambria Math" panose="02040503050406030204" pitchFamily="18" charset="0"/>
                        <a:ea typeface="微软雅黑" panose="020B0503020204020204" pitchFamily="34" charset="-122"/>
                      </a:rPr>
                      <m:t>𝐦𝐚𝐱</m:t>
                    </m:r>
                    <m:r>
                      <a:rPr lang="en-US" altLang="zh-CN" sz="1600" b="1">
                        <a:latin typeface="Cambria Math" panose="02040503050406030204" pitchFamily="18" charset="0"/>
                        <a:ea typeface="微软雅黑" panose="020B0503020204020204" pitchFamily="34" charset="-122"/>
                      </a:rPr>
                      <m:t>{</m:t>
                    </m:r>
                    <m:r>
                      <a:rPr lang="en-US" altLang="zh-CN" sz="1600" b="1" i="1">
                        <a:latin typeface="Cambria Math" panose="02040503050406030204" pitchFamily="18" charset="0"/>
                        <a:ea typeface="微软雅黑" panose="020B0503020204020204" pitchFamily="34" charset="-122"/>
                      </a:rPr>
                      <m:t>𝐅𝐓</m:t>
                    </m:r>
                    <m:d>
                      <m:dPr>
                        <m:ctrlPr>
                          <a:rPr lang="zh-CN" altLang="zh-CN" sz="1600" b="1" i="1">
                            <a:latin typeface="Cambria Math" panose="02040503050406030204" pitchFamily="18" charset="0"/>
                            <a:ea typeface="微软雅黑" panose="020B0503020204020204" pitchFamily="34" charset="-122"/>
                          </a:rPr>
                        </m:ctrlPr>
                      </m:dPr>
                      <m:e>
                        <m:sSub>
                          <m:sSubPr>
                            <m:ctrlPr>
                              <a:rPr lang="zh-CN" altLang="zh-CN" sz="1600" b="1" i="1">
                                <a:latin typeface="Cambria Math" panose="02040503050406030204" pitchFamily="18" charset="0"/>
                                <a:ea typeface="微软雅黑" panose="020B0503020204020204" pitchFamily="34" charset="-122"/>
                              </a:rPr>
                            </m:ctrlPr>
                          </m:sSubPr>
                          <m:e>
                            <m:r>
                              <a:rPr lang="en-US" altLang="zh-CN" sz="1600" b="1" i="1">
                                <a:latin typeface="Cambria Math" panose="02040503050406030204" pitchFamily="18" charset="0"/>
                                <a:ea typeface="微软雅黑" panose="020B0503020204020204" pitchFamily="34" charset="-122"/>
                              </a:rPr>
                              <m:t>𝑽</m:t>
                            </m:r>
                          </m:e>
                          <m:sub>
                            <m:r>
                              <a:rPr lang="en-US" altLang="zh-CN" sz="1600" b="1" i="1">
                                <a:latin typeface="Cambria Math" panose="02040503050406030204" pitchFamily="18" charset="0"/>
                                <a:ea typeface="微软雅黑" panose="020B0503020204020204" pitchFamily="34" charset="-122"/>
                              </a:rPr>
                              <m:t>𝒋</m:t>
                            </m:r>
                          </m:sub>
                        </m:sSub>
                        <m:r>
                          <a:rPr lang="en-US" altLang="zh-CN" sz="1600" b="1">
                            <a:latin typeface="Cambria Math" panose="02040503050406030204" pitchFamily="18" charset="0"/>
                            <a:ea typeface="微软雅黑" panose="020B0503020204020204" pitchFamily="34" charset="-122"/>
                          </a:rPr>
                          <m:t>,</m:t>
                        </m:r>
                        <m:sSub>
                          <m:sSubPr>
                            <m:ctrlPr>
                              <a:rPr lang="zh-CN" altLang="zh-CN" sz="1600" b="1" i="1">
                                <a:latin typeface="Cambria Math" panose="02040503050406030204" pitchFamily="18" charset="0"/>
                                <a:ea typeface="微软雅黑" panose="020B0503020204020204" pitchFamily="34" charset="-122"/>
                              </a:rPr>
                            </m:ctrlPr>
                          </m:sSubPr>
                          <m:e>
                            <m:r>
                              <a:rPr lang="en-US" altLang="zh-CN" sz="1600" b="1" i="1">
                                <a:latin typeface="Cambria Math" panose="02040503050406030204" pitchFamily="18" charset="0"/>
                                <a:ea typeface="微软雅黑" panose="020B0503020204020204" pitchFamily="34" charset="-122"/>
                              </a:rPr>
                              <m:t>𝒏</m:t>
                            </m:r>
                          </m:e>
                          <m:sub>
                            <m:r>
                              <a:rPr lang="en-US" altLang="zh-CN" sz="1600" b="1" i="1">
                                <a:latin typeface="Cambria Math" panose="02040503050406030204" pitchFamily="18" charset="0"/>
                                <a:ea typeface="微软雅黑" panose="020B0503020204020204" pitchFamily="34" charset="-122"/>
                              </a:rPr>
                              <m:t>𝐤</m:t>
                            </m:r>
                            <m:r>
                              <a:rPr lang="en-US" altLang="zh-CN" sz="1600" b="1">
                                <a:latin typeface="Cambria Math" panose="02040503050406030204" pitchFamily="18" charset="0"/>
                                <a:ea typeface="微软雅黑" panose="020B0503020204020204" pitchFamily="34" charset="-122"/>
                              </a:rPr>
                              <m:t>, </m:t>
                            </m:r>
                            <m:r>
                              <a:rPr lang="en-US" altLang="zh-CN" sz="1600" b="1" i="1">
                                <a:latin typeface="Cambria Math" panose="02040503050406030204" pitchFamily="18" charset="0"/>
                                <a:ea typeface="微软雅黑" panose="020B0503020204020204" pitchFamily="34" charset="-122"/>
                              </a:rPr>
                              <m:t>𝒊</m:t>
                            </m:r>
                          </m:sub>
                        </m:sSub>
                      </m:e>
                    </m:d>
                    <m:r>
                      <a:rPr lang="en-US" altLang="zh-CN" sz="1600" b="1">
                        <a:latin typeface="Cambria Math" panose="02040503050406030204" pitchFamily="18" charset="0"/>
                        <a:ea typeface="微软雅黑" panose="020B0503020204020204" pitchFamily="34" charset="-122"/>
                      </a:rPr>
                      <m:t>∗</m:t>
                    </m:r>
                    <m:sSub>
                      <m:sSubPr>
                        <m:ctrlPr>
                          <a:rPr lang="zh-CN" altLang="zh-CN" sz="1600" b="1" i="1">
                            <a:latin typeface="Cambria Math" panose="02040503050406030204" pitchFamily="18" charset="0"/>
                            <a:ea typeface="微软雅黑" panose="020B0503020204020204" pitchFamily="34" charset="-122"/>
                          </a:rPr>
                        </m:ctrlPr>
                      </m:sSubPr>
                      <m:e>
                        <m:r>
                          <a:rPr lang="en-US" altLang="zh-CN" sz="1600" b="1" i="1">
                            <a:latin typeface="Cambria Math" panose="02040503050406030204" pitchFamily="18" charset="0"/>
                            <a:ea typeface="微软雅黑" panose="020B0503020204020204" pitchFamily="34" charset="-122"/>
                          </a:rPr>
                          <m:t>𝒙</m:t>
                        </m:r>
                      </m:e>
                      <m:sub>
                        <m:r>
                          <a:rPr lang="en-US" altLang="zh-CN" sz="1600" b="1" i="1">
                            <a:latin typeface="Cambria Math" panose="02040503050406030204" pitchFamily="18" charset="0"/>
                            <a:ea typeface="微软雅黑" panose="020B0503020204020204" pitchFamily="34" charset="-122"/>
                          </a:rPr>
                          <m:t>𝐤</m:t>
                        </m:r>
                        <m:r>
                          <a:rPr lang="en-US" altLang="zh-CN" sz="1600" b="1">
                            <a:latin typeface="Cambria Math" panose="02040503050406030204" pitchFamily="18" charset="0"/>
                            <a:ea typeface="微软雅黑" panose="020B0503020204020204" pitchFamily="34" charset="-122"/>
                          </a:rPr>
                          <m:t>,</m:t>
                        </m:r>
                        <m:r>
                          <a:rPr lang="en-US" altLang="zh-CN" sz="1600" b="1" i="1">
                            <a:latin typeface="Cambria Math" panose="02040503050406030204" pitchFamily="18" charset="0"/>
                            <a:ea typeface="微软雅黑" panose="020B0503020204020204" pitchFamily="34" charset="-122"/>
                          </a:rPr>
                          <m:t>𝐢</m:t>
                        </m:r>
                        <m:r>
                          <a:rPr lang="en-US" altLang="zh-CN" sz="1600" b="1">
                            <a:latin typeface="Cambria Math" panose="02040503050406030204" pitchFamily="18" charset="0"/>
                            <a:ea typeface="微软雅黑" panose="020B0503020204020204" pitchFamily="34" charset="-122"/>
                          </a:rPr>
                          <m:t>,</m:t>
                        </m:r>
                        <m:r>
                          <a:rPr lang="en-US" altLang="zh-CN" sz="1600" b="1" i="1">
                            <a:latin typeface="Cambria Math" panose="02040503050406030204" pitchFamily="18" charset="0"/>
                            <a:ea typeface="微软雅黑" panose="020B0503020204020204" pitchFamily="34" charset="-122"/>
                          </a:rPr>
                          <m:t>𝒋</m:t>
                        </m:r>
                      </m:sub>
                    </m:sSub>
                    <m:r>
                      <a:rPr lang="en-US" altLang="zh-CN" sz="1600" b="1">
                        <a:latin typeface="Cambria Math" panose="02040503050406030204" pitchFamily="18" charset="0"/>
                        <a:ea typeface="微软雅黑" panose="020B0503020204020204" pitchFamily="34" charset="-122"/>
                      </a:rPr>
                      <m:t>}</m:t>
                    </m:r>
                  </m:oMath>
                </a14:m>
                <a:r>
                  <a:rPr lang="en-US" altLang="zh-CN" sz="1600" b="1" dirty="0" smtClean="0">
                    <a:latin typeface="微软雅黑" panose="020B0503020204020204" pitchFamily="34" charset="-122"/>
                    <a:ea typeface="微软雅黑" panose="020B0503020204020204" pitchFamily="34" charset="-122"/>
                  </a:rPr>
                  <a:t>   </a:t>
                </a:r>
                <a14:m>
                  <m:oMath xmlns:m="http://schemas.openxmlformats.org/officeDocument/2006/math">
                    <m:sSub>
                      <m:sSubPr>
                        <m:ctrlPr>
                          <a:rPr lang="zh-CN" altLang="zh-CN" sz="1600" b="1" i="1">
                            <a:latin typeface="Cambria Math" panose="02040503050406030204" pitchFamily="18" charset="0"/>
                            <a:ea typeface="微软雅黑" panose="020B0503020204020204" pitchFamily="34" charset="-122"/>
                          </a:rPr>
                        </m:ctrlPr>
                      </m:sSubPr>
                      <m:e>
                        <m:func>
                          <m:funcPr>
                            <m:ctrlPr>
                              <a:rPr lang="zh-CN" altLang="zh-CN" sz="1600" b="1" i="1">
                                <a:latin typeface="Cambria Math" panose="02040503050406030204" pitchFamily="18" charset="0"/>
                                <a:ea typeface="微软雅黑" panose="020B0503020204020204" pitchFamily="34" charset="-122"/>
                              </a:rPr>
                            </m:ctrlPr>
                          </m:funcPr>
                          <m:fName>
                            <m:r>
                              <a:rPr lang="en-US" altLang="zh-CN" sz="1600" b="1" i="1" smtClean="0">
                                <a:latin typeface="Cambria Math" panose="02040503050406030204" pitchFamily="18" charset="0"/>
                                <a:ea typeface="微软雅黑" panose="020B0503020204020204" pitchFamily="34" charset="-122"/>
                              </a:rPr>
                              <m:t>           </m:t>
                            </m:r>
                            <m:r>
                              <a:rPr lang="en-US" altLang="zh-CN" sz="1600" b="1" i="1">
                                <a:latin typeface="Cambria Math" panose="02040503050406030204" pitchFamily="18" charset="0"/>
                                <a:ea typeface="微软雅黑" panose="020B0503020204020204" pitchFamily="34" charset="-122"/>
                              </a:rPr>
                              <m:t>𝒎𝒊𝒏</m:t>
                            </m:r>
                          </m:fName>
                          <m:e>
                            <m:r>
                              <a:rPr lang="en-US" altLang="zh-CN" sz="1600" b="1" i="1">
                                <a:latin typeface="Cambria Math" panose="02040503050406030204" pitchFamily="18" charset="0"/>
                                <a:ea typeface="微软雅黑" panose="020B0503020204020204" pitchFamily="34" charset="-122"/>
                              </a:rPr>
                              <m:t>𝒇</m:t>
                            </m:r>
                          </m:e>
                        </m:func>
                      </m:e>
                      <m:sub>
                        <m:r>
                          <a:rPr lang="en-US" altLang="zh-CN" sz="1600" b="1" i="1">
                            <a:latin typeface="Cambria Math" panose="02040503050406030204" pitchFamily="18" charset="0"/>
                            <a:ea typeface="微软雅黑" panose="020B0503020204020204" pitchFamily="34" charset="-122"/>
                          </a:rPr>
                          <m:t>𝟐</m:t>
                        </m:r>
                      </m:sub>
                    </m:sSub>
                    <m:r>
                      <a:rPr lang="en-US" altLang="zh-CN" sz="1600" b="1">
                        <a:latin typeface="Cambria Math" panose="02040503050406030204" pitchFamily="18" charset="0"/>
                        <a:ea typeface="微软雅黑" panose="020B0503020204020204" pitchFamily="34" charset="-122"/>
                      </a:rPr>
                      <m:t>=</m:t>
                    </m:r>
                    <m:r>
                      <a:rPr lang="en-US" altLang="zh-CN" sz="1600" b="1" i="1">
                        <a:latin typeface="Cambria Math" panose="02040503050406030204" pitchFamily="18" charset="0"/>
                        <a:ea typeface="微软雅黑" panose="020B0503020204020204" pitchFamily="34" charset="-122"/>
                      </a:rPr>
                      <m:t>𝐜𝐨𝐬𝐭</m:t>
                    </m:r>
                    <m:r>
                      <a:rPr lang="en-US" altLang="zh-CN" sz="1600" b="1">
                        <a:latin typeface="Cambria Math" panose="02040503050406030204" pitchFamily="18" charset="0"/>
                        <a:ea typeface="微软雅黑" panose="020B0503020204020204" pitchFamily="34" charset="-122"/>
                      </a:rPr>
                      <m:t>=</m:t>
                    </m:r>
                    <m:nary>
                      <m:naryPr>
                        <m:chr m:val="∑"/>
                        <m:ctrlPr>
                          <a:rPr lang="zh-CN" altLang="zh-CN" sz="1600" b="1" i="1">
                            <a:latin typeface="Cambria Math" panose="02040503050406030204" pitchFamily="18" charset="0"/>
                            <a:ea typeface="微软雅黑" panose="020B0503020204020204" pitchFamily="34" charset="-122"/>
                          </a:rPr>
                        </m:ctrlPr>
                      </m:naryPr>
                      <m:sub>
                        <m:r>
                          <a:rPr lang="en-US" altLang="zh-CN" sz="1600" b="1" i="1">
                            <a:latin typeface="Cambria Math" panose="02040503050406030204" pitchFamily="18" charset="0"/>
                            <a:ea typeface="微软雅黑" panose="020B0503020204020204" pitchFamily="34" charset="-122"/>
                          </a:rPr>
                          <m:t>𝐤</m:t>
                        </m:r>
                        <m:r>
                          <a:rPr lang="en-US" altLang="zh-CN" sz="1600" b="1">
                            <a:latin typeface="Cambria Math" panose="02040503050406030204" pitchFamily="18" charset="0"/>
                            <a:ea typeface="微软雅黑" panose="020B0503020204020204" pitchFamily="34" charset="-122"/>
                          </a:rPr>
                          <m:t>=</m:t>
                        </m:r>
                        <m:r>
                          <a:rPr lang="en-US" altLang="zh-CN" sz="1600" b="1" i="1">
                            <a:latin typeface="Cambria Math" panose="02040503050406030204" pitchFamily="18" charset="0"/>
                            <a:ea typeface="微软雅黑" panose="020B0503020204020204" pitchFamily="34" charset="-122"/>
                          </a:rPr>
                          <m:t>𝟏</m:t>
                        </m:r>
                      </m:sub>
                      <m:sup>
                        <m:r>
                          <a:rPr lang="en-US" altLang="zh-CN" sz="1600" b="1" i="1">
                            <a:latin typeface="Cambria Math" panose="02040503050406030204" pitchFamily="18" charset="0"/>
                            <a:ea typeface="微软雅黑" panose="020B0503020204020204" pitchFamily="34" charset="-122"/>
                          </a:rPr>
                          <m:t>𝑴</m:t>
                        </m:r>
                      </m:sup>
                      <m:e>
                        <m:r>
                          <a:rPr lang="en-US" altLang="zh-CN" sz="1600" b="1" i="1">
                            <a:latin typeface="Cambria Math" panose="02040503050406030204" pitchFamily="18" charset="0"/>
                            <a:ea typeface="微软雅黑" panose="020B0503020204020204" pitchFamily="34" charset="-122"/>
                          </a:rPr>
                          <m:t>𝐅𝐓</m:t>
                        </m:r>
                        <m:d>
                          <m:dPr>
                            <m:ctrlPr>
                              <a:rPr lang="zh-CN" altLang="zh-CN" sz="1600" b="1" i="1">
                                <a:latin typeface="Cambria Math" panose="02040503050406030204" pitchFamily="18" charset="0"/>
                                <a:ea typeface="微软雅黑" panose="020B0503020204020204" pitchFamily="34" charset="-122"/>
                              </a:rPr>
                            </m:ctrlPr>
                          </m:dPr>
                          <m:e>
                            <m:sSub>
                              <m:sSubPr>
                                <m:ctrlPr>
                                  <a:rPr lang="zh-CN" altLang="zh-CN" sz="1600" b="1" i="1">
                                    <a:latin typeface="Cambria Math" panose="02040503050406030204" pitchFamily="18" charset="0"/>
                                    <a:ea typeface="微软雅黑" panose="020B0503020204020204" pitchFamily="34" charset="-122"/>
                                  </a:rPr>
                                </m:ctrlPr>
                              </m:sSubPr>
                              <m:e>
                                <m:r>
                                  <a:rPr lang="en-US" altLang="zh-CN" sz="1600" b="1" i="1">
                                    <a:latin typeface="Cambria Math" panose="02040503050406030204" pitchFamily="18" charset="0"/>
                                    <a:ea typeface="微软雅黑" panose="020B0503020204020204" pitchFamily="34" charset="-122"/>
                                  </a:rPr>
                                  <m:t>𝑽</m:t>
                                </m:r>
                              </m:e>
                              <m:sub>
                                <m:r>
                                  <a:rPr lang="en-US" altLang="zh-CN" sz="1600" b="1" i="1">
                                    <a:latin typeface="Cambria Math" panose="02040503050406030204" pitchFamily="18" charset="0"/>
                                    <a:ea typeface="微软雅黑" panose="020B0503020204020204" pitchFamily="34" charset="-122"/>
                                  </a:rPr>
                                  <m:t>𝒋</m:t>
                                </m:r>
                              </m:sub>
                            </m:sSub>
                            <m:r>
                              <a:rPr lang="en-US" altLang="zh-CN" sz="1600" b="1">
                                <a:latin typeface="Cambria Math" panose="02040503050406030204" pitchFamily="18" charset="0"/>
                                <a:ea typeface="微软雅黑" panose="020B0503020204020204" pitchFamily="34" charset="-122"/>
                              </a:rPr>
                              <m:t>,</m:t>
                            </m:r>
                            <m:sSub>
                              <m:sSubPr>
                                <m:ctrlPr>
                                  <a:rPr lang="zh-CN" altLang="zh-CN" sz="1600" b="1" i="1">
                                    <a:latin typeface="Cambria Math" panose="02040503050406030204" pitchFamily="18" charset="0"/>
                                    <a:ea typeface="微软雅黑" panose="020B0503020204020204" pitchFamily="34" charset="-122"/>
                                  </a:rPr>
                                </m:ctrlPr>
                              </m:sSubPr>
                              <m:e>
                                <m:r>
                                  <a:rPr lang="en-US" altLang="zh-CN" sz="1600" b="1" i="1">
                                    <a:latin typeface="Cambria Math" panose="02040503050406030204" pitchFamily="18" charset="0"/>
                                    <a:ea typeface="微软雅黑" panose="020B0503020204020204" pitchFamily="34" charset="-122"/>
                                  </a:rPr>
                                  <m:t>𝒏</m:t>
                                </m:r>
                              </m:e>
                              <m:sub>
                                <m:r>
                                  <a:rPr lang="en-US" altLang="zh-CN" sz="1600" b="1" i="1">
                                    <a:latin typeface="Cambria Math" panose="02040503050406030204" pitchFamily="18" charset="0"/>
                                    <a:ea typeface="微软雅黑" panose="020B0503020204020204" pitchFamily="34" charset="-122"/>
                                  </a:rPr>
                                  <m:t>𝐤</m:t>
                                </m:r>
                                <m:r>
                                  <a:rPr lang="en-US" altLang="zh-CN" sz="1600" b="1">
                                    <a:latin typeface="Cambria Math" panose="02040503050406030204" pitchFamily="18" charset="0"/>
                                    <a:ea typeface="微软雅黑" panose="020B0503020204020204" pitchFamily="34" charset="-122"/>
                                  </a:rPr>
                                  <m:t>,</m:t>
                                </m:r>
                                <m:r>
                                  <a:rPr lang="en-US" altLang="zh-CN" sz="1600" b="1" i="1">
                                    <a:latin typeface="Cambria Math" panose="02040503050406030204" pitchFamily="18" charset="0"/>
                                    <a:ea typeface="微软雅黑" panose="020B0503020204020204" pitchFamily="34" charset="-122"/>
                                  </a:rPr>
                                  <m:t>𝒊</m:t>
                                </m:r>
                              </m:sub>
                            </m:sSub>
                          </m:e>
                        </m:d>
                        <m:r>
                          <a:rPr lang="en-US" altLang="zh-CN" sz="1600" b="1">
                            <a:latin typeface="Cambria Math" panose="02040503050406030204" pitchFamily="18" charset="0"/>
                            <a:ea typeface="微软雅黑" panose="020B0503020204020204" pitchFamily="34" charset="-122"/>
                          </a:rPr>
                          <m:t>∗</m:t>
                        </m:r>
                        <m:sSub>
                          <m:sSubPr>
                            <m:ctrlPr>
                              <a:rPr lang="zh-CN" altLang="zh-CN" sz="1600" b="1" i="1">
                                <a:latin typeface="Cambria Math" panose="02040503050406030204" pitchFamily="18" charset="0"/>
                                <a:ea typeface="微软雅黑" panose="020B0503020204020204" pitchFamily="34" charset="-122"/>
                              </a:rPr>
                            </m:ctrlPr>
                          </m:sSubPr>
                          <m:e>
                            <m:r>
                              <a:rPr lang="en-US" altLang="zh-CN" sz="1600" b="1" i="1">
                                <a:latin typeface="Cambria Math" panose="02040503050406030204" pitchFamily="18" charset="0"/>
                                <a:ea typeface="微软雅黑" panose="020B0503020204020204" pitchFamily="34" charset="-122"/>
                              </a:rPr>
                              <m:t>𝒙</m:t>
                            </m:r>
                          </m:e>
                          <m:sub>
                            <m:r>
                              <a:rPr lang="en-US" altLang="zh-CN" sz="1600" b="1" i="1">
                                <a:latin typeface="Cambria Math" panose="02040503050406030204" pitchFamily="18" charset="0"/>
                                <a:ea typeface="微软雅黑" panose="020B0503020204020204" pitchFamily="34" charset="-122"/>
                              </a:rPr>
                              <m:t>𝐤</m:t>
                            </m:r>
                            <m:r>
                              <a:rPr lang="en-US" altLang="zh-CN" sz="1600" b="1">
                                <a:latin typeface="Cambria Math" panose="02040503050406030204" pitchFamily="18" charset="0"/>
                                <a:ea typeface="微软雅黑" panose="020B0503020204020204" pitchFamily="34" charset="-122"/>
                              </a:rPr>
                              <m:t>, </m:t>
                            </m:r>
                            <m:r>
                              <a:rPr lang="en-US" altLang="zh-CN" sz="1600" b="1" i="1">
                                <a:latin typeface="Cambria Math" panose="02040503050406030204" pitchFamily="18" charset="0"/>
                                <a:ea typeface="微软雅黑" panose="020B0503020204020204" pitchFamily="34" charset="-122"/>
                              </a:rPr>
                              <m:t>𝐢</m:t>
                            </m:r>
                            <m:r>
                              <a:rPr lang="en-US" altLang="zh-CN" sz="1600" b="1">
                                <a:latin typeface="Cambria Math" panose="02040503050406030204" pitchFamily="18" charset="0"/>
                                <a:ea typeface="微软雅黑" panose="020B0503020204020204" pitchFamily="34" charset="-122"/>
                              </a:rPr>
                              <m:t>,</m:t>
                            </m:r>
                            <m:r>
                              <a:rPr lang="en-US" altLang="zh-CN" sz="1600" b="1" i="1">
                                <a:latin typeface="Cambria Math" panose="02040503050406030204" pitchFamily="18" charset="0"/>
                                <a:ea typeface="微软雅黑" panose="020B0503020204020204" pitchFamily="34" charset="-122"/>
                              </a:rPr>
                              <m:t>𝒋</m:t>
                            </m:r>
                          </m:sub>
                        </m:sSub>
                        <m:r>
                          <a:rPr lang="en-US" altLang="zh-CN" sz="1600" b="1">
                            <a:latin typeface="Cambria Math" panose="02040503050406030204" pitchFamily="18" charset="0"/>
                            <a:ea typeface="微软雅黑" panose="020B0503020204020204" pitchFamily="34" charset="-122"/>
                          </a:rPr>
                          <m:t>∗</m:t>
                        </m:r>
                        <m:sSub>
                          <m:sSubPr>
                            <m:ctrlPr>
                              <a:rPr lang="zh-CN" altLang="zh-CN" sz="1600" b="1" i="1">
                                <a:latin typeface="Cambria Math" panose="02040503050406030204" pitchFamily="18" charset="0"/>
                                <a:ea typeface="微软雅黑" panose="020B0503020204020204" pitchFamily="34" charset="-122"/>
                              </a:rPr>
                            </m:ctrlPr>
                          </m:sSubPr>
                          <m:e>
                            <m:r>
                              <a:rPr lang="en-US" altLang="zh-CN" sz="1600" b="1" i="1">
                                <a:latin typeface="Cambria Math" panose="02040503050406030204" pitchFamily="18" charset="0"/>
                                <a:ea typeface="微软雅黑" panose="020B0503020204020204" pitchFamily="34" charset="-122"/>
                              </a:rPr>
                              <m:t>𝒑</m:t>
                            </m:r>
                          </m:e>
                          <m:sub>
                            <m:r>
                              <a:rPr lang="en-US" altLang="zh-CN" sz="1600" b="1" i="1">
                                <a:latin typeface="Cambria Math" panose="02040503050406030204" pitchFamily="18" charset="0"/>
                                <a:ea typeface="微软雅黑" panose="020B0503020204020204" pitchFamily="34" charset="-122"/>
                              </a:rPr>
                              <m:t>𝒋</m:t>
                            </m:r>
                          </m:sub>
                        </m:sSub>
                      </m:e>
                    </m:nary>
                    <m:r>
                      <a:rPr lang="en-US" altLang="zh-CN" sz="1600" b="1">
                        <a:latin typeface="Cambria Math" panose="02040503050406030204" pitchFamily="18" charset="0"/>
                        <a:ea typeface="微软雅黑" panose="020B0503020204020204" pitchFamily="34" charset="-122"/>
                      </a:rPr>
                      <m:t> </m:t>
                    </m:r>
                  </m:oMath>
                </a14:m>
                <a:r>
                  <a:rPr lang="en-US" altLang="zh-CN" sz="1600" b="1" dirty="0">
                    <a:latin typeface="微软雅黑" panose="020B0503020204020204" pitchFamily="34" charset="-122"/>
                    <a:ea typeface="微软雅黑" panose="020B0503020204020204" pitchFamily="34" charset="-122"/>
                  </a:rPr>
                  <a:t>	</a:t>
                </a:r>
              </a:p>
              <a:p>
                <a:pPr>
                  <a:lnSpc>
                    <a:spcPct val="150000"/>
                  </a:lnSpc>
                </a:pPr>
                <a:endParaRPr lang="zh-CN" altLang="zh-CN" sz="1600" b="1" dirty="0">
                  <a:latin typeface="微软雅黑" panose="020B0503020204020204" pitchFamily="34" charset="-122"/>
                  <a:ea typeface="微软雅黑" panose="020B0503020204020204" pitchFamily="34" charset="-122"/>
                </a:endParaRPr>
              </a:p>
              <a:p>
                <a:pPr>
                  <a:lnSpc>
                    <a:spcPct val="150000"/>
                  </a:lnSpc>
                </a:pPr>
                <a14:m>
                  <m:oMath xmlns:m="http://schemas.openxmlformats.org/officeDocument/2006/math">
                    <m:r>
                      <a:rPr lang="en-US" altLang="zh-CN" sz="1600" b="1" i="1">
                        <a:latin typeface="Cambria Math" panose="02040503050406030204" pitchFamily="18" charset="0"/>
                        <a:ea typeface="微软雅黑" panose="020B0503020204020204" pitchFamily="34" charset="-122"/>
                      </a:rPr>
                      <m:t>𝐬</m:t>
                    </m:r>
                    <m:r>
                      <a:rPr lang="en-US" altLang="zh-CN" sz="1600" b="1">
                        <a:latin typeface="Cambria Math" panose="02040503050406030204" pitchFamily="18" charset="0"/>
                        <a:ea typeface="微软雅黑" panose="020B0503020204020204" pitchFamily="34" charset="-122"/>
                      </a:rPr>
                      <m:t>.</m:t>
                    </m:r>
                    <m:r>
                      <a:rPr lang="en-US" altLang="zh-CN" sz="1600" b="1" i="1">
                        <a:latin typeface="Cambria Math" panose="02040503050406030204" pitchFamily="18" charset="0"/>
                        <a:ea typeface="微软雅黑" panose="020B0503020204020204" pitchFamily="34" charset="-122"/>
                      </a:rPr>
                      <m:t>𝐭</m:t>
                    </m:r>
                    <m:r>
                      <a:rPr lang="en-US" altLang="zh-CN" sz="1600" b="1">
                        <a:latin typeface="Cambria Math" panose="02040503050406030204" pitchFamily="18" charset="0"/>
                        <a:ea typeface="微软雅黑" panose="020B0503020204020204" pitchFamily="34" charset="-122"/>
                      </a:rPr>
                      <m:t>.             </m:t>
                    </m:r>
                    <m:r>
                      <a:rPr lang="en-US" altLang="zh-CN" sz="1600" b="1" i="1">
                        <a:latin typeface="Cambria Math" panose="02040503050406030204" pitchFamily="18" charset="0"/>
                        <a:ea typeface="微软雅黑" panose="020B0503020204020204" pitchFamily="34" charset="-122"/>
                      </a:rPr>
                      <m:t>𝐢</m:t>
                    </m:r>
                    <m:r>
                      <a:rPr lang="en-US" altLang="zh-CN" sz="1600" b="1">
                        <a:latin typeface="Cambria Math" panose="02040503050406030204" pitchFamily="18" charset="0"/>
                        <a:ea typeface="微软雅黑" panose="020B0503020204020204" pitchFamily="34" charset="-122"/>
                      </a:rPr>
                      <m:t>∈</m:t>
                    </m:r>
                    <m:d>
                      <m:dPr>
                        <m:begChr m:val="["/>
                        <m:endChr m:val="]"/>
                        <m:ctrlPr>
                          <a:rPr lang="zh-CN" altLang="zh-CN" sz="1600" b="1" i="1">
                            <a:latin typeface="Cambria Math" panose="02040503050406030204" pitchFamily="18" charset="0"/>
                            <a:ea typeface="微软雅黑" panose="020B0503020204020204" pitchFamily="34" charset="-122"/>
                          </a:rPr>
                        </m:ctrlPr>
                      </m:dPr>
                      <m:e>
                        <m:r>
                          <a:rPr lang="en-US" altLang="zh-CN" sz="1600" b="1" i="1">
                            <a:latin typeface="Cambria Math" panose="02040503050406030204" pitchFamily="18" charset="0"/>
                            <a:ea typeface="微软雅黑" panose="020B0503020204020204" pitchFamily="34" charset="-122"/>
                          </a:rPr>
                          <m:t>𝟏</m:t>
                        </m:r>
                        <m:r>
                          <a:rPr lang="en-US" altLang="zh-CN" sz="1600" b="1">
                            <a:latin typeface="Cambria Math" panose="02040503050406030204" pitchFamily="18" charset="0"/>
                            <a:ea typeface="微软雅黑" panose="020B0503020204020204" pitchFamily="34" charset="-122"/>
                          </a:rPr>
                          <m:t>, </m:t>
                        </m:r>
                        <m:sSub>
                          <m:sSubPr>
                            <m:ctrlPr>
                              <a:rPr lang="zh-CN" altLang="zh-CN" sz="1600" b="1" i="1">
                                <a:latin typeface="Cambria Math" panose="02040503050406030204" pitchFamily="18" charset="0"/>
                                <a:ea typeface="微软雅黑" panose="020B0503020204020204" pitchFamily="34" charset="-122"/>
                              </a:rPr>
                            </m:ctrlPr>
                          </m:sSubPr>
                          <m:e>
                            <m:r>
                              <a:rPr lang="en-US" altLang="zh-CN" sz="1600" b="1" i="1">
                                <a:latin typeface="Cambria Math" panose="02040503050406030204" pitchFamily="18" charset="0"/>
                                <a:ea typeface="微软雅黑" panose="020B0503020204020204" pitchFamily="34" charset="-122"/>
                              </a:rPr>
                              <m:t>𝒏</m:t>
                            </m:r>
                          </m:e>
                          <m:sub>
                            <m:r>
                              <a:rPr lang="en-US" altLang="zh-CN" sz="1600" b="1" i="1">
                                <a:latin typeface="Cambria Math" panose="02040503050406030204" pitchFamily="18" charset="0"/>
                                <a:ea typeface="微软雅黑" panose="020B0503020204020204" pitchFamily="34" charset="-122"/>
                              </a:rPr>
                              <m:t>𝒌</m:t>
                            </m:r>
                          </m:sub>
                        </m:sSub>
                      </m:e>
                    </m:d>
                    <m:r>
                      <a:rPr lang="en-US" altLang="zh-CN" sz="1600" b="1">
                        <a:latin typeface="Cambria Math" panose="02040503050406030204" pitchFamily="18" charset="0"/>
                        <a:ea typeface="微软雅黑" panose="020B0503020204020204" pitchFamily="34" charset="-122"/>
                      </a:rPr>
                      <m:t>, </m:t>
                    </m:r>
                    <m:r>
                      <a:rPr lang="en-US" altLang="zh-CN" sz="1600" b="1" i="1">
                        <a:latin typeface="Cambria Math" panose="02040503050406030204" pitchFamily="18" charset="0"/>
                        <a:ea typeface="微软雅黑" panose="020B0503020204020204" pitchFamily="34" charset="-122"/>
                      </a:rPr>
                      <m:t>𝐣</m:t>
                    </m:r>
                    <m:r>
                      <a:rPr lang="en-US" altLang="zh-CN" sz="1600" b="1">
                        <a:latin typeface="Cambria Math" panose="02040503050406030204" pitchFamily="18" charset="0"/>
                        <a:ea typeface="微软雅黑" panose="020B0503020204020204" pitchFamily="34" charset="-122"/>
                      </a:rPr>
                      <m:t>∈</m:t>
                    </m:r>
                    <m:d>
                      <m:dPr>
                        <m:begChr m:val="["/>
                        <m:endChr m:val="]"/>
                        <m:ctrlPr>
                          <a:rPr lang="zh-CN" altLang="zh-CN" sz="1600" b="1" i="1">
                            <a:latin typeface="Cambria Math" panose="02040503050406030204" pitchFamily="18" charset="0"/>
                            <a:ea typeface="微软雅黑" panose="020B0503020204020204" pitchFamily="34" charset="-122"/>
                          </a:rPr>
                        </m:ctrlPr>
                      </m:dPr>
                      <m:e>
                        <m:r>
                          <a:rPr lang="en-US" altLang="zh-CN" sz="1600" b="1" i="1">
                            <a:latin typeface="Cambria Math" panose="02040503050406030204" pitchFamily="18" charset="0"/>
                            <a:ea typeface="微软雅黑" panose="020B0503020204020204" pitchFamily="34" charset="-122"/>
                          </a:rPr>
                          <m:t>𝟏</m:t>
                        </m:r>
                        <m:r>
                          <a:rPr lang="en-US" altLang="zh-CN" sz="1600" b="1">
                            <a:latin typeface="Cambria Math" panose="02040503050406030204" pitchFamily="18" charset="0"/>
                            <a:ea typeface="微软雅黑" panose="020B0503020204020204" pitchFamily="34" charset="-122"/>
                          </a:rPr>
                          <m:t>, </m:t>
                        </m:r>
                        <m:r>
                          <a:rPr lang="en-US" altLang="zh-CN" sz="1600" b="1" i="1">
                            <a:latin typeface="Cambria Math" panose="02040503050406030204" pitchFamily="18" charset="0"/>
                            <a:ea typeface="微软雅黑" panose="020B0503020204020204" pitchFamily="34" charset="-122"/>
                          </a:rPr>
                          <m:t>𝑴</m:t>
                        </m:r>
                      </m:e>
                    </m:d>
                    <m:r>
                      <a:rPr lang="en-US" altLang="zh-CN" sz="1600" b="1">
                        <a:latin typeface="Cambria Math" panose="02040503050406030204" pitchFamily="18" charset="0"/>
                        <a:ea typeface="微软雅黑" panose="020B0503020204020204" pitchFamily="34" charset="-122"/>
                      </a:rPr>
                      <m:t>, </m:t>
                    </m:r>
                    <m:r>
                      <a:rPr lang="en-US" altLang="zh-CN" sz="1600" b="1" i="1">
                        <a:latin typeface="Cambria Math" panose="02040503050406030204" pitchFamily="18" charset="0"/>
                        <a:ea typeface="微软雅黑" panose="020B0503020204020204" pitchFamily="34" charset="-122"/>
                      </a:rPr>
                      <m:t>𝐤</m:t>
                    </m:r>
                    <m:r>
                      <a:rPr lang="en-US" altLang="zh-CN" sz="1600" b="1">
                        <a:latin typeface="Cambria Math" panose="02040503050406030204" pitchFamily="18" charset="0"/>
                        <a:ea typeface="微软雅黑" panose="020B0503020204020204" pitchFamily="34" charset="-122"/>
                      </a:rPr>
                      <m:t>∈[</m:t>
                    </m:r>
                    <m:r>
                      <a:rPr lang="en-US" altLang="zh-CN" sz="1600" b="1" i="1">
                        <a:latin typeface="Cambria Math" panose="02040503050406030204" pitchFamily="18" charset="0"/>
                        <a:ea typeface="微软雅黑" panose="020B0503020204020204" pitchFamily="34" charset="-122"/>
                      </a:rPr>
                      <m:t>𝟏</m:t>
                    </m:r>
                    <m:r>
                      <a:rPr lang="en-US" altLang="zh-CN" sz="1600" b="1">
                        <a:latin typeface="Cambria Math" panose="02040503050406030204" pitchFamily="18" charset="0"/>
                        <a:ea typeface="微软雅黑" panose="020B0503020204020204" pitchFamily="34" charset="-122"/>
                      </a:rPr>
                      <m:t>,</m:t>
                    </m:r>
                    <m:r>
                      <a:rPr lang="en-US" altLang="zh-CN" sz="1600" b="1" i="1">
                        <a:latin typeface="Cambria Math" panose="02040503050406030204" pitchFamily="18" charset="0"/>
                        <a:ea typeface="微软雅黑" panose="020B0503020204020204" pitchFamily="34" charset="-122"/>
                      </a:rPr>
                      <m:t>𝐊</m:t>
                    </m:r>
                    <m:r>
                      <a:rPr lang="en-US" altLang="zh-CN" sz="1600" b="1">
                        <a:latin typeface="Cambria Math" panose="02040503050406030204" pitchFamily="18" charset="0"/>
                        <a:ea typeface="微软雅黑" panose="020B0503020204020204" pitchFamily="34" charset="-122"/>
                      </a:rPr>
                      <m:t>]</m:t>
                    </m:r>
                  </m:oMath>
                </a14:m>
                <a:r>
                  <a:rPr lang="en-US" altLang="zh-CN" sz="1600" b="1" dirty="0">
                    <a:latin typeface="微软雅黑" panose="020B0503020204020204" pitchFamily="34" charset="-122"/>
                    <a:ea typeface="微软雅黑" panose="020B0503020204020204" pitchFamily="34" charset="-122"/>
                  </a:rPr>
                  <a:t>		</a:t>
                </a:r>
                <a:endParaRPr lang="zh-CN" altLang="zh-CN" sz="1600" b="1" dirty="0">
                  <a:latin typeface="微软雅黑" panose="020B0503020204020204" pitchFamily="34" charset="-122"/>
                  <a:ea typeface="微软雅黑" panose="020B0503020204020204" pitchFamily="34" charset="-122"/>
                </a:endParaRPr>
              </a:p>
              <a:p>
                <a:pPr>
                  <a:lnSpc>
                    <a:spcPct val="150000"/>
                  </a:lnSpc>
                </a:pPr>
                <a:r>
                  <a:rPr lang="en-US" altLang="zh-CN" sz="1600" b="1" dirty="0">
                    <a:latin typeface="微软雅黑" panose="020B0503020204020204" pitchFamily="34" charset="-122"/>
                    <a:ea typeface="微软雅黑" panose="020B0503020204020204" pitchFamily="34" charset="-122"/>
                  </a:rPr>
                  <a:t>       </a:t>
                </a:r>
                <a14:m>
                  <m:oMath xmlns:m="http://schemas.openxmlformats.org/officeDocument/2006/math">
                    <m:r>
                      <a:rPr lang="en-US" altLang="zh-CN" sz="1600" b="1" i="1">
                        <a:latin typeface="Cambria Math" panose="02040503050406030204" pitchFamily="18" charset="0"/>
                        <a:ea typeface="微软雅黑" panose="020B0503020204020204" pitchFamily="34" charset="-122"/>
                      </a:rPr>
                      <m:t>𝐅𝐓</m:t>
                    </m:r>
                    <m:d>
                      <m:dPr>
                        <m:ctrlPr>
                          <a:rPr lang="zh-CN" altLang="zh-CN" sz="1600" b="1" i="1">
                            <a:latin typeface="Cambria Math" panose="02040503050406030204" pitchFamily="18" charset="0"/>
                            <a:ea typeface="微软雅黑" panose="020B0503020204020204" pitchFamily="34" charset="-122"/>
                          </a:rPr>
                        </m:ctrlPr>
                      </m:dPr>
                      <m:e>
                        <m:sSub>
                          <m:sSubPr>
                            <m:ctrlPr>
                              <a:rPr lang="zh-CN" altLang="zh-CN" sz="1600" b="1" i="1">
                                <a:latin typeface="Cambria Math" panose="02040503050406030204" pitchFamily="18" charset="0"/>
                                <a:ea typeface="微软雅黑" panose="020B0503020204020204" pitchFamily="34" charset="-122"/>
                              </a:rPr>
                            </m:ctrlPr>
                          </m:sSubPr>
                          <m:e>
                            <m:r>
                              <a:rPr lang="en-US" altLang="zh-CN" sz="1600" b="1" i="1">
                                <a:latin typeface="Cambria Math" panose="02040503050406030204" pitchFamily="18" charset="0"/>
                                <a:ea typeface="微软雅黑" panose="020B0503020204020204" pitchFamily="34" charset="-122"/>
                              </a:rPr>
                              <m:t>𝑽</m:t>
                            </m:r>
                          </m:e>
                          <m:sub>
                            <m:r>
                              <a:rPr lang="en-US" altLang="zh-CN" sz="1600" b="1" i="1">
                                <a:latin typeface="Cambria Math" panose="02040503050406030204" pitchFamily="18" charset="0"/>
                                <a:ea typeface="微软雅黑" panose="020B0503020204020204" pitchFamily="34" charset="-122"/>
                              </a:rPr>
                              <m:t>𝒋</m:t>
                            </m:r>
                          </m:sub>
                        </m:sSub>
                        <m:r>
                          <a:rPr lang="en-US" altLang="zh-CN" sz="1600" b="1">
                            <a:latin typeface="Cambria Math" panose="02040503050406030204" pitchFamily="18" charset="0"/>
                            <a:ea typeface="微软雅黑" panose="020B0503020204020204" pitchFamily="34" charset="-122"/>
                          </a:rPr>
                          <m:t>, </m:t>
                        </m:r>
                        <m:sSub>
                          <m:sSubPr>
                            <m:ctrlPr>
                              <a:rPr lang="zh-CN" altLang="zh-CN" sz="1600" b="1" i="1">
                                <a:latin typeface="Cambria Math" panose="02040503050406030204" pitchFamily="18" charset="0"/>
                                <a:ea typeface="微软雅黑" panose="020B0503020204020204" pitchFamily="34" charset="-122"/>
                              </a:rPr>
                            </m:ctrlPr>
                          </m:sSubPr>
                          <m:e>
                            <m:r>
                              <a:rPr lang="en-US" altLang="zh-CN" sz="1600" b="1" i="1">
                                <a:latin typeface="Cambria Math" panose="02040503050406030204" pitchFamily="18" charset="0"/>
                                <a:ea typeface="微软雅黑" panose="020B0503020204020204" pitchFamily="34" charset="-122"/>
                              </a:rPr>
                              <m:t>𝒏</m:t>
                            </m:r>
                          </m:e>
                          <m:sub>
                            <m:r>
                              <a:rPr lang="en-US" altLang="zh-CN" sz="1600" b="1" i="1">
                                <a:latin typeface="Cambria Math" panose="02040503050406030204" pitchFamily="18" charset="0"/>
                                <a:ea typeface="微软雅黑" panose="020B0503020204020204" pitchFamily="34" charset="-122"/>
                              </a:rPr>
                              <m:t>𝐤</m:t>
                            </m:r>
                            <m:r>
                              <a:rPr lang="en-US" altLang="zh-CN" sz="1600" b="1">
                                <a:latin typeface="Cambria Math" panose="02040503050406030204" pitchFamily="18" charset="0"/>
                                <a:ea typeface="微软雅黑" panose="020B0503020204020204" pitchFamily="34" charset="-122"/>
                              </a:rPr>
                              <m:t>, </m:t>
                            </m:r>
                            <m:r>
                              <a:rPr lang="en-US" altLang="zh-CN" sz="1600" b="1" i="1">
                                <a:latin typeface="Cambria Math" panose="02040503050406030204" pitchFamily="18" charset="0"/>
                                <a:ea typeface="微软雅黑" panose="020B0503020204020204" pitchFamily="34" charset="-122"/>
                              </a:rPr>
                              <m:t>𝒊</m:t>
                            </m:r>
                          </m:sub>
                        </m:sSub>
                      </m:e>
                    </m:d>
                    <m:r>
                      <a:rPr lang="en-US" altLang="zh-CN" sz="1600" b="1">
                        <a:latin typeface="Cambria Math" panose="02040503050406030204" pitchFamily="18" charset="0"/>
                        <a:ea typeface="微软雅黑" panose="020B0503020204020204" pitchFamily="34" charset="-122"/>
                      </a:rPr>
                      <m:t>=</m:t>
                    </m:r>
                    <m:r>
                      <a:rPr lang="en-US" altLang="zh-CN" sz="1600" b="1" i="1">
                        <a:latin typeface="Cambria Math" panose="02040503050406030204" pitchFamily="18" charset="0"/>
                        <a:ea typeface="微软雅黑" panose="020B0503020204020204" pitchFamily="34" charset="-122"/>
                      </a:rPr>
                      <m:t>𝐬</m:t>
                    </m:r>
                    <m:sSub>
                      <m:sSubPr>
                        <m:ctrlPr>
                          <a:rPr lang="zh-CN" altLang="zh-CN" sz="1600" b="1" i="1">
                            <a:latin typeface="Cambria Math" panose="02040503050406030204" pitchFamily="18" charset="0"/>
                            <a:ea typeface="微软雅黑" panose="020B0503020204020204" pitchFamily="34" charset="-122"/>
                          </a:rPr>
                        </m:ctrlPr>
                      </m:sSubPr>
                      <m:e>
                        <m:r>
                          <a:rPr lang="en-US" altLang="zh-CN" sz="1600" b="1" i="1">
                            <a:latin typeface="Cambria Math" panose="02040503050406030204" pitchFamily="18" charset="0"/>
                            <a:ea typeface="微软雅黑" panose="020B0503020204020204" pitchFamily="34" charset="-122"/>
                          </a:rPr>
                          <m:t>𝒕</m:t>
                        </m:r>
                      </m:e>
                      <m:sub>
                        <m:r>
                          <a:rPr lang="en-US" altLang="zh-CN" sz="1600" b="1" i="1">
                            <a:latin typeface="Cambria Math" panose="02040503050406030204" pitchFamily="18" charset="0"/>
                            <a:ea typeface="微软雅黑" panose="020B0503020204020204" pitchFamily="34" charset="-122"/>
                          </a:rPr>
                          <m:t>𝐤</m:t>
                        </m:r>
                        <m:r>
                          <a:rPr lang="en-US" altLang="zh-CN" sz="1600" b="1">
                            <a:latin typeface="Cambria Math" panose="02040503050406030204" pitchFamily="18" charset="0"/>
                            <a:ea typeface="微软雅黑" panose="020B0503020204020204" pitchFamily="34" charset="-122"/>
                          </a:rPr>
                          <m:t>, </m:t>
                        </m:r>
                        <m:r>
                          <a:rPr lang="en-US" altLang="zh-CN" sz="1600" b="1" i="1">
                            <a:latin typeface="Cambria Math" panose="02040503050406030204" pitchFamily="18" charset="0"/>
                            <a:ea typeface="微软雅黑" panose="020B0503020204020204" pitchFamily="34" charset="-122"/>
                          </a:rPr>
                          <m:t>𝐢</m:t>
                        </m:r>
                        <m:r>
                          <a:rPr lang="en-US" altLang="zh-CN" sz="1600" b="1">
                            <a:latin typeface="Cambria Math" panose="02040503050406030204" pitchFamily="18" charset="0"/>
                            <a:ea typeface="微软雅黑" panose="020B0503020204020204" pitchFamily="34" charset="-122"/>
                          </a:rPr>
                          <m:t>,</m:t>
                        </m:r>
                        <m:r>
                          <a:rPr lang="en-US" altLang="zh-CN" sz="1600" b="1" i="1">
                            <a:latin typeface="Cambria Math" panose="02040503050406030204" pitchFamily="18" charset="0"/>
                            <a:ea typeface="微软雅黑" panose="020B0503020204020204" pitchFamily="34" charset="-122"/>
                          </a:rPr>
                          <m:t>𝒋</m:t>
                        </m:r>
                      </m:sub>
                    </m:sSub>
                    <m:r>
                      <a:rPr lang="en-US" altLang="zh-CN" sz="1600" b="1">
                        <a:latin typeface="Cambria Math" panose="02040503050406030204" pitchFamily="18" charset="0"/>
                        <a:ea typeface="微软雅黑" panose="020B0503020204020204" pitchFamily="34" charset="-122"/>
                      </a:rPr>
                      <m:t>+</m:t>
                    </m:r>
                    <m:sSub>
                      <m:sSubPr>
                        <m:ctrlPr>
                          <a:rPr lang="zh-CN" altLang="zh-CN" sz="1600" b="1" i="1">
                            <a:latin typeface="Cambria Math" panose="02040503050406030204" pitchFamily="18" charset="0"/>
                            <a:ea typeface="微软雅黑" panose="020B0503020204020204" pitchFamily="34" charset="-122"/>
                          </a:rPr>
                        </m:ctrlPr>
                      </m:sSubPr>
                      <m:e>
                        <m:r>
                          <a:rPr lang="en-US" altLang="zh-CN" sz="1600" b="1" i="1">
                            <a:latin typeface="Cambria Math" panose="02040503050406030204" pitchFamily="18" charset="0"/>
                            <a:ea typeface="微软雅黑" panose="020B0503020204020204" pitchFamily="34" charset="-122"/>
                          </a:rPr>
                          <m:t>𝒓𝒕</m:t>
                        </m:r>
                      </m:e>
                      <m:sub>
                        <m:r>
                          <a:rPr lang="en-US" altLang="zh-CN" sz="1600" b="1" i="1">
                            <a:latin typeface="Cambria Math" panose="02040503050406030204" pitchFamily="18" charset="0"/>
                            <a:ea typeface="微软雅黑" panose="020B0503020204020204" pitchFamily="34" charset="-122"/>
                          </a:rPr>
                          <m:t>𝐤</m:t>
                        </m:r>
                        <m:r>
                          <a:rPr lang="en-US" altLang="zh-CN" sz="1600" b="1">
                            <a:latin typeface="Cambria Math" panose="02040503050406030204" pitchFamily="18" charset="0"/>
                            <a:ea typeface="微软雅黑" panose="020B0503020204020204" pitchFamily="34" charset="-122"/>
                          </a:rPr>
                          <m:t>, </m:t>
                        </m:r>
                        <m:r>
                          <a:rPr lang="en-US" altLang="zh-CN" sz="1600" b="1" i="1">
                            <a:latin typeface="Cambria Math" panose="02040503050406030204" pitchFamily="18" charset="0"/>
                            <a:ea typeface="微软雅黑" panose="020B0503020204020204" pitchFamily="34" charset="-122"/>
                          </a:rPr>
                          <m:t>𝐢</m:t>
                        </m:r>
                        <m:r>
                          <a:rPr lang="en-US" altLang="zh-CN" sz="1600" b="1">
                            <a:latin typeface="Cambria Math" panose="02040503050406030204" pitchFamily="18" charset="0"/>
                            <a:ea typeface="微软雅黑" panose="020B0503020204020204" pitchFamily="34" charset="-122"/>
                          </a:rPr>
                          <m:t>,</m:t>
                        </m:r>
                        <m:r>
                          <a:rPr lang="en-US" altLang="zh-CN" sz="1600" b="1" i="1">
                            <a:latin typeface="Cambria Math" panose="02040503050406030204" pitchFamily="18" charset="0"/>
                            <a:ea typeface="微软雅黑" panose="020B0503020204020204" pitchFamily="34" charset="-122"/>
                          </a:rPr>
                          <m:t>𝒋</m:t>
                        </m:r>
                      </m:sub>
                    </m:sSub>
                    <m:r>
                      <a:rPr lang="en-US" altLang="zh-CN" sz="1600" b="1">
                        <a:latin typeface="Cambria Math" panose="02040503050406030204" pitchFamily="18" charset="0"/>
                        <a:ea typeface="微软雅黑" panose="020B0503020204020204" pitchFamily="34" charset="-122"/>
                      </a:rPr>
                      <m:t>, </m:t>
                    </m:r>
                    <m:r>
                      <a:rPr lang="en-US" altLang="zh-CN" sz="1600" b="1" i="1">
                        <a:latin typeface="Cambria Math" panose="02040503050406030204" pitchFamily="18" charset="0"/>
                        <a:ea typeface="微软雅黑" panose="020B0503020204020204" pitchFamily="34" charset="-122"/>
                      </a:rPr>
                      <m:t>𝐅𝐓</m:t>
                    </m:r>
                    <m:r>
                      <a:rPr lang="en-US" altLang="zh-CN" sz="1600" b="1">
                        <a:latin typeface="Cambria Math" panose="02040503050406030204" pitchFamily="18" charset="0"/>
                        <a:ea typeface="微软雅黑" panose="020B0503020204020204" pitchFamily="34" charset="-122"/>
                      </a:rPr>
                      <m:t>(</m:t>
                    </m:r>
                    <m:sSub>
                      <m:sSubPr>
                        <m:ctrlPr>
                          <a:rPr lang="zh-CN" altLang="zh-CN" sz="1600" b="1" i="1">
                            <a:latin typeface="Cambria Math" panose="02040503050406030204" pitchFamily="18" charset="0"/>
                            <a:ea typeface="微软雅黑" panose="020B0503020204020204" pitchFamily="34" charset="-122"/>
                          </a:rPr>
                        </m:ctrlPr>
                      </m:sSubPr>
                      <m:e>
                        <m:r>
                          <a:rPr lang="en-US" altLang="zh-CN" sz="1600" b="1" i="1">
                            <a:latin typeface="Cambria Math" panose="02040503050406030204" pitchFamily="18" charset="0"/>
                            <a:ea typeface="微软雅黑" panose="020B0503020204020204" pitchFamily="34" charset="-122"/>
                          </a:rPr>
                          <m:t>𝑽</m:t>
                        </m:r>
                      </m:e>
                      <m:sub>
                        <m:r>
                          <a:rPr lang="en-US" altLang="zh-CN" sz="1600" b="1" i="1">
                            <a:latin typeface="Cambria Math" panose="02040503050406030204" pitchFamily="18" charset="0"/>
                            <a:ea typeface="微软雅黑" panose="020B0503020204020204" pitchFamily="34" charset="-122"/>
                          </a:rPr>
                          <m:t>𝒋</m:t>
                        </m:r>
                      </m:sub>
                    </m:sSub>
                    <m:r>
                      <a:rPr lang="en-US" altLang="zh-CN" sz="1600" b="1">
                        <a:latin typeface="Cambria Math" panose="02040503050406030204" pitchFamily="18" charset="0"/>
                        <a:ea typeface="微软雅黑" panose="020B0503020204020204" pitchFamily="34" charset="-122"/>
                      </a:rPr>
                      <m:t>,</m:t>
                    </m:r>
                    <m:sSub>
                      <m:sSubPr>
                        <m:ctrlPr>
                          <a:rPr lang="zh-CN" altLang="zh-CN" sz="1600" b="1" i="1">
                            <a:latin typeface="Cambria Math" panose="02040503050406030204" pitchFamily="18" charset="0"/>
                            <a:ea typeface="微软雅黑" panose="020B0503020204020204" pitchFamily="34" charset="-122"/>
                          </a:rPr>
                        </m:ctrlPr>
                      </m:sSubPr>
                      <m:e>
                        <m:r>
                          <a:rPr lang="en-US" altLang="zh-CN" sz="1600" b="1" i="1">
                            <a:latin typeface="Cambria Math" panose="02040503050406030204" pitchFamily="18" charset="0"/>
                            <a:ea typeface="微软雅黑" panose="020B0503020204020204" pitchFamily="34" charset="-122"/>
                          </a:rPr>
                          <m:t>𝒏</m:t>
                        </m:r>
                      </m:e>
                      <m:sub>
                        <m:r>
                          <a:rPr lang="en-US" altLang="zh-CN" sz="1600" b="1" i="1">
                            <a:latin typeface="Cambria Math" panose="02040503050406030204" pitchFamily="18" charset="0"/>
                            <a:ea typeface="微软雅黑" panose="020B0503020204020204" pitchFamily="34" charset="-122"/>
                          </a:rPr>
                          <m:t>𝐤</m:t>
                        </m:r>
                        <m:r>
                          <a:rPr lang="en-US" altLang="zh-CN" sz="1600" b="1">
                            <a:latin typeface="Cambria Math" panose="02040503050406030204" pitchFamily="18" charset="0"/>
                            <a:ea typeface="微软雅黑" panose="020B0503020204020204" pitchFamily="34" charset="-122"/>
                          </a:rPr>
                          <m:t>,</m:t>
                        </m:r>
                        <m:r>
                          <a:rPr lang="en-US" altLang="zh-CN" sz="1600" b="1" i="1">
                            <a:latin typeface="Cambria Math" panose="02040503050406030204" pitchFamily="18" charset="0"/>
                            <a:ea typeface="微软雅黑" panose="020B0503020204020204" pitchFamily="34" charset="-122"/>
                          </a:rPr>
                          <m:t>𝐢</m:t>
                        </m:r>
                        <m:r>
                          <a:rPr lang="en-US" altLang="zh-CN" sz="1600" b="1">
                            <a:latin typeface="Cambria Math" panose="02040503050406030204" pitchFamily="18" charset="0"/>
                            <a:ea typeface="微软雅黑" panose="020B0503020204020204" pitchFamily="34" charset="-122"/>
                          </a:rPr>
                          <m:t>,</m:t>
                        </m:r>
                        <m:r>
                          <a:rPr lang="en-US" altLang="zh-CN" sz="1600" b="1" i="1">
                            <a:latin typeface="Cambria Math" panose="02040503050406030204" pitchFamily="18" charset="0"/>
                            <a:ea typeface="微软雅黑" panose="020B0503020204020204" pitchFamily="34" charset="-122"/>
                          </a:rPr>
                          <m:t>𝒋</m:t>
                        </m:r>
                      </m:sub>
                    </m:sSub>
                    <m:r>
                      <a:rPr lang="en-US" altLang="zh-CN" sz="1600" b="1">
                        <a:latin typeface="Cambria Math" panose="02040503050406030204" pitchFamily="18" charset="0"/>
                        <a:ea typeface="微软雅黑" panose="020B0503020204020204" pitchFamily="34" charset="-122"/>
                      </a:rPr>
                      <m:t>)≥</m:t>
                    </m:r>
                    <m:r>
                      <a:rPr lang="en-US" altLang="zh-CN" sz="1600" b="1" i="1">
                        <a:latin typeface="Cambria Math" panose="02040503050406030204" pitchFamily="18" charset="0"/>
                        <a:ea typeface="微软雅黑" panose="020B0503020204020204" pitchFamily="34" charset="-122"/>
                      </a:rPr>
                      <m:t>𝟎</m:t>
                    </m:r>
                  </m:oMath>
                </a14:m>
                <a:r>
                  <a:rPr lang="en-US" altLang="zh-CN" sz="1600" b="1" dirty="0">
                    <a:latin typeface="微软雅黑" panose="020B0503020204020204" pitchFamily="34" charset="-122"/>
                    <a:ea typeface="微软雅黑" panose="020B0503020204020204" pitchFamily="34" charset="-122"/>
                  </a:rPr>
                  <a:t>  </a:t>
                </a:r>
                <a:r>
                  <a:rPr lang="en-US" altLang="zh-CN" sz="1600" b="1" dirty="0" smtClean="0">
                    <a:latin typeface="微软雅黑" panose="020B0503020204020204" pitchFamily="34" charset="-122"/>
                    <a:ea typeface="微软雅黑" panose="020B0503020204020204" pitchFamily="34" charset="-122"/>
                  </a:rPr>
                  <a:t>    </a:t>
                </a:r>
                <a:endParaRPr lang="zh-CN" altLang="zh-CN" sz="1600" b="1" dirty="0">
                  <a:latin typeface="微软雅黑" panose="020B0503020204020204" pitchFamily="34" charset="-122"/>
                  <a:ea typeface="微软雅黑" panose="020B0503020204020204" pitchFamily="34" charset="-122"/>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2806378" y="2851450"/>
                <a:ext cx="5318922" cy="2089162"/>
              </a:xfrm>
              <a:prstGeom prst="rect">
                <a:avLst/>
              </a:prstGeom>
              <a:blipFill>
                <a:blip r:embed="rId5"/>
                <a:stretch>
                  <a:fillRect/>
                </a:stretch>
              </a:blipFill>
            </p:spPr>
            <p:txBody>
              <a:bodyPr/>
              <a:lstStyle/>
              <a:p>
                <a:r>
                  <a:rPr lang="zh-CN" altLang="en-US">
                    <a:noFill/>
                  </a:rPr>
                  <a:t> </a:t>
                </a:r>
              </a:p>
            </p:txBody>
          </p:sp>
        </mc:Fallback>
      </mc:AlternateContent>
      <p:sp>
        <p:nvSpPr>
          <p:cNvPr id="20" name="矩形: 圆角 112">
            <a:extLst>
              <a:ext uri="{FF2B5EF4-FFF2-40B4-BE49-F238E27FC236}">
                <a16:creationId xmlns:a16="http://schemas.microsoft.com/office/drawing/2014/main" id="{32598363-EE34-4295-9381-27202BF85ED8}"/>
              </a:ext>
            </a:extLst>
          </p:cNvPr>
          <p:cNvSpPr/>
          <p:nvPr/>
        </p:nvSpPr>
        <p:spPr>
          <a:xfrm>
            <a:off x="8651094" y="4794177"/>
            <a:ext cx="1461096" cy="442175"/>
          </a:xfrm>
          <a:prstGeom prst="roundRect">
            <a:avLst>
              <a:gd name="adj" fmla="val 50000"/>
            </a:avLst>
          </a:prstGeom>
          <a:solidFill>
            <a:srgbClr val="00468E"/>
          </a:solidFill>
          <a:ln w="50800">
            <a:noFill/>
          </a:ln>
          <a:effectLst>
            <a:outerShdw blurRad="469900" sx="104000" sy="104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1" name="文本框 20">
            <a:extLst>
              <a:ext uri="{FF2B5EF4-FFF2-40B4-BE49-F238E27FC236}">
                <a16:creationId xmlns:a16="http://schemas.microsoft.com/office/drawing/2014/main" id="{4254B2E8-D166-4EE3-A74F-83E887605B71}"/>
              </a:ext>
            </a:extLst>
          </p:cNvPr>
          <p:cNvSpPr txBox="1"/>
          <p:nvPr/>
        </p:nvSpPr>
        <p:spPr>
          <a:xfrm>
            <a:off x="8453719" y="5410838"/>
            <a:ext cx="3612775" cy="83099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600" dirty="0" smtClean="0">
                <a:solidFill>
                  <a:srgbClr val="FF0000"/>
                </a:solidFill>
                <a:latin typeface="微软雅黑" panose="020B0503020204020204" pitchFamily="34" charset="-122"/>
                <a:ea typeface="微软雅黑" panose="020B0503020204020204" pitchFamily="34" charset="-122"/>
              </a:rPr>
              <a:t>最小化最大完成时间</a:t>
            </a:r>
            <a:r>
              <a:rPr lang="zh-CN" altLang="en-US" sz="1600" dirty="0" smtClean="0">
                <a:latin typeface="微软雅黑" panose="020B0503020204020204" pitchFamily="34" charset="-122"/>
                <a:ea typeface="微软雅黑" panose="020B0503020204020204" pitchFamily="34" charset="-122"/>
              </a:rPr>
              <a:t>（</a:t>
            </a:r>
            <a:r>
              <a:rPr lang="en-US" altLang="zh-CN" sz="1600" dirty="0" smtClean="0">
                <a:latin typeface="微软雅黑" panose="020B0503020204020204" pitchFamily="34" charset="-122"/>
                <a:ea typeface="微软雅黑" panose="020B0503020204020204" pitchFamily="34" charset="-122"/>
              </a:rPr>
              <a:t>make-span</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solidFill>
                  <a:srgbClr val="FF0000"/>
                </a:solidFill>
                <a:latin typeface="微软雅黑" panose="020B0503020204020204" pitchFamily="34" charset="-122"/>
                <a:ea typeface="微软雅黑" panose="020B0503020204020204" pitchFamily="34" charset="-122"/>
              </a:rPr>
              <a:t>最小化总花费</a:t>
            </a:r>
            <a:r>
              <a:rPr lang="zh-CN" altLang="en-US" sz="1600" dirty="0" smtClean="0">
                <a:latin typeface="微软雅黑" panose="020B0503020204020204" pitchFamily="34" charset="-122"/>
                <a:ea typeface="微软雅黑" panose="020B0503020204020204" pitchFamily="34" charset="-122"/>
              </a:rPr>
              <a:t>（</a:t>
            </a:r>
            <a:r>
              <a:rPr lang="en-US" altLang="zh-CN" sz="1600" dirty="0" smtClean="0">
                <a:latin typeface="微软雅黑" panose="020B0503020204020204" pitchFamily="34" charset="-122"/>
                <a:ea typeface="微软雅黑" panose="020B0503020204020204" pitchFamily="34" charset="-122"/>
              </a:rPr>
              <a:t>cost </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a16="http://schemas.microsoft.com/office/drawing/2014/main" id="{1A6B6818-1449-4F9C-9EE6-9D4B48315AD7}"/>
              </a:ext>
            </a:extLst>
          </p:cNvPr>
          <p:cNvSpPr txBox="1"/>
          <p:nvPr/>
        </p:nvSpPr>
        <p:spPr>
          <a:xfrm>
            <a:off x="8370327" y="4815209"/>
            <a:ext cx="2009085" cy="400110"/>
          </a:xfrm>
          <a:prstGeom prst="rect">
            <a:avLst/>
          </a:prstGeom>
          <a:noFill/>
        </p:spPr>
        <p:txBody>
          <a:bodyPr wrap="square" rtlCol="0">
            <a:spAutoFit/>
          </a:bodyPr>
          <a:lstStyle>
            <a:defPPr>
              <a:defRPr lang="zh-CN"/>
            </a:defPPr>
            <a:lvl1pPr>
              <a:defRPr sz="2800" b="1">
                <a:solidFill>
                  <a:srgbClr val="1E1F8B"/>
                </a:solidFill>
                <a:latin typeface="浪漫雅圆" panose="02010601040101010101" pitchFamily="2" charset="-122"/>
                <a:ea typeface="浪漫雅圆" panose="02010601040101010101" pitchFamily="2" charset="-122"/>
              </a:defRPr>
            </a:lvl1pPr>
          </a:lstStyle>
          <a:p>
            <a:pPr algn="ctr"/>
            <a:r>
              <a:rPr lang="en-US" altLang="zh-CN" sz="2000" dirty="0" err="1" smtClean="0">
                <a:solidFill>
                  <a:schemeClr val="bg1"/>
                </a:solidFill>
                <a:latin typeface="微软雅黑" panose="020B0503020204020204" pitchFamily="34" charset="-122"/>
                <a:ea typeface="微软雅黑" panose="020B0503020204020204" pitchFamily="34" charset="-122"/>
              </a:rPr>
              <a:t>QoS</a:t>
            </a:r>
            <a:r>
              <a:rPr lang="zh-CN" altLang="en-US" sz="2000" dirty="0" smtClean="0">
                <a:solidFill>
                  <a:schemeClr val="bg1"/>
                </a:solidFill>
                <a:latin typeface="微软雅黑" panose="020B0503020204020204" pitchFamily="34" charset="-122"/>
                <a:ea typeface="微软雅黑" panose="020B0503020204020204" pitchFamily="34" charset="-122"/>
              </a:rPr>
              <a:t>指标</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33" name="矩形: 圆角 111">
            <a:extLst>
              <a:ext uri="{FF2B5EF4-FFF2-40B4-BE49-F238E27FC236}">
                <a16:creationId xmlns:a16="http://schemas.microsoft.com/office/drawing/2014/main" id="{82512636-FC39-4935-9320-864DA06B68CC}"/>
              </a:ext>
            </a:extLst>
          </p:cNvPr>
          <p:cNvSpPr/>
          <p:nvPr/>
        </p:nvSpPr>
        <p:spPr>
          <a:xfrm>
            <a:off x="3216059" y="2099000"/>
            <a:ext cx="1558965" cy="442175"/>
          </a:xfrm>
          <a:prstGeom prst="roundRect">
            <a:avLst>
              <a:gd name="adj" fmla="val 50000"/>
            </a:avLst>
          </a:prstGeom>
          <a:solidFill>
            <a:srgbClr val="00468E"/>
          </a:solidFill>
          <a:ln w="50800">
            <a:noFill/>
          </a:ln>
          <a:effectLst>
            <a:outerShdw blurRad="469900" sx="104000" sy="104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4" name="文本框 33">
            <a:extLst>
              <a:ext uri="{FF2B5EF4-FFF2-40B4-BE49-F238E27FC236}">
                <a16:creationId xmlns:a16="http://schemas.microsoft.com/office/drawing/2014/main" id="{2276C83F-36B5-4432-9838-DFA02067EACA}"/>
              </a:ext>
            </a:extLst>
          </p:cNvPr>
          <p:cNvSpPr txBox="1"/>
          <p:nvPr/>
        </p:nvSpPr>
        <p:spPr>
          <a:xfrm>
            <a:off x="3216059" y="2120032"/>
            <a:ext cx="1558965" cy="400110"/>
          </a:xfrm>
          <a:prstGeom prst="rect">
            <a:avLst/>
          </a:prstGeom>
          <a:noFill/>
        </p:spPr>
        <p:txBody>
          <a:bodyPr wrap="square" rtlCol="0">
            <a:spAutoFit/>
          </a:bodyPr>
          <a:lstStyle>
            <a:defPPr>
              <a:defRPr lang="zh-CN"/>
            </a:defPPr>
            <a:lvl1pPr>
              <a:defRPr sz="2800" b="1">
                <a:solidFill>
                  <a:srgbClr val="1E1F8B"/>
                </a:solidFill>
                <a:latin typeface="浪漫雅圆" panose="02010601040101010101" pitchFamily="2" charset="-122"/>
                <a:ea typeface="浪漫雅圆" panose="02010601040101010101" pitchFamily="2" charset="-122"/>
              </a:defRPr>
            </a:lvl1pPr>
          </a:lstStyle>
          <a:p>
            <a:pPr algn="ctr"/>
            <a:r>
              <a:rPr lang="zh-CN" altLang="en-US" sz="2000" dirty="0" smtClean="0">
                <a:solidFill>
                  <a:schemeClr val="bg1"/>
                </a:solidFill>
                <a:latin typeface="微软雅黑" panose="020B0503020204020204" pitchFamily="34" charset="-122"/>
                <a:ea typeface="微软雅黑" panose="020B0503020204020204" pitchFamily="34" charset="-122"/>
              </a:rPr>
              <a:t>双目标优化</a:t>
            </a:r>
            <a:endParaRPr lang="zh-CN" altLang="en-US" sz="2000" dirty="0">
              <a:solidFill>
                <a:schemeClr val="bg1"/>
              </a:solidFill>
              <a:latin typeface="微软雅黑" panose="020B0503020204020204" pitchFamily="34" charset="-122"/>
              <a:ea typeface="微软雅黑" panose="020B0503020204020204" pitchFamily="34" charset="-122"/>
            </a:endParaRPr>
          </a:p>
        </p:txBody>
      </p:sp>
      <p:pic>
        <p:nvPicPr>
          <p:cNvPr id="35" name="图片 34"/>
          <p:cNvPicPr>
            <a:picLocks noChangeAspect="1"/>
          </p:cNvPicPr>
          <p:nvPr/>
        </p:nvPicPr>
        <p:blipFill>
          <a:blip r:embed="rId6" cstate="hqprint">
            <a:extLst>
              <a:ext uri="{BEBA8EAE-BF5A-486C-A8C5-ECC9F3942E4B}">
                <a14:imgProps xmlns:a14="http://schemas.microsoft.com/office/drawing/2010/main">
                  <a14:imgLayer r:embed="rId7">
                    <a14:imgEffect>
                      <a14:saturation sat="33000"/>
                    </a14:imgEffect>
                  </a14:imgLayer>
                </a14:imgProps>
              </a:ext>
              <a:ext uri="{28A0092B-C50C-407E-A947-70E740481C1C}">
                <a14:useLocalDpi xmlns:a14="http://schemas.microsoft.com/office/drawing/2010/main" val="0"/>
              </a:ext>
            </a:extLst>
          </a:blip>
          <a:stretch>
            <a:fillRect/>
          </a:stretch>
        </p:blipFill>
        <p:spPr>
          <a:xfrm>
            <a:off x="2160879" y="5684515"/>
            <a:ext cx="2194903" cy="1559832"/>
          </a:xfrm>
          <a:prstGeom prst="rect">
            <a:avLst/>
          </a:prstGeom>
        </p:spPr>
      </p:pic>
      <p:sp>
        <p:nvSpPr>
          <p:cNvPr id="31" name="矩形: 圆角 120">
            <a:extLst>
              <a:ext uri="{FF2B5EF4-FFF2-40B4-BE49-F238E27FC236}">
                <a16:creationId xmlns:a16="http://schemas.microsoft.com/office/drawing/2014/main" id="{44906AC7-84B6-453D-BE8F-1E08EA3CF00D}"/>
              </a:ext>
            </a:extLst>
          </p:cNvPr>
          <p:cNvSpPr/>
          <p:nvPr/>
        </p:nvSpPr>
        <p:spPr>
          <a:xfrm>
            <a:off x="-335280" y="2666887"/>
            <a:ext cx="2430780" cy="615507"/>
          </a:xfrm>
          <a:prstGeom prst="roundRect">
            <a:avLst>
              <a:gd name="adj" fmla="val 50000"/>
            </a:avLst>
          </a:prstGeom>
          <a:solidFill>
            <a:schemeClr val="bg1"/>
          </a:solidFill>
          <a:ln w="50800">
            <a:noFill/>
          </a:ln>
          <a:effectLst>
            <a:outerShdw blurRad="469900" sx="104000" sy="104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2" name="文本框 31">
            <a:extLst>
              <a:ext uri="{FF2B5EF4-FFF2-40B4-BE49-F238E27FC236}">
                <a16:creationId xmlns:a16="http://schemas.microsoft.com/office/drawing/2014/main" id="{F2A70FE8-B823-4BCA-ABD5-E5714485D20F}"/>
              </a:ext>
            </a:extLst>
          </p:cNvPr>
          <p:cNvSpPr txBox="1"/>
          <p:nvPr/>
        </p:nvSpPr>
        <p:spPr>
          <a:xfrm>
            <a:off x="203606" y="2719952"/>
            <a:ext cx="1686154" cy="461665"/>
          </a:xfrm>
          <a:prstGeom prst="rect">
            <a:avLst/>
          </a:prstGeom>
          <a:noFill/>
        </p:spPr>
        <p:txBody>
          <a:bodyPr wrap="square" rtlCol="0">
            <a:spAutoFit/>
          </a:bodyPr>
          <a:lstStyle/>
          <a:p>
            <a:r>
              <a:rPr lang="zh-CN" altLang="en-US" sz="2400" b="1" dirty="0" smtClean="0">
                <a:solidFill>
                  <a:srgbClr val="00468E"/>
                </a:solidFill>
                <a:latin typeface="微软雅黑" panose="020B0503020204020204" pitchFamily="34" charset="-122"/>
                <a:ea typeface="微软雅黑" panose="020B0503020204020204" pitchFamily="34" charset="-122"/>
              </a:rPr>
              <a:t>问题建模 </a:t>
            </a:r>
            <a:endParaRPr lang="zh-CN" altLang="en-US" sz="2400" b="1" dirty="0">
              <a:solidFill>
                <a:srgbClr val="00468E"/>
              </a:solidFill>
              <a:latin typeface="微软雅黑" panose="020B0503020204020204" pitchFamily="34" charset="-122"/>
              <a:ea typeface="微软雅黑" panose="020B0503020204020204" pitchFamily="34" charset="-122"/>
            </a:endParaRPr>
          </a:p>
        </p:txBody>
      </p:sp>
      <p:sp>
        <p:nvSpPr>
          <p:cNvPr id="36" name="弧形 35">
            <a:extLst>
              <a:ext uri="{FF2B5EF4-FFF2-40B4-BE49-F238E27FC236}">
                <a16:creationId xmlns:a16="http://schemas.microsoft.com/office/drawing/2014/main" id="{42BC9E90-A9F4-4585-88CC-3203288AEDE6}"/>
              </a:ext>
            </a:extLst>
          </p:cNvPr>
          <p:cNvSpPr/>
          <p:nvPr/>
        </p:nvSpPr>
        <p:spPr>
          <a:xfrm rot="2700000">
            <a:off x="1467034" y="2776728"/>
            <a:ext cx="395824" cy="395824"/>
          </a:xfrm>
          <a:prstGeom prst="arc">
            <a:avLst/>
          </a:prstGeom>
          <a:ln w="50800" cap="rnd">
            <a:solidFill>
              <a:srgbClr val="00468E"/>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 name="文本框 36">
            <a:extLst>
              <a:ext uri="{FF2B5EF4-FFF2-40B4-BE49-F238E27FC236}">
                <a16:creationId xmlns:a16="http://schemas.microsoft.com/office/drawing/2014/main" id="{C5E880B9-107D-41C6-87F1-65F66D40A0BF}"/>
              </a:ext>
            </a:extLst>
          </p:cNvPr>
          <p:cNvSpPr txBox="1"/>
          <p:nvPr/>
        </p:nvSpPr>
        <p:spPr>
          <a:xfrm>
            <a:off x="203606" y="2185231"/>
            <a:ext cx="1373734" cy="400110"/>
          </a:xfrm>
          <a:prstGeom prst="rect">
            <a:avLst/>
          </a:prstGeom>
          <a:noFill/>
        </p:spPr>
        <p:txBody>
          <a:bodyPr wrap="square" rtlCol="0">
            <a:spAutoFit/>
          </a:bodyPr>
          <a:lstStyle/>
          <a:p>
            <a:r>
              <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rPr>
              <a:t>研究</a:t>
            </a:r>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背景</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38" name="文本框 37">
            <a:extLst>
              <a:ext uri="{FF2B5EF4-FFF2-40B4-BE49-F238E27FC236}">
                <a16:creationId xmlns:a16="http://schemas.microsoft.com/office/drawing/2014/main" id="{89BB294C-F152-47A1-A832-B338DFB2169C}"/>
              </a:ext>
            </a:extLst>
          </p:cNvPr>
          <p:cNvSpPr txBox="1"/>
          <p:nvPr/>
        </p:nvSpPr>
        <p:spPr>
          <a:xfrm>
            <a:off x="203606" y="3427948"/>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调度方法</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39" name="文本框 38">
            <a:extLst>
              <a:ext uri="{FF2B5EF4-FFF2-40B4-BE49-F238E27FC236}">
                <a16:creationId xmlns:a16="http://schemas.microsoft.com/office/drawing/2014/main" id="{70B01E73-2206-4BAF-96FD-98F96844A935}"/>
              </a:ext>
            </a:extLst>
          </p:cNvPr>
          <p:cNvSpPr txBox="1"/>
          <p:nvPr/>
        </p:nvSpPr>
        <p:spPr>
          <a:xfrm>
            <a:off x="203606" y="4018403"/>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实验分析</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40" name="文本框 39">
            <a:extLst>
              <a:ext uri="{FF2B5EF4-FFF2-40B4-BE49-F238E27FC236}">
                <a16:creationId xmlns:a16="http://schemas.microsoft.com/office/drawing/2014/main" id="{70B01E73-2206-4BAF-96FD-98F96844A935}"/>
              </a:ext>
            </a:extLst>
          </p:cNvPr>
          <p:cNvSpPr txBox="1"/>
          <p:nvPr/>
        </p:nvSpPr>
        <p:spPr>
          <a:xfrm>
            <a:off x="203606" y="4583423"/>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总结展望</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830431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A5FAC91-921D-4388-85D4-34E0347BAC74}"/>
              </a:ext>
            </a:extLst>
          </p:cNvPr>
          <p:cNvSpPr/>
          <p:nvPr/>
        </p:nvSpPr>
        <p:spPr>
          <a:xfrm>
            <a:off x="0" y="0"/>
            <a:ext cx="1825599" cy="6858000"/>
          </a:xfrm>
          <a:prstGeom prst="rect">
            <a:avLst/>
          </a:prstGeom>
          <a:solidFill>
            <a:srgbClr val="004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02FF1492-491B-4707-8DA1-ABFC4A57DD83}"/>
              </a:ext>
            </a:extLst>
          </p:cNvPr>
          <p:cNvSpPr txBox="1"/>
          <p:nvPr/>
        </p:nvSpPr>
        <p:spPr>
          <a:xfrm>
            <a:off x="2287062" y="473744"/>
            <a:ext cx="9347391" cy="523220"/>
          </a:xfrm>
          <a:prstGeom prst="rect">
            <a:avLst/>
          </a:prstGeom>
          <a:noFill/>
        </p:spPr>
        <p:txBody>
          <a:bodyPr wrap="square" rtlCol="0">
            <a:spAutoFit/>
          </a:bodyPr>
          <a:lstStyle/>
          <a:p>
            <a:r>
              <a:rPr lang="en-US" altLang="zh-CN" sz="2800" b="1" dirty="0" smtClean="0">
                <a:solidFill>
                  <a:srgbClr val="00468E"/>
                </a:solidFill>
                <a:latin typeface="微软雅黑" panose="020B0503020204020204" pitchFamily="34" charset="-122"/>
                <a:ea typeface="微软雅黑" panose="020B0503020204020204" pitchFamily="34" charset="-122"/>
              </a:rPr>
              <a:t>2.2.1 </a:t>
            </a:r>
            <a:r>
              <a:rPr lang="zh-CN" altLang="en-US" sz="2800" b="1" dirty="0" smtClean="0">
                <a:solidFill>
                  <a:srgbClr val="00468E"/>
                </a:solidFill>
                <a:latin typeface="微软雅黑" panose="020B0503020204020204" pitchFamily="34" charset="-122"/>
                <a:ea typeface="微软雅黑" panose="020B0503020204020204" pitchFamily="34" charset="-122"/>
              </a:rPr>
              <a:t>基于马尔可夫博弈的云工作流调度模型</a:t>
            </a:r>
            <a:endParaRPr lang="zh-CN" altLang="en-US" sz="2800" b="1" dirty="0">
              <a:solidFill>
                <a:srgbClr val="00468E"/>
              </a:solidFill>
              <a:latin typeface="微软雅黑" panose="020B0503020204020204" pitchFamily="34" charset="-122"/>
              <a:ea typeface="微软雅黑" panose="020B0503020204020204" pitchFamily="34" charset="-122"/>
            </a:endParaRPr>
          </a:p>
        </p:txBody>
      </p:sp>
      <p:pic>
        <p:nvPicPr>
          <p:cNvPr id="111" name="图片 110"/>
          <p:cNvPicPr>
            <a:picLocks noChangeAspect="1"/>
          </p:cNvPicPr>
          <p:nvPr/>
        </p:nvPicPr>
        <p:blipFill>
          <a:blip r:embed="rId3" cstate="hqprint">
            <a:extLst>
              <a:ext uri="{BEBA8EAE-BF5A-486C-A8C5-ECC9F3942E4B}">
                <a14:imgProps xmlns:a14="http://schemas.microsoft.com/office/drawing/2010/main">
                  <a14:imgLayer r:embed="rId4">
                    <a14:imgEffect>
                      <a14:saturation sat="33000"/>
                    </a14:imgEffect>
                  </a14:imgLayer>
                </a14:imgProps>
              </a:ext>
              <a:ext uri="{28A0092B-C50C-407E-A947-70E740481C1C}">
                <a14:useLocalDpi xmlns:a14="http://schemas.microsoft.com/office/drawing/2010/main" val="0"/>
              </a:ext>
            </a:extLst>
          </a:blip>
          <a:stretch>
            <a:fillRect/>
          </a:stretch>
        </p:blipFill>
        <p:spPr>
          <a:xfrm>
            <a:off x="2198678" y="5709106"/>
            <a:ext cx="2194903" cy="1559832"/>
          </a:xfrm>
          <a:prstGeom prst="rect">
            <a:avLst/>
          </a:prstGeom>
        </p:spPr>
      </p:pic>
      <p:sp>
        <p:nvSpPr>
          <p:cNvPr id="43" name="矩形: 圆角 304">
            <a:extLst>
              <a:ext uri="{FF2B5EF4-FFF2-40B4-BE49-F238E27FC236}">
                <a16:creationId xmlns:a16="http://schemas.microsoft.com/office/drawing/2014/main" id="{8B4C9A87-90B0-4805-BA9D-79505DC69554}"/>
              </a:ext>
            </a:extLst>
          </p:cNvPr>
          <p:cNvSpPr/>
          <p:nvPr/>
        </p:nvSpPr>
        <p:spPr>
          <a:xfrm>
            <a:off x="2783601" y="1656832"/>
            <a:ext cx="8683185" cy="4149180"/>
          </a:xfrm>
          <a:prstGeom prst="roundRect">
            <a:avLst>
              <a:gd name="adj" fmla="val 10297"/>
            </a:avLst>
          </a:prstGeom>
          <a:solidFill>
            <a:schemeClr val="bg1"/>
          </a:solidFill>
          <a:ln>
            <a:noFill/>
          </a:ln>
          <a:effectLst>
            <a:outerShdw blurRad="2794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45" name="任意多边形: 形状 305">
            <a:extLst>
              <a:ext uri="{FF2B5EF4-FFF2-40B4-BE49-F238E27FC236}">
                <a16:creationId xmlns:a16="http://schemas.microsoft.com/office/drawing/2014/main" id="{182DD694-6D4B-4DFA-AC46-178C63A21ACC}"/>
              </a:ext>
            </a:extLst>
          </p:cNvPr>
          <p:cNvSpPr/>
          <p:nvPr/>
        </p:nvSpPr>
        <p:spPr>
          <a:xfrm>
            <a:off x="2389778" y="1331684"/>
            <a:ext cx="833708" cy="623796"/>
          </a:xfrm>
          <a:custGeom>
            <a:avLst/>
            <a:gdLst/>
            <a:ahLst/>
            <a:cxnLst/>
            <a:rect l="l" t="t" r="r" b="b"/>
            <a:pathLst>
              <a:path w="95778" h="71663">
                <a:moveTo>
                  <a:pt x="82098" y="5"/>
                </a:moveTo>
                <a:cubicBezTo>
                  <a:pt x="84614" y="48"/>
                  <a:pt x="87286" y="396"/>
                  <a:pt x="90116" y="1050"/>
                </a:cubicBezTo>
                <a:lnTo>
                  <a:pt x="90116" y="8817"/>
                </a:lnTo>
                <a:cubicBezTo>
                  <a:pt x="78257" y="13440"/>
                  <a:pt x="71979" y="21792"/>
                  <a:pt x="71280" y="33873"/>
                </a:cubicBezTo>
                <a:cubicBezTo>
                  <a:pt x="84139" y="29288"/>
                  <a:pt x="92305" y="35340"/>
                  <a:pt x="95778" y="52027"/>
                </a:cubicBezTo>
                <a:cubicBezTo>
                  <a:pt x="94826" y="65118"/>
                  <a:pt x="87973" y="71663"/>
                  <a:pt x="75219" y="71663"/>
                </a:cubicBezTo>
                <a:cubicBezTo>
                  <a:pt x="59956" y="70752"/>
                  <a:pt x="52325" y="61506"/>
                  <a:pt x="52325" y="43926"/>
                </a:cubicBezTo>
                <a:cubicBezTo>
                  <a:pt x="54564" y="14342"/>
                  <a:pt x="64489" y="-298"/>
                  <a:pt x="82098" y="5"/>
                </a:cubicBezTo>
                <a:close/>
                <a:moveTo>
                  <a:pt x="29473" y="5"/>
                </a:moveTo>
                <a:cubicBezTo>
                  <a:pt x="31987" y="48"/>
                  <a:pt x="34659" y="396"/>
                  <a:pt x="37490" y="1050"/>
                </a:cubicBezTo>
                <a:lnTo>
                  <a:pt x="37490" y="8817"/>
                </a:lnTo>
                <a:cubicBezTo>
                  <a:pt x="25647" y="13434"/>
                  <a:pt x="19469" y="21786"/>
                  <a:pt x="18954" y="33873"/>
                </a:cubicBezTo>
                <a:cubicBezTo>
                  <a:pt x="31588" y="29288"/>
                  <a:pt x="39755" y="35324"/>
                  <a:pt x="43458" y="51980"/>
                </a:cubicBezTo>
                <a:cubicBezTo>
                  <a:pt x="42502" y="65102"/>
                  <a:pt x="35547" y="71663"/>
                  <a:pt x="22593" y="71663"/>
                </a:cubicBezTo>
                <a:cubicBezTo>
                  <a:pt x="7531" y="70752"/>
                  <a:pt x="0" y="61506"/>
                  <a:pt x="0" y="43926"/>
                </a:cubicBezTo>
                <a:cubicBezTo>
                  <a:pt x="2053" y="14342"/>
                  <a:pt x="11877" y="-298"/>
                  <a:pt x="29473" y="5"/>
                </a:cubicBezTo>
                <a:close/>
              </a:path>
            </a:pathLst>
          </a:custGeom>
          <a:solidFill>
            <a:srgbClr val="004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pic>
        <p:nvPicPr>
          <p:cNvPr id="49" name="图片 48"/>
          <p:cNvPicPr>
            <a:picLocks noChangeAspect="1"/>
          </p:cNvPicPr>
          <p:nvPr/>
        </p:nvPicPr>
        <p:blipFill>
          <a:blip r:embed="rId5">
            <a:alphaModFix/>
            <a:duotone>
              <a:schemeClr val="accent5">
                <a:shade val="45000"/>
                <a:satMod val="135000"/>
              </a:schemeClr>
              <a:prstClr val="white"/>
            </a:duotone>
            <a:extLst>
              <a:ext uri="{BEBA8EAE-BF5A-486C-A8C5-ECC9F3942E4B}">
                <a14:imgProps xmlns:a14="http://schemas.microsoft.com/office/drawing/2010/main">
                  <a14:imgLayer r:embed="rId6">
                    <a14:imgEffect>
                      <a14:colorTemperature colorTemp="1500"/>
                    </a14:imgEffect>
                    <a14:imgEffect>
                      <a14:saturation sat="32000"/>
                    </a14:imgEffect>
                  </a14:imgLayer>
                </a14:imgProps>
              </a:ext>
              <a:ext uri="{28A0092B-C50C-407E-A947-70E740481C1C}">
                <a14:useLocalDpi xmlns:a14="http://schemas.microsoft.com/office/drawing/2010/main" val="0"/>
              </a:ext>
            </a:extLst>
          </a:blip>
          <a:stretch>
            <a:fillRect/>
          </a:stretch>
        </p:blipFill>
        <p:spPr>
          <a:xfrm>
            <a:off x="155079" y="129451"/>
            <a:ext cx="1470788" cy="1470788"/>
          </a:xfrm>
          <a:prstGeom prst="rect">
            <a:avLst/>
          </a:prstGeom>
          <a:noFill/>
          <a:ln>
            <a:noFill/>
          </a:ln>
        </p:spPr>
      </p:pic>
      <p:sp>
        <p:nvSpPr>
          <p:cNvPr id="20" name="矩形: 圆角 124">
            <a:extLst>
              <a:ext uri="{FF2B5EF4-FFF2-40B4-BE49-F238E27FC236}">
                <a16:creationId xmlns:a16="http://schemas.microsoft.com/office/drawing/2014/main" id="{11BB26C2-6A35-4F5D-9DF8-3924731388DE}"/>
              </a:ext>
            </a:extLst>
          </p:cNvPr>
          <p:cNvSpPr/>
          <p:nvPr/>
        </p:nvSpPr>
        <p:spPr>
          <a:xfrm>
            <a:off x="4906224" y="2087779"/>
            <a:ext cx="1268767" cy="340768"/>
          </a:xfrm>
          <a:prstGeom prst="roundRect">
            <a:avLst>
              <a:gd name="adj" fmla="val 50000"/>
            </a:avLst>
          </a:prstGeom>
          <a:solidFill>
            <a:srgbClr val="00468E"/>
          </a:solidFill>
          <a:ln w="50800">
            <a:noFill/>
          </a:ln>
          <a:effectLst>
            <a:outerShdw blurRad="469900" sx="104000" sy="104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35100DE7-C838-43A9-9FCE-7AB7A408053C}"/>
                  </a:ext>
                </a:extLst>
              </p:cNvPr>
              <p:cNvSpPr txBox="1"/>
              <p:nvPr/>
            </p:nvSpPr>
            <p:spPr>
              <a:xfrm>
                <a:off x="5043562" y="2108731"/>
                <a:ext cx="994090" cy="307777"/>
              </a:xfrm>
              <a:prstGeom prst="rect">
                <a:avLst/>
              </a:prstGeom>
              <a:noFill/>
            </p:spPr>
            <p:txBody>
              <a:bodyPr wrap="square" rtlCol="0">
                <a:spAutoFit/>
              </a:bodyPr>
              <a:lstStyle>
                <a:defPPr>
                  <a:defRPr lang="zh-CN"/>
                </a:defPPr>
                <a:lvl1pPr>
                  <a:defRPr sz="2800" b="1">
                    <a:solidFill>
                      <a:srgbClr val="1E1F8B"/>
                    </a:solidFill>
                    <a:latin typeface="浪漫雅圆" panose="02010601040101010101" pitchFamily="2" charset="-122"/>
                    <a:ea typeface="浪漫雅圆" panose="02010601040101010101" pitchFamily="2" charset="-122"/>
                  </a:defRPr>
                </a:lvl1pPr>
              </a:lstStyle>
              <a:p>
                <a:pPr algn="ctr"/>
                <a:r>
                  <a:rPr lang="zh-CN" altLang="en-US" sz="1400" dirty="0" smtClean="0">
                    <a:solidFill>
                      <a:schemeClr val="bg1"/>
                    </a:solidFill>
                    <a:latin typeface="微软雅黑" panose="020B0503020204020204" pitchFamily="34" charset="-122"/>
                    <a:ea typeface="微软雅黑" panose="020B0503020204020204" pitchFamily="34" charset="-122"/>
                  </a:rPr>
                  <a:t>智能体 </a:t>
                </a:r>
                <a14:m>
                  <m:oMath xmlns:m="http://schemas.openxmlformats.org/officeDocument/2006/math">
                    <m:r>
                      <a:rPr lang="en-US" altLang="zh-CN" sz="1400" i="1" dirty="0">
                        <a:solidFill>
                          <a:schemeClr val="bg1"/>
                        </a:solidFill>
                        <a:latin typeface="Cambria Math" panose="02040503050406030204" pitchFamily="18" charset="0"/>
                        <a:ea typeface="微软雅黑" panose="020B0503020204020204" pitchFamily="34" charset="-122"/>
                      </a:rPr>
                      <m:t>𝑰</m:t>
                    </m:r>
                  </m:oMath>
                </a14:m>
                <a:endParaRPr lang="zh-CN" altLang="en-US" sz="1400" i="1" dirty="0">
                  <a:solidFill>
                    <a:schemeClr val="bg1"/>
                  </a:solidFill>
                  <a:latin typeface="微软雅黑" panose="020B0503020204020204" pitchFamily="34" charset="-122"/>
                  <a:ea typeface="微软雅黑" panose="020B0503020204020204" pitchFamily="34" charset="-122"/>
                </a:endParaRPr>
              </a:p>
            </p:txBody>
          </p:sp>
        </mc:Choice>
        <mc:Fallback xmlns="">
          <p:sp>
            <p:nvSpPr>
              <p:cNvPr id="21" name="文本框 20">
                <a:extLst>
                  <a:ext uri="{FF2B5EF4-FFF2-40B4-BE49-F238E27FC236}">
                    <a16:creationId xmlns:a16="http://schemas.microsoft.com/office/drawing/2014/main" id="{35100DE7-C838-43A9-9FCE-7AB7A408053C}"/>
                  </a:ext>
                </a:extLst>
              </p:cNvPr>
              <p:cNvSpPr txBox="1">
                <a:spLocks noRot="1" noChangeAspect="1" noMove="1" noResize="1" noEditPoints="1" noAdjustHandles="1" noChangeArrowheads="1" noChangeShapeType="1" noTextEdit="1"/>
              </p:cNvSpPr>
              <p:nvPr/>
            </p:nvSpPr>
            <p:spPr>
              <a:xfrm>
                <a:off x="5043562" y="2108731"/>
                <a:ext cx="994090" cy="307777"/>
              </a:xfrm>
              <a:prstGeom prst="rect">
                <a:avLst/>
              </a:prstGeom>
              <a:blipFill>
                <a:blip r:embed="rId7"/>
                <a:stretch>
                  <a:fillRect t="-4000"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C29F1C89-DF31-4EEE-A9E9-67ABEDCB9457}"/>
                  </a:ext>
                </a:extLst>
              </p:cNvPr>
              <p:cNvSpPr txBox="1"/>
              <p:nvPr/>
            </p:nvSpPr>
            <p:spPr>
              <a:xfrm>
                <a:off x="4249917" y="2510457"/>
                <a:ext cx="2398194" cy="369332"/>
              </a:xfrm>
              <a:prstGeom prst="rect">
                <a:avLst/>
              </a:prstGeom>
              <a:noFill/>
            </p:spPr>
            <p:txBody>
              <a:bodyPr wrap="square" rtlCol="0">
                <a:spAutoFit/>
              </a:bodyPr>
              <a:lstStyle/>
              <a:p>
                <a:pPr algn="ctr">
                  <a:lnSpc>
                    <a:spcPct val="150000"/>
                  </a:lnSpc>
                </a:pPr>
                <a14:m>
                  <m:oMath xmlns:m="http://schemas.openxmlformats.org/officeDocument/2006/math">
                    <m:sSub>
                      <m:sSubPr>
                        <m:ctrlPr>
                          <a:rPr lang="zh-CN" altLang="zh-CN" sz="1200" b="1" i="1">
                            <a:latin typeface="Cambria Math" panose="02040503050406030204" pitchFamily="18" charset="0"/>
                          </a:rPr>
                        </m:ctrlPr>
                      </m:sSubPr>
                      <m:e>
                        <m:r>
                          <a:rPr lang="en-US" altLang="zh-CN" sz="1200" b="1" i="1">
                            <a:latin typeface="Cambria Math" panose="02040503050406030204" pitchFamily="18" charset="0"/>
                          </a:rPr>
                          <m:t>𝒇</m:t>
                        </m:r>
                      </m:e>
                      <m:sub>
                        <m:r>
                          <a:rPr lang="en-US" altLang="zh-CN" sz="1200" b="1" i="1">
                            <a:latin typeface="Cambria Math" panose="02040503050406030204" pitchFamily="18" charset="0"/>
                          </a:rPr>
                          <m:t>𝟏</m:t>
                        </m:r>
                      </m:sub>
                    </m:sSub>
                  </m:oMath>
                </a14:m>
                <a:r>
                  <a:rPr lang="en-US" altLang="zh-CN" sz="1200" b="1" dirty="0"/>
                  <a:t>, </a:t>
                </a:r>
                <a14:m>
                  <m:oMath xmlns:m="http://schemas.openxmlformats.org/officeDocument/2006/math">
                    <m:sSub>
                      <m:sSubPr>
                        <m:ctrlPr>
                          <a:rPr lang="zh-CN" altLang="zh-CN" sz="1200" b="1" i="1">
                            <a:latin typeface="Cambria Math" panose="02040503050406030204" pitchFamily="18" charset="0"/>
                          </a:rPr>
                        </m:ctrlPr>
                      </m:sSubPr>
                      <m:e>
                        <m:r>
                          <a:rPr lang="en-US" altLang="zh-CN" sz="1200" b="1" i="1">
                            <a:latin typeface="Cambria Math" panose="02040503050406030204" pitchFamily="18" charset="0"/>
                          </a:rPr>
                          <m:t>𝒇</m:t>
                        </m:r>
                      </m:e>
                      <m:sub>
                        <m:r>
                          <a:rPr lang="en-US" altLang="zh-CN" sz="1200" b="1" i="1">
                            <a:latin typeface="Cambria Math" panose="02040503050406030204" pitchFamily="18" charset="0"/>
                          </a:rPr>
                          <m:t>𝟐</m:t>
                        </m:r>
                      </m:sub>
                    </m:sSub>
                  </m:oMath>
                </a14:m>
                <a:r>
                  <a:rPr lang="zh-CN" altLang="zh-CN" sz="1200" dirty="0" smtClean="0"/>
                  <a:t>分别</a:t>
                </a:r>
                <a:r>
                  <a:rPr lang="zh-CN" altLang="en-US" sz="1200" b="1" dirty="0"/>
                  <a:t>抽象</a:t>
                </a:r>
                <a:r>
                  <a:rPr lang="zh-CN" altLang="en-US" sz="1200" dirty="0" smtClean="0"/>
                  <a:t>为两个智能体</a:t>
                </a:r>
                <a:endParaRPr lang="zh-CN" altLang="en-US" sz="1200" dirty="0">
                  <a:latin typeface="微软雅黑" panose="020B0503020204020204" pitchFamily="34" charset="-122"/>
                  <a:ea typeface="微软雅黑" panose="020B0503020204020204" pitchFamily="34" charset="-122"/>
                </a:endParaRPr>
              </a:p>
            </p:txBody>
          </p:sp>
        </mc:Choice>
        <mc:Fallback xmlns="">
          <p:sp>
            <p:nvSpPr>
              <p:cNvPr id="24" name="文本框 23">
                <a:extLst>
                  <a:ext uri="{FF2B5EF4-FFF2-40B4-BE49-F238E27FC236}">
                    <a16:creationId xmlns:a16="http://schemas.microsoft.com/office/drawing/2014/main" id="{C29F1C89-DF31-4EEE-A9E9-67ABEDCB9457}"/>
                  </a:ext>
                </a:extLst>
              </p:cNvPr>
              <p:cNvSpPr txBox="1">
                <a:spLocks noRot="1" noChangeAspect="1" noMove="1" noResize="1" noEditPoints="1" noAdjustHandles="1" noChangeArrowheads="1" noChangeShapeType="1" noTextEdit="1"/>
              </p:cNvSpPr>
              <p:nvPr/>
            </p:nvSpPr>
            <p:spPr>
              <a:xfrm>
                <a:off x="4249917" y="2510457"/>
                <a:ext cx="2398194" cy="369332"/>
              </a:xfrm>
              <a:prstGeom prst="rect">
                <a:avLst/>
              </a:prstGeom>
              <a:blipFill>
                <a:blip r:embed="rId8"/>
                <a:stretch>
                  <a:fillRect b="-6667"/>
                </a:stretch>
              </a:blipFill>
            </p:spPr>
            <p:txBody>
              <a:bodyPr/>
              <a:lstStyle/>
              <a:p>
                <a:r>
                  <a:rPr lang="zh-CN" altLang="en-US">
                    <a:noFill/>
                  </a:rPr>
                  <a:t> </a:t>
                </a:r>
              </a:p>
            </p:txBody>
          </p:sp>
        </mc:Fallback>
      </mc:AlternateContent>
      <p:sp>
        <p:nvSpPr>
          <p:cNvPr id="29" name="文本框 28">
            <a:extLst>
              <a:ext uri="{FF2B5EF4-FFF2-40B4-BE49-F238E27FC236}">
                <a16:creationId xmlns:a16="http://schemas.microsoft.com/office/drawing/2014/main" id="{C29F1C89-DF31-4EEE-A9E9-67ABEDCB9457}"/>
              </a:ext>
            </a:extLst>
          </p:cNvPr>
          <p:cNvSpPr txBox="1"/>
          <p:nvPr/>
        </p:nvSpPr>
        <p:spPr>
          <a:xfrm>
            <a:off x="3333931" y="3893798"/>
            <a:ext cx="2454299" cy="369332"/>
          </a:xfrm>
          <a:prstGeom prst="rect">
            <a:avLst/>
          </a:prstGeom>
          <a:noFill/>
        </p:spPr>
        <p:txBody>
          <a:bodyPr wrap="square" rtlCol="0">
            <a:spAutoFit/>
          </a:bodyPr>
          <a:lstStyle/>
          <a:p>
            <a:pPr algn="ctr">
              <a:lnSpc>
                <a:spcPct val="150000"/>
              </a:lnSpc>
            </a:pPr>
            <a:r>
              <a:rPr lang="zh-CN" altLang="en-US" sz="1200" dirty="0">
                <a:latin typeface="微软雅黑" panose="020B0503020204020204" pitchFamily="34" charset="-122"/>
                <a:ea typeface="微软雅黑" panose="020B0503020204020204" pitchFamily="34" charset="-122"/>
              </a:rPr>
              <a:t>云主机</a:t>
            </a:r>
            <a:r>
              <a:rPr lang="zh-CN" altLang="en-US" sz="1200" dirty="0" smtClean="0">
                <a:latin typeface="微软雅黑" panose="020B0503020204020204" pitchFamily="34" charset="-122"/>
                <a:ea typeface="微软雅黑" panose="020B0503020204020204" pitchFamily="34" charset="-122"/>
              </a:rPr>
              <a:t>以及后续</a:t>
            </a:r>
            <a:r>
              <a:rPr lang="zh-CN" altLang="en-US" sz="1200" dirty="0">
                <a:latin typeface="微软雅黑" panose="020B0503020204020204" pitchFamily="34" charset="-122"/>
                <a:ea typeface="微软雅黑" panose="020B0503020204020204" pitchFamily="34" charset="-122"/>
              </a:rPr>
              <a:t>的任务来决定</a:t>
            </a:r>
          </a:p>
        </p:txBody>
      </p:sp>
      <p:sp>
        <p:nvSpPr>
          <p:cNvPr id="30" name="文本框 29">
            <a:extLst>
              <a:ext uri="{FF2B5EF4-FFF2-40B4-BE49-F238E27FC236}">
                <a16:creationId xmlns:a16="http://schemas.microsoft.com/office/drawing/2014/main" id="{C29F1C89-DF31-4EEE-A9E9-67ABEDCB9457}"/>
              </a:ext>
            </a:extLst>
          </p:cNvPr>
          <p:cNvSpPr txBox="1"/>
          <p:nvPr/>
        </p:nvSpPr>
        <p:spPr>
          <a:xfrm>
            <a:off x="3544790" y="5171720"/>
            <a:ext cx="2586342" cy="646331"/>
          </a:xfrm>
          <a:prstGeom prst="rect">
            <a:avLst/>
          </a:prstGeom>
          <a:noFill/>
        </p:spPr>
        <p:txBody>
          <a:bodyPr wrap="square" rtlCol="0">
            <a:spAutoFit/>
          </a:bodyPr>
          <a:lstStyle/>
          <a:p>
            <a:pPr algn="ctr">
              <a:lnSpc>
                <a:spcPct val="150000"/>
              </a:lnSpc>
            </a:pPr>
            <a:r>
              <a:rPr lang="zh-CN" altLang="en-US" sz="1200" dirty="0">
                <a:latin typeface="微软雅黑" panose="020B0503020204020204" pitchFamily="34" charset="-122"/>
                <a:ea typeface="微软雅黑" panose="020B0503020204020204" pitchFamily="34" charset="-122"/>
              </a:rPr>
              <a:t>由某个任务映射到某台云主机</a:t>
            </a:r>
            <a:r>
              <a:rPr lang="zh-CN" altLang="en-US" sz="1200" dirty="0" smtClean="0">
                <a:latin typeface="微软雅黑" panose="020B0503020204020204" pitchFamily="34" charset="-122"/>
                <a:ea typeface="微软雅黑" panose="020B0503020204020204" pitchFamily="34" charset="-122"/>
              </a:rPr>
              <a:t>的</a:t>
            </a:r>
            <a:r>
              <a:rPr lang="zh-CN" altLang="en-US" sz="1200" dirty="0">
                <a:latin typeface="微软雅黑" panose="020B0503020204020204" pitchFamily="34" charset="-122"/>
                <a:ea typeface="微软雅黑" panose="020B0503020204020204" pitchFamily="34" charset="-122"/>
              </a:rPr>
              <a:t>对应</a:t>
            </a:r>
            <a:r>
              <a:rPr lang="zh-CN" altLang="en-US" sz="1200" dirty="0" smtClean="0">
                <a:latin typeface="微软雅黑" panose="020B0503020204020204" pitchFamily="34" charset="-122"/>
                <a:ea typeface="微软雅黑" panose="020B0503020204020204" pitchFamily="34" charset="-122"/>
              </a:rPr>
              <a:t>关系组成</a:t>
            </a:r>
            <a:endParaRPr lang="zh-CN" altLang="en-US" sz="1200" dirty="0">
              <a:latin typeface="微软雅黑" panose="020B0503020204020204" pitchFamily="34" charset="-122"/>
              <a:ea typeface="微软雅黑" panose="020B0503020204020204" pitchFamily="34" charset="-122"/>
            </a:endParaRPr>
          </a:p>
        </p:txBody>
      </p:sp>
      <p:sp>
        <p:nvSpPr>
          <p:cNvPr id="34" name="矩形: 圆角 112">
            <a:extLst>
              <a:ext uri="{FF2B5EF4-FFF2-40B4-BE49-F238E27FC236}">
                <a16:creationId xmlns:a16="http://schemas.microsoft.com/office/drawing/2014/main" id="{211819CE-CF6A-4930-A770-78A4BC9E2E78}"/>
              </a:ext>
            </a:extLst>
          </p:cNvPr>
          <p:cNvSpPr/>
          <p:nvPr/>
        </p:nvSpPr>
        <p:spPr>
          <a:xfrm>
            <a:off x="6560556" y="3405321"/>
            <a:ext cx="1756591" cy="442175"/>
          </a:xfrm>
          <a:prstGeom prst="roundRect">
            <a:avLst>
              <a:gd name="adj" fmla="val 50000"/>
            </a:avLst>
          </a:prstGeom>
          <a:solidFill>
            <a:srgbClr val="00468E"/>
          </a:solidFill>
          <a:ln w="50800">
            <a:noFill/>
          </a:ln>
          <a:effectLst>
            <a:outerShdw blurRad="469900" sx="104000" sy="104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5" name="文本框 34">
            <a:extLst>
              <a:ext uri="{FF2B5EF4-FFF2-40B4-BE49-F238E27FC236}">
                <a16:creationId xmlns:a16="http://schemas.microsoft.com/office/drawing/2014/main" id="{9612E4DC-9FF8-4524-A3FE-2D94485E7335}"/>
              </a:ext>
            </a:extLst>
          </p:cNvPr>
          <p:cNvSpPr txBox="1"/>
          <p:nvPr/>
        </p:nvSpPr>
        <p:spPr>
          <a:xfrm>
            <a:off x="6560556" y="3426353"/>
            <a:ext cx="1756591" cy="400110"/>
          </a:xfrm>
          <a:prstGeom prst="rect">
            <a:avLst/>
          </a:prstGeom>
          <a:noFill/>
        </p:spPr>
        <p:txBody>
          <a:bodyPr wrap="square" rtlCol="0">
            <a:spAutoFit/>
          </a:bodyPr>
          <a:lstStyle>
            <a:defPPr>
              <a:defRPr lang="zh-CN"/>
            </a:defPPr>
            <a:lvl1pPr>
              <a:defRPr sz="2800" b="1">
                <a:solidFill>
                  <a:srgbClr val="1E1F8B"/>
                </a:solidFill>
                <a:latin typeface="浪漫雅圆" panose="02010601040101010101" pitchFamily="2" charset="-122"/>
                <a:ea typeface="浪漫雅圆" panose="02010601040101010101" pitchFamily="2" charset="-122"/>
              </a:defRPr>
            </a:lvl1pPr>
          </a:lstStyle>
          <a:p>
            <a:pPr algn="ctr"/>
            <a:r>
              <a:rPr lang="zh-CN" altLang="en-US" sz="2000" dirty="0" smtClean="0">
                <a:solidFill>
                  <a:schemeClr val="bg1"/>
                </a:solidFill>
                <a:latin typeface="微软雅黑" panose="020B0503020204020204" pitchFamily="34" charset="-122"/>
                <a:ea typeface="微软雅黑" panose="020B0503020204020204" pitchFamily="34" charset="-122"/>
              </a:rPr>
              <a:t>马尔可夫博弈</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36" name="矩形: 圆角 124">
            <a:extLst>
              <a:ext uri="{FF2B5EF4-FFF2-40B4-BE49-F238E27FC236}">
                <a16:creationId xmlns:a16="http://schemas.microsoft.com/office/drawing/2014/main" id="{11BB26C2-6A35-4F5D-9DF8-3924731388DE}"/>
              </a:ext>
            </a:extLst>
          </p:cNvPr>
          <p:cNvSpPr/>
          <p:nvPr/>
        </p:nvSpPr>
        <p:spPr>
          <a:xfrm>
            <a:off x="4056221" y="4759222"/>
            <a:ext cx="1284535" cy="340768"/>
          </a:xfrm>
          <a:prstGeom prst="roundRect">
            <a:avLst>
              <a:gd name="adj" fmla="val 50000"/>
            </a:avLst>
          </a:prstGeom>
          <a:solidFill>
            <a:srgbClr val="00468E"/>
          </a:solidFill>
          <a:ln w="50800">
            <a:noFill/>
          </a:ln>
          <a:effectLst>
            <a:outerShdw blurRad="469900" sx="104000" sy="104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37" name="文本框 36">
            <a:extLst>
              <a:ext uri="{FF2B5EF4-FFF2-40B4-BE49-F238E27FC236}">
                <a16:creationId xmlns:a16="http://schemas.microsoft.com/office/drawing/2014/main" id="{35100DE7-C838-43A9-9FCE-7AB7A408053C}"/>
              </a:ext>
            </a:extLst>
          </p:cNvPr>
          <p:cNvSpPr txBox="1"/>
          <p:nvPr/>
        </p:nvSpPr>
        <p:spPr>
          <a:xfrm>
            <a:off x="4100798" y="4775718"/>
            <a:ext cx="1211382" cy="307777"/>
          </a:xfrm>
          <a:prstGeom prst="rect">
            <a:avLst/>
          </a:prstGeom>
          <a:noFill/>
        </p:spPr>
        <p:txBody>
          <a:bodyPr wrap="square" rtlCol="0">
            <a:spAutoFit/>
          </a:bodyPr>
          <a:lstStyle>
            <a:defPPr>
              <a:defRPr lang="zh-CN"/>
            </a:defPPr>
            <a:lvl1pPr>
              <a:defRPr sz="2800" b="1">
                <a:solidFill>
                  <a:srgbClr val="1E1F8B"/>
                </a:solidFill>
                <a:latin typeface="浪漫雅圆" panose="02010601040101010101" pitchFamily="2" charset="-122"/>
                <a:ea typeface="浪漫雅圆" panose="02010601040101010101" pitchFamily="2" charset="-122"/>
              </a:defRPr>
            </a:lvl1pPr>
          </a:lstStyle>
          <a:p>
            <a:pPr algn="ctr"/>
            <a:r>
              <a:rPr lang="zh-CN" altLang="en-US" sz="1400" dirty="0" smtClean="0">
                <a:solidFill>
                  <a:schemeClr val="bg1"/>
                </a:solidFill>
                <a:latin typeface="微软雅黑" panose="020B0503020204020204" pitchFamily="34" charset="-122"/>
                <a:ea typeface="微软雅黑" panose="020B0503020204020204" pitchFamily="34" charset="-122"/>
              </a:rPr>
              <a:t>动作空间 </a:t>
            </a:r>
            <a:r>
              <a:rPr lang="en-US" altLang="zh-CN" sz="1400" i="1" dirty="0" smtClean="0">
                <a:solidFill>
                  <a:schemeClr val="bg1"/>
                </a:solidFill>
                <a:latin typeface="微软雅黑" panose="020B0503020204020204" pitchFamily="34" charset="-122"/>
                <a:ea typeface="微软雅黑" panose="020B0503020204020204" pitchFamily="34" charset="-122"/>
              </a:rPr>
              <a:t>A</a:t>
            </a:r>
            <a:endParaRPr lang="zh-CN" altLang="en-US" sz="1400" i="1" dirty="0">
              <a:solidFill>
                <a:schemeClr val="bg1"/>
              </a:solidFill>
              <a:latin typeface="微软雅黑" panose="020B0503020204020204" pitchFamily="34" charset="-122"/>
              <a:ea typeface="微软雅黑" panose="020B0503020204020204" pitchFamily="34" charset="-122"/>
            </a:endParaRPr>
          </a:p>
        </p:txBody>
      </p:sp>
      <p:sp>
        <p:nvSpPr>
          <p:cNvPr id="38" name="矩形: 圆角 124">
            <a:extLst>
              <a:ext uri="{FF2B5EF4-FFF2-40B4-BE49-F238E27FC236}">
                <a16:creationId xmlns:a16="http://schemas.microsoft.com/office/drawing/2014/main" id="{11BB26C2-6A35-4F5D-9DF8-3924731388DE}"/>
              </a:ext>
            </a:extLst>
          </p:cNvPr>
          <p:cNvSpPr/>
          <p:nvPr/>
        </p:nvSpPr>
        <p:spPr>
          <a:xfrm>
            <a:off x="3851420" y="3454136"/>
            <a:ext cx="1232001" cy="340768"/>
          </a:xfrm>
          <a:prstGeom prst="roundRect">
            <a:avLst>
              <a:gd name="adj" fmla="val 50000"/>
            </a:avLst>
          </a:prstGeom>
          <a:solidFill>
            <a:srgbClr val="00468E"/>
          </a:solidFill>
          <a:ln w="50800">
            <a:noFill/>
          </a:ln>
          <a:effectLst>
            <a:outerShdw blurRad="469900" sx="104000" sy="104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44" name="文本框 43">
            <a:extLst>
              <a:ext uri="{FF2B5EF4-FFF2-40B4-BE49-F238E27FC236}">
                <a16:creationId xmlns:a16="http://schemas.microsoft.com/office/drawing/2014/main" id="{35100DE7-C838-43A9-9FCE-7AB7A408053C}"/>
              </a:ext>
            </a:extLst>
          </p:cNvPr>
          <p:cNvSpPr txBox="1"/>
          <p:nvPr/>
        </p:nvSpPr>
        <p:spPr>
          <a:xfrm>
            <a:off x="3895997" y="3470632"/>
            <a:ext cx="1158848" cy="307777"/>
          </a:xfrm>
          <a:prstGeom prst="rect">
            <a:avLst/>
          </a:prstGeom>
          <a:noFill/>
        </p:spPr>
        <p:txBody>
          <a:bodyPr wrap="square" rtlCol="0">
            <a:spAutoFit/>
          </a:bodyPr>
          <a:lstStyle>
            <a:defPPr>
              <a:defRPr lang="zh-CN"/>
            </a:defPPr>
            <a:lvl1pPr>
              <a:defRPr sz="2800" b="1">
                <a:solidFill>
                  <a:srgbClr val="1E1F8B"/>
                </a:solidFill>
                <a:latin typeface="浪漫雅圆" panose="02010601040101010101" pitchFamily="2" charset="-122"/>
                <a:ea typeface="浪漫雅圆" panose="02010601040101010101" pitchFamily="2" charset="-122"/>
              </a:defRPr>
            </a:lvl1pPr>
          </a:lstStyle>
          <a:p>
            <a:pPr algn="ctr"/>
            <a:r>
              <a:rPr lang="zh-CN" altLang="en-US" sz="1400" dirty="0" smtClean="0">
                <a:solidFill>
                  <a:schemeClr val="bg1"/>
                </a:solidFill>
                <a:latin typeface="微软雅黑" panose="020B0503020204020204" pitchFamily="34" charset="-122"/>
                <a:ea typeface="微软雅黑" panose="020B0503020204020204" pitchFamily="34" charset="-122"/>
              </a:rPr>
              <a:t>状态空间 </a:t>
            </a:r>
            <a:r>
              <a:rPr lang="en-US" altLang="zh-CN" sz="1400" i="1" dirty="0" smtClean="0">
                <a:solidFill>
                  <a:schemeClr val="bg1"/>
                </a:solidFill>
                <a:latin typeface="微软雅黑" panose="020B0503020204020204" pitchFamily="34" charset="-122"/>
                <a:ea typeface="微软雅黑" panose="020B0503020204020204" pitchFamily="34" charset="-122"/>
              </a:rPr>
              <a:t>S</a:t>
            </a:r>
            <a:endParaRPr lang="zh-CN" altLang="en-US" sz="1400" i="1" dirty="0">
              <a:solidFill>
                <a:schemeClr val="bg1"/>
              </a:solidFill>
              <a:latin typeface="微软雅黑" panose="020B0503020204020204" pitchFamily="34" charset="-122"/>
              <a:ea typeface="微软雅黑" panose="020B0503020204020204" pitchFamily="34" charset="-122"/>
            </a:endParaRPr>
          </a:p>
        </p:txBody>
      </p:sp>
      <p:sp>
        <p:nvSpPr>
          <p:cNvPr id="31" name="矩形: 圆角 120">
            <a:extLst>
              <a:ext uri="{FF2B5EF4-FFF2-40B4-BE49-F238E27FC236}">
                <a16:creationId xmlns:a16="http://schemas.microsoft.com/office/drawing/2014/main" id="{44906AC7-84B6-453D-BE8F-1E08EA3CF00D}"/>
              </a:ext>
            </a:extLst>
          </p:cNvPr>
          <p:cNvSpPr/>
          <p:nvPr/>
        </p:nvSpPr>
        <p:spPr>
          <a:xfrm>
            <a:off x="-335280" y="2666887"/>
            <a:ext cx="2430780" cy="615507"/>
          </a:xfrm>
          <a:prstGeom prst="roundRect">
            <a:avLst>
              <a:gd name="adj" fmla="val 50000"/>
            </a:avLst>
          </a:prstGeom>
          <a:solidFill>
            <a:schemeClr val="bg1"/>
          </a:solidFill>
          <a:ln w="50800">
            <a:noFill/>
          </a:ln>
          <a:effectLst>
            <a:outerShdw blurRad="469900" sx="104000" sy="104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2" name="文本框 31">
            <a:extLst>
              <a:ext uri="{FF2B5EF4-FFF2-40B4-BE49-F238E27FC236}">
                <a16:creationId xmlns:a16="http://schemas.microsoft.com/office/drawing/2014/main" id="{F2A70FE8-B823-4BCA-ABD5-E5714485D20F}"/>
              </a:ext>
            </a:extLst>
          </p:cNvPr>
          <p:cNvSpPr txBox="1"/>
          <p:nvPr/>
        </p:nvSpPr>
        <p:spPr>
          <a:xfrm>
            <a:off x="203606" y="2719952"/>
            <a:ext cx="1686154" cy="461665"/>
          </a:xfrm>
          <a:prstGeom prst="rect">
            <a:avLst/>
          </a:prstGeom>
          <a:noFill/>
        </p:spPr>
        <p:txBody>
          <a:bodyPr wrap="square" rtlCol="0">
            <a:spAutoFit/>
          </a:bodyPr>
          <a:lstStyle/>
          <a:p>
            <a:r>
              <a:rPr lang="zh-CN" altLang="en-US" sz="2400" b="1" dirty="0" smtClean="0">
                <a:solidFill>
                  <a:srgbClr val="00468E"/>
                </a:solidFill>
                <a:latin typeface="微软雅黑" panose="020B0503020204020204" pitchFamily="34" charset="-122"/>
                <a:ea typeface="微软雅黑" panose="020B0503020204020204" pitchFamily="34" charset="-122"/>
              </a:rPr>
              <a:t>问题建模 </a:t>
            </a:r>
            <a:endParaRPr lang="zh-CN" altLang="en-US" sz="2400" b="1" dirty="0">
              <a:solidFill>
                <a:srgbClr val="00468E"/>
              </a:solidFill>
              <a:latin typeface="微软雅黑" panose="020B0503020204020204" pitchFamily="34" charset="-122"/>
              <a:ea typeface="微软雅黑" panose="020B0503020204020204" pitchFamily="34" charset="-122"/>
            </a:endParaRPr>
          </a:p>
        </p:txBody>
      </p:sp>
      <p:sp>
        <p:nvSpPr>
          <p:cNvPr id="48" name="弧形 47">
            <a:extLst>
              <a:ext uri="{FF2B5EF4-FFF2-40B4-BE49-F238E27FC236}">
                <a16:creationId xmlns:a16="http://schemas.microsoft.com/office/drawing/2014/main" id="{42BC9E90-A9F4-4585-88CC-3203288AEDE6}"/>
              </a:ext>
            </a:extLst>
          </p:cNvPr>
          <p:cNvSpPr/>
          <p:nvPr/>
        </p:nvSpPr>
        <p:spPr>
          <a:xfrm rot="2700000">
            <a:off x="1467034" y="2776728"/>
            <a:ext cx="395824" cy="395824"/>
          </a:xfrm>
          <a:prstGeom prst="arc">
            <a:avLst/>
          </a:prstGeom>
          <a:ln w="50800" cap="rnd">
            <a:solidFill>
              <a:srgbClr val="00468E"/>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0" name="文本框 49">
            <a:extLst>
              <a:ext uri="{FF2B5EF4-FFF2-40B4-BE49-F238E27FC236}">
                <a16:creationId xmlns:a16="http://schemas.microsoft.com/office/drawing/2014/main" id="{C5E880B9-107D-41C6-87F1-65F66D40A0BF}"/>
              </a:ext>
            </a:extLst>
          </p:cNvPr>
          <p:cNvSpPr txBox="1"/>
          <p:nvPr/>
        </p:nvSpPr>
        <p:spPr>
          <a:xfrm>
            <a:off x="203606" y="2185231"/>
            <a:ext cx="1373734" cy="400110"/>
          </a:xfrm>
          <a:prstGeom prst="rect">
            <a:avLst/>
          </a:prstGeom>
          <a:noFill/>
        </p:spPr>
        <p:txBody>
          <a:bodyPr wrap="square" rtlCol="0">
            <a:spAutoFit/>
          </a:bodyPr>
          <a:lstStyle/>
          <a:p>
            <a:r>
              <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rPr>
              <a:t>研究</a:t>
            </a:r>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背景</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51" name="文本框 50">
            <a:extLst>
              <a:ext uri="{FF2B5EF4-FFF2-40B4-BE49-F238E27FC236}">
                <a16:creationId xmlns:a16="http://schemas.microsoft.com/office/drawing/2014/main" id="{89BB294C-F152-47A1-A832-B338DFB2169C}"/>
              </a:ext>
            </a:extLst>
          </p:cNvPr>
          <p:cNvSpPr txBox="1"/>
          <p:nvPr/>
        </p:nvSpPr>
        <p:spPr>
          <a:xfrm>
            <a:off x="203606" y="3427948"/>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调度方法</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52" name="文本框 51">
            <a:extLst>
              <a:ext uri="{FF2B5EF4-FFF2-40B4-BE49-F238E27FC236}">
                <a16:creationId xmlns:a16="http://schemas.microsoft.com/office/drawing/2014/main" id="{70B01E73-2206-4BAF-96FD-98F96844A935}"/>
              </a:ext>
            </a:extLst>
          </p:cNvPr>
          <p:cNvSpPr txBox="1"/>
          <p:nvPr/>
        </p:nvSpPr>
        <p:spPr>
          <a:xfrm>
            <a:off x="203606" y="4018403"/>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实验分析</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53" name="文本框 52">
            <a:extLst>
              <a:ext uri="{FF2B5EF4-FFF2-40B4-BE49-F238E27FC236}">
                <a16:creationId xmlns:a16="http://schemas.microsoft.com/office/drawing/2014/main" id="{70B01E73-2206-4BAF-96FD-98F96844A935}"/>
              </a:ext>
            </a:extLst>
          </p:cNvPr>
          <p:cNvSpPr txBox="1"/>
          <p:nvPr/>
        </p:nvSpPr>
        <p:spPr>
          <a:xfrm>
            <a:off x="203606" y="4583423"/>
            <a:ext cx="1373734" cy="400110"/>
          </a:xfrm>
          <a:prstGeom prst="rect">
            <a:avLst/>
          </a:prstGeom>
          <a:noFill/>
        </p:spPr>
        <p:txBody>
          <a:bodyPr wrap="square" rtlCol="0">
            <a:spAutoFit/>
          </a:bodyPr>
          <a:lstStyle/>
          <a:p>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总结展望</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DD2C9A0A-0CFE-4BF9-B002-2F158F750411}"/>
                  </a:ext>
                </a:extLst>
              </p:cNvPr>
              <p:cNvSpPr txBox="1"/>
              <p:nvPr/>
            </p:nvSpPr>
            <p:spPr>
              <a:xfrm>
                <a:off x="6385059" y="3836333"/>
                <a:ext cx="2357610" cy="523990"/>
              </a:xfrm>
              <a:prstGeom prst="rect">
                <a:avLst/>
              </a:prstGeom>
              <a:noFill/>
            </p:spPr>
            <p:txBody>
              <a:bodyPr wrap="square" rtlCol="0">
                <a:spAutoFit/>
              </a:bodyPr>
              <a:lstStyle/>
              <a:p>
                <a:pPr algn="ctr">
                  <a:lnSpc>
                    <a:spcPct val="150000"/>
                  </a:lnSpc>
                </a:pPr>
                <a14:m>
                  <m:oMathPara xmlns:m="http://schemas.openxmlformats.org/officeDocument/2006/math">
                    <m:oMathParaPr>
                      <m:jc m:val="centerGroup"/>
                    </m:oMathParaPr>
                    <m:oMath xmlns:m="http://schemas.openxmlformats.org/officeDocument/2006/math">
                      <m:sSup>
                        <m:sSupPr>
                          <m:ctrlPr>
                            <a:rPr lang="zh-CN" altLang="zh-CN" b="1" i="1">
                              <a:latin typeface="Cambria Math" panose="02040503050406030204" pitchFamily="18" charset="0"/>
                            </a:rPr>
                          </m:ctrlPr>
                        </m:sSupPr>
                        <m:e>
                          <m:r>
                            <a:rPr lang="en-US" altLang="zh-CN" b="1" i="1">
                              <a:latin typeface="Cambria Math" panose="02040503050406030204" pitchFamily="18" charset="0"/>
                            </a:rPr>
                            <m:t>𝜞</m:t>
                          </m:r>
                        </m:e>
                        <m:sup>
                          <m:r>
                            <a:rPr lang="en-US" altLang="zh-CN" b="1" i="1">
                              <a:latin typeface="Cambria Math" panose="02040503050406030204" pitchFamily="18" charset="0"/>
                            </a:rPr>
                            <m:t>𝜹</m:t>
                          </m:r>
                        </m:sup>
                      </m:sSup>
                      <m:r>
                        <a:rPr lang="en-US" altLang="zh-CN" b="1" i="1">
                          <a:latin typeface="Cambria Math" panose="02040503050406030204" pitchFamily="18" charset="0"/>
                        </a:rPr>
                        <m:t>=(</m:t>
                      </m:r>
                      <m:r>
                        <a:rPr lang="en-US" altLang="zh-CN" b="1" i="1">
                          <a:latin typeface="Cambria Math" panose="02040503050406030204" pitchFamily="18" charset="0"/>
                        </a:rPr>
                        <m:t>𝒊</m:t>
                      </m:r>
                      <m:r>
                        <a:rPr lang="en-US" altLang="zh-CN" b="1" i="1">
                          <a:latin typeface="Cambria Math" panose="02040503050406030204" pitchFamily="18" charset="0"/>
                        </a:rPr>
                        <m:t>∈</m:t>
                      </m:r>
                      <m:r>
                        <a:rPr lang="en-US" altLang="zh-CN" b="1" i="1">
                          <a:latin typeface="Cambria Math" panose="02040503050406030204" pitchFamily="18" charset="0"/>
                        </a:rPr>
                        <m:t>𝑰</m:t>
                      </m:r>
                      <m:r>
                        <a:rPr lang="en-US" altLang="zh-CN" b="1" i="1">
                          <a:latin typeface="Cambria Math" panose="02040503050406030204" pitchFamily="18" charset="0"/>
                        </a:rPr>
                        <m:t>, </m:t>
                      </m:r>
                      <m:r>
                        <a:rPr lang="en-US" altLang="zh-CN" b="1" i="1">
                          <a:latin typeface="Cambria Math" panose="02040503050406030204" pitchFamily="18" charset="0"/>
                        </a:rPr>
                        <m:t>𝑺</m:t>
                      </m:r>
                      <m:r>
                        <a:rPr lang="en-US" altLang="zh-CN" b="1" i="1">
                          <a:latin typeface="Cambria Math" panose="02040503050406030204" pitchFamily="18" charset="0"/>
                        </a:rPr>
                        <m:t>, </m:t>
                      </m:r>
                      <m:r>
                        <a:rPr lang="en-US" altLang="zh-CN" b="1" i="1">
                          <a:latin typeface="Cambria Math" panose="02040503050406030204" pitchFamily="18" charset="0"/>
                        </a:rPr>
                        <m:t>𝑨</m:t>
                      </m:r>
                      <m:r>
                        <a:rPr lang="en-US" altLang="zh-CN" b="1" i="1">
                          <a:latin typeface="Cambria Math" panose="02040503050406030204" pitchFamily="18" charset="0"/>
                        </a:rPr>
                        <m:t>, </m:t>
                      </m:r>
                      <m:r>
                        <a:rPr lang="en-US" altLang="zh-CN" b="1" i="1">
                          <a:latin typeface="Cambria Math" panose="02040503050406030204" pitchFamily="18" charset="0"/>
                        </a:rPr>
                        <m:t>𝑹</m:t>
                      </m:r>
                      <m:r>
                        <a:rPr lang="en-US" altLang="zh-CN" b="1" i="1">
                          <a:latin typeface="Cambria Math" panose="02040503050406030204" pitchFamily="18" charset="0"/>
                        </a:rPr>
                        <m:t>, </m:t>
                      </m:r>
                      <m:r>
                        <a:rPr lang="en-US" altLang="zh-CN" b="1" i="1">
                          <a:latin typeface="Cambria Math" panose="02040503050406030204" pitchFamily="18" charset="0"/>
                        </a:rPr>
                        <m:t>𝑷</m:t>
                      </m:r>
                      <m:r>
                        <a:rPr lang="en-US" altLang="zh-CN" b="1" i="1">
                          <a:latin typeface="Cambria Math" panose="02040503050406030204" pitchFamily="18" charset="0"/>
                        </a:rPr>
                        <m:t>)</m:t>
                      </m:r>
                    </m:oMath>
                  </m:oMathPara>
                </a14:m>
                <a:endParaRPr lang="en-US" altLang="zh-CN" sz="1600" b="1" dirty="0">
                  <a:latin typeface="微软雅黑" panose="020B0503020204020204" pitchFamily="34" charset="-122"/>
                  <a:ea typeface="微软雅黑" panose="020B0503020204020204" pitchFamily="34" charset="-122"/>
                </a:endParaRPr>
              </a:p>
            </p:txBody>
          </p:sp>
        </mc:Choice>
        <mc:Fallback xmlns="">
          <p:sp>
            <p:nvSpPr>
              <p:cNvPr id="39" name="文本框 38">
                <a:extLst>
                  <a:ext uri="{FF2B5EF4-FFF2-40B4-BE49-F238E27FC236}">
                    <a16:creationId xmlns:a16="http://schemas.microsoft.com/office/drawing/2014/main" id="{DD2C9A0A-0CFE-4BF9-B002-2F158F750411}"/>
                  </a:ext>
                </a:extLst>
              </p:cNvPr>
              <p:cNvSpPr txBox="1">
                <a:spLocks noRot="1" noChangeAspect="1" noMove="1" noResize="1" noEditPoints="1" noAdjustHandles="1" noChangeArrowheads="1" noChangeShapeType="1" noTextEdit="1"/>
              </p:cNvSpPr>
              <p:nvPr/>
            </p:nvSpPr>
            <p:spPr>
              <a:xfrm>
                <a:off x="6385059" y="3836333"/>
                <a:ext cx="2357610" cy="523990"/>
              </a:xfrm>
              <a:prstGeom prst="rect">
                <a:avLst/>
              </a:prstGeom>
              <a:blipFill>
                <a:blip r:embed="rId9"/>
                <a:stretch>
                  <a:fillRect/>
                </a:stretch>
              </a:blipFill>
            </p:spPr>
            <p:txBody>
              <a:bodyPr/>
              <a:lstStyle/>
              <a:p>
                <a:r>
                  <a:rPr lang="zh-CN" altLang="en-US">
                    <a:noFill/>
                  </a:rPr>
                  <a:t> </a:t>
                </a:r>
              </a:p>
            </p:txBody>
          </p:sp>
        </mc:Fallback>
      </mc:AlternateContent>
      <p:sp>
        <p:nvSpPr>
          <p:cNvPr id="40" name="文本框 39">
            <a:extLst>
              <a:ext uri="{FF2B5EF4-FFF2-40B4-BE49-F238E27FC236}">
                <a16:creationId xmlns:a16="http://schemas.microsoft.com/office/drawing/2014/main" id="{C29F1C89-DF31-4EEE-A9E9-67ABEDCB9457}"/>
              </a:ext>
            </a:extLst>
          </p:cNvPr>
          <p:cNvSpPr txBox="1"/>
          <p:nvPr/>
        </p:nvSpPr>
        <p:spPr>
          <a:xfrm>
            <a:off x="6610133" y="5123118"/>
            <a:ext cx="1657435" cy="336695"/>
          </a:xfrm>
          <a:prstGeom prst="rect">
            <a:avLst/>
          </a:prstGeom>
          <a:noFill/>
        </p:spPr>
        <p:txBody>
          <a:bodyPr wrap="square" rtlCol="0">
            <a:spAutoFit/>
          </a:bodyPr>
          <a:lstStyle/>
          <a:p>
            <a:pPr algn="ctr">
              <a:lnSpc>
                <a:spcPct val="150000"/>
              </a:lnSpc>
            </a:pPr>
            <a:r>
              <a:rPr lang="zh-CN" altLang="en-US" sz="1200" dirty="0" smtClean="0">
                <a:solidFill>
                  <a:srgbClr val="FF0000"/>
                </a:solidFill>
                <a:latin typeface="微软雅黑" panose="020B0503020204020204" pitchFamily="34" charset="-122"/>
                <a:ea typeface="微软雅黑" panose="020B0503020204020204" pitchFamily="34" charset="-122"/>
              </a:rPr>
              <a:t>相关均衡调度策略</a:t>
            </a:r>
            <a:endParaRPr lang="zh-CN" altLang="en-US" sz="1200" dirty="0">
              <a:solidFill>
                <a:srgbClr val="FF0000"/>
              </a:solidFill>
              <a:latin typeface="微软雅黑" panose="020B0503020204020204" pitchFamily="34" charset="-122"/>
              <a:ea typeface="微软雅黑" panose="020B0503020204020204" pitchFamily="34" charset="-122"/>
            </a:endParaRPr>
          </a:p>
        </p:txBody>
      </p:sp>
      <p:sp>
        <p:nvSpPr>
          <p:cNvPr id="41" name="矩形: 圆角 124">
            <a:extLst>
              <a:ext uri="{FF2B5EF4-FFF2-40B4-BE49-F238E27FC236}">
                <a16:creationId xmlns:a16="http://schemas.microsoft.com/office/drawing/2014/main" id="{11BB26C2-6A35-4F5D-9DF8-3924731388DE}"/>
              </a:ext>
            </a:extLst>
          </p:cNvPr>
          <p:cNvSpPr/>
          <p:nvPr/>
        </p:nvSpPr>
        <p:spPr>
          <a:xfrm>
            <a:off x="6829974" y="4759584"/>
            <a:ext cx="1221482" cy="340768"/>
          </a:xfrm>
          <a:prstGeom prst="roundRect">
            <a:avLst>
              <a:gd name="adj" fmla="val 50000"/>
            </a:avLst>
          </a:prstGeom>
          <a:solidFill>
            <a:srgbClr val="00468E"/>
          </a:solidFill>
          <a:ln w="50800">
            <a:noFill/>
          </a:ln>
          <a:effectLst>
            <a:outerShdw blurRad="469900" sx="104000" sy="104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42" name="文本框 41">
            <a:extLst>
              <a:ext uri="{FF2B5EF4-FFF2-40B4-BE49-F238E27FC236}">
                <a16:creationId xmlns:a16="http://schemas.microsoft.com/office/drawing/2014/main" id="{35100DE7-C838-43A9-9FCE-7AB7A408053C}"/>
              </a:ext>
            </a:extLst>
          </p:cNvPr>
          <p:cNvSpPr txBox="1"/>
          <p:nvPr/>
        </p:nvSpPr>
        <p:spPr>
          <a:xfrm>
            <a:off x="6741265" y="4776080"/>
            <a:ext cx="1426724" cy="307777"/>
          </a:xfrm>
          <a:prstGeom prst="rect">
            <a:avLst/>
          </a:prstGeom>
          <a:noFill/>
        </p:spPr>
        <p:txBody>
          <a:bodyPr wrap="square" rtlCol="0">
            <a:spAutoFit/>
          </a:bodyPr>
          <a:lstStyle>
            <a:defPPr>
              <a:defRPr lang="zh-CN"/>
            </a:defPPr>
            <a:lvl1pPr>
              <a:defRPr sz="2800" b="1">
                <a:solidFill>
                  <a:srgbClr val="1E1F8B"/>
                </a:solidFill>
                <a:latin typeface="浪漫雅圆" panose="02010601040101010101" pitchFamily="2" charset="-122"/>
                <a:ea typeface="浪漫雅圆" panose="02010601040101010101" pitchFamily="2" charset="-122"/>
              </a:defRPr>
            </a:lvl1pPr>
          </a:lstStyle>
          <a:p>
            <a:pPr algn="ctr"/>
            <a:r>
              <a:rPr lang="zh-CN" altLang="en-US" sz="1400" dirty="0" smtClean="0">
                <a:solidFill>
                  <a:schemeClr val="bg1"/>
                </a:solidFill>
                <a:latin typeface="微软雅黑" panose="020B0503020204020204" pitchFamily="34" charset="-122"/>
                <a:ea typeface="微软雅黑" panose="020B0503020204020204" pitchFamily="34" charset="-122"/>
              </a:rPr>
              <a:t>解：学习目标</a:t>
            </a:r>
            <a:endParaRPr lang="zh-CN" altLang="en-US" sz="1400" dirty="0">
              <a:solidFill>
                <a:schemeClr val="bg1"/>
              </a:solidFill>
              <a:latin typeface="微软雅黑" panose="020B0503020204020204" pitchFamily="34" charset="-122"/>
              <a:ea typeface="微软雅黑" panose="020B0503020204020204" pitchFamily="34" charset="-122"/>
            </a:endParaRPr>
          </a:p>
        </p:txBody>
      </p:sp>
      <p:cxnSp>
        <p:nvCxnSpPr>
          <p:cNvPr id="4" name="直接连接符 3"/>
          <p:cNvCxnSpPr>
            <a:stCxn id="34" idx="1"/>
            <a:endCxn id="20" idx="2"/>
          </p:cNvCxnSpPr>
          <p:nvPr/>
        </p:nvCxnSpPr>
        <p:spPr>
          <a:xfrm flipH="1" flipV="1">
            <a:off x="5540608" y="2428547"/>
            <a:ext cx="1019948" cy="1197862"/>
          </a:xfrm>
          <a:prstGeom prst="line">
            <a:avLst/>
          </a:prstGeom>
          <a:effectLst>
            <a:glow rad="63500">
              <a:schemeClr val="accent5">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8" name="直接连接符 7"/>
          <p:cNvCxnSpPr>
            <a:stCxn id="38" idx="3"/>
            <a:endCxn id="35" idx="1"/>
          </p:cNvCxnSpPr>
          <p:nvPr/>
        </p:nvCxnSpPr>
        <p:spPr>
          <a:xfrm>
            <a:off x="5083421" y="3624520"/>
            <a:ext cx="1477135" cy="1888"/>
          </a:xfrm>
          <a:prstGeom prst="line">
            <a:avLst/>
          </a:prstGeom>
          <a:effectLst>
            <a:glow rad="63500">
              <a:schemeClr val="accent5">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11" name="直接连接符 10"/>
          <p:cNvCxnSpPr>
            <a:stCxn id="36" idx="3"/>
            <a:endCxn id="34" idx="1"/>
          </p:cNvCxnSpPr>
          <p:nvPr/>
        </p:nvCxnSpPr>
        <p:spPr>
          <a:xfrm flipV="1">
            <a:off x="5340756" y="3626409"/>
            <a:ext cx="1219800" cy="1303197"/>
          </a:xfrm>
          <a:prstGeom prst="line">
            <a:avLst/>
          </a:prstGeom>
          <a:effectLst>
            <a:glow rad="63500">
              <a:schemeClr val="accent5">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13" name="直接连接符 12"/>
          <p:cNvCxnSpPr>
            <a:stCxn id="42" idx="0"/>
            <a:endCxn id="35" idx="2"/>
          </p:cNvCxnSpPr>
          <p:nvPr/>
        </p:nvCxnSpPr>
        <p:spPr>
          <a:xfrm flipH="1" flipV="1">
            <a:off x="7438852" y="3826463"/>
            <a:ext cx="15775" cy="949617"/>
          </a:xfrm>
          <a:prstGeom prst="line">
            <a:avLst/>
          </a:prstGeom>
          <a:effectLst>
            <a:glow rad="63500">
              <a:schemeClr val="accent5">
                <a:satMod val="175000"/>
                <a:alpha val="40000"/>
              </a:schemeClr>
            </a:glow>
          </a:effectLst>
        </p:spPr>
        <p:style>
          <a:lnRef idx="1">
            <a:schemeClr val="dk1"/>
          </a:lnRef>
          <a:fillRef idx="0">
            <a:schemeClr val="dk1"/>
          </a:fillRef>
          <a:effectRef idx="0">
            <a:schemeClr val="dk1"/>
          </a:effectRef>
          <a:fontRef idx="minor">
            <a:schemeClr val="tx1"/>
          </a:fontRef>
        </p:style>
      </p:cxnSp>
      <p:sp>
        <p:nvSpPr>
          <p:cNvPr id="54" name="矩形: 圆角 124">
            <a:extLst>
              <a:ext uri="{FF2B5EF4-FFF2-40B4-BE49-F238E27FC236}">
                <a16:creationId xmlns:a16="http://schemas.microsoft.com/office/drawing/2014/main" id="{11BB26C2-6A35-4F5D-9DF8-3924731388DE}"/>
              </a:ext>
            </a:extLst>
          </p:cNvPr>
          <p:cNvSpPr/>
          <p:nvPr/>
        </p:nvSpPr>
        <p:spPr>
          <a:xfrm>
            <a:off x="8784328" y="2074811"/>
            <a:ext cx="1268767" cy="340768"/>
          </a:xfrm>
          <a:prstGeom prst="roundRect">
            <a:avLst>
              <a:gd name="adj" fmla="val 50000"/>
            </a:avLst>
          </a:prstGeom>
          <a:solidFill>
            <a:srgbClr val="00468E"/>
          </a:solidFill>
          <a:ln w="50800">
            <a:noFill/>
          </a:ln>
          <a:effectLst>
            <a:outerShdw blurRad="469900" sx="104000" sy="104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55" name="文本框 54">
                <a:extLst>
                  <a:ext uri="{FF2B5EF4-FFF2-40B4-BE49-F238E27FC236}">
                    <a16:creationId xmlns:a16="http://schemas.microsoft.com/office/drawing/2014/main" id="{35100DE7-C838-43A9-9FCE-7AB7A408053C}"/>
                  </a:ext>
                </a:extLst>
              </p:cNvPr>
              <p:cNvSpPr txBox="1"/>
              <p:nvPr/>
            </p:nvSpPr>
            <p:spPr>
              <a:xfrm>
                <a:off x="8853571" y="2095763"/>
                <a:ext cx="1131429" cy="307777"/>
              </a:xfrm>
              <a:prstGeom prst="rect">
                <a:avLst/>
              </a:prstGeom>
              <a:noFill/>
            </p:spPr>
            <p:txBody>
              <a:bodyPr wrap="square" rtlCol="0">
                <a:spAutoFit/>
              </a:bodyPr>
              <a:lstStyle>
                <a:defPPr>
                  <a:defRPr lang="zh-CN"/>
                </a:defPPr>
                <a:lvl1pPr>
                  <a:defRPr sz="2800" b="1">
                    <a:solidFill>
                      <a:srgbClr val="1E1F8B"/>
                    </a:solidFill>
                    <a:latin typeface="浪漫雅圆" panose="02010601040101010101" pitchFamily="2" charset="-122"/>
                    <a:ea typeface="浪漫雅圆" panose="02010601040101010101" pitchFamily="2" charset="-122"/>
                  </a:defRPr>
                </a:lvl1pPr>
              </a:lstStyle>
              <a:p>
                <a:pPr algn="ctr"/>
                <a:r>
                  <a:rPr lang="zh-CN" altLang="en-US" sz="1400" dirty="0" smtClean="0">
                    <a:solidFill>
                      <a:schemeClr val="bg1"/>
                    </a:solidFill>
                    <a:latin typeface="微软雅黑" panose="020B0503020204020204" pitchFamily="34" charset="-122"/>
                    <a:ea typeface="微软雅黑" panose="020B0503020204020204" pitchFamily="34" charset="-122"/>
                  </a:rPr>
                  <a:t>状态概率</a:t>
                </a:r>
                <a14:m>
                  <m:oMath xmlns:m="http://schemas.openxmlformats.org/officeDocument/2006/math">
                    <m:r>
                      <a:rPr lang="en-US" altLang="zh-CN" sz="1400" i="1" dirty="0" smtClean="0">
                        <a:solidFill>
                          <a:schemeClr val="bg1"/>
                        </a:solidFill>
                        <a:latin typeface="Cambria Math" panose="02040503050406030204" pitchFamily="18" charset="0"/>
                        <a:ea typeface="微软雅黑" panose="020B0503020204020204" pitchFamily="34" charset="-122"/>
                      </a:rPr>
                      <m:t>𝑷</m:t>
                    </m:r>
                  </m:oMath>
                </a14:m>
                <a:endParaRPr lang="zh-CN" altLang="en-US" sz="1400" i="1" dirty="0">
                  <a:solidFill>
                    <a:schemeClr val="bg1"/>
                  </a:solidFill>
                  <a:latin typeface="微软雅黑" panose="020B0503020204020204" pitchFamily="34" charset="-122"/>
                  <a:ea typeface="微软雅黑" panose="020B0503020204020204" pitchFamily="34" charset="-122"/>
                </a:endParaRPr>
              </a:p>
            </p:txBody>
          </p:sp>
        </mc:Choice>
        <mc:Fallback xmlns="">
          <p:sp>
            <p:nvSpPr>
              <p:cNvPr id="55" name="文本框 54">
                <a:extLst>
                  <a:ext uri="{FF2B5EF4-FFF2-40B4-BE49-F238E27FC236}">
                    <a16:creationId xmlns:a16="http://schemas.microsoft.com/office/drawing/2014/main" id="{35100DE7-C838-43A9-9FCE-7AB7A408053C}"/>
                  </a:ext>
                </a:extLst>
              </p:cNvPr>
              <p:cNvSpPr txBox="1">
                <a:spLocks noRot="1" noChangeAspect="1" noMove="1" noResize="1" noEditPoints="1" noAdjustHandles="1" noChangeArrowheads="1" noChangeShapeType="1" noTextEdit="1"/>
              </p:cNvSpPr>
              <p:nvPr/>
            </p:nvSpPr>
            <p:spPr>
              <a:xfrm>
                <a:off x="8853571" y="2095763"/>
                <a:ext cx="1131429" cy="307777"/>
              </a:xfrm>
              <a:prstGeom prst="rect">
                <a:avLst/>
              </a:prstGeom>
              <a:blipFill>
                <a:blip r:embed="rId10"/>
                <a:stretch>
                  <a:fillRect t="-4000"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 name="文本框 55">
                <a:extLst>
                  <a:ext uri="{FF2B5EF4-FFF2-40B4-BE49-F238E27FC236}">
                    <a16:creationId xmlns:a16="http://schemas.microsoft.com/office/drawing/2014/main" id="{C29F1C89-DF31-4EEE-A9E9-67ABEDCB9457}"/>
                  </a:ext>
                </a:extLst>
              </p:cNvPr>
              <p:cNvSpPr txBox="1"/>
              <p:nvPr/>
            </p:nvSpPr>
            <p:spPr>
              <a:xfrm>
                <a:off x="8618701" y="2448849"/>
                <a:ext cx="2702164" cy="646331"/>
              </a:xfrm>
              <a:prstGeom prst="rect">
                <a:avLst/>
              </a:prstGeom>
              <a:noFill/>
            </p:spPr>
            <p:txBody>
              <a:bodyPr wrap="square" rtlCol="0">
                <a:spAutoFit/>
              </a:bodyPr>
              <a:lstStyle/>
              <a:p>
                <a:pPr algn="ctr">
                  <a:lnSpc>
                    <a:spcPct val="150000"/>
                  </a:lnSpc>
                </a:pPr>
                <a14:m>
                  <m:oMath xmlns:m="http://schemas.openxmlformats.org/officeDocument/2006/math">
                    <m:r>
                      <a:rPr lang="en-US" altLang="zh-CN" sz="1200">
                        <a:latin typeface="Cambria Math" panose="02040503050406030204" pitchFamily="18" charset="0"/>
                        <a:ea typeface="微软雅黑" panose="020B0503020204020204" pitchFamily="34" charset="-122"/>
                      </a:rPr>
                      <m:t>𝑃</m:t>
                    </m:r>
                    <m:r>
                      <a:rPr lang="en-US" altLang="zh-CN" sz="1200">
                        <a:latin typeface="Cambria Math" panose="02040503050406030204" pitchFamily="18" charset="0"/>
                        <a:ea typeface="微软雅黑" panose="020B0503020204020204" pitchFamily="34" charset="-122"/>
                      </a:rPr>
                      <m:t>[</m:t>
                    </m:r>
                    <m:sSup>
                      <m:sSupPr>
                        <m:ctrlPr>
                          <a:rPr lang="zh-CN" altLang="zh-CN" sz="1200" i="1">
                            <a:latin typeface="Cambria Math" panose="02040503050406030204" pitchFamily="18" charset="0"/>
                            <a:ea typeface="微软雅黑" panose="020B0503020204020204" pitchFamily="34" charset="-122"/>
                          </a:rPr>
                        </m:ctrlPr>
                      </m:sSupPr>
                      <m:e>
                        <m:r>
                          <a:rPr lang="en-US" altLang="zh-CN" sz="1200">
                            <a:latin typeface="Cambria Math" panose="02040503050406030204" pitchFamily="18" charset="0"/>
                            <a:ea typeface="微软雅黑" panose="020B0503020204020204" pitchFamily="34" charset="-122"/>
                          </a:rPr>
                          <m:t>𝑠</m:t>
                        </m:r>
                      </m:e>
                      <m:sup>
                        <m:r>
                          <a:rPr lang="en-US" altLang="zh-CN" sz="1200">
                            <a:latin typeface="Cambria Math" panose="02040503050406030204" pitchFamily="18" charset="0"/>
                            <a:ea typeface="微软雅黑" panose="020B0503020204020204" pitchFamily="34" charset="-122"/>
                          </a:rPr>
                          <m:t>′</m:t>
                        </m:r>
                      </m:sup>
                    </m:sSup>
                    <m:r>
                      <a:rPr lang="en-US" altLang="zh-CN" sz="1200">
                        <a:latin typeface="Cambria Math" panose="02040503050406030204" pitchFamily="18" charset="0"/>
                        <a:ea typeface="微软雅黑" panose="020B0503020204020204" pitchFamily="34" charset="-122"/>
                      </a:rPr>
                      <m:t>|</m:t>
                    </m:r>
                    <m:r>
                      <a:rPr lang="en-US" altLang="zh-CN" sz="1200">
                        <a:latin typeface="Cambria Math" panose="02040503050406030204" pitchFamily="18" charset="0"/>
                        <a:ea typeface="微软雅黑" panose="020B0503020204020204" pitchFamily="34" charset="-122"/>
                      </a:rPr>
                      <m:t>𝑠</m:t>
                    </m:r>
                    <m:r>
                      <a:rPr lang="en-US" altLang="zh-CN" sz="1200">
                        <a:latin typeface="Cambria Math" panose="02040503050406030204" pitchFamily="18" charset="0"/>
                        <a:ea typeface="微软雅黑" panose="020B0503020204020204" pitchFamily="34" charset="-122"/>
                      </a:rPr>
                      <m:t>,</m:t>
                    </m:r>
                    <m:r>
                      <a:rPr lang="en-US" altLang="zh-CN" sz="1200">
                        <a:latin typeface="Cambria Math" panose="02040503050406030204" pitchFamily="18" charset="0"/>
                        <a:ea typeface="微软雅黑" panose="020B0503020204020204" pitchFamily="34" charset="-122"/>
                      </a:rPr>
                      <m:t>𝑎</m:t>
                    </m:r>
                    <m:r>
                      <a:rPr lang="en-US" altLang="zh-CN" sz="1200">
                        <a:latin typeface="Cambria Math" panose="02040503050406030204" pitchFamily="18" charset="0"/>
                        <a:ea typeface="微软雅黑" panose="020B0503020204020204" pitchFamily="34" charset="-122"/>
                      </a:rPr>
                      <m:t>]</m:t>
                    </m:r>
                  </m:oMath>
                </a14:m>
                <a:r>
                  <a:rPr lang="zh-CN" altLang="en-US" sz="1200" dirty="0" smtClean="0">
                    <a:latin typeface="微软雅黑" panose="020B0503020204020204" pitchFamily="34" charset="-122"/>
                    <a:ea typeface="微软雅黑" panose="020B0503020204020204" pitchFamily="34" charset="-122"/>
                  </a:rPr>
                  <a:t>：</a:t>
                </a:r>
                <a:r>
                  <a:rPr lang="zh-CN" altLang="zh-CN" sz="1200" dirty="0" smtClean="0">
                    <a:latin typeface="微软雅黑" panose="020B0503020204020204" pitchFamily="34" charset="-122"/>
                    <a:ea typeface="微软雅黑" panose="020B0503020204020204" pitchFamily="34" charset="-122"/>
                  </a:rPr>
                  <a:t>给定</a:t>
                </a:r>
                <a:r>
                  <a:rPr lang="zh-CN" altLang="zh-CN" sz="1200" dirty="0">
                    <a:latin typeface="微软雅黑" panose="020B0503020204020204" pitchFamily="34" charset="-122"/>
                    <a:ea typeface="微软雅黑" panose="020B0503020204020204" pitchFamily="34" charset="-122"/>
                  </a:rPr>
                  <a:t>当前状态</a:t>
                </a:r>
                <a14:m>
                  <m:oMath xmlns:m="http://schemas.openxmlformats.org/officeDocument/2006/math">
                    <m:r>
                      <a:rPr lang="en-US" altLang="zh-CN" sz="1200">
                        <a:latin typeface="Cambria Math" panose="02040503050406030204" pitchFamily="18" charset="0"/>
                        <a:ea typeface="微软雅黑" panose="020B0503020204020204" pitchFamily="34" charset="-122"/>
                      </a:rPr>
                      <m:t>𝑠</m:t>
                    </m:r>
                  </m:oMath>
                </a14:m>
                <a:r>
                  <a:rPr lang="zh-CN" altLang="zh-CN" sz="1200" dirty="0">
                    <a:latin typeface="微软雅黑" panose="020B0503020204020204" pitchFamily="34" charset="-122"/>
                    <a:ea typeface="微软雅黑" panose="020B0503020204020204" pitchFamily="34" charset="-122"/>
                  </a:rPr>
                  <a:t>以及当前行动策略</a:t>
                </a:r>
                <a14:m>
                  <m:oMath xmlns:m="http://schemas.openxmlformats.org/officeDocument/2006/math">
                    <m:r>
                      <a:rPr lang="en-US" altLang="zh-CN" sz="1200">
                        <a:latin typeface="Cambria Math" panose="02040503050406030204" pitchFamily="18" charset="0"/>
                        <a:ea typeface="微软雅黑" panose="020B0503020204020204" pitchFamily="34" charset="-122"/>
                      </a:rPr>
                      <m:t>𝑎</m:t>
                    </m:r>
                  </m:oMath>
                </a14:m>
                <a:r>
                  <a:rPr lang="zh-CN" altLang="zh-CN" sz="1200" dirty="0">
                    <a:latin typeface="微软雅黑" panose="020B0503020204020204" pitchFamily="34" charset="-122"/>
                    <a:ea typeface="微软雅黑" panose="020B0503020204020204" pitchFamily="34" charset="-122"/>
                  </a:rPr>
                  <a:t>，到下一个状态</a:t>
                </a:r>
                <a14:m>
                  <m:oMath xmlns:m="http://schemas.openxmlformats.org/officeDocument/2006/math">
                    <m:sSup>
                      <m:sSupPr>
                        <m:ctrlPr>
                          <a:rPr lang="zh-CN" altLang="zh-CN" sz="1200" i="1">
                            <a:latin typeface="Cambria Math" panose="02040503050406030204" pitchFamily="18" charset="0"/>
                            <a:ea typeface="微软雅黑" panose="020B0503020204020204" pitchFamily="34" charset="-122"/>
                          </a:rPr>
                        </m:ctrlPr>
                      </m:sSupPr>
                      <m:e>
                        <m:r>
                          <a:rPr lang="en-US" altLang="zh-CN" sz="1200">
                            <a:latin typeface="Cambria Math" panose="02040503050406030204" pitchFamily="18" charset="0"/>
                            <a:ea typeface="微软雅黑" panose="020B0503020204020204" pitchFamily="34" charset="-122"/>
                          </a:rPr>
                          <m:t>𝑠</m:t>
                        </m:r>
                      </m:e>
                      <m:sup>
                        <m:r>
                          <a:rPr lang="en-US" altLang="zh-CN" sz="1200">
                            <a:latin typeface="Cambria Math" panose="02040503050406030204" pitchFamily="18" charset="0"/>
                            <a:ea typeface="微软雅黑" panose="020B0503020204020204" pitchFamily="34" charset="-122"/>
                          </a:rPr>
                          <m:t>′</m:t>
                        </m:r>
                      </m:sup>
                    </m:sSup>
                  </m:oMath>
                </a14:m>
                <a:r>
                  <a:rPr lang="zh-CN" altLang="zh-CN" sz="1200" dirty="0">
                    <a:latin typeface="微软雅黑" panose="020B0503020204020204" pitchFamily="34" charset="-122"/>
                    <a:ea typeface="微软雅黑" panose="020B0503020204020204" pitchFamily="34" charset="-122"/>
                  </a:rPr>
                  <a:t>的概率</a:t>
                </a:r>
                <a:endParaRPr lang="zh-CN" altLang="en-US" sz="1200" dirty="0">
                  <a:latin typeface="微软雅黑" panose="020B0503020204020204" pitchFamily="34" charset="-122"/>
                  <a:ea typeface="微软雅黑" panose="020B0503020204020204" pitchFamily="34" charset="-122"/>
                </a:endParaRPr>
              </a:p>
            </p:txBody>
          </p:sp>
        </mc:Choice>
        <mc:Fallback xmlns="">
          <p:sp>
            <p:nvSpPr>
              <p:cNvPr id="56" name="文本框 55">
                <a:extLst>
                  <a:ext uri="{FF2B5EF4-FFF2-40B4-BE49-F238E27FC236}">
                    <a16:creationId xmlns:a16="http://schemas.microsoft.com/office/drawing/2014/main" id="{C29F1C89-DF31-4EEE-A9E9-67ABEDCB9457}"/>
                  </a:ext>
                </a:extLst>
              </p:cNvPr>
              <p:cNvSpPr txBox="1">
                <a:spLocks noRot="1" noChangeAspect="1" noMove="1" noResize="1" noEditPoints="1" noAdjustHandles="1" noChangeArrowheads="1" noChangeShapeType="1" noTextEdit="1"/>
              </p:cNvSpPr>
              <p:nvPr/>
            </p:nvSpPr>
            <p:spPr>
              <a:xfrm>
                <a:off x="8618701" y="2448849"/>
                <a:ext cx="2702164" cy="646331"/>
              </a:xfrm>
              <a:prstGeom prst="rect">
                <a:avLst/>
              </a:prstGeom>
              <a:blipFill>
                <a:blip r:embed="rId11"/>
                <a:stretch>
                  <a:fillRect b="-1887"/>
                </a:stretch>
              </a:blipFill>
            </p:spPr>
            <p:txBody>
              <a:bodyPr/>
              <a:lstStyle/>
              <a:p>
                <a:r>
                  <a:rPr lang="zh-CN" altLang="en-US">
                    <a:noFill/>
                  </a:rPr>
                  <a:t> </a:t>
                </a:r>
              </a:p>
            </p:txBody>
          </p:sp>
        </mc:Fallback>
      </mc:AlternateContent>
      <p:cxnSp>
        <p:nvCxnSpPr>
          <p:cNvPr id="57" name="直接连接符 56"/>
          <p:cNvCxnSpPr>
            <a:stCxn id="35" idx="3"/>
            <a:endCxn id="55" idx="2"/>
          </p:cNvCxnSpPr>
          <p:nvPr/>
        </p:nvCxnSpPr>
        <p:spPr>
          <a:xfrm flipV="1">
            <a:off x="8317147" y="2403540"/>
            <a:ext cx="1102139" cy="1222868"/>
          </a:xfrm>
          <a:prstGeom prst="line">
            <a:avLst/>
          </a:prstGeom>
          <a:effectLst>
            <a:glow rad="63500">
              <a:schemeClr val="accent5">
                <a:satMod val="175000"/>
                <a:alpha val="40000"/>
              </a:schemeClr>
            </a:glow>
          </a:effectLst>
        </p:spPr>
        <p:style>
          <a:lnRef idx="1">
            <a:schemeClr val="dk1"/>
          </a:lnRef>
          <a:fillRef idx="0">
            <a:schemeClr val="dk1"/>
          </a:fillRef>
          <a:effectRef idx="0">
            <a:schemeClr val="dk1"/>
          </a:effectRef>
          <a:fontRef idx="minor">
            <a:schemeClr val="tx1"/>
          </a:fontRef>
        </p:style>
      </p:cxnSp>
      <p:sp>
        <p:nvSpPr>
          <p:cNvPr id="58" name="矩形: 圆角 124">
            <a:extLst>
              <a:ext uri="{FF2B5EF4-FFF2-40B4-BE49-F238E27FC236}">
                <a16:creationId xmlns:a16="http://schemas.microsoft.com/office/drawing/2014/main" id="{11BB26C2-6A35-4F5D-9DF8-3924731388DE}"/>
              </a:ext>
            </a:extLst>
          </p:cNvPr>
          <p:cNvSpPr/>
          <p:nvPr/>
        </p:nvSpPr>
        <p:spPr>
          <a:xfrm>
            <a:off x="9384196" y="3452892"/>
            <a:ext cx="1268767" cy="340768"/>
          </a:xfrm>
          <a:prstGeom prst="roundRect">
            <a:avLst>
              <a:gd name="adj" fmla="val 50000"/>
            </a:avLst>
          </a:prstGeom>
          <a:solidFill>
            <a:srgbClr val="00468E"/>
          </a:solidFill>
          <a:ln w="50800">
            <a:noFill/>
          </a:ln>
          <a:effectLst>
            <a:outerShdw blurRad="469900" sx="104000" sy="104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59" name="文本框 58">
                <a:extLst>
                  <a:ext uri="{FF2B5EF4-FFF2-40B4-BE49-F238E27FC236}">
                    <a16:creationId xmlns:a16="http://schemas.microsoft.com/office/drawing/2014/main" id="{35100DE7-C838-43A9-9FCE-7AB7A408053C}"/>
                  </a:ext>
                </a:extLst>
              </p:cNvPr>
              <p:cNvSpPr txBox="1"/>
              <p:nvPr/>
            </p:nvSpPr>
            <p:spPr>
              <a:xfrm>
                <a:off x="9453439" y="3473844"/>
                <a:ext cx="1131429" cy="307777"/>
              </a:xfrm>
              <a:prstGeom prst="rect">
                <a:avLst/>
              </a:prstGeom>
              <a:noFill/>
            </p:spPr>
            <p:txBody>
              <a:bodyPr wrap="square" rtlCol="0">
                <a:spAutoFit/>
              </a:bodyPr>
              <a:lstStyle>
                <a:defPPr>
                  <a:defRPr lang="zh-CN"/>
                </a:defPPr>
                <a:lvl1pPr>
                  <a:defRPr sz="2800" b="1">
                    <a:solidFill>
                      <a:srgbClr val="1E1F8B"/>
                    </a:solidFill>
                    <a:latin typeface="浪漫雅圆" panose="02010601040101010101" pitchFamily="2" charset="-122"/>
                    <a:ea typeface="浪漫雅圆" panose="02010601040101010101" pitchFamily="2" charset="-122"/>
                  </a:defRPr>
                </a:lvl1pPr>
              </a:lstStyle>
              <a:p>
                <a:pPr algn="ctr"/>
                <a:r>
                  <a:rPr lang="zh-CN" altLang="en-US" sz="1400" dirty="0">
                    <a:solidFill>
                      <a:schemeClr val="bg1"/>
                    </a:solidFill>
                    <a:latin typeface="微软雅黑" panose="020B0503020204020204" pitchFamily="34" charset="-122"/>
                    <a:ea typeface="微软雅黑" panose="020B0503020204020204" pitchFamily="34" charset="-122"/>
                  </a:rPr>
                  <a:t>贴现</a:t>
                </a:r>
                <a:r>
                  <a:rPr lang="zh-CN" altLang="en-US" sz="1400" dirty="0" smtClean="0">
                    <a:solidFill>
                      <a:schemeClr val="bg1"/>
                    </a:solidFill>
                    <a:latin typeface="微软雅黑" panose="020B0503020204020204" pitchFamily="34" charset="-122"/>
                    <a:ea typeface="微软雅黑" panose="020B0503020204020204" pitchFamily="34" charset="-122"/>
                  </a:rPr>
                  <a:t>因子</a:t>
                </a:r>
                <a14:m>
                  <m:oMath xmlns:m="http://schemas.openxmlformats.org/officeDocument/2006/math">
                    <m:r>
                      <a:rPr lang="zh-CN" altLang="en-US" sz="1400" i="1" dirty="0">
                        <a:solidFill>
                          <a:schemeClr val="bg1"/>
                        </a:solidFill>
                        <a:latin typeface="Cambria Math" panose="02040503050406030204" pitchFamily="18" charset="0"/>
                        <a:ea typeface="微软雅黑" panose="020B0503020204020204" pitchFamily="34" charset="-122"/>
                      </a:rPr>
                      <m:t>𝜹</m:t>
                    </m:r>
                  </m:oMath>
                </a14:m>
                <a:endParaRPr lang="zh-CN" altLang="en-US" sz="1400" i="1" dirty="0">
                  <a:solidFill>
                    <a:schemeClr val="bg1"/>
                  </a:solidFill>
                  <a:latin typeface="微软雅黑" panose="020B0503020204020204" pitchFamily="34" charset="-122"/>
                  <a:ea typeface="微软雅黑" panose="020B0503020204020204" pitchFamily="34" charset="-122"/>
                </a:endParaRPr>
              </a:p>
            </p:txBody>
          </p:sp>
        </mc:Choice>
        <mc:Fallback xmlns="">
          <p:sp>
            <p:nvSpPr>
              <p:cNvPr id="59" name="文本框 58">
                <a:extLst>
                  <a:ext uri="{FF2B5EF4-FFF2-40B4-BE49-F238E27FC236}">
                    <a16:creationId xmlns:a16="http://schemas.microsoft.com/office/drawing/2014/main" id="{35100DE7-C838-43A9-9FCE-7AB7A408053C}"/>
                  </a:ext>
                </a:extLst>
              </p:cNvPr>
              <p:cNvSpPr txBox="1">
                <a:spLocks noRot="1" noChangeAspect="1" noMove="1" noResize="1" noEditPoints="1" noAdjustHandles="1" noChangeArrowheads="1" noChangeShapeType="1" noTextEdit="1"/>
              </p:cNvSpPr>
              <p:nvPr/>
            </p:nvSpPr>
            <p:spPr>
              <a:xfrm>
                <a:off x="9453439" y="3473844"/>
                <a:ext cx="1131429" cy="307777"/>
              </a:xfrm>
              <a:prstGeom prst="rect">
                <a:avLst/>
              </a:prstGeom>
              <a:blipFill>
                <a:blip r:embed="rId12"/>
                <a:stretch>
                  <a:fillRect t="-4000" b="-20000"/>
                </a:stretch>
              </a:blipFill>
            </p:spPr>
            <p:txBody>
              <a:bodyPr/>
              <a:lstStyle/>
              <a:p>
                <a:r>
                  <a:rPr lang="zh-CN" altLang="en-US">
                    <a:noFill/>
                  </a:rPr>
                  <a:t> </a:t>
                </a:r>
              </a:p>
            </p:txBody>
          </p:sp>
        </mc:Fallback>
      </mc:AlternateContent>
      <p:cxnSp>
        <p:nvCxnSpPr>
          <p:cNvPr id="61" name="直接连接符 60"/>
          <p:cNvCxnSpPr>
            <a:stCxn id="35" idx="3"/>
            <a:endCxn id="58" idx="1"/>
          </p:cNvCxnSpPr>
          <p:nvPr/>
        </p:nvCxnSpPr>
        <p:spPr>
          <a:xfrm flipV="1">
            <a:off x="8317147" y="3623276"/>
            <a:ext cx="1067049" cy="3132"/>
          </a:xfrm>
          <a:prstGeom prst="line">
            <a:avLst/>
          </a:prstGeom>
          <a:effectLst>
            <a:glow rad="63500">
              <a:schemeClr val="accent5">
                <a:satMod val="175000"/>
                <a:alpha val="40000"/>
              </a:schemeClr>
            </a:glow>
          </a:effectLst>
        </p:spPr>
        <p:style>
          <a:lnRef idx="1">
            <a:schemeClr val="dk1"/>
          </a:lnRef>
          <a:fillRef idx="0">
            <a:schemeClr val="dk1"/>
          </a:fillRef>
          <a:effectRef idx="0">
            <a:schemeClr val="dk1"/>
          </a:effectRef>
          <a:fontRef idx="minor">
            <a:schemeClr val="tx1"/>
          </a:fontRef>
        </p:style>
      </p:cxnSp>
      <p:sp>
        <p:nvSpPr>
          <p:cNvPr id="62" name="矩形: 圆角 124">
            <a:extLst>
              <a:ext uri="{FF2B5EF4-FFF2-40B4-BE49-F238E27FC236}">
                <a16:creationId xmlns:a16="http://schemas.microsoft.com/office/drawing/2014/main" id="{11BB26C2-6A35-4F5D-9DF8-3924731388DE}"/>
              </a:ext>
            </a:extLst>
          </p:cNvPr>
          <p:cNvSpPr/>
          <p:nvPr/>
        </p:nvSpPr>
        <p:spPr>
          <a:xfrm>
            <a:off x="9235037" y="4782350"/>
            <a:ext cx="1268767" cy="340768"/>
          </a:xfrm>
          <a:prstGeom prst="roundRect">
            <a:avLst>
              <a:gd name="adj" fmla="val 50000"/>
            </a:avLst>
          </a:prstGeom>
          <a:solidFill>
            <a:srgbClr val="00468E"/>
          </a:solidFill>
          <a:ln w="50800">
            <a:noFill/>
          </a:ln>
          <a:effectLst>
            <a:outerShdw blurRad="469900" sx="104000" sy="104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63" name="文本框 62">
                <a:extLst>
                  <a:ext uri="{FF2B5EF4-FFF2-40B4-BE49-F238E27FC236}">
                    <a16:creationId xmlns:a16="http://schemas.microsoft.com/office/drawing/2014/main" id="{35100DE7-C838-43A9-9FCE-7AB7A408053C}"/>
                  </a:ext>
                </a:extLst>
              </p:cNvPr>
              <p:cNvSpPr txBox="1"/>
              <p:nvPr/>
            </p:nvSpPr>
            <p:spPr>
              <a:xfrm>
                <a:off x="9304280" y="4803302"/>
                <a:ext cx="1131429" cy="307777"/>
              </a:xfrm>
              <a:prstGeom prst="rect">
                <a:avLst/>
              </a:prstGeom>
              <a:noFill/>
            </p:spPr>
            <p:txBody>
              <a:bodyPr wrap="square" rtlCol="0">
                <a:spAutoFit/>
              </a:bodyPr>
              <a:lstStyle>
                <a:defPPr>
                  <a:defRPr lang="zh-CN"/>
                </a:defPPr>
                <a:lvl1pPr>
                  <a:defRPr sz="2800" b="1">
                    <a:solidFill>
                      <a:srgbClr val="1E1F8B"/>
                    </a:solidFill>
                    <a:latin typeface="浪漫雅圆" panose="02010601040101010101" pitchFamily="2" charset="-122"/>
                    <a:ea typeface="浪漫雅圆" panose="02010601040101010101" pitchFamily="2" charset="-122"/>
                  </a:defRPr>
                </a:lvl1pPr>
              </a:lstStyle>
              <a:p>
                <a:pPr algn="ctr"/>
                <a:r>
                  <a:rPr lang="zh-CN" altLang="en-US" sz="1400" dirty="0" smtClean="0">
                    <a:solidFill>
                      <a:schemeClr val="bg1"/>
                    </a:solidFill>
                    <a:latin typeface="微软雅黑" panose="020B0503020204020204" pitchFamily="34" charset="-122"/>
                    <a:ea typeface="微软雅黑" panose="020B0503020204020204" pitchFamily="34" charset="-122"/>
                  </a:rPr>
                  <a:t>奖励函数</a:t>
                </a:r>
                <a14:m>
                  <m:oMath xmlns:m="http://schemas.openxmlformats.org/officeDocument/2006/math">
                    <m:r>
                      <a:rPr lang="en-US" altLang="zh-CN" sz="1400" i="1" dirty="0" smtClean="0">
                        <a:solidFill>
                          <a:schemeClr val="bg1"/>
                        </a:solidFill>
                        <a:latin typeface="Cambria Math" panose="02040503050406030204" pitchFamily="18" charset="0"/>
                        <a:ea typeface="微软雅黑" panose="020B0503020204020204" pitchFamily="34" charset="-122"/>
                      </a:rPr>
                      <m:t>𝑹</m:t>
                    </m:r>
                  </m:oMath>
                </a14:m>
                <a:endParaRPr lang="zh-CN" altLang="en-US" sz="1400" i="1" dirty="0">
                  <a:solidFill>
                    <a:schemeClr val="bg1"/>
                  </a:solidFill>
                  <a:latin typeface="微软雅黑" panose="020B0503020204020204" pitchFamily="34" charset="-122"/>
                  <a:ea typeface="微软雅黑" panose="020B0503020204020204" pitchFamily="34" charset="-122"/>
                </a:endParaRPr>
              </a:p>
            </p:txBody>
          </p:sp>
        </mc:Choice>
        <mc:Fallback xmlns="">
          <p:sp>
            <p:nvSpPr>
              <p:cNvPr id="63" name="文本框 62">
                <a:extLst>
                  <a:ext uri="{FF2B5EF4-FFF2-40B4-BE49-F238E27FC236}">
                    <a16:creationId xmlns:a16="http://schemas.microsoft.com/office/drawing/2014/main" id="{35100DE7-C838-43A9-9FCE-7AB7A408053C}"/>
                  </a:ext>
                </a:extLst>
              </p:cNvPr>
              <p:cNvSpPr txBox="1">
                <a:spLocks noRot="1" noChangeAspect="1" noMove="1" noResize="1" noEditPoints="1" noAdjustHandles="1" noChangeArrowheads="1" noChangeShapeType="1" noTextEdit="1"/>
              </p:cNvSpPr>
              <p:nvPr/>
            </p:nvSpPr>
            <p:spPr>
              <a:xfrm>
                <a:off x="9304280" y="4803302"/>
                <a:ext cx="1131429" cy="307777"/>
              </a:xfrm>
              <a:prstGeom prst="rect">
                <a:avLst/>
              </a:prstGeom>
              <a:blipFill>
                <a:blip r:embed="rId13"/>
                <a:stretch>
                  <a:fillRect t="-4000" b="-20000"/>
                </a:stretch>
              </a:blipFill>
            </p:spPr>
            <p:txBody>
              <a:bodyPr/>
              <a:lstStyle/>
              <a:p>
                <a:r>
                  <a:rPr lang="zh-CN" altLang="en-US">
                    <a:noFill/>
                  </a:rPr>
                  <a:t> </a:t>
                </a:r>
              </a:p>
            </p:txBody>
          </p:sp>
        </mc:Fallback>
      </mc:AlternateContent>
      <p:cxnSp>
        <p:nvCxnSpPr>
          <p:cNvPr id="64" name="直接连接符 63"/>
          <p:cNvCxnSpPr>
            <a:stCxn id="35" idx="3"/>
            <a:endCxn id="62" idx="1"/>
          </p:cNvCxnSpPr>
          <p:nvPr/>
        </p:nvCxnSpPr>
        <p:spPr>
          <a:xfrm>
            <a:off x="8317147" y="3626408"/>
            <a:ext cx="917890" cy="1326326"/>
          </a:xfrm>
          <a:prstGeom prst="line">
            <a:avLst/>
          </a:prstGeom>
          <a:effectLst>
            <a:glow rad="63500">
              <a:schemeClr val="accent5">
                <a:satMod val="175000"/>
                <a:alpha val="40000"/>
              </a:schemeClr>
            </a:glow>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29301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1E1F8B"/>
        </a:solidFill>
        <a:ln>
          <a:noFill/>
        </a:ln>
      </a:spPr>
      <a:bodyPr rtlCol="0" anchor="ctr"/>
      <a:lstStyle>
        <a:defPPr algn="ctr">
          <a:defRPr dirty="0" smtClean="0">
            <a:solidFill>
              <a:schemeClr val="bg1"/>
            </a:solidFill>
            <a:latin typeface="微软雅黑" panose="020B0503020204020204" pitchFamily="34" charset="-122"/>
            <a:ea typeface="微软雅黑" panose="020B0503020204020204"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lnDef>
      <a:spPr>
        <a:ln w="50800" cap="rnd">
          <a:solidFill>
            <a:srgbClr val="00468E"/>
          </a:solidFill>
          <a:roun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lnSpc>
            <a:spcPct val="150000"/>
          </a:lnSpc>
          <a:defRPr sz="2400" b="1" dirty="0" smtClean="0">
            <a:solidFill>
              <a:srgbClr val="1E1F8B"/>
            </a:solidFill>
            <a:latin typeface="浪漫雅圆" panose="02010601040101010101" pitchFamily="2" charset="-122"/>
            <a:ea typeface="浪漫雅圆" panose="02010601040101010101" pitchFamily="2"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rayons">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2400">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8131</TotalTime>
  <Words>6135</Words>
  <Application>Microsoft Office PowerPoint</Application>
  <PresentationFormat>宽屏</PresentationFormat>
  <Paragraphs>1035</Paragraphs>
  <Slides>54</Slides>
  <Notes>43</Notes>
  <HiddenSlides>0</HiddenSlides>
  <MMClips>0</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1</vt:i4>
      </vt:variant>
      <vt:variant>
        <vt:lpstr>幻灯片标题</vt:lpstr>
      </vt:variant>
      <vt:variant>
        <vt:i4>54</vt:i4>
      </vt:variant>
    </vt:vector>
  </HeadingPairs>
  <TitlesOfParts>
    <vt:vector size="69" baseType="lpstr">
      <vt:lpstr>等线</vt:lpstr>
      <vt:lpstr>等线 Light</vt:lpstr>
      <vt:lpstr>宋体</vt:lpstr>
      <vt:lpstr>微软雅黑</vt:lpstr>
      <vt:lpstr>Arial</vt:lpstr>
      <vt:lpstr>Calibri</vt:lpstr>
      <vt:lpstr>Calibri Light</vt:lpstr>
      <vt:lpstr>Cambria Math</vt:lpstr>
      <vt:lpstr>Symbol</vt:lpstr>
      <vt:lpstr>Tahoma</vt:lpstr>
      <vt:lpstr>Times New Roman</vt:lpstr>
      <vt:lpstr>Wingdings</vt:lpstr>
      <vt:lpstr>Office 主题​​</vt:lpstr>
      <vt:lpstr>Crayons</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Judith</dc:creator>
  <cp:lastModifiedBy>Wang Judith</cp:lastModifiedBy>
  <cp:revision>1088</cp:revision>
  <dcterms:created xsi:type="dcterms:W3CDTF">2018-05-13T04:03:14Z</dcterms:created>
  <dcterms:modified xsi:type="dcterms:W3CDTF">2019-05-24T12:10:37Z</dcterms:modified>
</cp:coreProperties>
</file>