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B0FC32-1518-4AB1-8DB6-15C2505A47F6}" type="datetimeFigureOut">
              <a:rPr lang="fr-FR" smtClean="0"/>
              <a:pPr/>
              <a:t>24/11/2022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E96663-5FE4-4665-A165-AE98128FD1C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Mini projet de reconnaissance faciale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Réalisé par: NDOUMBOU David </a:t>
            </a:r>
            <a:r>
              <a:rPr lang="fr-FR" dirty="0" err="1" smtClean="0"/>
              <a:t>juDmar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Capture d’écran (10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3187"/>
            <a:ext cx="8229600" cy="46291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Capture d’écran (1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3187"/>
            <a:ext cx="8229600" cy="46291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Capture d’écran (1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3187"/>
            <a:ext cx="8229600" cy="46291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Capture d’écran (1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3187"/>
            <a:ext cx="8229600" cy="46291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                 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                                        MERCI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LE FONCTIONNEMENT</a:t>
            </a:r>
          </a:p>
          <a:p>
            <a:r>
              <a:rPr lang="fr-FR" dirty="0" smtClean="0"/>
              <a:t>OUTILS ET TECHNOLOGIES UTILISES</a:t>
            </a:r>
          </a:p>
          <a:p>
            <a:r>
              <a:rPr lang="fr-FR" dirty="0" smtClean="0"/>
              <a:t>MISE EN ŒUVRE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spc="90" dirty="0" smtClean="0">
                <a:latin typeface="Arial"/>
                <a:cs typeface="Arial"/>
              </a:rPr>
              <a:t> </a:t>
            </a:r>
            <a:r>
              <a:rPr lang="fr-FR" b="1" spc="-5" dirty="0" smtClean="0">
                <a:latin typeface="Arial"/>
                <a:cs typeface="Arial"/>
              </a:rPr>
              <a:t>Introduction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12700" marR="153035">
              <a:lnSpc>
                <a:spcPct val="110200"/>
              </a:lnSpc>
              <a:spcBef>
                <a:spcPts val="100"/>
              </a:spcBef>
            </a:pPr>
            <a:r>
              <a:rPr lang="fr-FR" spc="-5" dirty="0" smtClean="0">
                <a:latin typeface="Arial MT"/>
                <a:cs typeface="Arial MT"/>
              </a:rPr>
              <a:t>La détection des </a:t>
            </a:r>
            <a:r>
              <a:rPr lang="fr-FR" dirty="0" smtClean="0">
                <a:latin typeface="Arial MT"/>
                <a:cs typeface="Arial MT"/>
              </a:rPr>
              <a:t>visages </a:t>
            </a:r>
            <a:r>
              <a:rPr lang="fr-FR" spc="-5" dirty="0" smtClean="0">
                <a:latin typeface="Arial MT"/>
                <a:cs typeface="Arial MT"/>
              </a:rPr>
              <a:t>est une technologie informatique qui identifie les </a:t>
            </a:r>
            <a:r>
              <a:rPr lang="fr-FR" dirty="0" smtClean="0">
                <a:latin typeface="Arial MT"/>
                <a:cs typeface="Arial MT"/>
              </a:rPr>
              <a:t>visages </a:t>
            </a:r>
            <a:r>
              <a:rPr lang="fr-FR" spc="-5" dirty="0" smtClean="0">
                <a:latin typeface="Arial MT"/>
                <a:cs typeface="Arial MT"/>
              </a:rPr>
              <a:t>humains </a:t>
            </a:r>
            <a:r>
              <a:rPr lang="fr-FR" spc="-29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dans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des images fixes ou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animées.</a:t>
            </a:r>
            <a:endParaRPr lang="fr-FR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fr-FR" sz="2400" dirty="0" smtClean="0">
              <a:latin typeface="Arial MT"/>
              <a:cs typeface="Arial MT"/>
            </a:endParaRPr>
          </a:p>
          <a:p>
            <a:pPr marL="12700" marR="153670">
              <a:lnSpc>
                <a:spcPct val="110200"/>
              </a:lnSpc>
            </a:pPr>
            <a:r>
              <a:rPr lang="fr-FR" spc="-5" dirty="0" smtClean="0">
                <a:latin typeface="Arial MT"/>
                <a:cs typeface="Arial MT"/>
              </a:rPr>
              <a:t>Dans </a:t>
            </a:r>
            <a:r>
              <a:rPr lang="fr-FR" dirty="0" smtClean="0">
                <a:latin typeface="Arial MT"/>
                <a:cs typeface="Arial MT"/>
              </a:rPr>
              <a:t>ce </a:t>
            </a:r>
            <a:r>
              <a:rPr lang="fr-FR" spc="-5" dirty="0" smtClean="0">
                <a:latin typeface="Arial MT"/>
                <a:cs typeface="Arial MT"/>
              </a:rPr>
              <a:t>projet </a:t>
            </a:r>
            <a:r>
              <a:rPr lang="fr-FR" dirty="0" smtClean="0">
                <a:latin typeface="Arial MT"/>
                <a:cs typeface="Arial MT"/>
              </a:rPr>
              <a:t>, </a:t>
            </a:r>
            <a:r>
              <a:rPr lang="fr-FR" spc="-5" dirty="0" smtClean="0">
                <a:latin typeface="Arial MT"/>
                <a:cs typeface="Arial MT"/>
              </a:rPr>
              <a:t>nous allons développer une application de détection de </a:t>
            </a:r>
            <a:r>
              <a:rPr lang="fr-FR" dirty="0" smtClean="0">
                <a:latin typeface="Arial MT"/>
                <a:cs typeface="Arial MT"/>
              </a:rPr>
              <a:t>visage </a:t>
            </a:r>
            <a:r>
              <a:rPr lang="fr-FR" spc="-5" dirty="0" smtClean="0">
                <a:latin typeface="Arial MT"/>
                <a:cs typeface="Arial MT"/>
              </a:rPr>
              <a:t>en utilisant 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err="1" smtClean="0">
                <a:latin typeface="Arial MT"/>
                <a:cs typeface="Arial MT"/>
              </a:rPr>
              <a:t>OpenCV</a:t>
            </a:r>
            <a:r>
              <a:rPr lang="fr-FR" spc="-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(Python) . </a:t>
            </a:r>
            <a:r>
              <a:rPr lang="fr-FR" spc="-5" dirty="0" smtClean="0">
                <a:latin typeface="Arial MT"/>
                <a:cs typeface="Arial MT"/>
              </a:rPr>
              <a:t>La détection des </a:t>
            </a:r>
            <a:r>
              <a:rPr lang="fr-FR" dirty="0" smtClean="0">
                <a:latin typeface="Arial MT"/>
                <a:cs typeface="Arial MT"/>
              </a:rPr>
              <a:t>visages </a:t>
            </a:r>
            <a:r>
              <a:rPr lang="fr-FR" spc="-5" dirty="0" smtClean="0">
                <a:latin typeface="Arial MT"/>
                <a:cs typeface="Arial MT"/>
              </a:rPr>
              <a:t>est une technologie tendance presque utilisée </a:t>
            </a:r>
            <a:r>
              <a:rPr lang="fr-FR" spc="-29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dans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tous les domaines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nos jours,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dans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la</a:t>
            </a:r>
            <a:r>
              <a:rPr lang="fr-FR" dirty="0" smtClean="0">
                <a:latin typeface="Arial MT"/>
                <a:cs typeface="Arial MT"/>
              </a:rPr>
              <a:t> sécurité, </a:t>
            </a:r>
            <a:r>
              <a:rPr lang="fr-FR" spc="-5" dirty="0" smtClean="0">
                <a:latin typeface="Arial MT"/>
                <a:cs typeface="Arial MT"/>
              </a:rPr>
              <a:t>dans la </a:t>
            </a:r>
            <a:r>
              <a:rPr lang="fr-FR" dirty="0" smtClean="0">
                <a:latin typeface="Arial MT"/>
                <a:cs typeface="Arial MT"/>
              </a:rPr>
              <a:t>recherche, </a:t>
            </a:r>
            <a:r>
              <a:rPr lang="fr-FR" spc="-5" dirty="0" smtClean="0">
                <a:latin typeface="Arial MT"/>
                <a:cs typeface="Arial MT"/>
              </a:rPr>
              <a:t>etc.</a:t>
            </a:r>
            <a:endParaRPr lang="fr-FR" dirty="0" smtClean="0">
              <a:latin typeface="Arial MT"/>
              <a:cs typeface="Arial MT"/>
            </a:endParaRPr>
          </a:p>
          <a:p>
            <a:pPr marL="12700" marR="5080" indent="38735">
              <a:lnSpc>
                <a:spcPct val="110200"/>
              </a:lnSpc>
              <a:spcBef>
                <a:spcPts val="1000"/>
              </a:spcBef>
            </a:pPr>
            <a:r>
              <a:rPr lang="fr-FR" spc="-5" dirty="0" smtClean="0">
                <a:latin typeface="Arial MT"/>
                <a:cs typeface="Arial MT"/>
              </a:rPr>
              <a:t>Nous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utiliserons le </a:t>
            </a:r>
            <a:r>
              <a:rPr lang="fr-FR" dirty="0" smtClean="0">
                <a:latin typeface="Arial MT"/>
                <a:cs typeface="Arial MT"/>
              </a:rPr>
              <a:t>module </a:t>
            </a:r>
            <a:r>
              <a:rPr lang="fr-FR" spc="-5" dirty="0" err="1" smtClean="0">
                <a:latin typeface="Arial MT"/>
                <a:cs typeface="Arial MT"/>
              </a:rPr>
              <a:t>OpenCV</a:t>
            </a:r>
            <a:r>
              <a:rPr lang="fr-FR" spc="-5" dirty="0" smtClean="0">
                <a:latin typeface="Arial MT"/>
                <a:cs typeface="Arial MT"/>
              </a:rPr>
              <a:t>, qui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est une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bibliothèque de</a:t>
            </a:r>
            <a:r>
              <a:rPr lang="fr-FR" dirty="0" smtClean="0">
                <a:latin typeface="Arial MT"/>
                <a:cs typeface="Arial MT"/>
              </a:rPr>
              <a:t> vision</a:t>
            </a:r>
            <a:r>
              <a:rPr lang="fr-FR" spc="-5" dirty="0" smtClean="0">
                <a:latin typeface="Arial MT"/>
                <a:cs typeface="Arial MT"/>
              </a:rPr>
              <a:t> par ordinateur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avec le </a:t>
            </a:r>
            <a:r>
              <a:rPr lang="fr-FR" spc="-29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langage python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pour détecter les </a:t>
            </a:r>
            <a:r>
              <a:rPr lang="fr-FR" dirty="0" smtClean="0">
                <a:latin typeface="Arial MT"/>
                <a:cs typeface="Arial MT"/>
              </a:rPr>
              <a:t>visages</a:t>
            </a:r>
            <a:r>
              <a:rPr lang="fr-FR" spc="-5" dirty="0" smtClean="0">
                <a:latin typeface="Arial MT"/>
                <a:cs typeface="Arial MT"/>
              </a:rPr>
              <a:t> humains.</a:t>
            </a:r>
            <a:endParaRPr lang="fr-FR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24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fr-FR" spc="-5" dirty="0" smtClean="0">
                <a:latin typeface="Arial MT"/>
                <a:cs typeface="Arial MT"/>
              </a:rPr>
              <a:t>Nous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allons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utiliser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notre webcam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PC</a:t>
            </a:r>
            <a:r>
              <a:rPr lang="fr-FR" spc="-5" dirty="0" smtClean="0">
                <a:latin typeface="Arial MT"/>
                <a:cs typeface="Arial MT"/>
              </a:rPr>
              <a:t> pour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obtenir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le flux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vidéo.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2800" spc="-5" dirty="0" smtClean="0">
                <a:latin typeface="Arial MT"/>
                <a:cs typeface="Arial MT"/>
              </a:rPr>
              <a:t>La détection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visages </a:t>
            </a:r>
            <a:r>
              <a:rPr lang="fr-FR" sz="2800" spc="-5" dirty="0" smtClean="0">
                <a:latin typeface="Arial MT"/>
                <a:cs typeface="Arial MT"/>
              </a:rPr>
              <a:t>est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 terme informatique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utilisé lorsque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logiciel permet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déterminer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l’existence, l’emplacement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et la taille d’un </a:t>
            </a:r>
            <a:r>
              <a:rPr lang="fr-FR" sz="2800" dirty="0" smtClean="0">
                <a:latin typeface="Arial MT"/>
                <a:cs typeface="Arial MT"/>
              </a:rPr>
              <a:t>visage</a:t>
            </a:r>
            <a:r>
              <a:rPr lang="fr-FR" sz="2800" spc="-5" dirty="0" smtClean="0">
                <a:latin typeface="Arial MT"/>
                <a:cs typeface="Arial MT"/>
              </a:rPr>
              <a:t> humain</a:t>
            </a:r>
            <a:r>
              <a:rPr lang="fr-FR" sz="2800" dirty="0" smtClean="0">
                <a:latin typeface="Arial MT"/>
                <a:cs typeface="Arial MT"/>
              </a:rPr>
              <a:t> sur</a:t>
            </a:r>
            <a:r>
              <a:rPr lang="fr-FR" sz="2800" spc="-5" dirty="0" smtClean="0">
                <a:latin typeface="Arial MT"/>
                <a:cs typeface="Arial MT"/>
              </a:rPr>
              <a:t> une photo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ou </a:t>
            </a:r>
            <a:r>
              <a:rPr lang="fr-FR" sz="2800" dirty="0" smtClean="0">
                <a:latin typeface="Arial MT"/>
                <a:cs typeface="Arial MT"/>
              </a:rPr>
              <a:t>vidéo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particulière. Le logiciel est </a:t>
            </a:r>
            <a:r>
              <a:rPr lang="fr-FR" sz="2800" dirty="0" smtClean="0">
                <a:latin typeface="Arial MT"/>
                <a:cs typeface="Arial MT"/>
              </a:rPr>
              <a:t>suffisamment </a:t>
            </a:r>
            <a:r>
              <a:rPr lang="fr-FR" sz="2800" spc="-5" dirty="0" smtClean="0">
                <a:latin typeface="Arial MT"/>
                <a:cs typeface="Arial MT"/>
              </a:rPr>
              <a:t>intelligent pour détecter les traits du </a:t>
            </a:r>
            <a:r>
              <a:rPr lang="fr-FR" sz="2800" dirty="0" smtClean="0">
                <a:latin typeface="Arial MT"/>
                <a:cs typeface="Arial MT"/>
              </a:rPr>
              <a:t>visage, </a:t>
            </a:r>
            <a:r>
              <a:rPr lang="fr-FR" sz="2800" spc="-5" dirty="0" smtClean="0">
                <a:latin typeface="Arial MT"/>
                <a:cs typeface="Arial MT"/>
              </a:rPr>
              <a:t>tout en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ignorant d’autres objets.</a:t>
            </a:r>
            <a:endParaRPr lang="fr-FR" sz="2800" dirty="0" smtClean="0">
              <a:latin typeface="Arial MT"/>
              <a:cs typeface="Arial MT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LE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2700" marR="306070">
              <a:lnSpc>
                <a:spcPct val="110200"/>
              </a:lnSpc>
              <a:spcBef>
                <a:spcPts val="10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Bien que le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processus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soit </a:t>
            </a:r>
            <a:r>
              <a:rPr lang="fr-FR" sz="2800" spc="-5" dirty="0" smtClean="0">
                <a:latin typeface="Arial MT"/>
                <a:cs typeface="Arial MT"/>
              </a:rPr>
              <a:t>quelque peu </a:t>
            </a:r>
            <a:r>
              <a:rPr lang="fr-FR" sz="2800" dirty="0" smtClean="0">
                <a:latin typeface="Arial MT"/>
                <a:cs typeface="Arial MT"/>
              </a:rPr>
              <a:t>complexe, </a:t>
            </a:r>
            <a:r>
              <a:rPr lang="fr-FR" sz="2800" spc="-5" dirty="0" smtClean="0">
                <a:latin typeface="Arial MT"/>
                <a:cs typeface="Arial MT"/>
              </a:rPr>
              <a:t>les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algorithmes de détection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</a:t>
            </a:r>
            <a:r>
              <a:rPr lang="fr-FR" sz="2800" dirty="0" smtClean="0">
                <a:latin typeface="Arial MT"/>
                <a:cs typeface="Arial MT"/>
              </a:rPr>
              <a:t>visage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commencent</a:t>
            </a:r>
            <a:r>
              <a:rPr lang="fr-FR" sz="2800" spc="-5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souvent </a:t>
            </a:r>
            <a:r>
              <a:rPr lang="fr-FR" sz="2800" spc="-5" dirty="0" smtClean="0">
                <a:latin typeface="Arial MT"/>
                <a:cs typeface="Arial MT"/>
              </a:rPr>
              <a:t>par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rechercher </a:t>
            </a:r>
            <a:r>
              <a:rPr lang="fr-FR" sz="2800" spc="-5" dirty="0" smtClean="0">
                <a:latin typeface="Arial MT"/>
                <a:cs typeface="Arial MT"/>
              </a:rPr>
              <a:t>des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yeux </a:t>
            </a:r>
            <a:r>
              <a:rPr lang="fr-FR" sz="2800" spc="-5" dirty="0" smtClean="0">
                <a:latin typeface="Arial MT"/>
                <a:cs typeface="Arial MT"/>
              </a:rPr>
              <a:t>humains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ou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 </a:t>
            </a:r>
            <a:r>
              <a:rPr lang="fr-FR" sz="2800" dirty="0" smtClean="0">
                <a:latin typeface="Arial MT"/>
                <a:cs typeface="Arial MT"/>
              </a:rPr>
              <a:t>visage </a:t>
            </a:r>
            <a:r>
              <a:rPr lang="fr-FR" sz="2800" spc="-5" dirty="0" smtClean="0">
                <a:latin typeface="Arial MT"/>
                <a:cs typeface="Arial MT"/>
              </a:rPr>
              <a:t>frontal.</a:t>
            </a:r>
            <a:endParaRPr lang="fr-FR" sz="2800" dirty="0" smtClean="0">
              <a:latin typeface="Arial MT"/>
              <a:cs typeface="Arial MT"/>
            </a:endParaRPr>
          </a:p>
          <a:p>
            <a:pPr marL="12700" marR="95250" indent="38735">
              <a:lnSpc>
                <a:spcPct val="110200"/>
              </a:lnSpc>
              <a:spcBef>
                <a:spcPts val="100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Les </a:t>
            </a:r>
            <a:r>
              <a:rPr lang="fr-FR" sz="2800" dirty="0" smtClean="0">
                <a:latin typeface="Arial MT"/>
                <a:cs typeface="Arial MT"/>
              </a:rPr>
              <a:t>yeux constituent ce </a:t>
            </a:r>
            <a:r>
              <a:rPr lang="fr-FR" sz="2800" spc="-5" dirty="0" smtClean="0">
                <a:latin typeface="Arial MT"/>
                <a:cs typeface="Arial MT"/>
              </a:rPr>
              <a:t>qu’on appelle une </a:t>
            </a:r>
            <a:r>
              <a:rPr lang="fr-FR" sz="2800" dirty="0" smtClean="0">
                <a:latin typeface="Arial MT"/>
                <a:cs typeface="Arial MT"/>
              </a:rPr>
              <a:t>région </a:t>
            </a:r>
            <a:r>
              <a:rPr lang="fr-FR" sz="2800" spc="-5" dirty="0" smtClean="0">
                <a:latin typeface="Arial MT"/>
                <a:cs typeface="Arial MT"/>
              </a:rPr>
              <a:t>de </a:t>
            </a:r>
            <a:r>
              <a:rPr lang="fr-FR" sz="2800" dirty="0" smtClean="0">
                <a:latin typeface="Arial MT"/>
                <a:cs typeface="Arial MT"/>
              </a:rPr>
              <a:t>vallée </a:t>
            </a:r>
            <a:r>
              <a:rPr lang="fr-FR" sz="2800" spc="-5" dirty="0" smtClean="0">
                <a:latin typeface="Arial MT"/>
                <a:cs typeface="Arial MT"/>
              </a:rPr>
              <a:t>et </a:t>
            </a:r>
            <a:r>
              <a:rPr lang="fr-FR" sz="2800" dirty="0" smtClean="0">
                <a:latin typeface="Arial MT"/>
                <a:cs typeface="Arial MT"/>
              </a:rPr>
              <a:t>sont </a:t>
            </a:r>
            <a:r>
              <a:rPr lang="fr-FR" sz="2800" spc="-5" dirty="0" smtClean="0">
                <a:latin typeface="Arial MT"/>
                <a:cs typeface="Arial MT"/>
              </a:rPr>
              <a:t>l’une des </a:t>
            </a:r>
            <a:r>
              <a:rPr lang="fr-FR" sz="2800" dirty="0" smtClean="0">
                <a:latin typeface="Arial MT"/>
                <a:cs typeface="Arial MT"/>
              </a:rPr>
              <a:t>caractéristiques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plus faciles </a:t>
            </a:r>
            <a:r>
              <a:rPr lang="fr-FR" sz="2800" dirty="0" smtClean="0">
                <a:latin typeface="Arial MT"/>
                <a:cs typeface="Arial MT"/>
              </a:rPr>
              <a:t>à </a:t>
            </a:r>
            <a:r>
              <a:rPr lang="fr-FR" sz="2800" spc="-5" dirty="0" smtClean="0">
                <a:latin typeface="Arial MT"/>
                <a:cs typeface="Arial MT"/>
              </a:rPr>
              <a:t>détecter.</a:t>
            </a:r>
            <a:endParaRPr lang="fr-FR" sz="2800" dirty="0" smtClean="0">
              <a:latin typeface="Arial MT"/>
              <a:cs typeface="Arial MT"/>
            </a:endParaRPr>
          </a:p>
          <a:p>
            <a:pPr marL="12700" marR="36195">
              <a:lnSpc>
                <a:spcPct val="110200"/>
              </a:lnSpc>
              <a:spcBef>
                <a:spcPts val="100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Une fois les </a:t>
            </a:r>
            <a:r>
              <a:rPr lang="fr-FR" sz="2800" dirty="0" smtClean="0">
                <a:latin typeface="Arial MT"/>
                <a:cs typeface="Arial MT"/>
              </a:rPr>
              <a:t>yeux </a:t>
            </a:r>
            <a:r>
              <a:rPr lang="fr-FR" sz="2800" spc="-5" dirty="0" smtClean="0">
                <a:latin typeface="Arial MT"/>
                <a:cs typeface="Arial MT"/>
              </a:rPr>
              <a:t>détectés, l’algorithme pourrait alors tenter de détecter les </a:t>
            </a:r>
            <a:r>
              <a:rPr lang="fr-FR" sz="2800" dirty="0" smtClean="0">
                <a:latin typeface="Arial MT"/>
                <a:cs typeface="Arial MT"/>
              </a:rPr>
              <a:t>régions </a:t>
            </a:r>
            <a:r>
              <a:rPr lang="fr-FR" sz="2800" spc="-5" dirty="0" smtClean="0">
                <a:latin typeface="Arial MT"/>
                <a:cs typeface="Arial MT"/>
              </a:rPr>
              <a:t>du </a:t>
            </a:r>
            <a:r>
              <a:rPr lang="fr-FR" sz="2800" dirty="0" smtClean="0">
                <a:latin typeface="Arial MT"/>
                <a:cs typeface="Arial MT"/>
              </a:rPr>
              <a:t>visage,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notamment les </a:t>
            </a:r>
            <a:r>
              <a:rPr lang="fr-FR" sz="2800" dirty="0" smtClean="0">
                <a:latin typeface="Arial MT"/>
                <a:cs typeface="Arial MT"/>
              </a:rPr>
              <a:t>sourcils, </a:t>
            </a:r>
            <a:r>
              <a:rPr lang="fr-FR" sz="2800" spc="-5" dirty="0" smtClean="0">
                <a:latin typeface="Arial MT"/>
                <a:cs typeface="Arial MT"/>
              </a:rPr>
              <a:t>la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bouche,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 nez,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les narines et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l’iris.</a:t>
            </a:r>
            <a:endParaRPr lang="fr-FR" sz="2800" dirty="0" smtClean="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100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Une fois que l’algorithme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présume qu’il</a:t>
            </a:r>
            <a:r>
              <a:rPr lang="fr-FR" sz="2800" dirty="0" smtClean="0">
                <a:latin typeface="Arial MT"/>
                <a:cs typeface="Arial MT"/>
              </a:rPr>
              <a:t> a</a:t>
            </a:r>
            <a:r>
              <a:rPr lang="fr-FR" sz="2800" spc="-5" dirty="0" smtClean="0">
                <a:latin typeface="Arial MT"/>
                <a:cs typeface="Arial MT"/>
              </a:rPr>
              <a:t> détecté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une</a:t>
            </a:r>
            <a:r>
              <a:rPr lang="fr-FR" sz="2800" dirty="0" smtClean="0">
                <a:latin typeface="Arial MT"/>
                <a:cs typeface="Arial MT"/>
              </a:rPr>
              <a:t> région</a:t>
            </a:r>
            <a:r>
              <a:rPr lang="fr-FR" sz="2800" spc="-5" dirty="0" smtClean="0">
                <a:latin typeface="Arial MT"/>
                <a:cs typeface="Arial MT"/>
              </a:rPr>
              <a:t> faciale,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il peut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alors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appliquer des 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tests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supplémentaires </a:t>
            </a:r>
            <a:r>
              <a:rPr lang="fr-FR" sz="2800" spc="-5" dirty="0" smtClean="0">
                <a:latin typeface="Arial MT"/>
                <a:cs typeface="Arial MT"/>
              </a:rPr>
              <a:t>pour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valider s’il a</a:t>
            </a:r>
            <a:r>
              <a:rPr lang="fr-FR" sz="2800" spc="-5" dirty="0" smtClean="0">
                <a:latin typeface="Arial MT"/>
                <a:cs typeface="Arial MT"/>
              </a:rPr>
              <a:t> effectivement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détecté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 </a:t>
            </a:r>
            <a:r>
              <a:rPr lang="fr-FR" sz="2800" dirty="0" smtClean="0">
                <a:latin typeface="Arial MT"/>
                <a:cs typeface="Arial MT"/>
              </a:rPr>
              <a:t>visage.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1" spc="-5" dirty="0" smtClean="0">
                <a:latin typeface="Arial"/>
                <a:cs typeface="Arial"/>
              </a:rPr>
              <a:t>Projet</a:t>
            </a:r>
            <a:r>
              <a:rPr lang="fr-FR" sz="2800" b="1" spc="-30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de</a:t>
            </a:r>
            <a:r>
              <a:rPr lang="fr-FR" sz="2800" b="1" spc="-25" dirty="0" smtClean="0">
                <a:latin typeface="Arial"/>
                <a:cs typeface="Arial"/>
              </a:rPr>
              <a:t> </a:t>
            </a:r>
            <a:r>
              <a:rPr lang="fr-FR" sz="2800" b="1" dirty="0" smtClean="0">
                <a:latin typeface="Arial"/>
                <a:cs typeface="Arial"/>
              </a:rPr>
              <a:t>traitements</a:t>
            </a:r>
            <a:r>
              <a:rPr lang="fr-FR" sz="2800" b="1" spc="-20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d’images</a:t>
            </a:r>
            <a:endParaRPr lang="fr-FR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sz="3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fr-FR" sz="2800" b="1" spc="-5" dirty="0" smtClean="0">
                <a:latin typeface="Arial"/>
                <a:cs typeface="Arial"/>
              </a:rPr>
              <a:t>Détection</a:t>
            </a:r>
            <a:r>
              <a:rPr lang="fr-FR" sz="2800" b="1" spc="-25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du</a:t>
            </a:r>
            <a:r>
              <a:rPr lang="fr-FR" sz="2800" b="1" spc="-20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visage</a:t>
            </a:r>
            <a:r>
              <a:rPr lang="fr-FR" sz="2800" b="1" spc="-20" dirty="0" smtClean="0">
                <a:latin typeface="Arial"/>
                <a:cs typeface="Arial"/>
              </a:rPr>
              <a:t> </a:t>
            </a:r>
            <a:r>
              <a:rPr lang="fr-FR" sz="2800" b="1" dirty="0" smtClean="0">
                <a:latin typeface="Arial"/>
                <a:cs typeface="Arial"/>
              </a:rPr>
              <a:t>:</a:t>
            </a:r>
            <a:endParaRPr lang="fr-FR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2000" dirty="0" smtClean="0">
              <a:latin typeface="Arial"/>
              <a:cs typeface="Arial"/>
            </a:endParaRPr>
          </a:p>
          <a:p>
            <a:pPr marL="462915" indent="-229235">
              <a:lnSpc>
                <a:spcPct val="100000"/>
              </a:lnSpc>
              <a:buFont typeface="Trebuchet MS"/>
              <a:buChar char="•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Détecte</a:t>
            </a:r>
            <a:r>
              <a:rPr lang="fr-FR" sz="2800" spc="-2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</a:t>
            </a:r>
            <a:r>
              <a:rPr lang="fr-FR" sz="2800" spc="-15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visage</a:t>
            </a:r>
            <a:r>
              <a:rPr lang="fr-FR" sz="2800" spc="-1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dans</a:t>
            </a:r>
            <a:r>
              <a:rPr lang="fr-FR" sz="2800" spc="-2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l’image.</a:t>
            </a:r>
            <a:endParaRPr lang="fr-FR" sz="2800" dirty="0" smtClean="0">
              <a:latin typeface="Arial MT"/>
              <a:cs typeface="Arial MT"/>
            </a:endParaRPr>
          </a:p>
          <a:p>
            <a:pPr marL="462280" marR="5080" indent="-228600">
              <a:lnSpc>
                <a:spcPct val="110200"/>
              </a:lnSpc>
              <a:buFont typeface="Trebuchet MS"/>
              <a:buChar char="•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Il </a:t>
            </a:r>
            <a:r>
              <a:rPr lang="fr-FR" sz="2800" dirty="0" smtClean="0">
                <a:latin typeface="Arial MT"/>
                <a:cs typeface="Arial MT"/>
              </a:rPr>
              <a:t>recherche </a:t>
            </a:r>
            <a:r>
              <a:rPr lang="fr-FR" sz="2800" spc="-5" dirty="0" smtClean="0">
                <a:latin typeface="Arial MT"/>
                <a:cs typeface="Arial MT"/>
              </a:rPr>
              <a:t>le </a:t>
            </a:r>
            <a:r>
              <a:rPr lang="fr-FR" sz="2800" dirty="0" smtClean="0">
                <a:latin typeface="Arial MT"/>
                <a:cs typeface="Arial MT"/>
              </a:rPr>
              <a:t>visage </a:t>
            </a:r>
            <a:r>
              <a:rPr lang="fr-FR" sz="2800" spc="-5" dirty="0" smtClean="0">
                <a:latin typeface="Arial MT"/>
                <a:cs typeface="Arial MT"/>
              </a:rPr>
              <a:t>humain général </a:t>
            </a:r>
            <a:r>
              <a:rPr lang="fr-FR" sz="2800" dirty="0" smtClean="0">
                <a:latin typeface="Arial MT"/>
                <a:cs typeface="Arial MT"/>
              </a:rPr>
              <a:t>comme </a:t>
            </a:r>
            <a:r>
              <a:rPr lang="fr-FR" sz="2800" spc="-5" dirty="0" smtClean="0">
                <a:latin typeface="Arial MT"/>
                <a:cs typeface="Arial MT"/>
              </a:rPr>
              <a:t>un </a:t>
            </a:r>
            <a:r>
              <a:rPr lang="fr-FR" sz="2800" dirty="0" smtClean="0">
                <a:latin typeface="Arial MT"/>
                <a:cs typeface="Arial MT"/>
              </a:rPr>
              <a:t>segment </a:t>
            </a:r>
            <a:r>
              <a:rPr lang="fr-FR" sz="2800" spc="-5" dirty="0" smtClean="0">
                <a:latin typeface="Arial MT"/>
                <a:cs typeface="Arial MT"/>
              </a:rPr>
              <a:t>dans l’image entière. La </a:t>
            </a:r>
            <a:r>
              <a:rPr lang="fr-FR" sz="2800" dirty="0" smtClean="0">
                <a:latin typeface="Arial MT"/>
                <a:cs typeface="Arial MT"/>
              </a:rPr>
              <a:t>sortie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peut être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ou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plusieurs.</a:t>
            </a:r>
            <a:endParaRPr lang="fr-FR" sz="2800" dirty="0" smtClean="0">
              <a:latin typeface="Arial MT"/>
              <a:cs typeface="Arial MT"/>
            </a:endParaRPr>
          </a:p>
          <a:p>
            <a:pPr marL="462915" indent="-229235">
              <a:lnSpc>
                <a:spcPct val="100000"/>
              </a:lnSpc>
              <a:spcBef>
                <a:spcPts val="135"/>
              </a:spcBef>
              <a:buFont typeface="Trebuchet MS"/>
              <a:buChar char="•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La </a:t>
            </a:r>
            <a:r>
              <a:rPr lang="fr-FR" sz="2800" dirty="0" smtClean="0">
                <a:latin typeface="Arial MT"/>
                <a:cs typeface="Arial MT"/>
              </a:rPr>
              <a:t>sortie</a:t>
            </a:r>
            <a:r>
              <a:rPr lang="fr-FR" sz="2800" spc="-5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sera</a:t>
            </a:r>
            <a:r>
              <a:rPr lang="fr-FR" sz="2800" spc="-5" dirty="0" smtClean="0">
                <a:latin typeface="Arial MT"/>
                <a:cs typeface="Arial MT"/>
              </a:rPr>
              <a:t> un </a:t>
            </a:r>
            <a:r>
              <a:rPr lang="fr-FR" sz="2800" dirty="0" smtClean="0">
                <a:latin typeface="Arial MT"/>
                <a:cs typeface="Arial MT"/>
              </a:rPr>
              <a:t>rectangle</a:t>
            </a:r>
            <a:r>
              <a:rPr lang="fr-FR" sz="2800" spc="-5" dirty="0" smtClean="0">
                <a:latin typeface="Arial MT"/>
                <a:cs typeface="Arial MT"/>
              </a:rPr>
              <a:t> ou des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rectangles</a:t>
            </a:r>
            <a:r>
              <a:rPr lang="fr-FR" sz="2800" spc="-5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sur</a:t>
            </a:r>
            <a:r>
              <a:rPr lang="fr-FR" sz="2800" spc="-5" dirty="0" smtClean="0">
                <a:latin typeface="Arial MT"/>
                <a:cs typeface="Arial MT"/>
              </a:rPr>
              <a:t> les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faces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l’image.</a:t>
            </a:r>
            <a:endParaRPr lang="fr-FR" sz="28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lang="fr-FR" sz="2800" b="1" spc="-5" dirty="0" smtClean="0">
                <a:latin typeface="Arial"/>
                <a:cs typeface="Arial"/>
              </a:rPr>
              <a:t>Reconnaissance</a:t>
            </a:r>
            <a:r>
              <a:rPr lang="fr-FR" sz="2800" b="1" spc="-25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du</a:t>
            </a:r>
            <a:r>
              <a:rPr lang="fr-FR" sz="2800" b="1" spc="-20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visage</a:t>
            </a:r>
            <a:r>
              <a:rPr lang="fr-FR" sz="2800" b="1" spc="-20" dirty="0" smtClean="0">
                <a:latin typeface="Arial"/>
                <a:cs typeface="Arial"/>
              </a:rPr>
              <a:t> </a:t>
            </a:r>
            <a:r>
              <a:rPr lang="fr-FR" sz="2800" b="1" dirty="0" smtClean="0">
                <a:latin typeface="Arial"/>
                <a:cs typeface="Arial"/>
              </a:rPr>
              <a:t>:</a:t>
            </a:r>
            <a:endParaRPr lang="fr-FR" sz="2800" dirty="0" smtClean="0">
              <a:latin typeface="Arial"/>
              <a:cs typeface="Arial"/>
            </a:endParaRPr>
          </a:p>
          <a:p>
            <a:pPr marL="462280" marR="455930" indent="-228600">
              <a:lnSpc>
                <a:spcPct val="110200"/>
              </a:lnSpc>
              <a:spcBef>
                <a:spcPts val="1000"/>
              </a:spcBef>
              <a:buFont typeface="Trebuchet MS"/>
              <a:buChar char="•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Reconnaître la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face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d’entrée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la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base de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données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déjà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formée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avec le </a:t>
            </a:r>
            <a:r>
              <a:rPr lang="fr-FR" sz="2800" dirty="0" smtClean="0">
                <a:latin typeface="Arial MT"/>
                <a:cs typeface="Arial MT"/>
              </a:rPr>
              <a:t>score </a:t>
            </a:r>
            <a:r>
              <a:rPr lang="fr-FR" sz="2800" spc="-5" dirty="0" smtClean="0">
                <a:latin typeface="Arial MT"/>
                <a:cs typeface="Arial MT"/>
              </a:rPr>
              <a:t>de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correspondance</a:t>
            </a:r>
            <a:r>
              <a:rPr lang="fr-FR" sz="2800" spc="-5" dirty="0" smtClean="0">
                <a:latin typeface="Arial MT"/>
                <a:cs typeface="Arial MT"/>
              </a:rPr>
              <a:t> le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plus élevé.</a:t>
            </a:r>
            <a:endParaRPr lang="fr-FR" sz="2800" dirty="0" smtClean="0">
              <a:latin typeface="Arial MT"/>
              <a:cs typeface="Arial MT"/>
            </a:endParaRPr>
          </a:p>
          <a:p>
            <a:pPr marL="462280" marR="19685" indent="-228600">
              <a:lnSpc>
                <a:spcPct val="110200"/>
              </a:lnSpc>
              <a:buFont typeface="Trebuchet MS"/>
              <a:buChar char="•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Une </a:t>
            </a:r>
            <a:r>
              <a:rPr lang="fr-FR" sz="2800" dirty="0" smtClean="0">
                <a:latin typeface="Arial MT"/>
                <a:cs typeface="Arial MT"/>
              </a:rPr>
              <a:t>seule </a:t>
            </a:r>
            <a:r>
              <a:rPr lang="fr-FR" sz="2800" spc="-5" dirty="0" smtClean="0">
                <a:latin typeface="Arial MT"/>
                <a:cs typeface="Arial MT"/>
              </a:rPr>
              <a:t>face doit être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donnée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en entrée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la </a:t>
            </a:r>
            <a:r>
              <a:rPr lang="fr-FR" sz="2800" dirty="0" smtClean="0">
                <a:latin typeface="Arial MT"/>
                <a:cs typeface="Arial MT"/>
              </a:rPr>
              <a:t>sortie sera </a:t>
            </a:r>
            <a:r>
              <a:rPr lang="fr-FR" sz="2800" spc="-5" dirty="0" smtClean="0">
                <a:latin typeface="Arial MT"/>
                <a:cs typeface="Arial MT"/>
              </a:rPr>
              <a:t>un nom,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nom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</a:t>
            </a:r>
            <a:r>
              <a:rPr lang="fr-FR" sz="2800" dirty="0" smtClean="0">
                <a:latin typeface="Arial MT"/>
                <a:cs typeface="Arial MT"/>
              </a:rPr>
              <a:t> classe </a:t>
            </a:r>
            <a:r>
              <a:rPr lang="fr-FR" sz="2800" spc="-5" dirty="0" smtClean="0">
                <a:latin typeface="Arial MT"/>
                <a:cs typeface="Arial MT"/>
              </a:rPr>
              <a:t>ou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une face inconnue.</a:t>
            </a:r>
            <a:endParaRPr lang="fr-FR" sz="2800" dirty="0" smtClean="0">
              <a:latin typeface="Arial MT"/>
              <a:cs typeface="Arial MT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OUTILS ET TECHNOLOGIES UTILISES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5400" dirty="0" smtClean="0">
              <a:latin typeface="Arial"/>
              <a:cs typeface="Arial"/>
            </a:endParaRPr>
          </a:p>
          <a:p>
            <a:pPr marL="241300" marR="74295" indent="-228600">
              <a:lnSpc>
                <a:spcPct val="110200"/>
              </a:lnSpc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lang="fr-FR" sz="2800" b="1" spc="-5" dirty="0" err="1" smtClean="0">
                <a:latin typeface="Arial"/>
                <a:cs typeface="Arial"/>
              </a:rPr>
              <a:t>OpenCV</a:t>
            </a:r>
            <a:r>
              <a:rPr lang="fr-FR" sz="2800" b="1" spc="-5" dirty="0" smtClean="0">
                <a:latin typeface="Arial"/>
                <a:cs typeface="Arial"/>
              </a:rPr>
              <a:t> </a:t>
            </a:r>
            <a:r>
              <a:rPr lang="fr-FR" sz="2800" b="1" dirty="0" smtClean="0">
                <a:latin typeface="Arial"/>
                <a:cs typeface="Arial"/>
              </a:rPr>
              <a:t>:</a:t>
            </a:r>
            <a:r>
              <a:rPr lang="fr-FR" sz="2800" b="1" spc="5" dirty="0" smtClean="0">
                <a:latin typeface="Arial"/>
                <a:cs typeface="Arial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bibliothèque graphique libre, initialement développée par </a:t>
            </a:r>
            <a:r>
              <a:rPr lang="fr-FR" sz="2800" b="1" spc="-5" dirty="0" smtClean="0">
                <a:latin typeface="Arial"/>
                <a:cs typeface="Arial"/>
              </a:rPr>
              <a:t>Intel</a:t>
            </a:r>
            <a:r>
              <a:rPr lang="fr-FR" sz="2800" spc="-5" dirty="0" smtClean="0">
                <a:latin typeface="Arial MT"/>
                <a:cs typeface="Arial MT"/>
              </a:rPr>
              <a:t>, </a:t>
            </a:r>
            <a:r>
              <a:rPr lang="fr-FR" sz="2800" dirty="0" smtClean="0">
                <a:latin typeface="Arial MT"/>
                <a:cs typeface="Arial MT"/>
              </a:rPr>
              <a:t>spécialisée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dans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traitement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d’images en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temps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réel.</a:t>
            </a:r>
          </a:p>
          <a:p>
            <a:pPr marL="241300" marR="168275" indent="-228600">
              <a:lnSpc>
                <a:spcPct val="110200"/>
              </a:lnSpc>
              <a:buSzPct val="109090"/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lang="fr-FR" sz="2800" b="1" spc="-5" dirty="0" err="1" smtClean="0">
                <a:latin typeface="Arial"/>
                <a:cs typeface="Arial"/>
              </a:rPr>
              <a:t>DLib</a:t>
            </a:r>
            <a:r>
              <a:rPr lang="fr-FR" sz="2800" b="1" dirty="0" smtClean="0">
                <a:latin typeface="Arial"/>
                <a:cs typeface="Arial"/>
              </a:rPr>
              <a:t> : </a:t>
            </a:r>
            <a:r>
              <a:rPr lang="fr-FR" sz="2800" spc="-5" dirty="0" smtClean="0">
                <a:latin typeface="Arial MT"/>
                <a:cs typeface="Arial MT"/>
              </a:rPr>
              <a:t>librairie </a:t>
            </a:r>
            <a:r>
              <a:rPr lang="fr-FR" sz="2800" dirty="0" smtClean="0">
                <a:latin typeface="Arial MT"/>
                <a:cs typeface="Arial MT"/>
              </a:rPr>
              <a:t>contenant </a:t>
            </a:r>
            <a:r>
              <a:rPr lang="fr-FR" sz="2800" spc="-5" dirty="0" smtClean="0">
                <a:latin typeface="Arial MT"/>
                <a:cs typeface="Arial MT"/>
              </a:rPr>
              <a:t>des algorithmes d’apprentissage automatique et des outils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pour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créer</a:t>
            </a:r>
            <a:r>
              <a:rPr lang="fr-FR" sz="2800" spc="-5" dirty="0" smtClean="0">
                <a:latin typeface="Arial MT"/>
                <a:cs typeface="Arial MT"/>
              </a:rPr>
              <a:t> des logiciels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complexes </a:t>
            </a:r>
            <a:r>
              <a:rPr lang="fr-FR" sz="2800" spc="-5" dirty="0" smtClean="0">
                <a:latin typeface="Arial MT"/>
                <a:cs typeface="Arial MT"/>
              </a:rPr>
              <a:t>et </a:t>
            </a:r>
            <a:r>
              <a:rPr lang="fr-FR" sz="2800" dirty="0" smtClean="0">
                <a:latin typeface="Arial MT"/>
                <a:cs typeface="Arial MT"/>
              </a:rPr>
              <a:t>résoudre</a:t>
            </a:r>
            <a:r>
              <a:rPr lang="fr-FR" sz="2800" spc="-5" dirty="0" smtClean="0">
                <a:latin typeface="Arial MT"/>
                <a:cs typeface="Arial MT"/>
              </a:rPr>
              <a:t> des problèmes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du</a:t>
            </a:r>
            <a:r>
              <a:rPr lang="fr-FR" sz="2800" dirty="0" smtClean="0">
                <a:latin typeface="Arial MT"/>
                <a:cs typeface="Arial MT"/>
              </a:rPr>
              <a:t> monde</a:t>
            </a:r>
            <a:r>
              <a:rPr lang="fr-FR" sz="2800" spc="-5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réel.</a:t>
            </a:r>
          </a:p>
          <a:p>
            <a:pPr marL="241300" marR="5080" indent="-228600">
              <a:lnSpc>
                <a:spcPct val="110200"/>
              </a:lnSpc>
              <a:buSzPct val="109090"/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lang="fr-FR" sz="2800" b="1" spc="-5" dirty="0" err="1" smtClean="0">
                <a:latin typeface="Arial"/>
                <a:cs typeface="Arial"/>
              </a:rPr>
              <a:t>Pillow</a:t>
            </a:r>
            <a:r>
              <a:rPr lang="fr-FR" sz="2800" b="1" spc="-5" dirty="0" smtClean="0">
                <a:latin typeface="Arial"/>
                <a:cs typeface="Arial"/>
              </a:rPr>
              <a:t> </a:t>
            </a:r>
            <a:r>
              <a:rPr lang="fr-FR" sz="2800" b="1" dirty="0" smtClean="0">
                <a:latin typeface="Arial"/>
                <a:cs typeface="Arial"/>
              </a:rPr>
              <a:t>:</a:t>
            </a:r>
            <a:r>
              <a:rPr lang="fr-FR" sz="2800" b="1" spc="-5" dirty="0" smtClean="0">
                <a:latin typeface="Arial"/>
                <a:cs typeface="Arial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bibliothèque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qui permet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la prise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en </a:t>
            </a:r>
            <a:r>
              <a:rPr lang="fr-FR" sz="2800" dirty="0" smtClean="0">
                <a:latin typeface="Arial MT"/>
                <a:cs typeface="Arial MT"/>
              </a:rPr>
              <a:t>charge </a:t>
            </a:r>
            <a:r>
              <a:rPr lang="fr-FR" sz="2800" spc="-5" dirty="0" smtClean="0">
                <a:latin typeface="Arial MT"/>
                <a:cs typeface="Arial MT"/>
              </a:rPr>
              <a:t>de l’ouverture,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la </a:t>
            </a:r>
            <a:r>
              <a:rPr lang="fr-FR" sz="2800" dirty="0" smtClean="0">
                <a:latin typeface="Arial MT"/>
                <a:cs typeface="Arial MT"/>
              </a:rPr>
              <a:t>manipulation </a:t>
            </a:r>
            <a:r>
              <a:rPr lang="fr-FR" sz="2800" spc="-5" dirty="0" smtClean="0">
                <a:latin typeface="Arial MT"/>
                <a:cs typeface="Arial MT"/>
              </a:rPr>
              <a:t>et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l’enregistrement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nombreux formats de fichiers images différents.</a:t>
            </a:r>
            <a:endParaRPr lang="fr-FR" sz="2800" dirty="0" smtClean="0">
              <a:latin typeface="Arial MT"/>
              <a:cs typeface="Arial MT"/>
            </a:endParaRPr>
          </a:p>
          <a:p>
            <a:pPr marL="241300" marR="881380" indent="-228600">
              <a:lnSpc>
                <a:spcPct val="110200"/>
              </a:lnSpc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lang="fr-FR" sz="2800" b="1" spc="-5" dirty="0" err="1" smtClean="0">
                <a:latin typeface="Arial"/>
                <a:cs typeface="Arial"/>
              </a:rPr>
              <a:t>Numpy</a:t>
            </a:r>
            <a:r>
              <a:rPr lang="fr-FR" sz="2800" b="1" spc="-5" dirty="0" smtClean="0">
                <a:latin typeface="Arial"/>
                <a:cs typeface="Arial"/>
              </a:rPr>
              <a:t> </a:t>
            </a:r>
            <a:r>
              <a:rPr lang="fr-FR" sz="2800" b="1" dirty="0" smtClean="0">
                <a:latin typeface="Arial"/>
                <a:cs typeface="Arial"/>
              </a:rPr>
              <a:t>:</a:t>
            </a:r>
            <a:r>
              <a:rPr lang="fr-FR" sz="2800" b="1" spc="20" dirty="0" smtClean="0">
                <a:latin typeface="Arial"/>
                <a:cs typeface="Arial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package de traitement </a:t>
            </a:r>
            <a:r>
              <a:rPr lang="fr-FR" sz="2800" dirty="0" smtClean="0">
                <a:latin typeface="Arial MT"/>
                <a:cs typeface="Arial MT"/>
              </a:rPr>
              <a:t>à</a:t>
            </a:r>
            <a:r>
              <a:rPr lang="fr-FR" sz="2800" spc="-5" dirty="0" smtClean="0">
                <a:latin typeface="Arial MT"/>
                <a:cs typeface="Arial MT"/>
              </a:rPr>
              <a:t> usage générale. Il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fournit des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tableaux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multidimensionnels</a:t>
            </a:r>
            <a:r>
              <a:rPr lang="fr-FR" sz="2800" spc="-5" dirty="0" smtClean="0">
                <a:latin typeface="Arial MT"/>
                <a:cs typeface="Arial MT"/>
              </a:rPr>
              <a:t> et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outils pour travailler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avec.</a:t>
            </a:r>
            <a:endParaRPr lang="fr-FR" sz="2800" dirty="0" smtClean="0">
              <a:latin typeface="Arial MT"/>
              <a:cs typeface="Arial MT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ŒUVRE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Pour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la </a:t>
            </a:r>
            <a:r>
              <a:rPr lang="fr-FR" sz="2800" dirty="0" smtClean="0">
                <a:latin typeface="Arial MT"/>
                <a:cs typeface="Arial MT"/>
              </a:rPr>
              <a:t>mise </a:t>
            </a:r>
            <a:r>
              <a:rPr lang="fr-FR" sz="2800" spc="-5" dirty="0" smtClean="0">
                <a:latin typeface="Arial MT"/>
                <a:cs typeface="Arial MT"/>
              </a:rPr>
              <a:t>en œuvre,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on </a:t>
            </a:r>
            <a:r>
              <a:rPr lang="fr-FR" sz="2800" dirty="0" smtClean="0">
                <a:latin typeface="Arial MT"/>
                <a:cs typeface="Arial MT"/>
              </a:rPr>
              <a:t>a </a:t>
            </a:r>
            <a:r>
              <a:rPr lang="fr-FR" sz="2800" spc="-5" dirty="0" smtClean="0">
                <a:latin typeface="Arial MT"/>
                <a:cs typeface="Arial MT"/>
              </a:rPr>
              <a:t>utilisé </a:t>
            </a:r>
            <a:r>
              <a:rPr lang="fr-FR" sz="2800" dirty="0" err="1" smtClean="0">
                <a:latin typeface="Arial MT"/>
                <a:cs typeface="Arial MT"/>
              </a:rPr>
              <a:t>PyCharm</a:t>
            </a:r>
            <a:r>
              <a:rPr lang="fr-FR" sz="2800" dirty="0" smtClean="0">
                <a:latin typeface="Arial MT"/>
                <a:cs typeface="Arial MT"/>
              </a:rPr>
              <a:t>, </a:t>
            </a:r>
            <a:r>
              <a:rPr lang="fr-FR" sz="2800" spc="-5" dirty="0" smtClean="0">
                <a:latin typeface="Arial MT"/>
                <a:cs typeface="Arial MT"/>
              </a:rPr>
              <a:t>qui est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 environnement de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développement </a:t>
            </a:r>
            <a:r>
              <a:rPr lang="fr-FR" sz="2800" spc="-29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intégré utilisé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pour programmer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en</a:t>
            </a:r>
            <a:r>
              <a:rPr lang="fr-FR" sz="2800" dirty="0" smtClean="0">
                <a:latin typeface="Arial MT"/>
                <a:cs typeface="Arial MT"/>
              </a:rPr>
              <a:t> Python, </a:t>
            </a:r>
            <a:r>
              <a:rPr lang="fr-FR" sz="2800" spc="-5" dirty="0" smtClean="0">
                <a:latin typeface="Arial MT"/>
                <a:cs typeface="Arial MT"/>
              </a:rPr>
              <a:t>développé par </a:t>
            </a:r>
            <a:r>
              <a:rPr lang="fr-FR" sz="2800" dirty="0" err="1" smtClean="0">
                <a:latin typeface="Arial MT"/>
                <a:cs typeface="Arial MT"/>
              </a:rPr>
              <a:t>JetBrains</a:t>
            </a:r>
            <a:r>
              <a:rPr lang="fr-FR" sz="2800" dirty="0" smtClean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20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fr-FR" sz="2800" b="1" spc="-5" dirty="0" smtClean="0">
                <a:latin typeface="Arial"/>
                <a:cs typeface="Arial"/>
              </a:rPr>
              <a:t>Installation</a:t>
            </a:r>
            <a:r>
              <a:rPr lang="fr-FR" sz="2800" b="1" spc="-10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des</a:t>
            </a:r>
            <a:r>
              <a:rPr lang="fr-FR" sz="2800" b="1" spc="-10" dirty="0" smtClean="0">
                <a:latin typeface="Arial"/>
                <a:cs typeface="Arial"/>
              </a:rPr>
              <a:t> </a:t>
            </a:r>
            <a:r>
              <a:rPr lang="fr-FR" sz="2800" b="1" spc="-5" dirty="0" smtClean="0">
                <a:latin typeface="Arial"/>
                <a:cs typeface="Arial"/>
              </a:rPr>
              <a:t>librairies</a:t>
            </a:r>
            <a:r>
              <a:rPr lang="fr-FR" sz="2800" b="1" spc="15" dirty="0" smtClean="0">
                <a:latin typeface="Arial"/>
                <a:cs typeface="Arial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:</a:t>
            </a:r>
            <a:r>
              <a:rPr lang="fr-FR" sz="2800" spc="-5" dirty="0" smtClean="0">
                <a:latin typeface="Arial MT"/>
                <a:cs typeface="Arial MT"/>
              </a:rPr>
              <a:t> on peut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procéder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deux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manières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fr-FR" sz="2000" dirty="0" smtClean="0">
              <a:latin typeface="Arial MT"/>
              <a:cs typeface="Arial MT"/>
            </a:endParaRPr>
          </a:p>
          <a:p>
            <a:pPr marL="462915" indent="-22923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Installer</a:t>
            </a:r>
            <a:r>
              <a:rPr lang="fr-FR" sz="2800" spc="-1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les</a:t>
            </a:r>
            <a:r>
              <a:rPr lang="fr-FR" sz="2800" spc="-1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librairies</a:t>
            </a:r>
            <a:r>
              <a:rPr lang="fr-FR" sz="2800" spc="-1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en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ligne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commande</a:t>
            </a:r>
          </a:p>
          <a:p>
            <a:pPr marL="462915" indent="-229235">
              <a:lnSpc>
                <a:spcPct val="100000"/>
              </a:lnSpc>
              <a:spcBef>
                <a:spcPts val="135"/>
              </a:spcBef>
              <a:buFont typeface="Arial"/>
              <a:buChar char="–"/>
              <a:tabLst>
                <a:tab pos="462280" algn="l"/>
                <a:tab pos="462915" algn="l"/>
              </a:tabLst>
            </a:pPr>
            <a:r>
              <a:rPr lang="fr-FR" sz="2800" spc="-5" dirty="0" smtClean="0">
                <a:latin typeface="Arial MT"/>
                <a:cs typeface="Arial MT"/>
              </a:rPr>
              <a:t>Installer</a:t>
            </a:r>
            <a:r>
              <a:rPr lang="fr-FR" sz="2800" spc="-1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libres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dans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 projet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(à</a:t>
            </a:r>
            <a:r>
              <a:rPr lang="fr-FR" sz="2800" spc="-5" dirty="0" smtClean="0">
                <a:latin typeface="Arial MT"/>
                <a:cs typeface="Arial MT"/>
              </a:rPr>
              <a:t> l’aide de </a:t>
            </a:r>
            <a:r>
              <a:rPr lang="fr-FR" sz="2800" dirty="0" err="1" smtClean="0">
                <a:latin typeface="Arial MT"/>
                <a:cs typeface="Arial MT"/>
              </a:rPr>
              <a:t>PyCharm</a:t>
            </a:r>
            <a:r>
              <a:rPr lang="fr-FR" sz="2800" dirty="0" smtClean="0">
                <a:latin typeface="Arial MT"/>
                <a:cs typeface="Arial MT"/>
              </a:rPr>
              <a:t>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Nous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avons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une base d’images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 personnes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connues</a:t>
            </a:r>
            <a:r>
              <a:rPr lang="fr-FR" sz="2800" spc="-5" dirty="0" smtClean="0">
                <a:latin typeface="Arial MT"/>
                <a:cs typeface="Arial MT"/>
              </a:rPr>
              <a:t> et leurs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noms.</a:t>
            </a:r>
            <a:endParaRPr lang="fr-FR" sz="2800" dirty="0" smtClean="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1000"/>
              </a:spcBef>
            </a:pPr>
            <a:r>
              <a:rPr lang="fr-FR" sz="2800" spc="-5" dirty="0" smtClean="0">
                <a:latin typeface="Arial MT"/>
                <a:cs typeface="Arial MT"/>
              </a:rPr>
              <a:t>La première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étape est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détecter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un</a:t>
            </a:r>
            <a:r>
              <a:rPr lang="fr-FR" sz="2800" dirty="0" smtClean="0">
                <a:latin typeface="Arial MT"/>
                <a:cs typeface="Arial MT"/>
              </a:rPr>
              <a:t> visage</a:t>
            </a:r>
            <a:r>
              <a:rPr lang="fr-FR" sz="2800" spc="-5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sur </a:t>
            </a:r>
            <a:r>
              <a:rPr lang="fr-FR" sz="2800" spc="-5" dirty="0" smtClean="0">
                <a:latin typeface="Arial MT"/>
                <a:cs typeface="Arial MT"/>
              </a:rPr>
              <a:t>un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flux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vidéo. </a:t>
            </a:r>
            <a:r>
              <a:rPr lang="fr-FR" sz="2800" spc="-5" dirty="0" smtClean="0">
                <a:latin typeface="Arial MT"/>
                <a:cs typeface="Arial MT"/>
              </a:rPr>
              <a:t>S’il</a:t>
            </a:r>
            <a:r>
              <a:rPr lang="fr-FR" sz="2800" dirty="0" smtClean="0">
                <a:latin typeface="Arial MT"/>
                <a:cs typeface="Arial MT"/>
              </a:rPr>
              <a:t> y’a</a:t>
            </a:r>
            <a:r>
              <a:rPr lang="fr-FR" sz="2800" spc="-5" dirty="0" smtClean="0">
                <a:latin typeface="Arial MT"/>
                <a:cs typeface="Arial MT"/>
              </a:rPr>
              <a:t> détection,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le programme </a:t>
            </a:r>
            <a:r>
              <a:rPr lang="fr-FR" sz="2800" dirty="0" smtClean="0">
                <a:latin typeface="Arial MT"/>
                <a:cs typeface="Arial MT"/>
              </a:rPr>
              <a:t> recueille </a:t>
            </a:r>
            <a:r>
              <a:rPr lang="fr-FR" sz="2800" spc="-5" dirty="0" smtClean="0">
                <a:latin typeface="Arial MT"/>
                <a:cs typeface="Arial MT"/>
              </a:rPr>
              <a:t>le </a:t>
            </a:r>
            <a:r>
              <a:rPr lang="fr-FR" sz="2800" dirty="0" smtClean="0">
                <a:latin typeface="Arial MT"/>
                <a:cs typeface="Arial MT"/>
              </a:rPr>
              <a:t>visage </a:t>
            </a:r>
            <a:r>
              <a:rPr lang="fr-FR" sz="2800" spc="-5" dirty="0" smtClean="0">
                <a:latin typeface="Arial MT"/>
                <a:cs typeface="Arial MT"/>
              </a:rPr>
              <a:t>détecter, puis place des points </a:t>
            </a:r>
            <a:r>
              <a:rPr lang="fr-FR" sz="2800" dirty="0" smtClean="0">
                <a:latin typeface="Arial MT"/>
                <a:cs typeface="Arial MT"/>
              </a:rPr>
              <a:t>sur </a:t>
            </a:r>
            <a:r>
              <a:rPr lang="fr-FR" sz="2800" spc="-5" dirty="0" smtClean="0">
                <a:latin typeface="Arial MT"/>
                <a:cs typeface="Arial MT"/>
              </a:rPr>
              <a:t>le </a:t>
            </a:r>
            <a:r>
              <a:rPr lang="fr-FR" sz="2800" dirty="0" smtClean="0">
                <a:latin typeface="Arial MT"/>
                <a:cs typeface="Arial MT"/>
              </a:rPr>
              <a:t>visage (pour </a:t>
            </a:r>
            <a:r>
              <a:rPr lang="fr-FR" sz="2800" spc="-5" dirty="0" smtClean="0">
                <a:latin typeface="Arial MT"/>
                <a:cs typeface="Arial MT"/>
              </a:rPr>
              <a:t>avoir des </a:t>
            </a:r>
            <a:r>
              <a:rPr lang="fr-FR" sz="2800" dirty="0" smtClean="0">
                <a:latin typeface="Arial MT"/>
                <a:cs typeface="Arial MT"/>
              </a:rPr>
              <a:t>coordonnées) </a:t>
            </a:r>
            <a:r>
              <a:rPr lang="fr-FR" sz="2800" spc="-5" dirty="0" smtClean="0">
                <a:latin typeface="Arial MT"/>
                <a:cs typeface="Arial MT"/>
              </a:rPr>
              <a:t>et </a:t>
            </a:r>
            <a:r>
              <a:rPr lang="fr-FR" sz="2800" spc="-29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ensuite le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transforme en un</a:t>
            </a:r>
            <a:r>
              <a:rPr lang="fr-FR" sz="2800" dirty="0" smtClean="0">
                <a:latin typeface="Arial MT"/>
                <a:cs typeface="Arial MT"/>
              </a:rPr>
              <a:t> vecteur </a:t>
            </a:r>
            <a:r>
              <a:rPr lang="fr-FR" sz="2800" spc="-5" dirty="0" smtClean="0">
                <a:latin typeface="Arial MT"/>
                <a:cs typeface="Arial MT"/>
              </a:rPr>
              <a:t>de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taille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128.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La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deuxième étape</a:t>
            </a:r>
            <a:r>
              <a:rPr lang="fr-FR" sz="2800" dirty="0" smtClean="0">
                <a:latin typeface="Arial MT"/>
                <a:cs typeface="Arial MT"/>
              </a:rPr>
              <a:t> consiste à </a:t>
            </a:r>
            <a:r>
              <a:rPr lang="fr-FR" sz="2800" spc="-5" dirty="0" smtClean="0">
                <a:latin typeface="Arial MT"/>
                <a:cs typeface="Arial MT"/>
              </a:rPr>
              <a:t>faire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la 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différence entre le </a:t>
            </a:r>
            <a:r>
              <a:rPr lang="fr-FR" sz="2800" dirty="0" smtClean="0">
                <a:latin typeface="Arial MT"/>
                <a:cs typeface="Arial MT"/>
              </a:rPr>
              <a:t>vecteur (128) </a:t>
            </a:r>
            <a:r>
              <a:rPr lang="fr-FR" sz="2800" spc="-5" dirty="0" smtClean="0">
                <a:latin typeface="Arial MT"/>
                <a:cs typeface="Arial MT"/>
              </a:rPr>
              <a:t>du </a:t>
            </a:r>
            <a:r>
              <a:rPr lang="fr-FR" sz="2800" dirty="0" smtClean="0">
                <a:latin typeface="Arial MT"/>
                <a:cs typeface="Arial MT"/>
              </a:rPr>
              <a:t>visage </a:t>
            </a:r>
            <a:r>
              <a:rPr lang="fr-FR" sz="2800" spc="-5" dirty="0" smtClean="0">
                <a:latin typeface="Arial MT"/>
                <a:cs typeface="Arial MT"/>
              </a:rPr>
              <a:t>détecté avec </a:t>
            </a:r>
            <a:r>
              <a:rPr lang="fr-FR" sz="2800" dirty="0" smtClean="0">
                <a:latin typeface="Arial MT"/>
                <a:cs typeface="Arial MT"/>
              </a:rPr>
              <a:t>ceux </a:t>
            </a:r>
            <a:r>
              <a:rPr lang="fr-FR" sz="2800" spc="-5" dirty="0" smtClean="0">
                <a:latin typeface="Arial MT"/>
                <a:cs typeface="Arial MT"/>
              </a:rPr>
              <a:t>des </a:t>
            </a:r>
            <a:r>
              <a:rPr lang="fr-FR" sz="2800" dirty="0" smtClean="0">
                <a:latin typeface="Arial MT"/>
                <a:cs typeface="Arial MT"/>
              </a:rPr>
              <a:t>visages connus. Si cette </a:t>
            </a:r>
            <a:r>
              <a:rPr lang="fr-FR" sz="2800" spc="5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différence est inférieure </a:t>
            </a:r>
            <a:r>
              <a:rPr lang="fr-FR" sz="2800" dirty="0" smtClean="0">
                <a:latin typeface="Arial MT"/>
                <a:cs typeface="Arial MT"/>
              </a:rPr>
              <a:t>à </a:t>
            </a:r>
            <a:r>
              <a:rPr lang="fr-FR" sz="2800" spc="-5" dirty="0" smtClean="0">
                <a:latin typeface="Arial MT"/>
                <a:cs typeface="Arial MT"/>
              </a:rPr>
              <a:t>la </a:t>
            </a:r>
            <a:r>
              <a:rPr lang="fr-FR" sz="2800" dirty="0" smtClean="0">
                <a:latin typeface="Arial MT"/>
                <a:cs typeface="Arial MT"/>
              </a:rPr>
              <a:t>valeur </a:t>
            </a:r>
            <a:r>
              <a:rPr lang="fr-FR" sz="2800" spc="-5" dirty="0" smtClean="0">
                <a:latin typeface="Arial MT"/>
                <a:cs typeface="Arial MT"/>
              </a:rPr>
              <a:t>de tolérance </a:t>
            </a:r>
            <a:r>
              <a:rPr lang="fr-FR" sz="2800" dirty="0" smtClean="0">
                <a:latin typeface="Arial MT"/>
                <a:cs typeface="Arial MT"/>
              </a:rPr>
              <a:t>(0.6 </a:t>
            </a:r>
            <a:r>
              <a:rPr lang="fr-FR" sz="2800" spc="-5" dirty="0" smtClean="0">
                <a:latin typeface="Arial MT"/>
                <a:cs typeface="Arial MT"/>
              </a:rPr>
              <a:t>pour notre application) on </a:t>
            </a:r>
            <a:r>
              <a:rPr lang="fr-FR" sz="2800" dirty="0" smtClean="0">
                <a:latin typeface="Arial MT"/>
                <a:cs typeface="Arial MT"/>
              </a:rPr>
              <a:t>considère </a:t>
            </a:r>
            <a:r>
              <a:rPr lang="fr-FR" sz="2800" spc="-5" dirty="0" smtClean="0">
                <a:latin typeface="Arial MT"/>
                <a:cs typeface="Arial MT"/>
              </a:rPr>
              <a:t>que </a:t>
            </a:r>
            <a:r>
              <a:rPr lang="fr-FR" sz="2800" dirty="0" smtClean="0">
                <a:latin typeface="Arial MT"/>
                <a:cs typeface="Arial MT"/>
              </a:rPr>
              <a:t> c’est</a:t>
            </a:r>
            <a:r>
              <a:rPr lang="fr-FR" sz="2800" spc="-5" dirty="0" smtClean="0">
                <a:latin typeface="Arial MT"/>
                <a:cs typeface="Arial MT"/>
              </a:rPr>
              <a:t> la</a:t>
            </a:r>
            <a:r>
              <a:rPr lang="fr-FR" sz="2800" dirty="0" smtClean="0">
                <a:latin typeface="Arial MT"/>
                <a:cs typeface="Arial MT"/>
              </a:rPr>
              <a:t> même</a:t>
            </a:r>
            <a:r>
              <a:rPr lang="fr-FR" sz="2800" spc="-5" dirty="0" smtClean="0">
                <a:latin typeface="Arial MT"/>
                <a:cs typeface="Arial MT"/>
              </a:rPr>
              <a:t> personne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et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par</a:t>
            </a:r>
            <a:r>
              <a:rPr lang="fr-FR" sz="2800" spc="-10" dirty="0" smtClean="0">
                <a:latin typeface="Arial MT"/>
                <a:cs typeface="Arial MT"/>
              </a:rPr>
              <a:t> </a:t>
            </a:r>
            <a:r>
              <a:rPr lang="fr-FR" sz="2800" dirty="0" smtClean="0">
                <a:latin typeface="Arial MT"/>
                <a:cs typeface="Arial MT"/>
              </a:rPr>
              <a:t>conséquent </a:t>
            </a:r>
            <a:r>
              <a:rPr lang="fr-FR" sz="2800" spc="-5" dirty="0" smtClean="0">
                <a:latin typeface="Arial MT"/>
                <a:cs typeface="Arial MT"/>
              </a:rPr>
              <a:t>on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affiche le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nom </a:t>
            </a:r>
            <a:r>
              <a:rPr lang="fr-FR" sz="2800" dirty="0" smtClean="0">
                <a:latin typeface="Arial MT"/>
                <a:cs typeface="Arial MT"/>
              </a:rPr>
              <a:t>sinon</a:t>
            </a:r>
            <a:r>
              <a:rPr lang="fr-FR" sz="2800" spc="-5" dirty="0" smtClean="0">
                <a:latin typeface="Arial MT"/>
                <a:cs typeface="Arial MT"/>
              </a:rPr>
              <a:t> on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affiche</a:t>
            </a:r>
            <a:r>
              <a:rPr lang="fr-FR" sz="2800" dirty="0" smtClean="0">
                <a:latin typeface="Arial MT"/>
                <a:cs typeface="Arial MT"/>
              </a:rPr>
              <a:t> </a:t>
            </a:r>
            <a:r>
              <a:rPr lang="fr-FR" sz="2800" spc="-5" dirty="0" smtClean="0">
                <a:latin typeface="Arial MT"/>
                <a:cs typeface="Arial MT"/>
              </a:rPr>
              <a:t>inconnu.</a:t>
            </a:r>
            <a:endParaRPr lang="fr-FR" sz="2800" dirty="0" smtClean="0">
              <a:latin typeface="Arial MT"/>
              <a:cs typeface="Arial MT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</TotalTime>
  <Words>656</Words>
  <Application>Microsoft Office PowerPoint</Application>
  <PresentationFormat>Affichage à l'écran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Mini projet de reconnaissance faciale </vt:lpstr>
      <vt:lpstr>PLAN</vt:lpstr>
      <vt:lpstr> Introduction </vt:lpstr>
      <vt:lpstr>Diapositive 4</vt:lpstr>
      <vt:lpstr>LE FONCTIONNEMENT</vt:lpstr>
      <vt:lpstr>Diapositive 6</vt:lpstr>
      <vt:lpstr> OUTILS ET TECHNOLOGIES UTILISES</vt:lpstr>
      <vt:lpstr>MISE EN ŒUVRE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de reconnaissance faciale</dc:title>
  <dc:creator>judmar david</dc:creator>
  <cp:lastModifiedBy>judmar david</cp:lastModifiedBy>
  <cp:revision>4</cp:revision>
  <dcterms:created xsi:type="dcterms:W3CDTF">2022-11-24T12:26:37Z</dcterms:created>
  <dcterms:modified xsi:type="dcterms:W3CDTF">2022-11-24T17:28:12Z</dcterms:modified>
</cp:coreProperties>
</file>