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0" r:id="rId1"/>
  </p:sldMasterIdLst>
  <p:notesMasterIdLst>
    <p:notesMasterId r:id="rId19"/>
  </p:notesMasterIdLst>
  <p:sldIdLst>
    <p:sldId id="256" r:id="rId2"/>
    <p:sldId id="351" r:id="rId3"/>
    <p:sldId id="257" r:id="rId4"/>
    <p:sldId id="347" r:id="rId5"/>
    <p:sldId id="348" r:id="rId6"/>
    <p:sldId id="349" r:id="rId7"/>
    <p:sldId id="350" r:id="rId8"/>
    <p:sldId id="352" r:id="rId9"/>
    <p:sldId id="361" r:id="rId10"/>
    <p:sldId id="364" r:id="rId11"/>
    <p:sldId id="362" r:id="rId12"/>
    <p:sldId id="355" r:id="rId13"/>
    <p:sldId id="359" r:id="rId14"/>
    <p:sldId id="358" r:id="rId15"/>
    <p:sldId id="360" r:id="rId16"/>
    <p:sldId id="365" r:id="rId17"/>
    <p:sldId id="357" r:id="rId18"/>
  </p:sldIdLst>
  <p:sldSz cx="9144000" cy="5143500" type="screen16x9"/>
  <p:notesSz cx="6858000" cy="9144000"/>
  <p:embeddedFontLst>
    <p:embeddedFont>
      <p:font typeface="Julius Sans One" charset="0"/>
      <p:regular r:id="rId20"/>
    </p:embeddedFont>
    <p:embeddedFont>
      <p:font typeface="Didact Gothic" charset="0"/>
      <p:regular r:id="rId21"/>
    </p:embeddedFont>
    <p:embeddedFont>
      <p:font typeface="Questrial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44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D37BC01-87D0-4180-AF6B-436B36E0097F}">
  <a:tblStyle styleId="{9D37BC01-87D0-4180-AF6B-436B36E009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-787" y="-77"/>
      </p:cViewPr>
      <p:guideLst>
        <p:guide orient="horz" pos="1620"/>
        <p:guide pos="446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7b02797fa4_2_1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7b02797fa4_2_1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7b02797fa4_2_1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7b02797fa4_2_1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7b02797fa4_2_1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7b02797fa4_2_1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7b02797fa4_2_1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7b02797fa4_2_1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7b02797f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7b02797f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7b02797f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7b02797f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f6f6f201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f6f6f201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f6f6f201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f6f6f201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f6f6f201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f6f6f201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f6f6f201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f6f6f201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f6f6f201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f6f6f201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7b02797f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7b02797f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7b02797fa4_2_1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7b02797fa4_2_1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40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2" name="Google Shape;432;p57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3" name="Google Shape;433;p57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4" name="Google Shape;434;p57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35_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/>
          <p:nvPr/>
        </p:nvSpPr>
        <p:spPr>
          <a:xfrm rot="10800000" flipH="1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58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5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TITLE_ONLY">
    <p:bg>
      <p:bgPr>
        <a:solidFill>
          <a:schemeClr val="accent5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3" name="Google Shape;33;p6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4" name="Google Shape;34;p6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6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solidFill>
          <a:schemeClr val="dk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 flipH="1">
            <a:off x="1821475" y="2527625"/>
            <a:ext cx="55011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043350" y="1533511"/>
            <a:ext cx="3057300" cy="8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1"/>
          </p:nvPr>
        </p:nvSpPr>
        <p:spPr>
          <a:xfrm flipH="1">
            <a:off x="3198150" y="3293187"/>
            <a:ext cx="2747700" cy="3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cxnSp>
        <p:nvCxnSpPr>
          <p:cNvPr id="95" name="Google Shape;95;p15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5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5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29_1">
    <p:bg>
      <p:bgPr>
        <a:solidFill>
          <a:schemeClr val="dk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>
            <a:spLocks noGrp="1"/>
          </p:cNvSpPr>
          <p:nvPr>
            <p:ph type="title"/>
          </p:nvPr>
        </p:nvSpPr>
        <p:spPr>
          <a:xfrm>
            <a:off x="1043779" y="3204651"/>
            <a:ext cx="18975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39"/>
          <p:cNvSpPr txBox="1">
            <a:spLocks noGrp="1"/>
          </p:cNvSpPr>
          <p:nvPr>
            <p:ph type="subTitle" idx="1"/>
          </p:nvPr>
        </p:nvSpPr>
        <p:spPr>
          <a:xfrm>
            <a:off x="1059229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5" name="Google Shape;295;p39"/>
          <p:cNvSpPr txBox="1">
            <a:spLocks noGrp="1"/>
          </p:cNvSpPr>
          <p:nvPr>
            <p:ph type="title" idx="2"/>
          </p:nvPr>
        </p:nvSpPr>
        <p:spPr>
          <a:xfrm>
            <a:off x="2342317" y="1754375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3"/>
          </p:nvPr>
        </p:nvSpPr>
        <p:spPr>
          <a:xfrm>
            <a:off x="2349967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7" name="Google Shape;297;p39"/>
          <p:cNvSpPr txBox="1">
            <a:spLocks noGrp="1"/>
          </p:cNvSpPr>
          <p:nvPr>
            <p:ph type="title" idx="4"/>
          </p:nvPr>
        </p:nvSpPr>
        <p:spPr>
          <a:xfrm>
            <a:off x="3631360" y="3204651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39"/>
          <p:cNvSpPr txBox="1">
            <a:spLocks noGrp="1"/>
          </p:cNvSpPr>
          <p:nvPr>
            <p:ph type="subTitle" idx="5"/>
          </p:nvPr>
        </p:nvSpPr>
        <p:spPr>
          <a:xfrm>
            <a:off x="3639010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9" name="Google Shape;299;p39"/>
          <p:cNvSpPr txBox="1">
            <a:spLocks noGrp="1"/>
          </p:cNvSpPr>
          <p:nvPr>
            <p:ph type="title" idx="6"/>
          </p:nvPr>
        </p:nvSpPr>
        <p:spPr>
          <a:xfrm>
            <a:off x="4926083" y="1754375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p39"/>
          <p:cNvSpPr txBox="1">
            <a:spLocks noGrp="1"/>
          </p:cNvSpPr>
          <p:nvPr>
            <p:ph type="subTitle" idx="7"/>
          </p:nvPr>
        </p:nvSpPr>
        <p:spPr>
          <a:xfrm>
            <a:off x="4930583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1" name="Google Shape;301;p39"/>
          <p:cNvSpPr txBox="1">
            <a:spLocks noGrp="1"/>
          </p:cNvSpPr>
          <p:nvPr>
            <p:ph type="title" idx="8"/>
          </p:nvPr>
        </p:nvSpPr>
        <p:spPr>
          <a:xfrm>
            <a:off x="6215127" y="3204651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2" name="Google Shape;302;p39"/>
          <p:cNvSpPr txBox="1">
            <a:spLocks noGrp="1"/>
          </p:cNvSpPr>
          <p:nvPr>
            <p:ph type="subTitle" idx="9"/>
          </p:nvPr>
        </p:nvSpPr>
        <p:spPr>
          <a:xfrm>
            <a:off x="6219627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3" name="Google Shape;303;p39"/>
          <p:cNvSpPr txBox="1">
            <a:spLocks noGrp="1"/>
          </p:cNvSpPr>
          <p:nvPr>
            <p:ph type="title" idx="13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1_1">
    <p:bg>
      <p:bgPr>
        <a:solidFill>
          <a:schemeClr val="dk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44"/>
          <p:cNvSpPr/>
          <p:nvPr/>
        </p:nvSpPr>
        <p:spPr>
          <a:xfrm rot="10800000" flipH="1">
            <a:off x="-229775" y="-36025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4"/>
          <p:cNvSpPr/>
          <p:nvPr/>
        </p:nvSpPr>
        <p:spPr>
          <a:xfrm>
            <a:off x="6989900" y="34478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TITLE_AND_BODY_1">
    <p:bg>
      <p:bgPr>
        <a:solidFill>
          <a:schemeClr val="accent5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49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1" name="Google Shape;361;p49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2" name="Google Shape;362;p49"/>
          <p:cNvSpPr/>
          <p:nvPr/>
        </p:nvSpPr>
        <p:spPr>
          <a:xfrm rot="10800000">
            <a:off x="5515225" y="-18071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9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8" r:id="rId5"/>
    <p:sldLayoutId id="2147483661" r:id="rId6"/>
    <p:sldLayoutId id="2147483685" r:id="rId7"/>
    <p:sldLayoutId id="2147483690" r:id="rId8"/>
    <p:sldLayoutId id="2147483695" r:id="rId9"/>
    <p:sldLayoutId id="2147483703" r:id="rId10"/>
    <p:sldLayoutId id="214748370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 smtClean="0"/>
              <a:t>Memória</a:t>
            </a:r>
            <a:endParaRPr dirty="0"/>
          </a:p>
        </p:txBody>
      </p:sp>
      <p:sp>
        <p:nvSpPr>
          <p:cNvPr id="464" name="Google Shape;464;p67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sz="1800" dirty="0" err="1" smtClean="0"/>
              <a:t>Nunes</a:t>
            </a:r>
            <a:r>
              <a:rPr lang="es-ES" sz="1800" dirty="0" smtClean="0"/>
              <a:t>, Lorena, Julia </a:t>
            </a:r>
            <a:r>
              <a:rPr lang="es-ES" sz="1800" dirty="0" err="1" smtClean="0"/>
              <a:t>Desiato</a:t>
            </a:r>
            <a:r>
              <a:rPr lang="es-ES" sz="1800" dirty="0" smtClean="0"/>
              <a:t>, </a:t>
            </a:r>
            <a:r>
              <a:rPr lang="es-ES" sz="1800" dirty="0" err="1" smtClean="0"/>
              <a:t>Leone</a:t>
            </a:r>
            <a:endParaRPr sz="1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7"/>
          <p:cNvSpPr txBox="1">
            <a:spLocks noGrp="1"/>
          </p:cNvSpPr>
          <p:nvPr>
            <p:ph type="title"/>
          </p:nvPr>
        </p:nvSpPr>
        <p:spPr>
          <a:xfrm>
            <a:off x="906338" y="902200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 smtClean="0"/>
              <a:t>Memória </a:t>
            </a:r>
            <a:r>
              <a:rPr lang="pt-BR" dirty="0" err="1" smtClean="0"/>
              <a:t>RaM</a:t>
            </a:r>
            <a:r>
              <a:rPr lang="pt-BR" dirty="0" smtClean="0"/>
              <a:t> (SRAM)</a:t>
            </a:r>
            <a:endParaRPr dirty="0"/>
          </a:p>
        </p:txBody>
      </p:sp>
      <p:sp>
        <p:nvSpPr>
          <p:cNvPr id="14" name="Retângulo 13"/>
          <p:cNvSpPr/>
          <p:nvPr/>
        </p:nvSpPr>
        <p:spPr>
          <a:xfrm>
            <a:off x="1407320" y="1714501"/>
            <a:ext cx="56792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50800" algn="just">
              <a:buClr>
                <a:schemeClr val="dk1"/>
              </a:buClr>
              <a:buSzPts val="1400"/>
            </a:pPr>
            <a:r>
              <a:rPr lang="pt-BR" sz="1600" dirty="0" smtClean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 SRAM é um tipo de memória estática de acesso aleatório que mantém os dados armazenados enquanto o circuito integrado está energizado. Ela é usada como memória </a:t>
            </a:r>
            <a:r>
              <a:rPr lang="pt-BR" sz="1600" dirty="0" err="1" smtClean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cache</a:t>
            </a:r>
            <a:r>
              <a:rPr lang="pt-BR" sz="1600" dirty="0" smtClean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em dispositivos que exigem acesso rápido aos dados. A SRAM é mais rápida do que outros tipos de memória, mas é mais cara e consome mais energia, o que limita sua aplicação em dispositivos portáteis com baterias limitadas. A SRAM é usada em aplicações que exigem alta velocidade e baixa latência, como </a:t>
            </a:r>
            <a:r>
              <a:rPr lang="pt-BR" sz="1600" dirty="0" err="1" smtClean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cache</a:t>
            </a:r>
            <a:r>
              <a:rPr lang="pt-BR" sz="1600" dirty="0" smtClean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de processadores e controladores de </a:t>
            </a:r>
            <a:r>
              <a:rPr lang="pt-BR" sz="1600" dirty="0" err="1" smtClean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cache</a:t>
            </a:r>
            <a:r>
              <a:rPr lang="pt-BR" sz="1600" dirty="0" smtClean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de disco.</a:t>
            </a:r>
            <a:endParaRPr lang="pt-BR" sz="1600" dirty="0" smtClean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7"/>
          <p:cNvSpPr txBox="1">
            <a:spLocks noGrp="1"/>
          </p:cNvSpPr>
          <p:nvPr>
            <p:ph type="title"/>
          </p:nvPr>
        </p:nvSpPr>
        <p:spPr>
          <a:xfrm>
            <a:off x="906338" y="902200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 smtClean="0"/>
              <a:t>Memória </a:t>
            </a:r>
            <a:r>
              <a:rPr lang="pt-BR" dirty="0" err="1" smtClean="0"/>
              <a:t>RaM</a:t>
            </a:r>
            <a:r>
              <a:rPr lang="pt-BR" dirty="0" smtClean="0"/>
              <a:t> (DRAM)</a:t>
            </a:r>
            <a:endParaRPr dirty="0"/>
          </a:p>
        </p:txBody>
      </p:sp>
      <p:sp>
        <p:nvSpPr>
          <p:cNvPr id="14" name="Retângulo 13"/>
          <p:cNvSpPr/>
          <p:nvPr/>
        </p:nvSpPr>
        <p:spPr>
          <a:xfrm>
            <a:off x="1407320" y="1714501"/>
            <a:ext cx="567928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50800" algn="just">
              <a:buClr>
                <a:schemeClr val="dk1"/>
              </a:buClr>
              <a:buSzPts val="1400"/>
            </a:pPr>
            <a:r>
              <a:rPr lang="pt-BR" sz="1600" dirty="0" smtClean="0">
                <a:latin typeface="Didact Gothic" charset="0"/>
              </a:rPr>
              <a:t>A DRAM (</a:t>
            </a:r>
            <a:r>
              <a:rPr lang="pt-BR" sz="1600" dirty="0" err="1" smtClean="0">
                <a:latin typeface="Didact Gothic" charset="0"/>
              </a:rPr>
              <a:t>Dynamic</a:t>
            </a:r>
            <a:r>
              <a:rPr lang="pt-BR" sz="1600" dirty="0" smtClean="0">
                <a:latin typeface="Didact Gothic" charset="0"/>
              </a:rPr>
              <a:t> </a:t>
            </a:r>
            <a:r>
              <a:rPr lang="pt-BR" sz="1600" dirty="0" err="1" smtClean="0">
                <a:latin typeface="Didact Gothic" charset="0"/>
              </a:rPr>
              <a:t>Random</a:t>
            </a:r>
            <a:r>
              <a:rPr lang="pt-BR" sz="1600" dirty="0" smtClean="0">
                <a:latin typeface="Didact Gothic" charset="0"/>
              </a:rPr>
              <a:t> Access Memory) é um tipo de memória volátil que armazena dados em células de memória organizadas em linhas e colunas. O acesso aos dados é feito de forma aleatória e ela é usada principalmente como memória de trabalho para armazenar temporariamente dados e programas em uso, permitindo que o processador do computador acesse rapidamente as informações necessárias para executar tarefas.</a:t>
            </a:r>
            <a:endParaRPr lang="pt-BR" sz="1600" dirty="0" smtClean="0">
              <a:solidFill>
                <a:schemeClr val="dk1"/>
              </a:solidFill>
              <a:latin typeface="Didact Gothic" charset="0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7"/>
          <p:cNvSpPr txBox="1">
            <a:spLocks noGrp="1"/>
          </p:cNvSpPr>
          <p:nvPr>
            <p:ph type="title"/>
          </p:nvPr>
        </p:nvSpPr>
        <p:spPr>
          <a:xfrm>
            <a:off x="906338" y="902200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 smtClean="0"/>
              <a:t>Memória </a:t>
            </a:r>
            <a:r>
              <a:rPr lang="pt-BR" dirty="0" err="1" smtClean="0"/>
              <a:t>RaM</a:t>
            </a:r>
            <a:r>
              <a:rPr lang="pt-BR" dirty="0" smtClean="0"/>
              <a:t> (MRAM)</a:t>
            </a:r>
            <a:endParaRPr dirty="0"/>
          </a:p>
        </p:txBody>
      </p:sp>
      <p:sp>
        <p:nvSpPr>
          <p:cNvPr id="14" name="Retângulo 13"/>
          <p:cNvSpPr/>
          <p:nvPr/>
        </p:nvSpPr>
        <p:spPr>
          <a:xfrm>
            <a:off x="1407320" y="1714501"/>
            <a:ext cx="56792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50800" algn="just">
              <a:buClr>
                <a:schemeClr val="dk1"/>
              </a:buClr>
              <a:buSzPts val="1400"/>
            </a:pPr>
            <a:r>
              <a:rPr lang="pt-BR" sz="1600" dirty="0" smtClean="0">
                <a:latin typeface="Didact Gothic" charset="0"/>
              </a:rPr>
              <a:t>O MRAM é um tipo de memória não volátil que usa o magnetismo para armazenar dados. Possui alta densidade, baixo consumo de energia e alta velocidade de operação em comparação com outras tecnologias de memória não volátil. Pode reter dados mesmo quando a energia é desligada, como a memória flash, mas é mais rápida e durável do que ela. Está sendo desenvolvida para uso em diversos dispositivos eletrônicos, como processadores, sistemas embarcados e dispositivos de armazenamento de dados.</a:t>
            </a:r>
            <a:endParaRPr lang="pt-BR" sz="1600" dirty="0" smtClean="0">
              <a:latin typeface="Didact Gothic" charset="0"/>
              <a:sym typeface="Didact Gothic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Azul e Preto Apresentação de Mapa Mental.png"/>
          <p:cNvPicPr>
            <a:picLocks noChangeAspect="1"/>
          </p:cNvPicPr>
          <p:nvPr/>
        </p:nvPicPr>
        <p:blipFill>
          <a:blip r:embed="rId3"/>
          <a:srcRect l="16640" t="11945" r="12031" b="5000"/>
          <a:stretch>
            <a:fillRect/>
          </a:stretch>
        </p:blipFill>
        <p:spPr>
          <a:xfrm>
            <a:off x="1521619" y="614363"/>
            <a:ext cx="6522244" cy="427196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85"/>
          <p:cNvSpPr txBox="1">
            <a:spLocks noGrp="1"/>
          </p:cNvSpPr>
          <p:nvPr>
            <p:ph type="title"/>
          </p:nvPr>
        </p:nvSpPr>
        <p:spPr>
          <a:xfrm flipH="1">
            <a:off x="1635736" y="2677643"/>
            <a:ext cx="6308113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 smtClean="0"/>
              <a:t>gerenciamento e acesso de dados</a:t>
            </a:r>
            <a:endParaRPr dirty="0"/>
          </a:p>
        </p:txBody>
      </p:sp>
      <p:sp>
        <p:nvSpPr>
          <p:cNvPr id="654" name="Google Shape;654;p85"/>
          <p:cNvSpPr txBox="1">
            <a:spLocks noGrp="1"/>
          </p:cNvSpPr>
          <p:nvPr>
            <p:ph type="title" idx="2"/>
          </p:nvPr>
        </p:nvSpPr>
        <p:spPr>
          <a:xfrm flipH="1">
            <a:off x="3043350" y="1533511"/>
            <a:ext cx="3057300" cy="8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cxnSp>
        <p:nvCxnSpPr>
          <p:cNvPr id="656" name="Google Shape;656;p85"/>
          <p:cNvCxnSpPr/>
          <p:nvPr/>
        </p:nvCxnSpPr>
        <p:spPr>
          <a:xfrm>
            <a:off x="4269881" y="3517671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720369" y="944921"/>
            <a:ext cx="7494944" cy="528600"/>
          </a:xfrm>
        </p:spPr>
        <p:txBody>
          <a:bodyPr/>
          <a:lstStyle/>
          <a:p>
            <a:pPr algn="ctr"/>
            <a:r>
              <a:rPr lang="pt-BR" sz="2400" dirty="0" smtClean="0">
                <a:latin typeface="Julius Sans One" charset="0"/>
              </a:rPr>
              <a:t>como o computador gerencia o armazenamento e o acesso aos dados</a:t>
            </a:r>
            <a:endParaRPr lang="pt-BR" sz="2400" dirty="0">
              <a:latin typeface="Julius Sans One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978694" y="2106721"/>
            <a:ext cx="590073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 smtClean="0">
                <a:latin typeface="Didact Gothic" charset="0"/>
              </a:rPr>
              <a:t>O computador gerencia o armazenamento e acesso aos dados por meio de um sistema de arquivos que divide os arquivos em blocos indexados por endereços lógicos. Quando solicitado, o sistema operacional localiza os blocos no dispositivo de armazenamento e os carrega na memória do computador. O uso de técnicas de </a:t>
            </a:r>
            <a:r>
              <a:rPr lang="pt-BR" sz="1600" dirty="0" err="1" smtClean="0">
                <a:latin typeface="Didact Gothic" charset="0"/>
              </a:rPr>
              <a:t>cache</a:t>
            </a:r>
            <a:r>
              <a:rPr lang="pt-BR" sz="1600" dirty="0" smtClean="0">
                <a:latin typeface="Didact Gothic" charset="0"/>
              </a:rPr>
              <a:t> pode acelerar o acesso aos dados frequentemente acessados.</a:t>
            </a:r>
            <a:endParaRPr lang="pt-BR" sz="1600" dirty="0">
              <a:latin typeface="Didact Gothic" charset="0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378869" y="944921"/>
            <a:ext cx="3843337" cy="528600"/>
          </a:xfrm>
        </p:spPr>
        <p:txBody>
          <a:bodyPr/>
          <a:lstStyle/>
          <a:p>
            <a:pPr algn="ctr"/>
            <a:r>
              <a:rPr lang="pt-BR" dirty="0" smtClean="0">
                <a:latin typeface="Julius Sans One" charset="0"/>
              </a:rPr>
              <a:t>O que é </a:t>
            </a:r>
            <a:r>
              <a:rPr lang="pt-BR" dirty="0" err="1" smtClean="0">
                <a:latin typeface="Julius Sans One" charset="0"/>
              </a:rPr>
              <a:t>Cache</a:t>
            </a:r>
            <a:r>
              <a:rPr lang="pt-BR" dirty="0" smtClean="0">
                <a:latin typeface="Julius Sans One" charset="0"/>
              </a:rPr>
              <a:t> </a:t>
            </a:r>
            <a:endParaRPr lang="pt-BR" dirty="0">
              <a:latin typeface="Julius Sans One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243012" y="1678096"/>
            <a:ext cx="59007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 smtClean="0">
                <a:latin typeface="Didact Gothic" charset="0"/>
              </a:rPr>
              <a:t>O </a:t>
            </a:r>
            <a:r>
              <a:rPr lang="pt-BR" sz="1600" dirty="0" err="1" smtClean="0">
                <a:latin typeface="Didact Gothic" charset="0"/>
              </a:rPr>
              <a:t>cache</a:t>
            </a:r>
            <a:r>
              <a:rPr lang="pt-BR" sz="1600" dirty="0" smtClean="0">
                <a:latin typeface="Didact Gothic" charset="0"/>
              </a:rPr>
              <a:t> é uma memória rápida e acessível que armazena dados frequentemente acessados, permitindo um acesso mais rápido do que seria possível a partir da memória principal. Ele pode ser implementado em vários níveis no computador e é usado para melhorar o desempenho de muitas tarefas de computação, como jogos e aplicações de edição de vídeo. Quando os dados são armazenados em </a:t>
            </a:r>
            <a:r>
              <a:rPr lang="pt-BR" sz="1600" dirty="0" err="1" smtClean="0">
                <a:latin typeface="Didact Gothic" charset="0"/>
              </a:rPr>
              <a:t>cache</a:t>
            </a:r>
            <a:r>
              <a:rPr lang="pt-BR" sz="1600" dirty="0" smtClean="0">
                <a:latin typeface="Didact Gothic" charset="0"/>
              </a:rPr>
              <a:t>, eles podem ser acessados mais rapidamente, melhorando o tempo de resposta e o desempenho geral do sistema.</a:t>
            </a:r>
            <a:endParaRPr lang="pt-BR" sz="1600" dirty="0">
              <a:latin typeface="Didact Gothic" charset="0"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 descr="Fotos de Velha com pistola, Imagens de Velha com pistola sem royalties |  Depositpho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5" descr="Azul e Preto Apresentação de Mapa Mental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3542081" y="2265462"/>
            <a:ext cx="498245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b="1" dirty="0" smtClean="0">
                <a:latin typeface="Didact Gothic" charset="0"/>
              </a:rPr>
              <a:t>Alguma </a:t>
            </a:r>
            <a:r>
              <a:rPr lang="pt-BR" sz="4800" b="1" dirty="0" smtClean="0">
                <a:latin typeface="Didact Gothic" charset="0"/>
              </a:rPr>
              <a:t>pergunta?</a:t>
            </a:r>
            <a:endParaRPr lang="pt-BR" sz="4800" b="1" dirty="0">
              <a:latin typeface="Didact Gothic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85"/>
          <p:cNvSpPr txBox="1">
            <a:spLocks noGrp="1"/>
          </p:cNvSpPr>
          <p:nvPr>
            <p:ph type="title"/>
          </p:nvPr>
        </p:nvSpPr>
        <p:spPr>
          <a:xfrm flipH="1">
            <a:off x="1821475" y="2527625"/>
            <a:ext cx="55011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 smtClean="0"/>
              <a:t>Memória ROM</a:t>
            </a:r>
            <a:endParaRPr dirty="0"/>
          </a:p>
        </p:txBody>
      </p:sp>
      <p:sp>
        <p:nvSpPr>
          <p:cNvPr id="654" name="Google Shape;654;p85"/>
          <p:cNvSpPr txBox="1">
            <a:spLocks noGrp="1"/>
          </p:cNvSpPr>
          <p:nvPr>
            <p:ph type="title" idx="2"/>
          </p:nvPr>
        </p:nvSpPr>
        <p:spPr>
          <a:xfrm flipH="1">
            <a:off x="3043350" y="1533511"/>
            <a:ext cx="3057300" cy="8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01</a:t>
            </a:r>
            <a:endParaRPr dirty="0"/>
          </a:p>
        </p:txBody>
      </p:sp>
      <p:cxnSp>
        <p:nvCxnSpPr>
          <p:cNvPr id="656" name="Google Shape;656;p85"/>
          <p:cNvCxnSpPr/>
          <p:nvPr/>
        </p:nvCxnSpPr>
        <p:spPr>
          <a:xfrm>
            <a:off x="4248450" y="3203346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320443" y="644884"/>
            <a:ext cx="3315850" cy="528600"/>
          </a:xfrm>
        </p:spPr>
        <p:txBody>
          <a:bodyPr/>
          <a:lstStyle/>
          <a:p>
            <a:r>
              <a:rPr lang="pt-BR" sz="3200" smtClean="0"/>
              <a:t>Memória ROM</a:t>
            </a: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935832" y="1467655"/>
            <a:ext cx="52435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50800" indent="-457200">
              <a:buClr>
                <a:schemeClr val="dk1"/>
              </a:buClr>
              <a:buSzPts val="1400"/>
              <a:buNone/>
            </a:pPr>
            <a:r>
              <a:rPr lang="pt-BR" sz="2000" b="1" dirty="0" smtClean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Read-Only Memory </a:t>
            </a:r>
            <a:r>
              <a:rPr lang="pt-BR" sz="2000" dirty="0" smtClean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é uma memória somente de leitura que armazena informações permanentes usadas pelo sistema.</a:t>
            </a:r>
          </a:p>
          <a:p>
            <a:pPr marL="228600" marR="50800" lvl="0" indent="-228600">
              <a:buClr>
                <a:schemeClr val="dk1"/>
              </a:buClr>
              <a:buSzPts val="1400"/>
              <a:buFont typeface="Arial" pitchFamily="34" charset="0"/>
              <a:buChar char="•"/>
            </a:pPr>
            <a:endParaRPr lang="pt-BR" sz="2000" dirty="0" smtClean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R="50800" indent="-457200">
              <a:buClr>
                <a:schemeClr val="dk1"/>
              </a:buClr>
              <a:buSzPts val="1400"/>
              <a:buNone/>
            </a:pPr>
            <a:r>
              <a:rPr lang="pt-BR" sz="2000" dirty="0" smtClean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São gravados apenas uma vez </a:t>
            </a:r>
          </a:p>
          <a:p>
            <a:pPr marR="50800" lvl="0" indent="-457200">
              <a:buClr>
                <a:schemeClr val="dk1"/>
              </a:buClr>
              <a:buSzPts val="1400"/>
              <a:buFont typeface="Arial" pitchFamily="34" charset="0"/>
              <a:buChar char="•"/>
            </a:pPr>
            <a:endParaRPr lang="pt-BR" sz="2000" dirty="0" smtClean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R="50800" lvl="0" indent="-457200">
              <a:buClr>
                <a:schemeClr val="dk1"/>
              </a:buClr>
              <a:buSzPts val="1400"/>
              <a:buNone/>
            </a:pPr>
            <a:r>
              <a:rPr lang="pt-BR" sz="2000" dirty="0" smtClean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Não voláteis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320442" y="644884"/>
            <a:ext cx="5008921" cy="528600"/>
          </a:xfrm>
        </p:spPr>
        <p:txBody>
          <a:bodyPr/>
          <a:lstStyle/>
          <a:p>
            <a:r>
              <a:rPr lang="pt-BR" sz="3200" dirty="0" smtClean="0"/>
              <a:t>Memória </a:t>
            </a:r>
            <a:r>
              <a:rPr lang="pt-BR" sz="3200" dirty="0" smtClean="0"/>
              <a:t>ROM (PROM)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014411" y="1497806"/>
            <a:ext cx="621506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 smtClean="0">
                <a:latin typeface="Didact Gothic" charset="0"/>
              </a:rPr>
              <a:t>A PROM é uma subcategoria da memória ROM que é programável apenas uma vez, através de um processo de gravação elétrica que estabelece a lógica a ser armazenada permanentemente. Ela é usada para armazenar dados ou programas que precisam ser permanentes, mas tem a limitação de não poder ser alterada ou apagada depois de programada. Embora tenha sido amplamente utilizada no passado, a PROM foi substituída por outros tipos de memória programável, como a EPROM, EEPROM e memória flash.</a:t>
            </a:r>
            <a:endParaRPr lang="pt-BR" sz="1600" dirty="0">
              <a:latin typeface="Didact Gothic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320442" y="644884"/>
            <a:ext cx="5273239" cy="528600"/>
          </a:xfrm>
        </p:spPr>
        <p:txBody>
          <a:bodyPr/>
          <a:lstStyle/>
          <a:p>
            <a:r>
              <a:rPr lang="pt-BR" sz="3200" dirty="0" smtClean="0"/>
              <a:t>Memória </a:t>
            </a:r>
            <a:r>
              <a:rPr lang="pt-BR" sz="3200" dirty="0" smtClean="0"/>
              <a:t>ROM (</a:t>
            </a:r>
            <a:r>
              <a:rPr lang="pt-BR" sz="3200" dirty="0" smtClean="0"/>
              <a:t>E</a:t>
            </a:r>
            <a:r>
              <a:rPr lang="pt-BR" sz="3200" dirty="0" smtClean="0"/>
              <a:t>PROM)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014411" y="1497806"/>
            <a:ext cx="62150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 smtClean="0">
                <a:latin typeface="Didact Gothic" charset="0"/>
              </a:rPr>
              <a:t>A memória </a:t>
            </a:r>
            <a:r>
              <a:rPr lang="pt-BR" sz="1600" dirty="0" smtClean="0">
                <a:latin typeface="Didact Gothic" charset="0"/>
              </a:rPr>
              <a:t>EPROM </a:t>
            </a:r>
            <a:r>
              <a:rPr lang="pt-BR" sz="1600" dirty="0" smtClean="0">
                <a:latin typeface="Didact Gothic" charset="0"/>
              </a:rPr>
              <a:t>(</a:t>
            </a:r>
            <a:r>
              <a:rPr lang="pt-BR" sz="1600" dirty="0" err="1" smtClean="0">
                <a:latin typeface="Didact Gothic" charset="0"/>
              </a:rPr>
              <a:t>Erasable</a:t>
            </a:r>
            <a:r>
              <a:rPr lang="pt-BR" sz="1600" dirty="0" smtClean="0">
                <a:latin typeface="Didact Gothic" charset="0"/>
              </a:rPr>
              <a:t> </a:t>
            </a:r>
            <a:r>
              <a:rPr lang="pt-BR" sz="1600" dirty="0" err="1" smtClean="0">
                <a:latin typeface="Didact Gothic" charset="0"/>
              </a:rPr>
              <a:t>Programmable</a:t>
            </a:r>
            <a:r>
              <a:rPr lang="pt-BR" sz="1600" dirty="0" smtClean="0">
                <a:latin typeface="Didact Gothic" charset="0"/>
              </a:rPr>
              <a:t> Read-Only Memory) </a:t>
            </a:r>
            <a:r>
              <a:rPr lang="pt-BR" sz="1600" dirty="0" smtClean="0">
                <a:latin typeface="Didact Gothic" charset="0"/>
              </a:rPr>
              <a:t>é um tipo de memória não volátil que pode ser programada e apagada várias vezes e é frequentemente usada para armazenar o firmware de dispositivos eletrônicos. Ela retém seus dados mesmo quando o dispositivo é desligado e requer um dispositivo especializado para programá-la. Depois de programada, a memória EPROM só pode ser apagada usando luz ultravioleta ou eletricamente, dependendo do tipo. No entanto, a tecnologia foi substituída por tecnologias de memória mais avançadas, como a memória flash.</a:t>
            </a:r>
            <a:endParaRPr lang="pt-BR" sz="1600" dirty="0">
              <a:latin typeface="Didact Gothic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320442" y="644884"/>
            <a:ext cx="5523271" cy="528600"/>
          </a:xfrm>
        </p:spPr>
        <p:txBody>
          <a:bodyPr/>
          <a:lstStyle/>
          <a:p>
            <a:r>
              <a:rPr lang="pt-BR" sz="3200" dirty="0" smtClean="0"/>
              <a:t>Memória </a:t>
            </a:r>
            <a:r>
              <a:rPr lang="pt-BR" sz="3200" dirty="0" smtClean="0"/>
              <a:t>ROM (EEPROM)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014411" y="1497806"/>
            <a:ext cx="621506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 smtClean="0">
                <a:latin typeface="Didact Gothic" charset="0"/>
              </a:rPr>
              <a:t>A memória EEPROM é um tipo de memória não volátil que pode ser programada e apagada eletricamente, sem a necessidade de ser removida do circuito integrado. Ela é ideal para armazenar informações que precisam ser alteradas com frequência, como dados de configuração e de usuário. A EEPROM é amplamente utilizada em dispositivos eletrônicos, mas tem algumas desvantagens, como menor capacidade de armazenamento e menor velocidade de leitura e gravação em comparação com outros tipos de memória.</a:t>
            </a:r>
            <a:endParaRPr lang="pt-BR" sz="1600" dirty="0">
              <a:latin typeface="Didact Gothic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320442" y="644884"/>
            <a:ext cx="5523271" cy="528600"/>
          </a:xfrm>
        </p:spPr>
        <p:txBody>
          <a:bodyPr/>
          <a:lstStyle/>
          <a:p>
            <a:r>
              <a:rPr lang="pt-BR" sz="3200" dirty="0" smtClean="0"/>
              <a:t>Memória </a:t>
            </a:r>
            <a:r>
              <a:rPr lang="pt-BR" sz="3200" dirty="0" smtClean="0"/>
              <a:t>ROM (Flash)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014411" y="1497806"/>
            <a:ext cx="62150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 smtClean="0">
                <a:latin typeface="Didact Gothic" charset="0"/>
              </a:rPr>
              <a:t>A memória flash é uma memória não volátil que pode ser programada e apagada eletricamente em blocos de dados, sendo utilizada em dispositivos eletrônicos. Ela possui alta capacidade de armazenamento, velocidade de leitura e gravação, além de ser mais durável que outros tipos de memória. Há dois tipos principais de memória flash: NAND, para armazenamento em massa, e NOR, para executar código diretamente, como em BIOS e firmware. É utilizada em cartões de memória, dispositivos de armazenamento USB e unidades de armazenamento sólido (SSD).</a:t>
            </a:r>
            <a:endParaRPr lang="pt-BR" sz="1600" dirty="0">
              <a:latin typeface="Didact Gothic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85"/>
          <p:cNvSpPr txBox="1">
            <a:spLocks noGrp="1"/>
          </p:cNvSpPr>
          <p:nvPr>
            <p:ph type="title"/>
          </p:nvPr>
        </p:nvSpPr>
        <p:spPr>
          <a:xfrm flipH="1">
            <a:off x="1821475" y="2527625"/>
            <a:ext cx="55011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 smtClean="0"/>
              <a:t>Memória </a:t>
            </a:r>
            <a:r>
              <a:rPr lang="pt-BR" dirty="0" err="1" smtClean="0"/>
              <a:t>RaM</a:t>
            </a:r>
            <a:endParaRPr dirty="0"/>
          </a:p>
        </p:txBody>
      </p:sp>
      <p:sp>
        <p:nvSpPr>
          <p:cNvPr id="654" name="Google Shape;654;p85"/>
          <p:cNvSpPr txBox="1">
            <a:spLocks noGrp="1"/>
          </p:cNvSpPr>
          <p:nvPr>
            <p:ph type="title" idx="2"/>
          </p:nvPr>
        </p:nvSpPr>
        <p:spPr>
          <a:xfrm flipH="1">
            <a:off x="3043350" y="1533511"/>
            <a:ext cx="3057300" cy="8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cxnSp>
        <p:nvCxnSpPr>
          <p:cNvPr id="656" name="Google Shape;656;p85"/>
          <p:cNvCxnSpPr/>
          <p:nvPr/>
        </p:nvCxnSpPr>
        <p:spPr>
          <a:xfrm>
            <a:off x="4248450" y="3203346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7"/>
          <p:cNvSpPr txBox="1">
            <a:spLocks noGrp="1"/>
          </p:cNvSpPr>
          <p:nvPr>
            <p:ph type="title"/>
          </p:nvPr>
        </p:nvSpPr>
        <p:spPr>
          <a:xfrm>
            <a:off x="906338" y="902200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 smtClean="0"/>
              <a:t>Memória </a:t>
            </a:r>
            <a:r>
              <a:rPr lang="pt-BR" dirty="0" err="1" smtClean="0"/>
              <a:t>RaM</a:t>
            </a:r>
            <a:endParaRPr dirty="0"/>
          </a:p>
        </p:txBody>
      </p:sp>
      <p:sp>
        <p:nvSpPr>
          <p:cNvPr id="14" name="Retângulo 13"/>
          <p:cNvSpPr/>
          <p:nvPr/>
        </p:nvSpPr>
        <p:spPr>
          <a:xfrm>
            <a:off x="1407320" y="1714501"/>
            <a:ext cx="56792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50800">
              <a:buClr>
                <a:schemeClr val="dk1"/>
              </a:buClr>
              <a:buSzPts val="1400"/>
            </a:pPr>
            <a:r>
              <a:rPr lang="pt-BR" sz="2000" b="1" dirty="0" err="1" smtClean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Random</a:t>
            </a:r>
            <a:r>
              <a:rPr lang="pt-BR" sz="2000" b="1" dirty="0" smtClean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Access Memory </a:t>
            </a:r>
            <a:r>
              <a:rPr lang="pt-BR" sz="2000" dirty="0" smtClean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É a memória principal do                                computador e é responsável por armazenar                      temporariamente os dados que estão sendo usados pelo processador. </a:t>
            </a:r>
          </a:p>
          <a:p>
            <a:pPr marL="228600" marR="50800" lvl="0" indent="-228600">
              <a:buClr>
                <a:schemeClr val="dk1"/>
              </a:buClr>
              <a:buSzPts val="1400"/>
            </a:pPr>
            <a:endParaRPr lang="pt-BR" sz="2000" dirty="0" smtClean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R="50800" lvl="0" indent="-457200">
              <a:buClr>
                <a:schemeClr val="dk1"/>
              </a:buClr>
              <a:buSzPts val="1400"/>
            </a:pPr>
            <a:endParaRPr lang="pt-BR" sz="2000" dirty="0" smtClean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R="50800" lvl="0" indent="-457200">
              <a:buClr>
                <a:schemeClr val="dk1"/>
              </a:buClr>
              <a:buSzPts val="1400"/>
            </a:pPr>
            <a:r>
              <a:rPr lang="pt-BR" sz="2000" dirty="0" smtClean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Informações voláteis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ist Grayscale Pitch Deck XL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891</Words>
  <Application>Microsoft Office PowerPoint</Application>
  <PresentationFormat>Apresentação na tela (16:9)</PresentationFormat>
  <Paragraphs>38</Paragraphs>
  <Slides>17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Julius Sans One</vt:lpstr>
      <vt:lpstr>Didact Gothic</vt:lpstr>
      <vt:lpstr>Questrial</vt:lpstr>
      <vt:lpstr>Minimalist Grayscale Pitch Deck XL by Slidesgo</vt:lpstr>
      <vt:lpstr>Memória</vt:lpstr>
      <vt:lpstr>Memória ROM</vt:lpstr>
      <vt:lpstr>Memória ROM</vt:lpstr>
      <vt:lpstr>Memória ROM (PROM)</vt:lpstr>
      <vt:lpstr>Memória ROM (EPROM)</vt:lpstr>
      <vt:lpstr>Memória ROM (EEPROM)</vt:lpstr>
      <vt:lpstr>Memória ROM (Flash)</vt:lpstr>
      <vt:lpstr>Memória RaM</vt:lpstr>
      <vt:lpstr>Memória RaM</vt:lpstr>
      <vt:lpstr>Memória RaM (SRAM)</vt:lpstr>
      <vt:lpstr>Memória RaM (DRAM)</vt:lpstr>
      <vt:lpstr>Memória RaM (MRAM)</vt:lpstr>
      <vt:lpstr>Slide 13</vt:lpstr>
      <vt:lpstr>gerenciamento e acesso de dados</vt:lpstr>
      <vt:lpstr>como o computador gerencia o armazenamento e o acesso aos dados</vt:lpstr>
      <vt:lpstr>O que é Cache 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Memória</dc:title>
  <cp:lastModifiedBy>Lenovo</cp:lastModifiedBy>
  <cp:revision>13</cp:revision>
  <dcterms:modified xsi:type="dcterms:W3CDTF">2023-04-10T23:12:42Z</dcterms:modified>
</cp:coreProperties>
</file>