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47" r:id="rId2"/>
    <p:sldId id="346" r:id="rId3"/>
    <p:sldId id="398" r:id="rId4"/>
    <p:sldId id="417" r:id="rId5"/>
    <p:sldId id="418" r:id="rId6"/>
    <p:sldId id="419" r:id="rId7"/>
    <p:sldId id="420" r:id="rId8"/>
    <p:sldId id="421" r:id="rId9"/>
    <p:sldId id="389" r:id="rId10"/>
    <p:sldId id="284" r:id="rId11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38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6"/>
    <a:srgbClr val="F5CD4A"/>
    <a:srgbClr val="427B99"/>
    <a:srgbClr val="EFE9ED"/>
    <a:srgbClr val="CA5436"/>
    <a:srgbClr val="FFFCF7"/>
    <a:srgbClr val="57B548"/>
    <a:srgbClr val="316EB7"/>
    <a:srgbClr val="70AD47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8" y="288"/>
      </p:cViewPr>
      <p:guideLst>
        <p:guide orient="horz" pos="2296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927E9-2347-5696-A513-61F00042C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E74E49-BC03-CDA7-CABF-9040E9D0F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947278-BFAF-09B0-9449-8AC9CBB23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28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47E3-A2AD-2E8D-70D8-33547A99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FC917B8-09A7-C9D8-A0D9-A59ECADB1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AFF1A8-AEF1-7C9C-08A8-EF4C22C02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20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3290-B2B2-6945-C80D-6913A073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9F2B8C-8C9A-A882-D058-F79165163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D4342F-DB88-BB57-7946-6113BF2E6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559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E9057-B626-012F-EDCD-F3E08DC3F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496BB9-647D-931D-0F81-A46F4F54D0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6E6F63-14C3-A556-0581-EC5FEFBA5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32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6E428-669F-EB59-D3A0-FCC3375D9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90DFCB-640D-CF58-0A6D-F1A8CAE97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2AA1E1-843A-5514-03B4-9B16B041C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473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219F3D-2565-2440-BCC8-6AE6B708B6BE}" type="slidenum">
              <a:rPr kumimoji="1" lang="zh-CN" altLang="en-US" smtClean="0">
                <a:solidFill>
                  <a:prstClr val="black"/>
                </a:solidFill>
              </a:rPr>
              <a:t>10</a:t>
            </a:fld>
            <a:endParaRPr kumimoji="1"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公司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29620" y="635"/>
            <a:ext cx="1260475" cy="42672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ingdao.com/yddoc/rpa/712111712911486976?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it0jhu6kvu.feishu.cn/docx/M8M2djBwAo5j6kx6QN8cljT5nle?blockId=doxcnyukbCjsU2uXMaSiqY2JyVg&amp;blockToken=OH4Nwue4nh9bOab78d5cenXVn3c&amp;blockType=whiteboard&amp;doc_app_id=50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it0jhu6kvu.feishu.cn/base/KP5ubEedLatObjs2EBccwPiEnSf?table=tblWZWLW24tKmHyM&amp;view=vewJWZy6Yt" TargetMode="External"/><Relationship Id="rId5" Type="http://schemas.openxmlformats.org/officeDocument/2006/relationships/hyperlink" Target="https://wit0jhu6kvu.feishu.cn/wiki/SfmowCZReimMmRkB9JAcE0rxnDt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it0jhu6kvu.feishu.cn/base/B8kvbMbeJa8yvrsEshtcXDtinTc?table=tblaAH4RjuCMDruj&amp;view=vewhTHPpF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/>
          <p:cNvSpPr/>
          <p:nvPr/>
        </p:nvSpPr>
        <p:spPr>
          <a:xfrm>
            <a:off x="619760" y="5879465"/>
            <a:ext cx="2339975" cy="598805"/>
          </a:xfrm>
          <a:prstGeom prst="ellipse">
            <a:avLst/>
          </a:prstGeom>
          <a:solidFill>
            <a:srgbClr val="70AD46">
              <a:alpha val="50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45510" y="2335530"/>
            <a:ext cx="8431530" cy="1358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ctr"/>
            <a:r>
              <a:rPr lang="en-US" altLang="zh-CN" sz="6600" b="1" dirty="0">
                <a:solidFill>
                  <a:srgbClr val="70AD46"/>
                </a:solidFill>
                <a:latin typeface="+mj-ea"/>
                <a:ea typeface="+mj-ea"/>
              </a:rPr>
              <a:t>RPA</a:t>
            </a:r>
            <a:r>
              <a:rPr lang="zh-CN" altLang="en-US" sz="6600" b="1" dirty="0">
                <a:solidFill>
                  <a:srgbClr val="70AD46"/>
                </a:solidFill>
                <a:latin typeface="+mj-ea"/>
                <a:ea typeface="+mj-ea"/>
              </a:rPr>
              <a:t>普及课程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750560" y="5071110"/>
            <a:ext cx="465963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/>
            <a:r>
              <a:rPr lang="zh-CN" dirty="0">
                <a:latin typeface="+mn-ea"/>
                <a:cs typeface="+mn-ea"/>
              </a:rPr>
              <a:t>日期：</a:t>
            </a:r>
            <a:r>
              <a:rPr lang="en-US" altLang="zh-CN" dirty="0">
                <a:latin typeface="+mn-ea"/>
                <a:cs typeface="+mn-ea"/>
              </a:rPr>
              <a:t>2024</a:t>
            </a:r>
            <a:r>
              <a:rPr lang="zh-CN" altLang="en-US" dirty="0">
                <a:latin typeface="+mn-ea"/>
                <a:cs typeface="+mn-ea"/>
              </a:rPr>
              <a:t>年</a:t>
            </a:r>
            <a:r>
              <a:rPr lang="en-US" altLang="zh-CN" dirty="0">
                <a:latin typeface="+mn-ea"/>
                <a:cs typeface="+mn-ea"/>
              </a:rPr>
              <a:t>X</a:t>
            </a:r>
            <a:r>
              <a:rPr lang="zh-CN" altLang="en-US" dirty="0">
                <a:latin typeface="+mn-ea"/>
                <a:cs typeface="+mn-ea"/>
              </a:rPr>
              <a:t>月</a:t>
            </a:r>
            <a:r>
              <a:rPr lang="en-US" altLang="zh-CN" dirty="0">
                <a:latin typeface="+mn-ea"/>
                <a:cs typeface="+mn-ea"/>
              </a:rPr>
              <a:t> </a:t>
            </a:r>
            <a:r>
              <a:rPr lang="zh-CN" altLang="en-US" dirty="0">
                <a:latin typeface="+mn-ea"/>
                <a:cs typeface="+mn-ea"/>
              </a:rPr>
              <a:t>密级：对内公开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5932805" y="4110990"/>
            <a:ext cx="3251835" cy="657225"/>
          </a:xfrm>
          <a:prstGeom prst="roundRect">
            <a:avLst>
              <a:gd name="adj" fmla="val 50000"/>
            </a:avLst>
          </a:prstGeom>
          <a:solidFill>
            <a:srgbClr val="F5CD4A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12700" cap="rnd" cmpd="sng">
                <a:solidFill>
                  <a:sysClr val="windowText" lastClr="000000"/>
                </a:solidFill>
                <a:prstDash val="solid"/>
              </a:ln>
              <a:solidFill>
                <a:schemeClr val="lt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5365" y="4157980"/>
            <a:ext cx="4659630" cy="6102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/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朱哥</a:t>
            </a:r>
            <a:r>
              <a:rPr lang="en-US" altLang="zh-CN" sz="3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/</a:t>
            </a:r>
            <a:r>
              <a:rPr lang="zh-CN" altLang="en-US" sz="3000" dirty="0">
                <a:solidFill>
                  <a:schemeClr val="bg1"/>
                </a:solidFill>
                <a:latin typeface="+mj-ea"/>
                <a:ea typeface="+mj-ea"/>
                <a:cs typeface="+mj-ea"/>
              </a:rPr>
              <a:t>需求计划部</a:t>
            </a:r>
          </a:p>
        </p:txBody>
      </p:sp>
      <p:sp>
        <p:nvSpPr>
          <p:cNvPr id="12" name="椭圆 11"/>
          <p:cNvSpPr/>
          <p:nvPr/>
        </p:nvSpPr>
        <p:spPr>
          <a:xfrm>
            <a:off x="391160" y="5879465"/>
            <a:ext cx="2771140" cy="729615"/>
          </a:xfrm>
          <a:prstGeom prst="ellipse">
            <a:avLst/>
          </a:prstGeom>
          <a:solidFill>
            <a:srgbClr val="70AD46">
              <a:alpha val="50000"/>
            </a:srgbClr>
          </a:solidFill>
          <a:ln>
            <a:noFill/>
          </a:ln>
          <a:effectLst>
            <a:outerShdw blurRad="50800" dist="50800" dir="5400000" sx="1000" sy="1000" algn="ctr" rotWithShape="0">
              <a:srgbClr val="000000">
                <a:alpha val="10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/>
          </a:p>
        </p:txBody>
      </p:sp>
      <p:pic>
        <p:nvPicPr>
          <p:cNvPr id="6" name="图片 5" descr="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21055" y="57150"/>
            <a:ext cx="5183505" cy="64795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397760" y="2686050"/>
            <a:ext cx="8431530" cy="1358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en-US" sz="9600" b="1">
                <a:solidFill>
                  <a:srgbClr val="70AD46"/>
                </a:solidFill>
                <a:latin typeface="+mj-ea"/>
                <a:ea typeface="+mj-ea"/>
              </a:rPr>
              <a:t>Thank You</a:t>
            </a:r>
          </a:p>
        </p:txBody>
      </p:sp>
      <p:sp>
        <p:nvSpPr>
          <p:cNvPr id="10" name="文本框 9"/>
          <p:cNvSpPr txBox="1"/>
          <p:nvPr/>
        </p:nvSpPr>
        <p:spPr>
          <a:xfrm rot="660000">
            <a:off x="8919210" y="2712085"/>
            <a:ext cx="2132330" cy="153606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en-US" sz="12000" b="1">
                <a:solidFill>
                  <a:srgbClr val="70AD46"/>
                </a:solidFill>
                <a:latin typeface="+mj-ea"/>
                <a:ea typeface="+mj-ea"/>
              </a:rPr>
              <a:t>!</a:t>
            </a:r>
          </a:p>
        </p:txBody>
      </p:sp>
      <p:pic>
        <p:nvPicPr>
          <p:cNvPr id="12" name="图片 11" descr="1-封面"/>
          <p:cNvPicPr>
            <a:picLocks noChangeAspect="1"/>
          </p:cNvPicPr>
          <p:nvPr/>
        </p:nvPicPr>
        <p:blipFill>
          <a:blip r:embed="rId3"/>
          <a:srcRect l="39036" t="13055" r="38724" b="68704"/>
          <a:stretch>
            <a:fillRect/>
          </a:stretch>
        </p:blipFill>
        <p:spPr>
          <a:xfrm>
            <a:off x="4759325" y="5126990"/>
            <a:ext cx="2667635" cy="1230630"/>
          </a:xfrm>
          <a:prstGeom prst="rect">
            <a:avLst/>
          </a:prstGeom>
        </p:spPr>
      </p:pic>
      <p:pic>
        <p:nvPicPr>
          <p:cNvPr id="11" name="图片 10" descr="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0">
            <a:off x="3154680" y="1638935"/>
            <a:ext cx="1351280" cy="16903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521710" y="215900"/>
            <a:ext cx="8431530" cy="1358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zh-CN" altLang="en-US" sz="6800" b="1">
                <a:solidFill>
                  <a:srgbClr val="70AD46"/>
                </a:solidFill>
                <a:latin typeface="+mj-ea"/>
                <a:ea typeface="+mj-ea"/>
              </a:rPr>
              <a:t>课</a:t>
            </a:r>
            <a:r>
              <a:rPr lang="en-US" altLang="zh-CN" sz="6800" b="1">
                <a:solidFill>
                  <a:srgbClr val="70AD46"/>
                </a:solidFill>
                <a:latin typeface="+mj-ea"/>
                <a:ea typeface="+mj-ea"/>
              </a:rPr>
              <a:t> </a:t>
            </a:r>
            <a:r>
              <a:rPr lang="zh-CN" altLang="en-US" sz="6800" b="1">
                <a:solidFill>
                  <a:srgbClr val="70AD46"/>
                </a:solidFill>
                <a:latin typeface="+mj-ea"/>
                <a:ea typeface="+mj-ea"/>
              </a:rPr>
              <a:t>程</a:t>
            </a:r>
            <a:r>
              <a:rPr lang="en-US" altLang="zh-CN" sz="6800" b="1">
                <a:solidFill>
                  <a:srgbClr val="70AD46"/>
                </a:solidFill>
                <a:latin typeface="+mj-ea"/>
                <a:ea typeface="+mj-ea"/>
              </a:rPr>
              <a:t> </a:t>
            </a:r>
            <a:r>
              <a:rPr lang="zh-CN" altLang="en-US" sz="6800" b="1">
                <a:solidFill>
                  <a:srgbClr val="70AD46"/>
                </a:solidFill>
                <a:latin typeface="+mj-ea"/>
                <a:ea typeface="+mj-ea"/>
              </a:rPr>
              <a:t>目</a:t>
            </a:r>
            <a:r>
              <a:rPr lang="en-US" altLang="zh-CN" sz="6800" b="1">
                <a:solidFill>
                  <a:srgbClr val="70AD46"/>
                </a:solidFill>
                <a:latin typeface="+mj-ea"/>
                <a:ea typeface="+mj-ea"/>
              </a:rPr>
              <a:t> </a:t>
            </a:r>
            <a:r>
              <a:rPr lang="zh-CN" altLang="en-US" sz="6800" b="1">
                <a:solidFill>
                  <a:srgbClr val="70AD46"/>
                </a:solidFill>
                <a:latin typeface="+mj-ea"/>
                <a:ea typeface="+mj-ea"/>
              </a:rPr>
              <a:t>标</a:t>
            </a:r>
          </a:p>
        </p:txBody>
      </p:sp>
      <p:sp>
        <p:nvSpPr>
          <p:cNvPr id="41" name="矩形 9"/>
          <p:cNvSpPr/>
          <p:nvPr/>
        </p:nvSpPr>
        <p:spPr>
          <a:xfrm>
            <a:off x="1232451" y="1815548"/>
            <a:ext cx="7606749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理解</a:t>
            </a:r>
            <a:r>
              <a:rPr lang="en-US" altLang="zh-CN" dirty="0">
                <a:solidFill>
                  <a:schemeClr val="tx1"/>
                </a:solidFill>
                <a:latin typeface="+mn-ea"/>
                <a:sym typeface="+mn-ea"/>
              </a:rPr>
              <a:t>RPA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的基本概念及其运作方式</a:t>
            </a:r>
            <a:endParaRPr lang="en-US" altLang="zh-CN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了解</a:t>
            </a:r>
            <a:r>
              <a:rPr lang="en-US" altLang="zh-CN" dirty="0">
                <a:solidFill>
                  <a:schemeClr val="tx1"/>
                </a:solidFill>
                <a:latin typeface="+mn-ea"/>
                <a:sym typeface="+mn-ea"/>
              </a:rPr>
              <a:t>RPA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在公司日常工作中的应用场景</a:t>
            </a:r>
            <a:endParaRPr lang="en-US" altLang="zh-CN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掌握提出</a:t>
            </a:r>
            <a:r>
              <a:rPr lang="en-US" altLang="zh-CN" dirty="0">
                <a:solidFill>
                  <a:schemeClr val="tx1"/>
                </a:solidFill>
                <a:latin typeface="+mn-ea"/>
                <a:sym typeface="+mn-ea"/>
              </a:rPr>
              <a:t>RPA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需求的方法，推动内部流程优化</a:t>
            </a: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5375" y="212090"/>
            <a:ext cx="4659630" cy="610235"/>
          </a:xfrm>
          <a:prstGeom prst="rect">
            <a:avLst/>
          </a:prstGeom>
          <a:noFill/>
        </p:spPr>
        <p:txBody>
          <a:bodyPr wrap="square" lIns="144145" tIns="46990" rIns="360045" bIns="71755" rtlCol="0" anchor="t" anchorCtr="0">
            <a:noAutofit/>
          </a:bodyPr>
          <a:lstStyle/>
          <a:p>
            <a:pPr lvl="0" algn="l" fontAlgn="ctr"/>
            <a:r>
              <a:rPr lang="en-US" altLang="zh-CN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RPA</a:t>
            </a:r>
            <a:r>
              <a:rPr lang="zh-CN" altLang="en-US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的定义和优势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83096" y="993912"/>
            <a:ext cx="11145077" cy="55261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定义：</a:t>
            </a:r>
            <a:r>
              <a:rPr lang="en-US" altLang="zh-CN" sz="3000" dirty="0">
                <a:latin typeface="+mj-ea"/>
                <a:ea typeface="+mj-ea"/>
                <a:cs typeface="+mj-ea"/>
              </a:rPr>
              <a:t>RPA</a:t>
            </a:r>
            <a:r>
              <a:rPr lang="zh-CN" altLang="en-US" sz="3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3000" dirty="0">
                <a:latin typeface="+mj-ea"/>
                <a:ea typeface="+mj-ea"/>
                <a:cs typeface="+mj-ea"/>
              </a:rPr>
              <a:t>Robotic Process Automation</a:t>
            </a:r>
            <a:r>
              <a:rPr lang="zh-CN" altLang="en-US" sz="3000" dirty="0">
                <a:latin typeface="+mj-ea"/>
                <a:ea typeface="+mj-ea"/>
                <a:cs typeface="+mj-ea"/>
              </a:rPr>
              <a:t>）</a:t>
            </a:r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是一种软件机器人技术，通过模拟人工操作，完成高重复性、基于规则的任务。</a:t>
            </a:r>
          </a:p>
          <a:p>
            <a:pPr lvl="0" algn="l"/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三大优势：</a:t>
            </a:r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endParaRPr lang="zh-CN" altLang="en-US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    提高效率，减少人为错误</a:t>
            </a:r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endParaRPr lang="zh-CN" altLang="en-US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    降低成本，无需改变现有系统</a:t>
            </a:r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endParaRPr lang="zh-CN" altLang="en-US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    全天候运行，自动化覆盖率高</a:t>
            </a:r>
            <a:endParaRPr lang="zh-CN" sz="3000" dirty="0">
              <a:latin typeface="+mj-ea"/>
              <a:ea typeface="+mj-ea"/>
              <a:cs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EDEB6-7E02-65F6-BEE1-92E38B84E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4FA089-E73D-3624-DDFD-F0E9E2054D67}"/>
              </a:ext>
            </a:extLst>
          </p:cNvPr>
          <p:cNvSpPr txBox="1"/>
          <p:nvPr/>
        </p:nvSpPr>
        <p:spPr>
          <a:xfrm>
            <a:off x="1095375" y="212090"/>
            <a:ext cx="4659630" cy="610235"/>
          </a:xfrm>
          <a:prstGeom prst="rect">
            <a:avLst/>
          </a:prstGeom>
          <a:noFill/>
        </p:spPr>
        <p:txBody>
          <a:bodyPr wrap="square" lIns="144145" tIns="46990" rIns="360045" bIns="71755" rtlCol="0" anchor="t" anchorCtr="0">
            <a:noAutofit/>
          </a:bodyPr>
          <a:lstStyle/>
          <a:p>
            <a:pPr lvl="0" algn="l" fontAlgn="ctr"/>
            <a:r>
              <a:rPr lang="en-US" altLang="zh-CN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RPA</a:t>
            </a:r>
            <a:r>
              <a:rPr lang="zh-CN" altLang="en-US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的定义和优势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7A56B8-0623-1512-2403-822AE4F7853B}"/>
              </a:ext>
            </a:extLst>
          </p:cNvPr>
          <p:cNvSpPr txBox="1"/>
          <p:nvPr/>
        </p:nvSpPr>
        <p:spPr>
          <a:xfrm>
            <a:off x="583096" y="993912"/>
            <a:ext cx="11145077" cy="55261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定义：</a:t>
            </a:r>
            <a:r>
              <a:rPr lang="en-US" altLang="zh-CN" sz="3000" dirty="0">
                <a:latin typeface="+mj-ea"/>
                <a:ea typeface="+mj-ea"/>
                <a:cs typeface="+mj-ea"/>
              </a:rPr>
              <a:t>RPA</a:t>
            </a:r>
            <a:r>
              <a:rPr lang="zh-CN" altLang="en-US" sz="3000" dirty="0">
                <a:latin typeface="+mj-ea"/>
                <a:ea typeface="+mj-ea"/>
                <a:cs typeface="+mj-ea"/>
              </a:rPr>
              <a:t>（</a:t>
            </a:r>
            <a:r>
              <a:rPr lang="en-US" altLang="zh-CN" sz="3000" dirty="0">
                <a:latin typeface="+mj-ea"/>
                <a:ea typeface="+mj-ea"/>
                <a:cs typeface="+mj-ea"/>
              </a:rPr>
              <a:t>Robotic Process Automation</a:t>
            </a:r>
            <a:r>
              <a:rPr lang="zh-CN" altLang="en-US" sz="3000" dirty="0">
                <a:latin typeface="+mj-ea"/>
                <a:ea typeface="+mj-ea"/>
                <a:cs typeface="+mj-ea"/>
              </a:rPr>
              <a:t>）</a:t>
            </a:r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是一种软件机器人技术，通过模拟人工操作，完成高重复性、基于规则的任务。</a:t>
            </a:r>
          </a:p>
          <a:p>
            <a:pPr lvl="0" algn="l"/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三大优势：</a:t>
            </a:r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endParaRPr lang="zh-CN" altLang="en-US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    提高效率，减少人为错误</a:t>
            </a:r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endParaRPr lang="zh-CN" altLang="en-US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    降低成本，无需改变现有系统</a:t>
            </a:r>
            <a:endParaRPr lang="en-US" altLang="zh-CN" sz="3000" dirty="0">
              <a:latin typeface="+mj-ea"/>
              <a:ea typeface="+mj-ea"/>
              <a:cs typeface="+mj-ea"/>
            </a:endParaRPr>
          </a:p>
          <a:p>
            <a:pPr lvl="0" algn="l"/>
            <a:endParaRPr lang="zh-CN" altLang="en-US" sz="3000" dirty="0">
              <a:latin typeface="+mj-ea"/>
              <a:ea typeface="+mj-ea"/>
              <a:cs typeface="+mj-ea"/>
            </a:endParaRPr>
          </a:p>
          <a:p>
            <a:pPr lvl="0" algn="l"/>
            <a:r>
              <a:rPr lang="zh-CN" altLang="en-US" sz="3000" dirty="0">
                <a:latin typeface="+mj-ea"/>
                <a:ea typeface="+mj-ea"/>
                <a:cs typeface="+mj-ea"/>
              </a:rPr>
              <a:t>    全天候运行，自动化覆盖率高</a:t>
            </a:r>
            <a:endParaRPr lang="zh-CN" sz="3000" dirty="0">
              <a:latin typeface="+mj-ea"/>
              <a:ea typeface="+mj-ea"/>
              <a:cs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A67C89-FE43-DF76-2684-2949076F1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" y="881062"/>
            <a:ext cx="12096750" cy="526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9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B1393-D2BB-01E6-890F-5F1B2B15D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2BFDD3-A2B9-E1B6-256F-BCB3E564EF3D}"/>
              </a:ext>
            </a:extLst>
          </p:cNvPr>
          <p:cNvSpPr txBox="1"/>
          <p:nvPr/>
        </p:nvSpPr>
        <p:spPr>
          <a:xfrm>
            <a:off x="1095375" y="212090"/>
            <a:ext cx="4659630" cy="610235"/>
          </a:xfrm>
          <a:prstGeom prst="rect">
            <a:avLst/>
          </a:prstGeom>
          <a:noFill/>
        </p:spPr>
        <p:txBody>
          <a:bodyPr wrap="square" lIns="144145" tIns="46990" rIns="360045" bIns="71755" rtlCol="0" anchor="t" anchorCtr="0">
            <a:noAutofit/>
          </a:bodyPr>
          <a:lstStyle/>
          <a:p>
            <a:pPr lvl="0" algn="l" fontAlgn="ctr"/>
            <a:r>
              <a:rPr lang="en-US" altLang="zh-CN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RPA</a:t>
            </a:r>
            <a:r>
              <a:rPr lang="zh-CN" altLang="en-US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不能做什么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444EB8-6418-C1E9-3692-D5083E50D9FA}"/>
              </a:ext>
            </a:extLst>
          </p:cNvPr>
          <p:cNvSpPr txBox="1"/>
          <p:nvPr/>
        </p:nvSpPr>
        <p:spPr>
          <a:xfrm>
            <a:off x="583096" y="993912"/>
            <a:ext cx="11145077" cy="552615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+mj-lt"/>
              <a:buAutoNum type="arabicPeriod"/>
            </a:pPr>
            <a:r>
              <a:rPr lang="zh-CN" altLang="en-US" sz="3200" b="1" dirty="0"/>
              <a:t>缺乏复杂决策能力</a:t>
            </a:r>
            <a:r>
              <a:rPr lang="zh-CN" altLang="en-US" sz="3200" dirty="0"/>
              <a:t>：无法处理抽象或非规则化任务。</a:t>
            </a:r>
            <a:endParaRPr lang="en-US" altLang="zh-CN" sz="3200" dirty="0"/>
          </a:p>
          <a:p>
            <a:pPr>
              <a:buFont typeface="+mj-lt"/>
              <a:buAutoNum type="arabicPeriod"/>
            </a:pPr>
            <a:endParaRPr lang="zh-CN" altLang="en-US" sz="3200" dirty="0"/>
          </a:p>
          <a:p>
            <a:pPr>
              <a:buFont typeface="+mj-lt"/>
              <a:buAutoNum type="arabicPeriod"/>
            </a:pPr>
            <a:r>
              <a:rPr lang="zh-CN" altLang="en-US" sz="3200" b="1" dirty="0"/>
              <a:t>动态流程适应性差</a:t>
            </a:r>
            <a:r>
              <a:rPr lang="zh-CN" altLang="en-US" sz="3200" dirty="0"/>
              <a:t>：</a:t>
            </a:r>
            <a:r>
              <a:rPr lang="en-US" altLang="zh-CN" sz="3200" dirty="0"/>
              <a:t> </a:t>
            </a:r>
            <a:r>
              <a:rPr lang="zh-CN" altLang="en-US" sz="3200" dirty="0"/>
              <a:t>流程变更需频繁调整脚本。</a:t>
            </a:r>
            <a:endParaRPr lang="en-US" altLang="zh-CN" sz="3200" dirty="0"/>
          </a:p>
          <a:p>
            <a:pPr>
              <a:buFont typeface="+mj-lt"/>
              <a:buAutoNum type="arabicPeriod"/>
            </a:pPr>
            <a:endParaRPr lang="zh-CN" altLang="en-US" sz="3200" dirty="0"/>
          </a:p>
          <a:p>
            <a:pPr>
              <a:buFont typeface="+mj-lt"/>
              <a:buAutoNum type="arabicPeriod"/>
            </a:pPr>
            <a:r>
              <a:rPr lang="zh-CN" altLang="en-US" sz="3200" b="1" dirty="0"/>
              <a:t>处理非结构化数据能力有限</a:t>
            </a:r>
            <a:r>
              <a:rPr lang="zh-CN" altLang="en-US" sz="3200" dirty="0"/>
              <a:t>：需借助</a:t>
            </a:r>
            <a:r>
              <a:rPr lang="en-US" altLang="zh-CN" sz="3200" dirty="0"/>
              <a:t>AI</a:t>
            </a:r>
            <a:r>
              <a:rPr lang="zh-CN" altLang="en-US" sz="3200" dirty="0"/>
              <a:t>技术扩展功能。</a:t>
            </a:r>
          </a:p>
          <a:p>
            <a:endParaRPr lang="en-US" altLang="zh-CN" sz="3200" b="1" dirty="0"/>
          </a:p>
          <a:p>
            <a:r>
              <a:rPr lang="zh-CN" altLang="en-US" sz="3200" b="1" dirty="0"/>
              <a:t>实际应用中的注意事项</a:t>
            </a:r>
            <a:endParaRPr lang="en-US" altLang="zh-CN" sz="3200" b="1" dirty="0"/>
          </a:p>
          <a:p>
            <a:endParaRPr lang="zh-CN" alt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/>
              <a:t>确保流程规则清晰、稳定。</a:t>
            </a:r>
            <a:endParaRPr lang="en-US" altLang="zh-CN" sz="3200" dirty="0"/>
          </a:p>
          <a:p>
            <a:pPr>
              <a:buFont typeface="Arial" panose="020B0604020202020204" pitchFamily="34" charset="0"/>
              <a:buChar char="•"/>
            </a:pPr>
            <a:endParaRPr lang="zh-CN" alt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3200" dirty="0"/>
              <a:t>优先选取高频、高重复、低变动的任务作为自动化目标。</a:t>
            </a:r>
          </a:p>
        </p:txBody>
      </p:sp>
    </p:spTree>
    <p:extLst>
      <p:ext uri="{BB962C8B-B14F-4D97-AF65-F5344CB8AC3E}">
        <p14:creationId xmlns:p14="http://schemas.microsoft.com/office/powerpoint/2010/main" val="46032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F4C69-3144-FE0A-1A78-BBCE01FD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30374A5-F373-4F2B-4FE6-E59C59F43F87}"/>
              </a:ext>
            </a:extLst>
          </p:cNvPr>
          <p:cNvSpPr txBox="1"/>
          <p:nvPr/>
        </p:nvSpPr>
        <p:spPr>
          <a:xfrm>
            <a:off x="1095375" y="212090"/>
            <a:ext cx="4659630" cy="610235"/>
          </a:xfrm>
          <a:prstGeom prst="rect">
            <a:avLst/>
          </a:prstGeom>
          <a:noFill/>
        </p:spPr>
        <p:txBody>
          <a:bodyPr wrap="square" lIns="144145" tIns="46990" rIns="360045" bIns="71755" rtlCol="0" anchor="t" anchorCtr="0">
            <a:noAutofit/>
          </a:bodyPr>
          <a:lstStyle/>
          <a:p>
            <a:pPr lvl="0" algn="l" fontAlgn="ctr"/>
            <a:r>
              <a:rPr lang="en-US" altLang="zh-CN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RPA</a:t>
            </a:r>
            <a:r>
              <a:rPr lang="zh-CN" altLang="en-US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能做什么</a:t>
            </a:r>
            <a:r>
              <a:rPr lang="en-US" altLang="zh-CN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(</a:t>
            </a:r>
            <a:r>
              <a:rPr lang="zh-CN" altLang="en-US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影刀为例</a:t>
            </a:r>
            <a:r>
              <a:rPr lang="en-US" altLang="zh-CN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)</a:t>
            </a:r>
            <a:endParaRPr lang="zh-CN" altLang="en-US" sz="3000" b="1" dirty="0">
              <a:solidFill>
                <a:srgbClr val="70AD46"/>
              </a:solidFill>
              <a:latin typeface="+mj-ea"/>
              <a:ea typeface="+mj-ea"/>
              <a:cs typeface="+mj-ea"/>
            </a:endParaRPr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D14D9B1A-61AC-6849-8998-0BE3F5200754}"/>
              </a:ext>
            </a:extLst>
          </p:cNvPr>
          <p:cNvSpPr/>
          <p:nvPr/>
        </p:nvSpPr>
        <p:spPr>
          <a:xfrm>
            <a:off x="669303" y="1894788"/>
            <a:ext cx="7159019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sym typeface="+mn-ea"/>
                <a:hlinkClick r:id="rId3"/>
              </a:rPr>
              <a:t>https://www.yingdao.com/yddoc/rpa/712111712911486976?</a:t>
            </a: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5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22727-F6C9-35D1-9C43-18C24DF7F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363DC74-B699-8A2B-D9BB-C13AEF7B2B4E}"/>
              </a:ext>
            </a:extLst>
          </p:cNvPr>
          <p:cNvSpPr txBox="1"/>
          <p:nvPr/>
        </p:nvSpPr>
        <p:spPr>
          <a:xfrm>
            <a:off x="1095375" y="212090"/>
            <a:ext cx="4659630" cy="610235"/>
          </a:xfrm>
          <a:prstGeom prst="rect">
            <a:avLst/>
          </a:prstGeom>
          <a:noFill/>
        </p:spPr>
        <p:txBody>
          <a:bodyPr wrap="square" lIns="144145" tIns="46990" rIns="360045" bIns="71755" rtlCol="0" anchor="t" anchorCtr="0">
            <a:noAutofit/>
          </a:bodyPr>
          <a:lstStyle/>
          <a:p>
            <a:pPr lvl="0" algn="l" fontAlgn="ctr"/>
            <a:r>
              <a:rPr lang="zh-CN" altLang="en-US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案例分析</a:t>
            </a:r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5C935568-7118-F49C-9B77-60C4BF9C1294}"/>
              </a:ext>
            </a:extLst>
          </p:cNvPr>
          <p:cNvSpPr/>
          <p:nvPr/>
        </p:nvSpPr>
        <p:spPr>
          <a:xfrm>
            <a:off x="490194" y="904973"/>
            <a:ext cx="10341203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案例 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TK</a:t>
            </a:r>
            <a:r>
              <a:rPr lang="zh-CN" altLang="en-US" dirty="0"/>
              <a:t>每日下载达人视频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spc="80" dirty="0">
                <a:latin typeface="+mn-ea"/>
                <a:cs typeface="+mn-ea"/>
                <a:sym typeface="Arial" panose="020B0604020202020204" pitchFamily="34" charset="0"/>
                <a:hlinkClick r:id="rId3"/>
              </a:rPr>
              <a:t>原流程</a:t>
            </a:r>
            <a:r>
              <a:rPr lang="en-US" altLang="zh-CN" spc="80" dirty="0">
                <a:latin typeface="+mn-ea"/>
                <a:cs typeface="+mn-ea"/>
                <a:sym typeface="Arial" panose="020B0604020202020204" pitchFamily="34" charset="0"/>
                <a:hlinkClick r:id="rId3"/>
              </a:rPr>
              <a:t>SOP</a:t>
            </a:r>
            <a:endParaRPr lang="en-US" altLang="zh-CN" spc="80" dirty="0"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80" dirty="0">
                <a:latin typeface="+mn-ea"/>
                <a:cs typeface="+mn-ea"/>
                <a:sym typeface="Arial" panose="020B0604020202020204" pitchFamily="34" charset="0"/>
              </a:rPr>
              <a:t>现在每天只要看一下群里消息</a:t>
            </a:r>
            <a:endParaRPr lang="en-US" altLang="zh-CN" spc="80" dirty="0"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预计节约工时 </a:t>
            </a:r>
            <a:r>
              <a:rPr lang="en-US" altLang="zh-CN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176X5</a:t>
            </a: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CDE024-7E10-A06C-7217-3B3F544B7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721" y="948049"/>
            <a:ext cx="6524625" cy="1619250"/>
          </a:xfrm>
          <a:prstGeom prst="rect">
            <a:avLst/>
          </a:prstGeom>
        </p:spPr>
      </p:pic>
      <p:sp>
        <p:nvSpPr>
          <p:cNvPr id="6" name="矩形 9">
            <a:extLst>
              <a:ext uri="{FF2B5EF4-FFF2-40B4-BE49-F238E27FC236}">
                <a16:creationId xmlns:a16="http://schemas.microsoft.com/office/drawing/2014/main" id="{64CA7FBA-E96C-689E-CFB0-EBD325A58EF6}"/>
              </a:ext>
            </a:extLst>
          </p:cNvPr>
          <p:cNvSpPr/>
          <p:nvPr/>
        </p:nvSpPr>
        <p:spPr>
          <a:xfrm>
            <a:off x="490194" y="3545308"/>
            <a:ext cx="11701805" cy="25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案例 </a:t>
            </a:r>
            <a:r>
              <a:rPr lang="en-US" altLang="zh-CN" dirty="0"/>
              <a:t>2</a:t>
            </a:r>
            <a:r>
              <a:rPr lang="zh-CN" altLang="en-US" dirty="0"/>
              <a:t>：亚马逊货件整理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以前需要下载完，手动一个个处理</a:t>
            </a:r>
            <a:r>
              <a:rPr lang="en-US" altLang="zh-CN" dirty="0"/>
              <a:t>pdf,</a:t>
            </a:r>
            <a:r>
              <a:rPr lang="zh-CN" altLang="en-US" dirty="0"/>
              <a:t>手动生成</a:t>
            </a:r>
            <a:r>
              <a:rPr lang="en-US" altLang="zh-CN" dirty="0"/>
              <a:t>excel</a:t>
            </a:r>
          </a:p>
          <a:p>
            <a:pPr>
              <a:lnSpc>
                <a:spcPct val="150000"/>
              </a:lnSpc>
            </a:pPr>
            <a:r>
              <a:rPr lang="zh-CN" altLang="en-US" spc="80" dirty="0">
                <a:latin typeface="+mn-ea"/>
                <a:cs typeface="+mn-ea"/>
                <a:sym typeface="Arial" panose="020B0604020202020204" pitchFamily="34" charset="0"/>
                <a:hlinkClick r:id="rId5"/>
              </a:rPr>
              <a:t>原流程</a:t>
            </a:r>
            <a:r>
              <a:rPr lang="en-US" altLang="zh-CN" spc="80" dirty="0">
                <a:latin typeface="+mn-ea"/>
                <a:cs typeface="+mn-ea"/>
                <a:sym typeface="Arial" panose="020B0604020202020204" pitchFamily="34" charset="0"/>
                <a:hlinkClick r:id="rId5"/>
              </a:rPr>
              <a:t>SOP</a:t>
            </a:r>
            <a:endParaRPr lang="en-US" altLang="zh-CN" spc="80" dirty="0"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80" dirty="0">
                <a:latin typeface="+mn-ea"/>
                <a:cs typeface="+mn-ea"/>
                <a:sym typeface="Arial" panose="020B0604020202020204" pitchFamily="34" charset="0"/>
              </a:rPr>
              <a:t>现在只要在</a:t>
            </a:r>
            <a:r>
              <a:rPr lang="zh-CN" altLang="en-US" spc="80" dirty="0">
                <a:latin typeface="+mn-ea"/>
                <a:cs typeface="+mn-ea"/>
                <a:sym typeface="Arial" panose="020B0604020202020204" pitchFamily="34" charset="0"/>
                <a:hlinkClick r:id="rId6"/>
              </a:rPr>
              <a:t>飞书表格</a:t>
            </a:r>
            <a:r>
              <a:rPr lang="zh-CN" altLang="en-US" spc="80" dirty="0">
                <a:latin typeface="+mn-ea"/>
                <a:cs typeface="+mn-ea"/>
                <a:sym typeface="Arial" panose="020B0604020202020204" pitchFamily="34" charset="0"/>
              </a:rPr>
              <a:t>登记一下就能自动化执行</a:t>
            </a:r>
            <a:endParaRPr lang="en-US" altLang="zh-CN" spc="80" dirty="0"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80" dirty="0">
                <a:latin typeface="+mn-ea"/>
                <a:cs typeface="+mn-ea"/>
                <a:sym typeface="Arial" panose="020B0604020202020204" pitchFamily="34" charset="0"/>
              </a:rPr>
              <a:t>等待执行完成即可</a:t>
            </a:r>
            <a:endParaRPr lang="en-US" altLang="zh-CN" spc="80" dirty="0"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预计节约工时 </a:t>
            </a:r>
            <a:r>
              <a:rPr lang="en-US" altLang="zh-CN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50X50</a:t>
            </a: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3E4476-3673-7A0B-1A4E-6DC8958E89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5005" y="3588385"/>
            <a:ext cx="60960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1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71F5E-9286-57A2-2A3B-DBBC51C00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05136-5B70-CC47-C639-9D0298256A0C}"/>
              </a:ext>
            </a:extLst>
          </p:cNvPr>
          <p:cNvSpPr txBox="1"/>
          <p:nvPr/>
        </p:nvSpPr>
        <p:spPr>
          <a:xfrm>
            <a:off x="1095375" y="212090"/>
            <a:ext cx="4659630" cy="610235"/>
          </a:xfrm>
          <a:prstGeom prst="rect">
            <a:avLst/>
          </a:prstGeom>
          <a:noFill/>
        </p:spPr>
        <p:txBody>
          <a:bodyPr wrap="square" lIns="144145" tIns="46990" rIns="360045" bIns="71755" rtlCol="0" anchor="t" anchorCtr="0">
            <a:noAutofit/>
          </a:bodyPr>
          <a:lstStyle/>
          <a:p>
            <a:pPr lvl="0" algn="l" fontAlgn="ctr"/>
            <a:r>
              <a:rPr lang="zh-CN" altLang="en-US" sz="3000" b="1" dirty="0">
                <a:solidFill>
                  <a:srgbClr val="70AD46"/>
                </a:solidFill>
                <a:latin typeface="+mj-ea"/>
                <a:ea typeface="+mj-ea"/>
                <a:cs typeface="+mj-ea"/>
              </a:rPr>
              <a:t>怎么提需求：</a:t>
            </a:r>
          </a:p>
        </p:txBody>
      </p:sp>
      <p:sp>
        <p:nvSpPr>
          <p:cNvPr id="3" name="矩形 9">
            <a:extLst>
              <a:ext uri="{FF2B5EF4-FFF2-40B4-BE49-F238E27FC236}">
                <a16:creationId xmlns:a16="http://schemas.microsoft.com/office/drawing/2014/main" id="{080ED3B9-12BA-2759-BF00-F2A4D16DD07D}"/>
              </a:ext>
            </a:extLst>
          </p:cNvPr>
          <p:cNvSpPr/>
          <p:nvPr/>
        </p:nvSpPr>
        <p:spPr>
          <a:xfrm>
            <a:off x="527900" y="952106"/>
            <a:ext cx="10492033" cy="5444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需求评估：能不能做？怎么做？值不值得做？节约多少工时？</a:t>
            </a:r>
            <a:endParaRPr lang="en-US" altLang="zh-CN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2. </a:t>
            </a: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需求设计：一起商量怎么实现，怎么简化流程</a:t>
            </a:r>
            <a:endParaRPr lang="en-US" altLang="zh-CN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3. </a:t>
            </a: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需求编写</a:t>
            </a:r>
            <a:r>
              <a:rPr lang="en-US" altLang="zh-CN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&amp;</a:t>
            </a: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测试：这里省略一千字。。。</a:t>
            </a:r>
            <a:endParaRPr lang="en-US" altLang="zh-CN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4. </a:t>
            </a: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需求内测：内部一两个人试用，充分暴露问题并修改</a:t>
            </a:r>
            <a:endParaRPr lang="en-US" altLang="zh-CN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5. </a:t>
            </a: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需求上线：正式使用</a:t>
            </a:r>
            <a:endParaRPr lang="en-US" altLang="zh-CN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6. </a:t>
            </a: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</a:rPr>
              <a:t>需求维护：随着软件页面的更新，网页的变更进行元素的修改</a:t>
            </a:r>
            <a:endParaRPr lang="en-US" altLang="zh-CN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pc="80" dirty="0">
              <a:latin typeface="+mn-ea"/>
              <a:cs typeface="+mn-ea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pc="80" dirty="0">
                <a:solidFill>
                  <a:schemeClr val="tx1"/>
                </a:solidFill>
                <a:latin typeface="+mn-ea"/>
                <a:cs typeface="+mn-ea"/>
                <a:sym typeface="Arial" panose="020B0604020202020204" pitchFamily="34" charset="0"/>
                <a:hlinkClick r:id="rId3"/>
              </a:rPr>
              <a:t>需求入口</a:t>
            </a: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1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515360" y="279400"/>
            <a:ext cx="8431530" cy="13589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just">
              <a:lnSpc>
                <a:spcPct val="100000"/>
              </a:lnSpc>
            </a:pPr>
            <a:r>
              <a:rPr lang="zh-CN" altLang="en-US" sz="6800" b="1">
                <a:solidFill>
                  <a:srgbClr val="70AD46"/>
                </a:solidFill>
                <a:latin typeface="+mj-ea"/>
                <a:ea typeface="+mj-ea"/>
              </a:rPr>
              <a:t>课</a:t>
            </a:r>
            <a:r>
              <a:rPr lang="en-US" altLang="zh-CN" sz="6800" b="1">
                <a:solidFill>
                  <a:srgbClr val="70AD46"/>
                </a:solidFill>
                <a:latin typeface="+mj-ea"/>
                <a:ea typeface="+mj-ea"/>
              </a:rPr>
              <a:t> </a:t>
            </a:r>
            <a:r>
              <a:rPr lang="zh-CN" altLang="en-US" sz="6800" b="1">
                <a:solidFill>
                  <a:srgbClr val="70AD46"/>
                </a:solidFill>
                <a:latin typeface="+mj-ea"/>
                <a:ea typeface="+mj-ea"/>
              </a:rPr>
              <a:t>程</a:t>
            </a:r>
            <a:r>
              <a:rPr lang="en-US" altLang="zh-CN" sz="6800" b="1">
                <a:solidFill>
                  <a:srgbClr val="70AD46"/>
                </a:solidFill>
                <a:latin typeface="+mj-ea"/>
                <a:ea typeface="+mj-ea"/>
              </a:rPr>
              <a:t> </a:t>
            </a:r>
            <a:r>
              <a:rPr lang="zh-CN" sz="6800" b="1">
                <a:solidFill>
                  <a:srgbClr val="70AD46"/>
                </a:solidFill>
                <a:latin typeface="+mj-ea"/>
                <a:ea typeface="+mj-ea"/>
              </a:rPr>
              <a:t>总</a:t>
            </a:r>
            <a:r>
              <a:rPr lang="en-US" altLang="zh-CN" sz="6800" b="1">
                <a:solidFill>
                  <a:srgbClr val="70AD46"/>
                </a:solidFill>
                <a:latin typeface="+mj-ea"/>
                <a:ea typeface="+mj-ea"/>
              </a:rPr>
              <a:t> </a:t>
            </a:r>
            <a:r>
              <a:rPr lang="zh-CN" sz="6800" b="1">
                <a:solidFill>
                  <a:srgbClr val="70AD46"/>
                </a:solidFill>
                <a:latin typeface="+mj-ea"/>
                <a:ea typeface="+mj-ea"/>
              </a:rPr>
              <a:t>结</a:t>
            </a:r>
          </a:p>
        </p:txBody>
      </p:sp>
      <p:sp>
        <p:nvSpPr>
          <p:cNvPr id="2" name="矩形 9"/>
          <p:cNvSpPr/>
          <p:nvPr/>
        </p:nvSpPr>
        <p:spPr>
          <a:xfrm>
            <a:off x="1338606" y="1555424"/>
            <a:ext cx="7588578" cy="2951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sym typeface="+mn-ea"/>
              </a:rPr>
              <a:t>RPA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能让你，高效工作：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    减少重复工作，提高效率，确保按时下班。</a:t>
            </a:r>
            <a:endParaRPr lang="en-US" altLang="zh-CN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+mn-ea"/>
                <a:sym typeface="+mn-ea"/>
              </a:rPr>
              <a:t>    如果你有适合自动化的任务，欢迎提交需求！</a:t>
            </a:r>
            <a:endParaRPr lang="en-US" altLang="zh-CN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sym typeface="+mn-ea"/>
              </a:rPr>
              <a:t>RPA</a:t>
            </a: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也能让你，快乐生活：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sym typeface="+mn-ea"/>
              </a:rPr>
              <a:t>    自动签到薅羊毛，活动秒杀等，解放双手。</a:t>
            </a:r>
            <a:endParaRPr lang="en-US" altLang="zh-CN" dirty="0">
              <a:solidFill>
                <a:schemeClr val="tx1"/>
              </a:solidFill>
              <a:latin typeface="+mn-ea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pc="80" dirty="0">
              <a:solidFill>
                <a:schemeClr val="tx1"/>
              </a:solidFill>
              <a:latin typeface="+mn-ea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TA4MjVjM2FiYjcyNzJjYmIxYTg1N2I5MWJlMWQyMT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490</Words>
  <Application>Microsoft Office PowerPoint</Application>
  <PresentationFormat>宽屏</PresentationFormat>
  <Paragraphs>80</Paragraphs>
  <Slides>10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a68396</cp:lastModifiedBy>
  <cp:revision>131</cp:revision>
  <dcterms:created xsi:type="dcterms:W3CDTF">2024-09-27T02:17:00Z</dcterms:created>
  <dcterms:modified xsi:type="dcterms:W3CDTF">2025-01-08T08:32:46Z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  <property fmtid="{D5CDD505-2E9C-101B-9397-08002B2CF9AE}" pid="3" name="ICV">
    <vt:lpwstr>6042B64738E34526B8BFC992450CACAF_13</vt:lpwstr>
  </property>
</Properties>
</file>