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01" r:id="rId2"/>
    <p:sldId id="1650" r:id="rId3"/>
    <p:sldId id="1774" r:id="rId4"/>
    <p:sldId id="1730" r:id="rId5"/>
    <p:sldId id="1731" r:id="rId6"/>
    <p:sldId id="1733" r:id="rId7"/>
    <p:sldId id="1685" r:id="rId8"/>
    <p:sldId id="1728" r:id="rId9"/>
    <p:sldId id="1729" r:id="rId10"/>
    <p:sldId id="1771" r:id="rId11"/>
    <p:sldId id="1772" r:id="rId12"/>
    <p:sldId id="1773" r:id="rId13"/>
    <p:sldId id="1734" r:id="rId14"/>
    <p:sldId id="1735" r:id="rId15"/>
    <p:sldId id="1736" r:id="rId16"/>
    <p:sldId id="1737" r:id="rId17"/>
    <p:sldId id="1738" r:id="rId18"/>
    <p:sldId id="1699" r:id="rId19"/>
    <p:sldId id="1703" r:id="rId20"/>
    <p:sldId id="1704" r:id="rId21"/>
    <p:sldId id="1705" r:id="rId22"/>
    <p:sldId id="1706" r:id="rId23"/>
    <p:sldId id="1661" r:id="rId24"/>
    <p:sldId id="1739" r:id="rId25"/>
    <p:sldId id="1740" r:id="rId26"/>
    <p:sldId id="1775" r:id="rId27"/>
    <p:sldId id="1741" r:id="rId28"/>
    <p:sldId id="1742" r:id="rId29"/>
    <p:sldId id="1743" r:id="rId30"/>
    <p:sldId id="1744" r:id="rId31"/>
    <p:sldId id="1745" r:id="rId32"/>
    <p:sldId id="1746" r:id="rId33"/>
    <p:sldId id="1747" r:id="rId34"/>
    <p:sldId id="1776" r:id="rId35"/>
    <p:sldId id="1748" r:id="rId36"/>
    <p:sldId id="1749" r:id="rId37"/>
    <p:sldId id="1750" r:id="rId38"/>
    <p:sldId id="1751" r:id="rId39"/>
    <p:sldId id="1752" r:id="rId40"/>
    <p:sldId id="1753" r:id="rId41"/>
    <p:sldId id="1754" r:id="rId42"/>
    <p:sldId id="1777" r:id="rId43"/>
    <p:sldId id="1755" r:id="rId44"/>
    <p:sldId id="1756" r:id="rId45"/>
    <p:sldId id="1757" r:id="rId46"/>
    <p:sldId id="1758" r:id="rId47"/>
    <p:sldId id="1759" r:id="rId48"/>
    <p:sldId id="1760" r:id="rId49"/>
    <p:sldId id="1779" r:id="rId50"/>
    <p:sldId id="1778" r:id="rId51"/>
    <p:sldId id="1761" r:id="rId52"/>
    <p:sldId id="1780" r:id="rId53"/>
    <p:sldId id="1762" r:id="rId54"/>
    <p:sldId id="1781" r:id="rId55"/>
    <p:sldId id="1764" r:id="rId56"/>
    <p:sldId id="1765" r:id="rId57"/>
    <p:sldId id="1766" r:id="rId58"/>
    <p:sldId id="1767" r:id="rId59"/>
    <p:sldId id="1768" r:id="rId60"/>
    <p:sldId id="1717" r:id="rId61"/>
    <p:sldId id="1769" r:id="rId62"/>
    <p:sldId id="1770" r:id="rId63"/>
  </p:sldIdLst>
  <p:sldSz cx="9144000" cy="6858000" type="screen4x3"/>
  <p:notesSz cx="6858000" cy="9766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9966FF"/>
    <a:srgbClr val="FFFFFF"/>
    <a:srgbClr val="FF5050"/>
    <a:srgbClr val="FF9933"/>
    <a:srgbClr val="FAFEF4"/>
    <a:srgbClr val="B6F7FE"/>
    <a:srgbClr val="F6F7B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18" autoAdjust="0"/>
    <p:restoredTop sz="90351"/>
  </p:normalViewPr>
  <p:slideViewPr>
    <p:cSldViewPr>
      <p:cViewPr varScale="1">
        <p:scale>
          <a:sx n="69" d="100"/>
          <a:sy n="69" d="100"/>
        </p:scale>
        <p:origin x="8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7" d="100"/>
        <a:sy n="157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96" y="-90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0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741363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13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77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782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21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8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04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7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07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50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708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59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89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5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926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12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59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6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59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81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051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6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3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179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023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503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113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0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57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99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520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97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250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06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153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37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6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94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49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9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21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5750" y="538163"/>
            <a:ext cx="1974850" cy="3646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6438" y="538163"/>
            <a:ext cx="5776912" cy="3646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43088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43088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43088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0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6438" y="1636713"/>
            <a:ext cx="3875087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3925" y="1636713"/>
            <a:ext cx="3876675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7275" y="538163"/>
            <a:ext cx="787400" cy="576262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vert="horz" wrap="none" lIns="52388" tIns="22225" rIns="52388" bIns="2222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438" y="1636713"/>
            <a:ext cx="7904162" cy="2547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2" r:id="rId12"/>
  </p:sldLayoutIdLst>
  <p:txStyles>
    <p:titleStyle>
      <a:lvl1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2pPr>
      <a:lvl3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3pPr>
      <a:lvl4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4pPr>
      <a:lvl5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5pPr>
      <a:lvl6pPr marL="4572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6pPr>
      <a:lvl7pPr marL="9144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7pPr>
      <a:lvl8pPr marL="13716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8pPr>
      <a:lvl9pPr marL="18288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9pPr>
    </p:titleStyle>
    <p:bodyStyle>
      <a:lvl1pPr marL="277813" indent="-277813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112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498600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19446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5pPr>
      <a:lvl6pPr marL="24018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6pPr>
      <a:lvl7pPr marL="28590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7pPr>
      <a:lvl8pPr marL="33162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8pPr>
      <a:lvl9pPr marL="37734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36713"/>
            <a:ext cx="7904162" cy="2659062"/>
          </a:xfrm>
        </p:spPr>
        <p:txBody>
          <a:bodyPr/>
          <a:lstStyle/>
          <a:p>
            <a:pPr algn="ctr">
              <a:lnSpc>
                <a:spcPct val="250000"/>
              </a:lnSpc>
              <a:buFontTx/>
              <a:buNone/>
            </a:pPr>
            <a:endParaRPr lang="ko-KR" altLang="ko-KR" sz="3600" dirty="0"/>
          </a:p>
          <a:p>
            <a:pPr algn="ctr">
              <a:lnSpc>
                <a:spcPct val="250000"/>
              </a:lnSpc>
              <a:buFontTx/>
              <a:buNone/>
            </a:pPr>
            <a:endParaRPr lang="ko-KR" altLang="ko-KR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462374" y="1513052"/>
            <a:ext cx="6341480" cy="3793796"/>
          </a:xfrm>
          <a:ln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중앙은행 디지털화폐</a:t>
            </a:r>
            <a: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(CBDC):</a:t>
            </a: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개념과 도입 논의 배경</a:t>
            </a:r>
            <a:b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32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김영식</a:t>
            </a:r>
            <a:b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서울대 경제학부</a:t>
            </a: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)</a:t>
            </a:r>
            <a:endParaRPr lang="ko-KR" altLang="ko-KR" sz="6600" dirty="0">
              <a:latin typeface="Times New Roman" pitchFamily="18" charset="0"/>
              <a:ea typeface="바탕체" pitchFamily="17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318125"/>
            <a:ext cx="7992888" cy="3623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The BIS’s CPMI-MC report provides a taxonomy of money (“The money flower”) based on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four key properties of money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: </a:t>
            </a:r>
          </a:p>
          <a:p>
            <a:pPr marL="0" marR="0" lvl="0" indent="0" algn="l" defTabSz="91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issuer (central bank or not)</a:t>
            </a:r>
          </a:p>
          <a:p>
            <a:pPr marL="0" marR="0" lvl="0" indent="0" algn="l" defTabSz="91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form (digital or physical)</a:t>
            </a:r>
          </a:p>
          <a:p>
            <a:pPr marL="0" marR="0" lvl="0" indent="0" algn="l" defTabSz="91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accessibility (general purpose/retail or wholesale)</a:t>
            </a:r>
          </a:p>
          <a:p>
            <a:pPr marL="0" marR="0" lvl="0" indent="0" algn="l" defTabSz="91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technology (token- or account-based)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E243174A-FF75-4AFF-B872-047B4F60A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544" y="1296378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D1C4AD-1B4B-4F7A-A8C2-E68236AB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764704"/>
            <a:ext cx="79928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The money flower and variants of CBDC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7AB61D4-E892-4551-8BB0-71207FF7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9434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E243174A-FF75-4AFF-B872-047B4F60A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544" y="1296378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D1C4AD-1B4B-4F7A-A8C2-E68236AB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764704"/>
            <a:ext cx="79928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The money flower and variants of CBDC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8E3DC2-BD1B-4B41-B1F8-FF6A61108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8" b="-1"/>
          <a:stretch/>
        </p:blipFill>
        <p:spPr>
          <a:xfrm>
            <a:off x="1043608" y="1359509"/>
            <a:ext cx="6877982" cy="5498492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CD35B64-ADA0-4491-B725-FE191A20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8038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462805"/>
            <a:ext cx="6161943" cy="3882474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 및 정의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도입 논의 배경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현금 이용 감소 지속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경제의 디지털 전환 가속화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en-US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BigTech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시장지배력 및 데이터 집중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글로벌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 Coin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확산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금융포용과 국가간 지급서비스 개선</a:t>
            </a:r>
            <a:endParaRPr lang="ko-KR" altLang="ko-KR" dirty="0">
              <a:solidFill>
                <a:srgbClr val="9966FF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7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86D68-270D-4129-988F-A31D2E26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68759"/>
            <a:ext cx="7992888" cy="55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758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B21D28-1C30-48A7-B58D-9807F24B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4"/>
            <a:ext cx="8093289" cy="2160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C5C857-1327-45E9-A959-9FB2305804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9" b="2228"/>
          <a:stretch/>
        </p:blipFill>
        <p:spPr>
          <a:xfrm>
            <a:off x="1769153" y="3789039"/>
            <a:ext cx="5680579" cy="2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0445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47845-D7C8-45E4-B89B-D88BE2AF7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58"/>
          <a:stretch/>
        </p:blipFill>
        <p:spPr>
          <a:xfrm>
            <a:off x="475254" y="1357142"/>
            <a:ext cx="7985178" cy="48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07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58FDC0-1CCD-4535-8243-2E3E91D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4"/>
            <a:ext cx="7992889" cy="244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DFFD1B-0F96-413E-8FA9-0F2DECD7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7" y="4088605"/>
            <a:ext cx="7704856" cy="2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534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02142-9E6E-4F4E-B698-046D753A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7992888" cy="49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8524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6420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Rogoff (2014): Benefits from phasing out paper currency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Zero-interest negotiable bonds (i.e., cash) as an obstacle to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negative policy interest rates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: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 - Experiments with stamp taxes during the Great 		     Depression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Anonymous money as a vehicle for facilitating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tax  evasion and illegal activity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 - A significant body of evidence that a large percentage 	     of currency in most countries, generally well over 	     50%, is used to hide transactions.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9F7B1-D465-426E-941E-B075D12C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6521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E8BE4F-EC8B-4680-A062-B52A7876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" y="1340768"/>
            <a:ext cx="835004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F3FF04-FF16-41E0-9257-07A8C3C0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63213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9ED54E-C11B-41D7-BB2C-3F40DA82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5"/>
            <a:ext cx="5616624" cy="63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691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A12822-FE8E-41DF-A5A8-F1575B5C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460187" cy="2808312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D30A1AA-8783-43FE-82AA-0FC5D9FE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54238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1DAD5-F878-469F-AC77-78DA18D2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9" y="1412776"/>
            <a:ext cx="8476525" cy="3960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333774-F880-4AD2-A5D7-F90EB99A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58431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0" y="12679"/>
            <a:ext cx="9128478" cy="684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3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164" y="260648"/>
            <a:ext cx="6481196" cy="643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5741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859F42-89A1-45A5-A87A-861B0F83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800705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1434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현금 이용 감소 지속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445A9-7071-4B7A-BBA5-39660C5A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6792"/>
            <a:ext cx="7992888" cy="22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1952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462805"/>
            <a:ext cx="6161943" cy="3882474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 및 정의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도입 논의 배경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현금 이용 감소 지속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경제의 디지털 전환 가속화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(3) </a:t>
            </a:r>
            <a:r>
              <a:rPr lang="en-US" altLang="ko-KR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BigTech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시장지배력 및 데이터 집중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글로벌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 Coin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확산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금융포용과 국가간 지급서비스 개선</a:t>
            </a:r>
            <a:endParaRPr lang="ko-KR" altLang="ko-KR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9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7B0A4D-6573-4D29-89FA-C729830E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8760"/>
            <a:ext cx="6768752" cy="55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3390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D909A-C1E2-469C-AAF8-F81BA4D0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2" y="1484784"/>
            <a:ext cx="7992889" cy="28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67534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5A57F5-6FF3-422C-937A-DAC24C95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95" y="1365883"/>
            <a:ext cx="7998537" cy="54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6873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462805"/>
            <a:ext cx="6161943" cy="3882474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 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 및 정의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도입 논의 배경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현금 이용 감소 지속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경제의 디지털 전환 가속화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en-US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BigTech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시장지배력 및 데이터 집중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글로벌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 Coin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확산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금융포용과 국가간 지급서비스 개선</a:t>
            </a:r>
            <a:endParaRPr lang="ko-KR" altLang="ko-KR" dirty="0">
              <a:solidFill>
                <a:srgbClr val="9966FF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650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7B2705-6D40-40DB-A2AE-0C7A541C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12776"/>
            <a:ext cx="7992889" cy="43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892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FEFEE0-7296-48FA-882B-FC1C6AA2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3"/>
            <a:ext cx="7992889" cy="1607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59FFC5-C397-4729-91DF-7A0B0A55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38976"/>
            <a:ext cx="7704856" cy="27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67474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58F155-3CDE-4C8A-B517-441CCCF12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484784"/>
            <a:ext cx="7848873" cy="2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6573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(2)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경제의 디지털 전환 가속화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251513-71AB-4531-A074-A9DEDE66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7992888" cy="50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9119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462805"/>
            <a:ext cx="6161943" cy="3882474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 및 정의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도입 논의 배경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현금 이용 감소 지속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경제의 디지털 전환 가속화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en-US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BigTech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시장지배력 및 데이터 집중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(4)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글로벌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 Coin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확산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금융포용과 국가간 지급서비스 개선</a:t>
            </a:r>
            <a:endParaRPr lang="ko-KR" altLang="ko-KR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6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AA7F4-D1AA-41B3-AFDD-FAB25A3C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349094"/>
            <a:ext cx="7992888" cy="52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15552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5E4CC8-5325-45F0-9E98-BEBF983B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5" y="1916832"/>
            <a:ext cx="798691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25314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F6638-F46A-4E87-81B8-2021ADAA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23804"/>
            <a:ext cx="7488832" cy="55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1361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EDA5AD-DD15-4CBD-B056-01436049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92743"/>
            <a:ext cx="7992888" cy="53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7773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893EDD-9B2C-4610-BAA5-1F58CF9B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4"/>
            <a:ext cx="7992889" cy="31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432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67228-5766-4394-AA91-80333A25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03432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67576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13E767-057D-4A7D-9760-2245255F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7200800" cy="5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5993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(3)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빅테크의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시장지배력 및 </a:t>
            </a:r>
            <a:r>
              <a:rPr lang="ko-KR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데이터 집중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D1555-048B-46B7-B051-9FD8A72C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4"/>
            <a:ext cx="7992889" cy="18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290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462805"/>
            <a:ext cx="6161943" cy="3882474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 및 정의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도입 논의 배경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현금 이용 감소 지속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경제의 디지털 전환 가속화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en-US" altLang="ko-KR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BigTech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시장지배력 및 데이터 집중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글로벌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 Coin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확산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(5)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금융포용과 국가간 지급서비스 개선</a:t>
            </a:r>
            <a:endParaRPr lang="ko-KR" altLang="ko-KR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580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555572-054B-4275-B586-E57C0D8B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7992888" cy="29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4804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E08A0-8240-40D2-846D-F9B6D87D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1" y="1340768"/>
            <a:ext cx="7987061" cy="41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9919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56282B-F7FB-4599-9C8E-D585303E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7197"/>
            <a:ext cx="7992888" cy="53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8733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EA30D0-ED63-470A-BC2A-F9F240F3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7992888" cy="16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0008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3DFCE-91A4-4889-AAE5-8120766D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7992888" cy="42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2646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6F3F1B-92D8-48AA-90F2-8AA8FCD6A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30"/>
          <a:stretch/>
        </p:blipFill>
        <p:spPr>
          <a:xfrm>
            <a:off x="518712" y="1295514"/>
            <a:ext cx="7983400" cy="32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2030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(4)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글로벌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Stable Coin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확산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6F3F1B-92D8-48AA-90F2-8AA8FCD6A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88"/>
          <a:stretch/>
        </p:blipFill>
        <p:spPr>
          <a:xfrm>
            <a:off x="390613" y="1594343"/>
            <a:ext cx="8146750" cy="35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319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06BE23-1830-4B34-8BF6-B85ADE9A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71" y="1196752"/>
            <a:ext cx="806489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71353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462805"/>
            <a:ext cx="6161943" cy="3882474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개념 및 정의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도입 논의 배경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현금 이용 감소 지속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경제의 디지털 전환 가속화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en-US" altLang="ko-KR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BigTech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시장지배력 및 데이터 집중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글로벌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 Coin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확산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금융포용과 국가간 지급서비스 개선</a:t>
            </a:r>
            <a:endParaRPr lang="ko-KR" altLang="ko-KR" dirty="0">
              <a:solidFill>
                <a:srgbClr val="9966FF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930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143595-A30A-4B9C-9C1E-301D0C093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363"/>
          <a:stretch/>
        </p:blipFill>
        <p:spPr>
          <a:xfrm>
            <a:off x="408894" y="1269935"/>
            <a:ext cx="8281857" cy="25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4477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143595-A30A-4B9C-9C1E-301D0C093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37946"/>
          <a:stretch/>
        </p:blipFill>
        <p:spPr>
          <a:xfrm>
            <a:off x="467544" y="1295514"/>
            <a:ext cx="8062582" cy="42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90439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0FB4C-31A4-4920-B57D-18ADFC06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3"/>
            <a:ext cx="7992889" cy="18317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93FDC4-7A74-434E-A343-6D982C4D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3541515"/>
            <a:ext cx="7992889" cy="32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51997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65A29-88BF-4445-B52D-6B5B4CB7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9" y="1484784"/>
            <a:ext cx="8106599" cy="3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7952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ED918B-739B-4893-BBEF-F29D4354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39292"/>
            <a:ext cx="8352928" cy="53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0362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70FBB-13FF-4A9F-AE2C-BF2CC81A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7848872" cy="4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35580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0DEAE7-F807-44B1-B0F7-50B306F3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5"/>
            <a:ext cx="8327849" cy="39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8256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249934-683B-41A7-9340-8B36407C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7992888" cy="2764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9CEE96-5EB9-49C7-9F89-68D4F7C18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510222"/>
            <a:ext cx="7483105" cy="14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66025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12F1B0-083B-4AEC-90A7-B552A4B27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09"/>
          <a:stretch/>
        </p:blipFill>
        <p:spPr>
          <a:xfrm>
            <a:off x="467543" y="1484784"/>
            <a:ext cx="7988453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3ED339-1864-4160-87FA-1699FF822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5"/>
          <a:stretch/>
        </p:blipFill>
        <p:spPr>
          <a:xfrm>
            <a:off x="467543" y="2636912"/>
            <a:ext cx="7988454" cy="1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563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83FE82-2F77-4DCA-88C1-DF7F3059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0728"/>
            <a:ext cx="8034914" cy="40324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D718F1-F1A8-4EB4-B5DC-A973EBB8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76" y="5300909"/>
            <a:ext cx="7815855" cy="11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4667"/>
      </p:ext>
    </p:extLst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55C5DB-8F25-47D0-9297-A526C6AC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6632"/>
            <a:ext cx="5996688" cy="62646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9B2056-DF9F-4D2E-A5C3-A4CEA5BB0DB1}"/>
              </a:ext>
            </a:extLst>
          </p:cNvPr>
          <p:cNvSpPr/>
          <p:nvPr/>
        </p:nvSpPr>
        <p:spPr>
          <a:xfrm>
            <a:off x="1763688" y="65055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Source: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Auer,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Haene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and Holden 2021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675815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AAAAB3-9E35-49B0-BB7E-E3B39515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27593"/>
            <a:ext cx="7992888" cy="40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3171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논의 배경 및 목표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6948A-0735-4305-8118-0B7BA321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82089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(5)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금융포용과 국가간 지급서비스 개선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E12C47A-BF66-437F-984A-78FCF7852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1196752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2EBC0B-E880-4D2D-AF79-E9B1766A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799236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470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083B09-C952-4E4B-96F3-53CCB949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0" y="980728"/>
            <a:ext cx="8150696" cy="7200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92199C-31B8-4E5D-B374-A7466B68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6033"/>
            <a:ext cx="7776864" cy="40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2556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71FBED-7C04-4DF5-BBB6-A360D506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980728"/>
            <a:ext cx="771165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091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1DFBA8-CB96-4932-B7E7-03FFCF74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개념 및 정의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C54129-6D48-4D15-8DBF-87CD0E951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3"/>
          <a:stretch/>
        </p:blipFill>
        <p:spPr>
          <a:xfrm>
            <a:off x="467544" y="908720"/>
            <a:ext cx="7997428" cy="2880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03BF00-8812-44FF-B5FE-6EE7DEC5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64" y="3789039"/>
            <a:ext cx="7752168" cy="29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2614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ect0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01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ct01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Ganesh:econ120:1998:lect01.ppt</Template>
  <TotalTime>48750</TotalTime>
  <Pages>13</Pages>
  <Words>1183</Words>
  <Application>Microsoft Office PowerPoint</Application>
  <PresentationFormat>화면 슬라이드 쇼(4:3)</PresentationFormat>
  <Paragraphs>111</Paragraphs>
  <Slides>62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굴림</vt:lpstr>
      <vt:lpstr>맑은 고딕</vt:lpstr>
      <vt:lpstr>바탕체</vt:lpstr>
      <vt:lpstr>Arial</vt:lpstr>
      <vt:lpstr>Calibri</vt:lpstr>
      <vt:lpstr>Times New Roman</vt:lpstr>
      <vt:lpstr>lect01</vt:lpstr>
      <vt:lpstr>중앙은행 디지털화폐(CBDC):  개념과 도입 논의 배경   김영식 (서울대 경제학부)</vt:lpstr>
      <vt:lpstr>PowerPoint 프레젠테이션</vt:lpstr>
      <vt:lpstr>1. 개념 및 정의    2. 도입 논의 배경      (1) 현금 이용 감소 지속      (2) 경제의 디지털 전환 가속화      (3) BigTech의 시장지배력 및 데이터 집중      (4) 글로벌 Stable Coin의 확산     (5) 금융포용과 국가간 지급서비스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개념 및 정의    2. 도입 논의 배경      (1) 현금 이용 감소 지속      (2) 경제의 디지털 전환 가속화      (3) BigTech의 시장지배력 및 데이터 집중      (4) 글로벌 Stable Coin의 확산     (5) 금융포용과 국가간 지급서비스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개념 및 정의    2. 도입 논의 배경      (1) 현금 이용 감소 지속      (2) 경제의 디지털 전환 가속화      (3) BigTech의 시장지배력 및 데이터 집중      (4) 글로벌 Stable Coin의 확산     (5) 금융포용과 국가간 지급서비스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개념 및 정의    2. 도입 논의 배경      (1) 현금 이용 감소 지속      (2) 경제의 디지털 전환 가속화      (3) BigTech의 시장지배력 및 데이터 집중      (4) 글로벌 Stable Coin의 확산     (5) 금융포용과 국가간 지급서비스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개념 및 정의    2. 도입 논의 배경      (1) 현금 이용 감소 지속      (2) 경제의 디지털 전환 가속화      (3) BigTech의 시장지배력 및 데이터 집중      (4) 글로벌 Stable Coin의 확산     (5) 금융포용과 국가간 지급서비스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개념 및 정의    2. 도입 논의 배경      (1) 현금 이용 감소 지속      (2) 경제의 디지털 전환 가속화      (3) BigTech의 시장지배력 및 데이터 집중      (4) 글로벌 Stable Coin의 확산     (5) 금융포용과 국가간 지급서비스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제14장</dc:title>
  <dc:creator>김영식</dc:creator>
  <cp:lastModifiedBy>User</cp:lastModifiedBy>
  <cp:revision>1718</cp:revision>
  <cp:lastPrinted>1998-07-23T13:44:48Z</cp:lastPrinted>
  <dcterms:created xsi:type="dcterms:W3CDTF">1998-07-23T11:44:49Z</dcterms:created>
  <dcterms:modified xsi:type="dcterms:W3CDTF">2022-04-20T18:33:18Z</dcterms:modified>
</cp:coreProperties>
</file>