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1724" r:id="rId2"/>
    <p:sldId id="1648" r:id="rId3"/>
    <p:sldId id="1649" r:id="rId4"/>
    <p:sldId id="1650" r:id="rId5"/>
    <p:sldId id="1718" r:id="rId6"/>
    <p:sldId id="1613" r:id="rId7"/>
    <p:sldId id="1614" r:id="rId8"/>
    <p:sldId id="1615" r:id="rId9"/>
    <p:sldId id="1617" r:id="rId10"/>
    <p:sldId id="1622" r:id="rId11"/>
    <p:sldId id="1623" r:id="rId12"/>
    <p:sldId id="1721" r:id="rId13"/>
    <p:sldId id="1720" r:id="rId14"/>
    <p:sldId id="1620" r:id="rId15"/>
    <p:sldId id="1626" r:id="rId16"/>
    <p:sldId id="1627" r:id="rId17"/>
    <p:sldId id="1723" r:id="rId18"/>
    <p:sldId id="1725" r:id="rId19"/>
    <p:sldId id="1628" r:id="rId20"/>
    <p:sldId id="1631" r:id="rId21"/>
    <p:sldId id="1630" r:id="rId22"/>
    <p:sldId id="1633" r:id="rId23"/>
    <p:sldId id="1634" r:id="rId24"/>
    <p:sldId id="1635" r:id="rId25"/>
    <p:sldId id="1638" r:id="rId26"/>
    <p:sldId id="1639" r:id="rId27"/>
    <p:sldId id="1640" r:id="rId28"/>
    <p:sldId id="1710" r:id="rId29"/>
    <p:sldId id="1642" r:id="rId30"/>
    <p:sldId id="1643" r:id="rId31"/>
    <p:sldId id="1644" r:id="rId32"/>
    <p:sldId id="1682" r:id="rId33"/>
    <p:sldId id="1645" r:id="rId34"/>
    <p:sldId id="1646" r:id="rId35"/>
    <p:sldId id="1711" r:id="rId36"/>
    <p:sldId id="1647" r:id="rId37"/>
    <p:sldId id="1712" r:id="rId38"/>
    <p:sldId id="1714" r:id="rId39"/>
    <p:sldId id="1713" r:id="rId40"/>
    <p:sldId id="1716" r:id="rId41"/>
    <p:sldId id="1717" r:id="rId42"/>
  </p:sldIdLst>
  <p:sldSz cx="9144000" cy="6858000" type="screen4x3"/>
  <p:notesSz cx="6858000" cy="9766300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30000"/>
      </a:spcBef>
      <a:spcAft>
        <a:spcPct val="0"/>
      </a:spcAft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5pPr>
    <a:lvl6pPr marL="2286000" algn="l" defTabSz="914400" rtl="0" eaLnBrk="1" latinLnBrk="1" hangingPunct="1"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6pPr>
    <a:lvl7pPr marL="2743200" algn="l" defTabSz="914400" rtl="0" eaLnBrk="1" latinLnBrk="1" hangingPunct="1"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7pPr>
    <a:lvl8pPr marL="3200400" algn="l" defTabSz="914400" rtl="0" eaLnBrk="1" latinLnBrk="1" hangingPunct="1"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8pPr>
    <a:lvl9pPr marL="3657600" algn="l" defTabSz="914400" rtl="0" eaLnBrk="1" latinLnBrk="1" hangingPunct="1"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6F7B9"/>
    <a:srgbClr val="B6F7FE"/>
    <a:srgbClr val="0000FF"/>
    <a:srgbClr val="9966FF"/>
    <a:srgbClr val="FFFFFF"/>
    <a:srgbClr val="FF5050"/>
    <a:srgbClr val="FF9933"/>
    <a:srgbClr val="FAFEF4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518" autoAdjust="0"/>
    <p:restoredTop sz="90351"/>
  </p:normalViewPr>
  <p:slideViewPr>
    <p:cSldViewPr>
      <p:cViewPr varScale="1">
        <p:scale>
          <a:sx n="58" d="100"/>
          <a:sy n="58" d="100"/>
        </p:scale>
        <p:origin x="118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96" y="-90"/>
      </p:cViewPr>
      <p:guideLst>
        <p:guide orient="horz" pos="307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100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741363"/>
            <a:ext cx="4559300" cy="341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21303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For details of the underlying technology, see R Auer, R </a:t>
            </a:r>
            <a:r>
              <a:rPr lang="en-US" altLang="ko-KR" dirty="0" err="1"/>
              <a:t>Böhme</a:t>
            </a:r>
            <a:r>
              <a:rPr lang="en-US" altLang="ko-KR" dirty="0"/>
              <a:t> and A Wadsworth, “An introduction to public-private key</a:t>
            </a:r>
          </a:p>
          <a:p>
            <a:r>
              <a:rPr lang="en-US" altLang="ko-KR" dirty="0"/>
              <a:t>cryptography in digital tokens”, BIS Quarterly Review, March 2020, p 73; M </a:t>
            </a:r>
            <a:r>
              <a:rPr lang="en-US" altLang="ko-KR" dirty="0" err="1"/>
              <a:t>Bech</a:t>
            </a:r>
            <a:r>
              <a:rPr lang="en-US" altLang="ko-KR" dirty="0"/>
              <a:t>, J Hancock, T Rice and A Wadsworth, “On</a:t>
            </a:r>
          </a:p>
          <a:p>
            <a:r>
              <a:rPr lang="en-US" altLang="ko-KR" dirty="0"/>
              <a:t>the future of securities settlement”, BIS Quarterly Review, March 2020, pp 67–83. 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455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7288" y="741363"/>
            <a:ext cx="4556125" cy="34163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00588"/>
            <a:ext cx="5486400" cy="38449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4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35750" y="538163"/>
            <a:ext cx="1974850" cy="36464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06438" y="538163"/>
            <a:ext cx="5776912" cy="36464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43088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43088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43088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61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06438" y="1636713"/>
            <a:ext cx="3875087" cy="2547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33925" y="1636713"/>
            <a:ext cx="3876675" cy="2547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57275" y="538163"/>
            <a:ext cx="787400" cy="576262"/>
          </a:xfrm>
          <a:prstGeom prst="rect">
            <a:avLst/>
          </a:prstGeom>
          <a:noFill/>
          <a:ln w="57150" cmpd="thickThin">
            <a:solidFill>
              <a:schemeClr val="accent1"/>
            </a:solidFill>
            <a:miter lim="800000"/>
            <a:headEnd/>
            <a:tailEnd/>
          </a:ln>
        </p:spPr>
        <p:txBody>
          <a:bodyPr vert="horz" wrap="none" lIns="52388" tIns="22225" rIns="52388" bIns="22225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Title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6438" y="1636713"/>
            <a:ext cx="7904162" cy="2547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816" r:id="rId12"/>
  </p:sldLayoutIdLst>
  <p:txStyles>
    <p:titleStyle>
      <a:lvl1pPr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굴림" pitchFamily="50" charset="-127"/>
        </a:defRPr>
      </a:lvl2pPr>
      <a:lvl3pPr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굴림" pitchFamily="50" charset="-127"/>
        </a:defRPr>
      </a:lvl3pPr>
      <a:lvl4pPr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굴림" pitchFamily="50" charset="-127"/>
        </a:defRPr>
      </a:lvl4pPr>
      <a:lvl5pPr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굴림" pitchFamily="50" charset="-127"/>
        </a:defRPr>
      </a:lvl5pPr>
      <a:lvl6pPr marL="457200"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굴림" pitchFamily="50" charset="-127"/>
        </a:defRPr>
      </a:lvl6pPr>
      <a:lvl7pPr marL="914400"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굴림" pitchFamily="50" charset="-127"/>
        </a:defRPr>
      </a:lvl7pPr>
      <a:lvl8pPr marL="1371600"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굴림" pitchFamily="50" charset="-127"/>
        </a:defRPr>
      </a:lvl8pPr>
      <a:lvl9pPr marL="1828800"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굴림" pitchFamily="50" charset="-127"/>
        </a:defRPr>
      </a:lvl9pPr>
    </p:titleStyle>
    <p:bodyStyle>
      <a:lvl1pPr marL="277813" indent="-277813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66750" indent="-222250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  <a:ea typeface="+mn-ea"/>
        </a:defRPr>
      </a:lvl2pPr>
      <a:lvl3pPr marL="1111250" indent="-222250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498600" indent="-166688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1944688" indent="-166688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  <a:ea typeface="+mn-ea"/>
        </a:defRPr>
      </a:lvl5pPr>
      <a:lvl6pPr marL="2401888" indent="-166688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defRPr sz="1600" b="1">
          <a:solidFill>
            <a:schemeClr val="tx1"/>
          </a:solidFill>
          <a:latin typeface="+mn-lt"/>
          <a:ea typeface="+mn-ea"/>
        </a:defRPr>
      </a:lvl6pPr>
      <a:lvl7pPr marL="2859088" indent="-166688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defRPr sz="1600" b="1">
          <a:solidFill>
            <a:schemeClr val="tx1"/>
          </a:solidFill>
          <a:latin typeface="+mn-lt"/>
          <a:ea typeface="+mn-ea"/>
        </a:defRPr>
      </a:lvl7pPr>
      <a:lvl8pPr marL="3316288" indent="-166688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defRPr sz="1600" b="1">
          <a:solidFill>
            <a:schemeClr val="tx1"/>
          </a:solidFill>
          <a:latin typeface="+mn-lt"/>
          <a:ea typeface="+mn-ea"/>
        </a:defRPr>
      </a:lvl8pPr>
      <a:lvl9pPr marL="3773488" indent="-166688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1636713"/>
            <a:ext cx="7904162" cy="2659062"/>
          </a:xfrm>
        </p:spPr>
        <p:txBody>
          <a:bodyPr/>
          <a:lstStyle/>
          <a:p>
            <a:pPr algn="ctr">
              <a:lnSpc>
                <a:spcPct val="250000"/>
              </a:lnSpc>
              <a:buFontTx/>
              <a:buNone/>
            </a:pPr>
            <a:endParaRPr lang="ko-KR" altLang="ko-KR" sz="3600" dirty="0"/>
          </a:p>
          <a:p>
            <a:pPr algn="ctr">
              <a:lnSpc>
                <a:spcPct val="250000"/>
              </a:lnSpc>
              <a:buFontTx/>
              <a:buNone/>
            </a:pPr>
            <a:endParaRPr lang="ko-KR" altLang="ko-KR" dirty="0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462374" y="1513052"/>
            <a:ext cx="6341480" cy="3793796"/>
          </a:xfrm>
          <a:ln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ko-KR" altLang="en-US" sz="36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중앙은행 디지털화폐</a:t>
            </a:r>
            <a:r>
              <a:rPr lang="en-US" altLang="ko-KR" sz="36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(CBDC):</a:t>
            </a:r>
            <a:r>
              <a:rPr lang="ko-KR" altLang="en-US" sz="36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br>
              <a:rPr lang="en-US" altLang="ko-KR" sz="36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ko-KR" altLang="en-US" sz="36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설계 및 파급효과</a:t>
            </a:r>
            <a:br>
              <a:rPr lang="en-US" altLang="ko-KR" sz="36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br>
              <a:rPr lang="en-US" altLang="ko-KR" sz="32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br>
              <a:rPr lang="en-US" altLang="ko-KR" sz="28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바탕체" pitchFamily="17" charset="-127"/>
                <a:ea typeface="바탕체" pitchFamily="17" charset="-127"/>
              </a:rPr>
            </a:br>
            <a:r>
              <a:rPr lang="ko-KR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김영식</a:t>
            </a:r>
            <a:br>
              <a:rPr lang="en-US" altLang="ko-KR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</a:t>
            </a:r>
            <a:r>
              <a:rPr lang="ko-KR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서울대 경제학부</a:t>
            </a:r>
            <a:r>
              <a:rPr lang="en-US" altLang="ko-KR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)</a:t>
            </a:r>
            <a:endParaRPr lang="ko-KR" altLang="ko-KR" sz="6600" dirty="0">
              <a:latin typeface="Times New Roman" pitchFamily="18" charset="0"/>
              <a:ea typeface="바탕체" pitchFamily="17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50018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(5)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소매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범용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와 </a:t>
            </a:r>
            <a:r>
              <a:rPr lang="ko-KR" altLang="en-US" kern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소액간편결제시스템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(FPS) 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소매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범용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와 소액 간편결제시스템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(FPS)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은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밀접한 대체관계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를 가질 것으로 예상됨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 두 가지를 통해 경쟁적인 지급결제서비스사업자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(PSP)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는 원칙적으로 선불카드 및 기타 전용 액세스 장치와 </a:t>
            </a:r>
            <a:r>
              <a:rPr lang="ko-KR" altLang="en-US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피처폰에서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실행되는 서비스 등 다양한 인터페이스를 통해 새로운 서비스를 제공할 수 있음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이러한 서비스 제공은 사용자 비용을 낮출 뿐 아니라 보편적 액세스 제공을 통해 </a:t>
            </a:r>
            <a:r>
              <a:rPr lang="ko-KR" altLang="en-US" sz="2600" kern="0" dirty="0" err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금융포용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(financial inclusion)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을 촉진할 수 있을 것으로 기대됨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37CD2-E58D-45F5-8364-31D738F66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1.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통화제도와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334768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5802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(5)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소매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범용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와 </a:t>
            </a:r>
            <a:r>
              <a:rPr lang="ko-KR" altLang="en-US" kern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소액간편결제시스템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(FPS) 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중앙은행은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의 발행자 및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FPS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의 감독자로서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개인 정보 보호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및 지급결제 시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수집된 데이터의 책임 있는 사용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을 보장하기 위한 토대를 설계해야 함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이러한 설계는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PSP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에게 데이터 교환을 위한 공통 포맷인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API(application programming interface)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를 부과할 수 있음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API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는 서비스 사용자에게 데이터 소유권을 부여하는 동시에 사용자를 위해 원활하게 작동하는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PSP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간의 서비스 상호운용성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(inter-operability)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을 보장함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사용자에게 데이터 제어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(control)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권한을 주는 개방형 시스템은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사용자 데이터를 독점적으로 제어하는 민간 기업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예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ko-KR" altLang="en-US" sz="2600" kern="0" dirty="0" err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빅테크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의 시장 지배를 방지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할 수 있을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것임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E1B33-851F-426C-B189-F866C548D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1.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통화제도와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751923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A99B713-7B74-4B9C-B860-E61C064A1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2"/>
          <a:stretch/>
        </p:blipFill>
        <p:spPr>
          <a:xfrm>
            <a:off x="355453" y="188640"/>
            <a:ext cx="8537027" cy="51845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83CD47-6D73-4C11-AEBB-D80145ECF7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" r="2719"/>
          <a:stretch/>
        </p:blipFill>
        <p:spPr>
          <a:xfrm>
            <a:off x="211437" y="5517232"/>
            <a:ext cx="8753051" cy="108012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990A64-3F63-4A99-BBB4-0DDBB4C777A5}"/>
              </a:ext>
            </a:extLst>
          </p:cNvPr>
          <p:cNvCxnSpPr/>
          <p:nvPr/>
        </p:nvCxnSpPr>
        <p:spPr bwMode="auto">
          <a:xfrm>
            <a:off x="3707904" y="5877272"/>
            <a:ext cx="374441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9137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8E1B33-851F-426C-B189-F866C548D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1.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통화제도와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8CAF58-3CB5-406F-BF12-ABE879527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84" y="764704"/>
            <a:ext cx="8488388" cy="604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59653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5401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lvl="0" indent="-533400" defTabSz="739775">
              <a:buClr>
                <a:srgbClr val="9966FF"/>
              </a:buClr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(4)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소매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범용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와 </a:t>
            </a:r>
            <a:r>
              <a:rPr lang="ko-KR" altLang="en-US" kern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소액간편결제시스템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(FPS) 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소매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범용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는 중앙은행에 대한 직접 청구이기 때문에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지급결제서비스사업자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(PSP)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에 대한 신용위험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(credit risk)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을 수반하지 않음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소액 간편결제는 이를 제공하는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PSP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에 대한 청구를 나타냄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</a:p>
          <a:p>
            <a:pPr lvl="0" defTabSz="739775">
              <a:buClr>
                <a:srgbClr val="9966FF"/>
              </a:buClr>
              <a:tabLst>
                <a:tab pos="36000" algn="l"/>
              </a:tabLst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중개자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(PSP)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는 일시적인 자금 부족 또는 지급 불능 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으로 인해 유동성이 부족할 때 지급 중단이 발생할 수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있음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lvl="0" defTabSz="739775">
              <a:buClr>
                <a:srgbClr val="9966FF"/>
              </a:buClr>
              <a:tabLst>
                <a:tab pos="36000" algn="l"/>
              </a:tabLst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신용위험은 대부분의 경우 담보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(collateral)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및 기타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안전 장치를 통해 상당히 감소되지만 소매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범용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	    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는 이러한 잔여 위험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(residual risk)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 없음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CE9EE8-6633-4D72-B628-D516E2A14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1.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통화제도와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805427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36815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(5)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소매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범용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과 </a:t>
            </a:r>
            <a:r>
              <a:rPr lang="ko-KR" altLang="en-US" kern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소액간편결제시스템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(FPS) 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요약하면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소매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범용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는 보다 직접적인 형태의 결제를 허용하여 중개 신용이 필요하지 않으므로 지급결제시스템의 구조를 단순화함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 밖에 소매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범용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의 잠재적 이점으로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국경 간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(cross-border)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지급결제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의 높은 비용과 비효율성을 개선할 수 있을 것으로 기대됨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F6944E-DDA8-4C75-80C4-00E894029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1.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통화제도와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7901302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22411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(5)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소매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범용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와 </a:t>
            </a:r>
            <a:r>
              <a:rPr lang="ko-KR" altLang="en-US" kern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소액간편결제시스템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(FPS) 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BIS </a:t>
            </a:r>
            <a:r>
              <a:rPr lang="ko-KR" altLang="en-US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서베이에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따르면 소매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범용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도입의 고려 사항으로 선진국은 지급결제안전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및 금융안정이 큰 비중을 차지한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반면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신흥시장경제 및 개발도상국은 </a:t>
            </a:r>
            <a:r>
              <a:rPr lang="ko-KR" altLang="en-US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금융포용이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더 중요한 것으로 조사됨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235AB-2FCA-495D-A818-A6DB627CC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1.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통화제도와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85686A-887E-4352-98D1-FC04947D7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012816"/>
            <a:ext cx="7288839" cy="383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40007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111A7B6-C78C-4C28-A6FD-FF67DCFF5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24" y="188640"/>
            <a:ext cx="7605952" cy="618771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85BE486-9501-4FAD-8364-B2D78F143579}"/>
              </a:ext>
            </a:extLst>
          </p:cNvPr>
          <p:cNvSpPr/>
          <p:nvPr/>
        </p:nvSpPr>
        <p:spPr>
          <a:xfrm>
            <a:off x="827584" y="643359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Source: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윤종문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(2021)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669286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259632" y="1222738"/>
            <a:ext cx="6846426" cy="4362606"/>
          </a:xfrm>
          <a:ln>
            <a:noFill/>
          </a:ln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1.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통화제도와 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CBDC 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-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디지털 경제의 이중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(dual)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통화제도 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-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도매 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CBDC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와 소매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/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범용 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CBDC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-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소매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/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범용 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CBDC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와 </a:t>
            </a:r>
            <a:r>
              <a:rPr lang="ko-KR" altLang="en-US" dirty="0" err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소액간편결제시스템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(FPS)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2. CBDC </a:t>
            </a:r>
            <a:r>
              <a:rPr lang="ko-KR" altLang="en-US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설계 및 파급효과</a:t>
            </a:r>
            <a:b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- 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계정 기반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(account based) 2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계층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(two-tier) 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모형</a:t>
            </a:r>
            <a:b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- 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금융중개 및 금융안정</a:t>
            </a:r>
            <a:b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- 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통화정책 </a:t>
            </a:r>
            <a:b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- 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국경 간 지급결제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(cross-border payments)</a:t>
            </a:r>
            <a:endParaRPr lang="ko-KR" altLang="ko-KR" dirty="0">
              <a:solidFill>
                <a:srgbClr val="9966FF"/>
              </a:solidFill>
              <a:latin typeface="Times New Roman" pitchFamily="18" charset="0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33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55220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BIS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연례 경제보고서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(2021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년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월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소매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범용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설계 선택의 목적은 디지털경제에서 이중 통화제도의 안정성과 효율성을 유지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개선하고 지급결제시스템의 혁신을 촉진하는 것임 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lvl="0" indent="-457200" defTabSz="739775">
              <a:buClr>
                <a:srgbClr val="9966FF"/>
              </a:buClr>
              <a:buFont typeface="Symbol" panose="05050102010706020507" pitchFamily="18" charset="2"/>
              <a:buChar char="Þ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소매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범용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의 필수적 역할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</a:p>
          <a:p>
            <a:pPr marL="457200" lvl="0" indent="-457200" defTabSz="739775">
              <a:buClr>
                <a:srgbClr val="9966FF"/>
              </a:buClr>
              <a:buFont typeface="Symbol" panose="05050102010706020507" pitchFamily="18" charset="2"/>
              <a:buChar char="Þ"/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소매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범용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는 중앙은행과 민간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PSP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가 상호 보완적으로 협력하면서 각자 가장 잘하는 일을 할 수 있도록 설계되어야 함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즉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중앙은행은 통화제도의 기본 인프라를 제공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하는 반면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민간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PSP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는 서로 공정하게 경쟁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하면서 양질의 고객 서비스를 제공하고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장기적으로 혁신을 주도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함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2.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통화제도 발전을 위한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 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설계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231096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259632" y="1222738"/>
            <a:ext cx="6846426" cy="4362606"/>
          </a:xfrm>
          <a:ln>
            <a:noFill/>
          </a:ln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1.</a:t>
            </a:r>
            <a:r>
              <a:rPr lang="ko-KR" altLang="en-US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통화제도와 </a:t>
            </a: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CBDC </a:t>
            </a:r>
            <a:b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- 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디지털 경제의 이중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(dual) 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통화제도 </a:t>
            </a:r>
            <a:b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- 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도매 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CBDC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와 소매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범용 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CBDC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b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- 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소매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범용 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CBDC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와 </a:t>
            </a:r>
            <a:r>
              <a:rPr lang="ko-KR" alt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소액간편결제시스템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(FPS)</a:t>
            </a:r>
            <a:b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2. CBDC </a:t>
            </a:r>
            <a:r>
              <a:rPr lang="ko-KR" altLang="en-US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설계 및 파급효과</a:t>
            </a:r>
            <a:b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- 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계정 기반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(account based) 2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계층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(two-tier) 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모형</a:t>
            </a:r>
            <a:b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- 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금융중개 및 금융안정</a:t>
            </a:r>
            <a:b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- 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통화정책 </a:t>
            </a:r>
            <a:b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- 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국경 간 지급결제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(cross-border payments)</a:t>
            </a:r>
            <a:endParaRPr lang="ko-KR" altLang="ko-KR" dirty="0">
              <a:solidFill>
                <a:srgbClr val="9966FF"/>
              </a:solidFill>
              <a:latin typeface="Times New Roman" pitchFamily="18" charset="0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489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55220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계정 기반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(account-based)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금융시스템에서 접근성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(access)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및 무결성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(integrity)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을 보장하기 위해 은행 및 비은행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PSP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는 사용자의 신원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(identity)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을 확인함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완전한 익명성을 갖는 토큰 기반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(token-based) 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는 불법 활동을 조장할 수 있다는 점에서  바람직하지 않을 것으로 보임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일정 수준의 개인 식별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(identification)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을 위해서는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계정 기반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(account-based)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이고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디지털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에 연결되며 동시에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개인 정보 보호 기능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 추가된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가 필요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통화제도 발전을 위한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 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설계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27784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40816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 2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계층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(two-tier)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모형 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소매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범용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가 중앙은행에 의해 완전히 직접 운영되는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단일 계층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(single-tier)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구조는 다음과 같은 문제가 있음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 </a:t>
            </a:r>
          </a:p>
          <a:p>
            <a:pPr lvl="0" defTabSz="739775">
              <a:buClr>
                <a:srgbClr val="9966FF"/>
              </a:buClr>
              <a:tabLst>
                <a:tab pos="36000" algn="l"/>
              </a:tabLst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-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일상적인 고객 서비스와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AML/CFT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규칙 시행 등이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민간부문에서 중앙은행으로 이동함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0" defTabSz="739775">
              <a:buClr>
                <a:srgbClr val="9966FF"/>
              </a:buClr>
              <a:tabLst>
                <a:tab pos="36000" algn="l"/>
              </a:tabLst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-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이는 신용통화정책을 주도하는 중앙은행의 역할을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상대적으로 약화시킬 뿐만 아니라 장기적으로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	 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지급결제서비스의 혁신에도 부정적인 영향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통화제도 발전을 위한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 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설계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006702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51219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 2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계층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(two-tier)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모형 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소매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범용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는 중앙은행과 민간부문이 각각의 역할을 수행하는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계층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(two-tier)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시스템의 일부로 설계하는 것이 바람직함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대부분의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일상적인 운영 업무와 소비자 대면서비스는 은행과 비은행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PSP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가 맡는 것이 합리적임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반면에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중앙은행은 비교우위를 갖고 있는 지급결제시스템의 핵심 운영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에 집중할 필요가 있음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  <a:p>
            <a:pPr lvl="0" defTabSz="739775">
              <a:buClr>
                <a:srgbClr val="9966FF"/>
              </a:buClr>
              <a:tabLst>
                <a:tab pos="36000" algn="l"/>
              </a:tabLst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-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통화가치의 안정을 보장하고 유동성을 탄력적으로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공급하며 지급결제시스템의 전반적인 보안을 감독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통화제도 발전을 위한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 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설계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7281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5401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 2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계층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(two-tier)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모형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하이브리드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계층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에서 중앙은행과 민간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PSP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간 바람직한 역할 분담은 무엇인가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첫 번째 방안은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민간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PSP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가 모든 고객을 등록하고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AML/CFT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규정 및 상시적인 실사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(due diligence)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를 시행하며 모든 소매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범용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지급결제를 실시간으로 수행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기록함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반면에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중앙은행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은 단순히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소매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범용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잔액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(retail balance)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기록을 추가로 보관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함으로써 민간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PSP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가 실패할 경우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지급결제시스템의 안전장치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(backstop)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역할을 수행함 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통화제도 발전을 위한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 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설계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76190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 2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계층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(two-tier)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모형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하이브리드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통화제도 발전을 위한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 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설계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5B104A-5CB1-46FA-9C96-5710BF399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877"/>
          <a:stretch/>
        </p:blipFill>
        <p:spPr>
          <a:xfrm>
            <a:off x="611559" y="1412776"/>
            <a:ext cx="7985904" cy="314052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5F2D49CC-2705-4C82-9C06-E1E95FDE9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971198"/>
            <a:ext cx="8208912" cy="14101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이러한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“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하이브리드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” 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모형은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중앙은행에 소매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범용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거래의 전체 기록이 집중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되는 단점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0" defTabSz="739775">
              <a:buClr>
                <a:srgbClr val="9966FF"/>
              </a:buClr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(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예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중국인민은행이 현재 시험단계에 있는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e-CNY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6F430FB-A702-409E-8118-45F89B104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31" y="4524509"/>
            <a:ext cx="661389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Source: Auer and </a:t>
            </a: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Böhme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 (2021)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68669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23611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 2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계층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(two-tier)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모형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중개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CBDC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두 번째 설계 방안은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중앙은행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 소매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범용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거래를 기록하지 않고 대신에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개별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PSP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의 도매 잔액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(wholesale balance)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만 기록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하는 것임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이때 소매 거래의 세부 기록은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PSP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가 유지 관리함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통화제도 발전을 위한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 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설계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263955-C277-4F71-8DD1-75C8BC5E4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855"/>
          <a:stretch/>
        </p:blipFill>
        <p:spPr>
          <a:xfrm>
            <a:off x="710475" y="3429000"/>
            <a:ext cx="7993062" cy="3078144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338E4580-5C1B-42DE-BEC8-233030455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31" y="6525344"/>
            <a:ext cx="661389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Source: Auer and </a:t>
            </a: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Böhme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 (2021)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960692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5802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 2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계층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(two-tier)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모형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중개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CBDC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이러한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“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중개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(intermediated)” 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모형은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기존의 소액 지급결제시스템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(FPS)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과 유사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하게 운영됨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0" defTabSz="739775">
              <a:buClr>
                <a:srgbClr val="9966FF"/>
              </a:buClr>
              <a:tabLst>
                <a:tab pos="36000" algn="l"/>
              </a:tabLst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- PSP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가 사용자의 예금 부채를 보유하고 전자지갑을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</a:t>
            </a:r>
            <a:r>
              <a:rPr lang="ko-KR" altLang="en-US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관리∙운영함으로써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결제 프로세스가 간소화됨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일부 간편결제서비스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(FPS)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의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API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처럼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는 사용자에게 지급결제 데이터에 대한 제어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(control)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권한을 부여할 수 있으며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 데이터는 사용자의 결정에 따라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PSP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또는 제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자와만 공유됨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이러한 설계는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상업종사자들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(commercial parties)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의 데이터 축적과 개인 데이터 남용으로부터 사용자를 보호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하고 중앙은행 및 기타 공공기관의 사용자 데이터 접근을 방지할 수 있을 것으로 보임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통화제도 발전을 위한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 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설계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1098440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5401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 2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계층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(two-tier)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모형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중개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CBDC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API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에 의해 보장된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PSP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간 상호운용성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(inter-operability)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과 데이터 접근성은 사용자 참여를 높이고 경쟁 및 민간부문 혁신을 통해 비용을 낮추는 선순환 을 촉진할 수 있을 것으로 예상됨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0" defTabSz="739775">
              <a:buClr>
                <a:srgbClr val="9966FF"/>
              </a:buClr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일부 소매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범용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설계는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계정 기반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(account-based) 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의 경우에도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익명성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을 가질 수 있음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  <a:p>
            <a:pPr lvl="0" defTabSz="739775">
              <a:buClr>
                <a:srgbClr val="9966FF"/>
              </a:buClr>
              <a:tabLst>
                <a:tab pos="36000" algn="l"/>
              </a:tabLst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-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한 가지 방안은 별도의 데이터 등록기관이 사용자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이름으로 일정 한도까지 발행하고 관리하는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 	   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바우처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(voucher)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를 이용하여 소액 거래의 익명성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을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보장할 수 있음 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통화제도 발전을 위한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 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설계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7363945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5401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금융중개  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소매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금융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는 개인이나 기업에게 상업은행 예금을 대체할 수 있는 </a:t>
            </a:r>
            <a:r>
              <a:rPr lang="ko-KR" altLang="en-US" sz="2600" kern="0" dirty="0" err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무위험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자산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의 보유기회를 제공할 수 있음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(Dyson and Hodgson 2016) </a:t>
            </a:r>
          </a:p>
          <a:p>
            <a:pPr lvl="0" defTabSz="739775">
              <a:buClr>
                <a:srgbClr val="9966FF"/>
              </a:buClr>
              <a:tabLst>
                <a:tab pos="36000" algn="l"/>
              </a:tabLst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-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경제주체가 은행예금 대신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를 보유함으로써   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  bank run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과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같은 은행위기 시 손실회피 가능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상업은행의 경우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로의 자금 유출로 예금이 감소하면 결제자금 부족에 따른 유동성 리스크 증가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대출재원 부족에 따른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자금중개기능 위축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등을 겪을 가능성이 있음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(Broadbent 2016)</a:t>
            </a:r>
          </a:p>
          <a:p>
            <a:pPr lvl="0" defTabSz="739775">
              <a:buClr>
                <a:srgbClr val="9966FF"/>
              </a:buClr>
              <a:tabLst>
                <a:tab pos="36000" algn="l"/>
              </a:tabLst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-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예금 감소에 대응한 예금금리 인상이나 다양한 혜택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제공은 상업은행의 수익성 악화를 가져올 수 있음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통화제도 발전을 위한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 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설계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523358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5401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금융중개  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중앙은행은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계층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(two-tier) 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시스템 하에서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PSP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의 대표격인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상업은행의 원활한 금융중개 기능을 보장할 수 있는 도구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를 갖고 있음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상업은행 예금보다 낮은 이자율로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에 대한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보상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(remuneration)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을 제공할 수 있음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현금에 보상이 없는 것처럼 중앙은행은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에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또는 원칙적으로 마이너스 금리를 지불할 수도 있음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가계와 기업이 보유하는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의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한도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(cap)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를 통해 민간 중개자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은행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예금에 대한 잠재적인 잠식을 더욱 완화할 수 있음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통화제도 발전을 위한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 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설계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068661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95288" y="764704"/>
            <a:ext cx="8424862" cy="6060633"/>
          </a:xfrm>
        </p:spPr>
        <p:txBody>
          <a:bodyPr/>
          <a:lstStyle/>
          <a:p>
            <a:pPr lvl="0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Adrian, T. and Mancini-</a:t>
            </a:r>
            <a:r>
              <a:rPr lang="en-US" altLang="ko-KR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Griffoli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, T. (2021) “Public and Private Money Can Coexist in the Digital Age,” IMF Blog, 18 February.</a:t>
            </a:r>
          </a:p>
          <a:p>
            <a:pPr lvl="0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Auer, R. and </a:t>
            </a:r>
            <a:r>
              <a:rPr lang="en-US" altLang="ko-KR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Böhme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, R. (2021) “Central bank digital currency: the quest for minimally invasive technology”, BIS Working Papers, no 948, June.</a:t>
            </a:r>
          </a:p>
          <a:p>
            <a:pPr lvl="0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Auer, R., </a:t>
            </a:r>
            <a:r>
              <a:rPr lang="en-US" altLang="ko-KR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Haene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, P. and Holden, H. (2021) “Multi-CBDC arrangements and the future of cross-border payments”, BIS Papers, no 115, March.</a:t>
            </a:r>
          </a:p>
          <a:p>
            <a:pPr lvl="0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Bank for International Settlements(BIS) (2021) “CBDCs: an opportunity for the monetary system”, Annual Economic Report, Chapter III, June.</a:t>
            </a:r>
          </a:p>
          <a:p>
            <a:pPr lvl="0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Boar, C. and </a:t>
            </a:r>
            <a:r>
              <a:rPr lang="en-US" altLang="ko-KR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Wehrli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, A. (2021) “Ready, steady, go? – Results of the third BIS survey on central bank digital currency”, BIS Papers, no 114, Jan. </a:t>
            </a:r>
          </a:p>
          <a:p>
            <a:pPr lvl="0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Barontini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, C. and Holden, H. (2019) “Proceeding with caution – a survey on central bank digital currency”, BIS Papers, no 101, January.</a:t>
            </a:r>
          </a:p>
          <a:p>
            <a:pPr lvl="0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Bordo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, M. and Levin, A. (2017) “Central bank digital currency and the future of monetary policy”, NBER Working Papers, no 23711.</a:t>
            </a:r>
          </a:p>
          <a:p>
            <a:pPr lvl="0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Committee on Payments and Market Infrastructures and Markets Committee (2018) “Central bank digital currencies”, BIS, March.</a:t>
            </a:r>
          </a:p>
          <a:p>
            <a:pPr lvl="0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Gorton, G.B. and Zhang, J. (2021) “Taming wildcat </a:t>
            </a:r>
            <a:r>
              <a:rPr lang="en-US" altLang="ko-KR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stablecoins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”, July.</a:t>
            </a:r>
          </a:p>
        </p:txBody>
      </p:sp>
      <p:sp>
        <p:nvSpPr>
          <p:cNvPr id="551940" name="Rectangle 4"/>
          <p:cNvSpPr>
            <a:spLocks noChangeArrowheads="1"/>
          </p:cNvSpPr>
          <p:nvPr/>
        </p:nvSpPr>
        <p:spPr bwMode="auto">
          <a:xfrm>
            <a:off x="467544" y="188640"/>
            <a:ext cx="6119813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References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026975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40816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금융중개  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보유 한도와 금리정책을 결합하여 일정 수준 미만의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잔액은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또는 낮은 이자율을 지급하고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해당 수준 이상의 잔액은 마이너스 금리를 부과 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한도에 도달한 가계나 기업이 추가로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입금을 받을 수 있도록 한도를 초과하는 자금은 연결된 상업은행 예금계좌로 자동 이체되는 </a:t>
            </a:r>
            <a:r>
              <a:rPr lang="ko-KR" altLang="en-US" sz="2600" kern="0" dirty="0" err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오버플로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(overflow)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방식을 고려할 수 있음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통화제도 발전을 위한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 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설계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408320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4481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금융중개  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457200" lvl="0" indent="-457200" defTabSz="739775">
              <a:buClr>
                <a:srgbClr val="9966FF"/>
              </a:buClr>
              <a:buFont typeface="Symbol" panose="05050102010706020507" pitchFamily="18" charset="2"/>
              <a:buChar char="Þ"/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보유 한도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오버플로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및 금리보상 정책들은 정상시에 금융중개에 대한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의 영향을 제한할 뿐만 아니라 시장 혼란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(market turmoil)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중에 상업은행 예금으로부터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로의 잠재적 런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(runs,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급격한 자금 이동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을 완화할 수 있음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0" defTabSz="739775">
              <a:buClr>
                <a:srgbClr val="9966FF"/>
              </a:buClr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중앙은행은 스트레스 상황에서 상업은행으로부터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로의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“digital runs”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을 억제하는 다양한 방법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을 고안할 필요가 있음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(Kim and Kwon 2020).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통화제도 발전을 위한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 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설계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927635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0"/>
            <a:ext cx="5876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27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50018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(4)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통화정책  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이자부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(interest-bearing) 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는 중앙은행에 실물부문의 </a:t>
            </a:r>
            <a:r>
              <a:rPr lang="ko-KR" altLang="en-US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생산∙고용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및 인플레이션을 조정하는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통화정책의 추가 수단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을 제공할 수 있음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특히 정책금리 변경이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금리에 직접 전달된다면 통화정책의 파급효과가 강화될 수 있음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첫째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기관 투자자가 </a:t>
            </a:r>
            <a:r>
              <a:rPr lang="ko-KR" altLang="en-US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이자부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를 한도 없이 보유할 수 있다면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금리는 실질적으로 </a:t>
            </a:r>
            <a:r>
              <a:rPr lang="ko-KR" altLang="en-US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은행간시장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(interbank market)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도매 금리의 견고한 하한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(hard floor)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을 설정하는 데 도움이 될 것임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 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설계 및 파급효과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73471"/>
      </p:ext>
    </p:ext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27612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(4)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통화정책  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둘째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정책금리의 변경은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금리의 변경을 통해 은행 예금자에게 더 직접적으로 영향을 미칠 수 있음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0" defTabSz="739775">
              <a:buClr>
                <a:srgbClr val="9966FF"/>
              </a:buClr>
              <a:tabLst>
                <a:tab pos="36000" algn="l"/>
              </a:tabLst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예를 들어 중앙은행이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금리를 인상할 때    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은행 예금으로부터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로의 자금 이동을 막기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위해 은행도 예금 금리를 동시에 인상해야 할 것임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A6538-3080-4FED-8B38-15463A985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 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설계 및 파급효과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415871"/>
      </p:ext>
    </p:extLst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4481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(4)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통화정책  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lvl="0" indent="-3429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Issuance of CBDC could serve to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alleviate the zero lower bound</a:t>
            </a:r>
            <a:r>
              <a:rPr lang="en-US" altLang="ko-KR" sz="2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if it came along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with a reduced desire for cash holdings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(Dyson and Hodgson 2016). </a:t>
            </a:r>
          </a:p>
          <a:p>
            <a:pPr marL="342900" lvl="0" indent="-3429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lvl="0" indent="-3429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Some argue that having a substitute for cash in the form of </a:t>
            </a:r>
            <a:r>
              <a:rPr lang="en-US" altLang="ko-KR" sz="2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(interest-bearing) CBDC makes the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discontinuation of higher denomination banknotes easier to achieve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(Rogoff 2016; </a:t>
            </a:r>
            <a:r>
              <a:rPr lang="en-US" altLang="ko-KR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Bordo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and Levin 2017).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745802-EB70-4223-97AF-C42A5F837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 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설계 및 파급효과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018114"/>
      </p:ext>
    </p:extLst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5401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(4)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통화정책  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어떤 경우이든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와 현금이 공존하는 상황에서 사용자는 두 가지 중 하나를 사용할 수 있을 것이며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마이너스 금리가 우세해지거나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가 정책금리의 유효 하한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(effective lower bound)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을 실질적으로 변경할 가능성은 매우 낮을 것임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총수요를 진작하기 위해 일반 대중에게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자금을 직접 이전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(direct transfers)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할 때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사용이 가능함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0" defTabSz="739775">
              <a:buClr>
                <a:srgbClr val="9966FF"/>
              </a:buClr>
              <a:tabLst>
                <a:tab pos="36000" algn="l"/>
              </a:tabLst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-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이러한 이전지출의 핵심 과제는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사용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	  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자체보다 이전지출의 수령인과 그 계정을 식별하는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것임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1A48AF-8A0E-45E6-A2D1-83801EEF4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 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설계 및 파급효과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376526"/>
      </p:ext>
    </p:extLst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56420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(5)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국경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간 지급결제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국경을 넘은 지급결제서비스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(cross-border payments)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는 보통 느리고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비싸고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사용하기 번거로움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는 국제지급결제를 개선하는 역할을 할 수 있음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0" defTabSz="739775">
              <a:buClr>
                <a:srgbClr val="9966FF"/>
              </a:buClr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한 가지 우려는 외화 디지털화폐가 국내 통화를 대체하여 금융안정과 통화주권을 손상시키는 것임 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0" defTabSz="739775">
              <a:buClr>
                <a:srgbClr val="9966FF"/>
              </a:buClr>
              <a:tabLst>
                <a:tab pos="36000" algn="l"/>
              </a:tabLst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실제로 많은 중앙은행들은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에 대한 준비에서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해결해야 할 주요 위험으로 조세 회피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및 환율 변동성             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증가와 함께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통화대체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(currency substitution)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위험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을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꼽음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752AF5-0133-4BE1-8100-3D770EB3C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 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설계 및 파급효과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31052"/>
      </p:ext>
    </p:extLst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46017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(5)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국경 간 지급결제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일반적으로 일부 통화의 광범위한 국제적 사용은 금융시장의 발전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효율성 및 개방성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통화의 장기적 가치에 대한 신뢰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법∙제도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기반에 대한 신뢰와 같은 여러 요인에서 비롯됨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lvl="0" defTabSz="739775">
              <a:buClr>
                <a:srgbClr val="9966FF"/>
              </a:buClr>
              <a:tabLst>
                <a:tab pos="36000" algn="l"/>
              </a:tabLst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예를 들어 달러化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(dollarization)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는 역사적으로 높은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인플레이션을 경험한 국가에서 더 많이 나타남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0" defTabSz="739775">
              <a:buClr>
                <a:srgbClr val="9966FF"/>
              </a:buClr>
              <a:tabLst>
                <a:tab pos="36000" algn="l"/>
              </a:tabLst>
              <a:defRPr/>
            </a:pP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457200" lvl="0" indent="-457200" defTabSz="739775">
              <a:buClr>
                <a:srgbClr val="9966FF"/>
              </a:buClr>
              <a:buFont typeface="Symbol" panose="05050102010706020507" pitchFamily="18" charset="2"/>
              <a:buChar char="Þ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외국 화폐가 단지 디지털화폐이기 때문에 국내 화폐를 대체할 가능성은 거의 없을 것임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8B9C9C-2A01-4998-B726-F7A69DE0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 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설계 및 파급효과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730180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55220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(5)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국경 간 지급결제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디지털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와 계정 기반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(account-based) 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는 이러한 위험을 대부분 제거할 것으로 기대됨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개별 국가 디지털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증명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(credentials)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을 상호 인정하기 위한 국제적 노력이 필요함  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특히 유망한 것은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를 연합하여 국경을 넘어 상호 운용하는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다중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CBDC(multi-CBDC; </a:t>
            </a:r>
            <a:r>
              <a:rPr lang="en-US" altLang="ko-KR" sz="2600" kern="0" dirty="0" err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mCBDC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lvl="0" defTabSz="739775">
              <a:buClr>
                <a:srgbClr val="9966FF"/>
              </a:buClr>
              <a:tabLst>
                <a:tab pos="36000" algn="l"/>
              </a:tabLst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국가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설계를 일관된 액세스 프레임워크 및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상호 연결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(interlinkages)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로 조정하여 통화 간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국가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간 지급결제를 보다 효율적으로 만드는데 중점을 둠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lvl="0" defTabSz="739775">
              <a:buClr>
                <a:srgbClr val="9966FF"/>
              </a:buClr>
              <a:tabLst>
                <a:tab pos="36000" algn="l"/>
              </a:tabLst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민간부문의 글로벌 </a:t>
            </a:r>
            <a:r>
              <a:rPr lang="ko-KR" altLang="en-US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스테이블코인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프로젝트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예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     	     Diem)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의 대안이기도 함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49690-AF76-4CA3-A3E2-BC9251549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 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설계 및 파급효과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45220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95288" y="764704"/>
            <a:ext cx="8424862" cy="5660524"/>
          </a:xfrm>
        </p:spPr>
        <p:txBody>
          <a:bodyPr/>
          <a:lstStyle/>
          <a:p>
            <a:pPr lvl="0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Auer, R., </a:t>
            </a:r>
            <a:r>
              <a:rPr lang="en-US" altLang="ko-KR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Böhme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, R. and Wadsworth, A. (2020) “An introduction to public-private key cryptography in digital tokens”, BIS Quarterly Review, March.</a:t>
            </a:r>
          </a:p>
          <a:p>
            <a:pPr lvl="0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Broadbent, B. (2016) “Central banks and digital currencies”, Bank of England.</a:t>
            </a:r>
          </a:p>
          <a:p>
            <a:pPr lvl="0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Dyson, B., and Hodgson, G. (2016) “Digital Cash (Why Central Banks Should Start Issuing Electronic Money)”, Positive Money.</a:t>
            </a:r>
          </a:p>
          <a:p>
            <a:pPr lvl="0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Kim, Y.S. and Kwon, O. (2022) “Central bank digital currency, credit supply, and financial stability,” </a:t>
            </a:r>
            <a:r>
              <a:rPr lang="en-US" altLang="ko-KR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Journal</a:t>
            </a:r>
            <a:r>
              <a:rPr lang="ko-KR" altLang="en-US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r>
              <a:rPr lang="en-US" altLang="ko-KR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of</a:t>
            </a:r>
            <a:r>
              <a:rPr lang="ko-KR" altLang="en-US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r>
              <a:rPr lang="en-US" altLang="ko-KR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Money,</a:t>
            </a:r>
            <a:r>
              <a:rPr lang="ko-KR" altLang="en-US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r>
              <a:rPr lang="en-US" altLang="ko-KR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Credit</a:t>
            </a:r>
            <a:r>
              <a:rPr lang="ko-KR" altLang="en-US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r>
              <a:rPr lang="en-US" altLang="ko-KR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and</a:t>
            </a:r>
            <a:r>
              <a:rPr lang="ko-KR" altLang="en-US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r>
              <a:rPr lang="en-US" altLang="ko-KR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Banking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.</a:t>
            </a:r>
          </a:p>
          <a:p>
            <a:pPr lvl="0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Rogoff (2014) “Costs and Benefits to Phasing Out Paper Currency” NBER Working Paper </a:t>
            </a:r>
            <a:r>
              <a:rPr lang="pt-BR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No. 20126.</a:t>
            </a:r>
          </a:p>
          <a:p>
            <a:pPr lvl="0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Rogoff, K. (2016) The curse of cash, Princeton University Press.</a:t>
            </a:r>
          </a:p>
          <a:p>
            <a:pPr lvl="0">
              <a:lnSpc>
                <a:spcPct val="100000"/>
              </a:lnSpc>
              <a:buClr>
                <a:srgbClr val="9966FF"/>
              </a:buClr>
              <a:defRPr/>
            </a:pPr>
            <a:r>
              <a:rPr lang="ko-KR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한국은행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(2020) “</a:t>
            </a:r>
            <a:r>
              <a:rPr lang="ko-KR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한국은행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중앙은행 디지털화폐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(CBDC) </a:t>
            </a:r>
            <a:r>
              <a:rPr lang="ko-KR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파일럿 테스트 추진”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보도참고자료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.</a:t>
            </a:r>
          </a:p>
          <a:p>
            <a:pPr lvl="0">
              <a:lnSpc>
                <a:spcPct val="100000"/>
              </a:lnSpc>
              <a:buClr>
                <a:srgbClr val="9966FF"/>
              </a:buClr>
              <a:defRPr/>
            </a:pPr>
            <a:r>
              <a:rPr lang="ko-KR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한국은행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(2022) “</a:t>
            </a:r>
            <a:r>
              <a:rPr lang="ko-KR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중앙은행 디지털화폐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(CBDC) </a:t>
            </a:r>
            <a:r>
              <a:rPr lang="ko-KR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주요 </a:t>
            </a:r>
            <a:r>
              <a:rPr lang="ko-KR" alt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이슈별</a:t>
            </a:r>
            <a:r>
              <a:rPr lang="ko-KR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글로벌 논의 동향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,” </a:t>
            </a:r>
            <a:r>
              <a:rPr lang="ko-KR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한국은행 금융결제국</a:t>
            </a:r>
            <a:r>
              <a: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.</a:t>
            </a:r>
          </a:p>
        </p:txBody>
      </p:sp>
      <p:sp>
        <p:nvSpPr>
          <p:cNvPr id="551940" name="Rectangle 4"/>
          <p:cNvSpPr>
            <a:spLocks noChangeArrowheads="1"/>
          </p:cNvSpPr>
          <p:nvPr/>
        </p:nvSpPr>
        <p:spPr bwMode="auto">
          <a:xfrm>
            <a:off x="467544" y="188640"/>
            <a:ext cx="6119813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References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456919"/>
      </p:ext>
    </p:extLst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80920" cy="5401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(5)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국경 간 지급결제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중앙은행의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연구 및 설계에 대한 광범위한 조사에 따르면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47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개의 소매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범용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프로젝트 중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개가 국경 간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(cross-border)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지급결제를 다루고 있음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0" defTabSz="739775">
              <a:buClr>
                <a:srgbClr val="9966FF"/>
              </a:buClr>
              <a:tabLst>
                <a:tab pos="36000" algn="l"/>
              </a:tabLst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주요 중앙은행의 약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분의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 향후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설계에서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국경 간 및 교차 통화 결제 향상 기능을 고려하고 있음 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그렇게 하는 중앙은행들은 세 가지 </a:t>
            </a:r>
            <a:r>
              <a:rPr lang="en-US" altLang="ko-KR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mCBDC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모형을  고려하고 있음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(Auer, </a:t>
            </a:r>
            <a:r>
              <a:rPr lang="en-US" altLang="ko-KR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Haene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and Holden 2021) </a:t>
            </a:r>
          </a:p>
          <a:p>
            <a:pPr lvl="0" defTabSz="739775">
              <a:buClr>
                <a:srgbClr val="9966FF"/>
              </a:buClr>
              <a:tabLst>
                <a:tab pos="36000" algn="l"/>
              </a:tabLst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단일 </a:t>
            </a:r>
            <a:r>
              <a:rPr lang="en-US" altLang="ko-KR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mCBDC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모델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가 기술적인 관점에서 가장 많은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이점을 제공하지만 현재 선호되는 선택은 상호 연결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 </a:t>
            </a:r>
            <a:r>
              <a:rPr lang="en-US" altLang="ko-KR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mCBDC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모델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이며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이는 아마도 국가 간 협력이 덜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   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필요하다는 점이 반영된 것으로 볼 수 있음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85D1E-7AB1-42C2-B25D-EF2A050CF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 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설계 및 파급효과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56658"/>
      </p:ext>
    </p:extLst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655C5DB-8F25-47D0-9297-A526C6AC3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16632"/>
            <a:ext cx="5996688" cy="626469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D9B2056-DF9F-4D2E-A5C3-A4CEA5BB0DB1}"/>
              </a:ext>
            </a:extLst>
          </p:cNvPr>
          <p:cNvSpPr/>
          <p:nvPr/>
        </p:nvSpPr>
        <p:spPr>
          <a:xfrm>
            <a:off x="1763688" y="650559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Source:</a:t>
            </a: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Auer, </a:t>
            </a:r>
            <a:r>
              <a:rPr lang="en-US" altLang="ko-KR" sz="14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Haene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and Holden 2021</a:t>
            </a:r>
            <a:endParaRPr lang="ko-KR" altLang="en-US" sz="14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675815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259632" y="1222738"/>
            <a:ext cx="7061228" cy="4362606"/>
          </a:xfrm>
          <a:ln>
            <a:noFill/>
          </a:ln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1.</a:t>
            </a:r>
            <a:r>
              <a:rPr lang="ko-KR" altLang="en-US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통화제도와 </a:t>
            </a: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CBDC </a:t>
            </a:r>
            <a:b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- 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디지털 경제의 이중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(dual) 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통화제도 </a:t>
            </a:r>
            <a:b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- 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도매 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CBDC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와 소매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범용 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CBDC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b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- 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소매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범용 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CBDC</a:t>
            </a:r>
            <a:r>
              <a:rPr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와 </a:t>
            </a:r>
            <a:r>
              <a:rPr lang="ko-KR" alt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소액간편결제시스템</a:t>
            </a:r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(FPS)</a:t>
            </a:r>
            <a:b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chemeClr val="accent3">
                    <a:lumMod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2. CBDC</a:t>
            </a:r>
            <a:r>
              <a:rPr lang="ko-KR" altLang="en-US" dirty="0">
                <a:solidFill>
                  <a:schemeClr val="accent3">
                    <a:lumMod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설계 및 파급효과</a:t>
            </a:r>
            <a:br>
              <a:rPr lang="en-US" altLang="ko-KR" dirty="0">
                <a:solidFill>
                  <a:schemeClr val="accent3">
                    <a:lumMod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chemeClr val="accent3">
                    <a:lumMod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- </a:t>
            </a:r>
            <a:r>
              <a:rPr lang="ko-KR" altLang="en-US" dirty="0">
                <a:solidFill>
                  <a:schemeClr val="accent3">
                    <a:lumMod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계정 기반</a:t>
            </a:r>
            <a:r>
              <a:rPr lang="en-US" altLang="ko-KR" dirty="0">
                <a:solidFill>
                  <a:schemeClr val="accent3">
                    <a:lumMod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(account based) 2</a:t>
            </a:r>
            <a:r>
              <a:rPr lang="ko-KR" altLang="en-US" dirty="0">
                <a:solidFill>
                  <a:schemeClr val="accent3">
                    <a:lumMod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계층</a:t>
            </a:r>
            <a:r>
              <a:rPr lang="en-US" altLang="ko-KR" dirty="0">
                <a:solidFill>
                  <a:schemeClr val="accent3">
                    <a:lumMod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(two-tier) </a:t>
            </a:r>
            <a:r>
              <a:rPr lang="ko-KR" altLang="en-US" dirty="0">
                <a:solidFill>
                  <a:schemeClr val="accent3">
                    <a:lumMod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모형</a:t>
            </a:r>
            <a:br>
              <a:rPr lang="en-US" altLang="ko-KR" dirty="0">
                <a:solidFill>
                  <a:schemeClr val="accent3">
                    <a:lumMod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chemeClr val="accent3">
                    <a:lumMod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- </a:t>
            </a:r>
            <a:r>
              <a:rPr lang="ko-KR" altLang="en-US" dirty="0">
                <a:solidFill>
                  <a:schemeClr val="accent3">
                    <a:lumMod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금융중개 및 금융안정</a:t>
            </a:r>
            <a:br>
              <a:rPr lang="en-US" altLang="ko-KR" dirty="0">
                <a:solidFill>
                  <a:schemeClr val="accent3">
                    <a:lumMod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chemeClr val="accent3">
                    <a:lumMod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- </a:t>
            </a:r>
            <a:r>
              <a:rPr lang="ko-KR" altLang="en-US" dirty="0">
                <a:solidFill>
                  <a:schemeClr val="accent3">
                    <a:lumMod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통화정책 </a:t>
            </a:r>
            <a:br>
              <a:rPr lang="en-US" altLang="ko-KR" dirty="0">
                <a:solidFill>
                  <a:schemeClr val="accent3">
                    <a:lumMod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r>
              <a:rPr lang="en-US" altLang="ko-KR" dirty="0">
                <a:solidFill>
                  <a:schemeClr val="accent3">
                    <a:lumMod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- </a:t>
            </a:r>
            <a:r>
              <a:rPr lang="ko-KR" altLang="en-US" dirty="0">
                <a:solidFill>
                  <a:schemeClr val="accent3">
                    <a:lumMod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국경 간 지급결제</a:t>
            </a:r>
            <a:r>
              <a:rPr lang="en-US" altLang="ko-KR" dirty="0">
                <a:solidFill>
                  <a:schemeClr val="accent3">
                    <a:lumMod val="8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(cross-border payments)</a:t>
            </a:r>
            <a:endParaRPr lang="ko-KR" altLang="ko-KR" dirty="0">
              <a:solidFill>
                <a:schemeClr val="accent3">
                  <a:lumMod val="85000"/>
                </a:schemeClr>
              </a:solidFill>
              <a:latin typeface="Times New Roman" pitchFamily="18" charset="0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01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5281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이중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(dual)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통화제도</a:t>
            </a:r>
            <a:endParaRPr lang="en-US" altLang="ko-KR" kern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통화제도는 중앙은행이 공식적으로 발행한 화폐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(publicly-issued money)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와 이를 기반으로 민간부문의 은행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통신사 및 여러 지급결제서비스 전문업체들이 제공하는 화폐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(privately-issued money)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로 구성되는 이중 통화제도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(dual monetary system)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로 운영됨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이 시스템은 주로 민간부문이 제공하는 지급결제서비스의 다양성 및 혁신과 중앙은행이 보장하는 안정성 및 효율성을 장점으로 함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중앙은행 화폐로의 상환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(redemption)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옵션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은 은행 예금과 같은 민간 화폐의 안정성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상호운용성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(interoperability),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혁신 및 다양성을 위해 필수적임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통화제도와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74226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3561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디지털 경제의 이중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(dual)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통화제도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최근 광범위한 디지털 전환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(digital transformation)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과 함께 오늘날의 이중 통화제도는 어떻게 진화할까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 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의 적정한 설계 및 관련 규제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가 갖추어 진다면 이중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(dual)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통화제도의 논리에 따라서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와 이를 기초로 민간 지급결제서비스 사업자가 발행할 디지털 화폐가 상호 보완적으로 통화제도의 안정성 및 효율성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그리고 혁신을 가져올 수 있을 것으로 기대됨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5E8AF0-AEE7-47DC-B00D-AD9B9765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1.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통화제도와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3333928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5802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도매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기존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중앙은행 준비금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(reserves)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과 유사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한 전자화폐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은행간 송금 및 관련 도매 거래의 결제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예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금융기관 간 결제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를 위한 것임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중앙은행은 상업은행 및 기타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PSP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에 계정을 부여하고 국내 지급은 중앙은행의 대차대조표에 </a:t>
            </a:r>
            <a:r>
              <a:rPr lang="ko-KR" altLang="en-US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결제∙정산됨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도매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는 중앙은행이 지급결제제도의 기반을 잡고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PSP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가 고객 대면서비스를 맡는 이중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통화제도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또는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계층 구조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(two-tier structure)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를 기반으로 함</a:t>
            </a:r>
            <a:endParaRPr lang="en-US" altLang="ko-KR" sz="26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특정 조건이 충족되는 경우에만 결제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(conditionality of payment)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를 허용함으로써 다른 결제 또는 자산 배송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(asset delivery)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을 조건으로 결제가 이루어지도록 할 수 있음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(Auer, </a:t>
            </a:r>
            <a:r>
              <a:rPr lang="en-US" altLang="ko-KR" sz="2600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Böhme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and Wadsworth 2020)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759F66-04CE-4D9B-BFC6-63703DC4E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1.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통화제도와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728172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Line 3"/>
          <p:cNvSpPr>
            <a:spLocks noChangeShapeType="1"/>
          </p:cNvSpPr>
          <p:nvPr/>
        </p:nvSpPr>
        <p:spPr bwMode="auto">
          <a:xfrm flipV="1">
            <a:off x="611560" y="1297336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바탕체" pitchFamily="17" charset="-127"/>
              <a:ea typeface="바탕체" pitchFamily="17" charset="-127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776204"/>
            <a:ext cx="8208912" cy="23611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defTabSz="7397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9966FF"/>
              </a:buClr>
              <a:buSzTx/>
              <a:buFontTx/>
              <a:buNone/>
              <a:tabLst/>
              <a:defRPr/>
            </a:pP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(4)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소매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범용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  </a:t>
            </a:r>
            <a:r>
              <a:rPr lang="ko-KR" altLang="en-US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도매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보다 더 광범위한 혁신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252000" lvl="0" indent="-252000" defTabSz="739775">
              <a:buClr>
                <a:srgbClr val="9966FF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일반 대중이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CBDC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를 </a:t>
            </a:r>
            <a:r>
              <a:rPr lang="ko-KR" altLang="en-US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현금 같이 중앙은행 직접 청구 </a:t>
            </a:r>
            <a:r>
              <a:rPr lang="en-US" altLang="ko-KR" sz="2600" kern="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(direct claim)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로 사용할 수 있도록 한다는 점에서 기존 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계층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(two-tier) </a:t>
            </a:r>
            <a:r>
              <a:rPr lang="ko-KR" altLang="en-US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구조의 통화제도를 일부 수정</a:t>
            </a:r>
            <a:r>
              <a:rPr lang="en-US" altLang="ko-KR" sz="26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DD631-C29F-4C92-B039-FFBF891AE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88640"/>
            <a:ext cx="7992888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1.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통화제도와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CBDC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  <p:pic>
        <p:nvPicPr>
          <p:cNvPr id="6" name="그림 9">
            <a:extLst>
              <a:ext uri="{FF2B5EF4-FFF2-40B4-BE49-F238E27FC236}">
                <a16:creationId xmlns:a16="http://schemas.microsoft.com/office/drawing/2014/main" id="{7FB25963-02E1-41B5-AF5C-C06238FF7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" t="13239" r="6194" b="18504"/>
          <a:stretch>
            <a:fillRect/>
          </a:stretch>
        </p:blipFill>
        <p:spPr bwMode="auto">
          <a:xfrm>
            <a:off x="611560" y="3220573"/>
            <a:ext cx="7848872" cy="304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7460E8F7-44BE-4C4F-8F4F-0E2705205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23" y="6325579"/>
            <a:ext cx="66138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Source: Auer and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Böhme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 (2021)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88912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lect0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lect01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바탕체" pitchFamily="17" charset="-127"/>
            <a:ea typeface="바탕체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바탕체" pitchFamily="17" charset="-127"/>
            <a:ea typeface="바탕체" pitchFamily="17" charset="-127"/>
          </a:defRPr>
        </a:defPPr>
      </a:lstStyle>
    </a:lnDef>
  </a:objectDefaults>
  <a:extraClrSchemeLst>
    <a:extraClrScheme>
      <a:clrScheme name="lect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ect01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Ganesh:econ120:1998:lect01.ppt</Template>
  <TotalTime>47100</TotalTime>
  <Pages>13</Pages>
  <Words>3278</Words>
  <Application>Microsoft Office PowerPoint</Application>
  <PresentationFormat>화면 슬라이드 쇼(4:3)</PresentationFormat>
  <Paragraphs>199</Paragraphs>
  <Slides>41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HY신명조</vt:lpstr>
      <vt:lpstr>굴림</vt:lpstr>
      <vt:lpstr>맑은 고딕</vt:lpstr>
      <vt:lpstr>바탕체</vt:lpstr>
      <vt:lpstr>Arial</vt:lpstr>
      <vt:lpstr>Symbol</vt:lpstr>
      <vt:lpstr>Times New Roman</vt:lpstr>
      <vt:lpstr>lect01</vt:lpstr>
      <vt:lpstr>중앙은행 디지털화폐(CBDC):  설계 및 파급효과   김영식 (서울대 경제학부)</vt:lpstr>
      <vt:lpstr>1. 통화제도와 CBDC      - 디지털 경제의 이중(dual) 통화제도      - 도매 CBDC와 소매/범용 CBDC      - 소매/범용 CBDC와 소액간편결제시스템(FPS) 2. CBDC 설계 및 파급효과     - 계정 기반(account based) 2계층(two-tier) 모형     - 금융중개 및 금융안정     - 통화정책      - 국경 간 지급결제(cross-border payments)</vt:lpstr>
      <vt:lpstr>PowerPoint 프레젠테이션</vt:lpstr>
      <vt:lpstr>PowerPoint 프레젠테이션</vt:lpstr>
      <vt:lpstr>1. 통화제도와 CBDC      - 디지털 경제의 이중(dual) 통화제도      - 도매 CBDC와 소매/범용 CBDC      - 소매/범용 CBDC와 소액간편결제시스템(FPS) 2. CBDC 설계 및 파급효과     - 계정 기반(account based) 2계층(two-tier) 모형     - 금융중개 및 금융안정     - 통화정책      - 국경 간 지급결제(cross-border payments)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통화제도와 CBDC      - 디지털 경제의 이중(dual) 통화제도      - 도매 CBDC와 소매/범용 CBDC      - 소매/범용 CBDC와 소액간편결제시스템(FPS) 2. CBDC 설계 및 파급효과     - 계정 기반(account based) 2계층(two-tier) 모형     - 금융중개 및 금융안정     - 통화정책      - 국경 간 지급결제(cross-border payments)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제14장</dc:title>
  <dc:creator>김영식</dc:creator>
  <cp:lastModifiedBy>User</cp:lastModifiedBy>
  <cp:revision>1693</cp:revision>
  <cp:lastPrinted>1998-07-23T13:44:48Z</cp:lastPrinted>
  <dcterms:created xsi:type="dcterms:W3CDTF">1998-07-23T11:44:49Z</dcterms:created>
  <dcterms:modified xsi:type="dcterms:W3CDTF">2022-04-26T06:53:47Z</dcterms:modified>
</cp:coreProperties>
</file>