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1724" r:id="rId2"/>
    <p:sldId id="1761" r:id="rId3"/>
    <p:sldId id="1649" r:id="rId4"/>
    <p:sldId id="1762" r:id="rId5"/>
    <p:sldId id="1613" r:id="rId6"/>
    <p:sldId id="1727" r:id="rId7"/>
    <p:sldId id="1728" r:id="rId8"/>
    <p:sldId id="1729" r:id="rId9"/>
    <p:sldId id="1731" r:id="rId10"/>
    <p:sldId id="1730" r:id="rId11"/>
    <p:sldId id="1732" r:id="rId12"/>
    <p:sldId id="1735" r:id="rId13"/>
    <p:sldId id="1733" r:id="rId14"/>
    <p:sldId id="1757" r:id="rId15"/>
    <p:sldId id="1763" r:id="rId16"/>
    <p:sldId id="1737" r:id="rId17"/>
    <p:sldId id="1738" r:id="rId18"/>
    <p:sldId id="1740" r:id="rId19"/>
    <p:sldId id="1739" r:id="rId20"/>
    <p:sldId id="1741" r:id="rId21"/>
    <p:sldId id="1643" r:id="rId22"/>
    <p:sldId id="1644" r:id="rId23"/>
    <p:sldId id="1682" r:id="rId24"/>
    <p:sldId id="1742" r:id="rId25"/>
    <p:sldId id="1760" r:id="rId26"/>
    <p:sldId id="1645" r:id="rId27"/>
    <p:sldId id="1764" r:id="rId28"/>
    <p:sldId id="1765" r:id="rId29"/>
    <p:sldId id="1766" r:id="rId30"/>
    <p:sldId id="1759" r:id="rId31"/>
    <p:sldId id="1712" r:id="rId32"/>
    <p:sldId id="1713" r:id="rId33"/>
    <p:sldId id="1716" r:id="rId34"/>
    <p:sldId id="1717" r:id="rId35"/>
    <p:sldId id="1744" r:id="rId36"/>
    <p:sldId id="1750" r:id="rId37"/>
    <p:sldId id="1745" r:id="rId38"/>
    <p:sldId id="1746" r:id="rId39"/>
    <p:sldId id="1747" r:id="rId40"/>
    <p:sldId id="1748" r:id="rId41"/>
  </p:sldIdLst>
  <p:sldSz cx="9144000" cy="6858000" type="screen4x3"/>
  <p:notesSz cx="6858000" cy="9766300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30000"/>
      </a:spcBef>
      <a:spcAft>
        <a:spcPct val="0"/>
      </a:spcAft>
      <a:defRPr sz="2800" b="1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2800" b="1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2800" b="1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2800" b="1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2800" b="1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5pPr>
    <a:lvl6pPr marL="2286000" algn="l" defTabSz="914400" rtl="0" eaLnBrk="1" latinLnBrk="1" hangingPunct="1">
      <a:defRPr sz="2800" b="1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6pPr>
    <a:lvl7pPr marL="2743200" algn="l" defTabSz="914400" rtl="0" eaLnBrk="1" latinLnBrk="1" hangingPunct="1">
      <a:defRPr sz="2800" b="1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7pPr>
    <a:lvl8pPr marL="3200400" algn="l" defTabSz="914400" rtl="0" eaLnBrk="1" latinLnBrk="1" hangingPunct="1">
      <a:defRPr sz="2800" b="1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8pPr>
    <a:lvl9pPr marL="3657600" algn="l" defTabSz="914400" rtl="0" eaLnBrk="1" latinLnBrk="1" hangingPunct="1">
      <a:defRPr sz="2800" b="1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0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FF"/>
    <a:srgbClr val="9966FF"/>
    <a:srgbClr val="F6F7B9"/>
    <a:srgbClr val="B6F7FE"/>
    <a:srgbClr val="FFFFFF"/>
    <a:srgbClr val="FF5050"/>
    <a:srgbClr val="FF9933"/>
    <a:srgbClr val="FAFEF4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085" autoAdjust="0"/>
    <p:restoredTop sz="90351"/>
  </p:normalViewPr>
  <p:slideViewPr>
    <p:cSldViewPr>
      <p:cViewPr varScale="1">
        <p:scale>
          <a:sx n="58" d="100"/>
          <a:sy n="58" d="100"/>
        </p:scale>
        <p:origin x="139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46624"/>
    </p:cViewPr>
  </p:sorterViewPr>
  <p:notesViewPr>
    <p:cSldViewPr>
      <p:cViewPr varScale="1">
        <p:scale>
          <a:sx n="35" d="100"/>
          <a:sy n="35" d="100"/>
        </p:scale>
        <p:origin x="-1596" y="-90"/>
      </p:cViewPr>
      <p:guideLst>
        <p:guide orient="horz" pos="307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100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741363"/>
            <a:ext cx="4559300" cy="341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21303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7288" y="741363"/>
            <a:ext cx="4556125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00588"/>
            <a:ext cx="5486400" cy="38449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06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35750" y="538163"/>
            <a:ext cx="1974850" cy="36464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06438" y="538163"/>
            <a:ext cx="5776912" cy="36464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43088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28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43088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바탕체" pitchFamily="17" charset="-127"/>
                <a:ea typeface="바탕체" pitchFamily="17" charset="-127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4/28/2022</a:t>
            </a:fld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43088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2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바탕체" pitchFamily="17" charset="-127"/>
                <a:ea typeface="바탕체" pitchFamily="17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8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70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06438" y="1636713"/>
            <a:ext cx="3875087" cy="2547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33925" y="1636713"/>
            <a:ext cx="3876675" cy="2547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57275" y="538163"/>
            <a:ext cx="787400" cy="576262"/>
          </a:xfrm>
          <a:prstGeom prst="rect">
            <a:avLst/>
          </a:prstGeom>
          <a:noFill/>
          <a:ln w="57150" cmpd="thickThin">
            <a:solidFill>
              <a:schemeClr val="accent1"/>
            </a:solidFill>
            <a:miter lim="800000"/>
            <a:headEnd/>
            <a:tailEnd/>
          </a:ln>
        </p:spPr>
        <p:txBody>
          <a:bodyPr vert="horz" wrap="none" lIns="52388" tIns="22225" rIns="52388" bIns="22225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Title</a:t>
            </a: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6438" y="1636713"/>
            <a:ext cx="7904162" cy="2547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2" r:id="rId12"/>
  </p:sldLayoutIdLst>
  <p:txStyles>
    <p:titleStyle>
      <a:lvl1pPr algn="l" defTabSz="835025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35025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굴림" pitchFamily="50" charset="-127"/>
        </a:defRPr>
      </a:lvl2pPr>
      <a:lvl3pPr algn="l" defTabSz="835025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굴림" pitchFamily="50" charset="-127"/>
        </a:defRPr>
      </a:lvl3pPr>
      <a:lvl4pPr algn="l" defTabSz="835025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굴림" pitchFamily="50" charset="-127"/>
        </a:defRPr>
      </a:lvl4pPr>
      <a:lvl5pPr algn="l" defTabSz="835025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굴림" pitchFamily="50" charset="-127"/>
        </a:defRPr>
      </a:lvl5pPr>
      <a:lvl6pPr marL="457200" algn="l" defTabSz="835025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굴림" pitchFamily="50" charset="-127"/>
        </a:defRPr>
      </a:lvl6pPr>
      <a:lvl7pPr marL="914400" algn="l" defTabSz="835025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굴림" pitchFamily="50" charset="-127"/>
        </a:defRPr>
      </a:lvl7pPr>
      <a:lvl8pPr marL="1371600" algn="l" defTabSz="835025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굴림" pitchFamily="50" charset="-127"/>
        </a:defRPr>
      </a:lvl8pPr>
      <a:lvl9pPr marL="1828800" algn="l" defTabSz="835025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굴림" pitchFamily="50" charset="-127"/>
        </a:defRPr>
      </a:lvl9pPr>
    </p:titleStyle>
    <p:bodyStyle>
      <a:lvl1pPr marL="277813" indent="-277813" algn="l" defTabSz="739775" rtl="0" eaLnBrk="0" fontAlgn="base" hangingPunct="0">
        <a:lnSpc>
          <a:spcPct val="130000"/>
        </a:lnSpc>
        <a:spcBef>
          <a:spcPct val="3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66750" indent="-222250" algn="l" defTabSz="739775" rtl="0" eaLnBrk="0" fontAlgn="base" hangingPunct="0">
        <a:lnSpc>
          <a:spcPct val="130000"/>
        </a:lnSpc>
        <a:spcBef>
          <a:spcPct val="3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  <a:ea typeface="+mn-ea"/>
        </a:defRPr>
      </a:lvl2pPr>
      <a:lvl3pPr marL="1111250" indent="-222250" algn="l" defTabSz="739775" rtl="0" eaLnBrk="0" fontAlgn="base" hangingPunct="0">
        <a:lnSpc>
          <a:spcPct val="130000"/>
        </a:lnSpc>
        <a:spcBef>
          <a:spcPct val="3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498600" indent="-166688" algn="l" defTabSz="739775" rtl="0" eaLnBrk="0" fontAlgn="base" hangingPunct="0">
        <a:lnSpc>
          <a:spcPct val="130000"/>
        </a:lnSpc>
        <a:spcBef>
          <a:spcPct val="3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1944688" indent="-166688" algn="l" defTabSz="739775" rtl="0" eaLnBrk="0" fontAlgn="base" hangingPunct="0">
        <a:lnSpc>
          <a:spcPct val="130000"/>
        </a:lnSpc>
        <a:spcBef>
          <a:spcPct val="3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  <a:ea typeface="+mn-ea"/>
        </a:defRPr>
      </a:lvl5pPr>
      <a:lvl6pPr marL="2401888" indent="-166688" algn="l" defTabSz="739775" rtl="0" eaLnBrk="0" fontAlgn="base" hangingPunct="0">
        <a:lnSpc>
          <a:spcPct val="130000"/>
        </a:lnSpc>
        <a:spcBef>
          <a:spcPct val="30000"/>
        </a:spcBef>
        <a:spcAft>
          <a:spcPct val="0"/>
        </a:spcAft>
        <a:defRPr sz="1600" b="1">
          <a:solidFill>
            <a:schemeClr val="tx1"/>
          </a:solidFill>
          <a:latin typeface="+mn-lt"/>
          <a:ea typeface="+mn-ea"/>
        </a:defRPr>
      </a:lvl6pPr>
      <a:lvl7pPr marL="2859088" indent="-166688" algn="l" defTabSz="739775" rtl="0" eaLnBrk="0" fontAlgn="base" hangingPunct="0">
        <a:lnSpc>
          <a:spcPct val="130000"/>
        </a:lnSpc>
        <a:spcBef>
          <a:spcPct val="30000"/>
        </a:spcBef>
        <a:spcAft>
          <a:spcPct val="0"/>
        </a:spcAft>
        <a:defRPr sz="1600" b="1">
          <a:solidFill>
            <a:schemeClr val="tx1"/>
          </a:solidFill>
          <a:latin typeface="+mn-lt"/>
          <a:ea typeface="+mn-ea"/>
        </a:defRPr>
      </a:lvl7pPr>
      <a:lvl8pPr marL="3316288" indent="-166688" algn="l" defTabSz="739775" rtl="0" eaLnBrk="0" fontAlgn="base" hangingPunct="0">
        <a:lnSpc>
          <a:spcPct val="130000"/>
        </a:lnSpc>
        <a:spcBef>
          <a:spcPct val="30000"/>
        </a:spcBef>
        <a:spcAft>
          <a:spcPct val="0"/>
        </a:spcAft>
        <a:defRPr sz="1600" b="1">
          <a:solidFill>
            <a:schemeClr val="tx1"/>
          </a:solidFill>
          <a:latin typeface="+mn-lt"/>
          <a:ea typeface="+mn-ea"/>
        </a:defRPr>
      </a:lvl8pPr>
      <a:lvl9pPr marL="3773488" indent="-166688" algn="l" defTabSz="739775" rtl="0" eaLnBrk="0" fontAlgn="base" hangingPunct="0">
        <a:lnSpc>
          <a:spcPct val="130000"/>
        </a:lnSpc>
        <a:spcBef>
          <a:spcPct val="30000"/>
        </a:spcBef>
        <a:spcAft>
          <a:spcPct val="0"/>
        </a:spcAft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438" y="1636713"/>
            <a:ext cx="7904162" cy="2659062"/>
          </a:xfrm>
        </p:spPr>
        <p:txBody>
          <a:bodyPr/>
          <a:lstStyle/>
          <a:p>
            <a:pPr algn="ctr">
              <a:lnSpc>
                <a:spcPct val="250000"/>
              </a:lnSpc>
              <a:buFontTx/>
              <a:buNone/>
            </a:pPr>
            <a:endParaRPr lang="ko-KR" altLang="ko-KR" sz="3600" dirty="0"/>
          </a:p>
          <a:p>
            <a:pPr algn="ctr">
              <a:lnSpc>
                <a:spcPct val="250000"/>
              </a:lnSpc>
              <a:buFontTx/>
              <a:buNone/>
            </a:pPr>
            <a:endParaRPr lang="ko-KR" altLang="ko-KR" dirty="0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539043" y="1513052"/>
            <a:ext cx="8188140" cy="3793796"/>
          </a:xfrm>
          <a:ln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ko-KR" sz="3600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CBDC</a:t>
            </a:r>
            <a:r>
              <a:rPr lang="ko-KR" altLang="en-US" sz="3600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와 금융산업</a:t>
            </a:r>
            <a:r>
              <a:rPr lang="en-US" altLang="ko-KR" sz="3600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, </a:t>
            </a:r>
            <a:r>
              <a:rPr lang="ko-KR" altLang="en-US" sz="3600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금융안정</a:t>
            </a:r>
            <a:r>
              <a:rPr lang="en-US" altLang="ko-KR" sz="3600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, </a:t>
            </a:r>
            <a:r>
              <a:rPr lang="ko-KR" altLang="en-US" sz="3600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통화정책</a:t>
            </a:r>
            <a:r>
              <a:rPr lang="en-US" altLang="ko-KR" sz="3600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,</a:t>
            </a:r>
            <a:br>
              <a:rPr lang="en-US" altLang="ko-KR" sz="3600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ko-KR" altLang="en-US" sz="3600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그리고 국제통화체제</a:t>
            </a:r>
            <a:br>
              <a:rPr lang="en-US" altLang="ko-KR" sz="3600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br>
              <a:rPr lang="en-US" altLang="ko-KR" sz="3200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br>
              <a:rPr lang="en-US" altLang="ko-KR" sz="2800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바탕체" pitchFamily="17" charset="-127"/>
                <a:ea typeface="바탕체" pitchFamily="17" charset="-127"/>
              </a:rPr>
            </a:br>
            <a:r>
              <a:rPr lang="ko-KR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김영식</a:t>
            </a:r>
            <a:br>
              <a:rPr lang="en-US" altLang="ko-KR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(</a:t>
            </a:r>
            <a:r>
              <a:rPr lang="ko-KR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서울대 경제학부</a:t>
            </a:r>
            <a:r>
              <a:rPr lang="en-US" altLang="ko-KR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)</a:t>
            </a:r>
            <a:endParaRPr lang="ko-KR" altLang="ko-KR" sz="6600" dirty="0">
              <a:latin typeface="Times New Roman" pitchFamily="18" charset="0"/>
              <a:ea typeface="바탕체" pitchFamily="17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40816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(3)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은행산업의 경쟁도 제고</a:t>
            </a:r>
            <a:endParaRPr lang="en-US" altLang="ko-KR" kern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현재 은행산업이 독과점 또는 독점적 경쟁시장의 특성을 지니고 있다는 점을 고려하면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일정 부분 예금의 대체재 성격을 지닌 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도입은 산업 내 경쟁도를 제고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할 수 있음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는 지급 및 송금에 사용된다는 점에서 예금과 대체관계에 있으며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이에 이자가 지급될 경우에는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예금과의 경합관계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가 강화됨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5E8AF0-AEE7-47DC-B00D-AD9B9765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와 금융산업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5219471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32814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(3)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은행산업의 경쟁도 제고</a:t>
            </a:r>
            <a:endParaRPr lang="en-US" altLang="ko-KR" kern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경쟁도 상승은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은행의 예금금리 인상 및 이에 따른 예금수요 증가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요인으로 작용함으로써 대출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·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투자 확대 유발 가능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457200" lvl="0" indent="-457200" defTabSz="739775">
              <a:buClr>
                <a:srgbClr val="9966FF"/>
              </a:buClr>
              <a:buFont typeface="Symbol" panose="05050102010706020507" pitchFamily="18" charset="2"/>
              <a:buChar char="Þ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일정 조건 하에서는 은행의 자금중개기능이 오히려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활성화될 수 있음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5E8AF0-AEE7-47DC-B00D-AD9B9765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와 금융산업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374977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48818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(4)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지급서비스업의 경쟁도 제고 </a:t>
            </a:r>
            <a:endParaRPr lang="en-US" altLang="ko-KR" kern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중국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의 경우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Alipay, WeChat Pay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의 온라인 지급서비스 시장 점유율이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90%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에 이르는 등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민간 지급서비스 부문의 독과점화가 심화</a:t>
            </a:r>
            <a:r>
              <a:rPr lang="ko-KR" altLang="en-US" sz="2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되고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ko-KR" altLang="en-US" sz="2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있다는 것이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중국의 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</a:t>
            </a:r>
            <a:r>
              <a:rPr lang="ko-KR" altLang="en-US" sz="2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관련 적극적 움직임에 영향을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미친 것으로 평가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ko-KR" sz="2600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Eichengreen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2021)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유로 지역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의 경우에도 역내 신용카드 거래 중 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Visa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및 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Master Card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발급 카드의 사용 비중이 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2/3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이상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을 차지하는 등 지급서비스 시장 편중이 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digital euro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프로젝트 착수에 영향을 미쳤다는 견해가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있음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5E8AF0-AEE7-47DC-B00D-AD9B9765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와 금융산업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58017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50018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(5) CBDC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설계 및 운영정책의 역할</a:t>
            </a:r>
            <a:endParaRPr lang="en-US" altLang="ko-KR" kern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의 보유 한도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이자 지급 여부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설계 및 운영 방식 등의 구체적인 정책방안에 따라 은행산업에 미치는 영향이 달라질 수 있음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457200" lvl="0" indent="-457200" defTabSz="739775">
              <a:buClr>
                <a:srgbClr val="9966FF"/>
              </a:buClr>
              <a:buFont typeface="Symbol" panose="05050102010706020507" pitchFamily="18" charset="2"/>
              <a:buChar char="Þ"/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보유 한도가 낮을수록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이자를 지급하지 않거나 이자율이 낮을수록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의 매력도가 크지 않아 예금이 대체되는 정도는 미미할 가능성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0" defTabSz="739775">
              <a:buClr>
                <a:srgbClr val="9966FF"/>
              </a:buClr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(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예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Bank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of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Canada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의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Chiu et al.(2021)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은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에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  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지급되는 이자율이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1.49%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를 초과할 경우 은행의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  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자금중개기능이 약화될 것이라 추정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5E8AF0-AEE7-47DC-B00D-AD9B9765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와 금융산업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78831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>
            <a:off x="395536" y="1268760"/>
            <a:ext cx="820891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95536" y="776204"/>
            <a:ext cx="8208912" cy="54050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lvl="0" indent="-533400" defTabSz="739775">
              <a:buClr>
                <a:srgbClr val="9966FF"/>
              </a:buClr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(5) CBDC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설계 및 운영정책의 역할</a:t>
            </a:r>
            <a:endParaRPr lang="en-US" altLang="ko-KR" kern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marR="0" lvl="0" indent="-2520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Andolfatto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(2018)*: 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독과점적 시장구조를 갖는 은행부문에서 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 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도입은 은행의 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예금금리 인상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을 통해 현금수요는 줄고 은행예금 증가를 가져옴</a:t>
            </a:r>
            <a:endParaRPr kumimoji="0" lang="en-US" altLang="ko-KR" sz="2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  <a:p>
            <a:pPr marL="0" marR="0" lvl="0" indent="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   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* </a:t>
            </a:r>
            <a:r>
              <a:rPr kumimoji="0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Andolfatto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, D. (2018) “Assessing the Impact of CBDC on Private 	Banks” </a:t>
            </a:r>
            <a:r>
              <a:rPr kumimoji="0" lang="en-US" altLang="ko-KR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Journal</a:t>
            </a:r>
            <a:r>
              <a:rPr kumimoji="0" lang="ko-KR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0" lang="en-US" altLang="ko-KR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of</a:t>
            </a:r>
            <a:r>
              <a:rPr kumimoji="0" lang="ko-KR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0" lang="en-US" altLang="ko-KR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Monetary</a:t>
            </a:r>
            <a:r>
              <a:rPr kumimoji="0" lang="ko-KR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0" lang="en-US" altLang="ko-KR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Economics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 </a:t>
            </a:r>
          </a:p>
          <a:p>
            <a:pPr marL="0" marR="0" lvl="0" indent="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	</a:t>
            </a:r>
            <a:endParaRPr kumimoji="0" lang="en-US" altLang="ko-KR" sz="2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  <a:p>
            <a:pPr marL="252000" marR="0" lvl="0" indent="-2520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Chiu et al (2021)*: </a:t>
            </a:r>
            <a:r>
              <a:rPr kumimoji="0" lang="en-US" altLang="ko-KR" sz="2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Andolfatto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(2018)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와 유사한 미국 은행모형에서 적절한 수준의 금리가 지급되는 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 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를 도입하는 경우 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은행대출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이 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약 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3.55% 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증가</a:t>
            </a:r>
            <a:endParaRPr kumimoji="0" lang="en-US" altLang="ko-KR" sz="2600" b="1" i="0" u="none" strike="noStrike" kern="0" cap="none" spc="0" normalizeH="0" baseline="0" noProof="0" dirty="0">
              <a:ln>
                <a:noFill/>
              </a:ln>
              <a:solidFill>
                <a:srgbClr val="3366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  <a:p>
            <a:pPr marL="0" marR="0" lvl="0" indent="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   * Chiu, J., S.M.R </a:t>
            </a:r>
            <a:r>
              <a:rPr kumimoji="0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Davoodalhosseini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, J.H. Jiang, and Y. Zhu (2021)   	“Bank Market Power and CBDC: Theory and Quantitative 	Assessment” Bank of Canada Staff Working Papers 2019-20.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24BAB4-F6EB-4119-90D8-164328EF6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와 금융산업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442590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537952" y="245903"/>
            <a:ext cx="5293116" cy="6371682"/>
          </a:xfrm>
          <a:ln>
            <a:noFill/>
          </a:ln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1.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CBDC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와 금융산업</a:t>
            </a:r>
            <a:b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(1) </a:t>
            </a:r>
            <a:r>
              <a:rPr lang="ko-KR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예금 감소와 자금중개기능 약화</a:t>
            </a:r>
            <a:b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(2) </a:t>
            </a:r>
            <a:r>
              <a:rPr lang="ko-KR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은행산업의 집중화</a:t>
            </a:r>
            <a:b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(3) </a:t>
            </a:r>
            <a:r>
              <a:rPr lang="ko-KR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은행산업의 경쟁도 제고 </a:t>
            </a:r>
            <a:b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(4) </a:t>
            </a:r>
            <a:r>
              <a:rPr lang="ko-KR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지급서비스업의 경쟁도 제고</a:t>
            </a:r>
            <a:b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(5) CBDC</a:t>
            </a:r>
            <a:r>
              <a:rPr lang="ko-KR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의 설계 및 운영정책의 역할</a:t>
            </a:r>
            <a:b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2. CBDC</a:t>
            </a:r>
            <a:r>
              <a:rPr lang="ko-KR" altLang="en-US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와 금융안정</a:t>
            </a:r>
            <a:b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(1) 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은행의 미시건전성 및 거시건전성 저하</a:t>
            </a:r>
            <a:b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(2) </a:t>
            </a:r>
            <a:r>
              <a:rPr lang="ko-KR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위기시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뱅크론 확산 위험</a:t>
            </a:r>
            <a:b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(3) 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부정적 견해에 대한 반론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</a:t>
            </a:r>
            <a:b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3. 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통화정책</a:t>
            </a:r>
            <a:b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4. CBDC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와 국제통화제제</a:t>
            </a:r>
            <a:b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(1) </a:t>
            </a:r>
            <a:r>
              <a:rPr lang="ko-KR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국경 간 지급결제 </a:t>
            </a:r>
            <a:b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(2) </a:t>
            </a:r>
            <a:r>
              <a:rPr lang="ko-KR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기축통화 및 통화대체</a:t>
            </a:r>
            <a:b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(3) </a:t>
            </a:r>
            <a:r>
              <a:rPr lang="ko-KR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국가 간 통화정책 파급효과 증폭 가능성 </a:t>
            </a:r>
            <a:endParaRPr lang="ko-KR" altLang="ko-KR" sz="2000" dirty="0">
              <a:solidFill>
                <a:schemeClr val="bg2">
                  <a:lumMod val="40000"/>
                  <a:lumOff val="60000"/>
                </a:schemeClr>
              </a:solidFill>
              <a:latin typeface="Times New Roman" pitchFamily="18" charset="0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0560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908720"/>
            <a:ext cx="8208912" cy="40508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268288" lvl="0" indent="-268288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시 개별은행의 </a:t>
            </a:r>
            <a:r>
              <a:rPr lang="ko-KR" altLang="en-US" sz="2600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자산건전성 저하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ko-KR" altLang="en-US" sz="2600" kern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시스템리스크</a:t>
            </a:r>
            <a:r>
              <a:rPr lang="ko-KR" altLang="en-US" sz="2600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확대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ko-KR" altLang="en-US" sz="2600" kern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위기시</a:t>
            </a:r>
            <a:r>
              <a:rPr lang="ko-KR" altLang="en-US" sz="2600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ko-KR" altLang="en-US" sz="2600" kern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뱅크런</a:t>
            </a:r>
            <a:r>
              <a:rPr lang="ko-KR" altLang="en-US" sz="2600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규모 확대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등 금융안정이 저해될 가능성에 대한 우려가 제기됨에 따라 보유한도 설정 등의 대응방안들이 논의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68288" lvl="0" indent="-268288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68288" lvl="0" indent="-268288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반면에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는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신용위험이 낮으며 효율적인 금융안정 상황 모니터링 수단으로 기능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할 수 있다는 점 등을 근거로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도입이 반드시 금융안정을 저해하지는 않을 것이라는 반론도 존재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5E8AF0-AEE7-47DC-B00D-AD9B9765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와 금융안정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293877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46017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은행의 미시건전성 및 거시건전성 저하  </a:t>
            </a:r>
            <a:endParaRPr lang="en-US" altLang="ko-KR" kern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미시건전성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은행이 예금 감소에 따른 자금조달비용 상승에 대응하여 고위험 대출 및 투자를 확대할 경우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개별 은행의 자산건전성이 저하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될 수 있음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거시건전성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CBDC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도입에 따라 은행들의 시장성 수신 의존도가 증가할 경우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금융기관간 상호연계성이 증대되면서 시스템 리스크가 확대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될 가능성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457200" lvl="0" indent="-457200" defTabSz="739775">
              <a:buClr>
                <a:srgbClr val="9966FF"/>
              </a:buClr>
              <a:buFont typeface="Symbol" panose="05050102010706020507" pitchFamily="18" charset="2"/>
              <a:buChar char="Þ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시장성 수신 확대가 </a:t>
            </a:r>
            <a:r>
              <a:rPr lang="ko-KR" altLang="en-US" sz="2600" kern="0" dirty="0" err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경기순응적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대출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을 유발할 경우 </a:t>
            </a:r>
            <a:r>
              <a:rPr lang="ko-KR" altLang="en-US" sz="2600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시스템리스크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확대 요인으로 작용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5E8AF0-AEE7-47DC-B00D-AD9B9765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2.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와 금융안정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868908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lvl="0" indent="-533400" defTabSz="739775">
              <a:buClr>
                <a:srgbClr val="9966FF"/>
              </a:buClr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(1)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은행의 미시건전성 및 거시건전성 저하 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6940D3-DBC6-47FF-AA68-C7FCC127C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3" y="2267882"/>
            <a:ext cx="8116649" cy="2313244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52AB14CB-0CF9-4859-BDAE-71A9DA1F9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2.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와 금융안정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0360537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40816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 </a:t>
            </a:r>
            <a:r>
              <a:rPr lang="ko-KR" altLang="en-US" kern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위기시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ko-KR" altLang="en-US" kern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뱅크런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확산  위험  </a:t>
            </a:r>
            <a:endParaRPr lang="en-US" altLang="ko-KR" kern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는 은행 예금보다 더 안전하고 지급기능을 대체할 수 있다는 점에서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금융불안시 전 은행권에서 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로의 대규모 자금이동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(systemic bank run)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이 일어날 수 있다는 우려도 제기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457200" lvl="0" indent="-457200" defTabSz="739775">
              <a:buClr>
                <a:srgbClr val="9966FF"/>
              </a:buClr>
              <a:buFont typeface="Symbol" panose="05050102010706020507" pitchFamily="18" charset="2"/>
              <a:buChar char="Þ"/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는 전자적 형태로 발행됨에 따라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현금에 비해 고객의 예금인출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요청을 더욱 쉽게 처리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할 수 있어 </a:t>
            </a:r>
            <a:r>
              <a:rPr lang="ko-KR" altLang="en-US" sz="2600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위기시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ko-KR" altLang="en-US" sz="2600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뱅크런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현상을 </a:t>
            </a:r>
            <a:r>
              <a:rPr lang="ko-KR" altLang="en-US" sz="2600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가속화시킬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가능성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5E8AF0-AEE7-47DC-B00D-AD9B9765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2.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와 금융안정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759743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537952" y="245903"/>
            <a:ext cx="5293116" cy="6371682"/>
          </a:xfrm>
          <a:ln>
            <a:noFill/>
          </a:ln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1.</a:t>
            </a:r>
            <a:r>
              <a:rPr lang="ko-KR" altLang="en-US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</a:t>
            </a:r>
            <a: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CBDC</a:t>
            </a:r>
            <a:r>
              <a:rPr lang="ko-KR" altLang="en-US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와 금융산업</a:t>
            </a:r>
            <a:b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(1) 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예금 감소와 자금중개기능 약화</a:t>
            </a:r>
            <a:b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(2) 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은행산업의 집중화</a:t>
            </a:r>
            <a:b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(3) 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은행산업의 경쟁도 제고 </a:t>
            </a:r>
            <a:b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(4) 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지급서비스업의 경쟁도 제고</a:t>
            </a:r>
            <a:b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(5) CBDC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의 설계 및 운영정책의 역할</a:t>
            </a:r>
            <a:b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2. CBDC</a:t>
            </a:r>
            <a:r>
              <a:rPr lang="ko-KR" altLang="en-US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와 금융안정</a:t>
            </a:r>
            <a:b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(1) 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은행의 미시건전성 및 거시건전성 저하</a:t>
            </a:r>
            <a:b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(2) </a:t>
            </a:r>
            <a:r>
              <a:rPr lang="ko-KR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위기시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뱅크론 확산 위험</a:t>
            </a:r>
            <a:b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(3) 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부정적 견해에 대한 반론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</a:t>
            </a:r>
            <a:b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3. </a:t>
            </a:r>
            <a:r>
              <a:rPr lang="ko-KR" altLang="en-US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통화정책</a:t>
            </a:r>
            <a:b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4. CBDC</a:t>
            </a:r>
            <a:r>
              <a:rPr lang="ko-KR" altLang="en-US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와 국제통화제제</a:t>
            </a:r>
            <a:b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(1) 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국경 간 지급결제 </a:t>
            </a:r>
            <a:b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(2) 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기축통화 및 통화대체</a:t>
            </a:r>
            <a:b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(3) 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국가 간 통화정책 파급효과 증폭 가능성 </a:t>
            </a:r>
            <a:endParaRPr lang="ko-KR" altLang="ko-KR" sz="2000" dirty="0">
              <a:latin typeface="Times New Roman" pitchFamily="18" charset="0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979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55220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 </a:t>
            </a:r>
            <a:r>
              <a:rPr lang="ko-KR" altLang="en-US" kern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위기시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ko-KR" altLang="en-US" kern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뱅크런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확산 위험   </a:t>
            </a:r>
            <a:endParaRPr lang="en-US" altLang="ko-KR" kern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이에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도입에 따른 금융불안 발생 가능성을 최소화하기 위해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 </a:t>
            </a:r>
            <a:r>
              <a:rPr lang="ko-KR" altLang="en-US" sz="2600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설계시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안전장치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를 마련해야 한다는 주장이 제기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457200" lvl="0" indent="-457200" defTabSz="739775">
              <a:buClr>
                <a:srgbClr val="9966FF"/>
              </a:buClr>
              <a:buFont typeface="Symbol" panose="05050102010706020507" pitchFamily="18" charset="2"/>
              <a:buChar char="Þ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은행 예금과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간 자유로운 교환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(on-demand convertibility)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을 보장하지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않거나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CBDC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보유 한도를 설정하는 방안 등이 제안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457200" lvl="0" indent="-457200" defTabSz="739775">
              <a:buClr>
                <a:srgbClr val="9966FF"/>
              </a:buClr>
              <a:buFont typeface="Symbol" panose="05050102010706020507" pitchFamily="18" charset="2"/>
              <a:buChar char="Þ"/>
              <a:defRPr/>
            </a:pP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457200" lvl="0" indent="-457200" defTabSz="739775">
              <a:buClr>
                <a:srgbClr val="9966FF"/>
              </a:buClr>
              <a:buFont typeface="Symbol" panose="05050102010706020507" pitchFamily="18" charset="2"/>
              <a:buChar char="Þ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단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CBDC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보유 한도를 엄격히 설정할 경우 보유 잔액 부족으로 결제가 완결되지 못하는 등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지급결제의 효율성이 저하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될 가능성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5E8AF0-AEE7-47DC-B00D-AD9B9765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2.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와 금융안정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170356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40816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lvl="0" indent="-533400" defTabSz="739775">
              <a:buClr>
                <a:srgbClr val="9966FF"/>
              </a:buClr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 </a:t>
            </a:r>
            <a:r>
              <a:rPr lang="ko-KR" altLang="en-US" kern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위기시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ko-KR" altLang="en-US" kern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뱅크런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확산 위험   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 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</a:p>
          <a:p>
            <a:pPr marL="252000" marR="0" lvl="0" indent="-2520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 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보유 한도와 금리정책을 결합하여 일정 수준 미만의 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 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잔액은 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0 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또는 낮은 이자율을 지급하고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,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해당 수준 이상의 잔액은 마이너스 금리를 부과 </a:t>
            </a:r>
            <a:endParaRPr kumimoji="0" lang="en-US" altLang="ko-KR" sz="2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  <a:p>
            <a:pPr marL="252000" marR="0" lvl="0" indent="-2520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  <a:p>
            <a:pPr marL="252000" marR="0" lvl="0" indent="-2520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한도에 도달한 가계나 기업이 추가로 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 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입금을 받을 수 있도록 한도를 초과하는 자금은 연결된 상업은행 예금계좌로 자동 이체되는 </a:t>
            </a:r>
            <a:r>
              <a:rPr kumimoji="0" lang="ko-KR" altLang="en-US" sz="2600" b="1" i="0" u="none" strike="noStrike" kern="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오버플로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(overflow)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방식을 고려할 수 있음</a:t>
            </a:r>
            <a:endParaRPr kumimoji="0" lang="en-US" altLang="ko-KR" sz="2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B03597-10EB-433D-AD21-3CBB97819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2.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와 금융안정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408320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4481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lvl="0" indent="-533400" defTabSz="739775">
              <a:buClr>
                <a:srgbClr val="9966FF"/>
              </a:buClr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 </a:t>
            </a:r>
            <a:r>
              <a:rPr lang="ko-KR" altLang="en-US" kern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위기시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ko-KR" altLang="en-US" kern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뱅크런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확산 위험   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 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 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</a:p>
          <a:p>
            <a:pPr marL="457200" marR="0" lvl="0" indent="-4572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 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보유 한도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, </a:t>
            </a:r>
            <a:r>
              <a:rPr kumimoji="0" lang="ko-KR" altLang="en-US" sz="2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오버플로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및 금리보상 정책들은 정상시에 금융중개에 대한 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의 영향을 제한할 뿐만 아니라 시장 혼란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(market turmoil) 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중에 상업은행 예금으로부터 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로의 잠재적 런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(runs, 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급격한 자금 이동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)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을 완화할 수 있음</a:t>
            </a:r>
            <a:endParaRPr kumimoji="0" lang="en-US" altLang="ko-KR" sz="2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  <a:p>
            <a:pPr marL="0" marR="0" lvl="0" indent="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endParaRPr kumimoji="0" lang="en-US" altLang="ko-KR" sz="2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  <a:p>
            <a:pPr marL="252000" marR="0" lvl="0" indent="-2520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중앙은행은 스트레스 상황에서 상업은행으로부터 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로의 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“digital runs”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을 억제하는 다양한 방법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을 고안할 필요가 있음 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(Kim and Kwon 2020).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B76BC4-430C-4FD7-BADF-41274473C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2.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와 금융안정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927635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0"/>
            <a:ext cx="5876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27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54019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(3)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부정적 견해에 대한 반론   </a:t>
            </a:r>
            <a:endParaRPr lang="en-US" altLang="ko-KR" kern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가 도입되는 경우 </a:t>
            </a:r>
            <a:r>
              <a:rPr lang="ko-KR" altLang="en-US" sz="2600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뱅크런이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발생하더라도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실물화폐와 은행 예금만 존재하는 상황에 비해 지급활동을 원활히 뒷받침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할 수 있어 </a:t>
            </a:r>
            <a:r>
              <a:rPr lang="ko-KR" altLang="en-US" sz="2600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뱅크런이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야기하는 부정적 영향이 줄어들 수 있음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(Williamson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“CBDC and flight to safety,” 2021)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는 정보 효율성 측면에서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금융시스템 불안 발생시 이를 실시간 모니터링할 수 있는 수단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이 된다는 점에서 긴급 여신 제공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은행 휴무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(bank holiday)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등의 조치를 통해 </a:t>
            </a:r>
            <a:r>
              <a:rPr lang="ko-KR" altLang="en-US" sz="2600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시의적절하게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대응할 수 있음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5E8AF0-AEE7-47DC-B00D-AD9B9765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2.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와 금융안정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3725645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537952" y="245903"/>
            <a:ext cx="5293116" cy="6371682"/>
          </a:xfrm>
          <a:ln>
            <a:noFill/>
          </a:ln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1.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CBDC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와 금융산업</a:t>
            </a:r>
            <a:b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(1) </a:t>
            </a:r>
            <a:r>
              <a:rPr lang="ko-KR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예금 감소와 자금중개기능 약화</a:t>
            </a:r>
            <a:b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(2) </a:t>
            </a:r>
            <a:r>
              <a:rPr lang="ko-KR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은행산업의 집중화</a:t>
            </a:r>
            <a:b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(3) </a:t>
            </a:r>
            <a:r>
              <a:rPr lang="ko-KR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은행산업의 경쟁도 제고 </a:t>
            </a:r>
            <a:b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(4) </a:t>
            </a:r>
            <a:r>
              <a:rPr lang="ko-KR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지급서비스업의 경쟁도 제고</a:t>
            </a:r>
            <a:b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(5) CBDC</a:t>
            </a:r>
            <a:r>
              <a:rPr lang="ko-KR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의 설계 및 운영정책의 역할</a:t>
            </a:r>
            <a:b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2. CBDC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와 금융안정</a:t>
            </a:r>
            <a:b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(1) </a:t>
            </a:r>
            <a:r>
              <a:rPr lang="ko-KR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은행의 미시건전성 및 거시건전성 저하</a:t>
            </a:r>
            <a:b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(2) </a:t>
            </a:r>
            <a:r>
              <a:rPr lang="ko-KR" altLang="en-US" sz="2000" dirty="0" err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위기시</a:t>
            </a:r>
            <a:r>
              <a:rPr lang="ko-KR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뱅크론 확산 위험</a:t>
            </a:r>
            <a:b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(3) </a:t>
            </a:r>
            <a:r>
              <a:rPr lang="ko-KR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부정적 견해에 대한 반론</a:t>
            </a:r>
            <a: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</a:t>
            </a:r>
            <a:b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3. </a:t>
            </a:r>
            <a:r>
              <a:rPr lang="ko-KR" altLang="en-US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통화정책</a:t>
            </a:r>
            <a:b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4. CBDC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와 국제통화제제</a:t>
            </a:r>
            <a:b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(1) </a:t>
            </a:r>
            <a:r>
              <a:rPr lang="ko-KR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국경 간 지급결제 </a:t>
            </a:r>
            <a:b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(2) </a:t>
            </a:r>
            <a:r>
              <a:rPr lang="ko-KR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기축통화 및 통화대체</a:t>
            </a:r>
            <a:b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(3) </a:t>
            </a:r>
            <a:r>
              <a:rPr lang="ko-KR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국가 간 통화정책 파급효과 증폭 가능성 </a:t>
            </a:r>
            <a:endParaRPr lang="ko-KR" altLang="ko-KR" sz="2000" dirty="0">
              <a:solidFill>
                <a:schemeClr val="bg2">
                  <a:lumMod val="40000"/>
                  <a:lumOff val="60000"/>
                </a:schemeClr>
              </a:solidFill>
              <a:latin typeface="Times New Roman" pitchFamily="18" charset="0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6073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1052736"/>
            <a:ext cx="8208912" cy="4450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265113" marR="0" lvl="0" indent="-265113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이자부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(interest-bearing) CBDC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는 중앙은행에 실물부문의 </a:t>
            </a:r>
            <a:r>
              <a:rPr kumimoji="0" lang="ko-KR" altLang="en-US" sz="2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생산∙고용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및 인플레이션을 조정하는 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통화정책의 추가 수단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을 제공할 수 있음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</a:p>
          <a:p>
            <a:pPr marL="252000" marR="0" lvl="0" indent="-2520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특히 정책금리 변경이 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 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금리에 직접 전달된다면 통화정책의 파급효과가 강화될 수 있음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</a:p>
          <a:p>
            <a:pPr marL="252000" marR="0" lvl="0" indent="-2520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  <a:p>
            <a:pPr marL="252000" marR="0" lvl="0" indent="-2520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첫째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, 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기관 투자자가 </a:t>
            </a:r>
            <a:r>
              <a:rPr kumimoji="0" lang="ko-KR" altLang="en-US" sz="2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이자부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를 한도 없이 보유할 수 있다면 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 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금리는 실질적으로 </a:t>
            </a:r>
            <a:r>
              <a:rPr kumimoji="0" lang="ko-KR" altLang="en-US" sz="2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은행간시장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(interbank market) 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도매 금리의 견고한 하한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(hard floor)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을 설정하는 데 도움이 될 것임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5E8AF0-AEE7-47DC-B00D-AD9B9765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통화정책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873471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1052736"/>
            <a:ext cx="8208912" cy="22103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둘째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정책금리의 변경은 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금리의 변경을 통해 은행 예금자에게 더 직접적으로 영향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을 미칠 수 있음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0" defTabSz="739775">
              <a:buClr>
                <a:srgbClr val="9966FF"/>
              </a:buClr>
              <a:tabLst>
                <a:tab pos="36000" algn="l"/>
              </a:tabLst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예를 들어 중앙은행이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금리를 인상할 때    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   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은행 예금으로부터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로의 자금 이동을 막기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   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위해 은행도 예금 금리를 동시에 인상해야 할 것임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5E8AF0-AEE7-47DC-B00D-AD9B9765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통화정책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3406867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1052736"/>
            <a:ext cx="8208912" cy="3930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Issuance of CBDC could serve to 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alleviate the zero lower bound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if it came along 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with a reduced desire for cash holdings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(Dyson and Hodgson 2016). </a:t>
            </a:r>
          </a:p>
          <a:p>
            <a:pPr marL="342900" lvl="0" indent="-3429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lvl="0" indent="-3429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Some argue that having a substitute for cash in the form of (interest-bearing) CBDC makes the 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discontinuation of higher denomination banknotes easier to achieve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(Rogoff 2016; </a:t>
            </a:r>
            <a:r>
              <a:rPr lang="en-US" altLang="ko-KR" sz="2600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Bordo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and Levin 2017).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5E8AF0-AEE7-47DC-B00D-AD9B9765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통화정책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7347385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1052736"/>
            <a:ext cx="8208912" cy="48510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어떤 경우이든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와 현금이 공존하는 상황에서 사용자는 두 가지 중 하나를 사용할 수 있을 것이며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마이너스 금리가 우세해지거나 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가 정책금리의 유효 하한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(effective lower bound)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을 실질적으로 변경할 가능성은 매우 낮을 것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임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총수요를 진작하기 위해 일반 대중에게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자금을 직접 이전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(direct transfers)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할 때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사용이 가능함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0" defTabSz="739775">
              <a:buClr>
                <a:srgbClr val="9966FF"/>
              </a:buClr>
              <a:tabLst>
                <a:tab pos="36000" algn="l"/>
              </a:tabLst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- 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이러한 이전지출의 핵심 과제는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사용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 	    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자체보다 이전지출의 수령인과 그 계정을 식별하는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    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것임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5E8AF0-AEE7-47DC-B00D-AD9B9765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통화정책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9635437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95288" y="764704"/>
            <a:ext cx="8424862" cy="5875968"/>
          </a:xfrm>
        </p:spPr>
        <p:txBody>
          <a:bodyPr/>
          <a:lstStyle/>
          <a:p>
            <a:pPr lvl="0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Andolfatto</a:t>
            </a: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, D. (2018) Assessing the Impact of CBDC on Private Banks, </a:t>
            </a:r>
            <a:r>
              <a:rPr lang="en-US" altLang="ko-KR" sz="200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Journal of Monetary Economics</a:t>
            </a: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. </a:t>
            </a:r>
          </a:p>
          <a:p>
            <a:pPr lvl="0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Brunnermeier</a:t>
            </a: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, M, H James and J P Landau (2019): The </a:t>
            </a:r>
            <a:r>
              <a:rPr lang="en-US" altLang="ko-KR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digitlaization</a:t>
            </a: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of money, NBER Working Papers, no 26300, August.</a:t>
            </a:r>
          </a:p>
          <a:p>
            <a:pPr lvl="0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Chiu, J, M </a:t>
            </a:r>
            <a:r>
              <a:rPr lang="en-US" altLang="ko-KR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Davoodalhosseini</a:t>
            </a: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, J Jiang, and Y Zhu (2021): Bank market power and central bank digital currency: Theory and quantitative assessment, Bank of Canada Staff Working Papers, no 2019-20, revised in March 2021.</a:t>
            </a:r>
          </a:p>
          <a:p>
            <a:pPr lvl="0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Eichengreen</a:t>
            </a: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, B. (2021): Who needs a digital dollar? , Project Syndicate, March.</a:t>
            </a:r>
          </a:p>
          <a:p>
            <a:pPr lvl="0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IMF (2020): Digital Money across borders: Macro-financial implications, Staff Report, September.</a:t>
            </a:r>
          </a:p>
          <a:p>
            <a:pPr lvl="0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Quarles, R K (2021): Parachute Pants and Central Bank Money, Speech at the 113</a:t>
            </a:r>
            <a:r>
              <a:rPr lang="en-US" altLang="ko-KR" sz="2000" baseline="30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th</a:t>
            </a: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annual Utah Bankers Association Convention, Sun Valley, Idaho, June.</a:t>
            </a:r>
          </a:p>
          <a:p>
            <a:pPr lvl="0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Williamson, S (2021): Central bank digital currency and flight to safety, </a:t>
            </a:r>
            <a:r>
              <a:rPr lang="en-US" altLang="ko-KR" sz="200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Journal of Economic Dynamics and Control</a:t>
            </a: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, forthcoming.</a:t>
            </a:r>
          </a:p>
        </p:txBody>
      </p:sp>
      <p:sp>
        <p:nvSpPr>
          <p:cNvPr id="551940" name="Rectangle 4"/>
          <p:cNvSpPr>
            <a:spLocks noChangeArrowheads="1"/>
          </p:cNvSpPr>
          <p:nvPr/>
        </p:nvSpPr>
        <p:spPr bwMode="auto">
          <a:xfrm>
            <a:off x="467544" y="188640"/>
            <a:ext cx="6119813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References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026975"/>
      </p:ext>
    </p:extLst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537952" y="245903"/>
            <a:ext cx="5293116" cy="6371682"/>
          </a:xfrm>
          <a:ln>
            <a:noFill/>
          </a:ln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1.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CBDC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와 금융산업</a:t>
            </a:r>
            <a:b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(1) </a:t>
            </a:r>
            <a:r>
              <a:rPr lang="ko-KR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예금 감소와 자금중개기능 약화</a:t>
            </a:r>
            <a:b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(2) </a:t>
            </a:r>
            <a:r>
              <a:rPr lang="ko-KR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은행산업의 집중화</a:t>
            </a:r>
            <a:b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(3) </a:t>
            </a:r>
            <a:r>
              <a:rPr lang="ko-KR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은행산업의 경쟁도 제고 </a:t>
            </a:r>
            <a:b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(4) </a:t>
            </a:r>
            <a:r>
              <a:rPr lang="ko-KR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지급서비스업의 경쟁도 제고</a:t>
            </a:r>
            <a:b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(5) CBDC</a:t>
            </a:r>
            <a:r>
              <a:rPr lang="ko-KR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의 설계 및 운영정책의 역할</a:t>
            </a:r>
            <a:b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2. CBDC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와 금융안정</a:t>
            </a:r>
            <a:b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(1) </a:t>
            </a:r>
            <a:r>
              <a:rPr lang="ko-KR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은행의 미시건전성 및 거시건전성 저하</a:t>
            </a:r>
            <a:b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(2) </a:t>
            </a:r>
            <a:r>
              <a:rPr lang="ko-KR" altLang="en-US" sz="2000" dirty="0" err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위기시</a:t>
            </a:r>
            <a:r>
              <a:rPr lang="ko-KR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뱅크론 확산 위험</a:t>
            </a:r>
            <a:b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(3) </a:t>
            </a:r>
            <a:r>
              <a:rPr lang="ko-KR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부정적 견해에 대한 반론</a:t>
            </a:r>
            <a: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</a:t>
            </a:r>
            <a:b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3. 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통화정책</a:t>
            </a:r>
            <a:b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4. CBDC</a:t>
            </a:r>
            <a:r>
              <a:rPr lang="ko-KR" altLang="en-US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와 국제통화제제</a:t>
            </a:r>
            <a:b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(1) 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국경 간 지급결제 </a:t>
            </a:r>
            <a:b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(2) 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기축통화 및 통화대체</a:t>
            </a:r>
            <a:b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(3) 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국가 간 통화정책 파급효과 증폭 가능성 </a:t>
            </a:r>
            <a:endParaRPr lang="ko-KR" altLang="ko-KR" sz="2000" dirty="0">
              <a:latin typeface="Times New Roman" pitchFamily="18" charset="0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02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3401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(1) 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국경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간 지급결제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 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 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</a:p>
          <a:p>
            <a:pPr marL="252000" marR="0" lvl="0" indent="-2520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국경을 넘은 지급결제서비스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(cross-border payments)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는 보통 느리고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, 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비싸고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, 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사용하기 번거로움</a:t>
            </a:r>
            <a:endParaRPr kumimoji="0" lang="en-US" altLang="ko-KR" sz="2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  <a:p>
            <a:pPr marR="0" lvl="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tabLst/>
              <a:defRPr/>
            </a:pPr>
            <a:endParaRPr kumimoji="0" lang="en-US" altLang="ko-KR" sz="2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디지털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와 계정 기반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(account-based) CBDC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는 국제지급결제를 개선하는 역할을 할 수 있음</a:t>
            </a:r>
            <a:endParaRPr kumimoji="0" lang="en-US" altLang="ko-KR" sz="2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  <a:p>
            <a:pPr marL="0" marR="0" lvl="0" indent="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0" lang="en-US" altLang="ko-KR" sz="2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76994FD-084A-4697-A262-5247236F2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4.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와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국제통화체제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531052"/>
      </p:ext>
    </p:extLst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57620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(1) 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국경 간 지급결제 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 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 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개별 국가 디지털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증명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(credentials)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을 상호 인정하기 위한 국제적 노력이 필요함 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endParaRPr lang="ko-KR" altLang="en-US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marR="0" lvl="0" indent="-2520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특히 유망한 것은 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를 연합하여 국경을 넘어 상호 운용하는 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다중 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CBDC(multi-CBDC; </a:t>
            </a:r>
            <a:r>
              <a:rPr kumimoji="0" lang="en-US" altLang="ko-KR" sz="2600" b="1" i="0" u="none" strike="noStrike" kern="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mCBDC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)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</a:p>
          <a:p>
            <a:pPr marL="252000" marR="0" lvl="0" indent="-2520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  <a:p>
            <a:pPr marL="0" marR="0" lvl="0" indent="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>
                <a:tab pos="36000" algn="l"/>
              </a:tabLst>
              <a:defRPr/>
            </a:pP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 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- 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국가 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 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설계를 일관된 액세스 프레임워크 및 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	    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상호 연결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(interlinkages)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로 조정하여 통화 간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, 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국가 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	    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간 지급결제를 보다 효율적으로 만드는데 중점을 둠</a:t>
            </a:r>
            <a:endParaRPr kumimoji="0" lang="en-US" altLang="ko-KR" sz="2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  <a:p>
            <a:pPr marL="0" marR="0" lvl="0" indent="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>
                <a:tab pos="36000" algn="l"/>
              </a:tabLst>
              <a:defRPr/>
            </a:pP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</a:p>
          <a:p>
            <a:pPr marL="0" marR="0" lvl="0" indent="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>
                <a:tab pos="36000" algn="l"/>
              </a:tabLst>
              <a:defRPr/>
            </a:pP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 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- 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민간부문의 글로벌 </a:t>
            </a:r>
            <a:r>
              <a:rPr kumimoji="0" lang="ko-KR" altLang="en-US" sz="2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스테이블코인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예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: Diem)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의 대안 </a:t>
            </a:r>
            <a:endParaRPr kumimoji="0" lang="en-US" altLang="ko-KR" sz="2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DDCB558-D94D-4673-BB30-1391AE8EC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4.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와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국제통화체제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45220"/>
      </p:ext>
    </p:extLst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80920" cy="51219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(1) 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국경 간 지급결제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 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 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</a:p>
          <a:p>
            <a:pPr marL="252000" marR="0" lvl="0" indent="-2520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중앙은행의 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 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연구 및 설계에 대한 광범위한 조사에 따르면 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47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개의 소매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/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범용 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 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프로젝트 중 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11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개가 국경 간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(cross-border) 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지급결제를 다루고 있음</a:t>
            </a:r>
            <a:endParaRPr kumimoji="0" lang="en-US" altLang="ko-KR" sz="2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  <a:p>
            <a:pPr marL="0" marR="0" lvl="0" indent="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>
                <a:tab pos="36000" algn="l"/>
              </a:tabLst>
              <a:defRPr/>
            </a:pP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  </a:t>
            </a:r>
            <a:endParaRPr kumimoji="0" lang="en-US" altLang="ko-KR" sz="2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  <a:p>
            <a:pPr marL="252000" marR="0" lvl="0" indent="-25200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중앙은행들은 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세 가지 </a:t>
            </a:r>
            <a:r>
              <a:rPr kumimoji="0" lang="en-US" altLang="ko-KR" sz="26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mCBDC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모형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을  고려하고 있음 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(Auer, </a:t>
            </a:r>
            <a:r>
              <a:rPr kumimoji="0" lang="en-US" altLang="ko-KR" sz="2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Haene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, and Holden 2021) </a:t>
            </a:r>
          </a:p>
          <a:p>
            <a:pPr marL="0" marR="0" lvl="0" indent="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>
                <a:tab pos="36000" algn="l"/>
              </a:tabLst>
              <a:defRPr/>
            </a:pP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 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- 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단일</a:t>
            </a:r>
            <a:r>
              <a:rPr kumimoji="0" lang="en-US" altLang="ko-KR" sz="2600" b="1" i="0" u="none" strike="noStrike" kern="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mCBDC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(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모델 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3)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가 기술적인 관점에서 가장 많은 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	    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이점을 제공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;</a:t>
            </a:r>
          </a:p>
          <a:p>
            <a:pPr marL="0" marR="0" lvl="0" indent="0" algn="l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>
                <a:tab pos="36000" algn="l"/>
              </a:tabLst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- 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현재 선호되는 선택은 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상호연결</a:t>
            </a:r>
            <a:r>
              <a:rPr kumimoji="0" lang="en-US" altLang="ko-KR" sz="2600" b="1" i="0" u="none" strike="noStrike" kern="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mCBDC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(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모델 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2): 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	   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단일</a:t>
            </a:r>
            <a:r>
              <a:rPr lang="en-US" altLang="ko-KR" sz="2600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mCBDC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모델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보다 </a:t>
            </a:r>
            <a:r>
              <a:rPr kumimoji="0" lang="ko-KR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국가 간 협력이 덜 필요함</a:t>
            </a:r>
            <a:r>
              <a:rPr kumimoji="0" lang="en-US" altLang="ko-KR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7912999-8976-4CF3-B070-7A5B727D4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4.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와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국제통화체제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56658"/>
      </p:ext>
    </p:extLst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655C5DB-8F25-47D0-9297-A526C6AC3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16632"/>
            <a:ext cx="5996688" cy="626469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D9B2056-DF9F-4D2E-A5C3-A4CEA5BB0DB1}"/>
              </a:ext>
            </a:extLst>
          </p:cNvPr>
          <p:cNvSpPr/>
          <p:nvPr/>
        </p:nvSpPr>
        <p:spPr>
          <a:xfrm>
            <a:off x="1763688" y="650559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Source: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Auer,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Haene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and Holden 2021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675815"/>
      </p:ext>
    </p:extLst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64422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기축통화 및 통화대체   </a:t>
            </a:r>
            <a:endParaRPr lang="en-US" altLang="ko-KR" kern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최근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중국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이 주요국 중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도입에 가장 적극적인 모습을 보이면서 이를 달러화 중심의 국제통화질서와 관련 하여 해석하는 시각이 있음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0" defTabSz="739775">
              <a:buClr>
                <a:srgbClr val="9966FF"/>
              </a:buClr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「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China’s digital yuan could pose challenges to the 	U.S. dollar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」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(CNBC, 2021.7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월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);</a:t>
            </a:r>
          </a:p>
          <a:p>
            <a:pPr lvl="0" defTabSz="739775">
              <a:buClr>
                <a:srgbClr val="9966FF"/>
              </a:buClr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「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U.S. Is Losing the Global Race to Decide the 	Future of Money—and It Could Doom the 	Almighty Dollar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」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(Time, 2021.9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월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</a:t>
            </a:r>
          </a:p>
          <a:p>
            <a:pPr lvl="0" defTabSz="739775">
              <a:buClr>
                <a:srgbClr val="9966FF"/>
              </a:buClr>
              <a:defRPr/>
            </a:pPr>
            <a:endParaRPr lang="ko-KR" altLang="en-US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중국의 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도입이 기축통화로서 미 달러화 위상을 약화시키는 계기가 될 수도 있다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는 의견이 제시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ko-KR" sz="2600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Brunnermeier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et al. 2019)</a:t>
            </a:r>
            <a:endParaRPr lang="ko-KR" altLang="en-US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0" defTabSz="739775">
              <a:buClr>
                <a:srgbClr val="9966FF"/>
              </a:buClr>
              <a:defRPr/>
            </a:pP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5E8AF0-AEE7-47DC-B00D-AD9B9765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4.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와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국제통화체제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716707"/>
      </p:ext>
    </p:extLst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50018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lvl="0" indent="-533400" defTabSz="739775">
              <a:buClr>
                <a:srgbClr val="9966FF"/>
              </a:buClr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기축통화 및 통화대체   </a:t>
            </a:r>
            <a:endParaRPr lang="en-US" altLang="ko-KR" kern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기축통화는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화폐의 기술적 특성만으로 결정되는 것은 아니라는 점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에서 중앙은행들은 특정 국가의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여부가 현행 국제통화질서에 큰 영향을 미치지 못할 것이라는 견해가 지배적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endParaRPr lang="ko-KR" altLang="en-US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달러의 기축통화 지위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는 ① 경제적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정치적 안정 및 영향력과 ② 광범위한 무역 및 결제 네트워크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③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고도화된 금융시장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④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오랜 기간 안정적이고 신뢰성 높은 통화정책 등에 기인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(Quarles 2021)</a:t>
            </a:r>
          </a:p>
          <a:p>
            <a:pPr lvl="0" defTabSz="739775">
              <a:buClr>
                <a:srgbClr val="9966FF"/>
              </a:buClr>
              <a:defRPr/>
            </a:pP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5E8AF0-AEE7-47DC-B00D-AD9B9765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4.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와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국제통화체제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0846933"/>
      </p:ext>
    </p:extLst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4201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lvl="0" indent="-533400" defTabSz="739775">
              <a:buClr>
                <a:srgbClr val="9966FF"/>
              </a:buClr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기축통화 및 통화대체   </a:t>
            </a:r>
            <a:endParaRPr lang="en-US" altLang="ko-KR" kern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기축통화의 변화는 아니더라도 주요국의 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 시 해당 통화의 국제적 영향력을 더욱 </a:t>
            </a:r>
            <a:r>
              <a:rPr lang="ko-KR" altLang="en-US" sz="2600" kern="0" dirty="0" err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강화</a:t>
            </a:r>
            <a:r>
              <a:rPr lang="ko-KR" altLang="en-US" sz="2600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시킬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수 있다는 예상이 있음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현재 상당수 신흥국에서 미 달러화 등의 주요국 화폐가 자국 법정통화를 대체하는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통화대체 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(dollarization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또는 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currency substitution)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현상이 발생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lvl="0" defTabSz="739775">
              <a:buClr>
                <a:srgbClr val="9966FF"/>
              </a:buClr>
              <a:defRPr/>
            </a:pP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5E8AF0-AEE7-47DC-B00D-AD9B9765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4.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와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국제통화체제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242625"/>
      </p:ext>
    </p:extLst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5802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lvl="0" indent="-533400" defTabSz="739775">
              <a:buClr>
                <a:srgbClr val="9966FF"/>
              </a:buClr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기축통화 및 통화대체  </a:t>
            </a:r>
            <a:endParaRPr lang="en-US" altLang="ko-KR" kern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통화대체는 대규모 재정적자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중앙은행의 낮은 독립성 등으로 고물가가 지속되고 정책당국에 대한 신뢰가 낮은 상황에서 주로 발생함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글로벌 경제통합이 심화되는 상황에서 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가 외화의 취득 및 유통비용을 낮출 경우 통화대체 현상이 더욱 확산될 우려</a:t>
            </a:r>
            <a:endParaRPr lang="en-US" altLang="ko-KR" sz="2600" kern="0" dirty="0">
              <a:solidFill>
                <a:srgbClr val="3366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457200" lvl="0" indent="-457200" defTabSz="739775">
              <a:buClr>
                <a:srgbClr val="9966FF"/>
              </a:buClr>
              <a:buFont typeface="Symbol" panose="05050102010706020507" pitchFamily="18" charset="2"/>
              <a:buChar char="Þ"/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IMF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는 기축통화의 디지털화는 소규모 개방경제의 통화 주권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(sovereignty)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및 통화정책 능력에 부정적 영향을 미칠 수 있다고 경고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;</a:t>
            </a:r>
          </a:p>
          <a:p>
            <a:pPr marL="457200" lvl="0" indent="-457200" defTabSz="739775">
              <a:buClr>
                <a:srgbClr val="9966FF"/>
              </a:buClr>
              <a:buFont typeface="Symbol" panose="05050102010706020507" pitchFamily="18" charset="2"/>
              <a:buChar char="Þ"/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뿐만 아니라 글로벌 네트워크를 기반으로 한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글로벌 </a:t>
            </a:r>
            <a:r>
              <a:rPr lang="ko-KR" altLang="en-US" sz="2600" kern="0" dirty="0" err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스테이블코인</a:t>
            </a:r>
            <a:r>
              <a:rPr lang="ko-KR" altLang="en-US" sz="2600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이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안전자산과 호환가능해지는 경우 통화대체를 유발할 수 있음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(IMF 2020)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5E8AF0-AEE7-47DC-B00D-AD9B9765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4.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와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국제통화체제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369596"/>
      </p:ext>
    </p:extLst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54019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(3)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국가 간 통화정책 파급효과 증폭 가능성   </a:t>
            </a:r>
            <a:endParaRPr lang="en-US" altLang="ko-KR" kern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를 통해 국가 간 통화 및 지급시스템이 긴밀하게 연계되는 경우 통화정책의 국가 간 파급효과가 증폭될 가능성도 제기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ko-KR" sz="2600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Bordo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2021) </a:t>
            </a:r>
            <a:endParaRPr lang="ko-KR" altLang="en-US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도입에 따라 통화대체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(currency substitution)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및 통화 불일치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(currency mismatch)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리스크 증대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불법 외환거래 증가 등으로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개별국가의 독립적 통화정책 수행과 금융안정 유지에 제약요인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으로 작용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(IMF 2020)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또한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소규모 개방경제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의 경우 통화정책의 독립성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자율성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에 대한 위협에 노출될 수 있으며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환율 변동성도 확대될 우려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5E8AF0-AEE7-47DC-B00D-AD9B9765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4.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와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국제통화체제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039544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537952" y="245903"/>
            <a:ext cx="5293116" cy="6371682"/>
          </a:xfrm>
          <a:ln>
            <a:noFill/>
          </a:ln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1.</a:t>
            </a:r>
            <a:r>
              <a:rPr lang="ko-KR" altLang="en-US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</a:t>
            </a:r>
            <a: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CBDC</a:t>
            </a:r>
            <a:r>
              <a:rPr lang="ko-KR" altLang="en-US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와 금융산업</a:t>
            </a:r>
            <a:b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(1) 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예금 감소와 자금중개기능 약화</a:t>
            </a:r>
            <a:b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(2) 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은행산업의 집중화</a:t>
            </a:r>
            <a:b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(3) 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은행산업의 경쟁도 제고 </a:t>
            </a:r>
            <a:b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(4) 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지급서비스업의 경쟁도 제고</a:t>
            </a:r>
            <a:b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(5) CBDC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의 설계 및 운영정책의 역할</a:t>
            </a:r>
            <a:b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2. CBDC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와 금융안정</a:t>
            </a:r>
            <a:b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(1) </a:t>
            </a:r>
            <a:r>
              <a:rPr lang="ko-KR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은행의 미시건전성 및 거시건전성 저하</a:t>
            </a:r>
            <a:b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(2) </a:t>
            </a:r>
            <a:r>
              <a:rPr lang="ko-KR" altLang="en-US" sz="2000" dirty="0" err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위기시</a:t>
            </a:r>
            <a:r>
              <a:rPr lang="ko-KR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뱅크론 확산 위험</a:t>
            </a:r>
            <a:b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(3) </a:t>
            </a:r>
            <a:r>
              <a:rPr lang="ko-KR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부정적 견해에 대한 반론</a:t>
            </a:r>
            <a: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</a:t>
            </a:r>
            <a:b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3. 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통화정책</a:t>
            </a:r>
            <a:b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4. CBDC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와 국제통화제제</a:t>
            </a:r>
            <a:b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(1) </a:t>
            </a:r>
            <a:r>
              <a:rPr lang="ko-KR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국경 간 지급결제 </a:t>
            </a:r>
            <a:b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(2) </a:t>
            </a:r>
            <a:r>
              <a:rPr lang="ko-KR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기축통화 및 통화대체</a:t>
            </a:r>
            <a:b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(3) </a:t>
            </a:r>
            <a:r>
              <a:rPr lang="ko-KR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국가 간 통화정책 파급효과 증폭 가능성 </a:t>
            </a:r>
            <a:endParaRPr lang="ko-KR" altLang="ko-KR" sz="2000" dirty="0">
              <a:solidFill>
                <a:schemeClr val="bg2">
                  <a:lumMod val="40000"/>
                  <a:lumOff val="60000"/>
                </a:schemeClr>
              </a:solidFill>
              <a:latin typeface="Times New Roman" pitchFamily="18" charset="0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383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3521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(3)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국가 간 통화정책 파급효과 증폭 가능성   </a:t>
            </a:r>
            <a:endParaRPr lang="en-US" altLang="ko-KR" kern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BIS </a:t>
            </a:r>
            <a:r>
              <a:rPr lang="ko-KR" altLang="en-US" sz="2600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서베이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(2021): 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를 국가 간 지급결제에 활용하도록 허용하는 경우 주요 리스크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0" defTabSz="739775">
              <a:buClr>
                <a:srgbClr val="9966FF"/>
              </a:buClr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	-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환율 변동성의 증가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0" defTabSz="739775">
              <a:buClr>
                <a:srgbClr val="9966FF"/>
              </a:buClr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	-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조세 회피 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0" defTabSz="739775">
              <a:buClr>
                <a:srgbClr val="9966FF"/>
              </a:buClr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	-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금융안정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0" defTabSz="739775">
              <a:buClr>
                <a:srgbClr val="9966FF"/>
              </a:buClr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	-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통화주권 위협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5E8AF0-AEE7-47DC-B00D-AD9B9765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4.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와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국제통화체제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2285585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908720"/>
            <a:ext cx="8208912" cy="45709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268288" marR="0" lvl="0" indent="-268288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도입은 </a:t>
            </a:r>
            <a:r>
              <a:rPr lang="ko-KR" altLang="en-US" sz="2600" kern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은행업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ko-KR" altLang="en-US" sz="2600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지급서비스업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등 금융산업에 일정 부분 영향을 초래할 소지가 있음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68288" marR="0" lvl="0" indent="-268288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대출 및 지급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·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송금의 재원으로 기능하는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은행 예금이 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로 대체될 경우 은행의 자금중개기능이 약화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(disintermediation)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되고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대출 등에 있어 자원배분의 효율성이 감소할 것이라는 우려가 존재함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endParaRPr lang="ko-KR" altLang="en-US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도입은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금융산업의 경쟁도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를 변화시킬 것으로 전망됨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5E8AF0-AEE7-47DC-B00D-AD9B9765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와 금융산업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174226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54019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예금 감소와 자금중개기능 약화</a:t>
            </a:r>
            <a:endParaRPr lang="en-US" altLang="ko-KR" kern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는 상거래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지급 측면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에서는 직불형 카드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체크카드 등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와 신용카드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송금 측면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에서는 인터넷뱅킹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은행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및 간편송금서비스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전자금융업자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의 시장 점유율을 잠식 가능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457200" lvl="0" indent="-457200" defTabSz="739775">
              <a:buClr>
                <a:srgbClr val="9966FF"/>
              </a:buClr>
              <a:buFont typeface="Symbol" panose="05050102010706020507" pitchFamily="18" charset="2"/>
              <a:buChar char="Þ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이 서비스들은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은행 예금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을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기반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으로 이루어짐에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따라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지급 및 송금을 위해 예치된 은행 예금 중 일부가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로 대체될 수 있음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457200" lvl="0" indent="-457200" defTabSz="739775">
              <a:buClr>
                <a:srgbClr val="9966FF"/>
              </a:buClr>
              <a:buFont typeface="Symbol" panose="05050102010706020507" pitchFamily="18" charset="2"/>
              <a:buChar char="Þ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또한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에 양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(+)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의 이자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가 지급되거나 경제주체들의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안전자산 선호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가 높은 상황에서는 무위험자산인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로의 자금이동 규모가 더욱 확대될 가능성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5E8AF0-AEE7-47DC-B00D-AD9B9765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와 금융산업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170387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lvl="0" indent="-533400" defTabSz="739775">
              <a:buClr>
                <a:srgbClr val="9966FF"/>
              </a:buClr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예금 감소와 자금중개기능 약화</a:t>
            </a:r>
            <a:endParaRPr lang="en-US" altLang="ko-KR" kern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5E8AF0-AEE7-47DC-B00D-AD9B9765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와 금융산업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BA7D2A2-0054-444A-A284-E85A39FB1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08" y="1888203"/>
            <a:ext cx="7784496" cy="247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98347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59221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예금 감소와 자금중개기능 약화</a:t>
            </a:r>
            <a:endParaRPr lang="en-US" altLang="ko-KR" kern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가 예금을 상당 부분 대체할 경우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대출 및 투자를 위한 저비용의 재원이 감소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하게 되므로 은행의 자금중개기능이 약화될 수 있음 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457200" lvl="0" indent="-457200" defTabSz="739775">
              <a:buClr>
                <a:srgbClr val="9966FF"/>
              </a:buClr>
              <a:buFont typeface="Symbol" panose="05050102010706020507" pitchFamily="18" charset="2"/>
              <a:buChar char="Þ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대출재원 마련을 위해 은행들이 장기채권 발행 등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시장성 수신의 비중을 높이는 과정에서 자금조달 비용이 상승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하면서 대출금리가 상승하고 대출 및 투자가 감소되는 결과가 초래될 가능성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457200" lvl="0" indent="-457200" defTabSz="739775">
              <a:buClr>
                <a:srgbClr val="9966FF"/>
              </a:buClr>
              <a:buFont typeface="Symbol" panose="05050102010706020507" pitchFamily="18" charset="2"/>
              <a:buChar char="Þ"/>
              <a:defRPr/>
            </a:pP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457200" lvl="0" indent="-457200" defTabSz="739775">
              <a:buClr>
                <a:srgbClr val="9966FF"/>
              </a:buClr>
              <a:buFont typeface="Symbol" panose="05050102010706020507" pitchFamily="18" charset="2"/>
              <a:buChar char="Þ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대출 등 자금중개에 전문성을 보유한 은행의 금융시스템 내 역할이 축소되면서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자원배분의 비효율성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이 높아질 우려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5E8AF0-AEE7-47DC-B00D-AD9B9765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와 금융산업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16776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4201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은행산업의 집중화</a:t>
            </a:r>
            <a:endParaRPr lang="en-US" altLang="ko-KR" kern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은행들이 시장성 수신을 늘리는 경우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금융시장 접근성이 낮은 소형 은행들이 대형 은행들에 인수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·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합병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됨으로써 은행산업의 집중화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·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대형화가 가속화될 수 있음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실제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도입이 은행산업에 미치는 부정적 영향은 금융산업 환경과 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의 구체적인 운영 정책 등에 따라 충분히 완화될 수 있다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는 견해도 있음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5E8AF0-AEE7-47DC-B00D-AD9B9765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와 금융산업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147849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lect0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lect01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바탕체" pitchFamily="17" charset="-127"/>
            <a:ea typeface="바탕체" pitchFamily="17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바탕체" pitchFamily="17" charset="-127"/>
            <a:ea typeface="바탕체" pitchFamily="17" charset="-127"/>
          </a:defRPr>
        </a:defPPr>
      </a:lstStyle>
    </a:lnDef>
  </a:objectDefaults>
  <a:extraClrSchemeLst>
    <a:extraClrScheme>
      <a:clrScheme name="lect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0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ect01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Ganesh:econ120:1998:lect01.ppt</Template>
  <TotalTime>48077</TotalTime>
  <Pages>13</Pages>
  <Words>2899</Words>
  <Application>Microsoft Office PowerPoint</Application>
  <PresentationFormat>화면 슬라이드 쇼(4:3)</PresentationFormat>
  <Paragraphs>181</Paragraphs>
  <Slides>40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굴림</vt:lpstr>
      <vt:lpstr>맑은 고딕</vt:lpstr>
      <vt:lpstr>바탕체</vt:lpstr>
      <vt:lpstr>Arial</vt:lpstr>
      <vt:lpstr>Symbol</vt:lpstr>
      <vt:lpstr>Times New Roman</vt:lpstr>
      <vt:lpstr>lect01</vt:lpstr>
      <vt:lpstr>CBDC와 금융산업, 금융안정, 통화정책, 그리고 국제통화체제   김영식 (서울대 경제학부)</vt:lpstr>
      <vt:lpstr>1. CBDC와 금융산업     (1) 예금 감소와 자금중개기능 약화     (2) 은행산업의 집중화     (3) 은행산업의 경쟁도 제고      (4) 지급서비스업의 경쟁도 제고     (5) CBDC의 설계 및 운영정책의 역할 2. CBDC와 금융안정     (1) 은행의 미시건전성 및 거시건전성 저하     (2) 위기시 뱅크론 확산 위험     (3) 부정적 견해에 대한 반론  3. 통화정책 4. CBDC와 국제통화제제     (1) 국경 간 지급결제      (2) 기축통화 및 통화대체     (3) 국가 간 통화정책 파급효과 증폭 가능성 </vt:lpstr>
      <vt:lpstr>PowerPoint 프레젠테이션</vt:lpstr>
      <vt:lpstr>1. CBDC와 금융산업     (1) 예금 감소와 자금중개기능 약화     (2) 은행산업의 집중화     (3) 은행산업의 경쟁도 제고      (4) 지급서비스업의 경쟁도 제고     (5) CBDC의 설계 및 운영정책의 역할 2. CBDC와 금융안정     (1) 은행의 미시건전성 및 거시건전성 저하     (2) 위기시 뱅크론 확산 위험     (3) 부정적 견해에 대한 반론  3. 통화정책 4. CBDC와 국제통화제제     (1) 국경 간 지급결제      (2) 기축통화 및 통화대체     (3) 국가 간 통화정책 파급효과 증폭 가능성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CBDC와 금융산업     (1) 예금 감소와 자금중개기능 약화     (2) 은행산업의 집중화     (3) 은행산업의 경쟁도 제고      (4) 지급서비스업의 경쟁도 제고     (5) CBDC의 설계 및 운영정책의 역할 2. CBDC와 금융안정     (1) 은행의 미시건전성 및 거시건전성 저하     (2) 위기시 뱅크론 확산 위험     (3) 부정적 견해에 대한 반론  3. 통화정책 4. CBDC와 국제통화제제     (1) 국경 간 지급결제      (2) 기축통화 및 통화대체     (3) 국가 간 통화정책 파급효과 증폭 가능성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CBDC와 금융산업     (1) 예금 감소와 자금중개기능 약화     (2) 은행산업의 집중화     (3) 은행산업의 경쟁도 제고      (4) 지급서비스업의 경쟁도 제고     (5) CBDC의 설계 및 운영정책의 역할 2. CBDC와 금융안정     (1) 은행의 미시건전성 및 거시건전성 저하     (2) 위기시 뱅크론 확산 위험     (3) 부정적 견해에 대한 반론  3. 통화정책 4. CBDC와 국제통화제제     (1) 국경 간 지급결제      (2) 기축통화 및 통화대체     (3) 국가 간 통화정책 파급효과 증폭 가능성 </vt:lpstr>
      <vt:lpstr>PowerPoint 프레젠테이션</vt:lpstr>
      <vt:lpstr>PowerPoint 프레젠테이션</vt:lpstr>
      <vt:lpstr>PowerPoint 프레젠테이션</vt:lpstr>
      <vt:lpstr>PowerPoint 프레젠테이션</vt:lpstr>
      <vt:lpstr>1. CBDC와 금융산업     (1) 예금 감소와 자금중개기능 약화     (2) 은행산업의 집중화     (3) 은행산업의 경쟁도 제고      (4) 지급서비스업의 경쟁도 제고     (5) CBDC의 설계 및 운영정책의 역할 2. CBDC와 금융안정     (1) 은행의 미시건전성 및 거시건전성 저하     (2) 위기시 뱅크론 확산 위험     (3) 부정적 견해에 대한 반론  3. 통화정책 4. CBDC와 국제통화제제     (1) 국경 간 지급결제      (2) 기축통화 및 통화대체     (3) 국가 간 통화정책 파급효과 증폭 가능성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제14장</dc:title>
  <dc:creator>김영식</dc:creator>
  <cp:lastModifiedBy>User</cp:lastModifiedBy>
  <cp:revision>1736</cp:revision>
  <cp:lastPrinted>1998-07-23T13:44:48Z</cp:lastPrinted>
  <dcterms:created xsi:type="dcterms:W3CDTF">1998-07-23T11:44:49Z</dcterms:created>
  <dcterms:modified xsi:type="dcterms:W3CDTF">2022-04-28T17:37:08Z</dcterms:modified>
</cp:coreProperties>
</file>