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224" r:id="rId2"/>
    <p:sldId id="1227" r:id="rId3"/>
    <p:sldId id="1265" r:id="rId4"/>
    <p:sldId id="1267" r:id="rId5"/>
    <p:sldId id="1268" r:id="rId6"/>
    <p:sldId id="1287" r:id="rId7"/>
    <p:sldId id="1269" r:id="rId8"/>
    <p:sldId id="1288" r:id="rId9"/>
    <p:sldId id="1270" r:id="rId10"/>
    <p:sldId id="1271" r:id="rId11"/>
    <p:sldId id="1272" r:id="rId12"/>
    <p:sldId id="1273" r:id="rId13"/>
    <p:sldId id="1274" r:id="rId14"/>
    <p:sldId id="1275" r:id="rId15"/>
    <p:sldId id="1276" r:id="rId16"/>
    <p:sldId id="1277" r:id="rId17"/>
    <p:sldId id="1278" r:id="rId18"/>
  </p:sldIdLst>
  <p:sldSz cx="9144000" cy="6858000" type="screen4x3"/>
  <p:notesSz cx="6858000" cy="9766300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sz="2800" b="1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9966FF"/>
    <a:srgbClr val="FF5050"/>
    <a:srgbClr val="FF9933"/>
    <a:srgbClr val="FAFEF4"/>
    <a:srgbClr val="B6F7FE"/>
    <a:srgbClr val="F6F7B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 autoAdjust="0"/>
    <p:restoredTop sz="94796" autoAdjust="0"/>
  </p:normalViewPr>
  <p:slideViewPr>
    <p:cSldViewPr>
      <p:cViewPr varScale="1">
        <p:scale>
          <a:sx n="59" d="100"/>
          <a:sy n="59" d="100"/>
        </p:scale>
        <p:origin x="10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6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96" y="-90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10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741363"/>
            <a:ext cx="4559300" cy="341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1303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5750" y="538163"/>
            <a:ext cx="1974850" cy="3646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06438" y="538163"/>
            <a:ext cx="5776912" cy="3646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06438" y="1636713"/>
            <a:ext cx="3875087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33925" y="1636713"/>
            <a:ext cx="3876675" cy="25479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7275" y="538163"/>
            <a:ext cx="787400" cy="576262"/>
          </a:xfrm>
          <a:prstGeom prst="rect">
            <a:avLst/>
          </a:prstGeom>
          <a:noFill/>
          <a:ln w="57150" cmpd="thickThin">
            <a:solidFill>
              <a:schemeClr val="accent1"/>
            </a:solidFill>
            <a:miter lim="800000"/>
            <a:headEnd/>
            <a:tailEnd/>
          </a:ln>
        </p:spPr>
        <p:txBody>
          <a:bodyPr vert="horz" wrap="none" lIns="52388" tIns="22225" rIns="52388" bIns="2222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438" y="1636713"/>
            <a:ext cx="7904162" cy="2547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2pPr>
      <a:lvl3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3pPr>
      <a:lvl4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4pPr>
      <a:lvl5pPr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5pPr>
      <a:lvl6pPr marL="4572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6pPr>
      <a:lvl7pPr marL="9144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7pPr>
      <a:lvl8pPr marL="13716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8pPr>
      <a:lvl9pPr marL="1828800" algn="l" defTabSz="835025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굴림" pitchFamily="50" charset="-127"/>
        </a:defRPr>
      </a:lvl9pPr>
    </p:titleStyle>
    <p:bodyStyle>
      <a:lvl1pPr marL="277813" indent="-277813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667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11250" indent="-222250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498600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19446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  <a:ea typeface="+mn-ea"/>
        </a:defRPr>
      </a:lvl5pPr>
      <a:lvl6pPr marL="24018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6pPr>
      <a:lvl7pPr marL="28590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7pPr>
      <a:lvl8pPr marL="33162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8pPr>
      <a:lvl9pPr marL="3773488" indent="-166688" algn="l" defTabSz="739775" rtl="0" eaLnBrk="0" fontAlgn="base" hangingPunct="0">
        <a:lnSpc>
          <a:spcPct val="130000"/>
        </a:lnSpc>
        <a:spcBef>
          <a:spcPct val="30000"/>
        </a:spcBef>
        <a:spcAft>
          <a:spcPct val="0"/>
        </a:spcAft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6438" y="1636713"/>
            <a:ext cx="7904162" cy="2659062"/>
          </a:xfrm>
        </p:spPr>
        <p:txBody>
          <a:bodyPr/>
          <a:lstStyle/>
          <a:p>
            <a:pPr algn="ctr">
              <a:lnSpc>
                <a:spcPct val="250000"/>
              </a:lnSpc>
              <a:buFontTx/>
              <a:buNone/>
            </a:pPr>
            <a:endParaRPr lang="ko-KR" altLang="ko-KR" sz="3600" dirty="0"/>
          </a:p>
          <a:p>
            <a:pPr algn="ctr">
              <a:lnSpc>
                <a:spcPct val="250000"/>
              </a:lnSpc>
              <a:buFontTx/>
              <a:buNone/>
            </a:pPr>
            <a:endParaRPr lang="ko-KR" altLang="ko-KR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2058688" y="1798592"/>
            <a:ext cx="5148845" cy="2842189"/>
          </a:xfrm>
          <a:ln>
            <a:noFill/>
          </a:ln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ko-KR" altLang="en-US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금융중개의 필수적 역할 </a:t>
            </a:r>
            <a:br>
              <a:rPr lang="en-US" altLang="ko-KR" sz="3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</a:br>
            <a:br>
              <a:rPr lang="en-US" altLang="ko-KR" sz="28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</a:br>
            <a:br>
              <a:rPr lang="en-US" altLang="ko-KR" sz="280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</a:b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  <a:t>김영식</a:t>
            </a:r>
            <a:b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</a:b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  <a:t>서울대 경제학부</a:t>
            </a:r>
            <a:r>
              <a:rPr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  <a:t>)</a:t>
            </a:r>
            <a:r>
              <a:rPr lang="ko-KR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바탕체" pitchFamily="17" charset="-127"/>
                <a:ea typeface="바탕체" pitchFamily="17" charset="-127"/>
              </a:rPr>
              <a:t> </a:t>
            </a:r>
            <a:endParaRPr lang="ko-KR" altLang="ko-KR" dirty="0">
              <a:latin typeface="Times New Roman" pitchFamily="18" charset="0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29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1938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395288" y="760176"/>
                <a:ext cx="8424862" cy="443365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Lenders and Entrepreneurs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Suppose that </a:t>
                </a:r>
                <a:r>
                  <a:rPr lang="en-US" altLang="ko-KR" sz="2400" i="1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m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lenders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, indexed by </a:t>
                </a:r>
                <a:r>
                  <a:rPr lang="en-US" altLang="ko-KR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j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= 1,2,..., </a:t>
                </a:r>
                <a:r>
                  <a:rPr lang="en-US" altLang="ko-KR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m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, fund a particular entrepreneur’s project in period </a:t>
                </a:r>
                <a:r>
                  <a:rPr lang="en-US" altLang="ko-KR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t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. 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Payments can be made to these lenders in </a:t>
                </a:r>
                <a:r>
                  <a:rPr lang="en-US" altLang="ko-KR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t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+1 only if the project is successful. 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Let </a:t>
                </a:r>
                <a:r>
                  <a:rPr lang="en-US" altLang="ko-KR" sz="2400" i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x</a:t>
                </a:r>
                <a:r>
                  <a:rPr lang="en-US" altLang="ko-KR" sz="2400" i="1" baseline="-25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j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denote the payment to lender </a:t>
                </a:r>
                <a:r>
                  <a:rPr lang="en-US" altLang="ko-KR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j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if the project is successful, where total payments cannot exceed the entrepreneur’s return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바탕체" pitchFamily="17" charset="-127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바탕체" pitchFamily="17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바탕체" pitchFamily="17" charset="-127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40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551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395288" y="760176"/>
                <a:ext cx="8424862" cy="4433650"/>
              </a:xfrm>
              <a:blipFill>
                <a:blip r:embed="rId2"/>
                <a:stretch>
                  <a:fillRect l="-1592" t="-1651" b="-196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171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0176"/>
            <a:ext cx="8424862" cy="4029308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At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+1 the entrepreneur can make either of two declarations: the project succeeded or the project failed.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 lender’s optimal strategy is to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monitor only if the entrepreneur declares the project failed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Given this monitoring strategy, the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entrepreneur always reports the true outcome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to all lenders.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907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1938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444284" y="764704"/>
                <a:ext cx="8424862" cy="4675447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Lenders and Entrepreneurs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The 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total expected return to all </a:t>
                </a:r>
                <a:r>
                  <a:rPr lang="en-US" altLang="ko-KR" sz="2400" i="1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m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lenders, when each lends directly to the entrepreneur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, is the expected value of total payments minus expected monitoring costs:</a:t>
                </a: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																				      	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Sup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𝟎</m:t>
                        </m:r>
                      </m:sub>
                      <m:sup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𝒍</m:t>
                        </m:r>
                      </m:sup>
                    </m:sSubSup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=</m:t>
                    </m:r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nary>
                      <m:naryPr>
                        <m:chr m:val="∑"/>
                        <m:ctrlPr>
                          <a:rPr lang="is-I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𝒋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−(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𝒎</m:t>
                        </m:r>
                      </m:e>
                    </m:nary>
                  </m:oMath>
                </a14:m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The 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expected return to the entrepreneur 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is the expected project return minus expected payments to the lenders:</a:t>
                </a: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																							   								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바탕체" pitchFamily="17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𝟎</m:t>
                        </m:r>
                      </m:sub>
                      <m:sup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𝒆</m:t>
                        </m:r>
                      </m:sup>
                    </m:sSubSup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=</m:t>
                    </m:r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is-IS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𝒋</m:t>
                        </m:r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nary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																</a:t>
                </a:r>
              </a:p>
            </p:txBody>
          </p:sp>
        </mc:Choice>
        <mc:Fallback xmlns="">
          <p:sp>
            <p:nvSpPr>
              <p:cNvPr id="551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44284" y="764704"/>
                <a:ext cx="8424862" cy="4675447"/>
              </a:xfrm>
              <a:blipFill>
                <a:blip r:embed="rId2"/>
                <a:stretch>
                  <a:fillRect l="-1592" t="-1434" b="-18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871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1938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444284" y="764704"/>
                <a:ext cx="8424862" cy="57224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Lenders and Entrepreneurs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There must be a way to improve on this arrangement, since in the case of a bad outcome all lenders monitor and acquire the same information. 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Suppose that the group of </a:t>
                </a:r>
                <a:r>
                  <a:rPr lang="en-US" altLang="ko-KR" sz="2400" i="1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m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lenders delegates the task of monitoring to one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group member. 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If this monitoring agent always reports the true outcome to the group, the entrepreneur could receive an expected return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𝟎</m:t>
                        </m:r>
                      </m:sub>
                      <m:sup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𝒆</m:t>
                        </m:r>
                      </m:sup>
                    </m:sSubSup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, while the group of 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lenders gets expected returns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as follows: </a:t>
                </a: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																												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𝟏</m:t>
                        </m:r>
                      </m:sub>
                      <m:sup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𝒍</m:t>
                        </m:r>
                      </m:sup>
                    </m:sSubSup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=</m:t>
                    </m:r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nary>
                      <m:naryPr>
                        <m:chr m:val="∑"/>
                        <m:ctrlPr>
                          <a:rPr lang="is-I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𝒋</m:t>
                        </m:r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𝝅</m:t>
                            </m:r>
                          </m:e>
                        </m:d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𝜷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mr-IN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2400" b="1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𝒍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											</a:t>
                </a:r>
              </a:p>
            </p:txBody>
          </p:sp>
        </mc:Choice>
        <mc:Fallback xmlns="">
          <p:sp>
            <p:nvSpPr>
              <p:cNvPr id="551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44284" y="764704"/>
                <a:ext cx="8424862" cy="5722400"/>
              </a:xfrm>
              <a:blipFill rotWithShape="0">
                <a:blip r:embed="rId2"/>
                <a:stretch>
                  <a:fillRect l="-1592" t="-1171" r="-1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965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44284" y="764704"/>
            <a:ext cx="8424862" cy="3918509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However, the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moral hazard problem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crops up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again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because the monitoring agent does not have an incentive to report the truth.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If the project succeeds,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the monitoring agent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could declare the outcome was bad and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collude with the entrepreneur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to split the payments that would have gone to the other lenders.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48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44284" y="764704"/>
            <a:ext cx="8424862" cy="5248103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Financial intermediaries (FI)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An arrangement that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optimally delegates the monitoring role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does exist.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The FI is an individual lender (a monitoring agent) who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lends to many entrepreneurs and borrows from </a:t>
            </a:r>
            <a:r>
              <a:rPr lang="en-US" altLang="ko-KR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many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lenders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By lending to and borrowing from many agents, the FI exploits the 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law of large numbers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to 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perfectly predict the fractions of entrepreneurs with good and bad outcomes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678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44284" y="764704"/>
            <a:ext cx="8424862" cy="4767972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Financial intermediaries (FI)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The FI can therefore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commit to making fixed payments to its depositors (lenders)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without making the payments hinge on the outcomes of entrepreneurs’ projects.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buFont typeface="Symbol" charset="2"/>
              <a:buChar char="Þ"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In equilibrium, each depositor receives a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certain return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at  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+1 of </a:t>
            </a:r>
            <a:r>
              <a:rPr lang="en-US" altLang="ko-KR" sz="2400" i="1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r</a:t>
            </a:r>
            <a:r>
              <a:rPr lang="en-US" altLang="ko-KR" sz="2400" i="1" baseline="-25000" dirty="0" err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per unit deposited in period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Because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free entry into intermediation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implies that no profit opportunities remain unexploited in equilibrium, FI’s earn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zero profits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08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1938" name="Rectangle 2"/>
              <p:cNvSpPr>
                <a:spLocks noGrp="1" noChangeArrowheads="1"/>
              </p:cNvSpPr>
              <p:nvPr>
                <p:ph type="subTitle" idx="4294967295"/>
              </p:nvPr>
            </p:nvSpPr>
            <p:spPr>
              <a:xfrm>
                <a:off x="444284" y="764704"/>
                <a:ext cx="8424862" cy="561743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Financial intermediaries (FI)</a:t>
                </a: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Specifically, an 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entrepreneur with probability </a:t>
                </a:r>
                <a:r>
                  <a:rPr lang="en-US" altLang="ko-KR" sz="2400" i="1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charset="2"/>
                    <a:ea typeface="Symbol" charset="2"/>
                    <a:cs typeface="Symbol" charset="2"/>
                  </a:rPr>
                  <a:t>p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of a good outcome makes a payment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3366F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3366F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3366F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(</m:t>
                    </m:r>
                    <m:r>
                      <a:rPr lang="en-US" altLang="ko-KR" sz="2400" b="1" i="1" smtClean="0"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altLang="ko-KR" sz="2400" b="1" i="1" smtClean="0">
                        <a:solidFill>
                          <a:srgbClr val="3366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2400" i="1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charset="2"/>
                    <a:ea typeface="Symbol" charset="2"/>
                    <a:cs typeface="Symbol" charset="2"/>
                  </a:rPr>
                  <a:t> </a:t>
                </a:r>
                <a:r>
                  <a:rPr lang="en-US" altLang="ko-KR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to the FI 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in the event of a good outcome. </a:t>
                </a: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Pr>
                      <m:e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400" i="1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𝒕</m:t>
                        </m:r>
                      </m:sub>
                    </m:sSub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(</m:t>
                    </m:r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altLang="ko-KR" sz="2400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is set to give the FI an expected return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𝑲</m:t>
                    </m:r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on the 										loan (so that it earns zero profit):</a:t>
                </a: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																																												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sSub>
                      <m:sSubPr>
                        <m:ctrlPr>
                          <a:rPr lang="en-US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</m:e>
                    </m:d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ctrlP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</m:e>
                    </m:d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𝑲</m:t>
                    </m:r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									</a:t>
                </a: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   where the entrepreneur’s payment cannot exceed the 																							project’s return: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바탕체" pitchFamily="17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𝒗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바탕체" pitchFamily="17" charset="-127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바탕체" pitchFamily="17" charset="-127"/>
                      </a:rPr>
                      <m:t>(</m:t>
                    </m:r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altLang="ko-KR" sz="2400" b="1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)≤</m:t>
                    </m:r>
                    <m:sSub>
                      <m:sSubPr>
                        <m:ctrlP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𝒘</m:t>
                        </m:r>
                      </m:e>
                      <m:sub>
                        <m:r>
                          <a:rPr lang="en-US" altLang="ko-KR" sz="2400" b="1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.</a:t>
                </a:r>
              </a:p>
              <a:p>
                <a:pPr marL="0" indent="0" defTabSz="55775">
                  <a:lnSpc>
                    <a:spcPct val="100000"/>
                  </a:lnSpc>
                  <a:buClr>
                    <a:srgbClr val="9966FF"/>
                  </a:buClr>
                  <a:buNone/>
                  <a:defRPr/>
                </a:pPr>
                <a:endParaRPr lang="en-US" altLang="ko-KR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바탕체" pitchFamily="17" charset="-127"/>
                </a:endParaRPr>
              </a:p>
              <a:p>
                <a:pPr defTabSz="55775">
                  <a:lnSpc>
                    <a:spcPct val="100000"/>
                  </a:lnSpc>
                  <a:buClr>
                    <a:srgbClr val="9966FF"/>
                  </a:buClr>
                  <a:buFont typeface="Symbol" charset="2"/>
                  <a:buChar char="Þ"/>
                  <a:defRPr/>
                </a:pP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 Under this optimal arrangement, </a:t>
                </a:r>
                <a:r>
                  <a:rPr lang="en-US" altLang="ko-KR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all monitoring is delegated to the FI</a:t>
                </a:r>
                <a:r>
                  <a:rPr lang="en-US" altLang="ko-KR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바탕체" pitchFamily="17" charset="-127"/>
                  </a:rPr>
                  <a:t>, and depositors need never incur any costs in verifying outcomes. </a:t>
                </a:r>
              </a:p>
            </p:txBody>
          </p:sp>
        </mc:Choice>
        <mc:Fallback xmlns="">
          <p:sp>
            <p:nvSpPr>
              <p:cNvPr id="551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44284" y="764704"/>
                <a:ext cx="8424862" cy="5617435"/>
              </a:xfrm>
              <a:blipFill rotWithShape="0">
                <a:blip r:embed="rId2"/>
                <a:stretch>
                  <a:fillRect l="-1592" t="-1193" r="-1809" b="-2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12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692696"/>
            <a:ext cx="8424862" cy="2047227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Diamond, Douglas W. (1984) “Financial intermediation and delegated monitoring,”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Review of Economic Studies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51. </a:t>
            </a:r>
          </a:p>
          <a:p>
            <a:pPr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Williamson, Stephen D. (1986) “Costly monitoring, financial intermediation, and equilibrium credit rationing,”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Journal of Monetary Economics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18. </a:t>
            </a:r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467544" y="188640"/>
            <a:ext cx="8352606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바탕체" pitchFamily="17" charset="-127"/>
                <a:cs typeface="+mn-cs"/>
              </a:rPr>
              <a:t> References</a:t>
            </a:r>
            <a:endParaRPr kumimoji="1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바탕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941347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4704"/>
            <a:ext cx="8424862" cy="5617435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Why do financial intermediaries (FI) exist?</a:t>
            </a:r>
            <a:endParaRPr lang="ko-KR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According to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Diamond (1984)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and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Williamson (1986)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       FI’s exist because they </a:t>
            </a:r>
            <a:r>
              <a:rPr lang="en-US" altLang="ko-K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economize on the costs of monitoring borrowers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in a world where relevant information about specific borrowers is not freely available to lenders.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Borrowers know more about the realized outcomes of their investment projects than do lenders. </a:t>
            </a:r>
          </a:p>
          <a:p>
            <a:pPr marL="0" indent="0" defTabSz="55775">
              <a:lnSpc>
                <a:spcPct val="100000"/>
              </a:lnSpc>
              <a:buClr>
                <a:srgbClr val="9966FF"/>
              </a:buClr>
              <a:buNone/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Individual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delegate the responsibility for monitoring borrowers to the intermediary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and thereby economize on the costs of monitoring investment outcomes.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ko-KR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Monitoring borrowers on behalf of lenders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029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0176"/>
            <a:ext cx="8424862" cy="5728235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In each period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where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= 1,2,3,..., there are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N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agents born, each of whom lives for two periods.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 fraction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of these agents are lenders and the remainder  (1-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ea typeface="Symbol" charset="2"/>
                <a:cs typeface="Symbol" charset="2"/>
              </a:rPr>
              <a:t>a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) are entrepreneurs. 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born at time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are each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endowed with </a:t>
            </a:r>
            <a:r>
              <a:rPr lang="en-US" altLang="ko-KR" sz="2400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units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of the time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consumption good in the first period of life.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To consume in the second period of life, lenders save by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exchanging their endowment for some claim to the second period’s consumption good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368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0176"/>
            <a:ext cx="8424862" cy="4878771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solidFill>
                <a:srgbClr val="33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Entrepreneurs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born at time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receive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no endowment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in either period of life.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Each entrepreneur has access to an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investment project that needs </a:t>
            </a:r>
            <a:r>
              <a:rPr lang="en-US" altLang="ko-KR" sz="2400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K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units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of the consumption good to operate.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Because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K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is assumed to be much larger than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(i.e., </a:t>
            </a:r>
            <a:r>
              <a:rPr lang="en-US" altLang="ko-KR" sz="2400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K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&gt;&gt; </a:t>
            </a:r>
            <a:r>
              <a:rPr lang="en-US" altLang="ko-KR" sz="2400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), it takes the endowments of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 large number of lenders to finance the investment project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of a single entrepreneur.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777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0176"/>
            <a:ext cx="8424862" cy="4620239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If an investment project is funded at time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it is either </a:t>
            </a:r>
          </a:p>
          <a:p>
            <a:pPr marL="0" indent="0" defTabSz="55775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- successful with probability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yielding a return of </a:t>
            </a:r>
            <a:r>
              <a:rPr lang="en-US" altLang="ko-KR" sz="24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</a:t>
            </a:r>
            <a:r>
              <a:rPr lang="en-US" altLang="ko-KR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at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+1,</a:t>
            </a:r>
          </a:p>
          <a:p>
            <a:pPr marL="0" indent="0" defTabSz="55775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  or</a:t>
            </a:r>
          </a:p>
          <a:p>
            <a:pPr marL="0" indent="0" defTabSz="55775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  - unsuccessful with probability (1-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ea typeface="Symbol" charset="2"/>
                <a:cs typeface="Symbol" charset="2"/>
              </a:rPr>
              <a:t>p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), giving a return of zero, 									where 0 &lt;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ea typeface="Symbol" charset="2"/>
                <a:cs typeface="Symbol" charset="2"/>
              </a:rPr>
              <a:t>p 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&lt; 1. </a:t>
            </a:r>
          </a:p>
          <a:p>
            <a:pPr marL="0" indent="0" defTabSz="55775">
              <a:lnSpc>
                <a:spcPct val="100000"/>
              </a:lnSpc>
              <a:buClr>
                <a:srgbClr val="9966FF"/>
              </a:buClr>
              <a:buNone/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Entrepreneurs’ returns are independently distributed, and each entrepreneur has different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ea typeface="Symbol" charset="2"/>
                <a:cs typeface="Symbol" charset="2"/>
              </a:rPr>
              <a:t>p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values.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924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0176"/>
            <a:ext cx="8424862" cy="3549177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If a given project is funded in period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only the entrepreneur who operates it can observe its return without incurring some cost.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Any other agent can observe the return, but in doing so incurs a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monitoring cost of </a:t>
            </a:r>
            <a:r>
              <a:rPr lang="en-US" altLang="ko-KR" sz="2400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units of the consumption good.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739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0176"/>
            <a:ext cx="8424862" cy="5248103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Without monitoring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, an entrepreneur whose project was funded at time </a:t>
            </a:r>
            <a:r>
              <a:rPr lang="en-US" altLang="ko-KR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and was successful would adopt the following strategy: </a:t>
            </a:r>
          </a:p>
          <a:p>
            <a:pPr marL="0" indent="0" defTabSz="55775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																				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report at </a:t>
            </a:r>
            <a:r>
              <a:rPr lang="en-US" altLang="ko-KR" sz="2400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+1 that the project was unsuccessful                      																				and then consume the entire return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buFont typeface="Symbol" charset="2"/>
              <a:buChar char="Þ"/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There is a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moral hazard problem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: the actions of an entrepreneur may affect the lenders' payoffs. 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endParaRPr lang="en-US" altLang="ko-KR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바탕체" pitchFamily="17" charset="-127"/>
            </a:endParaRP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Knowing this,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would not fund any projects if monitoring never occurred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380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760176"/>
            <a:ext cx="8424862" cy="1739451"/>
          </a:xfrm>
        </p:spPr>
        <p:txBody>
          <a:bodyPr/>
          <a:lstStyle/>
          <a:p>
            <a:pPr marL="0" indent="0">
              <a:lnSpc>
                <a:spcPct val="100000"/>
              </a:lnSpc>
              <a:buClr>
                <a:srgbClr val="9966FF"/>
              </a:buClr>
              <a:buNone/>
              <a:defRPr/>
            </a:pP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Lenders and Entrepreneurs</a:t>
            </a:r>
          </a:p>
          <a:p>
            <a:pPr defTabSz="55775">
              <a:lnSpc>
                <a:spcPct val="100000"/>
              </a:lnSpc>
              <a:buClr>
                <a:srgbClr val="9966FF"/>
              </a:buClr>
              <a:defRPr/>
            </a:pP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Contracts 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will be written in a way that gives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entrepreneurs the incentive to truthfully report returns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 while allowing lenders to </a:t>
            </a:r>
            <a:r>
              <a:rPr lang="en-US" altLang="ko-KR" sz="2400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economize on monitoring costs</a:t>
            </a:r>
            <a:r>
              <a:rPr lang="en-US" altLang="ko-K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바탕체" pitchFamily="17" charset="-127"/>
              </a:rPr>
              <a:t>. </a:t>
            </a:r>
          </a:p>
        </p:txBody>
      </p:sp>
      <p:sp>
        <p:nvSpPr>
          <p:cNvPr id="551939" name="Line 3"/>
          <p:cNvSpPr>
            <a:spLocks noChangeShapeType="1"/>
          </p:cNvSpPr>
          <p:nvPr/>
        </p:nvSpPr>
        <p:spPr bwMode="auto">
          <a:xfrm flipV="1">
            <a:off x="467544" y="1268760"/>
            <a:ext cx="7993062" cy="0"/>
          </a:xfrm>
          <a:prstGeom prst="line">
            <a:avLst/>
          </a:prstGeom>
          <a:noFill/>
          <a:ln w="57150" cmpd="thinThick">
            <a:solidFill>
              <a:srgbClr val="00AE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67544" y="188640"/>
            <a:ext cx="8208912" cy="504354"/>
          </a:xfrm>
          <a:prstGeom prst="rect">
            <a:avLst/>
          </a:prstGeom>
          <a:noFill/>
          <a:ln w="57150" cmpd="thinThick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defRPr/>
            </a:pPr>
            <a:r>
              <a:rPr kumimoji="1" lang="en-US" altLang="ko-KR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Delegated monitoring of borrowers</a:t>
            </a:r>
            <a:endParaRPr kumimoji="1" lang="ko-KR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8163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lect0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01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바탕체" pitchFamily="17" charset="-127"/>
            <a:ea typeface="바탕체" pitchFamily="17" charset="-127"/>
          </a:defRPr>
        </a:defPPr>
      </a:lstStyle>
    </a:lnDef>
  </a:objectDefaults>
  <a:extraClrSchemeLst>
    <a:extraClrScheme>
      <a:clrScheme name="lect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ct01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Ganesh:econ120:1998:lect01.ppt</Template>
  <TotalTime>37198</TotalTime>
  <Pages>13</Pages>
  <Words>1457</Words>
  <Application>Microsoft Office PowerPoint</Application>
  <PresentationFormat>화면 슬라이드 쇼(4:3)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바탕체</vt:lpstr>
      <vt:lpstr>Arial</vt:lpstr>
      <vt:lpstr>Cambria Math</vt:lpstr>
      <vt:lpstr>Symbol</vt:lpstr>
      <vt:lpstr>Times New Roman</vt:lpstr>
      <vt:lpstr>lect01</vt:lpstr>
      <vt:lpstr>금융중개의 필수적 역할    김영식 (서울대 경제학부)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제14장</dc:title>
  <dc:creator>김영식</dc:creator>
  <cp:lastModifiedBy>User</cp:lastModifiedBy>
  <cp:revision>1581</cp:revision>
  <cp:lastPrinted>1998-07-23T13:44:48Z</cp:lastPrinted>
  <dcterms:created xsi:type="dcterms:W3CDTF">1998-07-23T11:44:49Z</dcterms:created>
  <dcterms:modified xsi:type="dcterms:W3CDTF">2022-05-12T18:15:10Z</dcterms:modified>
</cp:coreProperties>
</file>