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81"/>
  </p:notesMasterIdLst>
  <p:handoutMasterIdLst>
    <p:handoutMasterId r:id="rId82"/>
  </p:handoutMasterIdLst>
  <p:sldIdLst>
    <p:sldId id="449" r:id="rId3"/>
    <p:sldId id="260" r:id="rId4"/>
    <p:sldId id="465" r:id="rId5"/>
    <p:sldId id="466" r:id="rId6"/>
    <p:sldId id="480" r:id="rId7"/>
    <p:sldId id="481" r:id="rId8"/>
    <p:sldId id="482" r:id="rId9"/>
    <p:sldId id="483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7" r:id="rId20"/>
    <p:sldId id="341" r:id="rId21"/>
    <p:sldId id="340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416" r:id="rId36"/>
    <p:sldId id="430" r:id="rId37"/>
    <p:sldId id="431" r:id="rId38"/>
    <p:sldId id="432" r:id="rId39"/>
    <p:sldId id="478" r:id="rId40"/>
    <p:sldId id="307" r:id="rId41"/>
    <p:sldId id="336" r:id="rId42"/>
    <p:sldId id="308" r:id="rId43"/>
    <p:sldId id="360" r:id="rId44"/>
    <p:sldId id="397" r:id="rId45"/>
    <p:sldId id="398" r:id="rId46"/>
    <p:sldId id="399" r:id="rId47"/>
    <p:sldId id="400" r:id="rId48"/>
    <p:sldId id="401" r:id="rId49"/>
    <p:sldId id="402" r:id="rId50"/>
    <p:sldId id="479" r:id="rId51"/>
    <p:sldId id="403" r:id="rId52"/>
    <p:sldId id="412" r:id="rId53"/>
    <p:sldId id="413" r:id="rId54"/>
    <p:sldId id="414" r:id="rId55"/>
    <p:sldId id="447" r:id="rId56"/>
    <p:sldId id="319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6" r:id="rId67"/>
    <p:sldId id="361" r:id="rId68"/>
    <p:sldId id="339" r:id="rId69"/>
    <p:sldId id="419" r:id="rId70"/>
    <p:sldId id="429" r:id="rId71"/>
    <p:sldId id="420" r:id="rId72"/>
    <p:sldId id="421" r:id="rId73"/>
    <p:sldId id="422" r:id="rId74"/>
    <p:sldId id="427" r:id="rId75"/>
    <p:sldId id="425" r:id="rId76"/>
    <p:sldId id="426" r:id="rId77"/>
    <p:sldId id="418" r:id="rId78"/>
    <p:sldId id="428" r:id="rId79"/>
    <p:sldId id="448" r:id="rId80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6" orient="horz" pos="3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종빈" initials="한" lastIdx="1" clrIdx="0">
    <p:extLst>
      <p:ext uri="{19B8F6BF-5375-455C-9EA6-DF929625EA0E}">
        <p15:presenceInfo xmlns:p15="http://schemas.microsoft.com/office/powerpoint/2012/main" userId="S::stompesi@seoul.ac.kr::9115abe8-b795-4022-9cae-b42b5d667c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86F"/>
    <a:srgbClr val="BFBFBF"/>
    <a:srgbClr val="B9964F"/>
    <a:srgbClr val="464747"/>
    <a:srgbClr val="4C5A6A"/>
    <a:srgbClr val="F0831E"/>
    <a:srgbClr val="254061"/>
    <a:srgbClr val="F6F6F6"/>
    <a:srgbClr val="385D8A"/>
    <a:srgbClr val="1C9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55152" autoAdjust="0"/>
  </p:normalViewPr>
  <p:slideViewPr>
    <p:cSldViewPr showGuides="1">
      <p:cViewPr varScale="1">
        <p:scale>
          <a:sx n="74" d="100"/>
          <a:sy n="74" d="100"/>
        </p:scale>
        <p:origin x="1206" y="66"/>
      </p:cViewPr>
      <p:guideLst>
        <p:guide pos="5760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2BDDC-B84D-4AEC-B58B-5B6F0AFCC989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C804E-394E-4CE5-B801-3CCC3A05A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75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9305-AAF5-4408-B756-5FEEA05A9FF1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CBA3-961C-4294-85EF-BCE0F2FD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4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5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Type </a:t>
            </a:r>
            <a:r>
              <a:rPr lang="ko-KR" altLang="en-US" dirty="0"/>
              <a:t>키워드를 적어서 새로운 사용자 정의 타입을 정의할 것임을 알림</a:t>
            </a:r>
            <a:endParaRPr lang="en-US" altLang="ko-KR" dirty="0"/>
          </a:p>
          <a:p>
            <a:r>
              <a:rPr lang="ko-KR" altLang="en-US" dirty="0"/>
              <a:t>그런 뒤 타입명을 적고 타입명의 첫 번째 글자가 대문자이면 패키지 외부로 공개되는 타입이니까 참고해주세요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 종류인 </a:t>
            </a:r>
            <a:r>
              <a:rPr lang="en-US" altLang="ko-KR" dirty="0"/>
              <a:t>struct</a:t>
            </a:r>
            <a:r>
              <a:rPr lang="ko-KR" altLang="en-US" dirty="0"/>
              <a:t>를 적습니다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중괄호 안에 구조체에 속한 필드들을 적어줍니다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왜 이렇게 구조체를 이번 시간에 </a:t>
            </a:r>
            <a:r>
              <a:rPr lang="ko-KR" altLang="en-US" dirty="0" err="1"/>
              <a:t>쓰냐면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구조체는 이렇게 관련된 데이터들을 묶어서 응집도를 높이고 재사용성을 증가 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한마디로 데이터 정리할 때 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Dbinfo</a:t>
            </a:r>
            <a:r>
              <a:rPr lang="en-US" altLang="ko-KR" dirty="0"/>
              <a:t>{“root”, “root</a:t>
            </a:r>
            <a:r>
              <a:rPr lang="ko-KR" altLang="en-US" dirty="0"/>
              <a:t>에서 적은 </a:t>
            </a:r>
            <a:r>
              <a:rPr lang="en-US" altLang="ko-KR" dirty="0"/>
              <a:t>password”, “</a:t>
            </a:r>
            <a:r>
              <a:rPr lang="ko-KR" altLang="en-US" dirty="0" err="1"/>
              <a:t>아까부여받은</a:t>
            </a:r>
            <a:r>
              <a:rPr lang="ko-KR" altLang="en-US" dirty="0"/>
              <a:t> </a:t>
            </a:r>
            <a:r>
              <a:rPr lang="en-US" altLang="ko-KR" dirty="0" err="1"/>
              <a:t>mysqlport</a:t>
            </a:r>
            <a:r>
              <a:rPr lang="en-US" altLang="ko-KR" dirty="0"/>
              <a:t> localhost:3306”,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mysql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db</a:t>
            </a:r>
            <a:r>
              <a:rPr lang="ko-KR" altLang="en-US" dirty="0"/>
              <a:t> </a:t>
            </a:r>
            <a:r>
              <a:rPr lang="en-US" altLang="ko-KR" dirty="0"/>
              <a:t>name”}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Username : password(root</a:t>
            </a:r>
            <a:r>
              <a:rPr lang="ko-KR" altLang="en-US" dirty="0"/>
              <a:t>에 지정한</a:t>
            </a:r>
            <a:r>
              <a:rPr lang="en-US" altLang="ko-KR" dirty="0"/>
              <a:t>) @ </a:t>
            </a:r>
            <a:r>
              <a:rPr lang="en-US" altLang="ko-KR" dirty="0" err="1"/>
              <a:t>tcp</a:t>
            </a:r>
            <a:r>
              <a:rPr lang="en-US" altLang="ko-KR" dirty="0"/>
              <a:t> protocol (address </a:t>
            </a:r>
            <a:r>
              <a:rPr lang="en-US" altLang="ko-KR" dirty="0" err="1"/>
              <a:t>url</a:t>
            </a:r>
            <a:r>
              <a:rPr lang="en-US" altLang="ko-KR" dirty="0"/>
              <a:t>) / database Name</a:t>
            </a:r>
          </a:p>
          <a:p>
            <a:r>
              <a:rPr lang="en-US" altLang="ko-KR" dirty="0" err="1"/>
              <a:t>Sql.Open</a:t>
            </a:r>
            <a:r>
              <a:rPr lang="en-US" altLang="ko-KR" dirty="0"/>
              <a:t>() method</a:t>
            </a:r>
            <a:r>
              <a:rPr lang="ko-KR" altLang="en-US" dirty="0"/>
              <a:t>을 사용하기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sql.Open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드라이버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Connection)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함수에서 어떤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드라이버를 사용할 것인지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그리고 해당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의 연결 정보를 제공하면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결과로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sql.DB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객체를 얻습니다</a:t>
            </a:r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주목할 점은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sql.Open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은 실제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 Connection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하지 않는다는 점입니다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sql.DB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는 드라이버종류와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Connection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정보를 가지고는 있지만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를 연결하지 않으며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많은 경우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Connection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정보 조차 체크하지도 않습니다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 Connection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Query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등과 같이 실제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연결이 필요한 시점에 이루어지게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5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Log.fatal</a:t>
            </a:r>
            <a:r>
              <a:rPr lang="en-US" altLang="ko-KR" dirty="0"/>
              <a:t> </a:t>
            </a:r>
            <a:r>
              <a:rPr lang="ko-KR" altLang="en-US" dirty="0"/>
              <a:t>함수로 에러 문자열을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</a:t>
            </a:r>
            <a:r>
              <a:rPr lang="ko-KR" altLang="en-US" dirty="0"/>
              <a:t>도 </a:t>
            </a:r>
            <a:r>
              <a:rPr lang="en-US" altLang="ko-KR" dirty="0" err="1"/>
              <a:t>pacakage</a:t>
            </a:r>
            <a:r>
              <a:rPr lang="ko-KR" altLang="en-US" dirty="0"/>
              <a:t>에 </a:t>
            </a:r>
            <a:r>
              <a:rPr lang="en-US" altLang="ko-KR" dirty="0"/>
              <a:t>import </a:t>
            </a:r>
            <a:r>
              <a:rPr lang="ko-KR" altLang="en-US" dirty="0" err="1"/>
              <a:t>시켜주시기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</a:t>
            </a:r>
            <a:r>
              <a:rPr lang="ko-KR" altLang="en-US" dirty="0"/>
              <a:t>가 좋은 점은 </a:t>
            </a:r>
            <a:r>
              <a:rPr lang="en-US" altLang="ko-KR" dirty="0"/>
              <a:t>error</a:t>
            </a:r>
            <a:r>
              <a:rPr lang="ko-KR" altLang="en-US" dirty="0"/>
              <a:t>를 </a:t>
            </a:r>
            <a:r>
              <a:rPr lang="en-US" altLang="ko-KR" dirty="0"/>
              <a:t>print </a:t>
            </a:r>
            <a:r>
              <a:rPr lang="ko-KR" altLang="en-US" dirty="0"/>
              <a:t>해주는 것 뿐만 아니라 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(default </a:t>
            </a:r>
            <a:r>
              <a:rPr lang="ko-KR" altLang="en-US" dirty="0"/>
              <a:t>표준 플래그</a:t>
            </a:r>
            <a:r>
              <a:rPr lang="en-US" altLang="ko-KR" dirty="0"/>
              <a:t>)</a:t>
            </a:r>
            <a:r>
              <a:rPr lang="ko-KR" altLang="en-US" dirty="0"/>
              <a:t>와 함께 해당 로그내용에 화면에 출력됩니다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에러를 찾을 때 쓰는 것을 추천합니다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8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떄론</a:t>
            </a:r>
            <a:r>
              <a:rPr lang="ko-KR" altLang="en-US" dirty="0"/>
              <a:t> 함수가 종료되기 직전에 실행해야 하는 코드가 있을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파일이나 소켓 핸들처럼 </a:t>
            </a:r>
            <a:r>
              <a:rPr lang="en-US" altLang="ko-KR" dirty="0"/>
              <a:t>OS </a:t>
            </a:r>
            <a:r>
              <a:rPr lang="ko-KR" altLang="en-US" dirty="0"/>
              <a:t>내부자원을 사용하는 경우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생성하거나 읽을 때 </a:t>
            </a:r>
            <a:r>
              <a:rPr lang="en-US" altLang="ko-KR" dirty="0"/>
              <a:t>OS</a:t>
            </a:r>
            <a:r>
              <a:rPr lang="ko-KR" altLang="en-US" dirty="0"/>
              <a:t>에 파일 핸들을 요청합니다</a:t>
            </a:r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OS</a:t>
            </a:r>
            <a:r>
              <a:rPr lang="ko-KR" altLang="en-US" dirty="0"/>
              <a:t>는 파일 핸들을 만들어서 프로그램을 알려줍니다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때 내부 자원을 쓰고 반드시 </a:t>
            </a:r>
            <a:r>
              <a:rPr lang="en-US" altLang="ko-KR" dirty="0"/>
              <a:t>OS</a:t>
            </a:r>
            <a:r>
              <a:rPr lang="ko-KR" altLang="en-US" dirty="0"/>
              <a:t>에 돌려주지 않으면</a:t>
            </a:r>
            <a:endParaRPr lang="en-US" altLang="ko-KR" dirty="0"/>
          </a:p>
          <a:p>
            <a:r>
              <a:rPr lang="ko-KR" altLang="en-US" dirty="0"/>
              <a:t>내부 자원이 고갈되어 더는 파일을 만들지 못합니다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핸들이란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구체적인 어떤 대상에 붙여진 번호이며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분법적으로는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비트의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정수값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3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위에 다 조합을 해보면 이렇게 만들어 질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보면서 한번 만들어 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만들어서 안되면 손을 들어주세요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4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연결객체를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이러한 객체 속에 </a:t>
            </a:r>
            <a:r>
              <a:rPr lang="en-US" altLang="ko-KR" dirty="0"/>
              <a:t>Query</a:t>
            </a:r>
            <a:r>
              <a:rPr lang="ko-KR" altLang="en-US" dirty="0"/>
              <a:t>을 사용할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 주위 해야 할 점은 </a:t>
            </a:r>
            <a:r>
              <a:rPr lang="en-US" altLang="ko-KR" dirty="0"/>
              <a:t>query</a:t>
            </a:r>
            <a:r>
              <a:rPr lang="ko-KR" altLang="en-US" dirty="0"/>
              <a:t>를 사용할 때에도 각각의 맞는 </a:t>
            </a:r>
            <a:r>
              <a:rPr lang="en-US" altLang="ko-KR" dirty="0"/>
              <a:t>query </a:t>
            </a:r>
            <a:r>
              <a:rPr lang="ko-KR" altLang="en-US" dirty="0"/>
              <a:t>사용법이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INSERT,UPDATE,DELETE (DML Operation)</a:t>
            </a:r>
            <a:r>
              <a:rPr lang="ko-KR" altLang="en-US" dirty="0"/>
              <a:t>은 </a:t>
            </a:r>
            <a:r>
              <a:rPr lang="en-US" altLang="ko-KR" dirty="0" err="1"/>
              <a:t>sql.DB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Exec </a:t>
            </a:r>
            <a:r>
              <a:rPr lang="ko-KR" altLang="en-US" dirty="0"/>
              <a:t>메서드를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Table </a:t>
            </a:r>
            <a:r>
              <a:rPr lang="ko-KR" altLang="en-US" dirty="0"/>
              <a:t>생성 및 </a:t>
            </a:r>
            <a:r>
              <a:rPr lang="en-US" altLang="ko-KR" dirty="0"/>
              <a:t>Insert</a:t>
            </a:r>
            <a:r>
              <a:rPr lang="ko-KR" altLang="en-US" dirty="0"/>
              <a:t>를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연결객체를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이러한 객체 속에 </a:t>
            </a:r>
            <a:r>
              <a:rPr lang="en-US" altLang="ko-KR" dirty="0"/>
              <a:t>Query</a:t>
            </a:r>
            <a:r>
              <a:rPr lang="ko-KR" altLang="en-US" dirty="0"/>
              <a:t>을 사용할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 주위 해야 할 점은 </a:t>
            </a:r>
            <a:r>
              <a:rPr lang="en-US" altLang="ko-KR" dirty="0"/>
              <a:t>query</a:t>
            </a:r>
            <a:r>
              <a:rPr lang="ko-KR" altLang="en-US" dirty="0"/>
              <a:t>를 사용할 때에도 각각의 맞는 </a:t>
            </a:r>
            <a:r>
              <a:rPr lang="en-US" altLang="ko-KR" dirty="0"/>
              <a:t>query </a:t>
            </a:r>
            <a:r>
              <a:rPr lang="ko-KR" altLang="en-US" dirty="0"/>
              <a:t>사용법이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INSERT,UPDATE,DELETE (DML Operation)</a:t>
            </a:r>
            <a:r>
              <a:rPr lang="ko-KR" altLang="en-US" dirty="0"/>
              <a:t>은 </a:t>
            </a:r>
            <a:r>
              <a:rPr lang="en-US" altLang="ko-KR" dirty="0" err="1"/>
              <a:t>sql.DB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Exec </a:t>
            </a:r>
            <a:r>
              <a:rPr lang="ko-KR" altLang="en-US" dirty="0"/>
              <a:t>메서드를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Table </a:t>
            </a:r>
            <a:r>
              <a:rPr lang="ko-KR" altLang="en-US" dirty="0"/>
              <a:t>생성 및 </a:t>
            </a:r>
            <a:r>
              <a:rPr lang="en-US" altLang="ko-KR" dirty="0"/>
              <a:t>Insert</a:t>
            </a:r>
            <a:r>
              <a:rPr lang="ko-KR" altLang="en-US" dirty="0"/>
              <a:t>를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0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연결객체를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이러한 객체 속에 </a:t>
            </a:r>
            <a:r>
              <a:rPr lang="en-US" altLang="ko-KR" dirty="0"/>
              <a:t>Query</a:t>
            </a:r>
            <a:r>
              <a:rPr lang="ko-KR" altLang="en-US" dirty="0"/>
              <a:t>을 사용할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 주위 해야 할 점은 </a:t>
            </a:r>
            <a:r>
              <a:rPr lang="en-US" altLang="ko-KR" dirty="0"/>
              <a:t>query</a:t>
            </a:r>
            <a:r>
              <a:rPr lang="ko-KR" altLang="en-US" dirty="0"/>
              <a:t>를 사용할 때에도 각각의 맞는 </a:t>
            </a:r>
            <a:r>
              <a:rPr lang="en-US" altLang="ko-KR" dirty="0"/>
              <a:t>query </a:t>
            </a:r>
            <a:r>
              <a:rPr lang="ko-KR" altLang="en-US" dirty="0"/>
              <a:t>사용법이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INSERT,UPDATE,DELETE (DML Operation)</a:t>
            </a:r>
            <a:r>
              <a:rPr lang="ko-KR" altLang="en-US" dirty="0"/>
              <a:t>은 </a:t>
            </a:r>
            <a:r>
              <a:rPr lang="en-US" altLang="ko-KR" dirty="0" err="1"/>
              <a:t>sql.DB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Exec </a:t>
            </a:r>
            <a:r>
              <a:rPr lang="ko-KR" altLang="en-US" dirty="0"/>
              <a:t>메서드를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Table </a:t>
            </a:r>
            <a:r>
              <a:rPr lang="ko-KR" altLang="en-US" dirty="0"/>
              <a:t>생성 및 </a:t>
            </a:r>
            <a:r>
              <a:rPr lang="en-US" altLang="ko-KR" dirty="0"/>
              <a:t>Insert</a:t>
            </a:r>
            <a:r>
              <a:rPr lang="ko-KR" altLang="en-US" dirty="0"/>
              <a:t>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11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연결객체를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이러한 객체 속에 </a:t>
            </a:r>
            <a:r>
              <a:rPr lang="en-US" altLang="ko-KR" dirty="0"/>
              <a:t>Query</a:t>
            </a:r>
            <a:r>
              <a:rPr lang="ko-KR" altLang="en-US" dirty="0"/>
              <a:t>을 사용할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 주위 해야 할 점은 </a:t>
            </a:r>
            <a:r>
              <a:rPr lang="en-US" altLang="ko-KR" dirty="0"/>
              <a:t>query</a:t>
            </a:r>
            <a:r>
              <a:rPr lang="ko-KR" altLang="en-US" dirty="0"/>
              <a:t>를 사용할 때에도 각각의 맞는 </a:t>
            </a:r>
            <a:r>
              <a:rPr lang="en-US" altLang="ko-KR" dirty="0"/>
              <a:t>query </a:t>
            </a:r>
            <a:r>
              <a:rPr lang="ko-KR" altLang="en-US" dirty="0"/>
              <a:t>사용법이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INSERT,UPDATE,DELETE (DML Operation)</a:t>
            </a:r>
            <a:r>
              <a:rPr lang="ko-KR" altLang="en-US" dirty="0"/>
              <a:t>은 </a:t>
            </a:r>
            <a:r>
              <a:rPr lang="en-US" altLang="ko-KR" dirty="0" err="1"/>
              <a:t>sql.DB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Exec </a:t>
            </a:r>
            <a:r>
              <a:rPr lang="ko-KR" altLang="en-US" dirty="0"/>
              <a:t>메서드를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Table </a:t>
            </a:r>
            <a:r>
              <a:rPr lang="ko-KR" altLang="en-US" dirty="0"/>
              <a:t>생성 및 </a:t>
            </a:r>
            <a:r>
              <a:rPr lang="en-US" altLang="ko-KR" dirty="0"/>
              <a:t>Insert</a:t>
            </a:r>
            <a:r>
              <a:rPr lang="ko-KR" altLang="en-US" dirty="0"/>
              <a:t>를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보안을 어떻게 </a:t>
            </a:r>
            <a:r>
              <a:rPr lang="en-US" altLang="ko-KR" dirty="0"/>
              <a:t>modeling</a:t>
            </a:r>
          </a:p>
          <a:p>
            <a:r>
              <a:rPr lang="ko-KR" altLang="en-US" dirty="0"/>
              <a:t>그 공격들을 보안 서비스를 어떻게 수비를 할 수 있는지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암호 시스템을 어떻게 추상적으로 </a:t>
            </a:r>
            <a:r>
              <a:rPr lang="en-US" altLang="ko-KR" dirty="0"/>
              <a:t>modeling</a:t>
            </a:r>
            <a:r>
              <a:rPr lang="ko-KR" altLang="en-US" dirty="0"/>
              <a:t>을 할 수 있는지</a:t>
            </a:r>
            <a:r>
              <a:rPr lang="en-US" altLang="ko-KR" dirty="0"/>
              <a:t>?!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2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53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Physical security (</a:t>
            </a:r>
            <a:r>
              <a:rPr lang="ko-KR" altLang="en-US" dirty="0"/>
              <a:t>물리적 보안</a:t>
            </a:r>
            <a:r>
              <a:rPr lang="en-US" altLang="ko-KR" dirty="0"/>
              <a:t>) -&gt; </a:t>
            </a:r>
            <a:r>
              <a:rPr lang="ko-KR" altLang="en-US" dirty="0"/>
              <a:t>문의 잠금장치 </a:t>
            </a:r>
            <a:endParaRPr lang="en-US" altLang="ko-KR" dirty="0"/>
          </a:p>
          <a:p>
            <a:r>
              <a:rPr lang="en-US" altLang="ko-KR" dirty="0"/>
              <a:t>Resource exhaustion -&gt; </a:t>
            </a:r>
            <a:r>
              <a:rPr lang="ko-KR" altLang="en-US" dirty="0"/>
              <a:t>한정된 자원을 특정</a:t>
            </a:r>
            <a:r>
              <a:rPr lang="en-US" altLang="ko-KR" dirty="0"/>
              <a:t> </a:t>
            </a:r>
            <a:r>
              <a:rPr lang="ko-KR" altLang="en-US" dirty="0"/>
              <a:t>사람을 다 쓰지 못하도록</a:t>
            </a:r>
            <a:endParaRPr lang="en-US" altLang="ko-KR" dirty="0"/>
          </a:p>
          <a:p>
            <a:r>
              <a:rPr lang="en-US" altLang="ko-KR" dirty="0"/>
              <a:t>Computer /System security and internet network security</a:t>
            </a:r>
            <a:r>
              <a:rPr lang="ko-KR" altLang="en-US" dirty="0"/>
              <a:t>는 다음 장에서 얘기</a:t>
            </a:r>
            <a:endParaRPr lang="en-US" altLang="ko-KR" dirty="0"/>
          </a:p>
          <a:p>
            <a:r>
              <a:rPr lang="en-US" altLang="ko-KR" dirty="0"/>
              <a:t>Cryptography  (</a:t>
            </a:r>
            <a:r>
              <a:rPr lang="ko-KR" altLang="en-US" dirty="0"/>
              <a:t>암호화 기법</a:t>
            </a:r>
            <a:r>
              <a:rPr lang="en-US" altLang="ko-KR" dirty="0"/>
              <a:t>)-&gt; </a:t>
            </a:r>
            <a:r>
              <a:rPr lang="ko-KR" altLang="en-US" dirty="0"/>
              <a:t>암호학 어떻게 메세지를 암호화를 하여 보내는 지</a:t>
            </a:r>
            <a:endParaRPr lang="en-US" altLang="ko-KR" dirty="0"/>
          </a:p>
          <a:p>
            <a:r>
              <a:rPr lang="en-US" altLang="ko-KR" dirty="0"/>
              <a:t>Social engineering (</a:t>
            </a:r>
            <a:r>
              <a:rPr lang="ko-KR" altLang="en-US" dirty="0"/>
              <a:t>사회 공학</a:t>
            </a:r>
            <a:r>
              <a:rPr lang="en-US" altLang="ko-KR" dirty="0"/>
              <a:t>) -&gt; </a:t>
            </a:r>
            <a:r>
              <a:rPr lang="ko-KR" altLang="en-US" dirty="0"/>
              <a:t>사람의 심리를 이용해서 </a:t>
            </a:r>
            <a:r>
              <a:rPr lang="en-US" altLang="ko-KR" dirty="0"/>
              <a:t>social engineering -&gt; </a:t>
            </a:r>
            <a:r>
              <a:rPr lang="ko-KR" altLang="en-US" dirty="0"/>
              <a:t>사람의 환심을 써서 건물에 들어가는 법</a:t>
            </a:r>
            <a:endParaRPr lang="en-US" altLang="ko-KR" dirty="0"/>
          </a:p>
          <a:p>
            <a:r>
              <a:rPr lang="en-US" altLang="ko-KR" dirty="0"/>
              <a:t>Emotional security -&gt; (</a:t>
            </a:r>
            <a:r>
              <a:rPr lang="ko-KR" altLang="en-US" dirty="0"/>
              <a:t>감정 불안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6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보안은 시스템 내부에서 보안 </a:t>
            </a:r>
            <a:r>
              <a:rPr lang="en-US" altLang="ko-KR" dirty="0"/>
              <a:t>issue</a:t>
            </a:r>
          </a:p>
          <a:p>
            <a:r>
              <a:rPr lang="ko-KR" altLang="en-US" dirty="0"/>
              <a:t>특정 소프트웨어를 구동할 수 있는지 특정자원 </a:t>
            </a:r>
            <a:r>
              <a:rPr lang="en-US" altLang="ko-KR" dirty="0"/>
              <a:t>(</a:t>
            </a:r>
            <a:r>
              <a:rPr lang="ko-KR" altLang="en-US" dirty="0"/>
              <a:t>메모리나 하드 디스크 파일에 접근할 수 있는지 없는지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통신자와 수신자가 인터넷으로 연결 되어 있을 때 그 사이에서 메세지를 주고 받는데 요 사이에서 다양한 공격이 발생하는데</a:t>
            </a:r>
            <a:endParaRPr lang="en-US" altLang="ko-KR" dirty="0"/>
          </a:p>
          <a:p>
            <a:r>
              <a:rPr lang="ko-KR" altLang="en-US" dirty="0"/>
              <a:t>그 다양한 공격 </a:t>
            </a:r>
            <a:r>
              <a:rPr lang="en-US" altLang="ko-KR" dirty="0"/>
              <a:t>issue</a:t>
            </a:r>
            <a:r>
              <a:rPr lang="ko-KR" altLang="en-US" dirty="0"/>
              <a:t>와 그것을 방어하는 법을 인터넷 보안이라고 말을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1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예를들어 앨리스가 밥한테 메세지를 전달을 할 때 </a:t>
            </a:r>
            <a:endParaRPr lang="en-US" altLang="ko-KR" dirty="0"/>
          </a:p>
          <a:p>
            <a:r>
              <a:rPr lang="ko-KR" altLang="en-US" dirty="0"/>
              <a:t>앨리스과 밥 시스템 내부에서 에러가 없고</a:t>
            </a:r>
            <a:endParaRPr lang="en-US" altLang="ko-KR" dirty="0"/>
          </a:p>
          <a:p>
            <a:r>
              <a:rPr lang="ko-KR" altLang="en-US" dirty="0"/>
              <a:t>인터넷 시스템 내부에서 에러가 있다는 가정을 하면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Secure</a:t>
            </a:r>
            <a:r>
              <a:rPr lang="ko-KR" altLang="en-US" dirty="0"/>
              <a:t>한 </a:t>
            </a:r>
            <a:r>
              <a:rPr lang="en-US" altLang="ko-KR" dirty="0"/>
              <a:t>channel</a:t>
            </a:r>
            <a:r>
              <a:rPr lang="ko-KR" altLang="en-US" dirty="0"/>
              <a:t>을</a:t>
            </a:r>
            <a:r>
              <a:rPr lang="en-US" altLang="ko-KR" dirty="0"/>
              <a:t> set up</a:t>
            </a:r>
          </a:p>
          <a:p>
            <a:r>
              <a:rPr lang="ko-KR" altLang="en-US" dirty="0"/>
              <a:t>둘 사이에 맺어진 </a:t>
            </a:r>
            <a:r>
              <a:rPr lang="en-US" altLang="ko-KR" dirty="0"/>
              <a:t>channel</a:t>
            </a:r>
            <a:r>
              <a:rPr lang="ko-KR" altLang="en-US" dirty="0"/>
              <a:t>을 통해서 메세지를 왔다갔다 하는데 </a:t>
            </a:r>
            <a:endParaRPr lang="en-US" altLang="ko-KR" dirty="0"/>
          </a:p>
          <a:p>
            <a:r>
              <a:rPr lang="ko-KR" altLang="en-US" dirty="0"/>
              <a:t>크게는 실제 앨리스와 밥이 보내는 내용이 담긴 </a:t>
            </a:r>
            <a:r>
              <a:rPr lang="en-US" altLang="ko-KR" dirty="0"/>
              <a:t>data </a:t>
            </a:r>
            <a:r>
              <a:rPr lang="en-US" altLang="ko-KR" dirty="0" err="1"/>
              <a:t>messag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en-US" altLang="ko-KR" dirty="0"/>
              <a:t>Channel</a:t>
            </a:r>
            <a:r>
              <a:rPr lang="ko-KR" altLang="en-US" dirty="0"/>
              <a:t>을 </a:t>
            </a:r>
            <a:r>
              <a:rPr lang="en-US" altLang="ko-KR" dirty="0"/>
              <a:t>setup </a:t>
            </a:r>
            <a:r>
              <a:rPr lang="ko-KR" altLang="en-US" dirty="0"/>
              <a:t>하기 위한 제어메세지를 </a:t>
            </a:r>
            <a:r>
              <a:rPr lang="en-US" altLang="ko-KR" dirty="0"/>
              <a:t>control </a:t>
            </a:r>
            <a:r>
              <a:rPr lang="ko-KR" altLang="en-US" dirty="0"/>
              <a:t>메세지라고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Eve</a:t>
            </a:r>
            <a:r>
              <a:rPr lang="ko-KR" altLang="en-US" dirty="0"/>
              <a:t>가 다양한 공격을 할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02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공격 유형 중 크게 나누어 보면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Eavesdrop</a:t>
            </a:r>
            <a:r>
              <a:rPr lang="ko-KR" altLang="en-US" dirty="0"/>
              <a:t>이라고 있습니다</a:t>
            </a:r>
            <a:r>
              <a:rPr lang="en-US" altLang="ko-KR" dirty="0"/>
              <a:t>. Tapping</a:t>
            </a:r>
            <a:r>
              <a:rPr lang="ko-KR" altLang="en-US" dirty="0"/>
              <a:t>이라고 해서 몰래 엿듣는 방법 </a:t>
            </a:r>
            <a:r>
              <a:rPr lang="en-US" altLang="ko-KR" dirty="0"/>
              <a:t>-&gt; </a:t>
            </a:r>
            <a:r>
              <a:rPr lang="ko-KR" altLang="en-US" dirty="0"/>
              <a:t>유선이든 무선이든 공격자가 </a:t>
            </a:r>
            <a:r>
              <a:rPr lang="en-US" altLang="ko-KR" dirty="0"/>
              <a:t>signal</a:t>
            </a:r>
            <a:r>
              <a:rPr lang="ko-KR" altLang="en-US" dirty="0"/>
              <a:t>을 잡아 </a:t>
            </a:r>
            <a:endParaRPr lang="en-US" altLang="ko-KR" dirty="0"/>
          </a:p>
          <a:p>
            <a:r>
              <a:rPr lang="ko-KR" altLang="en-US" dirty="0"/>
              <a:t>어떤 메세지가 왔다갔다 한 지 알 수 있는 도청하는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밥</a:t>
            </a:r>
            <a:r>
              <a:rPr lang="en-US" altLang="ko-KR" dirty="0"/>
              <a:t>-&gt;</a:t>
            </a:r>
            <a:r>
              <a:rPr lang="ko-KR" altLang="en-US" dirty="0"/>
              <a:t>앨리스</a:t>
            </a:r>
            <a:r>
              <a:rPr lang="en-US" altLang="ko-KR" dirty="0"/>
              <a:t>: </a:t>
            </a:r>
            <a:r>
              <a:rPr lang="ko-KR" altLang="en-US" dirty="0"/>
              <a:t>없는 메세지를 만들어서 공격자 </a:t>
            </a:r>
            <a:r>
              <a:rPr lang="en-US" altLang="ko-KR" dirty="0"/>
              <a:t>eve</a:t>
            </a:r>
            <a:r>
              <a:rPr lang="ko-KR" altLang="en-US" dirty="0"/>
              <a:t>가 보낼 수도 있고</a:t>
            </a:r>
            <a:endParaRPr lang="en-US" altLang="ko-KR" dirty="0"/>
          </a:p>
          <a:p>
            <a:r>
              <a:rPr lang="ko-KR" altLang="en-US" dirty="0"/>
              <a:t>원래 메세지를 </a:t>
            </a:r>
            <a:r>
              <a:rPr lang="en-US" altLang="ko-KR" dirty="0"/>
              <a:t>modify</a:t>
            </a:r>
            <a:r>
              <a:rPr lang="ko-KR" altLang="en-US" dirty="0"/>
              <a:t>해서 보낼 수도 있고 아님 제거할 수 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Impersonation: </a:t>
            </a:r>
            <a:r>
              <a:rPr lang="ko-KR" altLang="en-US" dirty="0"/>
              <a:t>공격자가 이브가 앨리스 인 것처럼 허위로 신원을 주장하는 공격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Hijacking </a:t>
            </a:r>
            <a:r>
              <a:rPr lang="ko-KR" altLang="en-US" dirty="0"/>
              <a:t>공격</a:t>
            </a:r>
            <a:r>
              <a:rPr lang="en-US" altLang="ko-KR" dirty="0"/>
              <a:t>: </a:t>
            </a:r>
            <a:r>
              <a:rPr lang="ko-KR" altLang="en-US" dirty="0"/>
              <a:t>기존의 앨리스와 밥이 맺었던 연결을 앨리스는 끝나고 나갔는데 마치 이브가 앨리스인 것처럼</a:t>
            </a:r>
            <a:endParaRPr lang="en-US" altLang="ko-KR" dirty="0"/>
          </a:p>
          <a:p>
            <a:r>
              <a:rPr lang="ko-KR" altLang="en-US" dirty="0"/>
              <a:t>대신해서 </a:t>
            </a:r>
            <a:r>
              <a:rPr lang="en-US" altLang="ko-KR" dirty="0"/>
              <a:t>secure</a:t>
            </a:r>
            <a:r>
              <a:rPr lang="ko-KR" altLang="en-US" dirty="0"/>
              <a:t>한 </a:t>
            </a:r>
            <a:r>
              <a:rPr lang="en-US" altLang="ko-KR" dirty="0"/>
              <a:t>channel</a:t>
            </a:r>
            <a:r>
              <a:rPr lang="ko-KR" altLang="en-US" dirty="0"/>
              <a:t>을 계속 사용하는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  <a:highlight>
                  <a:srgbClr val="FFFF00"/>
                </a:highlight>
              </a:rPr>
              <a:t>DoS (denial of service)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서버의 자원을 정상적인 사용자가 못쓰는 자원을 고갈 시키는 작업 </a:t>
            </a:r>
            <a:endParaRPr lang="en-US" altLang="ko-KR" dirty="0"/>
          </a:p>
          <a:p>
            <a:r>
              <a:rPr lang="ko-KR" altLang="en-US" dirty="0"/>
              <a:t>서버의 자원을 공격자가 공격 패킷을 보내어서 원래 </a:t>
            </a:r>
            <a:r>
              <a:rPr lang="en-US" altLang="ko-KR" dirty="0"/>
              <a:t>original </a:t>
            </a:r>
            <a:r>
              <a:rPr lang="ko-KR" altLang="en-US" dirty="0"/>
              <a:t>서버가 공격자의 </a:t>
            </a:r>
            <a:r>
              <a:rPr lang="en-US" altLang="ko-KR" dirty="0"/>
              <a:t>traffic</a:t>
            </a:r>
            <a:r>
              <a:rPr lang="ko-KR" altLang="en-US" dirty="0"/>
              <a:t>을 처리하다가 </a:t>
            </a:r>
            <a:endParaRPr lang="en-US" altLang="ko-KR" dirty="0"/>
          </a:p>
          <a:p>
            <a:r>
              <a:rPr lang="ko-KR" altLang="en-US" dirty="0"/>
              <a:t>자원이 다 고갈되어서 정상적인 사용자가 보낸 </a:t>
            </a:r>
            <a:r>
              <a:rPr lang="en-US" altLang="ko-KR" dirty="0"/>
              <a:t>traffic</a:t>
            </a:r>
            <a:r>
              <a:rPr lang="ko-KR" altLang="en-US" dirty="0"/>
              <a:t>의 메세지를 처리를 못하는 것을 </a:t>
            </a:r>
            <a:r>
              <a:rPr lang="en-US" altLang="ko-KR" dirty="0"/>
              <a:t>DoS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3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WireTapping</a:t>
            </a:r>
            <a:r>
              <a:rPr lang="ko-KR" altLang="en-US" dirty="0"/>
              <a:t>은 조금 전에 말씀드린 </a:t>
            </a:r>
            <a:r>
              <a:rPr lang="en-US" altLang="ko-KR" dirty="0"/>
              <a:t>eavesdropping </a:t>
            </a:r>
            <a:r>
              <a:rPr lang="ko-KR" altLang="en-US" dirty="0"/>
              <a:t>해당하는 유형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wire</a:t>
            </a:r>
            <a:r>
              <a:rPr lang="ko-KR" altLang="en-US" dirty="0"/>
              <a:t>나 </a:t>
            </a:r>
            <a:r>
              <a:rPr lang="en-US" altLang="ko-KR" dirty="0"/>
              <a:t>wireless</a:t>
            </a:r>
            <a:r>
              <a:rPr lang="ko-KR" altLang="en-US" dirty="0"/>
              <a:t>에  경우에 메세지를 </a:t>
            </a:r>
            <a:r>
              <a:rPr lang="en-US" altLang="ko-KR" dirty="0"/>
              <a:t>copy</a:t>
            </a:r>
            <a:r>
              <a:rPr lang="ko-KR" altLang="en-US" dirty="0"/>
              <a:t>해서 공격자가 엿듣는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Port scanning </a:t>
            </a:r>
            <a:r>
              <a:rPr lang="ko-KR" altLang="en-US" dirty="0"/>
              <a:t>실제 컴퓨터 시스템 내에서는 여러개의 </a:t>
            </a:r>
            <a:r>
              <a:rPr lang="en-US" altLang="ko-KR" dirty="0"/>
              <a:t>application</a:t>
            </a:r>
            <a:r>
              <a:rPr lang="ko-KR" altLang="en-US" dirty="0"/>
              <a:t>이 돌아가게 되는데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application</a:t>
            </a:r>
            <a:r>
              <a:rPr lang="ko-KR" altLang="en-US" dirty="0"/>
              <a:t>들은 고유의 </a:t>
            </a:r>
            <a:r>
              <a:rPr lang="en-US" altLang="ko-KR" dirty="0"/>
              <a:t>port </a:t>
            </a:r>
            <a:r>
              <a:rPr lang="ko-KR" altLang="en-US" dirty="0"/>
              <a:t>번호를 가지고 있는데 </a:t>
            </a:r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application </a:t>
            </a:r>
            <a:r>
              <a:rPr lang="ko-KR" altLang="en-US" dirty="0"/>
              <a:t>돌고 있는지를 알려면 그 어떤 </a:t>
            </a:r>
            <a:r>
              <a:rPr lang="en-US" altLang="ko-KR" dirty="0"/>
              <a:t>port</a:t>
            </a:r>
            <a:r>
              <a:rPr lang="ko-KR" altLang="en-US" dirty="0"/>
              <a:t>번호가 열려지 있는지 보면 알 수 있다</a:t>
            </a:r>
            <a:endParaRPr lang="en-US" altLang="ko-KR" dirty="0"/>
          </a:p>
          <a:p>
            <a:r>
              <a:rPr lang="ko-KR" altLang="en-US" dirty="0"/>
              <a:t>이러한 것이 </a:t>
            </a:r>
            <a:r>
              <a:rPr lang="en-US" altLang="ko-KR" dirty="0"/>
              <a:t>port scanning (</a:t>
            </a:r>
            <a:r>
              <a:rPr lang="ko-KR" altLang="en-US" dirty="0"/>
              <a:t>어떤 </a:t>
            </a:r>
            <a:r>
              <a:rPr lang="en-US" altLang="ko-KR" dirty="0"/>
              <a:t>port</a:t>
            </a:r>
            <a:r>
              <a:rPr lang="ko-KR" altLang="en-US" dirty="0"/>
              <a:t>번호가 열려 있는 지 확인하는 그런 공격이 </a:t>
            </a:r>
            <a:r>
              <a:rPr lang="en-US" altLang="ko-KR" dirty="0"/>
              <a:t>port scanning)</a:t>
            </a:r>
          </a:p>
          <a:p>
            <a:endParaRPr lang="en-US" altLang="ko-KR" dirty="0"/>
          </a:p>
          <a:p>
            <a:r>
              <a:rPr lang="en-US" altLang="ko-KR" dirty="0"/>
              <a:t>Cryptographic attack</a:t>
            </a:r>
            <a:r>
              <a:rPr lang="ko-KR" altLang="en-US" dirty="0"/>
              <a:t>은 이제 암호화 시스템은 원래 오리지널 메세지 </a:t>
            </a:r>
            <a:r>
              <a:rPr lang="en-US" altLang="ko-KR" dirty="0"/>
              <a:t>plaintext </a:t>
            </a:r>
            <a:r>
              <a:rPr lang="ko-KR" altLang="en-US" dirty="0"/>
              <a:t>그것을 암호화를 한 </a:t>
            </a:r>
            <a:r>
              <a:rPr lang="en-US" altLang="ko-KR" dirty="0"/>
              <a:t>ciphertext</a:t>
            </a:r>
            <a:r>
              <a:rPr lang="ko-KR" altLang="en-US" dirty="0"/>
              <a:t>가 있는데</a:t>
            </a:r>
            <a:endParaRPr lang="en-US" altLang="ko-KR" dirty="0"/>
          </a:p>
          <a:p>
            <a:r>
              <a:rPr lang="ko-KR" altLang="en-US" dirty="0"/>
              <a:t>그 과정에서 </a:t>
            </a:r>
            <a:r>
              <a:rPr lang="en-US" altLang="ko-KR" dirty="0"/>
              <a:t>encryption</a:t>
            </a:r>
            <a:r>
              <a:rPr lang="ko-KR" altLang="en-US" dirty="0"/>
              <a:t>에 들어가 있는 키가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Cryptograhic</a:t>
            </a:r>
            <a:r>
              <a:rPr lang="en-US" altLang="ko-KR" dirty="0"/>
              <a:t> attack</a:t>
            </a:r>
            <a:r>
              <a:rPr lang="ko-KR" altLang="en-US" dirty="0"/>
              <a:t>은 </a:t>
            </a:r>
            <a:r>
              <a:rPr lang="en-US" altLang="ko-KR" dirty="0"/>
              <a:t>ciphertext</a:t>
            </a:r>
            <a:r>
              <a:rPr lang="ko-KR" altLang="en-US" dirty="0"/>
              <a:t>를 보고서 그거에 해당하는 </a:t>
            </a:r>
            <a:r>
              <a:rPr lang="en-US" altLang="ko-KR" dirty="0"/>
              <a:t>plaintext</a:t>
            </a:r>
            <a:r>
              <a:rPr lang="ko-KR" altLang="en-US" dirty="0"/>
              <a:t>에 어떤 정보를 캐내는 </a:t>
            </a:r>
            <a:endParaRPr lang="en-US" altLang="ko-KR" dirty="0"/>
          </a:p>
          <a:p>
            <a:r>
              <a:rPr lang="ko-KR" altLang="en-US" dirty="0"/>
              <a:t>혹은 어떤 키를 써서 </a:t>
            </a:r>
            <a:r>
              <a:rPr lang="en-US" altLang="ko-KR" dirty="0"/>
              <a:t>encryption </a:t>
            </a:r>
            <a:r>
              <a:rPr lang="ko-KR" altLang="en-US" dirty="0"/>
              <a:t>했는지 유체해보는 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Spoffing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이 통신할 때 공격자 </a:t>
            </a:r>
            <a:r>
              <a:rPr lang="en-US" altLang="ko-KR" dirty="0"/>
              <a:t>eve</a:t>
            </a:r>
            <a:r>
              <a:rPr lang="ko-KR" altLang="en-US" dirty="0"/>
              <a:t>가 </a:t>
            </a:r>
            <a:r>
              <a:rPr lang="en-US" altLang="ko-KR" dirty="0" err="1"/>
              <a:t>alice</a:t>
            </a:r>
            <a:r>
              <a:rPr lang="ko-KR" altLang="en-US" dirty="0"/>
              <a:t>인 것처럼 사기를 치는 것</a:t>
            </a:r>
            <a:endParaRPr lang="en-US" altLang="ko-KR" dirty="0"/>
          </a:p>
          <a:p>
            <a:r>
              <a:rPr lang="en-US" altLang="ko-KR" dirty="0"/>
              <a:t>Fishing</a:t>
            </a:r>
            <a:r>
              <a:rPr lang="ko-KR" altLang="en-US" dirty="0"/>
              <a:t>이나 </a:t>
            </a:r>
            <a:r>
              <a:rPr lang="en-US" altLang="ko-KR" dirty="0"/>
              <a:t>farming(</a:t>
            </a:r>
            <a:r>
              <a:rPr lang="ko-KR" altLang="en-US" dirty="0"/>
              <a:t>퐈밍 </a:t>
            </a:r>
            <a:r>
              <a:rPr lang="en-US" altLang="ko-KR" dirty="0"/>
              <a:t>) attack</a:t>
            </a:r>
            <a:r>
              <a:rPr lang="ko-KR" altLang="en-US" dirty="0"/>
              <a:t>도 </a:t>
            </a:r>
            <a:r>
              <a:rPr lang="en-US" altLang="ko-KR" dirty="0"/>
              <a:t>spoofing</a:t>
            </a:r>
            <a:r>
              <a:rPr lang="ko-KR" altLang="en-US" dirty="0"/>
              <a:t> </a:t>
            </a:r>
            <a:r>
              <a:rPr lang="en-US" altLang="ko-KR" dirty="0"/>
              <a:t>attack</a:t>
            </a:r>
            <a:r>
              <a:rPr lang="ko-KR" altLang="en-US" dirty="0"/>
              <a:t> 형태입니다</a:t>
            </a:r>
            <a:endParaRPr lang="en-US" altLang="ko-KR" dirty="0"/>
          </a:p>
          <a:p>
            <a:r>
              <a:rPr lang="ko-KR" altLang="en-US" dirty="0"/>
              <a:t>이메일 보내어서 아이디와 패스우드를 물어보는 것 </a:t>
            </a:r>
            <a:r>
              <a:rPr lang="en-US" altLang="ko-KR" dirty="0"/>
              <a:t>: fishing</a:t>
            </a:r>
          </a:p>
          <a:p>
            <a:r>
              <a:rPr lang="ko-KR" altLang="en-US" dirty="0"/>
              <a:t>어떤 특정 은행 웹사이트를 가고 싶은데 다른 곳에서 그것과 같은 웹사이트를 만들어서</a:t>
            </a:r>
            <a:endParaRPr lang="en-US" altLang="ko-KR" dirty="0"/>
          </a:p>
          <a:p>
            <a:r>
              <a:rPr lang="ko-KR" altLang="en-US" dirty="0"/>
              <a:t>그 사람의 정보를 얻어가는 것을 </a:t>
            </a:r>
            <a:r>
              <a:rPr lang="en-US" altLang="ko-KR" dirty="0"/>
              <a:t>farming attack</a:t>
            </a:r>
          </a:p>
          <a:p>
            <a:endParaRPr lang="en-US" altLang="ko-KR" dirty="0"/>
          </a:p>
          <a:p>
            <a:r>
              <a:rPr lang="en-US" altLang="ko-KR" dirty="0"/>
              <a:t>Man in the middle attack: user-&gt;web application attacker</a:t>
            </a:r>
            <a:r>
              <a:rPr lang="ko-KR" altLang="en-US" dirty="0"/>
              <a:t>가 </a:t>
            </a:r>
            <a:r>
              <a:rPr lang="en-US" altLang="ko-KR" dirty="0"/>
              <a:t>web server</a:t>
            </a:r>
            <a:r>
              <a:rPr lang="ko-KR" altLang="en-US" dirty="0"/>
              <a:t>인 것처럼 </a:t>
            </a:r>
            <a:r>
              <a:rPr lang="en-US" altLang="ko-KR" dirty="0"/>
              <a:t>user</a:t>
            </a:r>
            <a:r>
              <a:rPr lang="ko-KR" altLang="en-US" dirty="0"/>
              <a:t>를 통신하고</a:t>
            </a:r>
            <a:endParaRPr lang="en-US" altLang="ko-KR" dirty="0"/>
          </a:p>
          <a:p>
            <a:r>
              <a:rPr lang="en-US" altLang="ko-KR" dirty="0"/>
              <a:t>Web server</a:t>
            </a:r>
            <a:r>
              <a:rPr lang="ko-KR" altLang="en-US" dirty="0"/>
              <a:t>한테는 그 </a:t>
            </a:r>
            <a:r>
              <a:rPr lang="en-US" altLang="ko-KR" dirty="0"/>
              <a:t>user</a:t>
            </a:r>
            <a:r>
              <a:rPr lang="ko-KR" altLang="en-US" dirty="0"/>
              <a:t>인 것처럼 통신을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web application </a:t>
            </a:r>
            <a:r>
              <a:rPr lang="ko-KR" altLang="en-US" dirty="0"/>
              <a:t>사이에 모든 메세지를 엿들을 수 있는 강력한 공격입니다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62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공격을 </a:t>
            </a:r>
            <a:r>
              <a:rPr lang="en-US" altLang="ko-KR" dirty="0"/>
              <a:t>host </a:t>
            </a:r>
            <a:r>
              <a:rPr lang="ko-KR" altLang="en-US" dirty="0"/>
              <a:t>하나에서만 발생시킨다면 </a:t>
            </a:r>
            <a:r>
              <a:rPr lang="en-US" altLang="ko-KR" dirty="0"/>
              <a:t>host-based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ko-KR" altLang="en-US" dirty="0"/>
              <a:t>수만 대 수천대에서 동시에 특정 공격 대상 서버를 </a:t>
            </a:r>
            <a:r>
              <a:rPr lang="en-US" altLang="ko-KR" dirty="0"/>
              <a:t>traffic</a:t>
            </a:r>
            <a:r>
              <a:rPr lang="ko-KR" altLang="en-US" dirty="0"/>
              <a:t>을 보내게 되면 </a:t>
            </a:r>
            <a:r>
              <a:rPr lang="en-US" altLang="ko-KR" dirty="0" err="1"/>
              <a:t>Ddos</a:t>
            </a:r>
            <a:r>
              <a:rPr lang="ko-KR" altLang="en-US" dirty="0"/>
              <a:t>공격임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인터넷에서는 </a:t>
            </a:r>
            <a:r>
              <a:rPr lang="en-US" altLang="ko-KR" dirty="0"/>
              <a:t>poisoning </a:t>
            </a:r>
            <a:r>
              <a:rPr lang="ko-KR" altLang="en-US" dirty="0"/>
              <a:t>이라는 공격이 있음</a:t>
            </a:r>
            <a:endParaRPr lang="en-US" altLang="ko-KR" dirty="0"/>
          </a:p>
          <a:p>
            <a:r>
              <a:rPr lang="ko-KR" altLang="en-US" dirty="0"/>
              <a:t>그 정보에 해당하는 내용을 다른 내용으로 바꾸어 버리는</a:t>
            </a:r>
            <a:endParaRPr lang="en-US" altLang="ko-KR" dirty="0"/>
          </a:p>
          <a:p>
            <a:r>
              <a:rPr lang="en-US" altLang="ko-KR" dirty="0"/>
              <a:t>Cnn.com</a:t>
            </a:r>
            <a:r>
              <a:rPr lang="ko-KR" altLang="en-US" dirty="0"/>
              <a:t>에 대해서 </a:t>
            </a:r>
            <a:r>
              <a:rPr lang="en-US" altLang="ko-KR" dirty="0"/>
              <a:t>(10.20.30.40 : </a:t>
            </a:r>
            <a:r>
              <a:rPr lang="ko-KR" altLang="en-US" dirty="0"/>
              <a:t>정상적인 </a:t>
            </a:r>
            <a:r>
              <a:rPr lang="en-US" altLang="ko-KR" dirty="0" err="1"/>
              <a:t>ip</a:t>
            </a:r>
            <a:r>
              <a:rPr lang="ko-KR" altLang="en-US" dirty="0"/>
              <a:t>주소를</a:t>
            </a:r>
            <a:r>
              <a:rPr lang="en-US" altLang="ko-KR" dirty="0"/>
              <a:t>) </a:t>
            </a:r>
            <a:r>
              <a:rPr lang="ko-KR" altLang="en-US" dirty="0"/>
              <a:t>다른 </a:t>
            </a:r>
            <a:r>
              <a:rPr lang="en-US" altLang="ko-KR" dirty="0" err="1"/>
              <a:t>ip</a:t>
            </a:r>
            <a:r>
              <a:rPr lang="ko-KR" altLang="en-US" dirty="0"/>
              <a:t>주소로 바꾸어주는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Hijacking</a:t>
            </a:r>
            <a:r>
              <a:rPr lang="ko-KR" altLang="en-US" dirty="0"/>
              <a:t>은 아까 거기에 설명을 한것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Information gathering attack</a:t>
            </a:r>
            <a:r>
              <a:rPr lang="ko-KR" altLang="en-US" dirty="0"/>
              <a:t>은 특정 대상에 대해서 내가 정보를 얻고 싶으면</a:t>
            </a:r>
            <a:endParaRPr lang="en-US" altLang="ko-KR" dirty="0"/>
          </a:p>
          <a:p>
            <a:r>
              <a:rPr lang="ko-KR" altLang="en-US" dirty="0"/>
              <a:t>특정인이 다니고 있는 회사에 전화 해서 그 사람의 정보 </a:t>
            </a:r>
            <a:r>
              <a:rPr lang="en-US" altLang="ko-KR" dirty="0"/>
              <a:t>(</a:t>
            </a:r>
            <a:r>
              <a:rPr lang="ko-KR" altLang="en-US" dirty="0"/>
              <a:t>무슨 일을 하는지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물어보든지 </a:t>
            </a:r>
            <a:r>
              <a:rPr lang="en-US" altLang="ko-KR" dirty="0"/>
              <a:t>web </a:t>
            </a:r>
            <a:r>
              <a:rPr lang="ko-KR" altLang="en-US" dirty="0"/>
              <a:t>검색엔진들을 사용해서 특정인의 관련 내용을 치면 </a:t>
            </a:r>
            <a:r>
              <a:rPr lang="en-US" altLang="ko-KR" dirty="0"/>
              <a:t>web</a:t>
            </a:r>
            <a:r>
              <a:rPr lang="ko-KR" altLang="en-US" dirty="0"/>
              <a:t>에서 검색되어 있을 수 있고</a:t>
            </a:r>
            <a:endParaRPr lang="en-US" altLang="ko-KR" dirty="0"/>
          </a:p>
          <a:p>
            <a:r>
              <a:rPr lang="en-US" altLang="ko-KR" dirty="0"/>
              <a:t>Social network</a:t>
            </a:r>
            <a:r>
              <a:rPr lang="ko-KR" altLang="en-US" dirty="0"/>
              <a:t>로 다양한 자료를 분석할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Spam </a:t>
            </a:r>
            <a:r>
              <a:rPr lang="ko-KR" altLang="en-US" dirty="0"/>
              <a:t>이메일에 많이 있음 전혀 원하지 않은 상품들 혹은 엉뚱한 내용들을 받는 경우들을 인터넷 공격이라고 볼 수 잇음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7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아까전 슬라이드에 대비해서</a:t>
            </a:r>
            <a:endParaRPr lang="en-US" altLang="ko-KR" dirty="0"/>
          </a:p>
          <a:p>
            <a:r>
              <a:rPr lang="ko-KR" altLang="en-US" dirty="0"/>
              <a:t>수비하는 쪽은 어떤 수비쪽이 있는지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</a:t>
            </a:r>
            <a:endParaRPr lang="en-US" altLang="ko-KR" dirty="0"/>
          </a:p>
          <a:p>
            <a:r>
              <a:rPr lang="ko-KR" altLang="en-US" dirty="0"/>
              <a:t>보안 서비스는 어떤 것이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 보안 서비스 </a:t>
            </a:r>
            <a:r>
              <a:rPr lang="en-US" altLang="ko-KR" dirty="0"/>
              <a:t>(CIA)</a:t>
            </a:r>
          </a:p>
          <a:p>
            <a:r>
              <a:rPr lang="en-US" altLang="ko-KR" dirty="0"/>
              <a:t>Alice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Bob </a:t>
            </a:r>
            <a:r>
              <a:rPr lang="ko-KR" altLang="en-US" dirty="0"/>
              <a:t>한테 메세지를 보낼 때 </a:t>
            </a:r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만 알 수 있게 </a:t>
            </a:r>
            <a:r>
              <a:rPr lang="en-US" altLang="ko-KR" dirty="0"/>
              <a:t>confidentiality</a:t>
            </a:r>
          </a:p>
          <a:p>
            <a:endParaRPr lang="en-US" altLang="ko-KR" dirty="0"/>
          </a:p>
          <a:p>
            <a:r>
              <a:rPr lang="en-US" altLang="ko-KR" dirty="0"/>
              <a:t>Integrity </a:t>
            </a:r>
            <a:r>
              <a:rPr lang="ko-KR" altLang="en-US" dirty="0"/>
              <a:t>그대로 바뀜없이 증명할 수 있는 </a:t>
            </a:r>
            <a:r>
              <a:rPr lang="en-US" altLang="ko-KR" dirty="0"/>
              <a:t>data integrity (not modified)</a:t>
            </a:r>
          </a:p>
          <a:p>
            <a:endParaRPr lang="en-US" altLang="ko-KR" dirty="0"/>
          </a:p>
          <a:p>
            <a:r>
              <a:rPr lang="en-US" altLang="ko-KR" dirty="0"/>
              <a:t>Availability(</a:t>
            </a:r>
            <a:r>
              <a:rPr lang="ko-KR" altLang="en-US" dirty="0"/>
              <a:t>가용성</a:t>
            </a:r>
            <a:r>
              <a:rPr lang="en-US" altLang="ko-KR" dirty="0"/>
              <a:t>) : dos</a:t>
            </a:r>
            <a:r>
              <a:rPr lang="ko-KR" altLang="en-US" dirty="0"/>
              <a:t>를 받으면 가용성이 없어짐 </a:t>
            </a:r>
            <a:r>
              <a:rPr lang="en-US" altLang="ko-KR" dirty="0"/>
              <a:t>-&gt; </a:t>
            </a:r>
            <a:r>
              <a:rPr lang="ko-KR" altLang="en-US" dirty="0"/>
              <a:t>처리할 수 있는 </a:t>
            </a:r>
            <a:r>
              <a:rPr lang="en-US" altLang="ko-KR" dirty="0"/>
              <a:t>processing</a:t>
            </a:r>
          </a:p>
          <a:p>
            <a:endParaRPr lang="en-US" altLang="ko-KR" dirty="0"/>
          </a:p>
          <a:p>
            <a:r>
              <a:rPr lang="ko-KR" altLang="en-US" dirty="0"/>
              <a:t>추가적으로 중요한 거 두개를 뽑으면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이게 앨리스인지 증명하는 것 </a:t>
            </a:r>
            <a:endParaRPr lang="en-US" altLang="ko-KR" dirty="0"/>
          </a:p>
          <a:p>
            <a:r>
              <a:rPr lang="ko-KR" altLang="en-US" dirty="0"/>
              <a:t>국민은행 웹사이트 갔는데 과연 웹페이지가 진짜 국민은행 웹페이지인지</a:t>
            </a:r>
            <a:endParaRPr lang="en-US" altLang="ko-KR" dirty="0"/>
          </a:p>
          <a:p>
            <a:r>
              <a:rPr lang="ko-KR" altLang="en-US" dirty="0"/>
              <a:t>인증하는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Non-repudiation:  </a:t>
            </a:r>
            <a:r>
              <a:rPr lang="en-US" altLang="ko-KR" dirty="0" err="1"/>
              <a:t>alice</a:t>
            </a:r>
            <a:r>
              <a:rPr lang="ko-KR" altLang="en-US" dirty="0"/>
              <a:t>가 오리발을 못 내도록 증명 증거를 대는 것이 </a:t>
            </a:r>
            <a:r>
              <a:rPr lang="en-US" altLang="ko-KR" dirty="0"/>
              <a:t>non-repudiation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68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Confidentiality</a:t>
            </a:r>
          </a:p>
          <a:p>
            <a:r>
              <a:rPr lang="en-US" altLang="ko-KR" dirty="0" err="1"/>
              <a:t>Snoping</a:t>
            </a:r>
            <a:r>
              <a:rPr lang="en-US" altLang="ko-KR" dirty="0"/>
              <a:t> -&gt; tapping</a:t>
            </a:r>
          </a:p>
          <a:p>
            <a:r>
              <a:rPr lang="en-US" altLang="ko-KR" dirty="0"/>
              <a:t>Traffic analysis</a:t>
            </a:r>
            <a:r>
              <a:rPr lang="ko-KR" altLang="en-US" dirty="0"/>
              <a:t>는 </a:t>
            </a:r>
            <a:r>
              <a:rPr lang="en-US" altLang="ko-KR" dirty="0" err="1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의 메세지가 왔다갔다 하는데 </a:t>
            </a:r>
            <a:endParaRPr lang="en-US" altLang="ko-KR" dirty="0"/>
          </a:p>
          <a:p>
            <a:r>
              <a:rPr lang="ko-KR" altLang="en-US" dirty="0"/>
              <a:t>그것을 보고선 앨리스와 밥 사이에 무슨 일이 일어날 수 있는지 유추할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Integrity</a:t>
            </a:r>
          </a:p>
          <a:p>
            <a:r>
              <a:rPr lang="ko-KR" altLang="en-US" dirty="0"/>
              <a:t>공격자 이브가 </a:t>
            </a:r>
            <a:r>
              <a:rPr lang="en-US" altLang="ko-KR" dirty="0"/>
              <a:t>modification </a:t>
            </a:r>
            <a:r>
              <a:rPr lang="ko-KR" altLang="en-US" dirty="0"/>
              <a:t>하는 것 </a:t>
            </a:r>
            <a:endParaRPr lang="en-US" altLang="ko-KR" dirty="0"/>
          </a:p>
          <a:p>
            <a:r>
              <a:rPr lang="en-US" altLang="ko-KR" dirty="0"/>
              <a:t>Masquerading</a:t>
            </a:r>
            <a:r>
              <a:rPr lang="ko-KR" altLang="en-US" dirty="0"/>
              <a:t>은 마치 이브가 앨리스 인것처럼 행동하는 것</a:t>
            </a:r>
            <a:endParaRPr lang="en-US" altLang="ko-KR" dirty="0"/>
          </a:p>
          <a:p>
            <a:r>
              <a:rPr lang="en-US" altLang="ko-KR" dirty="0"/>
              <a:t>Replaying</a:t>
            </a:r>
            <a:r>
              <a:rPr lang="ko-KR" altLang="en-US" dirty="0"/>
              <a:t>은 앨리스가 밥한테 </a:t>
            </a:r>
            <a:r>
              <a:rPr lang="en-US" altLang="ko-KR" dirty="0"/>
              <a:t>100</a:t>
            </a:r>
            <a:r>
              <a:rPr lang="ko-KR" altLang="en-US" dirty="0"/>
              <a:t>불을 보내겠다고 메세지를 보냈는데 메세지를 누가 가지고 있다가</a:t>
            </a:r>
            <a:endParaRPr lang="en-US" altLang="ko-KR" dirty="0"/>
          </a:p>
          <a:p>
            <a:r>
              <a:rPr lang="ko-KR" altLang="en-US" dirty="0"/>
              <a:t>다시 한번 또 보내는 것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24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관련해서 서비스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Access control: </a:t>
            </a:r>
          </a:p>
          <a:p>
            <a:r>
              <a:rPr lang="en-US" altLang="ko-KR" dirty="0"/>
              <a:t>Alice</a:t>
            </a:r>
            <a:r>
              <a:rPr lang="ko-KR" altLang="en-US" dirty="0"/>
              <a:t>는 접속을 하고 </a:t>
            </a:r>
            <a:r>
              <a:rPr lang="en-US" altLang="ko-KR" dirty="0"/>
              <a:t>bob</a:t>
            </a:r>
            <a:r>
              <a:rPr lang="ko-KR" altLang="en-US" dirty="0"/>
              <a:t>은 안되는</a:t>
            </a:r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가 접속을 하더라도 </a:t>
            </a:r>
            <a:r>
              <a:rPr lang="en-US" altLang="ko-KR" dirty="0"/>
              <a:t>resource</a:t>
            </a:r>
            <a:r>
              <a:rPr lang="ko-KR" altLang="en-US" dirty="0"/>
              <a:t>가 </a:t>
            </a:r>
            <a:r>
              <a:rPr lang="en-US" altLang="ko-KR" dirty="0"/>
              <a:t>dependencies </a:t>
            </a:r>
            <a:r>
              <a:rPr lang="ko-KR" altLang="en-US" dirty="0"/>
              <a:t>하게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Anonimity</a:t>
            </a:r>
            <a:r>
              <a:rPr lang="en-US" altLang="ko-KR" dirty="0"/>
              <a:t>: </a:t>
            </a:r>
            <a:r>
              <a:rPr lang="ko-KR" altLang="en-US" dirty="0"/>
              <a:t>누가 </a:t>
            </a:r>
            <a:r>
              <a:rPr lang="en-US" altLang="ko-KR" dirty="0"/>
              <a:t>access </a:t>
            </a:r>
            <a:r>
              <a:rPr lang="ko-KR" altLang="en-US" dirty="0"/>
              <a:t>접속을 했는지를 익명으로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Accountability: </a:t>
            </a:r>
            <a:r>
              <a:rPr lang="ko-KR" altLang="en-US" dirty="0"/>
              <a:t>누가 책임을 줘야하는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Digital forensics: it</a:t>
            </a:r>
            <a:r>
              <a:rPr lang="ko-KR" altLang="en-US" dirty="0"/>
              <a:t>기기 증거를 찾고 범죄 협의를 입증하는 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1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69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중요한 것은 암호화 </a:t>
            </a:r>
            <a:r>
              <a:rPr lang="en-US" altLang="ko-KR" dirty="0"/>
              <a:t>+ </a:t>
            </a:r>
            <a:r>
              <a:rPr lang="ko-KR" altLang="en-US" dirty="0"/>
              <a:t> 복호화 </a:t>
            </a:r>
            <a:r>
              <a:rPr lang="en-US" altLang="ko-KR" dirty="0"/>
              <a:t>= &gt;</a:t>
            </a:r>
            <a:r>
              <a:rPr lang="ko-KR" altLang="en-US" dirty="0"/>
              <a:t>암호화 </a:t>
            </a:r>
            <a:r>
              <a:rPr lang="en-US" altLang="ko-KR" dirty="0"/>
              <a:t>(</a:t>
            </a:r>
            <a:r>
              <a:rPr lang="ko-KR" altLang="en-US" dirty="0"/>
              <a:t>키 </a:t>
            </a:r>
            <a:r>
              <a:rPr lang="en-US" altLang="ko-KR" dirty="0"/>
              <a:t>confidentiality, authentication)</a:t>
            </a:r>
          </a:p>
          <a:p>
            <a:r>
              <a:rPr lang="en-US" altLang="ko-KR" dirty="0"/>
              <a:t>Message digest: fingerprint</a:t>
            </a:r>
          </a:p>
          <a:p>
            <a:endParaRPr lang="en-US" altLang="ko-KR" dirty="0"/>
          </a:p>
          <a:p>
            <a:r>
              <a:rPr lang="en-US" altLang="ko-KR" dirty="0"/>
              <a:t>Digital Signatures: </a:t>
            </a:r>
            <a:r>
              <a:rPr lang="ko-KR" altLang="en-US" dirty="0"/>
              <a:t>문서에다가 사인하는 것이 대응하는 게 디지털 서명</a:t>
            </a:r>
            <a:endParaRPr lang="en-US" altLang="ko-KR" dirty="0"/>
          </a:p>
          <a:p>
            <a:r>
              <a:rPr lang="ko-KR" altLang="en-US" dirty="0"/>
              <a:t>특정한 사람만 </a:t>
            </a:r>
            <a:r>
              <a:rPr lang="en-US" altLang="ko-KR" dirty="0"/>
              <a:t>private key</a:t>
            </a:r>
            <a:r>
              <a:rPr lang="ko-KR" altLang="en-US" dirty="0"/>
              <a:t>만 가지고 있는 사람만이 디지털 서명이 가능하다</a:t>
            </a:r>
            <a:endParaRPr lang="en-US" altLang="ko-KR" dirty="0"/>
          </a:p>
          <a:p>
            <a:r>
              <a:rPr lang="en-US" altLang="ko-KR" dirty="0"/>
              <a:t>(Authentication , integrity, non –repudiation ) -&gt; </a:t>
            </a:r>
            <a:r>
              <a:rPr lang="ko-KR" altLang="en-US" dirty="0"/>
              <a:t>홍길동 예시 나는 홍길동이고 책임지고 데이터 무결성을 입증한다</a:t>
            </a:r>
            <a:r>
              <a:rPr lang="en-US" altLang="ko-KR" dirty="0"/>
              <a:t> </a:t>
            </a:r>
            <a:r>
              <a:rPr lang="ko-KR" altLang="en-US" dirty="0"/>
              <a:t>증명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Append-only public server (blockchain): history </a:t>
            </a:r>
          </a:p>
          <a:p>
            <a:r>
              <a:rPr lang="ko-KR" altLang="en-US" dirty="0"/>
              <a:t>데이터를 변경을 못하고 추가만 가능한 것 </a:t>
            </a:r>
            <a:r>
              <a:rPr lang="en-US" altLang="ko-KR" dirty="0"/>
              <a:t>(</a:t>
            </a:r>
            <a:r>
              <a:rPr lang="ko-KR" altLang="en-US" dirty="0"/>
              <a:t>과거의 </a:t>
            </a:r>
            <a:r>
              <a:rPr lang="en-US" altLang="ko-KR" dirty="0"/>
              <a:t>history</a:t>
            </a:r>
            <a:r>
              <a:rPr lang="ko-KR" altLang="en-US" dirty="0"/>
              <a:t>들이 데이터가 다 남아 있는것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46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Encryption(Alice)</a:t>
            </a:r>
          </a:p>
          <a:p>
            <a:r>
              <a:rPr lang="en-US" altLang="ko-KR" dirty="0"/>
              <a:t>Decryption(Bob)</a:t>
            </a:r>
          </a:p>
          <a:p>
            <a:r>
              <a:rPr lang="en-US" altLang="ko-KR" dirty="0"/>
              <a:t>Alice</a:t>
            </a:r>
            <a:r>
              <a:rPr lang="ko-KR" altLang="en-US" dirty="0"/>
              <a:t>가 </a:t>
            </a:r>
            <a:r>
              <a:rPr lang="en-US" altLang="ko-KR" dirty="0"/>
              <a:t>Bob</a:t>
            </a:r>
            <a:r>
              <a:rPr lang="ko-KR" altLang="en-US" dirty="0"/>
              <a:t>한테 메세지를 보내었을 때 평범한 메세지여서 </a:t>
            </a:r>
            <a:r>
              <a:rPr lang="en-US" altLang="ko-KR" dirty="0"/>
              <a:t>(plaintext, cleartext)</a:t>
            </a:r>
            <a:r>
              <a:rPr lang="ko-KR" altLang="en-US" dirty="0"/>
              <a:t>라고 함 </a:t>
            </a:r>
            <a:endParaRPr lang="en-US" altLang="ko-KR" dirty="0"/>
          </a:p>
          <a:p>
            <a:r>
              <a:rPr lang="ko-KR" altLang="en-US" dirty="0"/>
              <a:t>이걸 가지고 암호 알고리즘을 넣음 </a:t>
            </a:r>
            <a:r>
              <a:rPr lang="en-US" altLang="ko-KR" dirty="0"/>
              <a:t>(key</a:t>
            </a:r>
            <a:r>
              <a:rPr lang="ko-KR" altLang="en-US" dirty="0"/>
              <a:t>를 사용해서 메세지를 암호화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Ciphertext</a:t>
            </a:r>
            <a:r>
              <a:rPr lang="ko-KR" altLang="en-US" dirty="0"/>
              <a:t>가 되고 </a:t>
            </a:r>
            <a:r>
              <a:rPr lang="en-US" altLang="ko-KR" dirty="0"/>
              <a:t>-&gt; </a:t>
            </a:r>
            <a:r>
              <a:rPr lang="ko-KR" altLang="en-US" dirty="0"/>
              <a:t>수신자는 복호화 키를 가지고 있고 복호화를 하면 </a:t>
            </a:r>
            <a:r>
              <a:rPr lang="en-US" altLang="ko-KR" dirty="0"/>
              <a:t>plaintext</a:t>
            </a:r>
            <a:r>
              <a:rPr lang="ko-KR" altLang="en-US" dirty="0"/>
              <a:t>가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93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대칭키 암호화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하나의 키로만</a:t>
            </a:r>
            <a:endParaRPr lang="en-US" altLang="ko-KR" dirty="0"/>
          </a:p>
          <a:p>
            <a:r>
              <a:rPr lang="en-US" altLang="ko-KR" dirty="0"/>
              <a:t>Symmetric encryption</a:t>
            </a:r>
          </a:p>
          <a:p>
            <a:r>
              <a:rPr lang="ko-KR" altLang="en-US" dirty="0"/>
              <a:t>송신자와 수신자가 같은 </a:t>
            </a:r>
            <a:r>
              <a:rPr lang="en-US" altLang="ko-KR" dirty="0"/>
              <a:t>key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공유 키</a:t>
            </a:r>
            <a:r>
              <a:rPr lang="en-US" altLang="ko-KR" dirty="0"/>
              <a:t> shared key </a:t>
            </a:r>
          </a:p>
          <a:p>
            <a:endParaRPr lang="en-US" altLang="ko-KR" dirty="0"/>
          </a:p>
          <a:p>
            <a:r>
              <a:rPr lang="ko-KR" altLang="en-US" dirty="0"/>
              <a:t>공개키 암호화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Encryption, decryption key </a:t>
            </a:r>
            <a:r>
              <a:rPr lang="ko-KR" altLang="en-US" dirty="0"/>
              <a:t>가 다름</a:t>
            </a:r>
            <a:endParaRPr lang="en-US" altLang="ko-KR" dirty="0"/>
          </a:p>
          <a:p>
            <a:r>
              <a:rPr lang="en-US" altLang="ko-KR" dirty="0"/>
              <a:t>Public key </a:t>
            </a:r>
            <a:r>
              <a:rPr lang="ko-KR" altLang="en-US" dirty="0"/>
              <a:t>모든 키를 알게 되고</a:t>
            </a:r>
            <a:endParaRPr lang="en-US" altLang="ko-KR" dirty="0"/>
          </a:p>
          <a:p>
            <a:r>
              <a:rPr lang="ko-KR" altLang="en-US" dirty="0"/>
              <a:t>그 키를 주인만 </a:t>
            </a:r>
            <a:r>
              <a:rPr lang="en-US" altLang="ko-KR" dirty="0"/>
              <a:t>private key</a:t>
            </a:r>
          </a:p>
          <a:p>
            <a:endParaRPr lang="en-US" altLang="ko-KR" dirty="0"/>
          </a:p>
          <a:p>
            <a:r>
              <a:rPr lang="ko-KR" altLang="en-US" dirty="0"/>
              <a:t>평문이 처리되는 방식에 따라</a:t>
            </a:r>
            <a:endParaRPr lang="en-US" altLang="ko-KR" dirty="0"/>
          </a:p>
          <a:p>
            <a:r>
              <a:rPr lang="en-US" altLang="ko-KR" dirty="0"/>
              <a:t>1 bit/byte =&gt; stream </a:t>
            </a:r>
            <a:r>
              <a:rPr lang="en-US" altLang="ko-KR" dirty="0" err="1"/>
              <a:t>ciphe</a:t>
            </a:r>
            <a:r>
              <a:rPr lang="ko-KR" altLang="en-US" dirty="0"/>
              <a:t>가 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 bit </a:t>
            </a:r>
            <a:r>
              <a:rPr lang="ko-KR" altLang="en-US" dirty="0"/>
              <a:t>이상 한번에 </a:t>
            </a:r>
            <a:r>
              <a:rPr lang="en-US" altLang="ko-KR" dirty="0"/>
              <a:t>encryption </a:t>
            </a:r>
            <a:r>
              <a:rPr lang="ko-KR" altLang="en-US" dirty="0"/>
              <a:t>되는 것을 </a:t>
            </a:r>
            <a:r>
              <a:rPr lang="en-US" altLang="ko-KR"/>
              <a:t>block cipher</a:t>
            </a:r>
            <a:endParaRPr lang="en-US" altLang="ko-KR" dirty="0"/>
          </a:p>
          <a:p>
            <a:r>
              <a:rPr lang="en-US" altLang="ko-KR" dirty="0"/>
              <a:t>Block </a:t>
            </a:r>
            <a:r>
              <a:rPr lang="ko-KR" altLang="en-US" dirty="0"/>
              <a:t>한 블럭당 처리되는 방식을 </a:t>
            </a:r>
            <a:endParaRPr lang="en-US" altLang="ko-KR" dirty="0"/>
          </a:p>
          <a:p>
            <a:r>
              <a:rPr lang="en-US" altLang="ko-KR" dirty="0"/>
              <a:t>Block cipher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95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알고리즘으로 감추는 것은 알고리즘 개발한 설계한 사람 시스템을 갖고 있는 사람</a:t>
            </a:r>
            <a:endParaRPr lang="en-US" altLang="ko-KR" dirty="0"/>
          </a:p>
          <a:p>
            <a:r>
              <a:rPr lang="ko-KR" altLang="en-US" dirty="0"/>
              <a:t>여러 사람들이 돌려 볼 수 있음 </a:t>
            </a:r>
            <a:r>
              <a:rPr lang="en-US" altLang="ko-KR" dirty="0"/>
              <a:t>(security by obscurity </a:t>
            </a:r>
            <a:r>
              <a:rPr lang="ko-KR" altLang="en-US" dirty="0"/>
              <a:t>라고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를 아무도 모르게 하는 것이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를 빼고는 누구나 다 알고 있는 지식들이여야 한다가 </a:t>
            </a:r>
            <a:r>
              <a:rPr lang="en-US" altLang="ko-KR" dirty="0"/>
              <a:t>cryptosystem.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0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56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이 같은 </a:t>
            </a:r>
            <a:r>
              <a:rPr lang="en-US" altLang="ko-KR" dirty="0"/>
              <a:t>key</a:t>
            </a:r>
            <a:r>
              <a:rPr lang="ko-KR" altLang="en-US" dirty="0"/>
              <a:t>를 쓰고</a:t>
            </a:r>
            <a:br>
              <a:rPr lang="en-US" altLang="ko-KR" dirty="0"/>
            </a:br>
            <a:r>
              <a:rPr lang="en-US" altLang="ko-KR" dirty="0" err="1"/>
              <a:t>alice</a:t>
            </a:r>
            <a:r>
              <a:rPr lang="ko-KR" altLang="en-US" dirty="0"/>
              <a:t>가 </a:t>
            </a:r>
            <a:r>
              <a:rPr lang="en-US" altLang="ko-KR" dirty="0"/>
              <a:t>encryption </a:t>
            </a:r>
            <a:r>
              <a:rPr lang="ko-KR" altLang="en-US" dirty="0"/>
              <a:t>알고리즘으로 </a:t>
            </a:r>
            <a:r>
              <a:rPr lang="en-US" altLang="ko-KR" dirty="0"/>
              <a:t>cipher</a:t>
            </a:r>
            <a:r>
              <a:rPr lang="ko-KR" altLang="en-US" dirty="0"/>
              <a:t>로 암호화를 하면 </a:t>
            </a:r>
            <a:r>
              <a:rPr lang="en-US" altLang="ko-KR" dirty="0"/>
              <a:t>ciphertext</a:t>
            </a:r>
            <a:r>
              <a:rPr lang="ko-KR" altLang="en-US" dirty="0"/>
              <a:t>가 나옵니다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Cipher text</a:t>
            </a:r>
            <a:r>
              <a:rPr lang="ko-KR" altLang="en-US" dirty="0"/>
              <a:t>를 </a:t>
            </a:r>
            <a:r>
              <a:rPr lang="en-US" altLang="ko-KR" dirty="0"/>
              <a:t>bob</a:t>
            </a:r>
            <a:r>
              <a:rPr lang="ko-KR" altLang="en-US" dirty="0"/>
              <a:t>이 받으면 같은 키를 사용해서 복호화를 하면 원래 </a:t>
            </a:r>
            <a:r>
              <a:rPr lang="en-US" altLang="ko-KR" dirty="0"/>
              <a:t>plaintext</a:t>
            </a:r>
            <a:r>
              <a:rPr lang="ko-KR" altLang="en-US" dirty="0"/>
              <a:t>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어떻게 같은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shared</a:t>
            </a:r>
            <a:r>
              <a:rPr lang="ko-KR" altLang="en-US" dirty="0"/>
              <a:t>하게 되느냐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7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암호화를 어떻게 설계를 </a:t>
            </a:r>
            <a:r>
              <a:rPr lang="ko-KR" altLang="en-US" dirty="0" err="1"/>
              <a:t>해야하는가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암호화 알고리즘을 안전하게 </a:t>
            </a:r>
            <a:r>
              <a:rPr lang="ko-KR" altLang="en-US" dirty="0" err="1"/>
              <a:t>해야한다</a:t>
            </a:r>
            <a:endParaRPr lang="en-US" altLang="ko-KR" dirty="0"/>
          </a:p>
          <a:p>
            <a:r>
              <a:rPr lang="ko-KR" altLang="en-US" dirty="0"/>
              <a:t>공격자 </a:t>
            </a:r>
            <a:r>
              <a:rPr lang="en-US" altLang="ko-KR" dirty="0"/>
              <a:t>eve</a:t>
            </a:r>
            <a:r>
              <a:rPr lang="ko-KR" altLang="en-US" dirty="0"/>
              <a:t>가 알아낼 수 없도록 암호화 알고리즘을 강력하게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어떻게 분석을 해서 알아내려고 하는 것이 </a:t>
            </a:r>
            <a:r>
              <a:rPr lang="en-US" altLang="ko-KR" dirty="0"/>
              <a:t>cryptanalysis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랑 </a:t>
            </a:r>
            <a:r>
              <a:rPr lang="en-US" altLang="ko-KR" dirty="0"/>
              <a:t>message </a:t>
            </a:r>
            <a:r>
              <a:rPr lang="ko-KR" altLang="en-US" dirty="0"/>
              <a:t>동등한 </a:t>
            </a:r>
            <a:r>
              <a:rPr lang="en-US" altLang="ko-KR" dirty="0"/>
              <a:t>parameter</a:t>
            </a:r>
            <a:r>
              <a:rPr lang="ko-KR" altLang="en-US" dirty="0"/>
              <a:t>로 봐서 </a:t>
            </a:r>
            <a:r>
              <a:rPr lang="en-US" altLang="ko-KR" dirty="0"/>
              <a:t>input parameter E(K,X)</a:t>
            </a:r>
            <a:r>
              <a:rPr lang="ko-KR" altLang="en-US" dirty="0"/>
              <a:t>라고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와 </a:t>
            </a:r>
            <a:r>
              <a:rPr lang="en-US" altLang="ko-KR" dirty="0"/>
              <a:t>BOB</a:t>
            </a:r>
            <a:r>
              <a:rPr lang="ko-KR" altLang="en-US" dirty="0"/>
              <a:t>이 같은 키를 분배할 수 있도록 안전한 </a:t>
            </a:r>
            <a:r>
              <a:rPr lang="en-US" altLang="ko-KR" dirty="0"/>
              <a:t>CHANNEL</a:t>
            </a:r>
            <a:r>
              <a:rPr lang="ko-KR" altLang="en-US" dirty="0"/>
              <a:t>을 갖춰졌다고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17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Substitution cipher,</a:t>
            </a:r>
            <a:r>
              <a:rPr kumimoji="0" lang="en-US" altLang="ko-KR" sz="12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Caesar cipher,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Monoalphabetic substitution cipher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88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49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트랩도어란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원래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다락방 문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뜻하는 말로써 위에서 약실을 연 뒤 장전하는 구조가 이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트랩도어랑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닮아서 이름이 붙여졌다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원래는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백도어랑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동의어였지만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암호학의 발전과 함께 그 의미가 다음과 같이 변했다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트랩도어 함수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(trapdoor function,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비밀통로 일방향함수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일방향함수의 한 종류이다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 일방향함수처럼 함수의 역을 구하는 것은 어렵지만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트랩도어라고 부르는 특수한 정보가 있으면 쉽게 역을 구할 수 있는 함수이다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로그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함수라던가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해쉬함수처럼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암복호화에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쓰일 수 있는 녀석이다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RSA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알고리즘에서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모듈러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연산을 이용하여 키를 만드는 일 역시 일종의 트랩도어 함수이다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개를 알면 답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역을 구할 수 있으니까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00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0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" altLang="en-US" dirty="0"/>
              <a:t>공개키 암호화는 공개키</a:t>
            </a:r>
            <a:r>
              <a:rPr lang="en-US" altLang="ko" dirty="0"/>
              <a:t>(Public key)</a:t>
            </a:r>
            <a:r>
              <a:rPr lang="ko" altLang="en-US" dirty="0"/>
              <a:t>와 개인키</a:t>
            </a:r>
            <a:r>
              <a:rPr lang="en-US" altLang="ko" dirty="0"/>
              <a:t>(private key) </a:t>
            </a:r>
            <a:r>
              <a:rPr lang="ko" altLang="en-US" dirty="0"/>
              <a:t>를 사용해서 인증</a:t>
            </a:r>
            <a:r>
              <a:rPr lang="en-US" altLang="ko" dirty="0"/>
              <a:t>, </a:t>
            </a:r>
            <a:r>
              <a:rPr lang="ko" altLang="en-US" dirty="0"/>
              <a:t>서명</a:t>
            </a:r>
            <a:r>
              <a:rPr lang="en-US" altLang="ko" dirty="0"/>
              <a:t>, </a:t>
            </a:r>
            <a:r>
              <a:rPr lang="ko" altLang="en-US" dirty="0"/>
              <a:t>암호화 등을 수행한다</a:t>
            </a:r>
            <a:r>
              <a:rPr lang="en-US" altLang="ko" dirty="0"/>
              <a:t>. </a:t>
            </a:r>
          </a:p>
          <a:p>
            <a:r>
              <a:rPr lang="ko" altLang="en-US" dirty="0"/>
              <a:t>공개키와 대 칭키는 동시에 만들어지면 하나의 쌍으로 구성된다</a:t>
            </a:r>
            <a:r>
              <a:rPr lang="en-US" altLang="ko" dirty="0"/>
              <a:t>. </a:t>
            </a:r>
          </a:p>
          <a:p>
            <a:r>
              <a:rPr lang="ko" altLang="en-US" dirty="0"/>
              <a:t>특정 사 용자의 공개키로 암호화된 데이터는 오직 그 사용자의 개인 키로 암호를 해독할 수 있다</a:t>
            </a:r>
            <a:r>
              <a:rPr lang="en-US" altLang="ko" dirty="0"/>
              <a:t>. </a:t>
            </a:r>
          </a:p>
          <a:p>
            <a:r>
              <a:rPr lang="ko" altLang="en-US" dirty="0"/>
              <a:t>일반적으로</a:t>
            </a:r>
            <a:r>
              <a:rPr lang="en-US" altLang="ko" dirty="0"/>
              <a:t>, </a:t>
            </a:r>
            <a:r>
              <a:rPr lang="ko" altLang="en-US" dirty="0"/>
              <a:t>어떤 사 람에게 암호화된 데이터를 보내기 위해서는 그 사람 의 공개키로 데이터를 암호화해야 한다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대칭키 암호화와 비교해서 공개키 암호화는 더 많은 계산을 요구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7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암호화 해시 함수는 일반적인 보안 기법에서 아주 중요한 역할</a:t>
            </a:r>
            <a:endParaRPr lang="en-US" altLang="ko-KR" dirty="0"/>
          </a:p>
          <a:p>
            <a:r>
              <a:rPr lang="ko-KR" altLang="en-US" dirty="0"/>
              <a:t>해시 함수의 개발적인 내용과 해시함수의 이상적인 모델</a:t>
            </a:r>
            <a:endParaRPr lang="en-US" altLang="ko-KR" dirty="0"/>
          </a:p>
          <a:p>
            <a:r>
              <a:rPr lang="en-US" altLang="ko-KR" dirty="0"/>
              <a:t>Random oracle</a:t>
            </a:r>
          </a:p>
          <a:p>
            <a:r>
              <a:rPr lang="ko-KR" altLang="en-US" dirty="0"/>
              <a:t>해시 함수를 어떻게 </a:t>
            </a:r>
            <a:r>
              <a:rPr lang="en-US" altLang="ko-KR" dirty="0"/>
              <a:t>build up </a:t>
            </a:r>
            <a:r>
              <a:rPr lang="ko-KR" altLang="en-US" dirty="0"/>
              <a:t>하는지에 대해 설명을 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801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function</a:t>
            </a:r>
            <a:r>
              <a:rPr lang="ko-KR" altLang="en-US" dirty="0"/>
              <a:t>에는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있는데</a:t>
            </a:r>
            <a:endParaRPr lang="en-US" altLang="ko-KR" dirty="0"/>
          </a:p>
          <a:p>
            <a:r>
              <a:rPr lang="en-US" altLang="ko-KR" dirty="0"/>
              <a:t>Message M binary stream</a:t>
            </a:r>
            <a:r>
              <a:rPr lang="ko-KR" altLang="en-US" dirty="0"/>
              <a:t>이 </a:t>
            </a:r>
            <a:r>
              <a:rPr lang="en-US" altLang="ko-KR" dirty="0"/>
              <a:t>input</a:t>
            </a:r>
            <a:r>
              <a:rPr lang="ko-KR" altLang="en-US" dirty="0"/>
              <a:t>을 하면 </a:t>
            </a:r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은 어떤 고정 된 길이를 </a:t>
            </a:r>
            <a:r>
              <a:rPr lang="en-US" altLang="ko-KR" dirty="0"/>
              <a:t>hash </a:t>
            </a:r>
            <a:r>
              <a:rPr lang="ko-KR" altLang="en-US" dirty="0"/>
              <a:t>값을 </a:t>
            </a:r>
            <a:r>
              <a:rPr lang="en-US" altLang="ko-KR" dirty="0"/>
              <a:t>output</a:t>
            </a:r>
            <a:r>
              <a:rPr lang="ko-KR" altLang="en-US" dirty="0"/>
              <a:t>이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똑같은 메시지를 보내면 똑같은 </a:t>
            </a:r>
            <a:r>
              <a:rPr lang="en-US" altLang="ko-KR" dirty="0"/>
              <a:t>hash</a:t>
            </a:r>
            <a:r>
              <a:rPr lang="ko-KR" altLang="en-US" dirty="0"/>
              <a:t>값이 나오게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메시지 마다 </a:t>
            </a:r>
            <a:r>
              <a:rPr lang="en-US" altLang="ko-KR" dirty="0"/>
              <a:t>hash </a:t>
            </a:r>
            <a:r>
              <a:rPr lang="ko-KR" altLang="en-US" dirty="0"/>
              <a:t>값이 어떤 특징적인 역할을 하기 때문에</a:t>
            </a:r>
            <a:endParaRPr lang="en-US" altLang="ko-KR" dirty="0"/>
          </a:p>
          <a:p>
            <a:r>
              <a:rPr lang="en-US" altLang="ko-KR" dirty="0"/>
              <a:t>Hash </a:t>
            </a:r>
            <a:r>
              <a:rPr lang="ko-KR" altLang="en-US" dirty="0" err="1"/>
              <a:t>값말고도</a:t>
            </a:r>
            <a:r>
              <a:rPr lang="ko-KR" altLang="en-US" dirty="0"/>
              <a:t> 메시지를 요약했다고 해서 </a:t>
            </a:r>
            <a:r>
              <a:rPr lang="en-US" altLang="ko-KR" dirty="0"/>
              <a:t>digest</a:t>
            </a:r>
            <a:r>
              <a:rPr lang="ko-KR" altLang="en-US" dirty="0"/>
              <a:t>라고도 하고</a:t>
            </a:r>
            <a:r>
              <a:rPr lang="en-US" altLang="ko-KR" dirty="0"/>
              <a:t>, tag</a:t>
            </a:r>
            <a:r>
              <a:rPr lang="ko-KR" altLang="en-US" dirty="0"/>
              <a:t>라고도 하고</a:t>
            </a:r>
            <a:endParaRPr lang="en-US" altLang="ko-KR" dirty="0"/>
          </a:p>
          <a:p>
            <a:r>
              <a:rPr lang="ko-KR" altLang="en-US" dirty="0"/>
              <a:t>메시지를 유일한 </a:t>
            </a:r>
            <a:r>
              <a:rPr lang="en-US" altLang="ko-KR" dirty="0"/>
              <a:t>hash</a:t>
            </a:r>
            <a:r>
              <a:rPr lang="ko-KR" altLang="en-US" dirty="0"/>
              <a:t>값이 나오기 때문에 </a:t>
            </a:r>
            <a:r>
              <a:rPr lang="en-US" altLang="ko-KR" dirty="0"/>
              <a:t>fingerprint</a:t>
            </a:r>
            <a:r>
              <a:rPr lang="ko-KR" altLang="en-US" dirty="0"/>
              <a:t>라고도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수학적 표현을 하자면</a:t>
            </a:r>
            <a:r>
              <a:rPr lang="en-US" altLang="ko-KR" dirty="0"/>
              <a:t>, 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 err="1"/>
              <a:t>끼리는</a:t>
            </a:r>
            <a:r>
              <a:rPr lang="ko-KR" altLang="en-US" dirty="0"/>
              <a:t> </a:t>
            </a:r>
            <a:r>
              <a:rPr lang="en-US" altLang="ko-KR" dirty="0"/>
              <a:t>binary stream</a:t>
            </a:r>
            <a:r>
              <a:rPr lang="ko-KR" altLang="en-US" dirty="0"/>
              <a:t>인데 임의의 길이가 다 됩니다</a:t>
            </a:r>
            <a:r>
              <a:rPr lang="en-US" altLang="ko-KR" dirty="0"/>
              <a:t>. </a:t>
            </a:r>
            <a:r>
              <a:rPr lang="ko-KR" altLang="en-US" dirty="0"/>
              <a:t>여기 </a:t>
            </a:r>
            <a:r>
              <a:rPr lang="en-US" altLang="ko-KR" dirty="0"/>
              <a:t>star </a:t>
            </a:r>
            <a:r>
              <a:rPr lang="ko-KR" altLang="en-US" dirty="0"/>
              <a:t>표시는</a:t>
            </a:r>
            <a:endParaRPr lang="en-US" altLang="ko-KR" dirty="0"/>
          </a:p>
          <a:p>
            <a:r>
              <a:rPr lang="en-US" altLang="ko-KR" dirty="0"/>
              <a:t>0,1,2,3 non negative integer</a:t>
            </a:r>
            <a:r>
              <a:rPr lang="ko-KR" altLang="en-US" dirty="0"/>
              <a:t>을 뜻하고 </a:t>
            </a:r>
            <a:r>
              <a:rPr lang="en-US" altLang="ko-KR" dirty="0"/>
              <a:t>0,1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</a:t>
            </a:r>
            <a:r>
              <a:rPr lang="en-US" altLang="ko-KR" dirty="0"/>
              <a:t>n</a:t>
            </a:r>
            <a:r>
              <a:rPr lang="ko-KR" altLang="en-US" dirty="0"/>
              <a:t>개의 비트가 표현되니까</a:t>
            </a:r>
            <a:endParaRPr lang="en-US" altLang="ko-KR" dirty="0"/>
          </a:p>
          <a:p>
            <a:r>
              <a:rPr lang="ko-KR" altLang="en-US" dirty="0"/>
              <a:t>각각의 비트가 </a:t>
            </a:r>
            <a:r>
              <a:rPr lang="en-US" altLang="ko-KR" dirty="0"/>
              <a:t>0</a:t>
            </a:r>
            <a:r>
              <a:rPr lang="ko-KR" altLang="en-US" dirty="0"/>
              <a:t> 아니면 </a:t>
            </a:r>
            <a:r>
              <a:rPr lang="en-US" altLang="ko-KR" dirty="0"/>
              <a:t>1</a:t>
            </a:r>
            <a:r>
              <a:rPr lang="ko-KR" altLang="en-US" dirty="0"/>
              <a:t>이 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01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 function</a:t>
            </a:r>
            <a:r>
              <a:rPr lang="ko-KR" altLang="en-US" dirty="0"/>
              <a:t>은 두가지의 기준이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암호화에 쓰일 수 있는 </a:t>
            </a:r>
            <a:r>
              <a:rPr lang="en-US" altLang="ko-KR" dirty="0"/>
              <a:t>hash function</a:t>
            </a:r>
            <a:r>
              <a:rPr lang="ko-KR" altLang="en-US" dirty="0"/>
              <a:t> 성질을 가지고 있느냐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그런 성질을 만족하면 </a:t>
            </a:r>
            <a:r>
              <a:rPr lang="en-US" altLang="ko-KR" dirty="0"/>
              <a:t>cryptographic</a:t>
            </a:r>
            <a:r>
              <a:rPr lang="ko-KR" altLang="en-US" dirty="0"/>
              <a:t>이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Cryptographic</a:t>
            </a:r>
            <a:r>
              <a:rPr lang="ko-KR" altLang="en-US" dirty="0"/>
              <a:t>의 </a:t>
            </a:r>
            <a:r>
              <a:rPr lang="en-US" altLang="ko-KR" dirty="0"/>
              <a:t>function</a:t>
            </a:r>
            <a:r>
              <a:rPr lang="ko-KR" altLang="en-US" dirty="0"/>
              <a:t>에 만족하지 않은 </a:t>
            </a:r>
            <a:r>
              <a:rPr lang="en-US" altLang="ko-KR" dirty="0"/>
              <a:t>non cryptographic function </a:t>
            </a:r>
          </a:p>
          <a:p>
            <a:r>
              <a:rPr lang="en-US" altLang="ko-KR" dirty="0"/>
              <a:t>Non malicious input (input</a:t>
            </a:r>
            <a:r>
              <a:rPr lang="ko-KR" altLang="en-US" dirty="0"/>
              <a:t>이 다르면</a:t>
            </a:r>
            <a:r>
              <a:rPr lang="en-US" altLang="ko-KR" dirty="0"/>
              <a:t>) </a:t>
            </a:r>
            <a:r>
              <a:rPr lang="ko-KR" altLang="en-US" dirty="0"/>
              <a:t>값이 다르다 </a:t>
            </a:r>
            <a:r>
              <a:rPr lang="en-US" altLang="ko-KR" dirty="0"/>
              <a:t>(input</a:t>
            </a:r>
            <a:r>
              <a:rPr lang="ko-KR" altLang="en-US" dirty="0"/>
              <a:t>이 다른데 </a:t>
            </a:r>
            <a:r>
              <a:rPr lang="en-US" altLang="ko-KR" dirty="0"/>
              <a:t>output</a:t>
            </a:r>
            <a:r>
              <a:rPr lang="ko-KR" altLang="en-US" dirty="0"/>
              <a:t>이 같으면 </a:t>
            </a:r>
            <a:r>
              <a:rPr lang="en-US" altLang="ko-KR" dirty="0"/>
              <a:t>collision</a:t>
            </a:r>
            <a:r>
              <a:rPr lang="ko-KR" altLang="en-US" dirty="0"/>
              <a:t>이라고 하는데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사용자가 악의적으로 다른 것 </a:t>
            </a:r>
            <a:r>
              <a:rPr lang="en-US" altLang="ko-KR" dirty="0"/>
              <a:t>input </a:t>
            </a:r>
            <a:r>
              <a:rPr lang="ko-KR" altLang="en-US" dirty="0"/>
              <a:t>을 두개가 다르게 하면 </a:t>
            </a:r>
            <a:endParaRPr lang="en-US" altLang="ko-KR" dirty="0"/>
          </a:p>
          <a:p>
            <a:r>
              <a:rPr lang="en-US" altLang="ko-KR" dirty="0"/>
              <a:t>Collision</a:t>
            </a:r>
            <a:r>
              <a:rPr lang="ko-KR" altLang="en-US" dirty="0"/>
              <a:t>이 잘 생기지는 않지만 </a:t>
            </a:r>
            <a:r>
              <a:rPr lang="en-US" altLang="ko-KR" dirty="0"/>
              <a:t>cryptographic function</a:t>
            </a:r>
            <a:r>
              <a:rPr lang="ko-KR" altLang="en-US" dirty="0"/>
              <a:t>만큼 </a:t>
            </a:r>
            <a:r>
              <a:rPr lang="en-US" altLang="ko-KR" dirty="0"/>
              <a:t>guarantee</a:t>
            </a:r>
            <a:r>
              <a:rPr lang="ko-KR" altLang="en-US" dirty="0"/>
              <a:t>는 잘 해주지를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통신할 때 에러나 비트가 조금 바뀔 수 가 있는데 </a:t>
            </a:r>
            <a:r>
              <a:rPr lang="en-US" altLang="ko-KR" dirty="0"/>
              <a:t>corrupt</a:t>
            </a:r>
            <a:r>
              <a:rPr lang="ko-KR" altLang="en-US" dirty="0"/>
              <a:t>를 </a:t>
            </a:r>
            <a:r>
              <a:rPr lang="en-US" altLang="ko-KR" dirty="0"/>
              <a:t>check</a:t>
            </a:r>
            <a:r>
              <a:rPr lang="ko-KR" altLang="en-US" dirty="0"/>
              <a:t>를 할 때는 </a:t>
            </a:r>
            <a:r>
              <a:rPr lang="en-US" altLang="ko-KR" dirty="0"/>
              <a:t>non-crypto hash function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14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Cryptograhpic</a:t>
            </a:r>
            <a:r>
              <a:rPr lang="en-US" altLang="ko-KR" dirty="0"/>
              <a:t> </a:t>
            </a:r>
            <a:r>
              <a:rPr lang="en-US" altLang="ko-KR" dirty="0" err="1"/>
              <a:t>functio</a:t>
            </a:r>
            <a:r>
              <a:rPr lang="ko-KR" altLang="en-US" dirty="0"/>
              <a:t>은 어떤 성질을 가지면 이렇게 부를 수 있느냐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Output </a:t>
            </a:r>
            <a:r>
              <a:rPr lang="ko-KR" altLang="en-US" dirty="0"/>
              <a:t>길이가 아까 </a:t>
            </a:r>
            <a:r>
              <a:rPr lang="en-US" altLang="ko-KR" dirty="0"/>
              <a:t>{0,1}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승에 해당하는 </a:t>
            </a:r>
            <a:r>
              <a:rPr lang="en-US" altLang="ko-KR" dirty="0"/>
              <a:t>output</a:t>
            </a:r>
            <a:r>
              <a:rPr lang="ko-KR" altLang="en-US" dirty="0"/>
              <a:t>이 나온다</a:t>
            </a:r>
            <a:endParaRPr lang="en-US" altLang="ko-KR" dirty="0"/>
          </a:p>
          <a:p>
            <a:r>
              <a:rPr lang="ko-KR" altLang="en-US" dirty="0"/>
              <a:t>상당히 길어야 </a:t>
            </a:r>
            <a:r>
              <a:rPr lang="en-US" altLang="ko-KR" dirty="0"/>
              <a:t>collision</a:t>
            </a:r>
            <a:r>
              <a:rPr lang="ko-KR" altLang="en-US" dirty="0"/>
              <a:t>이 </a:t>
            </a:r>
            <a:r>
              <a:rPr lang="ko-KR" altLang="en-US" dirty="0" err="1"/>
              <a:t>안나온다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Collision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이 다른데 </a:t>
            </a:r>
            <a:r>
              <a:rPr lang="en-US" altLang="ko-KR" dirty="0"/>
              <a:t>output</a:t>
            </a:r>
            <a:r>
              <a:rPr lang="ko-KR" altLang="en-US" dirty="0"/>
              <a:t>이 같은 것을 얘기함 </a:t>
            </a:r>
            <a:r>
              <a:rPr lang="en-US" altLang="ko-KR" dirty="0"/>
              <a:t>-&gt; n</a:t>
            </a:r>
            <a:r>
              <a:rPr lang="ko-KR" altLang="en-US" dirty="0"/>
              <a:t>이 </a:t>
            </a:r>
            <a:r>
              <a:rPr lang="ko-KR" altLang="en-US" dirty="0" err="1"/>
              <a:t>커야함</a:t>
            </a:r>
            <a:endParaRPr lang="en-US" altLang="ko-KR" dirty="0"/>
          </a:p>
          <a:p>
            <a:r>
              <a:rPr lang="ko-KR" altLang="en-US" dirty="0" err="1"/>
              <a:t>이런것은</a:t>
            </a:r>
            <a:r>
              <a:rPr lang="ko-KR" altLang="en-US" dirty="0"/>
              <a:t> </a:t>
            </a:r>
            <a:r>
              <a:rPr lang="en-US" altLang="ko-KR" dirty="0"/>
              <a:t>naïve</a:t>
            </a:r>
            <a:r>
              <a:rPr lang="ko-KR" altLang="en-US" dirty="0"/>
              <a:t>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수학적으로 엄격적으로 설명을 하면 뒤에 내용이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05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두번째랑</a:t>
            </a:r>
            <a:r>
              <a:rPr lang="ko-KR" altLang="en-US" dirty="0"/>
              <a:t> 세번째를 보면 한글자만 다릅니다</a:t>
            </a:r>
            <a:r>
              <a:rPr lang="en-US" altLang="ko-KR" dirty="0"/>
              <a:t>. Over/</a:t>
            </a:r>
            <a:r>
              <a:rPr lang="en-US" altLang="ko-KR" dirty="0" err="1"/>
              <a:t>ouer</a:t>
            </a:r>
            <a:r>
              <a:rPr lang="en-US" altLang="ko-KR" dirty="0"/>
              <a:t> -&gt; hash </a:t>
            </a:r>
            <a:r>
              <a:rPr lang="ko-KR" altLang="en-US" dirty="0"/>
              <a:t>값을 보면 상당히 많이 달라짐</a:t>
            </a:r>
            <a:endParaRPr lang="en-US" altLang="ko-KR" dirty="0"/>
          </a:p>
          <a:p>
            <a:r>
              <a:rPr lang="ko-KR" altLang="en-US" dirty="0"/>
              <a:t>좋은 </a:t>
            </a:r>
            <a:r>
              <a:rPr lang="en-US" altLang="ko-KR" dirty="0"/>
              <a:t>hash function </a:t>
            </a:r>
            <a:r>
              <a:rPr lang="ko-KR" altLang="en-US" dirty="0"/>
              <a:t>좋은 </a:t>
            </a:r>
            <a:r>
              <a:rPr lang="en-US" altLang="ko-KR" dirty="0"/>
              <a:t>crypto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이런걸</a:t>
            </a:r>
            <a:r>
              <a:rPr lang="ko-KR" altLang="en-US" dirty="0"/>
              <a:t> </a:t>
            </a:r>
            <a:r>
              <a:rPr lang="en-US" altLang="ko-KR" dirty="0"/>
              <a:t>avalanche effect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쇄도 효과</a:t>
            </a:r>
            <a:r>
              <a:rPr lang="en-US" altLang="ko-KR" dirty="0"/>
              <a:t>: </a:t>
            </a:r>
            <a:r>
              <a:rPr lang="ko-KR" altLang="en-US" dirty="0"/>
              <a:t>어떤 암호 알고리즘이 </a:t>
            </a:r>
            <a:r>
              <a:rPr lang="ko-KR" altLang="en-US" dirty="0" err="1"/>
              <a:t>입력값에</a:t>
            </a:r>
            <a:r>
              <a:rPr lang="ko-KR" altLang="en-US" dirty="0"/>
              <a:t> 미세한 변화를 줄 경우 </a:t>
            </a:r>
            <a:r>
              <a:rPr lang="ko-KR" altLang="en-US" dirty="0" err="1"/>
              <a:t>출력값에</a:t>
            </a:r>
            <a:r>
              <a:rPr lang="ko-KR" altLang="en-US" dirty="0"/>
              <a:t> 상당한 변화가 일어나는 성질입니다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9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Message input</a:t>
            </a:r>
            <a:r>
              <a:rPr lang="ko-KR" altLang="en-US" dirty="0"/>
              <a:t>이 있으면 </a:t>
            </a:r>
            <a:r>
              <a:rPr lang="en-US" altLang="ko-KR" dirty="0"/>
              <a:t>Message output</a:t>
            </a:r>
            <a:r>
              <a:rPr lang="ko-KR" altLang="en-US" dirty="0"/>
              <a:t>이 나온다고 </a:t>
            </a:r>
            <a:r>
              <a:rPr lang="ko-KR" altLang="en-US" dirty="0" err="1"/>
              <a:t>했었는데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가 추가 될 경우 </a:t>
            </a:r>
            <a:r>
              <a:rPr lang="en-US" altLang="ko-KR" dirty="0"/>
              <a:t>Unkeyed hash</a:t>
            </a:r>
            <a:r>
              <a:rPr lang="ko-KR" altLang="en-US" dirty="0"/>
              <a:t>라고 하고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가 추가 될 시 </a:t>
            </a:r>
            <a:r>
              <a:rPr lang="en-US" altLang="ko-KR" dirty="0"/>
              <a:t>Keyed hash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Keyed hash function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Message</a:t>
            </a:r>
            <a:r>
              <a:rPr lang="ko-KR" altLang="en-US" dirty="0"/>
              <a:t>와 </a:t>
            </a:r>
            <a:r>
              <a:rPr lang="en-US" altLang="ko-KR" dirty="0"/>
              <a:t>key</a:t>
            </a:r>
            <a:r>
              <a:rPr lang="ko-KR" altLang="en-US" dirty="0"/>
              <a:t>가 두개의 </a:t>
            </a:r>
            <a:r>
              <a:rPr lang="en-US" altLang="ko-KR" dirty="0"/>
              <a:t>input</a:t>
            </a:r>
            <a:r>
              <a:rPr lang="ko-KR" altLang="en-US" dirty="0"/>
              <a:t>값을 넣기 때문에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817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은 어떤 성질을 만족시켜야 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중요한 것은 </a:t>
            </a:r>
            <a:r>
              <a:rPr lang="en-US" altLang="ko-KR" dirty="0"/>
              <a:t>One-</a:t>
            </a:r>
            <a:r>
              <a:rPr lang="en-US" altLang="ko-KR" dirty="0" err="1"/>
              <a:t>wayness</a:t>
            </a:r>
            <a:r>
              <a:rPr lang="en-US" altLang="ko-KR" dirty="0"/>
              <a:t>, Collision-resistance, Second pre-image resistance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One-</a:t>
            </a:r>
            <a:r>
              <a:rPr lang="en-US" altLang="ko-KR" dirty="0" err="1"/>
              <a:t>wayness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값이 있어서 </a:t>
            </a:r>
            <a:r>
              <a:rPr lang="en-US" altLang="ko-KR" dirty="0"/>
              <a:t>y</a:t>
            </a:r>
            <a:r>
              <a:rPr lang="ko-KR" altLang="en-US" dirty="0"/>
              <a:t>값을 구하기는 아주 쉬운데 </a:t>
            </a:r>
            <a:r>
              <a:rPr lang="en-US" altLang="ko-KR" dirty="0"/>
              <a:t>y</a:t>
            </a:r>
            <a:r>
              <a:rPr lang="ko-KR" altLang="en-US" dirty="0"/>
              <a:t>값만 주어지면 그거의 해당 값 </a:t>
            </a:r>
            <a:r>
              <a:rPr lang="en-US" altLang="ko-KR" dirty="0"/>
              <a:t>input</a:t>
            </a:r>
            <a:r>
              <a:rPr lang="ko-KR" altLang="en-US" dirty="0"/>
              <a:t>은 매우 힘들다는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Collision-resistance</a:t>
            </a:r>
            <a:r>
              <a:rPr lang="ko-KR" altLang="en-US" dirty="0"/>
              <a:t>는 만약에 서로 다른 </a:t>
            </a:r>
            <a:r>
              <a:rPr lang="en-US" altLang="ko-KR" dirty="0"/>
              <a:t>input</a:t>
            </a:r>
            <a:r>
              <a:rPr lang="ko-KR" altLang="en-US" dirty="0"/>
              <a:t>을 가지고 만약에 </a:t>
            </a:r>
            <a:r>
              <a:rPr lang="en-US" altLang="ko-KR" dirty="0"/>
              <a:t>hash </a:t>
            </a:r>
            <a:r>
              <a:rPr lang="ko-KR" altLang="en-US" dirty="0"/>
              <a:t>값이 같을 수 있는데</a:t>
            </a:r>
            <a:r>
              <a:rPr lang="en-US" altLang="ko-KR" dirty="0"/>
              <a:t>, </a:t>
            </a:r>
            <a:r>
              <a:rPr lang="ko-KR" altLang="en-US" dirty="0"/>
              <a:t>이걸 가지고 서로 다른 </a:t>
            </a:r>
            <a:r>
              <a:rPr lang="en-US" altLang="ko-KR" dirty="0"/>
              <a:t>input</a:t>
            </a:r>
            <a:r>
              <a:rPr lang="ko-KR" altLang="en-US" dirty="0"/>
              <a:t>값을 찾는데 아주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비슷한게</a:t>
            </a:r>
            <a:r>
              <a:rPr lang="ko-KR" altLang="en-US" dirty="0"/>
              <a:t> </a:t>
            </a:r>
            <a:r>
              <a:rPr lang="en-US" altLang="ko-KR" dirty="0"/>
              <a:t>Second pre-image resistance</a:t>
            </a:r>
            <a:r>
              <a:rPr lang="ko-KR" altLang="en-US" dirty="0"/>
              <a:t>가 있는데</a:t>
            </a:r>
            <a:endParaRPr lang="en-US" altLang="ko-KR" dirty="0"/>
          </a:p>
          <a:p>
            <a:r>
              <a:rPr lang="ko-KR" altLang="en-US" dirty="0" err="1"/>
              <a:t>입력값이</a:t>
            </a:r>
            <a:r>
              <a:rPr lang="ko-KR" altLang="en-US" dirty="0"/>
              <a:t> 주어져 있을 때</a:t>
            </a:r>
            <a:r>
              <a:rPr lang="en-US" altLang="ko-KR" dirty="0"/>
              <a:t>, </a:t>
            </a:r>
            <a:r>
              <a:rPr lang="ko-KR" altLang="en-US" dirty="0"/>
              <a:t>그 입력과 같은 </a:t>
            </a:r>
            <a:r>
              <a:rPr lang="ko-KR" altLang="en-US" dirty="0" err="1"/>
              <a:t>해시값을</a:t>
            </a:r>
            <a:r>
              <a:rPr lang="ko-KR" altLang="en-US" dirty="0"/>
              <a:t> 출력하는 다른 </a:t>
            </a:r>
            <a:r>
              <a:rPr lang="ko-KR" altLang="en-US" dirty="0" err="1"/>
              <a:t>입력값을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두가지 성질을 더 생각을 하면</a:t>
            </a:r>
            <a:endParaRPr lang="en-US" altLang="ko-KR" dirty="0"/>
          </a:p>
          <a:p>
            <a:r>
              <a:rPr lang="ko-KR" altLang="en-US" dirty="0" err="1"/>
              <a:t>해시값을</a:t>
            </a:r>
            <a:r>
              <a:rPr lang="ko-KR" altLang="en-US" dirty="0"/>
              <a:t> </a:t>
            </a:r>
            <a:r>
              <a:rPr lang="en-US" altLang="ko-KR" dirty="0"/>
              <a:t>0,1</a:t>
            </a:r>
            <a:r>
              <a:rPr lang="ko-KR" altLang="en-US" dirty="0"/>
              <a:t>을 특정한 패턴이 안보이고 </a:t>
            </a:r>
            <a:r>
              <a:rPr lang="en-US" altLang="ko-KR" dirty="0"/>
              <a:t>random </a:t>
            </a:r>
            <a:r>
              <a:rPr lang="ko-KR" altLang="en-US" dirty="0"/>
              <a:t>하게 잘 섞여지면 </a:t>
            </a:r>
            <a:r>
              <a:rPr lang="en-US" altLang="ko-KR" dirty="0"/>
              <a:t>pseudo-randomness(</a:t>
            </a:r>
            <a:r>
              <a:rPr lang="ko-KR" altLang="en-US" dirty="0" err="1"/>
              <a:t>유사난수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Non-malleability x1</a:t>
            </a:r>
            <a:r>
              <a:rPr lang="ko-KR" altLang="en-US" dirty="0"/>
              <a:t>과 그거에 대한 </a:t>
            </a:r>
            <a:r>
              <a:rPr lang="en-US" altLang="ko-KR" dirty="0"/>
              <a:t>hash </a:t>
            </a:r>
            <a:r>
              <a:rPr lang="ko-KR" altLang="en-US" dirty="0"/>
              <a:t>값 </a:t>
            </a:r>
            <a:r>
              <a:rPr lang="en-US" altLang="ko-KR" dirty="0"/>
              <a:t>h of x1</a:t>
            </a:r>
            <a:r>
              <a:rPr lang="ko-KR" altLang="en-US" dirty="0"/>
              <a:t>이 주어졌을 때</a:t>
            </a:r>
            <a:endParaRPr lang="en-US" altLang="ko-KR" dirty="0"/>
          </a:p>
          <a:p>
            <a:r>
              <a:rPr lang="ko-KR" altLang="en-US" dirty="0"/>
              <a:t>만약에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가 단순한 관계로 생각을 하게 되면 </a:t>
            </a:r>
            <a:r>
              <a:rPr lang="ko-KR" altLang="en-US" dirty="0" err="1"/>
              <a:t>예를들어</a:t>
            </a:r>
            <a:r>
              <a:rPr lang="ko-KR" altLang="en-US" dirty="0"/>
              <a:t>  </a:t>
            </a:r>
            <a:r>
              <a:rPr lang="en-US" altLang="ko-KR" dirty="0"/>
              <a:t>x2</a:t>
            </a:r>
            <a:r>
              <a:rPr lang="ko-KR" altLang="en-US" dirty="0"/>
              <a:t>는 </a:t>
            </a:r>
            <a:r>
              <a:rPr lang="en-US" altLang="ko-KR" dirty="0"/>
              <a:t>x1+1</a:t>
            </a:r>
            <a:r>
              <a:rPr lang="ko-KR" altLang="en-US" dirty="0"/>
              <a:t>이라는 값이 </a:t>
            </a:r>
            <a:r>
              <a:rPr lang="ko-KR" altLang="en-US" dirty="0" err="1"/>
              <a:t>된다라고</a:t>
            </a:r>
            <a:r>
              <a:rPr lang="ko-KR" altLang="en-US" dirty="0"/>
              <a:t> 가정을 한다면</a:t>
            </a:r>
            <a:endParaRPr lang="en-US" altLang="ko-KR" dirty="0"/>
          </a:p>
          <a:p>
            <a:r>
              <a:rPr lang="en-US" altLang="ko-KR" dirty="0"/>
              <a:t>Hash</a:t>
            </a:r>
            <a:r>
              <a:rPr lang="ko-KR" altLang="en-US" dirty="0"/>
              <a:t>값 </a:t>
            </a:r>
            <a:r>
              <a:rPr lang="en-US" altLang="ko-KR" dirty="0"/>
              <a:t>h of x2</a:t>
            </a:r>
            <a:r>
              <a:rPr lang="ko-KR" altLang="en-US" dirty="0"/>
              <a:t>와 </a:t>
            </a:r>
            <a:r>
              <a:rPr lang="en-US" altLang="ko-KR" dirty="0"/>
              <a:t>h of x1</a:t>
            </a:r>
            <a:r>
              <a:rPr lang="ko-KR" altLang="en-US" dirty="0"/>
              <a:t>은 관계없이 </a:t>
            </a:r>
            <a:r>
              <a:rPr lang="en-US" altLang="ko-KR" dirty="0"/>
              <a:t>random</a:t>
            </a:r>
            <a:r>
              <a:rPr lang="ko-KR" altLang="en-US" dirty="0"/>
              <a:t>하게 보여야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631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Cryptographic </a:t>
            </a:r>
            <a:r>
              <a:rPr lang="ko-KR" altLang="en-US" dirty="0"/>
              <a:t>응용은 </a:t>
            </a:r>
            <a:r>
              <a:rPr lang="ko-KR" altLang="en-US" dirty="0" err="1"/>
              <a:t>어떤게</a:t>
            </a:r>
            <a:r>
              <a:rPr lang="ko-KR" altLang="en-US" dirty="0"/>
              <a:t> 있을 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Password Storage </a:t>
            </a:r>
            <a:r>
              <a:rPr lang="ko-KR" altLang="en-US" dirty="0"/>
              <a:t>서버가 저장할 때 </a:t>
            </a:r>
            <a:r>
              <a:rPr lang="en-US" altLang="ko-KR" dirty="0"/>
              <a:t>password</a:t>
            </a:r>
            <a:r>
              <a:rPr lang="ko-KR" altLang="en-US" dirty="0"/>
              <a:t>를 직접 저장한다면</a:t>
            </a:r>
            <a:endParaRPr lang="en-US" altLang="ko-KR" dirty="0"/>
          </a:p>
          <a:p>
            <a:r>
              <a:rPr lang="en-US" altLang="ko-KR" dirty="0"/>
              <a:t>Attacker</a:t>
            </a:r>
            <a:r>
              <a:rPr lang="ko-KR" altLang="en-US" dirty="0"/>
              <a:t>가 그 서버의 </a:t>
            </a:r>
            <a:r>
              <a:rPr lang="en-US" altLang="ko-KR" dirty="0"/>
              <a:t>Compromise</a:t>
            </a:r>
            <a:r>
              <a:rPr lang="ko-KR" altLang="en-US" dirty="0"/>
              <a:t>해서 그 서버의 저장된 값을 탈취할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사용자의 </a:t>
            </a:r>
            <a:r>
              <a:rPr lang="en-US" altLang="ko-KR" dirty="0"/>
              <a:t>id/password</a:t>
            </a:r>
            <a:r>
              <a:rPr lang="ko-KR" altLang="en-US" dirty="0"/>
              <a:t>가 </a:t>
            </a:r>
            <a:r>
              <a:rPr lang="en-US" altLang="ko-KR" dirty="0"/>
              <a:t>attacker</a:t>
            </a:r>
            <a:r>
              <a:rPr lang="ko-KR" altLang="en-US" dirty="0"/>
              <a:t>의 손으로 넘어가니까 아주 위험한데</a:t>
            </a:r>
            <a:endParaRPr lang="en-US" altLang="ko-KR" dirty="0"/>
          </a:p>
          <a:p>
            <a:r>
              <a:rPr lang="ko-KR" altLang="en-US" dirty="0" err="1"/>
              <a:t>이런걸</a:t>
            </a:r>
            <a:r>
              <a:rPr lang="ko-KR" altLang="en-US" dirty="0"/>
              <a:t> 방지하기위해 </a:t>
            </a:r>
            <a:r>
              <a:rPr lang="en-US" altLang="ko-KR" dirty="0"/>
              <a:t>plaintext</a:t>
            </a:r>
            <a:r>
              <a:rPr lang="ko-KR" altLang="en-US" dirty="0"/>
              <a:t>를 저장하기 보다는 </a:t>
            </a:r>
            <a:r>
              <a:rPr lang="en-US" altLang="ko-KR" dirty="0"/>
              <a:t>hash</a:t>
            </a:r>
            <a:r>
              <a:rPr lang="ko-KR" altLang="en-US" dirty="0"/>
              <a:t>값을 써서 </a:t>
            </a:r>
            <a:r>
              <a:rPr lang="en-US" altLang="ko-KR" dirty="0"/>
              <a:t>ciphertext</a:t>
            </a:r>
            <a:r>
              <a:rPr lang="ko-KR" altLang="en-US" dirty="0"/>
              <a:t>로 만들어 저장을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ko-KR" altLang="en-US" dirty="0" err="1"/>
              <a:t>해쉬</a:t>
            </a:r>
            <a:r>
              <a:rPr lang="ko-KR" altLang="en-US" dirty="0"/>
              <a:t> 값을 가지고 반대로 하려고 하는 경우 아까 전에 말한 </a:t>
            </a:r>
            <a:r>
              <a:rPr lang="en-US" altLang="ko-KR" dirty="0"/>
              <a:t>one-</a:t>
            </a:r>
            <a:r>
              <a:rPr lang="en-US" altLang="ko-KR" dirty="0" err="1"/>
              <a:t>Wayness</a:t>
            </a:r>
            <a:r>
              <a:rPr lang="ko-KR" altLang="en-US" dirty="0"/>
              <a:t>로 인해 만들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File</a:t>
            </a:r>
            <a:r>
              <a:rPr lang="ko-KR" altLang="en-US" dirty="0"/>
              <a:t>에 </a:t>
            </a:r>
            <a:r>
              <a:rPr lang="en-US" altLang="ko-KR" dirty="0"/>
              <a:t>hash function input</a:t>
            </a:r>
            <a:r>
              <a:rPr lang="ko-KR" altLang="en-US" dirty="0"/>
              <a:t>으로 넣으면 그거에 대한 </a:t>
            </a:r>
            <a:r>
              <a:rPr lang="en-US" altLang="ko-KR" dirty="0"/>
              <a:t>output </a:t>
            </a:r>
            <a:r>
              <a:rPr lang="ko-KR" altLang="en-US" dirty="0"/>
              <a:t>값이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file</a:t>
            </a:r>
            <a:r>
              <a:rPr lang="ko-KR" altLang="en-US" dirty="0"/>
              <a:t>과 </a:t>
            </a:r>
            <a:r>
              <a:rPr lang="en-US" altLang="ko-KR" dirty="0"/>
              <a:t>hash of file(output)</a:t>
            </a:r>
            <a:r>
              <a:rPr lang="ko-KR" altLang="en-US" dirty="0"/>
              <a:t>을 같이 저장을 한다면 </a:t>
            </a:r>
            <a:r>
              <a:rPr lang="en-US" altLang="ko-KR" dirty="0"/>
              <a:t>file</a:t>
            </a:r>
            <a:r>
              <a:rPr lang="ko-KR" altLang="en-US" dirty="0"/>
              <a:t>을 조금이라도 바꾸게 되어서 </a:t>
            </a:r>
            <a:r>
              <a:rPr lang="en-US" altLang="ko-KR" dirty="0"/>
              <a:t>file prime</a:t>
            </a:r>
            <a:r>
              <a:rPr lang="ko-KR" altLang="en-US" dirty="0"/>
              <a:t> 되고 </a:t>
            </a:r>
            <a:r>
              <a:rPr lang="en-US" altLang="ko-KR" dirty="0"/>
              <a:t>hash of file prime</a:t>
            </a:r>
            <a:r>
              <a:rPr lang="ko-KR" altLang="en-US" dirty="0"/>
              <a:t>이 된다면 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file</a:t>
            </a:r>
            <a:r>
              <a:rPr lang="ko-KR" altLang="en-US" dirty="0"/>
              <a:t>의 성질과 달라지게 되겠죠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누군가 혹시 파일을 변경하게 하면 </a:t>
            </a:r>
            <a:r>
              <a:rPr lang="en-US" altLang="ko-KR" dirty="0"/>
              <a:t>detect</a:t>
            </a:r>
            <a:r>
              <a:rPr lang="ko-KR" altLang="en-US" dirty="0"/>
              <a:t>를 할 수 있는게 </a:t>
            </a:r>
            <a:r>
              <a:rPr lang="en-US" altLang="ko-KR" dirty="0"/>
              <a:t>file detector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디지털 서명은 내일 발표자가 말씀드리도록 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Commitment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경매를 할 때 얼마를 지불하고 </a:t>
            </a:r>
            <a:r>
              <a:rPr lang="ko-KR" altLang="en-US" dirty="0" err="1"/>
              <a:t>싶은지</a:t>
            </a:r>
            <a:r>
              <a:rPr lang="ko-KR" altLang="en-US" dirty="0"/>
              <a:t> 다른 사람이 모르게 하고 싶으면</a:t>
            </a:r>
            <a:endParaRPr lang="en-US" altLang="ko-KR" dirty="0"/>
          </a:p>
          <a:p>
            <a:r>
              <a:rPr lang="en-US" altLang="ko-KR" dirty="0"/>
              <a:t>Price</a:t>
            </a:r>
            <a:r>
              <a:rPr lang="ko-KR" altLang="en-US" dirty="0"/>
              <a:t>를 공개적으로 알리지 않고 이것을 </a:t>
            </a:r>
            <a:r>
              <a:rPr lang="en-US" altLang="ko-KR" dirty="0"/>
              <a:t>hash</a:t>
            </a:r>
            <a:r>
              <a:rPr lang="ko-KR" altLang="en-US" dirty="0"/>
              <a:t>값만 알게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7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9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hash</a:t>
            </a:r>
            <a:r>
              <a:rPr lang="ko-KR" altLang="en-US" dirty="0"/>
              <a:t> 함수가 가장 이상적인 </a:t>
            </a:r>
            <a:r>
              <a:rPr lang="en-US" altLang="ko-KR" dirty="0"/>
              <a:t>hash function</a:t>
            </a:r>
            <a:r>
              <a:rPr lang="ko-KR" altLang="en-US" dirty="0"/>
              <a:t>인가 </a:t>
            </a:r>
            <a:r>
              <a:rPr lang="ko-KR" altLang="en-US" dirty="0" err="1"/>
              <a:t>정의한게</a:t>
            </a:r>
            <a:r>
              <a:rPr lang="ko-KR" altLang="en-US" dirty="0"/>
              <a:t> </a:t>
            </a:r>
            <a:r>
              <a:rPr lang="en-US" altLang="ko-KR" dirty="0"/>
              <a:t>random oracle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가상적인 </a:t>
            </a:r>
            <a:r>
              <a:rPr lang="en-US" altLang="ko-KR" dirty="0"/>
              <a:t>oracle (theoretical black box)</a:t>
            </a:r>
            <a:r>
              <a:rPr lang="ko-KR" altLang="en-US" dirty="0"/>
              <a:t>가 되는데 </a:t>
            </a:r>
            <a:r>
              <a:rPr lang="en-US" altLang="ko-KR" dirty="0"/>
              <a:t>query input</a:t>
            </a:r>
            <a:r>
              <a:rPr lang="ko-KR" altLang="en-US" dirty="0"/>
              <a:t>에 대한 </a:t>
            </a:r>
            <a:r>
              <a:rPr lang="en-US" altLang="ko-KR" dirty="0"/>
              <a:t>output response return</a:t>
            </a:r>
            <a:r>
              <a:rPr lang="ko-KR" altLang="en-US" dirty="0"/>
              <a:t>이 되는데</a:t>
            </a:r>
            <a:endParaRPr lang="en-US" altLang="ko-KR" dirty="0"/>
          </a:p>
          <a:p>
            <a:r>
              <a:rPr lang="en-US" altLang="ko-KR" dirty="0"/>
              <a:t>N-bit </a:t>
            </a:r>
            <a:r>
              <a:rPr lang="ko-KR" altLang="en-US" dirty="0" err="1"/>
              <a:t>해시값으로</a:t>
            </a:r>
            <a:r>
              <a:rPr lang="ko-KR" altLang="en-US" dirty="0"/>
              <a:t> </a:t>
            </a:r>
            <a:r>
              <a:rPr lang="en-US" altLang="ko-KR" dirty="0"/>
              <a:t>0,1</a:t>
            </a:r>
            <a:r>
              <a:rPr lang="ko-KR" altLang="en-US" dirty="0"/>
              <a:t>로 주어지게 되는데 </a:t>
            </a:r>
            <a:r>
              <a:rPr lang="en-US" altLang="ko-KR" dirty="0"/>
              <a:t>2^n</a:t>
            </a:r>
            <a:r>
              <a:rPr lang="ko-KR" altLang="en-US" dirty="0"/>
              <a:t>중에 어떠한 값이라도 </a:t>
            </a:r>
            <a:r>
              <a:rPr lang="en-US" altLang="ko-KR" dirty="0"/>
              <a:t>uniform</a:t>
            </a:r>
            <a:r>
              <a:rPr lang="ko-KR" altLang="en-US" dirty="0"/>
              <a:t>하게 갖게 되면 </a:t>
            </a:r>
            <a:r>
              <a:rPr lang="en-US" altLang="ko-KR" dirty="0"/>
              <a:t>random Oracle</a:t>
            </a:r>
          </a:p>
          <a:p>
            <a:endParaRPr lang="en-US" altLang="ko-KR" dirty="0"/>
          </a:p>
          <a:p>
            <a:r>
              <a:rPr lang="ko-KR" altLang="en-US" dirty="0"/>
              <a:t>만약 같은 </a:t>
            </a:r>
            <a:r>
              <a:rPr lang="en-US" altLang="ko-KR" dirty="0"/>
              <a:t>input</a:t>
            </a:r>
            <a:r>
              <a:rPr lang="ko-KR" altLang="en-US" dirty="0"/>
              <a:t>이 들어오면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/>
              <a:t>output</a:t>
            </a:r>
            <a:r>
              <a:rPr lang="ko-KR" altLang="en-US" dirty="0"/>
              <a:t>이 나오게 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, </a:t>
            </a:r>
            <a:r>
              <a:rPr lang="ko-KR" altLang="en-US" dirty="0"/>
              <a:t>어떠한 책으로 설명을 하자면</a:t>
            </a:r>
            <a:r>
              <a:rPr lang="en-US" altLang="ko-KR" dirty="0"/>
              <a:t>, 23</a:t>
            </a:r>
            <a:r>
              <a:rPr lang="ko-KR" altLang="en-US" dirty="0"/>
              <a:t>페이지를 입력 값이면 </a:t>
            </a:r>
            <a:endParaRPr lang="en-US" altLang="ko-KR" dirty="0"/>
          </a:p>
          <a:p>
            <a:r>
              <a:rPr lang="ko-KR" altLang="en-US" dirty="0"/>
              <a:t>이 페이지에 값이 있는지 확인을 하고 없으면 새로 </a:t>
            </a:r>
            <a:r>
              <a:rPr lang="en-US" altLang="ko-KR" dirty="0"/>
              <a:t>random </a:t>
            </a:r>
            <a:r>
              <a:rPr lang="en-US" altLang="ko-KR" dirty="0" err="1"/>
              <a:t>ouput</a:t>
            </a:r>
            <a:r>
              <a:rPr lang="en-US" altLang="ko-KR" dirty="0"/>
              <a:t> string(</a:t>
            </a:r>
            <a:r>
              <a:rPr lang="ko-KR" altLang="en-US" dirty="0"/>
              <a:t>임의 출력 문자열을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을 </a:t>
            </a:r>
            <a:r>
              <a:rPr lang="ko-KR" altLang="en-US" dirty="0" err="1"/>
              <a:t>한뒤</a:t>
            </a:r>
            <a:r>
              <a:rPr lang="ko-KR" altLang="en-US" dirty="0"/>
              <a:t> 저장한 다음 </a:t>
            </a:r>
            <a:r>
              <a:rPr lang="ko-KR" altLang="en-US" dirty="0" err="1"/>
              <a:t>다음</a:t>
            </a:r>
            <a:r>
              <a:rPr lang="ko-KR" altLang="en-US" dirty="0"/>
              <a:t> 출력 문자열을 호출자에게 반환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308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message</a:t>
            </a:r>
            <a:r>
              <a:rPr lang="ko-KR" altLang="en-US" dirty="0"/>
              <a:t>길이가 아주 길 수가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input </a:t>
            </a:r>
            <a:r>
              <a:rPr lang="ko-KR" altLang="en-US" dirty="0"/>
              <a:t>길이를 아주 유연하게 </a:t>
            </a:r>
            <a:r>
              <a:rPr lang="en-US" altLang="ko-KR" dirty="0"/>
              <a:t>function </a:t>
            </a:r>
            <a:r>
              <a:rPr lang="ko-KR" altLang="en-US" dirty="0"/>
              <a:t>구조를 만들 수 없기때문에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fixed length</a:t>
            </a:r>
            <a:r>
              <a:rPr lang="ko-KR" altLang="en-US" dirty="0"/>
              <a:t>로 잘라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26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뎀가드</a:t>
            </a:r>
            <a:r>
              <a:rPr lang="ko-KR" altLang="en-US" dirty="0"/>
              <a:t> 구조</a:t>
            </a:r>
            <a:r>
              <a:rPr lang="en-US" altLang="ko-KR" dirty="0"/>
              <a:t>(Merkle </a:t>
            </a:r>
            <a:r>
              <a:rPr lang="en-US" altLang="ko-KR" dirty="0" err="1"/>
              <a:t>Damgard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Small Hash function</a:t>
            </a:r>
            <a:r>
              <a:rPr lang="ko-KR" altLang="en-US" dirty="0"/>
              <a:t>이 </a:t>
            </a:r>
            <a:r>
              <a:rPr lang="en-US" altLang="ko-KR" dirty="0"/>
              <a:t>compression function</a:t>
            </a:r>
            <a:r>
              <a:rPr lang="ko-KR" altLang="en-US" dirty="0"/>
              <a:t>이라고 하는데</a:t>
            </a:r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fixed length m[0]</a:t>
            </a:r>
            <a:r>
              <a:rPr lang="ko-KR" altLang="en-US" dirty="0"/>
              <a:t>에 대해서 </a:t>
            </a:r>
            <a:r>
              <a:rPr lang="en-US" altLang="ko-KR" dirty="0"/>
              <a:t>hash function</a:t>
            </a:r>
            <a:r>
              <a:rPr lang="ko-KR" altLang="en-US" dirty="0"/>
              <a:t>에 집어 넣고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이 나오면 그것을 또 써서 그 다음 </a:t>
            </a:r>
            <a:r>
              <a:rPr lang="en-US" altLang="ko-KR" dirty="0"/>
              <a:t>message </a:t>
            </a:r>
            <a:r>
              <a:rPr lang="ko-KR" altLang="en-US" dirty="0"/>
              <a:t>부분과 같이 </a:t>
            </a:r>
            <a:r>
              <a:rPr lang="en-US" altLang="ko-KR" dirty="0"/>
              <a:t>hash function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Chain effect</a:t>
            </a:r>
            <a:r>
              <a:rPr lang="ko-KR" altLang="en-US" dirty="0"/>
              <a:t>가 있어야 앞에 값이 달라지더라도 전체 </a:t>
            </a:r>
            <a:r>
              <a:rPr lang="en-US" altLang="ko-KR" dirty="0"/>
              <a:t>hash</a:t>
            </a:r>
            <a:r>
              <a:rPr lang="ko-KR" altLang="en-US" dirty="0"/>
              <a:t>값이 많이 달라져서 보안이 </a:t>
            </a:r>
            <a:r>
              <a:rPr lang="ko-KR" altLang="en-US" dirty="0" err="1"/>
              <a:t>쎄집니다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메세지는 고정 된 길이 한에 되는데 만약 고정된 길이가 아니면 저기 뒤에 </a:t>
            </a:r>
            <a:r>
              <a:rPr lang="en-US" altLang="ko-KR" dirty="0"/>
              <a:t>padding</a:t>
            </a:r>
            <a:r>
              <a:rPr lang="ko-KR" altLang="en-US" dirty="0"/>
              <a:t>을 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Padding</a:t>
            </a:r>
            <a:r>
              <a:rPr lang="ko-KR" altLang="en-US" dirty="0"/>
              <a:t>은 나중에 더 부가 설명하도록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Thm</a:t>
            </a:r>
            <a:r>
              <a:rPr lang="en-US" altLang="ko-KR" dirty="0"/>
              <a:t>: h collision resistant</a:t>
            </a:r>
            <a:r>
              <a:rPr lang="ko-KR" altLang="en-US" dirty="0"/>
              <a:t>가 하면 전체 </a:t>
            </a:r>
            <a:r>
              <a:rPr lang="en-US" altLang="ko-KR" dirty="0"/>
              <a:t>H</a:t>
            </a:r>
            <a:r>
              <a:rPr lang="ko-KR" altLang="en-US" dirty="0"/>
              <a:t>도 </a:t>
            </a:r>
            <a:r>
              <a:rPr lang="en-US" altLang="ko-KR" dirty="0" err="1"/>
              <a:t>collison</a:t>
            </a:r>
            <a:r>
              <a:rPr lang="en-US" altLang="ko-KR" dirty="0"/>
              <a:t> resistant </a:t>
            </a:r>
            <a:r>
              <a:rPr lang="ko-KR" altLang="en-US" dirty="0"/>
              <a:t>하다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output</a:t>
            </a:r>
            <a:r>
              <a:rPr lang="ko-KR" altLang="en-US" dirty="0"/>
              <a:t>을 가지고 서로 다른 </a:t>
            </a:r>
            <a:r>
              <a:rPr lang="en-US" altLang="ko-KR" dirty="0"/>
              <a:t>input</a:t>
            </a:r>
            <a:r>
              <a:rPr lang="ko-KR" altLang="en-US" dirty="0"/>
              <a:t>을 찾기가 아주 어렵다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맨처음에는 </a:t>
            </a:r>
            <a:r>
              <a:rPr lang="en-US" altLang="ko-KR" dirty="0"/>
              <a:t>Initialized Vector IV</a:t>
            </a:r>
            <a:r>
              <a:rPr lang="ko-KR" altLang="en-US" dirty="0"/>
              <a:t>값을 넣어주면 </a:t>
            </a:r>
            <a:r>
              <a:rPr lang="ko-KR" altLang="en-US" dirty="0" err="1"/>
              <a:t>그거랑</a:t>
            </a:r>
            <a:r>
              <a:rPr lang="ko-KR" altLang="en-US" dirty="0"/>
              <a:t> 첫 </a:t>
            </a:r>
            <a:r>
              <a:rPr lang="en-US" altLang="ko-KR" dirty="0"/>
              <a:t>SEGMENT MESSAGE</a:t>
            </a:r>
            <a:r>
              <a:rPr lang="ko-KR" altLang="en-US" dirty="0"/>
              <a:t>와 합쳐서 </a:t>
            </a:r>
            <a:r>
              <a:rPr lang="en-US" altLang="ko-KR" dirty="0"/>
              <a:t>HASH.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31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Compression function small h</a:t>
            </a:r>
            <a:r>
              <a:rPr lang="ko-KR" altLang="en-US" dirty="0"/>
              <a:t>를 어떻게 만들 수 있는가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암호화 </a:t>
            </a:r>
            <a:r>
              <a:rPr lang="en-US" altLang="ko-KR" dirty="0"/>
              <a:t>block cipher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 bit input</a:t>
            </a:r>
            <a:r>
              <a:rPr lang="ko-KR" altLang="en-US" dirty="0"/>
              <a:t>을 </a:t>
            </a:r>
            <a:r>
              <a:rPr lang="en-US" altLang="ko-KR" dirty="0"/>
              <a:t>K</a:t>
            </a:r>
            <a:r>
              <a:rPr lang="ko-KR" altLang="en-US" dirty="0"/>
              <a:t>와 같이 받아들여서 또다른 </a:t>
            </a:r>
            <a:r>
              <a:rPr lang="en-US" altLang="ko-KR" dirty="0"/>
              <a:t>n bit cipher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Message</a:t>
            </a:r>
            <a:r>
              <a:rPr lang="ko-KR" altLang="en-US" dirty="0"/>
              <a:t>를 </a:t>
            </a:r>
            <a:r>
              <a:rPr lang="ko-KR" altLang="en-US" dirty="0" err="1"/>
              <a:t>짜른</a:t>
            </a:r>
            <a:r>
              <a:rPr lang="ko-KR" altLang="en-US" dirty="0"/>
              <a:t> </a:t>
            </a:r>
            <a:r>
              <a:rPr lang="en-US" altLang="ko-KR" dirty="0"/>
              <a:t>(segmentation</a:t>
            </a:r>
            <a:r>
              <a:rPr lang="ko-KR" altLang="en-US" dirty="0"/>
              <a:t>을 한 </a:t>
            </a:r>
            <a:r>
              <a:rPr lang="en-US" altLang="ko-KR" dirty="0"/>
              <a:t>message)</a:t>
            </a:r>
            <a:r>
              <a:rPr lang="ko-KR" altLang="en-US" dirty="0"/>
              <a:t>가 </a:t>
            </a:r>
            <a:r>
              <a:rPr lang="en-US" altLang="ko-KR" dirty="0"/>
              <a:t>key </a:t>
            </a:r>
            <a:r>
              <a:rPr lang="ko-KR" altLang="en-US" dirty="0"/>
              <a:t>역할을 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Hash function </a:t>
            </a:r>
            <a:r>
              <a:rPr lang="ko-KR" altLang="en-US" dirty="0"/>
              <a:t>결과 </a:t>
            </a:r>
            <a:r>
              <a:rPr lang="en-US" altLang="ko-KR" dirty="0"/>
              <a:t>Hi</a:t>
            </a:r>
            <a:r>
              <a:rPr lang="ko-KR" altLang="en-US" dirty="0"/>
              <a:t>와 </a:t>
            </a:r>
            <a:r>
              <a:rPr lang="en-US" altLang="ko-KR" dirty="0"/>
              <a:t>key message</a:t>
            </a:r>
            <a:r>
              <a:rPr lang="ko-KR" altLang="en-US" dirty="0"/>
              <a:t>와 합쳐서 </a:t>
            </a:r>
            <a:r>
              <a:rPr lang="en-US" altLang="ko-KR" dirty="0"/>
              <a:t>exclusive XOR</a:t>
            </a:r>
            <a:r>
              <a:rPr lang="ko-KR" altLang="en-US" dirty="0"/>
              <a:t>을 해서 </a:t>
            </a:r>
            <a:r>
              <a:rPr lang="en-US" altLang="ko-KR" dirty="0"/>
              <a:t>output</a:t>
            </a:r>
            <a:r>
              <a:rPr lang="ko-KR" altLang="en-US" dirty="0"/>
              <a:t>이 나와집니다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</a:t>
            </a:r>
            <a:r>
              <a:rPr lang="en-US" altLang="ko-KR" dirty="0"/>
              <a:t>XOR: 0,0 =&gt; 0/ 0,1 =&gt; 1 / 1,0 =&gt; 1 / 1,1 =&gt;0 </a:t>
            </a:r>
          </a:p>
          <a:p>
            <a:endParaRPr lang="en-US" altLang="ko-KR" dirty="0"/>
          </a:p>
          <a:p>
            <a:r>
              <a:rPr lang="ko-KR" altLang="en-US" dirty="0"/>
              <a:t>요런 구조를 데이비스 </a:t>
            </a:r>
            <a:r>
              <a:rPr lang="ko-KR" altLang="en-US" dirty="0" err="1"/>
              <a:t>마이어가</a:t>
            </a:r>
            <a:r>
              <a:rPr lang="ko-KR" altLang="en-US" dirty="0"/>
              <a:t> </a:t>
            </a:r>
            <a:r>
              <a:rPr lang="en-US" altLang="ko-KR" dirty="0"/>
              <a:t>D-M</a:t>
            </a:r>
            <a:r>
              <a:rPr lang="ko-KR" altLang="en-US" dirty="0"/>
              <a:t>구조라고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collision</a:t>
            </a:r>
            <a:r>
              <a:rPr lang="ko-KR" altLang="en-US" dirty="0"/>
              <a:t>을 찾는 것은 </a:t>
            </a:r>
            <a:r>
              <a:rPr lang="en-US" altLang="ko-KR" dirty="0"/>
              <a:t>n bit block message </a:t>
            </a:r>
            <a:r>
              <a:rPr lang="ko-KR" altLang="en-US" dirty="0"/>
              <a:t>길이면 </a:t>
            </a:r>
            <a:r>
              <a:rPr lang="en-US" altLang="ko-KR" dirty="0"/>
              <a:t>50%</a:t>
            </a:r>
            <a:r>
              <a:rPr lang="ko-KR" altLang="en-US" dirty="0"/>
              <a:t>로 확률로 </a:t>
            </a:r>
            <a:r>
              <a:rPr lang="en-US" altLang="ko-KR" dirty="0"/>
              <a:t>collision</a:t>
            </a:r>
            <a:r>
              <a:rPr lang="ko-KR" altLang="en-US" dirty="0"/>
              <a:t>을 찾을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90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IV2</a:t>
            </a:r>
            <a:r>
              <a:rPr lang="ko-KR" altLang="en-US" dirty="0"/>
              <a:t>와 </a:t>
            </a:r>
            <a:r>
              <a:rPr lang="en-US" altLang="ko-KR" dirty="0"/>
              <a:t>TEXT2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을 해서 </a:t>
            </a:r>
            <a:r>
              <a:rPr lang="en-US" altLang="ko-KR" dirty="0"/>
              <a:t>ENCRYPT</a:t>
            </a:r>
            <a:r>
              <a:rPr lang="ko-KR" altLang="en-US" dirty="0"/>
              <a:t>를 하면 </a:t>
            </a:r>
            <a:r>
              <a:rPr lang="en-US" altLang="ko-KR" dirty="0"/>
              <a:t>H1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Collision</a:t>
            </a:r>
            <a:r>
              <a:rPr lang="ko-KR" altLang="en-US" dirty="0"/>
              <a:t>을 찾게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94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SHA1 (Secure Hash Algorithm 1)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dirty="0"/>
              <a:t>1995</a:t>
            </a:r>
            <a:r>
              <a:rPr lang="ko-KR" altLang="en-US" dirty="0"/>
              <a:t>년에 나왔습니다</a:t>
            </a:r>
            <a:r>
              <a:rPr lang="en-US" altLang="ko-KR" dirty="0"/>
              <a:t>.</a:t>
            </a:r>
          </a:p>
          <a:p>
            <a:r>
              <a:rPr lang="en-US" dirty="0"/>
              <a:t>Hash </a:t>
            </a:r>
            <a:r>
              <a:rPr lang="ko-KR" altLang="en-US" dirty="0"/>
              <a:t>값은 </a:t>
            </a:r>
            <a:r>
              <a:rPr lang="en-US" altLang="ko-KR" dirty="0"/>
              <a:t>160 bit hash values 2^160</a:t>
            </a:r>
          </a:p>
          <a:p>
            <a:r>
              <a:rPr lang="ko-KR" altLang="en-US" dirty="0"/>
              <a:t>앞에 설명한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뎀가드</a:t>
            </a:r>
            <a:r>
              <a:rPr lang="ko-KR" altLang="en-US" dirty="0"/>
              <a:t> </a:t>
            </a:r>
            <a:r>
              <a:rPr lang="ko-KR" altLang="en-US" dirty="0" err="1"/>
              <a:t>구조랑</a:t>
            </a:r>
            <a:r>
              <a:rPr lang="ko-KR" altLang="en-US" dirty="0"/>
              <a:t> </a:t>
            </a:r>
            <a:r>
              <a:rPr lang="en-US" altLang="ko-KR" dirty="0"/>
              <a:t>compression </a:t>
            </a:r>
            <a:r>
              <a:rPr lang="ko-KR" altLang="en-US" dirty="0"/>
              <a:t>함수 내부에는 </a:t>
            </a:r>
            <a:r>
              <a:rPr lang="en-US" altLang="ko-KR" dirty="0" err="1"/>
              <a:t>davies-meyer</a:t>
            </a:r>
            <a:r>
              <a:rPr lang="en-US" altLang="ko-KR" dirty="0"/>
              <a:t> </a:t>
            </a:r>
            <a:r>
              <a:rPr lang="ko-KR" altLang="en-US" dirty="0"/>
              <a:t>구조로 되어 있고</a:t>
            </a:r>
            <a:endParaRPr lang="en-US" altLang="ko-KR" dirty="0"/>
          </a:p>
          <a:p>
            <a:r>
              <a:rPr lang="en-US" dirty="0"/>
              <a:t>2000</a:t>
            </a:r>
            <a:r>
              <a:rPr lang="ko-KR" altLang="en-US" dirty="0"/>
              <a:t>년대 후반 부터는 </a:t>
            </a:r>
            <a:r>
              <a:rPr lang="en-US" altLang="ko-KR" dirty="0"/>
              <a:t>collision attack</a:t>
            </a:r>
            <a:r>
              <a:rPr lang="ko-KR" altLang="en-US" dirty="0"/>
              <a:t>이 생겨서 </a:t>
            </a:r>
            <a:endParaRPr lang="en-US" altLang="ko-KR" dirty="0"/>
          </a:p>
          <a:p>
            <a:r>
              <a:rPr lang="en-US" dirty="0"/>
              <a:t>Hash </a:t>
            </a:r>
            <a:r>
              <a:rPr lang="ko-KR" altLang="en-US" dirty="0"/>
              <a:t>함수는 </a:t>
            </a:r>
            <a:r>
              <a:rPr lang="en-US" altLang="ko-KR" dirty="0"/>
              <a:t>sha1</a:t>
            </a:r>
            <a:r>
              <a:rPr lang="ko-KR" altLang="en-US" dirty="0"/>
              <a:t>은 지원을 </a:t>
            </a:r>
            <a:r>
              <a:rPr lang="ko-KR" altLang="en-US" dirty="0" err="1"/>
              <a:t>안하게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76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전에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뎀가드에서</a:t>
            </a:r>
            <a:r>
              <a:rPr lang="ko-KR" altLang="en-US" dirty="0"/>
              <a:t> 정수배가 아니면 어떻게 하냐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이럴 때는 </a:t>
            </a:r>
            <a:r>
              <a:rPr lang="en-US" altLang="ko-KR" dirty="0"/>
              <a:t>padding</a:t>
            </a:r>
            <a:r>
              <a:rPr lang="ko-KR" altLang="en-US" dirty="0"/>
              <a:t>을 한다고 했습니다</a:t>
            </a:r>
            <a:r>
              <a:rPr lang="en-US" altLang="ko-KR" dirty="0"/>
              <a:t>. (</a:t>
            </a:r>
            <a:r>
              <a:rPr lang="ko-KR" altLang="en-US" dirty="0"/>
              <a:t>덧 </a:t>
            </a:r>
            <a:r>
              <a:rPr lang="ko-KR" altLang="en-US" dirty="0" err="1"/>
              <a:t>붙이는것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메시지가 있으면 메시지 </a:t>
            </a:r>
            <a:r>
              <a:rPr lang="en-US" altLang="ko-KR" dirty="0"/>
              <a:t>length</a:t>
            </a:r>
            <a:r>
              <a:rPr lang="ko-KR" altLang="en-US" dirty="0"/>
              <a:t>를 붙입니다</a:t>
            </a:r>
            <a:r>
              <a:rPr lang="en-US" altLang="ko-KR" dirty="0"/>
              <a:t>. 2^64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Message</a:t>
            </a:r>
            <a:r>
              <a:rPr lang="ko-KR" altLang="en-US" dirty="0"/>
              <a:t>와 </a:t>
            </a:r>
            <a:r>
              <a:rPr lang="en-US" altLang="ko-KR" dirty="0"/>
              <a:t>length</a:t>
            </a:r>
            <a:r>
              <a:rPr lang="ko-KR" altLang="en-US" dirty="0"/>
              <a:t>사이에 빌 수가 있습니다</a:t>
            </a:r>
            <a:r>
              <a:rPr lang="en-US" altLang="ko-KR" dirty="0"/>
              <a:t>. (padding </a:t>
            </a:r>
            <a:r>
              <a:rPr lang="ko-KR" altLang="en-US" dirty="0"/>
              <a:t>이 사이가 </a:t>
            </a:r>
            <a:r>
              <a:rPr lang="ko-KR" altLang="en-US" dirty="0" err="1"/>
              <a:t>붙이는것</a:t>
            </a:r>
            <a:r>
              <a:rPr lang="en-US" altLang="ko-KR" dirty="0"/>
              <a:t>)</a:t>
            </a:r>
          </a:p>
          <a:p>
            <a:r>
              <a:rPr lang="en-US" dirty="0"/>
              <a:t>Sha1</a:t>
            </a:r>
            <a:r>
              <a:rPr lang="ko-KR" altLang="en-US" dirty="0"/>
              <a:t>의 경우 </a:t>
            </a:r>
            <a:r>
              <a:rPr lang="en-US" altLang="ko-KR" dirty="0"/>
              <a:t>compression input</a:t>
            </a:r>
            <a:r>
              <a:rPr lang="ko-KR" altLang="en-US" dirty="0"/>
              <a:t>이 </a:t>
            </a:r>
            <a:r>
              <a:rPr lang="en-US" altLang="ko-KR" dirty="0"/>
              <a:t>512</a:t>
            </a:r>
            <a:r>
              <a:rPr lang="ko-KR" altLang="en-US" dirty="0"/>
              <a:t>비트가 되어야 합니다</a:t>
            </a:r>
            <a:r>
              <a:rPr lang="en-US" altLang="ko-KR" dirty="0"/>
              <a:t>.</a:t>
            </a:r>
          </a:p>
          <a:p>
            <a:r>
              <a:rPr lang="en-US" dirty="0"/>
              <a:t>Message + </a:t>
            </a:r>
            <a:r>
              <a:rPr lang="ko-KR" altLang="en-US" dirty="0"/>
              <a:t>이 사이 </a:t>
            </a:r>
            <a:r>
              <a:rPr lang="en-US" altLang="ko-KR" dirty="0"/>
              <a:t>padding </a:t>
            </a:r>
            <a:r>
              <a:rPr lang="ko-KR" altLang="en-US" dirty="0"/>
              <a:t>그리고 </a:t>
            </a:r>
            <a:r>
              <a:rPr lang="en-US" altLang="ko-KR" dirty="0"/>
              <a:t>message length (64bit</a:t>
            </a:r>
            <a:r>
              <a:rPr lang="ko-KR" altLang="en-US" dirty="0"/>
              <a:t>가</a:t>
            </a:r>
            <a:r>
              <a:rPr lang="en-US" altLang="ko-KR" dirty="0"/>
              <a:t>) =&gt; 512</a:t>
            </a:r>
            <a:r>
              <a:rPr lang="ko-KR" altLang="en-US" dirty="0"/>
              <a:t>비트의 정수배가 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맨 처음 </a:t>
            </a:r>
            <a:r>
              <a:rPr lang="en-US" altLang="ko-KR" dirty="0"/>
              <a:t>1 bit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되고 나머지는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MESSAGE</a:t>
            </a:r>
            <a:r>
              <a:rPr lang="ko-KR" altLang="en-US" dirty="0"/>
              <a:t>가 </a:t>
            </a:r>
            <a:r>
              <a:rPr lang="en-US" altLang="ko-KR" dirty="0"/>
              <a:t>447</a:t>
            </a:r>
            <a:r>
              <a:rPr lang="ko-KR" altLang="en-US" dirty="0"/>
              <a:t>비트면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64</a:t>
            </a:r>
            <a:r>
              <a:rPr lang="ko-KR" altLang="en-US" dirty="0"/>
              <a:t>비트를 하면 </a:t>
            </a:r>
            <a:r>
              <a:rPr lang="en-US" altLang="ko-KR" dirty="0"/>
              <a:t>512</a:t>
            </a:r>
            <a:r>
              <a:rPr lang="ko-KR" altLang="en-US" dirty="0"/>
              <a:t>비트가 됩니다</a:t>
            </a:r>
            <a:r>
              <a:rPr lang="en-US" altLang="ko-KR" dirty="0"/>
              <a:t>.</a:t>
            </a:r>
          </a:p>
          <a:p>
            <a:r>
              <a:rPr lang="en-US" dirty="0"/>
              <a:t>448</a:t>
            </a:r>
            <a:r>
              <a:rPr lang="ko-KR" altLang="en-US" dirty="0"/>
              <a:t>비트면 </a:t>
            </a:r>
            <a:r>
              <a:rPr lang="en-US" altLang="ko-KR" dirty="0"/>
              <a:t>1</a:t>
            </a:r>
            <a:r>
              <a:rPr lang="ko-KR" altLang="en-US" dirty="0"/>
              <a:t>하고 </a:t>
            </a:r>
            <a:r>
              <a:rPr lang="en-US" altLang="ko-KR" dirty="0"/>
              <a:t>+ 64 :513</a:t>
            </a:r>
            <a:r>
              <a:rPr lang="ko-KR" altLang="en-US" dirty="0"/>
              <a:t>비트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511</a:t>
            </a:r>
            <a:r>
              <a:rPr lang="ko-KR" altLang="en-US" dirty="0">
                <a:sym typeface="Wingdings" panose="05000000000000000000" pitchFamily="2" charset="2"/>
              </a:rPr>
              <a:t>번을 채우면 정수배가 되어 </a:t>
            </a:r>
            <a:r>
              <a:rPr lang="en-US" altLang="ko-KR" dirty="0">
                <a:sym typeface="Wingdings" panose="05000000000000000000" pitchFamily="2" charset="2"/>
              </a:rPr>
              <a:t>1024</a:t>
            </a:r>
            <a:r>
              <a:rPr lang="ko-KR" altLang="en-US" dirty="0">
                <a:sym typeface="Wingdings" panose="05000000000000000000" pitchFamily="2" charset="2"/>
              </a:rPr>
              <a:t>비트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6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dirty="0"/>
              <a:t>Compression function</a:t>
            </a:r>
            <a:r>
              <a:rPr lang="ko-KR" altLang="en-US" dirty="0"/>
              <a:t>은 </a:t>
            </a:r>
            <a:r>
              <a:rPr lang="en-US" altLang="ko-KR" dirty="0"/>
              <a:t>512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앞에 </a:t>
            </a:r>
            <a:r>
              <a:rPr lang="en-US" altLang="ko-KR" dirty="0"/>
              <a:t>1 </a:t>
            </a:r>
            <a:r>
              <a:rPr lang="ko-KR" altLang="en-US" dirty="0"/>
              <a:t>비트가 달라지면 최종 </a:t>
            </a:r>
            <a:r>
              <a:rPr lang="en-US" altLang="ko-KR" dirty="0"/>
              <a:t>function</a:t>
            </a:r>
            <a:r>
              <a:rPr lang="ko-KR" altLang="en-US" dirty="0"/>
              <a:t>이 다라지게 하려면 체인 역할을 해야 함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131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해시 값 길이는 </a:t>
            </a:r>
            <a:r>
              <a:rPr lang="en-US" altLang="ko-KR" dirty="0"/>
              <a:t>160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블럭당</a:t>
            </a:r>
            <a:r>
              <a:rPr lang="ko-KR" altLang="en-US" dirty="0"/>
              <a:t> </a:t>
            </a:r>
            <a:r>
              <a:rPr lang="en-US" altLang="ko-KR" dirty="0"/>
              <a:t>512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예전에는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/>
              <a:t>machine</a:t>
            </a:r>
            <a:r>
              <a:rPr lang="ko-KR" altLang="en-US" dirty="0"/>
              <a:t>이 많아서</a:t>
            </a:r>
            <a:endParaRPr lang="en-US" altLang="ko-KR" dirty="0"/>
          </a:p>
          <a:p>
            <a:r>
              <a:rPr lang="en-US" dirty="0"/>
              <a:t>512/32 =&gt; </a:t>
            </a:r>
            <a:r>
              <a:rPr lang="ko-KR" altLang="en-US" dirty="0"/>
              <a:t>전체 </a:t>
            </a:r>
            <a:r>
              <a:rPr lang="en-US" altLang="ko-KR" dirty="0"/>
              <a:t>block</a:t>
            </a:r>
            <a:r>
              <a:rPr lang="ko-KR" altLang="en-US" dirty="0"/>
              <a:t>내에는</a:t>
            </a:r>
            <a:r>
              <a:rPr lang="en-US" dirty="0"/>
              <a:t> 16 sub blocks</a:t>
            </a:r>
            <a:r>
              <a:rPr lang="ko-KR" altLang="en-US" dirty="0"/>
              <a:t>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Compression function</a:t>
            </a:r>
            <a:r>
              <a:rPr lang="ko-KR" altLang="en-US" dirty="0"/>
              <a:t>과 </a:t>
            </a:r>
            <a:r>
              <a:rPr lang="en-US" altLang="ko-KR" dirty="0"/>
              <a:t>Compression function </a:t>
            </a:r>
            <a:r>
              <a:rPr lang="ko-KR" altLang="en-US" dirty="0"/>
              <a:t>사이에 전파되는 값을</a:t>
            </a:r>
            <a:endParaRPr lang="en-US" altLang="ko-KR" dirty="0"/>
          </a:p>
          <a:p>
            <a:r>
              <a:rPr lang="en-US" altLang="ko-KR" dirty="0"/>
              <a:t>Chaining variable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CV</a:t>
            </a:r>
            <a:r>
              <a:rPr lang="ko-KR" altLang="en-US" dirty="0"/>
              <a:t>와 </a:t>
            </a:r>
            <a:r>
              <a:rPr lang="en-US" altLang="ko-KR" dirty="0"/>
              <a:t>Message block</a:t>
            </a:r>
            <a:r>
              <a:rPr lang="ko-KR" altLang="en-US" dirty="0"/>
              <a:t>을 받아서 </a:t>
            </a:r>
            <a:r>
              <a:rPr lang="en-US" altLang="ko-KR" dirty="0"/>
              <a:t>compression function </a:t>
            </a:r>
            <a:r>
              <a:rPr lang="ko-KR" altLang="en-US" dirty="0"/>
              <a:t>연산을 하고</a:t>
            </a:r>
            <a:endParaRPr lang="en-US" altLang="ko-KR" dirty="0"/>
          </a:p>
          <a:p>
            <a:r>
              <a:rPr lang="ko-KR" altLang="en-US" dirty="0"/>
              <a:t>계속 </a:t>
            </a:r>
            <a:r>
              <a:rPr lang="en-US" altLang="ko-KR" dirty="0"/>
              <a:t>iteration</a:t>
            </a:r>
            <a:r>
              <a:rPr lang="ko-KR" altLang="en-US" dirty="0"/>
              <a:t>을 하여 연산을 합니다</a:t>
            </a:r>
            <a:r>
              <a:rPr lang="en-US" altLang="ko-KR" dirty="0"/>
              <a:t>. </a:t>
            </a:r>
            <a:r>
              <a:rPr lang="ko-KR" altLang="en-US" dirty="0"/>
              <a:t>이 연산 개수가 </a:t>
            </a:r>
            <a:r>
              <a:rPr lang="en-US" altLang="ko-KR" dirty="0"/>
              <a:t>80</a:t>
            </a:r>
            <a:r>
              <a:rPr lang="ko-KR" altLang="en-US" dirty="0"/>
              <a:t>번입니다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Round 4</a:t>
            </a:r>
            <a:r>
              <a:rPr lang="ko-KR" altLang="en-US" dirty="0"/>
              <a:t>개로 나누고 한 </a:t>
            </a:r>
            <a:r>
              <a:rPr lang="en-US" altLang="ko-KR" dirty="0"/>
              <a:t>round</a:t>
            </a:r>
            <a:r>
              <a:rPr lang="ko-KR" altLang="en-US" dirty="0"/>
              <a:t>당 </a:t>
            </a:r>
            <a:r>
              <a:rPr lang="en-US" altLang="ko-KR" dirty="0"/>
              <a:t>20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 of t(iteration</a:t>
            </a:r>
            <a:r>
              <a:rPr lang="ko-KR" altLang="en-US" dirty="0"/>
              <a:t>을 나타내는</a:t>
            </a:r>
            <a:r>
              <a:rPr lang="en-US" altLang="ko-KR" dirty="0"/>
              <a:t>) 0 ~79 </a:t>
            </a:r>
            <a:r>
              <a:rPr lang="ko-KR" altLang="en-US" dirty="0" err="1"/>
              <a:t>상수값</a:t>
            </a:r>
            <a:endParaRPr lang="en-US" altLang="ko-KR" dirty="0"/>
          </a:p>
          <a:p>
            <a:r>
              <a:rPr lang="en-US" altLang="ko-KR" dirty="0"/>
              <a:t>Sub-blocks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개가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5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  <a:r>
              <a:rPr lang="ko-KR" altLang="en-US" dirty="0"/>
              <a:t>은 말씀 드렸고</a:t>
            </a:r>
            <a:endParaRPr lang="en-US" altLang="ko-KR" dirty="0"/>
          </a:p>
          <a:p>
            <a:r>
              <a:rPr lang="en-US" dirty="0"/>
              <a:t>Padding </a:t>
            </a:r>
            <a:r>
              <a:rPr lang="ko-KR" altLang="en-US" dirty="0"/>
              <a:t>까지 해서 </a:t>
            </a:r>
            <a:r>
              <a:rPr lang="en-US" altLang="ko-KR" dirty="0"/>
              <a:t>512 </a:t>
            </a:r>
            <a:r>
              <a:rPr lang="ko-KR" altLang="en-US" dirty="0"/>
              <a:t>비트 정수배가 되면 한 </a:t>
            </a:r>
            <a:r>
              <a:rPr lang="ko-KR" altLang="en-US" dirty="0" err="1"/>
              <a:t>블락씨</a:t>
            </a:r>
            <a:r>
              <a:rPr lang="ko-KR" altLang="en-US" dirty="0"/>
              <a:t> 자르게 되고</a:t>
            </a:r>
            <a:endParaRPr lang="en-US" altLang="ko-KR" dirty="0"/>
          </a:p>
          <a:p>
            <a:r>
              <a:rPr lang="ko-KR" altLang="en-US" dirty="0"/>
              <a:t>맨 처음 </a:t>
            </a:r>
            <a:r>
              <a:rPr lang="en-US" altLang="ko-KR" dirty="0"/>
              <a:t>Chain Variable </a:t>
            </a:r>
            <a:r>
              <a:rPr lang="ko-KR" altLang="en-US" dirty="0" err="1"/>
              <a:t>아까전</a:t>
            </a:r>
            <a:r>
              <a:rPr lang="ko-KR" altLang="en-US" dirty="0"/>
              <a:t> </a:t>
            </a:r>
            <a:r>
              <a:rPr lang="en-US" altLang="ko-KR" dirty="0"/>
              <a:t>initialize vector</a:t>
            </a:r>
            <a:r>
              <a:rPr lang="ko-KR" altLang="en-US" dirty="0"/>
              <a:t>라고 한 값을 구한 것은 </a:t>
            </a:r>
            <a:endParaRPr lang="en-US" altLang="ko-KR" dirty="0"/>
          </a:p>
          <a:p>
            <a:r>
              <a:rPr lang="en-US" dirty="0"/>
              <a:t>160 bit</a:t>
            </a:r>
            <a:r>
              <a:rPr lang="ko-KR" altLang="en-US" dirty="0"/>
              <a:t>를 </a:t>
            </a:r>
            <a:r>
              <a:rPr lang="ko-KR" altLang="en-US" dirty="0" err="1"/>
              <a:t>이런식</a:t>
            </a:r>
            <a:r>
              <a:rPr lang="en-US" altLang="ko-KR" dirty="0"/>
              <a:t>(A,B,C,D,E)</a:t>
            </a:r>
            <a:r>
              <a:rPr lang="ko-KR" altLang="en-US" dirty="0"/>
              <a:t>로 만듭니다</a:t>
            </a:r>
            <a:r>
              <a:rPr lang="en-US" altLang="ko-KR" dirty="0"/>
              <a:t>. </a:t>
            </a:r>
            <a:r>
              <a:rPr lang="ko-KR" altLang="en-US" dirty="0"/>
              <a:t>하나의 상수 값이 </a:t>
            </a:r>
            <a:r>
              <a:rPr lang="en-US" altLang="ko-KR" dirty="0"/>
              <a:t>4BIT 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평범한 패턴으로 구성되어 있음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아까 </a:t>
            </a:r>
            <a:r>
              <a:rPr lang="en-US" altLang="ko-KR" dirty="0"/>
              <a:t>K</a:t>
            </a:r>
            <a:r>
              <a:rPr lang="ko-KR" altLang="en-US" dirty="0"/>
              <a:t>라는 </a:t>
            </a:r>
            <a:r>
              <a:rPr lang="en-US" altLang="ko-KR" dirty="0"/>
              <a:t>80</a:t>
            </a:r>
            <a:r>
              <a:rPr lang="ko-KR" altLang="en-US" dirty="0"/>
              <a:t>개의 상수가 </a:t>
            </a:r>
            <a:r>
              <a:rPr lang="en-US" altLang="ko-KR" dirty="0"/>
              <a:t>COMPRESSION FUNCTION</a:t>
            </a:r>
            <a:r>
              <a:rPr lang="ko-KR" altLang="en-US" dirty="0"/>
              <a:t>에 쓰이게 되는데</a:t>
            </a:r>
            <a:endParaRPr lang="en-US" altLang="ko-KR" dirty="0"/>
          </a:p>
          <a:p>
            <a:r>
              <a:rPr lang="ko-KR" altLang="en-US" dirty="0"/>
              <a:t>이것도 누구나 이해할 수 있는 값이 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루트</a:t>
            </a:r>
            <a:r>
              <a:rPr lang="en-US" altLang="ko-KR" dirty="0"/>
              <a:t>2,</a:t>
            </a:r>
            <a:r>
              <a:rPr lang="ko-KR" altLang="en-US" dirty="0"/>
              <a:t>루트</a:t>
            </a:r>
            <a:r>
              <a:rPr lang="en-US" altLang="ko-KR" dirty="0"/>
              <a:t>3,</a:t>
            </a:r>
            <a:r>
              <a:rPr lang="ko-KR" altLang="en-US" dirty="0"/>
              <a:t>루트</a:t>
            </a:r>
            <a:r>
              <a:rPr lang="en-US" altLang="ko-KR" dirty="0"/>
              <a:t>4 </a:t>
            </a:r>
            <a:r>
              <a:rPr lang="ko-KR" altLang="en-US" dirty="0"/>
              <a:t>같은 값들을 이진수로 표현한 값을 나타냅니다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3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406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compression function </a:t>
            </a:r>
            <a:r>
              <a:rPr lang="ko-KR" altLang="en-US" dirty="0"/>
              <a:t>안을 보면</a:t>
            </a:r>
            <a:endParaRPr lang="en-US" altLang="ko-KR" dirty="0"/>
          </a:p>
          <a:p>
            <a:r>
              <a:rPr lang="ko-KR" altLang="en-US" dirty="0"/>
              <a:t>하나 직전 </a:t>
            </a:r>
            <a:r>
              <a:rPr lang="en-US" altLang="ko-KR" dirty="0"/>
              <a:t>chaining variable compression function</a:t>
            </a:r>
            <a:r>
              <a:rPr lang="ko-KR" altLang="en-US" dirty="0"/>
              <a:t>에 </a:t>
            </a:r>
            <a:r>
              <a:rPr lang="ko-KR" altLang="en-US" dirty="0" err="1"/>
              <a:t>들어갈거고</a:t>
            </a:r>
            <a:endParaRPr lang="en-US" altLang="ko-KR" dirty="0"/>
          </a:p>
          <a:p>
            <a:r>
              <a:rPr lang="en-US" dirty="0"/>
              <a:t>512 bit (</a:t>
            </a:r>
            <a:r>
              <a:rPr lang="ko-KR" altLang="en-US" dirty="0"/>
              <a:t>메시지를 자른 </a:t>
            </a:r>
            <a:r>
              <a:rPr lang="en-US" altLang="ko-KR" dirty="0"/>
              <a:t>512 bit</a:t>
            </a:r>
            <a:r>
              <a:rPr lang="ko-KR" altLang="en-US" dirty="0"/>
              <a:t>가 두개가 들어갈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메시지를 자른 값은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words</a:t>
            </a:r>
            <a:r>
              <a:rPr lang="ko-KR" altLang="en-US" dirty="0"/>
              <a:t>로 </a:t>
            </a:r>
            <a:r>
              <a:rPr lang="ko-KR" altLang="en-US" dirty="0" err="1"/>
              <a:t>구성되어있고</a:t>
            </a:r>
            <a:endParaRPr lang="en-US" dirty="0"/>
          </a:p>
          <a:p>
            <a:r>
              <a:rPr lang="en-US" dirty="0"/>
              <a:t>Chaining Variable</a:t>
            </a:r>
            <a:r>
              <a:rPr lang="ko-KR" altLang="en-US" dirty="0"/>
              <a:t>이 </a:t>
            </a:r>
            <a:r>
              <a:rPr lang="en-US" altLang="ko-KR" dirty="0"/>
              <a:t>Compression function</a:t>
            </a:r>
            <a:r>
              <a:rPr lang="ko-KR" altLang="en-US" dirty="0"/>
              <a:t>에 </a:t>
            </a:r>
            <a:r>
              <a:rPr lang="ko-KR" altLang="en-US" dirty="0" err="1"/>
              <a:t>들어갈거고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415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512 message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block -&gt; 16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word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인데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mixing and shifting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으로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80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wording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으로 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이게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20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개씩 들어가고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round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4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round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하나에는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iteration 20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번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CVq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(q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번째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160</a:t>
            </a:r>
            <a:r>
              <a:rPr lang="ko-KR" altLang="en-US" dirty="0"/>
              <a:t>비트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word</a:t>
            </a:r>
            <a:r>
              <a:rPr lang="ko-KR" altLang="en-US" dirty="0"/>
              <a:t>가 있습니다 </a:t>
            </a:r>
            <a:r>
              <a:rPr lang="en-US" altLang="ko-KR" dirty="0" err="1"/>
              <a:t>a,b,c,d,e</a:t>
            </a:r>
            <a:r>
              <a:rPr lang="ko-KR" altLang="en-US" dirty="0"/>
              <a:t>라고 표기를 하면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Exclusive </a:t>
            </a:r>
            <a:r>
              <a:rPr lang="ko-KR" altLang="en-US" dirty="0"/>
              <a:t>구조가 있는데 </a:t>
            </a:r>
            <a:r>
              <a:rPr lang="ko-KR" altLang="en-US" dirty="0" err="1"/>
              <a:t>이런것</a:t>
            </a:r>
            <a:r>
              <a:rPr lang="ko-KR" altLang="en-US" dirty="0"/>
              <a:t> 때문에 </a:t>
            </a:r>
            <a:r>
              <a:rPr lang="en-US" altLang="ko-KR" dirty="0"/>
              <a:t>D-M(</a:t>
            </a:r>
            <a:r>
              <a:rPr lang="ko-KR" altLang="en-US" dirty="0"/>
              <a:t>데이비스 </a:t>
            </a:r>
            <a:r>
              <a:rPr lang="ko-KR" altLang="en-US" dirty="0" err="1"/>
              <a:t>마이어</a:t>
            </a:r>
            <a:r>
              <a:rPr lang="ko-KR" altLang="en-US" dirty="0"/>
              <a:t> 구조</a:t>
            </a:r>
            <a:r>
              <a:rPr lang="en-US" altLang="ko-KR" dirty="0"/>
              <a:t>)</a:t>
            </a:r>
            <a:r>
              <a:rPr lang="ko-KR" altLang="en-US" dirty="0"/>
              <a:t>를 가지고 있다고 볼 수가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이 파란 </a:t>
            </a:r>
            <a:r>
              <a:rPr lang="en-US" altLang="ko-KR" dirty="0"/>
              <a:t>box round</a:t>
            </a:r>
            <a:r>
              <a:rPr lang="ko-KR" altLang="en-US" dirty="0"/>
              <a:t> 하나에 무엇이 진행되는지 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728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32bit</a:t>
            </a:r>
          </a:p>
          <a:p>
            <a:r>
              <a:rPr lang="en-US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word</a:t>
            </a:r>
            <a:r>
              <a:rPr lang="ko-KR" altLang="en-US" dirty="0"/>
              <a:t>에 대해서 어떻게 연산을 하는가</a:t>
            </a:r>
            <a:r>
              <a:rPr lang="en-US" altLang="ko-KR" dirty="0"/>
              <a:t>?</a:t>
            </a:r>
          </a:p>
          <a:p>
            <a:r>
              <a:rPr lang="en-US" dirty="0"/>
              <a:t>Function f</a:t>
            </a:r>
            <a:r>
              <a:rPr lang="ko-KR" altLang="en-US" dirty="0"/>
              <a:t>가 있는데 각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16</a:t>
            </a:r>
            <a:r>
              <a:rPr lang="ko-KR" altLang="en-US" dirty="0"/>
              <a:t>개 </a:t>
            </a:r>
            <a:r>
              <a:rPr lang="en-US" altLang="ko-KR" dirty="0"/>
              <a:t>word</a:t>
            </a:r>
            <a:r>
              <a:rPr lang="ko-KR" altLang="en-US" dirty="0"/>
              <a:t>는 처음에 들어왔고 </a:t>
            </a:r>
            <a:r>
              <a:rPr lang="en-US" altLang="ko-KR" dirty="0"/>
              <a:t>17</a:t>
            </a:r>
            <a:r>
              <a:rPr lang="ko-KR" altLang="en-US" dirty="0"/>
              <a:t>번째 </a:t>
            </a:r>
            <a:r>
              <a:rPr lang="en-US" altLang="ko-KR" dirty="0"/>
              <a:t>word</a:t>
            </a:r>
            <a:r>
              <a:rPr lang="ko-KR" altLang="en-US" dirty="0"/>
              <a:t>부터는 그전에 </a:t>
            </a:r>
            <a:endParaRPr lang="en-US" altLang="ko-KR" dirty="0"/>
          </a:p>
          <a:p>
            <a:r>
              <a:rPr lang="en-US" dirty="0"/>
              <a:t>W16 (17</a:t>
            </a:r>
            <a:r>
              <a:rPr lang="ko-KR" altLang="en-US" dirty="0"/>
              <a:t>번째 </a:t>
            </a:r>
            <a:r>
              <a:rPr lang="en-US" altLang="ko-KR" dirty="0"/>
              <a:t>word)</a:t>
            </a:r>
            <a:r>
              <a:rPr lang="en-US" dirty="0"/>
              <a:t>=W13+W8+W2+W0(</a:t>
            </a:r>
            <a:r>
              <a:rPr lang="ko-KR" altLang="en-US" dirty="0"/>
              <a:t>처음</a:t>
            </a:r>
            <a:r>
              <a:rPr lang="en-US" altLang="ko-KR" dirty="0"/>
              <a:t>) </a:t>
            </a:r>
            <a:r>
              <a:rPr lang="ko-KR" altLang="en-US" dirty="0"/>
              <a:t>이걸 가지고 </a:t>
            </a:r>
            <a:r>
              <a:rPr lang="en-US" altLang="ko-KR" dirty="0"/>
              <a:t>shifting </a:t>
            </a:r>
            <a:r>
              <a:rPr lang="ko-KR" altLang="en-US" dirty="0"/>
              <a:t>한다음에</a:t>
            </a:r>
            <a:endParaRPr lang="en-US" altLang="ko-KR" dirty="0"/>
          </a:p>
          <a:p>
            <a:r>
              <a:rPr lang="en-US" dirty="0"/>
              <a:t>Exclusive XOR</a:t>
            </a:r>
            <a:r>
              <a:rPr lang="ko-KR" altLang="en-US" dirty="0"/>
              <a:t>을 해서 전체 </a:t>
            </a:r>
            <a:r>
              <a:rPr lang="en-US" altLang="ko-KR" dirty="0"/>
              <a:t>80</a:t>
            </a:r>
            <a:r>
              <a:rPr lang="ko-KR" altLang="en-US" dirty="0"/>
              <a:t>개를 만드는 것입니다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Denotes addition modulo: 2^32</a:t>
            </a:r>
            <a:r>
              <a:rPr lang="ko-KR" altLang="en-US" dirty="0"/>
              <a:t>비트 </a:t>
            </a:r>
            <a:r>
              <a:rPr lang="en-US" altLang="ko-KR" dirty="0"/>
              <a:t>32</a:t>
            </a:r>
            <a:r>
              <a:rPr lang="ko-KR" altLang="en-US" dirty="0"/>
              <a:t>비트 올림수가 생기면 무시한다</a:t>
            </a:r>
            <a:endParaRPr lang="en-US" altLang="ko-KR" dirty="0"/>
          </a:p>
          <a:p>
            <a:r>
              <a:rPr lang="en-US" dirty="0"/>
              <a:t>Kt</a:t>
            </a:r>
            <a:r>
              <a:rPr lang="ko-KR" altLang="en-US" dirty="0"/>
              <a:t>는 </a:t>
            </a:r>
            <a:r>
              <a:rPr lang="en-US" dirty="0"/>
              <a:t>Iteration </a:t>
            </a:r>
            <a:r>
              <a:rPr lang="ko-KR" altLang="en-US" dirty="0"/>
              <a:t>별로 상수가 있음</a:t>
            </a:r>
            <a:endParaRPr lang="en-US" altLang="ko-KR" dirty="0"/>
          </a:p>
          <a:p>
            <a:r>
              <a:rPr lang="en-US" dirty="0"/>
              <a:t>F: B,C,D</a:t>
            </a:r>
            <a:r>
              <a:rPr lang="ko-KR" altLang="en-US" dirty="0"/>
              <a:t>를 가지고 연산을 </a:t>
            </a:r>
            <a:r>
              <a:rPr lang="ko-KR" altLang="en-US" dirty="0" err="1"/>
              <a:t>할꺼고</a:t>
            </a:r>
            <a:r>
              <a:rPr lang="ko-KR" altLang="en-US" dirty="0"/>
              <a:t> </a:t>
            </a:r>
            <a:endParaRPr lang="en-US" dirty="0"/>
          </a:p>
          <a:p>
            <a:r>
              <a:rPr lang="en-US" dirty="0"/>
              <a:t>E</a:t>
            </a:r>
            <a:r>
              <a:rPr lang="ko-KR" altLang="en-US" dirty="0" err="1"/>
              <a:t>값하고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결과가 더하기 </a:t>
            </a:r>
            <a:r>
              <a:rPr lang="en-US" altLang="ko-KR" dirty="0"/>
              <a:t>MODULO 2^32</a:t>
            </a:r>
            <a:r>
              <a:rPr lang="ko-KR" altLang="en-US" dirty="0"/>
              <a:t>승을 </a:t>
            </a:r>
            <a:endParaRPr lang="en-US" dirty="0"/>
          </a:p>
          <a:p>
            <a:r>
              <a:rPr lang="en-US" dirty="0"/>
              <a:t>&lt;&lt;&lt;shifting </a:t>
            </a:r>
            <a:r>
              <a:rPr lang="ko-KR" altLang="en-US" dirty="0"/>
              <a:t>왼쪽으로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/ 30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441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Sha1</a:t>
            </a:r>
            <a:r>
              <a:rPr lang="ko-KR" altLang="en-US" dirty="0"/>
              <a:t>과 </a:t>
            </a:r>
            <a:r>
              <a:rPr lang="ko-KR" altLang="en-US" dirty="0" err="1"/>
              <a:t>비슷한구조입니다</a:t>
            </a:r>
            <a:r>
              <a:rPr lang="en-US" altLang="ko-KR" dirty="0"/>
              <a:t>.</a:t>
            </a:r>
          </a:p>
          <a:p>
            <a:r>
              <a:rPr lang="en-US" dirty="0"/>
              <a:t>Sha2</a:t>
            </a:r>
            <a:r>
              <a:rPr lang="ko-KR" altLang="en-US" dirty="0"/>
              <a:t>는 </a:t>
            </a:r>
            <a:r>
              <a:rPr lang="en-US" altLang="ko-KR" dirty="0"/>
              <a:t>hash </a:t>
            </a:r>
            <a:r>
              <a:rPr lang="ko-KR" altLang="en-US" dirty="0"/>
              <a:t>길이를 다양하게 한 부분입니다</a:t>
            </a:r>
            <a:r>
              <a:rPr lang="en-US" altLang="ko-KR" dirty="0"/>
              <a:t>.</a:t>
            </a:r>
          </a:p>
          <a:p>
            <a:r>
              <a:rPr lang="en-US" dirty="0"/>
              <a:t>224,256,384,512bit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전체를 </a:t>
            </a:r>
            <a:r>
              <a:rPr lang="en-US" altLang="ko-KR" dirty="0"/>
              <a:t>sha-2family</a:t>
            </a:r>
            <a:r>
              <a:rPr lang="ko-KR" altLang="en-US" dirty="0"/>
              <a:t>이고 </a:t>
            </a:r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en-US" altLang="ko-KR" dirty="0"/>
              <a:t>sha512 bit</a:t>
            </a:r>
            <a:r>
              <a:rPr lang="ko-KR" altLang="en-US" dirty="0"/>
              <a:t>를 보겠습니다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아까 </a:t>
            </a:r>
            <a:r>
              <a:rPr lang="en-US" altLang="ko-KR" dirty="0"/>
              <a:t>sha1</a:t>
            </a:r>
            <a:r>
              <a:rPr lang="ko-KR" altLang="en-US" dirty="0"/>
              <a:t>과 </a:t>
            </a:r>
            <a:r>
              <a:rPr lang="ko-KR" altLang="en-US" dirty="0" err="1"/>
              <a:t>다른점</a:t>
            </a:r>
            <a:r>
              <a:rPr lang="ko-KR" altLang="en-US" dirty="0"/>
              <a:t> </a:t>
            </a:r>
            <a:r>
              <a:rPr lang="en-US" altLang="ko-KR" dirty="0"/>
              <a:t>exclusive all</a:t>
            </a:r>
            <a:r>
              <a:rPr lang="ko-KR" altLang="en-US" dirty="0"/>
              <a:t>을 하나 더 </a:t>
            </a:r>
            <a:r>
              <a:rPr lang="ko-KR" altLang="en-US" dirty="0" err="1"/>
              <a:t>두엇다는점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566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Kt</a:t>
            </a:r>
            <a:r>
              <a:rPr lang="ko-KR" altLang="en-US" dirty="0"/>
              <a:t>가 상수인데 </a:t>
            </a:r>
            <a:r>
              <a:rPr lang="en-US" altLang="ko-KR" dirty="0"/>
              <a:t>prime number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 err="1"/>
              <a:t>차근을</a:t>
            </a:r>
            <a:r>
              <a:rPr lang="ko-KR" altLang="en-US" dirty="0"/>
              <a:t> 이진수로 표현한 것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414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68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29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81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701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EncryptPKCS1v15 </a:t>
            </a:r>
            <a:r>
              <a:rPr lang="ko-KR" altLang="en-US" dirty="0"/>
              <a:t>는 </a:t>
            </a:r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Keys</a:t>
            </a:r>
            <a:r>
              <a:rPr lang="ko-KR" altLang="en-US" dirty="0"/>
              <a:t>가 </a:t>
            </a:r>
            <a:r>
              <a:rPr lang="en-US" altLang="ko-KR" dirty="0"/>
              <a:t>dangerous </a:t>
            </a:r>
            <a:r>
              <a:rPr lang="ko-KR" altLang="en-US" dirty="0"/>
              <a:t>해서 잘 안쓴다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5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57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hash function and sha256.New() is a reasonable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310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565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833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117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2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022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190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8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필요 모듈안 </a:t>
            </a:r>
            <a:r>
              <a:rPr lang="en-US" altLang="ko-KR" dirty="0"/>
              <a:t>database/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/>
              <a:t>MySQL </a:t>
            </a:r>
            <a:r>
              <a:rPr lang="ko-KR" altLang="en-US" dirty="0"/>
              <a:t>드라이버인 </a:t>
            </a:r>
            <a:r>
              <a:rPr lang="en-US" altLang="ko-KR" dirty="0"/>
              <a:t>GO-SQLDRIVER/MYSQL </a:t>
            </a:r>
            <a:r>
              <a:rPr lang="ko-KR" altLang="en-US" dirty="0"/>
              <a:t>모듈을 </a:t>
            </a:r>
            <a:r>
              <a:rPr lang="en-US" altLang="ko-KR" dirty="0"/>
              <a:t>IMPORT</a:t>
            </a:r>
          </a:p>
          <a:p>
            <a:r>
              <a:rPr lang="ko-KR" altLang="en-US" dirty="0"/>
              <a:t>드라이버는 기본 모듈이 아니므로 </a:t>
            </a:r>
            <a:r>
              <a:rPr lang="en-US" altLang="ko-KR" dirty="0"/>
              <a:t>go get github.com </a:t>
            </a:r>
            <a:r>
              <a:rPr lang="ko-KR" altLang="en-US" dirty="0"/>
              <a:t>명령을 통해 먼저 다운로드</a:t>
            </a:r>
            <a:endParaRPr lang="en-US" altLang="ko-KR" dirty="0"/>
          </a:p>
          <a:p>
            <a:r>
              <a:rPr lang="en-US" altLang="ko-KR" dirty="0"/>
              <a:t>Golang</a:t>
            </a:r>
            <a:r>
              <a:rPr lang="ko-KR" altLang="en-US" dirty="0"/>
              <a:t>에서는 </a:t>
            </a:r>
            <a:r>
              <a:rPr lang="en-US" altLang="ko-KR" dirty="0"/>
              <a:t>import </a:t>
            </a:r>
            <a:r>
              <a:rPr lang="ko-KR" altLang="en-US" dirty="0"/>
              <a:t>순서가 중요하므로 </a:t>
            </a:r>
            <a:r>
              <a:rPr lang="en-US" altLang="ko-KR" dirty="0"/>
              <a:t>database/</a:t>
            </a:r>
            <a:r>
              <a:rPr lang="en-US" altLang="ko-KR" dirty="0" err="1"/>
              <a:t>sql</a:t>
            </a:r>
            <a:r>
              <a:rPr lang="ko-KR" altLang="en-US" dirty="0"/>
              <a:t>이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드라이버보다 먼저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</a:t>
            </a:r>
            <a:r>
              <a:rPr lang="ko-KR" altLang="en-US" dirty="0"/>
              <a:t>에서 </a:t>
            </a:r>
            <a:r>
              <a:rPr lang="en-US" altLang="ko-KR" dirty="0"/>
              <a:t>MySQL </a:t>
            </a:r>
            <a:r>
              <a:rPr lang="ko-KR" altLang="en-US" dirty="0"/>
              <a:t>사용하기 위해서는 표준 패키지 </a:t>
            </a:r>
            <a:r>
              <a:rPr lang="en-US" altLang="ko-KR" dirty="0"/>
              <a:t>database/</a:t>
            </a:r>
            <a:r>
              <a:rPr lang="en-US" altLang="ko-KR" dirty="0" err="1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MYSQL </a:t>
            </a:r>
            <a:r>
              <a:rPr lang="ko-KR" altLang="en-US" dirty="0"/>
              <a:t>드라이버를 </a:t>
            </a:r>
            <a:r>
              <a:rPr lang="en-US" altLang="ko-KR" dirty="0"/>
              <a:t>import 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MySQL Driver</a:t>
            </a:r>
            <a:r>
              <a:rPr lang="ko-KR" altLang="en-US" dirty="0"/>
              <a:t>를 처음 사용하는 경우는 </a:t>
            </a:r>
            <a:endParaRPr lang="en-US" altLang="ko-KR" dirty="0"/>
          </a:p>
          <a:p>
            <a:r>
              <a:rPr lang="ko-KR" altLang="en-US" dirty="0"/>
              <a:t>아래와 같이 </a:t>
            </a:r>
            <a:r>
              <a:rPr lang="en-US" altLang="ko-KR" dirty="0"/>
              <a:t>go get </a:t>
            </a:r>
            <a:r>
              <a:rPr lang="ko-KR" altLang="en-US" dirty="0"/>
              <a:t>명령을 통해 패키지를 먼저 다운 받아야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Terminal</a:t>
            </a:r>
            <a:r>
              <a:rPr lang="ko-KR" altLang="en-US" dirty="0"/>
              <a:t>에 </a:t>
            </a:r>
            <a:r>
              <a:rPr lang="en-US" altLang="ko-KR" dirty="0"/>
              <a:t>Go get –u github.com</a:t>
            </a:r>
            <a:r>
              <a:rPr lang="ko-KR" altLang="en-US" dirty="0"/>
              <a:t>을 하면 이렇게 받아질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go get</a:t>
            </a:r>
            <a:r>
              <a:rPr lang="ko-KR" altLang="en-US" dirty="0"/>
              <a:t>은 외부 패키지를 가져오는 명령어입니다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Github</a:t>
            </a:r>
            <a:r>
              <a:rPr lang="ko-KR" altLang="en-US" dirty="0"/>
              <a:t> 레퍼지토리를 가져온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3CBA3-961C-4294-85EF-BCE0F2FD5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5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859782"/>
            <a:ext cx="9144000" cy="22849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>
          <a:xfrm>
            <a:off x="0" y="-20538"/>
            <a:ext cx="9144000" cy="123596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 flipV="1">
            <a:off x="0" y="634358"/>
            <a:ext cx="9144000" cy="45159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915988"/>
            <a:ext cx="8641655" cy="381635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Font typeface="+mj-lt"/>
              <a:buAutoNum type="arabicParenR"/>
              <a:defRPr sz="2400" b="1">
                <a:solidFill>
                  <a:srgbClr val="25406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1pPr>
            <a:lvl2pPr marL="627063" indent="-285750">
              <a:spcBef>
                <a:spcPts val="600"/>
              </a:spcBef>
              <a:buFont typeface="Calibri" panose="020F0502020204030204" pitchFamily="34" charset="0"/>
              <a:buChar char="&gt;"/>
              <a:defRPr sz="2000" b="1">
                <a:solidFill>
                  <a:srgbClr val="B9964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2pPr>
            <a:lvl3pPr marL="893763" indent="-228600">
              <a:spcBef>
                <a:spcPts val="600"/>
              </a:spcBef>
              <a:defRPr sz="17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3pPr>
            <a:lvl4pPr marL="1255713" indent="-228600">
              <a:spcBef>
                <a:spcPts val="600"/>
              </a:spcBef>
              <a:defRPr sz="1600" b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4pPr>
            <a:lvl5pPr marL="1617663" indent="-228600">
              <a:spcBef>
                <a:spcPts val="600"/>
              </a:spcBef>
              <a:defRPr sz="1600" b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5pPr>
            <a:lvl6pPr marL="2514600" indent="-228600">
              <a:buFont typeface="Wingdings" pitchFamily="2" charset="2"/>
              <a:buChar char="Ø"/>
              <a:defRPr/>
            </a:lvl6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91215" y="80357"/>
            <a:ext cx="8201265" cy="527835"/>
          </a:xfrm>
          <a:prstGeom prst="rect">
            <a:avLst/>
          </a:prstGeom>
        </p:spPr>
        <p:txBody>
          <a:bodyPr anchor="b"/>
          <a:lstStyle>
            <a:lvl1pPr algn="l">
              <a:defRPr kumimoji="1" lang="ko-KR" altLang="en-US" sz="2800" kern="1200" smtClean="0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14325" y="176213"/>
            <a:ext cx="371475" cy="3714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73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859782"/>
            <a:ext cx="9144000" cy="22849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00A67D6-4AEF-404E-B4DA-DE404FB57BCC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7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>
          <a:xfrm>
            <a:off x="0" y="-20538"/>
            <a:ext cx="9144000" cy="123596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 flipV="1">
            <a:off x="0" y="627534"/>
            <a:ext cx="9144000" cy="45159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00A67D6-4AEF-404E-B4DA-DE404FB57BCC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6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>
          <a:xfrm>
            <a:off x="0" y="-20538"/>
            <a:ext cx="9144000" cy="123596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 flipV="1">
            <a:off x="0" y="627534"/>
            <a:ext cx="9144000" cy="45159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>
          <a:xfrm>
            <a:off x="0" y="-20538"/>
            <a:ext cx="9144000" cy="1235968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 flipV="1">
            <a:off x="0" y="636114"/>
            <a:ext cx="9144000" cy="45159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25" y="915988"/>
            <a:ext cx="8569647" cy="381635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Font typeface="+mj-lt"/>
              <a:buAutoNum type="arabicParenR"/>
              <a:defRPr sz="2400" b="1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7063" indent="-285750">
              <a:spcBef>
                <a:spcPts val="600"/>
              </a:spcBef>
              <a:buFont typeface="Calibri" panose="020F0502020204030204" pitchFamily="34" charset="0"/>
              <a:buChar char="&gt;"/>
              <a:defRPr sz="2000" b="1">
                <a:solidFill>
                  <a:srgbClr val="B9964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3763" indent="-228600">
              <a:spcBef>
                <a:spcPts val="600"/>
              </a:spcBef>
              <a:defRPr sz="1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55713" indent="-228600">
              <a:spcBef>
                <a:spcPts val="600"/>
              </a:spcBef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17663" indent="-228600">
              <a:spcBef>
                <a:spcPts val="600"/>
              </a:spcBef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  <p:sp>
        <p:nvSpPr>
          <p:cNvPr id="7" name="제목 12"/>
          <p:cNvSpPr>
            <a:spLocks noGrp="1"/>
          </p:cNvSpPr>
          <p:nvPr>
            <p:ph type="title"/>
          </p:nvPr>
        </p:nvSpPr>
        <p:spPr>
          <a:xfrm>
            <a:off x="691215" y="80357"/>
            <a:ext cx="5176929" cy="527835"/>
          </a:xfrm>
          <a:prstGeom prst="rect">
            <a:avLst/>
          </a:prstGeom>
        </p:spPr>
        <p:txBody>
          <a:bodyPr anchor="b"/>
          <a:lstStyle>
            <a:lvl1pPr algn="l">
              <a:defRPr kumimoji="1" lang="ko-KR" altLang="en-US" sz="2800" kern="1200" smtClean="0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Calibri" panose="020F050202020403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176213"/>
            <a:ext cx="371475" cy="3714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00A67D6-4AEF-404E-B4DA-DE404FB57BCC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6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00A67D6-4AEF-404E-B4DA-DE404FB57BCC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5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daehee.tistory.com/27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Boxplus.png" TargetMode="External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ujiban/Go-lang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ujiban/ASP.NET/tree/main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0" y="1001425"/>
            <a:ext cx="9144000" cy="4142075"/>
          </a:xfrm>
          <a:prstGeom prst="rect">
            <a:avLst/>
          </a:prstGeom>
          <a:solidFill>
            <a:srgbClr val="C6A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93365"/>
            <a:ext cx="9144000" cy="324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6188" y="223307"/>
            <a:ext cx="112147" cy="5961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94398" y="1065560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spc="-150" dirty="0" err="1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핀테크</a:t>
            </a:r>
            <a:r>
              <a:rPr lang="ko-KR" altLang="en-US" sz="5400" b="1" spc="-150" dirty="0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산업 응용</a:t>
            </a:r>
          </a:p>
        </p:txBody>
      </p:sp>
      <p:sp>
        <p:nvSpPr>
          <p:cNvPr id="7" name="이등변 삼각형 6"/>
          <p:cNvSpPr/>
          <p:nvPr/>
        </p:nvSpPr>
        <p:spPr>
          <a:xfrm rot="10800000">
            <a:off x="1043609" y="1012054"/>
            <a:ext cx="144016" cy="9232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D1B6-FA4C-9D72-466C-4C5916DC3389}"/>
              </a:ext>
            </a:extLst>
          </p:cNvPr>
          <p:cNvSpPr txBox="1"/>
          <p:nvPr/>
        </p:nvSpPr>
        <p:spPr>
          <a:xfrm>
            <a:off x="2721130" y="3740066"/>
            <a:ext cx="370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엄현상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교수님 강의 실습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차시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반지훈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서윤형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2022/05/16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94A9A-4ECE-9B43-4DFE-80B6DEE1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fld id="{E00A67D6-4AEF-404E-B4DA-DE404FB57BCC}" type="slidenum">
              <a:rPr lang="ko-KR" altLang="en-US" smtClean="0"/>
              <a:pPr algn="l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7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10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4" y="915566"/>
            <a:ext cx="8104387" cy="16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연동할 구조체 만들고 선언하기</a:t>
            </a:r>
            <a:endParaRPr kumimoji="0" lang="en-US" altLang="ko-KR" sz="2000" b="1" dirty="0">
              <a:solidFill>
                <a:srgbClr val="2540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hangingPunct="0">
              <a:lnSpc>
                <a:spcPct val="94000"/>
              </a:lnSpc>
              <a:spcBef>
                <a:spcPts val="600"/>
              </a:spcBef>
            </a:pP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[</a:t>
            </a:r>
            <a:r>
              <a:rPr kumimoji="0" lang="ko-KR" altLang="en-US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타입명</a:t>
            </a: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struct {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ko-KR" altLang="en-US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필드명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타입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ko-KR" altLang="en-US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필드명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타입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FC036A-DEFD-79A1-6B93-F7D77A1E6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45189"/>
            <a:ext cx="7056784" cy="1078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E8A6B-5366-2FE6-7827-4CE6A4C0B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8692"/>
            <a:ext cx="7056784" cy="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11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6" y="1339307"/>
            <a:ext cx="8104387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DB </a:t>
            </a: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연결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 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Format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맞추기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Connection: </a:t>
            </a:r>
            <a:r>
              <a:rPr lang="en-US" altLang="ko-KR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sql.Open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드라이버명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DataSource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Format]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3115B9-98D7-963C-3637-4C00B552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29179"/>
            <a:ext cx="6381750" cy="86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12EAFA-77D0-CD37-024E-7790156EF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38350"/>
            <a:ext cx="638175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B0CD3-3973-31CB-0998-DB970DCC3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18367"/>
            <a:ext cx="6381750" cy="5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8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12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6" y="1339307"/>
            <a:ext cx="8104387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연결 확인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에러 처리하기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&amp; </a:t>
            </a:r>
            <a:r>
              <a:rPr lang="en-US" altLang="ko-KR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db.Ping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E55469-F452-6CA6-5C08-2189D196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35432"/>
            <a:ext cx="5857875" cy="1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8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13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6" y="951724"/>
            <a:ext cx="8104387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Defer </a:t>
            </a:r>
            <a:r>
              <a:rPr kumimoji="0" lang="ko-KR" altLang="en-US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지연 실행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defer [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명령문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DA4FE4-5707-6460-211E-44A5A4E4DBD2}"/>
              </a:ext>
            </a:extLst>
          </p:cNvPr>
          <p:cNvSpPr/>
          <p:nvPr/>
        </p:nvSpPr>
        <p:spPr>
          <a:xfrm>
            <a:off x="1259632" y="1695712"/>
            <a:ext cx="165618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C5C1BE9-8F8E-159F-8256-F42C2F0C9D06}"/>
              </a:ext>
            </a:extLst>
          </p:cNvPr>
          <p:cNvCxnSpPr/>
          <p:nvPr/>
        </p:nvCxnSpPr>
        <p:spPr>
          <a:xfrm>
            <a:off x="3131840" y="1923678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4BE1F5-BC98-2EE1-D7B1-C4F273FEEF18}"/>
              </a:ext>
            </a:extLst>
          </p:cNvPr>
          <p:cNvCxnSpPr/>
          <p:nvPr/>
        </p:nvCxnSpPr>
        <p:spPr>
          <a:xfrm>
            <a:off x="3131840" y="271576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1792A4-AB9D-F5A1-4B3C-6D0D786A835B}"/>
              </a:ext>
            </a:extLst>
          </p:cNvPr>
          <p:cNvCxnSpPr/>
          <p:nvPr/>
        </p:nvCxnSpPr>
        <p:spPr>
          <a:xfrm flipH="1">
            <a:off x="3131840" y="227177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F2C96-1A3F-AF09-101B-E3E81969C5F3}"/>
              </a:ext>
            </a:extLst>
          </p:cNvPr>
          <p:cNvSpPr/>
          <p:nvPr/>
        </p:nvSpPr>
        <p:spPr>
          <a:xfrm>
            <a:off x="5580112" y="1719596"/>
            <a:ext cx="1656184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6093A-0A55-071A-13B3-68984BF9EEC9}"/>
              </a:ext>
            </a:extLst>
          </p:cNvPr>
          <p:cNvSpPr txBox="1"/>
          <p:nvPr/>
        </p:nvSpPr>
        <p:spPr>
          <a:xfrm>
            <a:off x="3106241" y="1593329"/>
            <a:ext cx="228620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</a:t>
            </a:r>
            <a:r>
              <a:rPr lang="ko-KR" alt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파일 작업할 때 파일 핸들 요청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A6D46-C5E6-B70F-5F5C-C23AEC69CD3B}"/>
              </a:ext>
            </a:extLst>
          </p:cNvPr>
          <p:cNvSpPr txBox="1"/>
          <p:nvPr/>
        </p:nvSpPr>
        <p:spPr>
          <a:xfrm>
            <a:off x="3563889" y="1987072"/>
            <a:ext cx="123463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파일 핸들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42E93-6E8D-CC68-CDE7-9030ADBF484D}"/>
              </a:ext>
            </a:extLst>
          </p:cNvPr>
          <p:cNvSpPr txBox="1"/>
          <p:nvPr/>
        </p:nvSpPr>
        <p:spPr>
          <a:xfrm>
            <a:off x="3098364" y="2427734"/>
            <a:ext cx="228620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작업을 완료하고 파일 핸들 반환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8433A2-0445-CF50-F52B-A6523FCA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15053"/>
            <a:ext cx="5976664" cy="7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0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14</a:t>
            </a:fld>
            <a:endParaRPr lang="ko-KR" altLang="en-US" sz="11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7801640-E59C-4042-A7CA-3AEFFD4A2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40481"/>
            <a:ext cx="8280920" cy="39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15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4" y="871787"/>
            <a:ext cx="810438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kumimoji="0" lang="ko-KR" altLang="en-US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생성 및 </a:t>
            </a:r>
            <a:r>
              <a:rPr kumimoji="0" lang="en-US" altLang="ko-KR" sz="2000" b="1" dirty="0">
                <a:solidFill>
                  <a:srgbClr val="25406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75C29-3204-227F-EEBF-19E11C58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3" y="1323536"/>
            <a:ext cx="7688598" cy="29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16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6" y="1039251"/>
            <a:ext cx="810438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되었는 지 확인 방법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 err="1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RowsAffected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64ECC2-8321-4085-08BC-872CEFFE3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1" y="1779662"/>
            <a:ext cx="7381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2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17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84" y="1415207"/>
            <a:ext cx="8104387" cy="13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Query 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단일 실행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99DAD-5FC4-AA40-7BF6-8792C724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1" y="1851670"/>
            <a:ext cx="7348818" cy="23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18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11" y="773626"/>
            <a:ext cx="8104387" cy="130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Query </a:t>
            </a:r>
            <a:r>
              <a:rPr kumimoji="0" lang="ko-KR" altLang="en-US" sz="20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다수 실행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A21AC8-EC21-8361-1EA7-D85ACCF8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4" y="1223691"/>
            <a:ext cx="7162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92965"/>
            <a:ext cx="9144000" cy="4142075"/>
          </a:xfrm>
          <a:prstGeom prst="rect">
            <a:avLst/>
          </a:prstGeom>
          <a:solidFill>
            <a:srgbClr val="C6A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Calibri" panose="020F0502020204030204" pitchFamily="34" charset="0"/>
              </a:rPr>
              <a:t>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20538"/>
            <a:ext cx="9144000" cy="102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5926" y="-1922368"/>
            <a:ext cx="112147" cy="5961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3528" y="135672"/>
            <a:ext cx="2068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800" b="1" spc="-150" dirty="0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lang="ko-KR" altLang="en-US" sz="3800" b="1" spc="-150" dirty="0">
              <a:solidFill>
                <a:srgbClr val="C6A86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1043609" y="1012054"/>
            <a:ext cx="144016" cy="9232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107504" y="1349808"/>
            <a:ext cx="9036496" cy="256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인터넷 보안 개요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인터넷 보안이란</a:t>
            </a: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보안 서비스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암호 시스템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A28B3628-8A10-4EEB-94ED-F5F6F05E1E51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19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54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92965"/>
            <a:ext cx="9144000" cy="4142075"/>
          </a:xfrm>
          <a:prstGeom prst="rect">
            <a:avLst/>
          </a:prstGeom>
          <a:solidFill>
            <a:srgbClr val="C6A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Calibri" panose="020F0502020204030204" pitchFamily="34" charset="0"/>
              </a:rPr>
              <a:t>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20538"/>
            <a:ext cx="9144000" cy="102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5926" y="-1922368"/>
            <a:ext cx="112147" cy="5961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3528" y="135672"/>
            <a:ext cx="2068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800" b="1" spc="-150" dirty="0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lang="ko-KR" altLang="en-US" sz="3800" b="1" spc="-150" dirty="0">
              <a:solidFill>
                <a:srgbClr val="C6A86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1043609" y="1012054"/>
            <a:ext cx="144016" cy="9232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107504" y="1349808"/>
            <a:ext cx="9036496" cy="256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GO </a:t>
            </a:r>
            <a:r>
              <a:rPr lang="en-US" altLang="ko-KR" sz="2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DataBase</a:t>
            </a: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연동  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인터넷 보안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해쉬</a:t>
            </a: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함수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실습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9695EF0-C34D-4F09-ADBD-DFC7AFA9F896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8898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보안의 종류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Physical security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Resource exhaustion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0070C0"/>
                </a:solidFill>
                <a:latin typeface="Calibri" panose="020F0502020204030204" pitchFamily="34" charset="0"/>
                <a:ea typeface="나눔고딕 ExtraBold" panose="020D0904000000000000"/>
              </a:rPr>
              <a:t>Computer/System security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0070C0"/>
                </a:solidFill>
                <a:latin typeface="Calibri" panose="020F0502020204030204" pitchFamily="34" charset="0"/>
                <a:ea typeface="나눔고딕 ExtraBold" panose="020D0904000000000000"/>
              </a:rPr>
              <a:t>Internet/Network security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Cryptography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Social engineering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Emotional security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20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8924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컴퓨터보안 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vs </a:t>
            </a: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인터넷보안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컴퓨터 보안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컴퓨터가 네트워크에 연결되어 잇더라도 컴퓨터의 데이터를 보호하는 자동화 된 도구 및 메커니즘</a:t>
            </a:r>
            <a:endParaRPr kumimoji="0"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lvl="3">
              <a:buFont typeface="Arial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</a:t>
            </a:r>
            <a:r>
              <a:rPr kumimoji="0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gainst hackers (intrusion), malware, …</a:t>
            </a:r>
          </a:p>
          <a:p>
            <a:pPr lvl="3">
              <a:buFont typeface="Arial" charset="0"/>
              <a:buChar char="•"/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Access control, authorization, …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인터넷 보안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네트워크 또는 상호 연결된 네트워크에서 정보 전송과 관련된 보안 위반을 방지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탐지 및 수정하는 조치를 함</a:t>
            </a:r>
            <a:endParaRPr kumimoji="0"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네트워크의 모든 것이 대상이 될 수 있음</a:t>
            </a:r>
            <a:endParaRPr kumimoji="0"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전송된 모든 비트를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tapped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할 수 있음</a:t>
            </a:r>
            <a:endParaRPr kumimoji="0" lang="en-US" altLang="ko-KR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671EAB8E-8386-4E7B-A862-10DF24EBB272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21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643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Internet Attack Model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DDA2F4F-4E7A-4D34-AF64-08B6E03B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57" y="2309565"/>
            <a:ext cx="1293812" cy="803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72FFAD4-6DF3-4465-8842-24DFDA56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625" y="2459732"/>
            <a:ext cx="1043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DFCF893-41E1-4C2B-801A-17A33F6C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950" y="2322265"/>
            <a:ext cx="1293812" cy="803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16EA1C0-2247-4F2E-A9D2-FAE0B9EB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514" y="2459731"/>
            <a:ext cx="1200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8751D4F4-0B1C-4BDC-9E4E-F7EF979BD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7470" y="2690565"/>
            <a:ext cx="2643336" cy="301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A49A3921-9794-4B52-9612-EA9D110439FD}"/>
              </a:ext>
            </a:extLst>
          </p:cNvPr>
          <p:cNvSpPr/>
          <p:nvPr/>
        </p:nvSpPr>
        <p:spPr bwMode="auto">
          <a:xfrm>
            <a:off x="3150220" y="2265450"/>
            <a:ext cx="1656184" cy="954372"/>
          </a:xfrm>
          <a:prstGeom prst="cloud">
            <a:avLst/>
          </a:prstGeom>
          <a:solidFill>
            <a:srgbClr val="808080">
              <a:lumMod val="40000"/>
              <a:lumOff val="60000"/>
            </a:srgbClr>
          </a:solidFill>
          <a:ln w="317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C405DEE-7876-4FF0-B82B-235B8EC3D26F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22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009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Internet Attack Model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Alice and Bob want to communicate securely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Eve (intruder) map tap, delete, add, modify messages</a:t>
            </a:r>
          </a:p>
          <a:p>
            <a:pPr marL="341313" lvl="1" indent="0" eaLnBrk="0" hangingPunct="0">
              <a:spcBef>
                <a:spcPts val="600"/>
              </a:spcBef>
              <a:buNone/>
            </a:pPr>
            <a:endParaRPr kumimoji="0" lang="en-US" altLang="ko-KR" sz="24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pic>
        <p:nvPicPr>
          <p:cNvPr id="34" name="Picture 6" descr="Alice">
            <a:extLst>
              <a:ext uri="{FF2B5EF4-FFF2-40B4-BE49-F238E27FC236}">
                <a16:creationId xmlns:a16="http://schemas.microsoft.com/office/drawing/2014/main" id="{291804F4-BEDB-4742-8D72-6CED3A88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11" y="2372779"/>
            <a:ext cx="630177" cy="77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Bob">
            <a:extLst>
              <a:ext uri="{FF2B5EF4-FFF2-40B4-BE49-F238E27FC236}">
                <a16:creationId xmlns:a16="http://schemas.microsoft.com/office/drawing/2014/main" id="{AB0BA631-3F7E-445C-8985-0D781710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91" y="2411510"/>
            <a:ext cx="709413" cy="7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9" descr="Eve">
            <a:extLst>
              <a:ext uri="{FF2B5EF4-FFF2-40B4-BE49-F238E27FC236}">
                <a16:creationId xmlns:a16="http://schemas.microsoft.com/office/drawing/2014/main" id="{FF6D79F1-A58D-4AC3-9DA7-41C3E527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5375" y="4198245"/>
            <a:ext cx="817570" cy="978207"/>
          </a:xfrm>
          <a:prstGeom prst="rect">
            <a:avLst/>
          </a:prstGeom>
          <a:noFill/>
        </p:spPr>
      </p:pic>
      <p:sp>
        <p:nvSpPr>
          <p:cNvPr id="37" name="Rectangle 11">
            <a:extLst>
              <a:ext uri="{FF2B5EF4-FFF2-40B4-BE49-F238E27FC236}">
                <a16:creationId xmlns:a16="http://schemas.microsoft.com/office/drawing/2014/main" id="{11DC5FC2-85B9-4C92-A391-9AF31E55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38" y="2943700"/>
            <a:ext cx="1293812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46047DD6-4518-41C5-8297-390B3F3D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959" y="3064349"/>
            <a:ext cx="1043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61A0561D-AEA4-4D75-A1A0-1407F846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738" y="2956400"/>
            <a:ext cx="1293812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F139F575-0445-49B9-96FB-9F23CDA3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39" y="3093867"/>
            <a:ext cx="1193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66674FB3-51F7-4A57-948B-2E88DCF8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83" y="2207581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995981A0-D657-4D83-8200-DDFA29934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375" y="2621437"/>
            <a:ext cx="354691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0F298E25-7655-4421-9DDB-B58D7DB6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813" y="3142137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83FAAE2F-D640-4410-B791-5F1E93D5C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848" y="3296894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ED6CD390-BD1C-4612-93F9-967AFE2C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066" y="2188817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data, control messages</a:t>
            </a:r>
          </a:p>
        </p:txBody>
      </p:sp>
      <p:sp>
        <p:nvSpPr>
          <p:cNvPr id="46" name="Line 24">
            <a:extLst>
              <a:ext uri="{FF2B5EF4-FFF2-40B4-BE49-F238E27FC236}">
                <a16:creationId xmlns:a16="http://schemas.microsoft.com/office/drawing/2014/main" id="{5F54838C-086F-4AA8-9B1B-4708CEB53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313" y="2773837"/>
            <a:ext cx="274406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69908F77-1739-4D78-8DE1-712949CBC22C}"/>
              </a:ext>
            </a:extLst>
          </p:cNvPr>
          <p:cNvSpPr>
            <a:spLocks/>
          </p:cNvSpPr>
          <p:nvPr/>
        </p:nvSpPr>
        <p:spPr bwMode="auto">
          <a:xfrm>
            <a:off x="3725100" y="339455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6 w 344"/>
              <a:gd name="T3" fmla="*/ 2147483646 h 789"/>
              <a:gd name="T4" fmla="*/ 2147483646 w 344"/>
              <a:gd name="T5" fmla="*/ 2147483646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C0FFB98A-1C17-4402-ABF0-217DB2766446}"/>
              </a:ext>
            </a:extLst>
          </p:cNvPr>
          <p:cNvSpPr>
            <a:spLocks/>
          </p:cNvSpPr>
          <p:nvPr/>
        </p:nvSpPr>
        <p:spPr bwMode="auto">
          <a:xfrm flipH="1">
            <a:off x="4399788" y="3392962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6 w 344"/>
              <a:gd name="T3" fmla="*/ 2147483646 h 789"/>
              <a:gd name="T4" fmla="*/ 2147483646 w 344"/>
              <a:gd name="T5" fmla="*/ 2147483646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27">
            <a:extLst>
              <a:ext uri="{FF2B5EF4-FFF2-40B4-BE49-F238E27FC236}">
                <a16:creationId xmlns:a16="http://schemas.microsoft.com/office/drawing/2014/main" id="{A6806AD9-3EAC-4F95-B07B-92C35F224B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2075" y="3324700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B0BDA8E2-88CF-41A0-B1A2-9B729234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34" y="3054825"/>
            <a:ext cx="737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51" name="Line 29">
            <a:extLst>
              <a:ext uri="{FF2B5EF4-FFF2-40B4-BE49-F238E27FC236}">
                <a16:creationId xmlns:a16="http://schemas.microsoft.com/office/drawing/2014/main" id="{FD5FEDAB-6598-4A92-963F-AC01C74CE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7250" y="3294537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29317555-83F0-45DD-B563-A20D6AA9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709" y="3024662"/>
            <a:ext cx="737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53" name="Text Box 33">
            <a:extLst>
              <a:ext uri="{FF2B5EF4-FFF2-40B4-BE49-F238E27FC236}">
                <a16:creationId xmlns:a16="http://schemas.microsoft.com/office/drawing/2014/main" id="{BFB319C2-7BB6-4ACF-B4AA-2A0A3126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85" y="4274782"/>
            <a:ext cx="625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47486559-102E-48F3-8141-438BDDD5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3265" y="4668238"/>
            <a:ext cx="2249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Source: Kurose at UMass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슬라이드 번호 개체 틀 1">
            <a:extLst>
              <a:ext uri="{FF2B5EF4-FFF2-40B4-BE49-F238E27FC236}">
                <a16:creationId xmlns:a16="http://schemas.microsoft.com/office/drawing/2014/main" id="{E193451D-EE03-41D0-9AD1-1B12B3586E38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6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인터넷 공격 유형</a:t>
            </a: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sz="2400" dirty="0">
                <a:latin typeface="Calibri" panose="020F0502020204030204" pitchFamily="34" charset="0"/>
                <a:ea typeface="나눔고딕 ExtraBold" panose="020D0904000000000000"/>
              </a:rPr>
              <a:t>E</a:t>
            </a: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avesdrop: intercept messages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Insert/modify/delete messages inside the network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sz="2400" dirty="0">
                <a:latin typeface="Calibri" panose="020F0502020204030204" pitchFamily="34" charset="0"/>
                <a:ea typeface="나눔고딕 ExtraBold" panose="020D0904000000000000"/>
              </a:rPr>
              <a:t>I</a:t>
            </a: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mpersonation: fake (spoof) source address in packet or sender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Hijacking: “take over” ongoing connection by removing sender or receiver, inserting himself in place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sz="2400" dirty="0">
                <a:latin typeface="Calibri" panose="020F0502020204030204" pitchFamily="34" charset="0"/>
                <a:ea typeface="나눔고딕 ExtraBold" panose="020D0904000000000000"/>
              </a:rPr>
              <a:t>D</a:t>
            </a:r>
            <a:r>
              <a:rPr kumimoji="0" lang="en-US" altLang="ko-KR" sz="2400" b="1" dirty="0">
                <a:latin typeface="Calibri" panose="020F0502020204030204" pitchFamily="34" charset="0"/>
                <a:ea typeface="나눔고딕 ExtraBold" panose="020D0904000000000000"/>
              </a:rPr>
              <a:t>enial of service (DoS): </a:t>
            </a:r>
            <a:r>
              <a:rPr kumimoji="0" lang="en-US" altLang="ko-KR" sz="24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prevent service from being used by others (e.g.,  by overloading resources)</a:t>
            </a:r>
          </a:p>
          <a:p>
            <a:pPr marL="0" lvl="0" indent="0" eaLnBrk="0" hangingPunct="0">
              <a:spcBef>
                <a:spcPts val="600"/>
              </a:spcBef>
              <a:buNone/>
            </a:pP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C405DEE-7876-4FF0-B82B-235B8EC3D26F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24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317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실제 인터넷 공격 종류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 (1/2)</a:t>
            </a: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Wiretapping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Port scanning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Cryptographic attack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Find the key, find the plaintext for the ciphertext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Spoofing 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Phishing, pharming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Man-in-the-middle </a:t>
            </a:r>
          </a:p>
          <a:p>
            <a:pPr marL="0" lvl="0" indent="0" eaLnBrk="0" hangingPunct="0">
              <a:spcBef>
                <a:spcPts val="600"/>
              </a:spcBef>
              <a:buNone/>
            </a:pP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C405DEE-7876-4FF0-B82B-235B8EC3D26F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25</a:t>
            </a:fld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FB0F2A-C911-4A74-ACA7-1E01CC0D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31790"/>
            <a:ext cx="3427623" cy="1965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4F47F-AA32-4ABF-A3E1-422F5FF8EF38}"/>
              </a:ext>
            </a:extLst>
          </p:cNvPr>
          <p:cNvSpPr txBox="1"/>
          <p:nvPr/>
        </p:nvSpPr>
        <p:spPr>
          <a:xfrm>
            <a:off x="7455632" y="4715677"/>
            <a:ext cx="145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incapsula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8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실제 인터넷 공격 종류 </a:t>
            </a:r>
            <a:r>
              <a:rPr kumimoji="0" lang="en-US" altLang="ko-KR" sz="24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(2/2)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D</a:t>
            </a: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enial of service: host-based vs distributed Dos (DDoS)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Poisoning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Session hijacking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Information gathering attack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Phone, Web, SNS,...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Spam</a:t>
            </a:r>
          </a:p>
          <a:p>
            <a:pPr marL="0" lvl="0" indent="0" eaLnBrk="0" hangingPunct="0">
              <a:spcBef>
                <a:spcPts val="600"/>
              </a:spcBef>
              <a:buNone/>
            </a:pPr>
            <a:endParaRPr kumimoji="0" lang="en-US" altLang="ko-KR" sz="2400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보안이란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C405DEE-7876-4FF0-B82B-235B8EC3D26F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26</a:t>
            </a:fld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D380C0-541B-438C-98A7-B0601BD18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12" y="1767861"/>
            <a:ext cx="4464496" cy="2964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88AE8E-F631-4415-9EB1-944C32ABB6E4}"/>
              </a:ext>
            </a:extLst>
          </p:cNvPr>
          <p:cNvSpPr txBox="1"/>
          <p:nvPr/>
        </p:nvSpPr>
        <p:spPr>
          <a:xfrm>
            <a:off x="7092948" y="4561696"/>
            <a:ext cx="179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rugger tooling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기본 보안 서비스 종류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</a:rPr>
              <a:t>C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onfidentiality: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기밀성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</a:rPr>
              <a:t>I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ntegrity: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무결성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Data (or message) integrity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</a:rPr>
              <a:t>A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vailability: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가용성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Authentication: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인증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Non-repudiation: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부인 방지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서비스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27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3827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Attacks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against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CIA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서비스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28</a:t>
            </a:fld>
            <a:endParaRPr lang="ko-KR" altLang="en-US" sz="1100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E4919BF8-ED15-4EB3-A265-0EE046FE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26" y="735931"/>
            <a:ext cx="581767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85B3A-8B63-4671-9DB8-ABD99A3F256F}"/>
              </a:ext>
            </a:extLst>
          </p:cNvPr>
          <p:cNvSpPr txBox="1"/>
          <p:nvPr/>
        </p:nvSpPr>
        <p:spPr>
          <a:xfrm>
            <a:off x="6924610" y="4869473"/>
            <a:ext cx="2219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Forouzan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DeAnza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5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추가 보안 서비스 종류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Access control: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접근 제어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Identification (</a:t>
            </a:r>
            <a:r>
              <a:rPr kumimoji="0"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식별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Authentication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Authorization (</a:t>
            </a:r>
            <a:r>
              <a:rPr kumimoji="0"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권한부여</a:t>
            </a:r>
            <a:r>
              <a:rPr kumimoji="0" lang="en-US" altLang="ko-KR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kumimoji="0"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인가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 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Anonymity: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익명화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Accountability: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책임성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 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Privacy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나눔고딕 ExtraBold" panose="020D0904000000000000"/>
              </a:rPr>
              <a:t>Digital forensics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서비스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29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32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7" y="1678300"/>
            <a:ext cx="8104386" cy="178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MySQL </a:t>
            </a: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기기 설치</a:t>
            </a: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lvl="0" eaLnBrk="0" hangingPunct="0">
              <a:lnSpc>
                <a:spcPct val="94000"/>
              </a:lnSpc>
              <a:spcBef>
                <a:spcPts val="600"/>
              </a:spcBef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https://goddaehee.tistory.com/277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(MAC)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https://goddaehee.tistory.com/277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(Window)</a:t>
            </a:r>
          </a:p>
        </p:txBody>
      </p:sp>
    </p:spTree>
    <p:extLst>
      <p:ext uri="{BB962C8B-B14F-4D97-AF65-F5344CB8AC3E}">
        <p14:creationId xmlns:p14="http://schemas.microsoft.com/office/powerpoint/2010/main" val="280152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7"/>
            <a:ext cx="8641655" cy="4147155"/>
          </a:xfrm>
        </p:spPr>
        <p:txBody>
          <a:bodyPr/>
          <a:lstStyle/>
          <a:p>
            <a:pPr marL="357188" lvl="0" indent="-357188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</a:rPr>
              <a:t>보안 </a:t>
            </a:r>
            <a:r>
              <a:rPr kumimoji="0" lang="ko-KR" altLang="en-US" sz="2400" b="1" dirty="0" err="1">
                <a:solidFill>
                  <a:srgbClr val="254061"/>
                </a:solidFill>
              </a:rPr>
              <a:t>매커니즘</a:t>
            </a:r>
            <a:endParaRPr kumimoji="0" lang="en-US" altLang="ko-KR" sz="2400" b="1" dirty="0">
              <a:solidFill>
                <a:srgbClr val="254061"/>
              </a:solidFill>
            </a:endParaRPr>
          </a:p>
          <a:p>
            <a:pPr marL="627063" lvl="1" indent="-285750" eaLnBrk="0" hangingPunct="0">
              <a:spcBef>
                <a:spcPts val="4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Encryption(</a:t>
            </a:r>
            <a:r>
              <a:rPr kumimoji="0" lang="ko-KR" altLang="en-US" sz="2000" b="1" dirty="0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암호화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 and decryption(</a:t>
            </a:r>
            <a:r>
              <a:rPr kumimoji="0" lang="ko-KR" altLang="en-US" sz="2000" b="1" dirty="0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복호화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Key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Confidentiality, authentication</a:t>
            </a:r>
          </a:p>
          <a:p>
            <a:pPr marL="627063" lvl="1" indent="-285750" eaLnBrk="0" hangingPunct="0">
              <a:spcBef>
                <a:spcPts val="4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Message digest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H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ash function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I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ntegrity</a:t>
            </a:r>
          </a:p>
          <a:p>
            <a:pPr marL="627063" lvl="1" indent="-285750" eaLnBrk="0" hangingPunct="0">
              <a:spcBef>
                <a:spcPts val="4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Digital Signatures (</a:t>
            </a:r>
            <a:r>
              <a:rPr kumimoji="0" lang="ko-KR" altLang="en-US" sz="2000" b="1" dirty="0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서명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D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emonstrating the authenticity of a message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Authentication, integrity, non-repudiation 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627063" lvl="1" indent="-285750" eaLnBrk="0" hangingPunct="0">
              <a:spcBef>
                <a:spcPts val="4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Append-only public server (e.g., Blockchain)</a:t>
            </a:r>
          </a:p>
          <a:p>
            <a:pPr marL="893763" lvl="2" indent="-228600" eaLnBrk="0" hangingPunct="0">
              <a:spcBef>
                <a:spcPts val="400"/>
              </a:spcBef>
              <a:buFont typeface="Arial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I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ntegrity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서비스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30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3941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7"/>
            <a:ext cx="8641655" cy="4147155"/>
          </a:xfrm>
        </p:spPr>
        <p:txBody>
          <a:bodyPr/>
          <a:lstStyle/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Cryptosystem (</a:t>
            </a:r>
            <a:r>
              <a:rPr lang="ko-KR" altLang="en-US" dirty="0"/>
              <a:t>암호 시스템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31</a:t>
            </a:fld>
            <a:endParaRPr lang="ko-KR" altLang="en-US" sz="11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730599-232E-4E86-AA5D-97E28EA4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10" y="1995686"/>
            <a:ext cx="1573938" cy="1477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암호화</a:t>
            </a:r>
            <a:endParaRPr kumimoji="0"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D1BE12F-489B-4EF8-AEED-08B140244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05" y="310724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57E009E-9E8F-4C2C-B971-6A4A5731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23" y="1986423"/>
            <a:ext cx="12423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(plaintext,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cleartext</a:t>
            </a: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57878FE-D8CD-4997-9BE6-5CEC41B8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2001" y="12016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F9A004F-5304-4E22-B4F6-DB201CA4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805" y="858599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</a:rPr>
              <a:t>Encryption key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407BA64-4E0A-4BBC-A5D1-B7957E111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091748"/>
            <a:ext cx="23431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3E5004F-1BA0-4370-941A-39B0191F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938" y="2414012"/>
            <a:ext cx="1273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kumimoji="0" lang="en-US" altLang="ko-KR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A8C2DE8-0012-4CE5-A4C5-F4C9D63B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965" y="1995686"/>
            <a:ext cx="1608856" cy="1477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복호화</a:t>
            </a:r>
            <a:endParaRPr kumimoji="0"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048E3984-DDFC-4835-A898-5868D0B13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262" y="12016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FCA56041-7384-4972-8F54-24C316EE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861" y="859168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</a:rPr>
              <a:t>Decryption key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FD7901BE-62D3-4903-952F-CBE8F5309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309183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22C6C6EE-E6C1-4E48-BDD1-274E5C20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2530413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18" name="구름 17">
            <a:extLst>
              <a:ext uri="{FF2B5EF4-FFF2-40B4-BE49-F238E27FC236}">
                <a16:creationId xmlns:a16="http://schemas.microsoft.com/office/drawing/2014/main" id="{AA1CC500-BEA9-414F-B380-EE30576AB29D}"/>
              </a:ext>
            </a:extLst>
          </p:cNvPr>
          <p:cNvSpPr/>
          <p:nvPr/>
        </p:nvSpPr>
        <p:spPr>
          <a:xfrm>
            <a:off x="3662749" y="2882280"/>
            <a:ext cx="1485315" cy="55356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4">
            <a:extLst>
              <a:ext uri="{FF2B5EF4-FFF2-40B4-BE49-F238E27FC236}">
                <a16:creationId xmlns:a16="http://schemas.microsoft.com/office/drawing/2014/main" id="{3C226902-0F5D-4411-B16F-A41D4A09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88" y="3717322"/>
            <a:ext cx="5971727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>
              <a:spcBef>
                <a:spcPct val="0"/>
              </a:spcBef>
              <a:buFontTx/>
              <a:buNone/>
            </a:pPr>
            <a:r>
              <a:rPr lang="en-AU" altLang="ko-KR" sz="1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 - algorithm for performing encryption or decryption</a:t>
            </a:r>
          </a:p>
          <a:p>
            <a:pPr eaLnBrk="1" latinLnBrk="0">
              <a:spcBef>
                <a:spcPct val="0"/>
              </a:spcBef>
              <a:buFontTx/>
              <a:buNone/>
            </a:pPr>
            <a:r>
              <a:rPr lang="en-AU" altLang="ko-KR" sz="1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- info used in cipher known only to sender/receiver </a:t>
            </a:r>
          </a:p>
          <a:p>
            <a:pPr eaLnBrk="1" latinLnBrk="0">
              <a:spcBef>
                <a:spcPct val="0"/>
              </a:spcBef>
              <a:buFontTx/>
              <a:buNone/>
            </a:pPr>
            <a:r>
              <a:rPr lang="en-AU" altLang="ko-KR" sz="1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 - converting plaintext to ciphertext </a:t>
            </a:r>
          </a:p>
          <a:p>
            <a:pPr eaLnBrk="1" latinLnBrk="0">
              <a:spcBef>
                <a:spcPct val="0"/>
              </a:spcBef>
              <a:buFontTx/>
              <a:buNone/>
            </a:pPr>
            <a:r>
              <a:rPr lang="en-AU" altLang="ko-KR" sz="1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decrypt - recovering </a:t>
            </a:r>
            <a:r>
              <a:rPr lang="en-AU" altLang="ko-KR" sz="1800" dirty="0" err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AU" altLang="ko-KR" sz="1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plaintext</a:t>
            </a:r>
          </a:p>
        </p:txBody>
      </p:sp>
    </p:spTree>
    <p:extLst>
      <p:ext uri="{BB962C8B-B14F-4D97-AF65-F5344CB8AC3E}">
        <p14:creationId xmlns:p14="http://schemas.microsoft.com/office/powerpoint/2010/main" val="1714787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25" y="798149"/>
            <a:ext cx="8641655" cy="4147155"/>
          </a:xfrm>
        </p:spPr>
        <p:txBody>
          <a:bodyPr anchor="ctr"/>
          <a:lstStyle/>
          <a:p>
            <a:pPr marL="357188" lvl="0" indent="-357188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암호화 기법의 분류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Key</a:t>
            </a:r>
            <a:r>
              <a:rPr kumimoji="0" lang="ko-KR" altLang="en-US" sz="2000" b="1" dirty="0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사용되는 방식에 따라</a:t>
            </a:r>
            <a:endParaRPr kumimoji="0" lang="en-US" altLang="ko-KR" sz="2000" b="1" dirty="0">
              <a:solidFill>
                <a:srgbClr val="B9964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ko-KR" altLang="en-US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대칭키</a:t>
            </a:r>
            <a:r>
              <a:rPr kumimoji="0"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암호화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: Single Key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공개키 암호화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: Public Key</a:t>
            </a:r>
            <a:r>
              <a:rPr kumimoji="0" lang="ko-KR" altLang="en-US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P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rivate Key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ko-KR" altLang="en-US" sz="2000" b="1" dirty="0" err="1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평문이</a:t>
            </a:r>
            <a:r>
              <a:rPr kumimoji="0" lang="ko-KR" altLang="en-US" sz="2000" b="1" dirty="0">
                <a:solidFill>
                  <a:srgbClr val="B9964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처리되는 방식에 따라</a:t>
            </a:r>
            <a:endParaRPr kumimoji="0" lang="en-US" altLang="ko-KR" sz="2000" b="1" dirty="0">
              <a:solidFill>
                <a:srgbClr val="B9964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Block cipher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Stream cipher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32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043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7"/>
            <a:ext cx="8641655" cy="4147155"/>
          </a:xfrm>
        </p:spPr>
        <p:txBody>
          <a:bodyPr/>
          <a:lstStyle/>
          <a:p>
            <a:pPr marL="357188" lvl="0" indent="-357188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 err="1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Kerckhoffs’s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Principle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two choices for security of a cryptosystem</a:t>
            </a:r>
          </a:p>
          <a:p>
            <a:pPr marL="1008063" lvl="2" indent="-342900" eaLnBrk="0" hangingPunct="0">
              <a:spcBef>
                <a:spcPts val="600"/>
              </a:spcBef>
              <a:buFont typeface="+mj-lt"/>
              <a:buAutoNum type="arabicPeriod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encryption/decryption algorithm can be hidden</a:t>
            </a:r>
          </a:p>
          <a:p>
            <a:pPr marL="1350963" lvl="3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security by/through obscurity</a:t>
            </a:r>
          </a:p>
          <a:p>
            <a:pPr marL="1008063" lvl="2" indent="-342900" eaLnBrk="0" hangingPunct="0">
              <a:spcBef>
                <a:spcPts val="600"/>
              </a:spcBef>
              <a:buFont typeface="+mj-lt"/>
              <a:buAutoNum type="arabicPeriod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key can be hidden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 cryptosystem should be secure even if everything about the system, except the key, is public knowledge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33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510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25" y="722318"/>
            <a:ext cx="8578155" cy="4009837"/>
          </a:xfrm>
        </p:spPr>
        <p:txBody>
          <a:bodyPr anchor="ctr"/>
          <a:lstStyle/>
          <a:p>
            <a:pPr marL="357188" lvl="0" indent="-357188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Symmetric key cryptography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Single Key, Shared Key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 cryptosystem should be secure even if everything about the system, except the key, is public knowledge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r>
              <a:rPr lang="en-US" altLang="ko-KR" dirty="0"/>
              <a:t>: </a:t>
            </a:r>
            <a:r>
              <a:rPr lang="ko-KR" altLang="en-US" dirty="0" err="1"/>
              <a:t>대칭키</a:t>
            </a:r>
            <a:r>
              <a:rPr lang="ko-KR" altLang="en-US" dirty="0"/>
              <a:t> 암호화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34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675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7"/>
            <a:ext cx="8641655" cy="4147155"/>
          </a:xfrm>
        </p:spPr>
        <p:txBody>
          <a:bodyPr/>
          <a:lstStyle/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r>
              <a:rPr lang="en-US" altLang="ko-KR" dirty="0"/>
              <a:t>: </a:t>
            </a:r>
            <a:r>
              <a:rPr lang="ko-KR" altLang="en-US" dirty="0" err="1"/>
              <a:t>대칭키</a:t>
            </a:r>
            <a:r>
              <a:rPr lang="ko-KR" altLang="en-US" dirty="0"/>
              <a:t> 암호화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35</a:t>
            </a:fld>
            <a:endParaRPr lang="ko-KR" altLang="en-US" sz="1100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C05ABDB-0D3D-4138-A10B-D8809E2C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40" y="976491"/>
            <a:ext cx="6727223" cy="3196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C4DB7-E42B-48AC-962E-249AE3D77FED}"/>
              </a:ext>
            </a:extLst>
          </p:cNvPr>
          <p:cNvSpPr txBox="1"/>
          <p:nvPr/>
        </p:nvSpPr>
        <p:spPr>
          <a:xfrm>
            <a:off x="1208040" y="408305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ko-KR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D381-B24A-4826-8529-B135CD2FA5D9}"/>
              </a:ext>
            </a:extLst>
          </p:cNvPr>
          <p:cNvSpPr txBox="1"/>
          <p:nvPr/>
        </p:nvSpPr>
        <p:spPr>
          <a:xfrm>
            <a:off x="7164288" y="412783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endParaRPr lang="ko-KR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DCD21-CACD-425C-96EE-59FD7526212A}"/>
              </a:ext>
            </a:extLst>
          </p:cNvPr>
          <p:cNvSpPr txBox="1"/>
          <p:nvPr/>
        </p:nvSpPr>
        <p:spPr>
          <a:xfrm>
            <a:off x="3131840" y="4659982"/>
            <a:ext cx="291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Chris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Pacia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@ Escape Velocity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9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7"/>
            <a:ext cx="8641655" cy="4147155"/>
          </a:xfrm>
        </p:spPr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대칭키 암호화 모델의 요구사항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T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wo requirements for secure use of symmetric encryption: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 strong encryption algorithm</a:t>
            </a:r>
          </a:p>
          <a:p>
            <a:pPr marL="1350963" lvl="3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ryptanalysis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 secret key is known only to sender and receiver</a:t>
            </a:r>
          </a:p>
          <a:p>
            <a:pPr marL="2057400" lvl="4" indent="-228600" eaLnBrk="0" latinLnBrk="0" hangingPunct="0">
              <a:spcBef>
                <a:spcPct val="20000"/>
              </a:spcBef>
            </a:pPr>
            <a:r>
              <a:rPr lang="en-US" altLang="ko-KR" sz="2000" i="1" kern="0" dirty="0">
                <a:solidFill>
                  <a:srgbClr val="000000"/>
                </a:solidFill>
                <a:latin typeface="Arial"/>
                <a:ea typeface="굴림"/>
              </a:rPr>
              <a:t>Y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= E</a:t>
            </a:r>
            <a:r>
              <a:rPr lang="en-US" altLang="ko-KR" sz="2000" i="1" kern="0" baseline="-25000" dirty="0">
                <a:solidFill>
                  <a:srgbClr val="000000"/>
                </a:solidFill>
                <a:latin typeface="Arial"/>
                <a:ea typeface="굴림"/>
              </a:rPr>
              <a:t>K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(</a:t>
            </a:r>
            <a:r>
              <a:rPr lang="en-US" altLang="ko-KR" sz="2000" i="1" kern="0" dirty="0">
                <a:solidFill>
                  <a:srgbClr val="000000"/>
                </a:solidFill>
                <a:latin typeface="Arial"/>
                <a:ea typeface="굴림"/>
              </a:rPr>
              <a:t>X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) = E(K,X)</a:t>
            </a:r>
          </a:p>
          <a:p>
            <a:pPr marL="2057400" lvl="4" indent="-228600" eaLnBrk="0" latinLnBrk="0" hangingPunct="0">
              <a:spcBef>
                <a:spcPct val="20000"/>
              </a:spcBef>
            </a:pPr>
            <a:r>
              <a:rPr lang="en-US" altLang="ko-KR" sz="2000" i="1" kern="0" dirty="0">
                <a:solidFill>
                  <a:srgbClr val="000000"/>
                </a:solidFill>
                <a:latin typeface="Arial"/>
                <a:ea typeface="굴림"/>
              </a:rPr>
              <a:t>X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= D</a:t>
            </a:r>
            <a:r>
              <a:rPr lang="en-US" altLang="ko-KR" sz="2000" i="1" kern="0" baseline="-25000" dirty="0">
                <a:solidFill>
                  <a:srgbClr val="000000"/>
                </a:solidFill>
                <a:latin typeface="Arial"/>
                <a:ea typeface="굴림"/>
              </a:rPr>
              <a:t>K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(</a:t>
            </a:r>
            <a:r>
              <a:rPr lang="en-US" altLang="ko-KR" sz="2000" i="1" kern="0" dirty="0">
                <a:solidFill>
                  <a:srgbClr val="000000"/>
                </a:solidFill>
                <a:latin typeface="Arial"/>
                <a:ea typeface="굴림"/>
              </a:rPr>
              <a:t>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</a:rPr>
              <a:t>) = D(K,Y)</a:t>
            </a:r>
            <a:endParaRPr kumimoji="0" lang="en-US" altLang="ko-KR" sz="16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Assume encryption/decryption algorithm is known</a:t>
            </a:r>
          </a:p>
          <a:p>
            <a:pPr marL="893763" lvl="2" indent="-228600" eaLnBrk="0" hangingPunct="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dirty="0" err="1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Kerckhoffs’s</a:t>
            </a:r>
            <a:r>
              <a:rPr kumimoji="0" lang="en-US" altLang="ko-KR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Principle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Imply a secure channel to distribute the key</a:t>
            </a:r>
          </a:p>
          <a:p>
            <a:pPr marL="169863" lvl="1" indent="0">
              <a:buNone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r>
              <a:rPr lang="en-US" altLang="ko-KR" dirty="0"/>
              <a:t>: </a:t>
            </a:r>
            <a:r>
              <a:rPr lang="ko-KR" altLang="en-US" dirty="0" err="1"/>
              <a:t>대칭키</a:t>
            </a:r>
            <a:r>
              <a:rPr lang="ko-KR" altLang="en-US" dirty="0"/>
              <a:t> 암호화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36</a:t>
            </a:fld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6199E-6C3C-4B61-B7DE-C00C95DF3186}"/>
              </a:ext>
            </a:extLst>
          </p:cNvPr>
          <p:cNvSpPr txBox="1"/>
          <p:nvPr/>
        </p:nvSpPr>
        <p:spPr>
          <a:xfrm>
            <a:off x="6588224" y="1833086"/>
            <a:ext cx="210038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X: plaintext</a:t>
            </a:r>
          </a:p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Y: </a:t>
            </a:r>
            <a:r>
              <a:rPr lang="en-US" altLang="ko-KR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altLang="ko-KR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K: shared key</a:t>
            </a:r>
          </a:p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E: encryption cipher</a:t>
            </a:r>
          </a:p>
          <a:p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D: decryption cipher</a:t>
            </a:r>
            <a:endParaRPr lang="ko-KR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9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131590"/>
            <a:ext cx="8641655" cy="4147155"/>
          </a:xfrm>
        </p:spPr>
        <p:txBody>
          <a:bodyPr/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암호화 알고리즘의 요구사항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암호학에서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Confusion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Diffusion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은 보안 암호의 작동의 두가지 특성이 있음 </a:t>
            </a:r>
            <a:r>
              <a:rPr kumimoji="0" lang="en-US" altLang="ko-KR" sz="20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[Claude Shannon]</a:t>
            </a: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Diffusion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이란 만약 우리가 일반 텍스트의 문자를 바꾼다면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암호 텍스트의 몇 개의 문자가 바뀌어야 하고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마찬가지로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우리가 암호 텍스트의 문자를 바꾼다면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일반 텍스트의 몇 개의 문자가 바뀌어야 한다는 것을 의미 함</a:t>
            </a:r>
            <a:endParaRPr kumimoji="0" lang="en-US" altLang="ko-KR" sz="2000" b="1" dirty="0">
              <a:solidFill>
                <a:srgbClr val="B9964F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627063" lvl="1" indent="-285750" eaLnBrk="0" hangingPunct="0"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Confusion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은 키가 암호문과 간단한 방식으로 관련되지 않다는 것을 의미한다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특히</a:t>
            </a:r>
            <a:r>
              <a:rPr kumimoji="0" lang="en-US" altLang="ko-KR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kumimoji="0" lang="ko-KR" altLang="en-US" sz="2000" b="1" dirty="0">
                <a:solidFill>
                  <a:srgbClr val="B9964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암호문의 각 문자는 키의 여러 부분에 의존해야 함</a:t>
            </a: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시스템</a:t>
            </a:r>
            <a:r>
              <a:rPr lang="en-US" altLang="ko-KR" dirty="0"/>
              <a:t>: </a:t>
            </a:r>
            <a:r>
              <a:rPr lang="ko-KR" altLang="en-US" dirty="0" err="1"/>
              <a:t>대칭키</a:t>
            </a:r>
            <a:r>
              <a:rPr lang="ko-KR" altLang="en-US" dirty="0"/>
              <a:t> 암호화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37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9953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4C659-AE11-7347-A283-D9AE4B014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공개키 암호화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암호 방식의 한 종류로 사전에 비밀 키를 나눠 가지지 않은 사용자들이 </a:t>
            </a:r>
            <a:br>
              <a:rPr lang="en-US" altLang="ko-KR" dirty="0"/>
            </a:br>
            <a:r>
              <a:rPr lang="ko-KR" altLang="en-US" dirty="0"/>
              <a:t>안전하게 통신할 수 있게 함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공개 키와 비밀 키가 존재하며</a:t>
            </a:r>
            <a:r>
              <a:rPr lang="en-US" altLang="ko-KR" dirty="0"/>
              <a:t>, </a:t>
            </a:r>
            <a:r>
              <a:rPr lang="ko-KR" altLang="en-US" dirty="0"/>
              <a:t>공개 키는 누구나 알 수 있지만 그에 대응하는 비밀 키는 키의 소유자만이 알 수 있어야 함 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 err="1"/>
              <a:t>일방향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en-US" altLang="ko" dirty="0"/>
              <a:t>One-way function</a:t>
            </a:r>
            <a:r>
              <a:rPr lang="en-US" altLang="ko-KR" dirty="0"/>
              <a:t>)</a:t>
            </a:r>
            <a:r>
              <a:rPr lang="ko-KR" altLang="en-US" dirty="0"/>
              <a:t>를 기반으로 함</a:t>
            </a:r>
            <a:endParaRPr lang="en-US" altLang="ko" dirty="0"/>
          </a:p>
          <a:p>
            <a:pPr lvl="3"/>
            <a:r>
              <a:rPr lang="ko-KR" altLang="en-US" dirty="0" err="1"/>
              <a:t>일방향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정</a:t>
            </a:r>
            <a:r>
              <a:rPr lang="ko" altLang="en-US" dirty="0"/>
              <a:t>방향은 계산하기는 쉽지만 역방향을 구하는 것은 어려운 함수 </a:t>
            </a:r>
            <a:endParaRPr lang="en-US" altLang="k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611C3F-E751-5446-A3A3-B7F64603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시스템</a:t>
            </a:r>
            <a:r>
              <a:rPr lang="en-US" altLang="ko-KR" dirty="0"/>
              <a:t>: </a:t>
            </a:r>
            <a:r>
              <a:rPr lang="ko-KR" altLang="en-US" dirty="0"/>
              <a:t>공개키 암호화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2F3C-FEBE-C143-BA11-55DEE82A8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8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4C659-AE11-7347-A283-D9AE4B014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" altLang="en-US" dirty="0"/>
              <a:t>종류</a:t>
            </a:r>
            <a:endParaRPr lang="en-US" altLang="ko" dirty="0"/>
          </a:p>
          <a:p>
            <a:pPr lvl="1"/>
            <a:r>
              <a:rPr lang="ko" altLang="en-US" dirty="0"/>
              <a:t>소인수</a:t>
            </a:r>
            <a:r>
              <a:rPr lang="ko-KR" altLang="en-US" dirty="0"/>
              <a:t> 분해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큰 소수들을 곱하는 것은 간단하지만 두 소인수들을 찾는 것은 어려움</a:t>
            </a:r>
            <a:endParaRPr lang="en-US" altLang="ko-KR" dirty="0"/>
          </a:p>
          <a:p>
            <a:pPr lvl="2"/>
            <a:r>
              <a:rPr lang="ko-KR" altLang="en-US" dirty="0"/>
              <a:t>소인수 하나를 제시하면 나머지 소인수를 쉽게 찾을 수 있음</a:t>
            </a:r>
            <a:endParaRPr lang="en-US" altLang="ko-KR" dirty="0"/>
          </a:p>
          <a:p>
            <a:pPr lvl="3"/>
            <a:r>
              <a:rPr lang="ko-KR" altLang="en-US" dirty="0"/>
              <a:t>트랩도어 함수 </a:t>
            </a:r>
            <a:r>
              <a:rPr lang="en-US" altLang="ko-KR" dirty="0"/>
              <a:t>(</a:t>
            </a:r>
            <a:r>
              <a:rPr lang="en-US" altLang="ko" dirty="0"/>
              <a:t>Trapdoor functions) : </a:t>
            </a:r>
          </a:p>
          <a:p>
            <a:pPr lvl="4"/>
            <a:r>
              <a:rPr lang="ko" altLang="en-US" dirty="0"/>
              <a:t>특수한 종류의 일방향 함수</a:t>
            </a:r>
            <a:r>
              <a:rPr lang="ko-KR" altLang="en-US" dirty="0"/>
              <a:t>로</a:t>
            </a:r>
            <a:r>
              <a:rPr lang="en-US" altLang="ko" dirty="0"/>
              <a:t> </a:t>
            </a:r>
            <a:r>
              <a:rPr lang="ko" altLang="en-US" dirty="0"/>
              <a:t>일반적으로 역을 구하는 것은 어렵지만</a:t>
            </a:r>
            <a:r>
              <a:rPr lang="en-US" altLang="ko" dirty="0"/>
              <a:t>, </a:t>
            </a:r>
            <a:br>
              <a:rPr lang="en-US" altLang="ko" dirty="0"/>
            </a:br>
            <a:r>
              <a:rPr lang="ko" altLang="en-US" dirty="0"/>
              <a:t>트랩도어</a:t>
            </a:r>
            <a:r>
              <a:rPr lang="en-US" altLang="ko" dirty="0"/>
              <a:t>(trapdoor)</a:t>
            </a:r>
            <a:r>
              <a:rPr lang="ko" altLang="en-US" dirty="0"/>
              <a:t>라고 하는 비밀정보를 얻으면 역을 쉽게 구할 수 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4"/>
            <a:r>
              <a:rPr lang="ko" altLang="en-US" dirty="0"/>
              <a:t>대표적인 예 </a:t>
            </a:r>
            <a:endParaRPr lang="en-US" altLang="ko" dirty="0"/>
          </a:p>
          <a:p>
            <a:pPr lvl="5"/>
            <a:r>
              <a:rPr lang="en-US" altLang="ko" sz="1600" dirty="0">
                <a:latin typeface="Nanum Gothic" panose="020D0604000000000000" pitchFamily="34" charset="-127"/>
                <a:ea typeface="Nanum Gothic" panose="020D0604000000000000" pitchFamily="34" charset="-127"/>
                <a:cs typeface="Calibri" panose="020F0502020204030204" pitchFamily="34" charset="0"/>
              </a:rPr>
              <a:t>RSA (</a:t>
            </a:r>
            <a:r>
              <a:rPr lang="en-US" altLang="ko" sz="1600" dirty="0" err="1">
                <a:latin typeface="Nanum Gothic" panose="020D0604000000000000" pitchFamily="34" charset="-127"/>
                <a:ea typeface="Nanum Gothic" panose="020D0604000000000000" pitchFamily="34" charset="-127"/>
                <a:cs typeface="Calibri" panose="020F0502020204030204" pitchFamily="34" charset="0"/>
              </a:rPr>
              <a:t>Rivest</a:t>
            </a:r>
            <a:r>
              <a:rPr lang="en-US" altLang="ko" sz="1600" dirty="0">
                <a:latin typeface="Nanum Gothic" panose="020D0604000000000000" pitchFamily="34" charset="-127"/>
                <a:ea typeface="Nanum Gothic" panose="020D0604000000000000" pitchFamily="34" charset="-127"/>
                <a:cs typeface="Calibri" panose="020F0502020204030204" pitchFamily="34" charset="0"/>
              </a:rPr>
              <a:t>–Shamir–</a:t>
            </a:r>
            <a:r>
              <a:rPr lang="en-US" altLang="ko" sz="1600" dirty="0" err="1">
                <a:latin typeface="Nanum Gothic" panose="020D0604000000000000" pitchFamily="34" charset="-127"/>
                <a:ea typeface="Nanum Gothic" panose="020D0604000000000000" pitchFamily="34" charset="-127"/>
                <a:cs typeface="Calibri" panose="020F0502020204030204" pitchFamily="34" charset="0"/>
              </a:rPr>
              <a:t>Adleman</a:t>
            </a:r>
            <a:r>
              <a:rPr lang="en-US" altLang="ko" sz="1600" dirty="0">
                <a:latin typeface="Nanum Gothic" panose="020D0604000000000000" pitchFamily="34" charset="-127"/>
                <a:ea typeface="Nanum Gothic" panose="020D0604000000000000" pitchFamily="34" charset="-127"/>
                <a:cs typeface="Calibri" panose="020F0502020204030204" pitchFamily="34" charset="0"/>
              </a:rPr>
              <a:t>)</a:t>
            </a:r>
            <a:endParaRPr lang="en-US" altLang="ko-KR" dirty="0"/>
          </a:p>
          <a:p>
            <a:pPr lvl="1"/>
            <a:r>
              <a:rPr lang="ko-KR" altLang="en-US" dirty="0"/>
              <a:t>이산로그</a:t>
            </a:r>
            <a:r>
              <a:rPr lang="en-US" altLang="ko-KR" dirty="0"/>
              <a:t>,</a:t>
            </a:r>
            <a:r>
              <a:rPr lang="ko-KR" altLang="en-US" dirty="0"/>
              <a:t> 타원 곡선 암호화</a:t>
            </a:r>
            <a:endParaRPr lang="en-US" altLang="ko-KR" dirty="0"/>
          </a:p>
          <a:p>
            <a:pPr lvl="2"/>
            <a:r>
              <a:rPr lang="ko-KR" altLang="en-US" dirty="0"/>
              <a:t>소수로 나눈 나머지를 곱하는 것은 간단하지만</a:t>
            </a:r>
            <a:r>
              <a:rPr lang="en-US" altLang="ko-KR" dirty="0"/>
              <a:t>,</a:t>
            </a:r>
            <a:r>
              <a:rPr lang="ko-KR" altLang="en-US" dirty="0"/>
              <a:t> 나눗셈은 사실상 불가능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현재까지 알려진 트랩도어 없음</a:t>
            </a:r>
            <a:r>
              <a:rPr lang="en-US" altLang="ko-KR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611C3F-E751-5446-A3A3-B7F64603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시스템</a:t>
            </a:r>
            <a:r>
              <a:rPr lang="en-US" altLang="ko-KR" dirty="0"/>
              <a:t>: </a:t>
            </a:r>
            <a:r>
              <a:rPr lang="ko-KR" altLang="en-US" dirty="0"/>
              <a:t>공개키 암호화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2F3C-FEBE-C143-BA11-55DEE82A8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2" y="1038092"/>
            <a:ext cx="8104386" cy="363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MySQL</a:t>
            </a: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에 </a:t>
            </a: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DB</a:t>
            </a: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만들기</a:t>
            </a: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 ‘(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명칭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)’;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databases;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(database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이름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문법 참조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http://www.tcpschool.com/mysql/mysql_basic_syntax</a:t>
            </a: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580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611C3F-E751-5446-A3A3-B7F64603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시스템</a:t>
            </a:r>
            <a:r>
              <a:rPr lang="en-US" altLang="ko-KR" dirty="0"/>
              <a:t>: </a:t>
            </a:r>
            <a:r>
              <a:rPr lang="ko-KR" altLang="en-US" dirty="0"/>
              <a:t>공개키 암호화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2F3C-FEBE-C143-BA11-55DEE82A8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B658C4-0861-4A19-A0B1-363F2B45C152}"/>
              </a:ext>
            </a:extLst>
          </p:cNvPr>
          <p:cNvGrpSpPr/>
          <p:nvPr/>
        </p:nvGrpSpPr>
        <p:grpSpPr>
          <a:xfrm>
            <a:off x="685800" y="995288"/>
            <a:ext cx="7865973" cy="3650888"/>
            <a:chOff x="715887" y="1275606"/>
            <a:chExt cx="7865973" cy="365088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FD9A811-5632-455A-AE6E-5E188EC9B7B6}"/>
                </a:ext>
              </a:extLst>
            </p:cNvPr>
            <p:cNvSpPr/>
            <p:nvPr/>
          </p:nvSpPr>
          <p:spPr>
            <a:xfrm>
              <a:off x="3053916" y="1275606"/>
              <a:ext cx="3096344" cy="936104"/>
            </a:xfrm>
            <a:prstGeom prst="roundRect">
              <a:avLst/>
            </a:prstGeom>
            <a:solidFill>
              <a:srgbClr val="C6A86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Nanum Gothic" panose="020D0604000000000000"/>
                </a:rPr>
                <a:t>공개키 암호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F285E84-2317-4FBD-9C24-CDCC77BE79CA}"/>
                </a:ext>
              </a:extLst>
            </p:cNvPr>
            <p:cNvSpPr/>
            <p:nvPr/>
          </p:nvSpPr>
          <p:spPr>
            <a:xfrm>
              <a:off x="715887" y="2758416"/>
              <a:ext cx="3547723" cy="936104"/>
            </a:xfrm>
            <a:prstGeom prst="roundRect">
              <a:avLst/>
            </a:prstGeom>
            <a:solidFill>
              <a:srgbClr val="C6A86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Nanum Gothic" panose="020D0604000000000000"/>
                </a:rPr>
                <a:t>소인수분해 문제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5629AE-CF66-4934-89BB-27DAAB395F76}"/>
                </a:ext>
              </a:extLst>
            </p:cNvPr>
            <p:cNvSpPr/>
            <p:nvPr/>
          </p:nvSpPr>
          <p:spPr>
            <a:xfrm>
              <a:off x="5034136" y="2758416"/>
              <a:ext cx="3547724" cy="936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Nanum Gothic" panose="020D0604000000000000"/>
                </a:rPr>
                <a:t>이산대수 문제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CC42100-0A2E-4A41-9907-EE54B93B3C14}"/>
                </a:ext>
              </a:extLst>
            </p:cNvPr>
            <p:cNvSpPr/>
            <p:nvPr/>
          </p:nvSpPr>
          <p:spPr>
            <a:xfrm>
              <a:off x="728107" y="3990390"/>
              <a:ext cx="1581944" cy="936104"/>
            </a:xfrm>
            <a:prstGeom prst="roundRect">
              <a:avLst/>
            </a:prstGeom>
            <a:solidFill>
              <a:srgbClr val="C6A86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ea typeface="Nanum Gothic" panose="020D0604000000000000"/>
                </a:rPr>
                <a:t>RSA</a:t>
              </a:r>
              <a:endParaRPr lang="ko-KR" altLang="en-US" sz="1600" dirty="0">
                <a:ea typeface="Nanum Gothic" panose="020D060400000000000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F51F662-0D81-46D8-91CD-001519C8A52F}"/>
                </a:ext>
              </a:extLst>
            </p:cNvPr>
            <p:cNvSpPr/>
            <p:nvPr/>
          </p:nvSpPr>
          <p:spPr>
            <a:xfrm>
              <a:off x="2681666" y="3990390"/>
              <a:ext cx="1581944" cy="93610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ea typeface="Nanum Gothic" panose="020D0604000000000000"/>
                </a:rPr>
                <a:t>Rabin</a:t>
              </a:r>
              <a:endParaRPr lang="ko-KR" altLang="en-US" sz="1600" dirty="0">
                <a:ea typeface="Nanum Gothic" panose="020D060400000000000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93AA3C-733E-407E-BA73-D98CC4515178}"/>
                </a:ext>
              </a:extLst>
            </p:cNvPr>
            <p:cNvSpPr/>
            <p:nvPr/>
          </p:nvSpPr>
          <p:spPr>
            <a:xfrm>
              <a:off x="5034136" y="3990390"/>
              <a:ext cx="1116124" cy="93610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ea typeface="Nanum Gothic" panose="020D0604000000000000"/>
                </a:rPr>
                <a:t>ElGamal</a:t>
              </a:r>
              <a:endParaRPr lang="ko-KR" altLang="en-US" sz="1600" dirty="0">
                <a:ea typeface="Nanum Gothic" panose="020D060400000000000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B996236-51CE-49E8-8787-B0682E349EFA}"/>
                </a:ext>
              </a:extLst>
            </p:cNvPr>
            <p:cNvSpPr/>
            <p:nvPr/>
          </p:nvSpPr>
          <p:spPr>
            <a:xfrm>
              <a:off x="6251750" y="3990390"/>
              <a:ext cx="1116123" cy="93610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ea typeface="Nanum Gothic" panose="020D0604000000000000"/>
                </a:rPr>
                <a:t>DSA</a:t>
              </a:r>
              <a:endParaRPr lang="ko-KR" altLang="en-US" sz="1600" dirty="0">
                <a:ea typeface="Nanum Gothic" panose="020D060400000000000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A2597E-2714-4B7F-8848-8C306333EDD6}"/>
                </a:ext>
              </a:extLst>
            </p:cNvPr>
            <p:cNvSpPr/>
            <p:nvPr/>
          </p:nvSpPr>
          <p:spPr>
            <a:xfrm>
              <a:off x="7465738" y="3990390"/>
              <a:ext cx="1116122" cy="936104"/>
            </a:xfrm>
            <a:prstGeom prst="roundRect">
              <a:avLst/>
            </a:prstGeom>
            <a:solidFill>
              <a:srgbClr val="BFBFB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ea typeface="Nanum Gothic" panose="020D0604000000000000"/>
                </a:rPr>
                <a:t>ECC</a:t>
              </a:r>
              <a:endParaRPr lang="ko-KR" altLang="en-US" sz="1600" dirty="0">
                <a:ea typeface="Nanum Gothic" panose="020D0604000000000000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5400132-3B83-4A57-BCFB-806506B5C454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rot="5400000" flipH="1" flipV="1">
              <a:off x="3272565" y="1428894"/>
              <a:ext cx="546706" cy="211233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C18B2B2-10C4-4626-9FFC-0079FFAED853}"/>
                </a:ext>
              </a:extLst>
            </p:cNvPr>
            <p:cNvCxnSpPr>
              <a:cxnSpLocks/>
              <a:stCxn id="8" idx="0"/>
              <a:endCxn id="2" idx="2"/>
            </p:cNvCxnSpPr>
            <p:nvPr/>
          </p:nvCxnSpPr>
          <p:spPr>
            <a:xfrm rot="16200000" flipV="1">
              <a:off x="5431690" y="1382108"/>
              <a:ext cx="546706" cy="22059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AFF1E4F-EECC-4D67-83FD-C863F8F994A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rot="5400000" flipH="1" flipV="1">
              <a:off x="1856479" y="3357120"/>
              <a:ext cx="295870" cy="97067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46FFA7AF-445A-4E97-8779-4240F42EADA0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16200000" flipH="1">
              <a:off x="2833258" y="3351010"/>
              <a:ext cx="295870" cy="9828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E2BC5C0C-6A0E-47AF-A21F-EBA345585F67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rot="5400000">
              <a:off x="6052163" y="3234555"/>
              <a:ext cx="295870" cy="12158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1432DCD-02A3-4C8B-9F59-1B8FCC92CBA5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16200000" flipH="1">
              <a:off x="6660970" y="3841548"/>
              <a:ext cx="295870" cy="181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51B07A9-B15A-44C4-BC57-57BEF3C1D8D1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rot="16200000" flipH="1">
              <a:off x="7267963" y="3234554"/>
              <a:ext cx="295870" cy="12158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B0A3EB-D408-4783-9D91-0998BC3A138B}"/>
              </a:ext>
            </a:extLst>
          </p:cNvPr>
          <p:cNvSpPr txBox="1"/>
          <p:nvPr/>
        </p:nvSpPr>
        <p:spPr>
          <a:xfrm>
            <a:off x="0" y="4724589"/>
            <a:ext cx="914891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r">
              <a:defRPr sz="1200"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pPr algn="ctr"/>
            <a:r>
              <a:rPr lang="ko-KR" altLang="en-US" sz="1600" b="1" dirty="0"/>
              <a:t>공개키 암호화 알고리즘 구성도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16408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18ADB-DFC1-3E49-9F8D-300424F5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97" y="2265954"/>
            <a:ext cx="6359909" cy="253451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4C659-AE11-7347-A283-D9AE4B014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dirty="0"/>
              <a:t>구성요소</a:t>
            </a:r>
            <a:endParaRPr lang="en-US" altLang="ko-KR" dirty="0"/>
          </a:p>
          <a:p>
            <a:pPr lvl="1"/>
            <a:r>
              <a:rPr lang="ko-KR" altLang="en-US" dirty="0"/>
              <a:t>공개키 </a:t>
            </a:r>
            <a:r>
              <a:rPr lang="en-US" altLang="ko-KR" dirty="0"/>
              <a:t>(</a:t>
            </a:r>
            <a:r>
              <a:rPr lang="ko-KR" altLang="en-US" dirty="0"/>
              <a:t>은행 계좌 번호</a:t>
            </a:r>
            <a:r>
              <a:rPr lang="en-US" altLang="ko-KR" dirty="0"/>
              <a:t>) : </a:t>
            </a:r>
            <a:r>
              <a:rPr lang="ko-KR" altLang="en-US" dirty="0"/>
              <a:t>계정 식별</a:t>
            </a:r>
            <a:endParaRPr lang="en-US" altLang="ko-KR" dirty="0"/>
          </a:p>
          <a:p>
            <a:pPr lvl="1"/>
            <a:r>
              <a:rPr lang="ko-KR" altLang="en-US" dirty="0"/>
              <a:t>개인키 </a:t>
            </a:r>
            <a:r>
              <a:rPr lang="en-US" altLang="ko-KR" dirty="0"/>
              <a:t>(</a:t>
            </a:r>
            <a:r>
              <a:rPr lang="ko-KR" altLang="en-US" dirty="0"/>
              <a:t>계좌 비밀 번호</a:t>
            </a:r>
            <a:r>
              <a:rPr lang="en-US" altLang="ko-KR" dirty="0"/>
              <a:t>) :</a:t>
            </a:r>
            <a:r>
              <a:rPr lang="ko-KR" altLang="en-US" dirty="0"/>
              <a:t> 계정에 대한 </a:t>
            </a:r>
            <a:r>
              <a:rPr lang="ko-KR" altLang="en-US" dirty="0" err="1"/>
              <a:t>제어권</a:t>
            </a:r>
            <a:r>
              <a:rPr lang="ko-KR" altLang="en-US" dirty="0"/>
              <a:t> 제공</a:t>
            </a:r>
            <a:endParaRPr lang="en-US" altLang="k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611C3F-E751-5446-A3A3-B7F64603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시스템</a:t>
            </a:r>
            <a:r>
              <a:rPr lang="en-US" altLang="ko-KR" dirty="0"/>
              <a:t>: </a:t>
            </a:r>
            <a:r>
              <a:rPr lang="ko-KR" altLang="en-US" dirty="0"/>
              <a:t>공개키 암호화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2F3C-FEBE-C143-BA11-55DEE82A8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8BE7F-55C0-4057-8FA4-F6BCA2796FC2}"/>
              </a:ext>
            </a:extLst>
          </p:cNvPr>
          <p:cNvSpPr txBox="1"/>
          <p:nvPr/>
        </p:nvSpPr>
        <p:spPr>
          <a:xfrm>
            <a:off x="0" y="4868605"/>
            <a:ext cx="914891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r">
              <a:defRPr sz="1200"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https://www.twilio.com/blog/what-is-public-key-cryptography</a:t>
            </a:r>
          </a:p>
        </p:txBody>
      </p:sp>
    </p:spTree>
    <p:extLst>
      <p:ext uri="{BB962C8B-B14F-4D97-AF65-F5344CB8AC3E}">
        <p14:creationId xmlns:p14="http://schemas.microsoft.com/office/powerpoint/2010/main" val="620852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92965"/>
            <a:ext cx="9144000" cy="4142075"/>
          </a:xfrm>
          <a:prstGeom prst="rect">
            <a:avLst/>
          </a:prstGeom>
          <a:solidFill>
            <a:srgbClr val="C6A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Calibri" panose="020F0502020204030204" pitchFamily="34" charset="0"/>
              </a:rPr>
              <a:t>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20538"/>
            <a:ext cx="9144000" cy="102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5926" y="-1922368"/>
            <a:ext cx="112147" cy="5961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3528" y="135672"/>
            <a:ext cx="2068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800" b="1" spc="-150" dirty="0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lang="ko-KR" altLang="en-US" sz="3800" b="1" spc="-150" dirty="0">
              <a:solidFill>
                <a:srgbClr val="C6A86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1043609" y="1012054"/>
            <a:ext cx="144016" cy="9232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141224" y="1001425"/>
            <a:ext cx="9036496" cy="450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lang="ko-KR" altLang="en-US" sz="2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해쉬</a:t>
            </a: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함수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암호화 해시 함수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random oracle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해시 함수 구조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 SHA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SHA-1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SHA-2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SHA-3</a:t>
            </a:r>
          </a:p>
          <a:p>
            <a:pPr lvl="1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BCE0136-FAC7-4B5C-8C3C-53BDB2C86AE0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42</a:t>
            </a:fld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2067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655B4-916C-524C-9A9C-768790706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05" y="785839"/>
            <a:ext cx="4471240" cy="2427734"/>
          </a:xfrm>
        </p:spPr>
        <p:txBody>
          <a:bodyPr/>
          <a:lstStyle/>
          <a:p>
            <a:pPr marL="457200" lvl="0" indent="-457200" eaLnBrk="0" hangingPunc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panose="020F0502020204030204" pitchFamily="34" charset="0"/>
                <a:ea typeface="나눔고딕 ExtraBold" panose="020D0904000000000000"/>
              </a:rPr>
              <a:t>임의의 크기의 데이터를 고정 크기의 데이터에 매핑하는데 사용할 수 있는 함수임</a:t>
            </a:r>
            <a:endParaRPr kumimoji="0" lang="en-US" altLang="ko-KR" sz="20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sv-SE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Output: hash, digest, tag, fingerprint, …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해시 함수는 큰 파일에서 중복된 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Record</a:t>
            </a: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를 탐지하여 테이블 또는 데이터베이스 검색을 가속화 할 수 있음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.</a:t>
            </a:r>
          </a:p>
          <a:p>
            <a:pPr lvl="0" algn="ctr" eaLnBrk="0" hangingPunct="0">
              <a:lnSpc>
                <a:spcPct val="90000"/>
              </a:lnSpc>
              <a:spcBef>
                <a:spcPts val="600"/>
              </a:spcBef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H: {0,1}* → {0,1}</a:t>
            </a:r>
            <a:r>
              <a:rPr kumimoji="0" lang="en-US" altLang="ko-KR" sz="2800" b="1" baseline="300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function?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43</a:t>
            </a:fld>
            <a:endParaRPr lang="ko-KR" altLang="en-US" sz="1100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212A2FAB-F296-4D8E-B5F3-C5E92F72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773" y="4310190"/>
            <a:ext cx="185205" cy="46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F3EAA46-59FE-4F24-8DF6-615E22A2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947640"/>
            <a:ext cx="214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</p:txBody>
      </p:sp>
      <p:pic>
        <p:nvPicPr>
          <p:cNvPr id="13" name="그림 6">
            <a:extLst>
              <a:ext uri="{FF2B5EF4-FFF2-40B4-BE49-F238E27FC236}">
                <a16:creationId xmlns:a16="http://schemas.microsoft.com/office/drawing/2014/main" id="{ABD13B6D-810E-4B5C-BAF2-0264D0C49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85839"/>
            <a:ext cx="3855313" cy="2704473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021C5062-C970-4CEE-81B0-CDA5E98E1D80}"/>
              </a:ext>
            </a:extLst>
          </p:cNvPr>
          <p:cNvSpPr txBox="1"/>
          <p:nvPr/>
        </p:nvSpPr>
        <p:spPr>
          <a:xfrm>
            <a:off x="5868144" y="3581411"/>
            <a:ext cx="21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tutorialspoint.com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7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hash functions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44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506430" y="1257643"/>
            <a:ext cx="8419689" cy="23716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Cryptographic</a:t>
            </a:r>
            <a:endParaRPr kumimoji="0" lang="pl-PL" altLang="ko-KR" sz="2000" b="1" dirty="0">
              <a:solidFill>
                <a:srgbClr val="C6A86F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Non-cryptographic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Try to avoid collisions for non malicious input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Weaker guarantee on collision avoidance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E.g., data corruption check in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854191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cryptographic hash function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45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371189" y="1245233"/>
            <a:ext cx="8401621" cy="26530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eaLnBrk="0" hangingPunc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A cryptographic hash function (CHF) is a special class of hash functions that has certain properties which make it suitable for use in cryptography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What properties?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Maybe, output should be sufficiently long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324018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CHF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46</a:t>
            </a:fld>
            <a:endParaRPr lang="ko-KR" altLang="en-US" sz="1100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C1BE9D83-28AE-4858-A250-B87DE5625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6" y="841763"/>
            <a:ext cx="4964830" cy="3596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90A44-4EF5-4076-9803-8FD95BE28775}"/>
              </a:ext>
            </a:extLst>
          </p:cNvPr>
          <p:cNvSpPr txBox="1"/>
          <p:nvPr/>
        </p:nvSpPr>
        <p:spPr>
          <a:xfrm>
            <a:off x="2051720" y="4624107"/>
            <a:ext cx="136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wikipedia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D61B3-328B-4147-A915-BF2F0F0DFA05}"/>
              </a:ext>
            </a:extLst>
          </p:cNvPr>
          <p:cNvSpPr txBox="1"/>
          <p:nvPr/>
        </p:nvSpPr>
        <p:spPr>
          <a:xfrm>
            <a:off x="6228184" y="2387084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“avalanche effect”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5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of hash functions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47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371189" y="1419622"/>
            <a:ext cx="8401621" cy="17081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Unkeyed hash</a:t>
            </a: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Keyed hash</a:t>
            </a:r>
          </a:p>
          <a:p>
            <a:pPr marL="914400" lvl="1" indent="-457200" eaLnBrk="0" hangingPunct="0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&gt;"/>
            </a:pPr>
            <a:r>
              <a:rPr kumimoji="0"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Two inputs: message and key</a:t>
            </a:r>
          </a:p>
        </p:txBody>
      </p:sp>
    </p:spTree>
    <p:extLst>
      <p:ext uri="{BB962C8B-B14F-4D97-AF65-F5344CB8AC3E}">
        <p14:creationId xmlns:p14="http://schemas.microsoft.com/office/powerpoint/2010/main" val="2379368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properties of CHF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48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292263" y="680707"/>
            <a:ext cx="853643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</a:t>
            </a:r>
            <a:r>
              <a:rPr lang="en-US" altLang="ko-KR" sz="2400" b="1" dirty="0" err="1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Wayness</a:t>
            </a: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y, it is infeasible to find x such that h(x) =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Collision-resistance: 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infeasible to find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such that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yet h(x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h(x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pre-image resistance: 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x, it is infeasible to find x’ 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such that h(x’) = h(x)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collision resistance</a:t>
            </a:r>
          </a:p>
          <a:p>
            <a:pPr lvl="1"/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Pseudo-randomness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Non-malleability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h(x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It is infeasible to derive h(x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where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related, 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altLang="ko-KR" sz="2000" b="1" baseline="-25000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24654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CHF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49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694925" y="1660410"/>
            <a:ext cx="8401621" cy="20195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Password storage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File modification detector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Digital signature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Commitment</a:t>
            </a: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auction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222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7" y="1015369"/>
            <a:ext cx="8104386" cy="290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테이블 생성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&gt; 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제약 조건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(Constraint)</a:t>
            </a: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83AE4-F750-58FC-F75A-E088F4EB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9" y="1790825"/>
            <a:ext cx="3168352" cy="2069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D90DB9-09B4-B936-A4C7-7DA0C082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76" y="1790825"/>
            <a:ext cx="4264223" cy="21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48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oracle (model)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50</a:t>
            </a:fld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986B-A699-4A90-8EE6-CA746404A52E}"/>
              </a:ext>
            </a:extLst>
          </p:cNvPr>
          <p:cNvSpPr txBox="1"/>
          <p:nvPr/>
        </p:nvSpPr>
        <p:spPr>
          <a:xfrm>
            <a:off x="292263" y="680707"/>
            <a:ext cx="8536434" cy="422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hangingPunct="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A random oracle (RO) is an oracle (a theoretical black box) that responds to every unique query with a (truly) random response </a:t>
            </a:r>
            <a:r>
              <a:rPr kumimoji="0"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</a:rPr>
              <a:t>chosen uniformly 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from its output domain</a:t>
            </a:r>
            <a:endParaRPr kumimoji="0" lang="en-US" altLang="ko-KR" sz="20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If a query is repeated, it responds the same result</a:t>
            </a:r>
          </a:p>
          <a:p>
            <a:pPr marL="457200" lvl="0" indent="-457200" eaLnBrk="0" hangingPunct="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It is an ideal cryptographic hash function</a:t>
            </a:r>
          </a:p>
          <a:p>
            <a:pPr marL="457200" lvl="0" indent="-457200" eaLnBrk="0" hangingPunct="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11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How the random oracle behaves: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게임 시작 시 오라클의 테이블은 비어 있음</a:t>
            </a:r>
            <a:endParaRPr lang="en-US" altLang="ko-KR" b="1" dirty="0">
              <a:solidFill>
                <a:srgbClr val="C6A86F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914400" lvl="1" indent="-457200">
              <a:lnSpc>
                <a:spcPct val="84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상대방이 </a:t>
            </a:r>
            <a:r>
              <a:rPr lang="en-US" altLang="ko-KR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Oracle</a:t>
            </a:r>
            <a:r>
              <a:rPr lang="ko-KR" altLang="en-US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에게 메시지를 해시 하도록 요청할 때마다 오라클은 먼저 해당 입력 값이 테이블에 이미 저장되어 있는 지 확인</a:t>
            </a:r>
            <a:endParaRPr lang="en-US" altLang="ko-KR" b="1" dirty="0">
              <a:solidFill>
                <a:srgbClr val="C6A86F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914400" lvl="1" indent="-457200">
              <a:lnSpc>
                <a:spcPct val="84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그렇지 않으면 임의 출력 문자열을 생성하고 입력 메시지와 새 출력 문자열을 테이블에 저장한 다음 출력 문자열을 호출자에게 반환</a:t>
            </a:r>
            <a:endParaRPr lang="en-US" altLang="ko-KR" b="1" dirty="0">
              <a:solidFill>
                <a:srgbClr val="C6A86F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914400" lvl="1" indent="-457200">
              <a:lnSpc>
                <a:spcPct val="84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C6A86F"/>
                </a:solidFill>
                <a:latin typeface="+mn-ea"/>
                <a:ea typeface="+mn-ea"/>
                <a:cs typeface="Calibri" panose="020F0502020204030204" pitchFamily="34" charset="0"/>
              </a:rPr>
              <a:t>오라클이 테이블에서 입력 값을 찾으면 이미 저장된 출력 값을 반환</a:t>
            </a:r>
            <a:endParaRPr lang="en-US" altLang="ko-KR" b="1" dirty="0">
              <a:solidFill>
                <a:srgbClr val="C6A86F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52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hash function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51</a:t>
            </a:fld>
            <a:endParaRPr lang="ko-KR" altLang="en-US" sz="1100" dirty="0"/>
          </a:p>
        </p:txBody>
      </p:sp>
      <p:sp>
        <p:nvSpPr>
          <p:cNvPr id="13" name="제목 9">
            <a:extLst>
              <a:ext uri="{FF2B5EF4-FFF2-40B4-BE49-F238E27FC236}">
                <a16:creationId xmlns:a16="http://schemas.microsoft.com/office/drawing/2014/main" id="{455FAA4A-482D-4ECF-8804-EDD24B46E7E5}"/>
              </a:ext>
            </a:extLst>
          </p:cNvPr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algn="ctr"/>
            <a:r>
              <a:rPr kumimoji="0" lang="en-US" altLang="ko-KR" sz="4800" dirty="0">
                <a:latin typeface="Calibri" panose="020F0502020204030204" pitchFamily="34" charset="0"/>
                <a:cs typeface="Calibri" panose="020F0502020204030204" pitchFamily="34" charset="0"/>
              </a:rPr>
              <a:t>How to build a hash function</a:t>
            </a:r>
            <a:endParaRPr kumimoji="0" lang="ko-KR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06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Merkle-</a:t>
            </a:r>
            <a:r>
              <a:rPr lang="en-US" altLang="ko-KR" sz="2800" dirty="0" err="1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Damgärd</a:t>
            </a:r>
            <a:r>
              <a:rPr lang="en-US" dirty="0"/>
              <a:t> iterated construction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52</a:t>
            </a:fld>
            <a:endParaRPr lang="ko-KR" altLang="en-US" sz="1100" dirty="0"/>
          </a:p>
        </p:txBody>
      </p:sp>
      <p:grpSp>
        <p:nvGrpSpPr>
          <p:cNvPr id="6" name="그룹 129">
            <a:extLst>
              <a:ext uri="{FF2B5EF4-FFF2-40B4-BE49-F238E27FC236}">
                <a16:creationId xmlns:a16="http://schemas.microsoft.com/office/drawing/2014/main" id="{A52DDB74-C0A8-490C-9BE5-A244A8188A0A}"/>
              </a:ext>
            </a:extLst>
          </p:cNvPr>
          <p:cNvGrpSpPr/>
          <p:nvPr/>
        </p:nvGrpSpPr>
        <p:grpSpPr>
          <a:xfrm>
            <a:off x="477877" y="990600"/>
            <a:ext cx="7982555" cy="1869182"/>
            <a:chOff x="477877" y="990600"/>
            <a:chExt cx="7982555" cy="186918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79321AB-E8B5-4173-B3CC-FC3F7BE4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393" y="990600"/>
              <a:ext cx="6661361" cy="186918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71EC4F2-41AA-4864-987D-4120829A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872" y="1198287"/>
              <a:ext cx="1402392" cy="2596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m[0]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BC068DD-452A-4FC8-8449-15E1729F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263" y="1198287"/>
              <a:ext cx="1542631" cy="2596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m[1]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0232A8AC-AF71-4289-BF50-4C79FF50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894" y="1198287"/>
              <a:ext cx="1472511" cy="2596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m[2]</a:t>
              </a: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B05D01C6-1B2C-4E7A-B2A4-4DEB5F1F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405" y="1198287"/>
              <a:ext cx="1402392" cy="2596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m[3]  </a:t>
              </a:r>
              <a:r>
                <a:rPr lang="en-US" sz="1600" dirty="0" err="1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</a:t>
              </a:r>
              <a:r>
                <a:rPr lang="en-US" sz="16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PB</a:t>
              </a:r>
            </a:p>
          </p:txBody>
        </p:sp>
        <p:grpSp>
          <p:nvGrpSpPr>
            <p:cNvPr id="12" name="Group 67">
              <a:extLst>
                <a:ext uri="{FF2B5EF4-FFF2-40B4-BE49-F238E27FC236}">
                  <a16:creationId xmlns:a16="http://schemas.microsoft.com/office/drawing/2014/main" id="{A846D27E-D9FF-47DB-B1A2-CAD25B0D7F26}"/>
                </a:ext>
              </a:extLst>
            </p:cNvPr>
            <p:cNvGrpSpPr/>
            <p:nvPr/>
          </p:nvGrpSpPr>
          <p:grpSpPr>
            <a:xfrm>
              <a:off x="477877" y="1902114"/>
              <a:ext cx="1326832" cy="646331"/>
              <a:chOff x="5912" y="2908445"/>
              <a:chExt cx="1441888" cy="948554"/>
            </a:xfrm>
          </p:grpSpPr>
          <p:cxnSp>
            <p:nvCxnSpPr>
              <p:cNvPr id="35" name="Straight Arrow Connector 31">
                <a:extLst>
                  <a:ext uri="{FF2B5EF4-FFF2-40B4-BE49-F238E27FC236}">
                    <a16:creationId xmlns:a16="http://schemas.microsoft.com/office/drawing/2014/main" id="{47F2C84C-F186-41F7-A9FC-7E975A905837}"/>
                  </a:ext>
                </a:extLst>
              </p:cNvPr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79EE7-3A14-4DFA-BFB2-876A73A29519}"/>
                  </a:ext>
                </a:extLst>
              </p:cNvPr>
              <p:cNvSpPr txBox="1"/>
              <p:nvPr/>
            </p:nvSpPr>
            <p:spPr>
              <a:xfrm>
                <a:off x="5912" y="2908445"/>
                <a:ext cx="847312" cy="94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IV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(fixed)</a:t>
                </a:r>
              </a:p>
            </p:txBody>
          </p:sp>
        </p:grpSp>
        <p:grpSp>
          <p:nvGrpSpPr>
            <p:cNvPr id="14" name="Group 47">
              <a:extLst>
                <a:ext uri="{FF2B5EF4-FFF2-40B4-BE49-F238E27FC236}">
                  <a16:creationId xmlns:a16="http://schemas.microsoft.com/office/drawing/2014/main" id="{75EA6ADF-5AE7-43D2-AA42-3005FDBC25D0}"/>
                </a:ext>
              </a:extLst>
            </p:cNvPr>
            <p:cNvGrpSpPr/>
            <p:nvPr/>
          </p:nvGrpSpPr>
          <p:grpSpPr>
            <a:xfrm>
              <a:off x="1523499" y="1458436"/>
              <a:ext cx="281209" cy="571681"/>
              <a:chOff x="1218406" y="2134394"/>
              <a:chExt cx="305594" cy="838994"/>
            </a:xfrm>
          </p:grpSpPr>
          <p:cxnSp>
            <p:nvCxnSpPr>
              <p:cNvPr id="33" name="Straight Connector 42">
                <a:extLst>
                  <a:ext uri="{FF2B5EF4-FFF2-40B4-BE49-F238E27FC236}">
                    <a16:creationId xmlns:a16="http://schemas.microsoft.com/office/drawing/2014/main" id="{3805FEBE-41A0-4FD3-9D3E-B6188C1A812E}"/>
                  </a:ext>
                </a:extLst>
              </p:cNvPr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Arrow Connector 46">
                <a:extLst>
                  <a:ext uri="{FF2B5EF4-FFF2-40B4-BE49-F238E27FC236}">
                    <a16:creationId xmlns:a16="http://schemas.microsoft.com/office/drawing/2014/main" id="{3855133D-BF20-4AAD-BF66-D3B3067D3A95}"/>
                  </a:ext>
                </a:extLst>
              </p:cNvPr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B4B90AB9-D1B0-4EB2-8BFF-14198D3ACEA3}"/>
                </a:ext>
              </a:extLst>
            </p:cNvPr>
            <p:cNvGrpSpPr/>
            <p:nvPr/>
          </p:nvGrpSpPr>
          <p:grpSpPr>
            <a:xfrm>
              <a:off x="3066861" y="1457896"/>
              <a:ext cx="281209" cy="571681"/>
              <a:chOff x="1218406" y="2134394"/>
              <a:chExt cx="305594" cy="838994"/>
            </a:xfrm>
          </p:grpSpPr>
          <p:cxnSp>
            <p:nvCxnSpPr>
              <p:cNvPr id="31" name="Straight Connector 49">
                <a:extLst>
                  <a:ext uri="{FF2B5EF4-FFF2-40B4-BE49-F238E27FC236}">
                    <a16:creationId xmlns:a16="http://schemas.microsoft.com/office/drawing/2014/main" id="{D45E528E-ACD5-4AAD-AA47-3C65324EBC20}"/>
                  </a:ext>
                </a:extLst>
              </p:cNvPr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Arrow Connector 50">
                <a:extLst>
                  <a:ext uri="{FF2B5EF4-FFF2-40B4-BE49-F238E27FC236}">
                    <a16:creationId xmlns:a16="http://schemas.microsoft.com/office/drawing/2014/main" id="{1A54BEE9-7F3C-4C6C-BABF-B0003484CF2D}"/>
                  </a:ext>
                </a:extLst>
              </p:cNvPr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6" name="Group 51">
              <a:extLst>
                <a:ext uri="{FF2B5EF4-FFF2-40B4-BE49-F238E27FC236}">
                  <a16:creationId xmlns:a16="http://schemas.microsoft.com/office/drawing/2014/main" id="{7D1BEE70-DCF7-4611-A57F-F0FEB057812F}"/>
                </a:ext>
              </a:extLst>
            </p:cNvPr>
            <p:cNvGrpSpPr/>
            <p:nvPr/>
          </p:nvGrpSpPr>
          <p:grpSpPr>
            <a:xfrm>
              <a:off x="4609492" y="1457896"/>
              <a:ext cx="281209" cy="571681"/>
              <a:chOff x="1218406" y="2134394"/>
              <a:chExt cx="305594" cy="838994"/>
            </a:xfrm>
          </p:grpSpPr>
          <p:cxnSp>
            <p:nvCxnSpPr>
              <p:cNvPr id="29" name="Straight Connector 52">
                <a:extLst>
                  <a:ext uri="{FF2B5EF4-FFF2-40B4-BE49-F238E27FC236}">
                    <a16:creationId xmlns:a16="http://schemas.microsoft.com/office/drawing/2014/main" id="{FD036F65-3350-4EEE-A06D-03F0312A7491}"/>
                  </a:ext>
                </a:extLst>
              </p:cNvPr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Arrow Connector 53">
                <a:extLst>
                  <a:ext uri="{FF2B5EF4-FFF2-40B4-BE49-F238E27FC236}">
                    <a16:creationId xmlns:a16="http://schemas.microsoft.com/office/drawing/2014/main" id="{E11F9727-11E2-4262-AC27-E6EF4F8C787A}"/>
                  </a:ext>
                </a:extLst>
              </p:cNvPr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7" name="Group 54">
              <a:extLst>
                <a:ext uri="{FF2B5EF4-FFF2-40B4-BE49-F238E27FC236}">
                  <a16:creationId xmlns:a16="http://schemas.microsoft.com/office/drawing/2014/main" id="{F145F4CA-196B-4747-B499-97A5CAE51301}"/>
                </a:ext>
              </a:extLst>
            </p:cNvPr>
            <p:cNvGrpSpPr/>
            <p:nvPr/>
          </p:nvGrpSpPr>
          <p:grpSpPr>
            <a:xfrm>
              <a:off x="6082003" y="1457896"/>
              <a:ext cx="281209" cy="571681"/>
              <a:chOff x="1218406" y="2134394"/>
              <a:chExt cx="305594" cy="838994"/>
            </a:xfrm>
          </p:grpSpPr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B3D31642-BF9D-408C-B4A7-635E80FA0BEF}"/>
                  </a:ext>
                </a:extLst>
              </p:cNvPr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Arrow Connector 56">
                <a:extLst>
                  <a:ext uri="{FF2B5EF4-FFF2-40B4-BE49-F238E27FC236}">
                    <a16:creationId xmlns:a16="http://schemas.microsoft.com/office/drawing/2014/main" id="{BB7C8A73-C4A9-46B1-87C1-F2902657A417}"/>
                  </a:ext>
                </a:extLst>
              </p:cNvPr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18" name="Straight Arrow Connector 58">
              <a:extLst>
                <a:ext uri="{FF2B5EF4-FFF2-40B4-BE49-F238E27FC236}">
                  <a16:creationId xmlns:a16="http://schemas.microsoft.com/office/drawing/2014/main" id="{CDA8B7BB-BFB2-4B84-AE9B-D1D825DE3DE6}"/>
                </a:ext>
              </a:extLst>
            </p:cNvPr>
            <p:cNvCxnSpPr/>
            <p:nvPr/>
          </p:nvCxnSpPr>
          <p:spPr bwMode="auto">
            <a:xfrm>
              <a:off x="2646144" y="2214948"/>
              <a:ext cx="701196" cy="1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59">
              <a:extLst>
                <a:ext uri="{FF2B5EF4-FFF2-40B4-BE49-F238E27FC236}">
                  <a16:creationId xmlns:a16="http://schemas.microsoft.com/office/drawing/2014/main" id="{8AFBD96D-2F0E-41EF-BD2B-81DE07BE059E}"/>
                </a:ext>
              </a:extLst>
            </p:cNvPr>
            <p:cNvCxnSpPr/>
            <p:nvPr/>
          </p:nvCxnSpPr>
          <p:spPr bwMode="auto">
            <a:xfrm>
              <a:off x="4188775" y="2214948"/>
              <a:ext cx="701196" cy="1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62">
              <a:extLst>
                <a:ext uri="{FF2B5EF4-FFF2-40B4-BE49-F238E27FC236}">
                  <a16:creationId xmlns:a16="http://schemas.microsoft.com/office/drawing/2014/main" id="{126A2575-3C54-4364-B3B5-35A7014724B6}"/>
                </a:ext>
              </a:extLst>
            </p:cNvPr>
            <p:cNvCxnSpPr/>
            <p:nvPr/>
          </p:nvCxnSpPr>
          <p:spPr bwMode="auto">
            <a:xfrm>
              <a:off x="5724128" y="2235640"/>
              <a:ext cx="648000" cy="1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65">
              <a:extLst>
                <a:ext uri="{FF2B5EF4-FFF2-40B4-BE49-F238E27FC236}">
                  <a16:creationId xmlns:a16="http://schemas.microsoft.com/office/drawing/2014/main" id="{07939F5D-862B-4978-8B56-6FB8E6FFA631}"/>
                </a:ext>
              </a:extLst>
            </p:cNvPr>
            <p:cNvCxnSpPr/>
            <p:nvPr/>
          </p:nvCxnSpPr>
          <p:spPr bwMode="auto">
            <a:xfrm>
              <a:off x="7203917" y="2235640"/>
              <a:ext cx="911555" cy="1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24ED40-8524-40BA-B356-519234B48015}"/>
                </a:ext>
              </a:extLst>
            </p:cNvPr>
            <p:cNvSpPr txBox="1"/>
            <p:nvPr/>
          </p:nvSpPr>
          <p:spPr>
            <a:xfrm>
              <a:off x="7753187" y="1832885"/>
              <a:ext cx="707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H(m)</a:t>
              </a:r>
            </a:p>
          </p:txBody>
        </p:sp>
        <p:sp>
          <p:nvSpPr>
            <p:cNvPr id="23" name="사다리꼴 123">
              <a:extLst>
                <a:ext uri="{FF2B5EF4-FFF2-40B4-BE49-F238E27FC236}">
                  <a16:creationId xmlns:a16="http://schemas.microsoft.com/office/drawing/2014/main" id="{C7A37900-AF1F-47BF-8268-DD1F251B0B80}"/>
                </a:ext>
              </a:extLst>
            </p:cNvPr>
            <p:cNvSpPr/>
            <p:nvPr/>
          </p:nvSpPr>
          <p:spPr>
            <a:xfrm rot="5400000">
              <a:off x="1945613" y="1744071"/>
              <a:ext cx="575377" cy="829536"/>
            </a:xfrm>
            <a:prstGeom prst="trapezoid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사다리꼴 124">
              <a:extLst>
                <a:ext uri="{FF2B5EF4-FFF2-40B4-BE49-F238E27FC236}">
                  <a16:creationId xmlns:a16="http://schemas.microsoft.com/office/drawing/2014/main" id="{D5F29EE2-8E5A-47A8-872A-B1FFF11BBDA3}"/>
                </a:ext>
              </a:extLst>
            </p:cNvPr>
            <p:cNvSpPr/>
            <p:nvPr/>
          </p:nvSpPr>
          <p:spPr>
            <a:xfrm rot="5400000">
              <a:off x="3480003" y="1744071"/>
              <a:ext cx="575377" cy="829536"/>
            </a:xfrm>
            <a:prstGeom prst="trapezoid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사다리꼴 125">
              <a:extLst>
                <a:ext uri="{FF2B5EF4-FFF2-40B4-BE49-F238E27FC236}">
                  <a16:creationId xmlns:a16="http://schemas.microsoft.com/office/drawing/2014/main" id="{9316DC26-3173-4E71-A647-F8EA5C0C1714}"/>
                </a:ext>
              </a:extLst>
            </p:cNvPr>
            <p:cNvSpPr/>
            <p:nvPr/>
          </p:nvSpPr>
          <p:spPr>
            <a:xfrm rot="5400000">
              <a:off x="5022634" y="1744071"/>
              <a:ext cx="575377" cy="829536"/>
            </a:xfrm>
            <a:prstGeom prst="trapezoid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사다리꼴 126">
              <a:extLst>
                <a:ext uri="{FF2B5EF4-FFF2-40B4-BE49-F238E27FC236}">
                  <a16:creationId xmlns:a16="http://schemas.microsoft.com/office/drawing/2014/main" id="{E73BDB01-FFD3-4275-B414-8CA4446C52D1}"/>
                </a:ext>
              </a:extLst>
            </p:cNvPr>
            <p:cNvSpPr/>
            <p:nvPr/>
          </p:nvSpPr>
          <p:spPr>
            <a:xfrm rot="5400000">
              <a:off x="6501460" y="1744071"/>
              <a:ext cx="575377" cy="829536"/>
            </a:xfrm>
            <a:prstGeom prst="trapezoid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ABC21AF-9B0A-4483-8D34-D82E2DAC0528}"/>
              </a:ext>
            </a:extLst>
          </p:cNvPr>
          <p:cNvSpPr txBox="1">
            <a:spLocks/>
          </p:cNvSpPr>
          <p:nvPr/>
        </p:nvSpPr>
        <p:spPr>
          <a:xfrm>
            <a:off x="685437" y="3205464"/>
            <a:ext cx="6803752" cy="8994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kumimoji="0"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Thm</a:t>
            </a:r>
            <a:r>
              <a:rPr kumimoji="0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  h collision resistant   ⇒    H collision resistant</a:t>
            </a:r>
          </a:p>
          <a:p>
            <a:pPr marL="0" indent="0">
              <a:buFont typeface="Arial" charset="0"/>
              <a:buNone/>
            </a:pPr>
            <a:r>
              <a:rPr kumimoji="0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Goal:   construct compression function  </a:t>
            </a:r>
            <a:r>
              <a:rPr kumimoji="0"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h: T × X ⟶ T </a:t>
            </a:r>
            <a:endParaRPr kumimoji="0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E90DF8A9-3E66-4A04-B268-479C5125873C}"/>
              </a:ext>
            </a:extLst>
          </p:cNvPr>
          <p:cNvGrpSpPr/>
          <p:nvPr/>
        </p:nvGrpSpPr>
        <p:grpSpPr>
          <a:xfrm>
            <a:off x="2853333" y="4199779"/>
            <a:ext cx="2776322" cy="964258"/>
            <a:chOff x="3481585" y="4357412"/>
            <a:chExt cx="1952230" cy="723195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12CD5E4-0C15-4701-A3E2-2C50F3300209}"/>
                </a:ext>
              </a:extLst>
            </p:cNvPr>
            <p:cNvSpPr/>
            <p:nvPr/>
          </p:nvSpPr>
          <p:spPr>
            <a:xfrm>
              <a:off x="3481585" y="4357412"/>
              <a:ext cx="1952230" cy="314877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1000…0  </a:t>
              </a:r>
              <a:r>
                <a:rPr lang="en-US" sz="2400" dirty="0" err="1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</a:t>
              </a:r>
              <a:r>
                <a:rPr lang="en-US" sz="24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2400" dirty="0" err="1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msg</a:t>
              </a:r>
              <a:r>
                <a:rPr lang="en-US" sz="2400" dirty="0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solidFill>
                    <a:srgbClr val="FFFF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len</a:t>
              </a:r>
              <a:endParaRPr lang="en-US" sz="24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ight Brace 13">
              <a:extLst>
                <a:ext uri="{FF2B5EF4-FFF2-40B4-BE49-F238E27FC236}">
                  <a16:creationId xmlns:a16="http://schemas.microsoft.com/office/drawing/2014/main" id="{B6C3E783-4750-4A2D-A773-C71D7D424C51}"/>
                </a:ext>
              </a:extLst>
            </p:cNvPr>
            <p:cNvSpPr/>
            <p:nvPr/>
          </p:nvSpPr>
          <p:spPr>
            <a:xfrm rot="5400000">
              <a:off x="4808252" y="4297372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570BD-1864-4386-A28B-0429D23CE322}"/>
                </a:ext>
              </a:extLst>
            </p:cNvPr>
            <p:cNvSpPr txBox="1"/>
            <p:nvPr/>
          </p:nvSpPr>
          <p:spPr>
            <a:xfrm>
              <a:off x="4604640" y="4803608"/>
              <a:ext cx="571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64 bits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F28C83B-7F5F-466A-BF6A-C25AEC7A88C5}"/>
              </a:ext>
            </a:extLst>
          </p:cNvPr>
          <p:cNvSpPr txBox="1"/>
          <p:nvPr/>
        </p:nvSpPr>
        <p:spPr>
          <a:xfrm>
            <a:off x="707141" y="4198322"/>
            <a:ext cx="310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padding block (PB):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63EFD3-D38A-54F4-88A7-DB3E8D63010A}"/>
              </a:ext>
            </a:extLst>
          </p:cNvPr>
          <p:cNvCxnSpPr/>
          <p:nvPr/>
        </p:nvCxnSpPr>
        <p:spPr>
          <a:xfrm>
            <a:off x="2716263" y="990600"/>
            <a:ext cx="0" cy="6450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3A0B7A-F4E3-19F5-CDEB-7F501BBD1810}"/>
              </a:ext>
            </a:extLst>
          </p:cNvPr>
          <p:cNvCxnSpPr/>
          <p:nvPr/>
        </p:nvCxnSpPr>
        <p:spPr>
          <a:xfrm>
            <a:off x="4258894" y="998624"/>
            <a:ext cx="0" cy="6450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A68C562-BA64-9906-F1A3-B0F0224E8671}"/>
              </a:ext>
            </a:extLst>
          </p:cNvPr>
          <p:cNvCxnSpPr/>
          <p:nvPr/>
        </p:nvCxnSpPr>
        <p:spPr>
          <a:xfrm>
            <a:off x="5731405" y="990600"/>
            <a:ext cx="0" cy="6450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2F5749-1BFD-0953-CE2F-6F9D82501E6C}"/>
              </a:ext>
            </a:extLst>
          </p:cNvPr>
          <p:cNvSpPr txBox="1"/>
          <p:nvPr/>
        </p:nvSpPr>
        <p:spPr>
          <a:xfrm>
            <a:off x="2431806" y="2443919"/>
            <a:ext cx="15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Chain effect</a:t>
            </a:r>
          </a:p>
        </p:txBody>
      </p:sp>
    </p:spTree>
    <p:extLst>
      <p:ext uri="{BB962C8B-B14F-4D97-AF65-F5344CB8AC3E}">
        <p14:creationId xmlns:p14="http://schemas.microsoft.com/office/powerpoint/2010/main" val="26582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Compression function h from a block cipher</a:t>
            </a:r>
            <a:endParaRPr lang="ko-KR" altLang="en-US" sz="2800" dirty="0"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53</a:t>
            </a:fld>
            <a:endParaRPr lang="ko-KR" altLang="en-US" sz="1100" dirty="0"/>
          </a:p>
        </p:txBody>
      </p:sp>
      <p:sp>
        <p:nvSpPr>
          <p:cNvPr id="43" name="제목 9">
            <a:extLst>
              <a:ext uri="{FF2B5EF4-FFF2-40B4-BE49-F238E27FC236}">
                <a16:creationId xmlns:a16="http://schemas.microsoft.com/office/drawing/2014/main" id="{71F7A217-8D21-4E2D-9D39-8B0CA1462C1E}"/>
              </a:ext>
            </a:extLst>
          </p:cNvPr>
          <p:cNvSpPr txBox="1">
            <a:spLocks/>
          </p:cNvSpPr>
          <p:nvPr/>
        </p:nvSpPr>
        <p:spPr>
          <a:xfrm>
            <a:off x="145723" y="715002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E: K× {0,1}</a:t>
            </a:r>
            <a:r>
              <a:rPr kumimoji="0" lang="en-US" altLang="ko-KR" sz="2400" b="1" baseline="30000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n</a:t>
            </a:r>
            <a:r>
              <a:rPr kumimoji="0" lang="en-US" altLang="ko-KR" sz="2400" b="1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⟶ {0,1}</a:t>
            </a:r>
            <a:r>
              <a:rPr kumimoji="0" lang="en-US" altLang="ko-KR" sz="2400" b="1" baseline="30000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n</a:t>
            </a:r>
            <a:r>
              <a:rPr kumimoji="0" lang="en-US" altLang="ko-KR" sz="2400" b="1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    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a block cipher.</a:t>
            </a:r>
          </a:p>
          <a:p>
            <a:pPr marL="45720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Davies-Meyer (D-M) </a:t>
            </a:r>
            <a:r>
              <a:rPr lang="en-US" altLang="ko-KR" sz="2400" dirty="0">
                <a:solidFill>
                  <a:srgbClr val="2540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</a:p>
          <a:p>
            <a:pPr eaLnBrk="0" hangingPunct="0">
              <a:lnSpc>
                <a:spcPct val="94000"/>
              </a:lnSpc>
              <a:spcBef>
                <a:spcPts val="600"/>
              </a:spcBef>
            </a:pP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:    h(H</a:t>
            </a:r>
            <a:r>
              <a:rPr lang="en-US" altLang="ko-KR" sz="24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m) = E(m, H</a:t>
            </a:r>
            <a:r>
              <a:rPr lang="en-US" altLang="ko-KR" sz="2400" b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)⨁H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2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 err="1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Thm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:   Suppose E is an ideal cipher (|K| &gt; 2</a:t>
            </a:r>
            <a:r>
              <a:rPr kumimoji="0" lang="en-US" altLang="ko-KR" sz="2400" b="1" baseline="300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n</a:t>
            </a: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!)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Finding a collision </a:t>
            </a:r>
            <a:r>
              <a:rPr kumimoji="0" lang="en-US" altLang="ko-KR" sz="2400" b="1" spc="-100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h(</a:t>
            </a:r>
            <a:r>
              <a:rPr kumimoji="0" lang="en-US" altLang="ko-KR" sz="2400" b="1" spc="-100" dirty="0" err="1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H,m</a:t>
            </a:r>
            <a:r>
              <a:rPr kumimoji="0" lang="en-US" altLang="ko-KR" sz="2400" b="1" spc="-100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)=h(</a:t>
            </a:r>
            <a:r>
              <a:rPr kumimoji="0" lang="en-US" altLang="ko-KR" sz="2400" b="1" spc="-100" dirty="0" err="1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H’,m</a:t>
            </a:r>
            <a:r>
              <a:rPr kumimoji="0" lang="en-US" altLang="ko-KR" sz="2400" b="1" spc="-100" dirty="0">
                <a:solidFill>
                  <a:srgbClr val="2540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’) </a:t>
            </a:r>
            <a:r>
              <a:rPr kumimoji="0" lang="en-US" altLang="ko-KR" sz="2400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takes </a:t>
            </a:r>
            <a:r>
              <a:rPr kumimoji="0" lang="en-US" altLang="ko-KR" sz="2400" b="1" spc="-100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O(2</a:t>
            </a:r>
            <a:r>
              <a:rPr kumimoji="0" lang="en-US" altLang="ko-KR" sz="2400" b="1" spc="-100" baseline="30000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n/2</a:t>
            </a:r>
            <a:r>
              <a:rPr kumimoji="0" lang="en-US" altLang="ko-KR" sz="2400" b="1" spc="-100" dirty="0">
                <a:solidFill>
                  <a:srgbClr val="FF0000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)</a:t>
            </a:r>
            <a:r>
              <a:rPr kumimoji="0" lang="en-US" altLang="ko-KR" sz="2400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evaluations of (E,D)</a:t>
            </a: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B5506616-5844-4A61-92F6-FE7F1F484469}"/>
              </a:ext>
            </a:extLst>
          </p:cNvPr>
          <p:cNvGrpSpPr/>
          <p:nvPr/>
        </p:nvGrpSpPr>
        <p:grpSpPr>
          <a:xfrm>
            <a:off x="2371725" y="2075482"/>
            <a:ext cx="4320480" cy="1730591"/>
            <a:chOff x="558800" y="2546350"/>
            <a:chExt cx="3784600" cy="1397000"/>
          </a:xfrm>
        </p:grpSpPr>
        <p:grpSp>
          <p:nvGrpSpPr>
            <p:cNvPr id="45" name="Group 25">
              <a:extLst>
                <a:ext uri="{FF2B5EF4-FFF2-40B4-BE49-F238E27FC236}">
                  <a16:creationId xmlns:a16="http://schemas.microsoft.com/office/drawing/2014/main" id="{CD1481D6-A0F7-4148-BEFD-48BDD255A067}"/>
                </a:ext>
              </a:extLst>
            </p:cNvPr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0D6F7F1A-3DBF-4D4C-AFBA-D9CDF9EB2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latin typeface="Arial" charset="0"/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4A1EA-EAD5-4F45-9ABB-0C6C4C17F1E9}"/>
                  </a:ext>
                </a:extLst>
              </p:cNvPr>
              <p:cNvSpPr txBox="1"/>
              <p:nvPr/>
            </p:nvSpPr>
            <p:spPr>
              <a:xfrm>
                <a:off x="2425700" y="2927350"/>
                <a:ext cx="3008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&gt;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EA1E5F-D97C-4368-ABFF-D1364DD0DE22}"/>
                </a:ext>
              </a:extLst>
            </p:cNvPr>
            <p:cNvSpPr txBox="1"/>
            <p:nvPr/>
          </p:nvSpPr>
          <p:spPr>
            <a:xfrm>
              <a:off x="1282700" y="2546350"/>
              <a:ext cx="45950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</a:t>
              </a:r>
              <a:r>
                <a:rPr lang="en-US" sz="3200" baseline="-25000" dirty="0"/>
                <a:t>i</a:t>
              </a:r>
            </a:p>
          </p:txBody>
        </p:sp>
        <p:cxnSp>
          <p:nvCxnSpPr>
            <p:cNvPr id="47" name="Elbow Connector 22">
              <a:extLst>
                <a:ext uri="{FF2B5EF4-FFF2-40B4-BE49-F238E27FC236}">
                  <a16:creationId xmlns:a16="http://schemas.microsoft.com/office/drawing/2014/main" id="{0F1F6E4C-C525-47AD-9085-798F81F36D86}"/>
                </a:ext>
              </a:extLst>
            </p:cNvPr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7">
              <a:extLst>
                <a:ext uri="{FF2B5EF4-FFF2-40B4-BE49-F238E27FC236}">
                  <a16:creationId xmlns:a16="http://schemas.microsoft.com/office/drawing/2014/main" id="{C45FEE98-5471-437E-9704-56153FC7D3D8}"/>
                </a:ext>
              </a:extLst>
            </p:cNvPr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D827F8-15DC-4C3F-AC29-F7887163C9DD}"/>
                </a:ext>
              </a:extLst>
            </p:cNvPr>
            <p:cNvSpPr txBox="1"/>
            <p:nvPr/>
          </p:nvSpPr>
          <p:spPr>
            <a:xfrm>
              <a:off x="558800" y="3346450"/>
              <a:ext cx="366927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</a:t>
              </a:r>
              <a:r>
                <a:rPr lang="en-US" sz="2667" baseline="-25000" dirty="0"/>
                <a:t>i</a:t>
              </a:r>
            </a:p>
          </p:txBody>
        </p:sp>
        <p:cxnSp>
          <p:nvCxnSpPr>
            <p:cNvPr id="50" name="Straight Arrow Connector 29">
              <a:extLst>
                <a:ext uri="{FF2B5EF4-FFF2-40B4-BE49-F238E27FC236}">
                  <a16:creationId xmlns:a16="http://schemas.microsoft.com/office/drawing/2014/main" id="{9BC0E522-4E54-4C04-A716-90A081191436}"/>
                </a:ext>
              </a:extLst>
            </p:cNvPr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F8C38B-8DC5-4F17-90F5-F3368FDBFB80}"/>
                </a:ext>
              </a:extLst>
            </p:cNvPr>
            <p:cNvSpPr txBox="1"/>
            <p:nvPr/>
          </p:nvSpPr>
          <p:spPr>
            <a:xfrm>
              <a:off x="3516670" y="3043698"/>
              <a:ext cx="451085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⨁</a:t>
              </a:r>
            </a:p>
          </p:txBody>
        </p:sp>
        <p:grpSp>
          <p:nvGrpSpPr>
            <p:cNvPr id="52" name="Group 43">
              <a:extLst>
                <a:ext uri="{FF2B5EF4-FFF2-40B4-BE49-F238E27FC236}">
                  <a16:creationId xmlns:a16="http://schemas.microsoft.com/office/drawing/2014/main" id="{17690AF3-096D-471E-ACDF-C887DE3B7091}"/>
                </a:ext>
              </a:extLst>
            </p:cNvPr>
            <p:cNvGrpSpPr/>
            <p:nvPr/>
          </p:nvGrpSpPr>
          <p:grpSpPr>
            <a:xfrm>
              <a:off x="1905000" y="3486150"/>
              <a:ext cx="1828800" cy="457200"/>
              <a:chOff x="1905000" y="3486150"/>
              <a:chExt cx="1828800" cy="457200"/>
            </a:xfrm>
          </p:grpSpPr>
          <p:cxnSp>
            <p:nvCxnSpPr>
              <p:cNvPr id="53" name="Elbow Connector 33">
                <a:extLst>
                  <a:ext uri="{FF2B5EF4-FFF2-40B4-BE49-F238E27FC236}">
                    <a16:creationId xmlns:a16="http://schemas.microsoft.com/office/drawing/2014/main" id="{87DDA183-67DA-48D1-B6CA-78EA211358CD}"/>
                  </a:ext>
                </a:extLst>
              </p:cNvPr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1">
                <a:extLst>
                  <a:ext uri="{FF2B5EF4-FFF2-40B4-BE49-F238E27FC236}">
                    <a16:creationId xmlns:a16="http://schemas.microsoft.com/office/drawing/2014/main" id="{F0E22B2E-CE08-4E45-BD08-FCCE22E775BB}"/>
                  </a:ext>
                </a:extLst>
              </p:cNvPr>
              <p:cNvCxnSpPr>
                <a:endCxn id="51" idx="2"/>
              </p:cNvCxnSpPr>
              <p:nvPr/>
            </p:nvCxnSpPr>
            <p:spPr>
              <a:xfrm flipH="1" flipV="1">
                <a:off x="3733523" y="3552170"/>
                <a:ext cx="277" cy="3911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790B66-8521-6055-6973-C6FCA348AA70}"/>
              </a:ext>
            </a:extLst>
          </p:cNvPr>
          <p:cNvSpPr txBox="1"/>
          <p:nvPr/>
        </p:nvSpPr>
        <p:spPr>
          <a:xfrm>
            <a:off x="3722690" y="2193884"/>
            <a:ext cx="7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50DB0-97DA-D0C1-1B04-87569DB44557}"/>
              </a:ext>
            </a:extLst>
          </p:cNvPr>
          <p:cNvSpPr txBox="1"/>
          <p:nvPr/>
        </p:nvSpPr>
        <p:spPr>
          <a:xfrm>
            <a:off x="2790607" y="3239698"/>
            <a:ext cx="8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4F658-5BBB-E903-B351-967D6851607D}"/>
              </a:ext>
            </a:extLst>
          </p:cNvPr>
          <p:cNvSpPr txBox="1"/>
          <p:nvPr/>
        </p:nvSpPr>
        <p:spPr>
          <a:xfrm>
            <a:off x="6692205" y="2827901"/>
            <a:ext cx="16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(n-bit)</a:t>
            </a:r>
          </a:p>
        </p:txBody>
      </p:sp>
    </p:spTree>
    <p:extLst>
      <p:ext uri="{BB962C8B-B14F-4D97-AF65-F5344CB8AC3E}">
        <p14:creationId xmlns:p14="http://schemas.microsoft.com/office/powerpoint/2010/main" val="73402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 is there XOR in D-M fn.?</a:t>
            </a:r>
            <a:endParaRPr lang="ko-KR" altLang="en-US" sz="2800" dirty="0"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54</a:t>
            </a:fld>
            <a:endParaRPr lang="ko-KR" altLang="en-US" sz="1100" dirty="0"/>
          </a:p>
        </p:txBody>
      </p:sp>
      <p:sp>
        <p:nvSpPr>
          <p:cNvPr id="20" name="제목 9">
            <a:extLst>
              <a:ext uri="{FF2B5EF4-FFF2-40B4-BE49-F238E27FC236}">
                <a16:creationId xmlns:a16="http://schemas.microsoft.com/office/drawing/2014/main" id="{74DC07C5-A42B-4A51-B546-05CB2BA8F6F4}"/>
              </a:ext>
            </a:extLst>
          </p:cNvPr>
          <p:cNvSpPr txBox="1">
            <a:spLocks/>
          </p:cNvSpPr>
          <p:nvPr/>
        </p:nvSpPr>
        <p:spPr>
          <a:xfrm>
            <a:off x="139174" y="800624"/>
            <a:ext cx="8998277" cy="426251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For example, let's say you don't XOR, you only encrypt the IV with the block of text you are hashing. Let's call the result H1 </a:t>
            </a:r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			  H1=E(IV1,text1)</a:t>
            </a:r>
            <a:b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</a:b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  We can now create a random block of the same size as the IV and decrypt</a:t>
            </a:r>
            <a:b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</a:b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			text2 = D(IV2,H1)</a:t>
            </a:r>
            <a:b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</a:b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  And now we know that: E(IV2,text2) = H1</a:t>
            </a: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</a:t>
            </a: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  Then E(IV1,text1) = E(IV2,text2) </a:t>
            </a:r>
            <a:b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</a:br>
            <a:endParaRPr kumimoji="0" lang="en-US" altLang="ko-KR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vl="0" eaLnBrk="0" hangingPunct="0">
              <a:lnSpc>
                <a:spcPct val="80000"/>
              </a:lnSpc>
              <a:spcBef>
                <a:spcPts val="600"/>
              </a:spcBef>
            </a:pP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  Thus we have created a collision</a:t>
            </a:r>
          </a:p>
        </p:txBody>
      </p:sp>
    </p:spTree>
    <p:extLst>
      <p:ext uri="{BB962C8B-B14F-4D97-AF65-F5344CB8AC3E}">
        <p14:creationId xmlns:p14="http://schemas.microsoft.com/office/powerpoint/2010/main" val="1770800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SHA-1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제목 9"/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Secure hash algorithm 1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It was published as FIPS PUB 180-1 by NSA in 1995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produces 160-bit hash values 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Merkle-Damgård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+ Davies-Meyer structure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It is not recommended for use since 2005</a:t>
            </a:r>
          </a:p>
          <a:p>
            <a:pPr marL="914400" marR="0" lvl="1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n-cs"/>
              </a:rPr>
              <a:t>collision attacks found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Microsoft, Google, Apple and Mozilla have all announced that their respective browsers will stop accepting SHA-1 SSL certificates by 2017</a:t>
            </a:r>
          </a:p>
        </p:txBody>
      </p:sp>
    </p:spTree>
    <p:extLst>
      <p:ext uri="{BB962C8B-B14F-4D97-AF65-F5344CB8AC3E}">
        <p14:creationId xmlns:p14="http://schemas.microsoft.com/office/powerpoint/2010/main" val="2098139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Padding first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937" y="2010698"/>
            <a:ext cx="1325458" cy="380341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Message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82529" y="2008740"/>
            <a:ext cx="1857623" cy="380341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Message length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65504" y="2010698"/>
            <a:ext cx="228527" cy="380341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384140" y="2010698"/>
            <a:ext cx="1508280" cy="380341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0…0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618186" y="2465747"/>
            <a:ext cx="786307" cy="30777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64 bits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1802" y="3160868"/>
            <a:ext cx="5472000" cy="1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54556" y="2970623"/>
            <a:ext cx="0" cy="380341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937788" y="3376892"/>
            <a:ext cx="2350403" cy="38221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Multiple of 512 bits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806277" y="2465747"/>
            <a:ext cx="525711" cy="30777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bit</a:t>
            </a:r>
          </a:p>
        </p:txBody>
      </p:sp>
      <p:sp>
        <p:nvSpPr>
          <p:cNvPr id="17" name="설명선 2 16"/>
          <p:cNvSpPr/>
          <p:nvPr/>
        </p:nvSpPr>
        <p:spPr>
          <a:xfrm>
            <a:off x="2411760" y="1126349"/>
            <a:ext cx="1126600" cy="3999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0015"/>
              <a:gd name="adj6" fmla="val -317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must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4410895" y="1126349"/>
            <a:ext cx="1200890" cy="3999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094"/>
              <a:gd name="adj6" fmla="val -1012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optional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2192" y="3797627"/>
            <a:ext cx="3799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message is 512k+447 bits: k+1 blocks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512k+448 bits: k+2 blocks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5940152" y="2970623"/>
            <a:ext cx="0" cy="380341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66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Overall structure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7"/>
          <a:stretch>
            <a:fillRect/>
          </a:stretch>
        </p:blipFill>
        <p:spPr>
          <a:xfrm>
            <a:off x="327299" y="752336"/>
            <a:ext cx="5958886" cy="4177857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사각형 설명선 22"/>
          <p:cNvSpPr/>
          <p:nvPr/>
        </p:nvSpPr>
        <p:spPr>
          <a:xfrm>
            <a:off x="1894281" y="4328159"/>
            <a:ext cx="1412461" cy="440894"/>
          </a:xfrm>
          <a:prstGeom prst="wedgeRoundRectCallout">
            <a:avLst>
              <a:gd name="adj1" fmla="val -20290"/>
              <a:gd name="adj2" fmla="val -969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Compression function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4443958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Source: W. Stallings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“Cryptography and Network Security”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00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Some notation and terminology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제목 9"/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Digest Length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160 bit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Message Block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512 bit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Sub-block (or word) size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32 bit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512/32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16 total Sub-blocks (or words)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No. of Rounds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4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80 iterations (t): (No. of Rounds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4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) X (Iterations per round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20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)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Chaining Variable (CV)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= 5*32 = 160 bits = [A,B,C,D,E]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K[t] =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constants per round (32 bits each, where t=0 to 79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)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Output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→ five sub-blocks (5*32 = 160 bits)</a:t>
            </a:r>
          </a:p>
        </p:txBody>
      </p:sp>
    </p:spTree>
    <p:extLst>
      <p:ext uri="{BB962C8B-B14F-4D97-AF65-F5344CB8AC3E}">
        <p14:creationId xmlns:p14="http://schemas.microsoft.com/office/powerpoint/2010/main" val="473576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SHA-1 algorithm (1/2)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제목 9"/>
          <p:cNvSpPr txBox="1">
            <a:spLocks/>
          </p:cNvSpPr>
          <p:nvPr/>
        </p:nvSpPr>
        <p:spPr>
          <a:xfrm>
            <a:off x="314325" y="736706"/>
            <a:ext cx="8829674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Padding: Length of the message is 64 bits short of                          multiple of 512 after padding (bit sequence 100…0)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Append: a 64-bit length value of original message is taken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Divide the input into 512-bit blocks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Initialize CV (i.e., CV[0]): 5-word (160-bit) buffer (A,B,C,D,E) to: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2316" y="2921549"/>
            <a:ext cx="2144003" cy="21850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AU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(A=01 23 45 67, </a:t>
            </a: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AU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B=89 AB CD EF, </a:t>
            </a: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AU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C=FE DC BA 98, </a:t>
            </a: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AU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D=76 54 32 10,</a:t>
            </a: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AU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E=C3 D2 E1 F0)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8330" y="3655621"/>
            <a:ext cx="21877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– 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5A827999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– 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39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6ED9EBA1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– 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49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8F1BBCDC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60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– K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79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CA62C1D6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2768" y="3296528"/>
            <a:ext cx="341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4A. Constants in a compression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fn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9296" y="4517396"/>
            <a:ext cx="28214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Nothing Up My Sleeve numbers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화살표 연결선 10"/>
          <p:cNvCxnSpPr>
            <a:stCxn id="10" idx="3"/>
            <a:endCxn id="8" idx="1"/>
          </p:cNvCxnSpPr>
          <p:nvPr/>
        </p:nvCxnSpPr>
        <p:spPr>
          <a:xfrm flipV="1">
            <a:off x="5020774" y="4255786"/>
            <a:ext cx="427556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343025" y="4433819"/>
            <a:ext cx="854611" cy="2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6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7" y="1204475"/>
            <a:ext cx="8104386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테이블 생성 </a:t>
            </a: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Example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1B6C93-F37E-594A-EBBE-6B11462B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5359"/>
            <a:ext cx="6912768" cy="24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20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SHA-1 algorithm (2/2)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제목 9"/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Process Blocks: now the actual algorithm begins                              message in 16-word (512-bit) chunks:</a:t>
            </a: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CV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를 단일 버퍼에 복사하여 임시 중간 및 최종결과를 저장 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현재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512bit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block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을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16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개의 하위 블록으로 나누고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(Word[0]..Word[15]), 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각각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32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비트로 구성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각 라운드는 메시지 블록 및 버퍼에서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20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비트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/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단계 반복 작업으로 구성된 라운드 수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= 4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Mixing &amp; </a:t>
            </a:r>
            <a:r>
              <a:rPr kumimoji="0" lang="en-US" altLang="ko-KR" b="1" dirty="0" err="1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shiftin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을 통해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16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 단어를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80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 단어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(Word[0…79])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로 확장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K[t]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는 반복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t 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범위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(0…79) 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따라 </a:t>
            </a:r>
            <a:r>
              <a:rPr kumimoji="0" lang="en-US" altLang="ko-KR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4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개의 상수 중 하나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입력에 출력을 </a:t>
            </a:r>
            <a:r>
              <a:rPr kumimoji="0" lang="ko-KR" altLang="en-US" b="1" dirty="0">
                <a:solidFill>
                  <a:srgbClr val="C6A86F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추가하여 새 버퍼 값 형성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Output hash value is the final buffer value </a:t>
            </a:r>
          </a:p>
        </p:txBody>
      </p:sp>
    </p:spTree>
    <p:extLst>
      <p:ext uri="{BB962C8B-B14F-4D97-AF65-F5344CB8AC3E}">
        <p14:creationId xmlns:p14="http://schemas.microsoft.com/office/powerpoint/2010/main" val="1712463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SHA-1 algorithm (2/2)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8" name="Picture 3" descr="f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3378" y="695469"/>
            <a:ext cx="5637245" cy="422793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48006" y="668797"/>
            <a:ext cx="178383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q-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message block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5294095" y="1452885"/>
            <a:ext cx="193141" cy="1550913"/>
          </a:xfrm>
          <a:prstGeom prst="rightBrace">
            <a:avLst>
              <a:gd name="adj1" fmla="val 8333"/>
              <a:gd name="adj2" fmla="val 5028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0260" y="1951342"/>
            <a:ext cx="816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 rounds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9083" y="1200250"/>
            <a:ext cx="675611" cy="20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t=0..19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7822" y="1696049"/>
            <a:ext cx="766872" cy="20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t=20..39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7822" y="2182112"/>
            <a:ext cx="766872" cy="20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t=40..59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7822" y="2660222"/>
            <a:ext cx="766872" cy="20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t=60..79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604" y="722237"/>
            <a:ext cx="156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q-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chain variable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316" y="1727646"/>
            <a:ext cx="72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AU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W[0..79]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1052709"/>
            <a:ext cx="6052203" cy="305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056" y="3003798"/>
            <a:ext cx="144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Compression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function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09697" y="1429155"/>
            <a:ext cx="2082383" cy="1966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712604" y="1275876"/>
            <a:ext cx="650081" cy="420173"/>
          </a:xfrm>
          <a:prstGeom prst="wedgeRoundRectCallout">
            <a:avLst>
              <a:gd name="adj1" fmla="val -124084"/>
              <a:gd name="adj2" fmla="val -4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One round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4819425"/>
            <a:ext cx="38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Source: W. Stallings, “Cryptography and Network Security”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193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-10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one round in a Compression Function (SHA-1) </a:t>
            </a:r>
            <a:endParaRPr kumimoji="1" lang="ko-KR" altLang="en-US" sz="2800" b="0" i="0" u="none" strike="noStrike" kern="1200" cap="none" spc="-10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" y="672366"/>
            <a:ext cx="3478170" cy="3617297"/>
          </a:xfrm>
          <a:prstGeom prst="rect">
            <a:avLst/>
          </a:prstGeom>
        </p:spPr>
      </p:pic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923928" y="843558"/>
            <a:ext cx="5113503" cy="209288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C,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(of CV): each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32-bit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word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kumimoji="0" lang="ko-KR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(=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kumimoji="0" lang="en-US" altLang="ko-KR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nonlinear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n.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varies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at each round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&lt;&lt;&lt;</a:t>
            </a:r>
            <a:r>
              <a:rPr kumimoji="0" lang="ko-KR" altLang="ko-KR" sz="1800" b="0" i="1" u="none" strike="noStrike" kern="1200" cap="none" spc="0" normalizeH="0" baseline="-3000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denotes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left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bit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rotation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by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bit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</a:t>
            </a:r>
            <a:r>
              <a:rPr kumimoji="0" lang="ko-KR" altLang="ko-KR" sz="1800" b="0" i="0" u="none" strike="noStrike" kern="1200" cap="none" spc="0" normalizeH="0" baseline="-3000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expanded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message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word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/step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</a:t>
            </a:r>
            <a:r>
              <a:rPr kumimoji="1" lang="en-US" altLang="ko-KR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the incoming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msg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block when 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  <a:sym typeface="Symbol" panose="05050102010706020507" pitchFamily="18" charset="2"/>
              </a:rPr>
              <a:t>&lt;16;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0" lang="ko-KR" altLang="ko-KR" sz="1800" b="0" i="0" u="none" strike="noStrike" kern="1200" cap="none" spc="0" normalizeH="0" baseline="-3000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constant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varies at each round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;</a:t>
            </a:r>
            <a:b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denotes addition modulo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kumimoji="0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32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B008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811" y="4414511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Source: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wikipedia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pic>
        <p:nvPicPr>
          <p:cNvPr id="25" name="Picture 44" descr="SHA-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92690"/>
            <a:ext cx="4575384" cy="94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4163790" y="3337747"/>
          <a:ext cx="3113673" cy="3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6" imgW="2156411" imgH="213432" progId="Equation.3">
                  <p:embed/>
                </p:oleObj>
              </mc:Choice>
              <mc:Fallback>
                <p:oleObj name="Equation" r:id="rId6" imgW="2156411" imgH="213432" progId="Equation.3">
                  <p:embed/>
                  <p:pic>
                    <p:nvPicPr>
                      <p:cNvPr id="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0" y="3337747"/>
                        <a:ext cx="3113673" cy="32775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80312" y="3388503"/>
            <a:ext cx="747320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Arial" panose="020B0604020202020204" pitchFamily="34" charset="0"/>
              </a:rPr>
              <a:t>16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Arial" panose="020B0604020202020204" pitchFamily="34" charset="0"/>
              </a:rPr>
              <a:t>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79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1" name="Picture 10" descr="Addition">
            <a:hlinkClick r:id="rId8" tooltip="Addition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19143"/>
            <a:ext cx="240639" cy="2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SHA-2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1" name="제목 9"/>
          <p:cNvSpPr txBox="1">
            <a:spLocks/>
          </p:cNvSpPr>
          <p:nvPr/>
        </p:nvSpPr>
        <p:spPr>
          <a:xfrm>
            <a:off x="183221" y="1102262"/>
            <a:ext cx="4858326" cy="377926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2001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년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NSA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에 의해 출판</a:t>
            </a:r>
            <a:endParaRPr kumimoji="0" lang="en-US" altLang="ko-KR" b="1" i="0" u="none" strike="noStrike" kern="1200" cap="none" spc="-10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+mj-cs"/>
            </a:endParaRPr>
          </a:p>
          <a:p>
            <a:pPr marL="457200" marR="0" lvl="0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SHA2 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계열은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digests(hash 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값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)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가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224, 256, 384 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또는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512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비트인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6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개의 해시 함수로 구성</a:t>
            </a: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:</a:t>
            </a:r>
          </a:p>
          <a:p>
            <a:pPr marR="0" lvl="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          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SHA-224, SHA-256, SHA-384  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SHA-512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,</a:t>
            </a:r>
          </a:p>
          <a:p>
            <a:pPr marR="0" lvl="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600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              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SHA-512/224, SHA-512/256</a:t>
            </a:r>
          </a:p>
          <a:p>
            <a:pPr marL="457200" marR="0" lvl="0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SHA-1</a:t>
            </a:r>
            <a:r>
              <a:rPr kumimoji="0" lang="ko-KR" altLang="en-US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에 비해 단어의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 bit 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간 </a:t>
            </a:r>
            <a:r>
              <a:rPr kumimoji="0" lang="en-US" altLang="ko-KR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mixing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이 크게 증가함</a:t>
            </a:r>
            <a:endParaRPr kumimoji="0" lang="en-US" altLang="ko-KR" b="1" i="0" u="none" strike="noStrike" kern="1200" cap="none" spc="-10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+mj-cs"/>
            </a:endParaRPr>
          </a:p>
          <a:p>
            <a:pPr marL="457200" marR="0" lvl="0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여전히</a:t>
            </a: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Merkle-</a:t>
            </a:r>
            <a:r>
              <a:rPr kumimoji="0" lang="en-US" altLang="ko-KR" b="1" i="0" u="none" strike="noStrike" kern="1200" cap="none" spc="-10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Damgård</a:t>
            </a: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</a:t>
            </a:r>
            <a:r>
              <a:rPr kumimoji="0" lang="ko-KR" altLang="en-US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구조이고</a:t>
            </a: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, </a:t>
            </a:r>
            <a:r>
              <a:rPr kumimoji="0" lang="ko-KR" altLang="en-US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길이 연장 공격의 영향을 받음</a:t>
            </a:r>
            <a:endParaRPr kumimoji="0" lang="en-US" altLang="ko-KR" b="1" i="0" u="none" strike="noStrike" kern="1200" cap="none" spc="-10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+mj-cs"/>
            </a:endParaRPr>
          </a:p>
          <a:p>
            <a:pPr marL="457200" marR="0" lvl="0" indent="-457200" algn="l" defTabSz="914400" rtl="0" eaLnBrk="0" fontAlgn="base" latinLnBrk="1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F </a:t>
            </a:r>
            <a:r>
              <a:rPr kumimoji="0" lang="ko-KR" altLang="en-US" b="1" spc="-100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는 </a:t>
            </a:r>
            <a:r>
              <a:rPr kumimoji="0" lang="en-US" altLang="ko-KR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compression </a:t>
            </a:r>
            <a:r>
              <a:rPr kumimoji="0" lang="ko-KR" altLang="en-US" b="1" i="0" u="none" strike="noStrike" kern="1200" cap="none" spc="-10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함수</a:t>
            </a:r>
            <a:endParaRPr kumimoji="0" lang="en-US" altLang="ko-KR" b="1" i="0" u="none" strike="noStrike" kern="1200" cap="none" spc="-10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anose="020F0502020204030204" pitchFamily="34" charset="0"/>
              <a:ea typeface="나눔고딕 ExtraBold" panose="020D0904000000000000"/>
              <a:cs typeface="+mj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94241"/>
            <a:ext cx="4091561" cy="326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30415" y="9472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SHA-512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7579" y="4743023"/>
            <a:ext cx="38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Source: W. Stallings, “Cryptography and Network Security”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SHA-512 (compression fn.) in SHA-2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H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eart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of the algorithm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P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rocessing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message blocks (each 1024 bits long)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Each CV (and digest) is 512 bits: 8 words each 64 bits long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C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onsists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of 80 rounds (t)</a:t>
            </a:r>
          </a:p>
          <a:p>
            <a:pPr marL="914400" marR="0" lvl="1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updating a 512-bit buffer </a:t>
            </a:r>
          </a:p>
          <a:p>
            <a:pPr marL="914400" marR="0" lvl="1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using a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64-bit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 value </a:t>
            </a: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</a:t>
            </a:r>
            <a:r>
              <a:rPr kumimoji="1" lang="en-US" altLang="ko-KR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1" lang="en-US" altLang="ko-K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derived from the current message block</a:t>
            </a:r>
          </a:p>
          <a:p>
            <a:pPr marL="914400" marR="0" lvl="1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&gt;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</a:t>
            </a:r>
            <a:r>
              <a:rPr kumimoji="1" lang="en-US" altLang="ko-KR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kumimoji="1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: round constants based on cube root of first 80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525271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97056" y="-39122"/>
            <a:ext cx="7547352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6A8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SHA-3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6A8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4821" y="176902"/>
            <a:ext cx="370616" cy="370616"/>
          </a:xfrm>
          <a:prstGeom prst="ellipse">
            <a:avLst/>
          </a:prstGeom>
          <a:solidFill>
            <a:srgbClr val="C6A86F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67D6-4AEF-404E-B4DA-DE404FB57B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145722" y="736706"/>
            <a:ext cx="8998277" cy="440679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NIST, 2015.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No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Merkle-Damgård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 structure</a:t>
            </a:r>
          </a:p>
          <a:p>
            <a:pPr marL="457200" marR="0" lvl="0" indent="-45720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Calibri" panose="020F0502020204030204" pitchFamily="34" charset="0"/>
                <a:ea typeface="나눔고딕 ExtraBold" panose="020D0904000000000000"/>
                <a:cs typeface="+mj-cs"/>
              </a:rPr>
              <a:t>Different structure from SHA-0,1,2: sponge construction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8" y="2104560"/>
            <a:ext cx="5459120" cy="24384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71725" y="4562878"/>
            <a:ext cx="146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Source: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wikipedia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5467" y="2170476"/>
            <a:ext cx="3040222" cy="23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f: permutation fn. that uses  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xor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and, not operations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r: size of the part of the state  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that is combined with 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message blocks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c: size of the part of the state 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that is not combined with 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message blocks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input</a:t>
            </a:r>
          </a:p>
          <a:p>
            <a:pPr marL="0" marR="0" lvl="0" indent="-457200" algn="l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Z</a:t>
            </a:r>
            <a:r>
              <a:rPr kumimoji="1" lang="en-US" altLang="ko-KR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output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36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92965"/>
            <a:ext cx="9144000" cy="4142075"/>
          </a:xfrm>
          <a:prstGeom prst="rect">
            <a:avLst/>
          </a:prstGeom>
          <a:solidFill>
            <a:srgbClr val="C6A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Calibri" panose="020F0502020204030204" pitchFamily="34" charset="0"/>
              </a:rPr>
              <a:t>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20538"/>
            <a:ext cx="9144000" cy="102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5926" y="-1922368"/>
            <a:ext cx="112147" cy="59611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3528" y="135672"/>
            <a:ext cx="2068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800" b="1" spc="-150" dirty="0">
                <a:solidFill>
                  <a:srgbClr val="C6A86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lang="ko-KR" altLang="en-US" sz="3800" b="1" spc="-150" dirty="0">
              <a:solidFill>
                <a:srgbClr val="C6A86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1043609" y="1012054"/>
            <a:ext cx="144016" cy="92321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539551" y="998995"/>
            <a:ext cx="8615935" cy="191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실습</a:t>
            </a: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BCE0136-FAC7-4B5C-8C3C-53BDB2C86AE0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66</a:t>
            </a:fld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15ABE-BD1B-4EF5-93E0-58E71698B062}"/>
              </a:ext>
            </a:extLst>
          </p:cNvPr>
          <p:cNvSpPr txBox="1"/>
          <p:nvPr/>
        </p:nvSpPr>
        <p:spPr>
          <a:xfrm>
            <a:off x="539550" y="1577659"/>
            <a:ext cx="8208909" cy="168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 RSA Encryption /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Decryption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실습 목표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간단한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crypto package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 및 연습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&gt;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암호화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복호화 실습</a:t>
            </a:r>
            <a:endParaRPr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05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915988"/>
            <a:ext cx="8424936" cy="3816350"/>
          </a:xfrm>
        </p:spPr>
        <p:txBody>
          <a:bodyPr anchor="ctr"/>
          <a:lstStyle/>
          <a:p>
            <a:pPr marL="457200" lvl="0" indent="-4572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RSA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 키 쌍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(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개인키와 공개키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) 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생성 실습</a:t>
            </a:r>
            <a:endParaRPr lang="en-US" altLang="ko-KR" dirty="0">
              <a:latin typeface="Calibri" panose="020F0502020204030204" pitchFamily="34" charset="0"/>
              <a:ea typeface="나눔고딕 ExtraBold" panose="020D090400000000000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Calibri" panose="020F0502020204030204" pitchFamily="34" charset="0"/>
                <a:ea typeface="나눔고딕 ExtraBold" panose="020D0904000000000000"/>
              </a:rPr>
              <a:t>Func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ea typeface="나눔고딕 ExtraBold" panose="020D0904000000000000"/>
              </a:rPr>
              <a:t>GenerateKey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을 만든 후 </a:t>
            </a:r>
            <a:r>
              <a:rPr lang="en-US" altLang="ko-KR" sz="1800" dirty="0" err="1">
                <a:latin typeface="Calibri" panose="020F0502020204030204" pitchFamily="34" charset="0"/>
                <a:ea typeface="나눔고딕 ExtraBold" panose="020D0904000000000000"/>
              </a:rPr>
              <a:t>PrivateKey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 and Public Key Return 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하기</a:t>
            </a:r>
            <a:endParaRPr lang="en-US" altLang="ko-KR" sz="1800" dirty="0"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RSA 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암호화</a:t>
            </a:r>
            <a:r>
              <a:rPr lang="en-US" altLang="ko-KR" dirty="0">
                <a:latin typeface="Calibri" panose="020F0502020204030204" pitchFamily="34" charset="0"/>
                <a:ea typeface="나눔고딕 ExtraBold" panose="020D0904000000000000"/>
              </a:rPr>
              <a:t>/</a:t>
            </a:r>
            <a:r>
              <a:rPr lang="ko-KR" altLang="en-US" dirty="0">
                <a:latin typeface="Calibri" panose="020F0502020204030204" pitchFamily="34" charset="0"/>
                <a:ea typeface="나눔고딕 ExtraBold" panose="020D0904000000000000"/>
              </a:rPr>
              <a:t>복호화 수행</a:t>
            </a:r>
            <a:endParaRPr lang="en-US" altLang="ko-KR" dirty="0">
              <a:latin typeface="Calibri" panose="020F0502020204030204" pitchFamily="34" charset="0"/>
              <a:ea typeface="나눔고딕 ExtraBold" panose="020D090400000000000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“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우리 은행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“ 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단어를 가지고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 sha256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을 맞추어서 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encrypt 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한 후 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return </a:t>
            </a:r>
            <a:r>
              <a:rPr lang="ko-KR" altLang="en-US" sz="1800" dirty="0">
                <a:latin typeface="Calibri" panose="020F0502020204030204" pitchFamily="34" charset="0"/>
                <a:ea typeface="나눔고딕 ExtraBold" panose="020D0904000000000000"/>
              </a:rPr>
              <a:t>하기</a:t>
            </a:r>
            <a:r>
              <a:rPr lang="en-US" altLang="ko-KR" sz="1800" dirty="0">
                <a:latin typeface="Calibri" panose="020F0502020204030204" pitchFamily="34" charset="0"/>
                <a:ea typeface="나눔고딕 ExtraBold" panose="020D0904000000000000"/>
              </a:rPr>
              <a:t> 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Calibri" panose="020F0502020204030204" pitchFamily="34" charset="0"/>
              </a:rPr>
              <a:t>Encryption</a:t>
            </a:r>
            <a:r>
              <a:rPr lang="ko-KR" altLang="en-US" sz="1800" dirty="0">
                <a:latin typeface="Calibri" panose="020F0502020204030204" pitchFamily="34" charset="0"/>
              </a:rPr>
              <a:t> 한 것을 가지고 </a:t>
            </a:r>
            <a:r>
              <a:rPr lang="en-US" altLang="ko-KR" sz="1800" dirty="0">
                <a:latin typeface="Calibri" panose="020F0502020204030204" pitchFamily="34" charset="0"/>
              </a:rPr>
              <a:t>Decrypt </a:t>
            </a:r>
            <a:r>
              <a:rPr lang="ko-KR" altLang="en-US" sz="1800" dirty="0">
                <a:latin typeface="Calibri" panose="020F0502020204030204" pitchFamily="34" charset="0"/>
              </a:rPr>
              <a:t>한 후 </a:t>
            </a:r>
            <a:r>
              <a:rPr lang="en-US" altLang="ko-KR" sz="1800" dirty="0">
                <a:latin typeface="Calibri" panose="020F0502020204030204" pitchFamily="34" charset="0"/>
              </a:rPr>
              <a:t>return </a:t>
            </a:r>
            <a:r>
              <a:rPr lang="ko-KR" altLang="en-US" sz="1800" dirty="0">
                <a:latin typeface="Calibri" panose="020F0502020204030204" pitchFamily="34" charset="0"/>
              </a:rPr>
              <a:t>해보기 </a:t>
            </a:r>
            <a:endParaRPr lang="en-US" altLang="ko-KR" sz="1800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목표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44369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Concept of the Generate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0C5A59-9FE6-49DF-A6C5-6DB1C9A3F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63294"/>
            <a:ext cx="8068801" cy="2304256"/>
          </a:xfrm>
          <a:prstGeom prst="rect">
            <a:avLst/>
          </a:prstGeom>
        </p:spPr>
      </p:pic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1AEF5BB8-75D7-461B-BAAC-CBC504A9C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67550"/>
            <a:ext cx="7416824" cy="1184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C5B36-08EE-4F2B-9E4D-FD2C38F0EACB}"/>
              </a:ext>
            </a:extLst>
          </p:cNvPr>
          <p:cNvSpPr txBox="1"/>
          <p:nvPr/>
        </p:nvSpPr>
        <p:spPr>
          <a:xfrm>
            <a:off x="5904732" y="4732338"/>
            <a:ext cx="294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https://pkg.go.dev/crypto/rsa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96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Func</a:t>
            </a:r>
            <a:r>
              <a:rPr lang="en-US" sz="1800" dirty="0"/>
              <a:t> </a:t>
            </a:r>
            <a:r>
              <a:rPr lang="en-US" sz="1800" dirty="0" err="1"/>
              <a:t>GenerateKeyPair</a:t>
            </a:r>
            <a:r>
              <a:rPr lang="en-US" sz="1800" dirty="0"/>
              <a:t>(bits int) (*</a:t>
            </a:r>
            <a:r>
              <a:rPr lang="en-US" sz="1800" dirty="0" err="1"/>
              <a:t>rsa.PrivateKey</a:t>
            </a:r>
            <a:r>
              <a:rPr lang="en-US" sz="1800" dirty="0"/>
              <a:t>, *</a:t>
            </a:r>
            <a:r>
              <a:rPr lang="en-US" sz="1800" dirty="0" err="1"/>
              <a:t>rsa.PublicKey</a:t>
            </a:r>
            <a:r>
              <a:rPr lang="en-US" sz="1800" dirty="0"/>
              <a:t>)</a:t>
            </a:r>
            <a:r>
              <a:rPr lang="ko-KR" altLang="en-US" sz="1400" dirty="0"/>
              <a:t> </a:t>
            </a:r>
            <a:r>
              <a:rPr lang="en-US" sz="1400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695678-5185-44A6-8C36-32908862B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6"/>
            <a:ext cx="7200800" cy="3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2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7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7" y="1203598"/>
            <a:ext cx="8104386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테이블의 </a:t>
            </a: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Record </a:t>
            </a: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선택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1F6156-1FAF-3B39-B1B0-C8096CB34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14537"/>
            <a:ext cx="4248472" cy="17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1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345" y="1382999"/>
            <a:ext cx="8641655" cy="3816350"/>
          </a:xfrm>
        </p:spPr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Concept of RSA Encryption</a:t>
            </a:r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EncryptOAEP</a:t>
            </a:r>
            <a:endParaRPr lang="en-US" dirty="0"/>
          </a:p>
          <a:p>
            <a:pPr lvl="1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EncryptPKCS1v15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2B5E34B-CB3D-4B9F-9E2B-D6ED9EF7C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9" y="1851670"/>
            <a:ext cx="7821116" cy="16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19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EncryptOAEP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A5F067-9668-4E3C-9A0E-FA27A14D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6233"/>
            <a:ext cx="8381520" cy="3476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36D82-07A7-46A9-93DE-01654C86123C}"/>
              </a:ext>
            </a:extLst>
          </p:cNvPr>
          <p:cNvSpPr txBox="1"/>
          <p:nvPr/>
        </p:nvSpPr>
        <p:spPr>
          <a:xfrm>
            <a:off x="5904732" y="4732338"/>
            <a:ext cx="294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https://pkg.go.dev/crypto/rsa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39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631" y="1380546"/>
            <a:ext cx="8641655" cy="3816350"/>
          </a:xfrm>
        </p:spPr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 of </a:t>
            </a:r>
            <a:r>
              <a:rPr lang="en-US" dirty="0" err="1"/>
              <a:t>EncryptOAEP</a:t>
            </a: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A68D991-A73F-4625-BC1E-6DE24798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2" y="1923678"/>
            <a:ext cx="759121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88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RSA Decryption:</a:t>
            </a:r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DecryptOAEP</a:t>
            </a:r>
            <a:endParaRPr lang="en-US" dirty="0"/>
          </a:p>
          <a:p>
            <a:pPr lvl="1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DecryptPKCS1v15</a:t>
            </a:r>
          </a:p>
          <a:p>
            <a:pPr lvl="1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DecryptPCKS1v15SessionKey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52F67-A6F2-44EE-A823-BBAD80B0F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1380959"/>
            <a:ext cx="7727543" cy="24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5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185" y="1150937"/>
            <a:ext cx="8641655" cy="3816350"/>
          </a:xfrm>
        </p:spPr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DecryptOAEP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58350BD1-0FD3-4EBF-B88B-963A8B76B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471030"/>
            <a:ext cx="8201265" cy="2900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797EF-5EA0-46CD-B9F4-09343E4E7DF5}"/>
              </a:ext>
            </a:extLst>
          </p:cNvPr>
          <p:cNvSpPr txBox="1"/>
          <p:nvPr/>
        </p:nvSpPr>
        <p:spPr>
          <a:xfrm>
            <a:off x="5904732" y="4732338"/>
            <a:ext cx="294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https://pkg.go.dev/crypto/rsa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52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 of </a:t>
            </a:r>
            <a:r>
              <a:rPr lang="en-US" dirty="0" err="1"/>
              <a:t>DecryptOAEP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4197C79-6F50-4453-BEDA-DEB96388F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7614"/>
            <a:ext cx="806266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61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915988"/>
            <a:ext cx="8641655" cy="3671986"/>
          </a:xfrm>
        </p:spPr>
        <p:txBody>
          <a:bodyPr anchor="ctr"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Crypto Package</a:t>
            </a:r>
            <a:r>
              <a:rPr lang="ko-KR" altLang="en-US" sz="1800" dirty="0"/>
              <a:t>을 인용해 </a:t>
            </a:r>
            <a:r>
              <a:rPr lang="en-US" altLang="ko-KR" sz="1800" dirty="0"/>
              <a:t>Generate Key </a:t>
            </a:r>
            <a:r>
              <a:rPr lang="ko-KR" altLang="en-US" sz="1800" dirty="0"/>
              <a:t>생성 함수</a:t>
            </a:r>
            <a:r>
              <a:rPr lang="en-US" altLang="ko-KR" sz="1800" dirty="0"/>
              <a:t>, RSA Encrypt </a:t>
            </a:r>
            <a:r>
              <a:rPr lang="ko-KR" altLang="en-US" sz="1800" dirty="0"/>
              <a:t>생성 함수</a:t>
            </a:r>
            <a:r>
              <a:rPr lang="en-US" altLang="ko-KR" sz="1800" dirty="0"/>
              <a:t>, </a:t>
            </a:r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/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    Decrypt </a:t>
            </a:r>
            <a:r>
              <a:rPr lang="ko-KR" altLang="en-US" sz="1800" dirty="0"/>
              <a:t>생성 함수를 만들어 </a:t>
            </a:r>
            <a:r>
              <a:rPr lang="en-US" altLang="ko-KR" sz="1800" dirty="0"/>
              <a:t>main</a:t>
            </a:r>
            <a:r>
              <a:rPr lang="ko-KR" altLang="en-US" sz="1800" dirty="0"/>
              <a:t>으로 실행 해서 </a:t>
            </a:r>
            <a:r>
              <a:rPr lang="en-US" altLang="ko-KR" sz="1800" dirty="0"/>
              <a:t>return </a:t>
            </a:r>
            <a:r>
              <a:rPr lang="ko-KR" altLang="en-US" sz="1800" dirty="0"/>
              <a:t>하기</a:t>
            </a:r>
            <a:r>
              <a:rPr lang="en-US" altLang="ko-KR" sz="1800" dirty="0"/>
              <a:t>. </a:t>
            </a:r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ko-KR" sz="1800" dirty="0"/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   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나만의 </a:t>
            </a:r>
            <a:r>
              <a:rPr kumimoji="0" lang="en-US" altLang="ko-KR" sz="18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Password storage </a:t>
            </a:r>
            <a:r>
              <a:rPr kumimoji="0" lang="ko-KR" altLang="en-US" sz="18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만들어 보기</a:t>
            </a:r>
            <a:r>
              <a:rPr kumimoji="0" lang="en-US" altLang="ko-KR" sz="18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</a:rPr>
              <a:t>. </a:t>
            </a:r>
            <a:endParaRPr kumimoji="0" lang="en-US" altLang="ko-KR" sz="11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675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403" y="1563638"/>
            <a:ext cx="8641655" cy="3816350"/>
          </a:xfrm>
        </p:spPr>
        <p:txBody>
          <a:bodyPr/>
          <a:lstStyle/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Go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https://github.com/iujiban/Go-lang</a:t>
            </a:r>
            <a:endParaRPr lang="en-US" altLang="ko-KR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lvl="0" indent="-4572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SQL EXAMPLE: </a:t>
            </a:r>
            <a:r>
              <a:rPr lang="en-US" altLang="ko-KR" dirty="0">
                <a:hlinkClick r:id="rId4"/>
              </a:rPr>
              <a:t>https://github.com/iujiban/ASP.NET/tree/main/</a:t>
            </a:r>
            <a:endParaRPr lang="en-US" altLang="ko-KR" dirty="0"/>
          </a:p>
          <a:p>
            <a:pPr marL="0" lvl="0" indent="0" eaLnBrk="0" hangingPunc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ko-KR"/>
              <a:t>     FinalUpload</a:t>
            </a:r>
            <a:r>
              <a:rPr lang="en-US" altLang="ko-KR" dirty="0"/>
              <a:t>/DB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6240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C45DD-8DE8-DC41-81B3-0CB24EC3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lvl="0" indent="0" algn="ctr" eaLnBrk="0" hangingPunc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248B-A400-854F-A06E-6B3DD58D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END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F3DB-671F-4D49-828D-A86D9B4BB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63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8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07" y="1362921"/>
            <a:ext cx="8104386" cy="25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테이블에 새로운 레코드 추가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69D7F-9BC0-8EE9-2C7C-54434DCD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7694"/>
            <a:ext cx="612068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2AC4F-CF3F-7B41-830F-B6B5A5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15" y="80357"/>
            <a:ext cx="8536434" cy="527835"/>
          </a:xfrm>
        </p:spPr>
        <p:txBody>
          <a:bodyPr/>
          <a:lstStyle/>
          <a:p>
            <a:r>
              <a:rPr lang="en-US" dirty="0"/>
              <a:t>Go Database </a:t>
            </a:r>
            <a:r>
              <a:rPr lang="ko-KR" altLang="en-US" dirty="0"/>
              <a:t>연동</a:t>
            </a:r>
            <a:r>
              <a:rPr lang="en-US" dirty="0"/>
              <a:t> 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3CEF-52D1-404E-A04D-EC979F8F0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F12E459-A33B-453F-8DA8-87CFC35CC44A}"/>
              </a:ext>
            </a:extLst>
          </p:cNvPr>
          <p:cNvSpPr txBox="1">
            <a:spLocks/>
          </p:cNvSpPr>
          <p:nvPr/>
        </p:nvSpPr>
        <p:spPr>
          <a:xfrm>
            <a:off x="314325" y="4732155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fld id="{E00A67D6-4AEF-404E-B4DA-DE404FB57BCC}" type="slidenum">
              <a:rPr lang="ko-KR" altLang="en-US" sz="1100" smtClean="0"/>
              <a:pPr/>
              <a:t>9</a:t>
            </a:fld>
            <a:endParaRPr lang="ko-KR" alt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E636E0-29AB-4710-9C9F-37F8112D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4" y="915566"/>
            <a:ext cx="8104387" cy="167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lvl="0" indent="-457200" eaLnBrk="0" hangingPunct="0">
              <a:lnSpc>
                <a:spcPct val="9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Go</a:t>
            </a:r>
            <a:r>
              <a:rPr kumimoji="0" lang="ko-KR" altLang="en-US" sz="2400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에서 </a:t>
            </a:r>
            <a:r>
              <a:rPr kumimoji="0" lang="en-US" altLang="ko-KR" b="1" dirty="0">
                <a:solidFill>
                  <a:srgbClr val="254061"/>
                </a:solidFill>
                <a:latin typeface="Calibri" panose="020F0502020204030204" pitchFamily="34" charset="0"/>
                <a:ea typeface="나눔고딕 ExtraBold" panose="020D0904000000000000"/>
                <a:cs typeface="Calibri" panose="020F0502020204030204" pitchFamily="34" charset="0"/>
              </a:rPr>
              <a:t>MySQL Import</a:t>
            </a:r>
            <a:endParaRPr kumimoji="0" lang="en-US" altLang="ko-KR" sz="2400" b="1" dirty="0">
              <a:solidFill>
                <a:srgbClr val="254061"/>
              </a:solidFill>
              <a:latin typeface="Calibri" panose="020F0502020204030204" pitchFamily="34" charset="0"/>
              <a:ea typeface="나눔고딕 ExtraBold" panose="020D090400000000000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en-US" altLang="ko-KR" sz="2000" b="1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Installation /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설치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Go get –u </a:t>
            </a:r>
            <a:r>
              <a:rPr lang="en-US" altLang="ko-KR" sz="2000" b="1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github.com/go-</a:t>
            </a:r>
            <a:r>
              <a:rPr lang="en-US" altLang="ko-KR" sz="2000" b="1" dirty="0" err="1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altLang="ko-KR" sz="2000" b="1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-driver/</a:t>
            </a:r>
            <a:r>
              <a:rPr lang="en-US" altLang="ko-KR" sz="2000" b="1" dirty="0" err="1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Go get -u </a:t>
            </a:r>
            <a:r>
              <a:rPr lang="en-US" altLang="ko-KR" sz="2000" b="1" i="0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github.com/</a:t>
            </a:r>
            <a:r>
              <a:rPr lang="en-US" altLang="ko-KR" sz="2000" b="1" i="0" dirty="0" err="1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denisenkom</a:t>
            </a:r>
            <a:r>
              <a:rPr lang="en-US" altLang="ko-KR" sz="2000" b="1" i="0" dirty="0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/go-</a:t>
            </a:r>
            <a:r>
              <a:rPr lang="en-US" altLang="ko-KR" sz="2000" b="1" i="0" dirty="0" err="1">
                <a:solidFill>
                  <a:srgbClr val="C6A86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mssqldb</a:t>
            </a:r>
            <a:endParaRPr lang="en-US" altLang="ko-KR" sz="2000" b="1" dirty="0">
              <a:solidFill>
                <a:srgbClr val="C6A86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&gt;"/>
            </a:pP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필요한 </a:t>
            </a:r>
            <a:r>
              <a:rPr lang="en-US" altLang="ko-KR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import </a:t>
            </a:r>
            <a:r>
              <a:rPr lang="ko-KR" altLang="en-US" sz="2000" b="1" dirty="0">
                <a:solidFill>
                  <a:srgbClr val="C6A8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en-US" altLang="ko-KR" sz="2000" b="1" dirty="0">
              <a:solidFill>
                <a:srgbClr val="C6A8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F0231C9-B5AB-4409-9CB0-81D047BD8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9" y="2866123"/>
            <a:ext cx="7591127" cy="18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14613</TotalTime>
  <Words>7219</Words>
  <Application>Microsoft Office PowerPoint</Application>
  <PresentationFormat>화면 슬라이드 쇼(16:9)</PresentationFormat>
  <Paragraphs>1303</Paragraphs>
  <Slides>78</Slides>
  <Notes>77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1" baseType="lpstr">
      <vt:lpstr>Nanum Gothic</vt:lpstr>
      <vt:lpstr>NanumGothic</vt:lpstr>
      <vt:lpstr>NanumGothic</vt:lpstr>
      <vt:lpstr>나눔고딕 ExtraBold</vt:lpstr>
      <vt:lpstr>나눔스퀘어 ExtraBold</vt:lpstr>
      <vt:lpstr>맑은 고딕</vt:lpstr>
      <vt:lpstr>Arial</vt:lpstr>
      <vt:lpstr>Calibri</vt:lpstr>
      <vt:lpstr>Ubuntu Condensed</vt:lpstr>
      <vt:lpstr>Wingdings</vt:lpstr>
      <vt:lpstr>Office 테마</vt:lpstr>
      <vt:lpstr>1_Office 테마</vt:lpstr>
      <vt:lpstr>Equation</vt:lpstr>
      <vt:lpstr>PowerPoint 프레젠테이션</vt:lpstr>
      <vt:lpstr>PowerPoint 프레젠테이션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Go Database 연동 </vt:lpstr>
      <vt:lpstr>PowerPoint 프레젠테이션</vt:lpstr>
      <vt:lpstr>인터넷 보안이란?</vt:lpstr>
      <vt:lpstr>인터넷 보안이란?</vt:lpstr>
      <vt:lpstr>인터넷 보안이란?</vt:lpstr>
      <vt:lpstr>인터넷 보안이란?</vt:lpstr>
      <vt:lpstr>인터넷 보안이란?</vt:lpstr>
      <vt:lpstr>인터넷 보안이란?</vt:lpstr>
      <vt:lpstr>인터넷 보안이란?</vt:lpstr>
      <vt:lpstr>보안 서비스</vt:lpstr>
      <vt:lpstr>보안 서비스</vt:lpstr>
      <vt:lpstr>보안 서비스</vt:lpstr>
      <vt:lpstr>보안 서비스</vt:lpstr>
      <vt:lpstr>Cryptosystem (암호 시스템)</vt:lpstr>
      <vt:lpstr>암호 시스템</vt:lpstr>
      <vt:lpstr>암호 시스템</vt:lpstr>
      <vt:lpstr>암호 시스템: 대칭키 암호화 </vt:lpstr>
      <vt:lpstr>암호 시스템: 대칭키 암호화 </vt:lpstr>
      <vt:lpstr>암호 시스템: 대칭키 암호화 </vt:lpstr>
      <vt:lpstr>암호 시스템: 대칭키 암호화 </vt:lpstr>
      <vt:lpstr>암호화 시스템: 공개키 암호화</vt:lpstr>
      <vt:lpstr>암호화 시스템: 공개키 암호화</vt:lpstr>
      <vt:lpstr>암호화 시스템: 공개키 암호화</vt:lpstr>
      <vt:lpstr>암호화 시스템: 공개키 암호화</vt:lpstr>
      <vt:lpstr>PowerPoint 프레젠테이션</vt:lpstr>
      <vt:lpstr>What is a hash function?</vt:lpstr>
      <vt:lpstr>Classifications of hash functions</vt:lpstr>
      <vt:lpstr>Classifications of cryptographic hash function</vt:lpstr>
      <vt:lpstr>An Example of CHF</vt:lpstr>
      <vt:lpstr>Another classification of hash functions</vt:lpstr>
      <vt:lpstr>Desirable properties of CHF</vt:lpstr>
      <vt:lpstr>Applications of CHF</vt:lpstr>
      <vt:lpstr>Random oracle (model)</vt:lpstr>
      <vt:lpstr>How to build a hash function</vt:lpstr>
      <vt:lpstr>Merkle-Damgärd iterated construction</vt:lpstr>
      <vt:lpstr>Compression function h from a block cipher</vt:lpstr>
      <vt:lpstr>Why is there XOR in D-M fn.?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목표</vt:lpstr>
      <vt:lpstr>Crypto package  </vt:lpstr>
      <vt:lpstr>Crypto package</vt:lpstr>
      <vt:lpstr>Crypto package </vt:lpstr>
      <vt:lpstr>Crypto package </vt:lpstr>
      <vt:lpstr>Crypto package </vt:lpstr>
      <vt:lpstr>Crypto package  </vt:lpstr>
      <vt:lpstr>Crypto package </vt:lpstr>
      <vt:lpstr>Crypto package </vt:lpstr>
      <vt:lpstr>실습</vt:lpstr>
      <vt:lpstr>Crypto package 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</dc:creator>
  <cp:lastModifiedBy>반 지훈</cp:lastModifiedBy>
  <cp:revision>1529</cp:revision>
  <cp:lastPrinted>2020-10-22T13:05:47Z</cp:lastPrinted>
  <dcterms:created xsi:type="dcterms:W3CDTF">2015-12-18T04:26:48Z</dcterms:created>
  <dcterms:modified xsi:type="dcterms:W3CDTF">2022-05-15T23:57:57Z</dcterms:modified>
</cp:coreProperties>
</file>