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69" r:id="rId4"/>
    <p:sldId id="268" r:id="rId5"/>
    <p:sldId id="265" r:id="rId6"/>
    <p:sldId id="262" r:id="rId7"/>
    <p:sldId id="266" r:id="rId8"/>
    <p:sldId id="270" r:id="rId9"/>
    <p:sldId id="263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744DE30-09CF-48E1-8D86-3D9C923129A6}">
          <p14:sldIdLst>
            <p14:sldId id="256"/>
            <p14:sldId id="267"/>
            <p14:sldId id="269"/>
            <p14:sldId id="268"/>
            <p14:sldId id="265"/>
            <p14:sldId id="262"/>
            <p14:sldId id="266"/>
            <p14:sldId id="270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DBFF"/>
    <a:srgbClr val="193D76"/>
    <a:srgbClr val="D9D9D9"/>
    <a:srgbClr val="3F64C7"/>
    <a:srgbClr val="FFFFFF"/>
    <a:srgbClr val="F0F0F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6" autoAdjust="0"/>
    <p:restoredTop sz="94660"/>
  </p:normalViewPr>
  <p:slideViewPr>
    <p:cSldViewPr>
      <p:cViewPr>
        <p:scale>
          <a:sx n="50" d="100"/>
          <a:sy n="50" d="100"/>
        </p:scale>
        <p:origin x="36" y="5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F516C-A43E-4DD6-9D4E-45DA70568638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D52DE-2B76-4305-8313-7EB721CBE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68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D52DE-2B76-4305-8313-7EB721CBE14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07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D52DE-2B76-4305-8313-7EB721CBE14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111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D52DE-2B76-4305-8313-7EB721CBE14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18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12.png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12" Type="http://schemas.microsoft.com/office/2007/relationships/hdphoto" Target="../media/hdphoto6.wdp"/><Relationship Id="rId17" Type="http://schemas.microsoft.com/office/2007/relationships/hdphoto" Target="../media/hdphoto2.wdp"/><Relationship Id="rId2" Type="http://schemas.openxmlformats.org/officeDocument/2006/relationships/image" Target="../media/image15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microsoft.com/office/2007/relationships/hdphoto" Target="../media/hdphoto7.wdp"/><Relationship Id="rId10" Type="http://schemas.microsoft.com/office/2007/relationships/hdphoto" Target="../media/hdphoto5.wdp"/><Relationship Id="rId4" Type="http://schemas.openxmlformats.org/officeDocument/2006/relationships/image" Target="../media/image16.png"/><Relationship Id="rId9" Type="http://schemas.openxmlformats.org/officeDocument/2006/relationships/image" Target="../media/image19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12" Type="http://schemas.microsoft.com/office/2007/relationships/hdphoto" Target="../media/hdphoto7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F6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5257" y="4676333"/>
            <a:ext cx="11075067" cy="16927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200" kern="0" spc="17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IMPROVEMENT OF</a:t>
            </a:r>
          </a:p>
          <a:p>
            <a:r>
              <a:rPr lang="en-US" sz="5200" kern="0" spc="17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FINTECH LECTURES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9470708" y="7019763"/>
            <a:ext cx="2171956" cy="2093765"/>
            <a:chOff x="9470708" y="7019763"/>
            <a:chExt cx="2171956" cy="209376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2660000">
              <a:off x="9470708" y="7019763"/>
              <a:ext cx="2171956" cy="20937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13955" y="2213047"/>
            <a:ext cx="10424443" cy="5945500"/>
            <a:chOff x="10113955" y="2213047"/>
            <a:chExt cx="10424443" cy="59455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0113955" y="2213047"/>
              <a:ext cx="10424443" cy="59455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05257" y="1749183"/>
            <a:ext cx="12226218" cy="2492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800" kern="0" spc="-2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Fintech </a:t>
            </a:r>
            <a:r>
              <a:rPr lang="ko-KR" altLang="en-US" sz="7800" kern="0" spc="-2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과정의</a:t>
            </a:r>
            <a:endParaRPr lang="en-US" altLang="ko-KR" sz="7800" kern="0" spc="-200" dirty="0"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7800" kern="0" spc="-2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강의 및 실습 시스템의 개선</a:t>
            </a:r>
            <a:endParaRPr lang="en-US" sz="7800" kern="0" spc="-200" dirty="0"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33279" y="8858853"/>
            <a:ext cx="5317976" cy="6771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9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9</a:t>
            </a:r>
            <a:r>
              <a:rPr lang="ko-KR" altLang="en-US" sz="19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</a:t>
            </a:r>
            <a:endParaRPr lang="en-US" altLang="ko-KR" sz="1900" dirty="0"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r"/>
            <a:r>
              <a:rPr lang="ko-KR" altLang="en-US" sz="19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김하림 </a:t>
            </a:r>
            <a:r>
              <a:rPr lang="ko-KR" altLang="en-US" sz="1900" dirty="0" err="1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박주동</a:t>
            </a:r>
            <a:r>
              <a:rPr lang="ko-KR" altLang="en-US" sz="19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900" dirty="0" err="1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육경민</a:t>
            </a:r>
            <a:r>
              <a:rPr lang="ko-KR" altLang="en-US" sz="19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윤재영 </a:t>
            </a:r>
            <a:r>
              <a:rPr lang="ko-KR" altLang="en-US" sz="1900" dirty="0" err="1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최재필</a:t>
            </a:r>
            <a:r>
              <a:rPr lang="ko-KR" altLang="en-US" sz="19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1503470" y="4483040"/>
            <a:ext cx="6106332" cy="4594529"/>
            <a:chOff x="10407614" y="3992002"/>
            <a:chExt cx="6758944" cy="50855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420000">
              <a:off x="10407614" y="3992002"/>
              <a:ext cx="6758944" cy="508556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05257" y="862126"/>
            <a:ext cx="1598918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우리은행 </a:t>
            </a:r>
            <a:r>
              <a:rPr lang="en-US" altLang="ko-KR" sz="20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MBA </a:t>
            </a:r>
            <a:r>
              <a:rPr lang="ko-KR" altLang="en-US" sz="20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과정 </a:t>
            </a:r>
            <a:r>
              <a:rPr lang="ko-KR" altLang="en-US" sz="2000" dirty="0" err="1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핀테크</a:t>
            </a:r>
            <a:r>
              <a:rPr lang="ko-KR" altLang="en-US" sz="20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제품 서비스 </a:t>
            </a:r>
            <a:r>
              <a:rPr lang="en-US" altLang="ko-KR" sz="20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Final Presentation</a:t>
            </a:r>
            <a:endParaRPr 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005257" y="771262"/>
            <a:ext cx="10672665" cy="37135"/>
            <a:chOff x="1005257" y="771262"/>
            <a:chExt cx="10672665" cy="3713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5257" y="771262"/>
              <a:ext cx="10672665" cy="371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05257" y="1286714"/>
            <a:ext cx="10672665" cy="37135"/>
            <a:chOff x="1005257" y="1286714"/>
            <a:chExt cx="10672665" cy="3713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5257" y="1286714"/>
              <a:ext cx="10672665" cy="371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147588" y="2685893"/>
            <a:ext cx="938153" cy="812480"/>
            <a:chOff x="16147588" y="2685893"/>
            <a:chExt cx="938153" cy="81248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7920000">
              <a:off x="16147588" y="2685893"/>
              <a:ext cx="938153" cy="81248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523824" y="-184757"/>
            <a:ext cx="2171956" cy="2093765"/>
            <a:chOff x="16523824" y="-184757"/>
            <a:chExt cx="2171956" cy="209376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4260000">
              <a:off x="16523824" y="-184757"/>
              <a:ext cx="2171956" cy="20937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34FE7369-77FC-A0A7-1AA3-2916D8BDC976}"/>
              </a:ext>
            </a:extLst>
          </p:cNvPr>
          <p:cNvSpPr/>
          <p:nvPr/>
        </p:nvSpPr>
        <p:spPr>
          <a:xfrm>
            <a:off x="5123450" y="3504493"/>
            <a:ext cx="2509666" cy="5372807"/>
          </a:xfrm>
          <a:prstGeom prst="rect">
            <a:avLst/>
          </a:prstGeom>
          <a:solidFill>
            <a:srgbClr val="3F64C7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BFDF685-BF97-BD4B-CF67-4D009DB0484D}"/>
              </a:ext>
            </a:extLst>
          </p:cNvPr>
          <p:cNvSpPr/>
          <p:nvPr/>
        </p:nvSpPr>
        <p:spPr>
          <a:xfrm>
            <a:off x="2154366" y="3504493"/>
            <a:ext cx="2509666" cy="5372807"/>
          </a:xfrm>
          <a:prstGeom prst="rect">
            <a:avLst/>
          </a:prstGeom>
          <a:solidFill>
            <a:srgbClr val="3F64C7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E03B5B-94B3-C5C3-BC63-FF33696953BB}"/>
              </a:ext>
            </a:extLst>
          </p:cNvPr>
          <p:cNvSpPr/>
          <p:nvPr/>
        </p:nvSpPr>
        <p:spPr>
          <a:xfrm>
            <a:off x="11005836" y="3504493"/>
            <a:ext cx="2509666" cy="5372807"/>
          </a:xfrm>
          <a:prstGeom prst="rect">
            <a:avLst/>
          </a:prstGeom>
          <a:solidFill>
            <a:srgbClr val="3F64C7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ABF9B0-B709-9736-D33C-03A54542F53B}"/>
              </a:ext>
            </a:extLst>
          </p:cNvPr>
          <p:cNvSpPr/>
          <p:nvPr/>
        </p:nvSpPr>
        <p:spPr>
          <a:xfrm>
            <a:off x="8036752" y="3504493"/>
            <a:ext cx="2509666" cy="5372807"/>
          </a:xfrm>
          <a:prstGeom prst="rect">
            <a:avLst/>
          </a:prstGeom>
          <a:solidFill>
            <a:srgbClr val="3F64C7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83F3347-3E0A-F4D2-F29E-6F7CB9CC3A4B}"/>
              </a:ext>
            </a:extLst>
          </p:cNvPr>
          <p:cNvSpPr/>
          <p:nvPr/>
        </p:nvSpPr>
        <p:spPr>
          <a:xfrm>
            <a:off x="13974920" y="3504493"/>
            <a:ext cx="2509666" cy="5372807"/>
          </a:xfrm>
          <a:prstGeom prst="rect">
            <a:avLst/>
          </a:prstGeom>
          <a:solidFill>
            <a:srgbClr val="3F64C7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bject 2"/>
          <p:cNvSpPr txBox="1"/>
          <p:nvPr/>
        </p:nvSpPr>
        <p:spPr>
          <a:xfrm>
            <a:off x="943723" y="930172"/>
            <a:ext cx="7657143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목차</a:t>
            </a:r>
            <a:endParaRPr 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943723" y="790563"/>
            <a:ext cx="16398268" cy="57056"/>
            <a:chOff x="943723" y="790563"/>
            <a:chExt cx="16398268" cy="5705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3723" y="790563"/>
              <a:ext cx="16398268" cy="570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723" y="1582540"/>
            <a:ext cx="16398268" cy="57056"/>
            <a:chOff x="943723" y="1582540"/>
            <a:chExt cx="16398268" cy="570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3723" y="1582540"/>
              <a:ext cx="16398268" cy="5705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339588" y="1074000"/>
            <a:ext cx="5002380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우리은행 </a:t>
            </a:r>
            <a:r>
              <a:rPr lang="en-US" altLang="ko-KR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MBA </a:t>
            </a:r>
            <a:r>
              <a:rPr lang="ko-KR" altLang="en-US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과정 </a:t>
            </a:r>
            <a:r>
              <a:rPr lang="ko-KR" altLang="en-US" sz="14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핀테크</a:t>
            </a:r>
            <a:r>
              <a:rPr lang="ko-KR" altLang="en-US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제품 서비스 </a:t>
            </a:r>
            <a:r>
              <a:rPr lang="en-US" altLang="ko-KR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Final Presentation</a:t>
            </a:r>
          </a:p>
        </p:txBody>
      </p:sp>
      <p:grpSp>
        <p:nvGrpSpPr>
          <p:cNvPr id="1003" name="그룹 1003"/>
          <p:cNvGrpSpPr/>
          <p:nvPr/>
        </p:nvGrpSpPr>
        <p:grpSpPr>
          <a:xfrm>
            <a:off x="1981742" y="3396825"/>
            <a:ext cx="2509665" cy="5361905"/>
            <a:chOff x="1981605" y="3396825"/>
            <a:chExt cx="2509665" cy="536190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1605" y="3396825"/>
              <a:ext cx="2509665" cy="536190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994166" y="4550134"/>
            <a:ext cx="248481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Work Role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68906" y="2294405"/>
            <a:ext cx="1764290" cy="10618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300" kern="0" spc="-100" dirty="0">
                <a:solidFill>
                  <a:srgbClr val="3F64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4937989" y="3396825"/>
            <a:ext cx="2509665" cy="5361905"/>
            <a:chOff x="4937989" y="3396825"/>
            <a:chExt cx="2509665" cy="536190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7989" y="3396825"/>
              <a:ext cx="2509665" cy="5361905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925295" y="2294410"/>
            <a:ext cx="1920337" cy="10618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300" kern="0" spc="-100" dirty="0">
                <a:solidFill>
                  <a:srgbClr val="193D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7894374" y="3396825"/>
            <a:ext cx="2509665" cy="5361905"/>
            <a:chOff x="7894374" y="3396825"/>
            <a:chExt cx="2509665" cy="536190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94374" y="3396825"/>
              <a:ext cx="2509665" cy="5361905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7881676" y="2294410"/>
            <a:ext cx="1764290" cy="10618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300" kern="0" spc="-100" dirty="0">
                <a:solidFill>
                  <a:srgbClr val="3F64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10850759" y="3396825"/>
            <a:ext cx="2509665" cy="5361905"/>
            <a:chOff x="10850759" y="3396825"/>
            <a:chExt cx="2509665" cy="536190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50759" y="3396825"/>
              <a:ext cx="2509665" cy="5361905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0838095" y="2281705"/>
            <a:ext cx="1764290" cy="10618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300" kern="0" spc="-100" dirty="0">
                <a:solidFill>
                  <a:srgbClr val="193D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13807143" y="3396825"/>
            <a:ext cx="2509665" cy="5361905"/>
            <a:chOff x="13807143" y="3396825"/>
            <a:chExt cx="2509665" cy="536190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7143" y="3396825"/>
              <a:ext cx="2509665" cy="5361905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3794476" y="2281705"/>
            <a:ext cx="1764290" cy="10618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300" kern="0" spc="-100" dirty="0">
                <a:solidFill>
                  <a:srgbClr val="3F64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05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B155069-2BCA-8561-D7C3-5E1150ACB0F1}"/>
              </a:ext>
            </a:extLst>
          </p:cNvPr>
          <p:cNvGrpSpPr/>
          <p:nvPr/>
        </p:nvGrpSpPr>
        <p:grpSpPr>
          <a:xfrm>
            <a:off x="4174283" y="6096827"/>
            <a:ext cx="9937147" cy="3676744"/>
            <a:chOff x="9279816" y="1445317"/>
            <a:chExt cx="10967798" cy="4058085"/>
          </a:xfrm>
        </p:grpSpPr>
        <p:pic>
          <p:nvPicPr>
            <p:cNvPr id="40" name="Object 10">
              <a:extLst>
                <a:ext uri="{FF2B5EF4-FFF2-40B4-BE49-F238E27FC236}">
                  <a16:creationId xmlns:a16="http://schemas.microsoft.com/office/drawing/2014/main" id="{11568DE0-FD1E-B5B6-6EB8-CA9339BFB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79816" y="1445317"/>
              <a:ext cx="10967798" cy="4058085"/>
            </a:xfrm>
            <a:prstGeom prst="rect">
              <a:avLst/>
            </a:prstGeom>
          </p:spPr>
        </p:pic>
      </p:grpSp>
      <p:sp>
        <p:nvSpPr>
          <p:cNvPr id="50" name="Object 18">
            <a:extLst>
              <a:ext uri="{FF2B5EF4-FFF2-40B4-BE49-F238E27FC236}">
                <a16:creationId xmlns:a16="http://schemas.microsoft.com/office/drawing/2014/main" id="{6946874C-729B-59D0-D80F-2B2B38606BB0}"/>
              </a:ext>
            </a:extLst>
          </p:cNvPr>
          <p:cNvSpPr txBox="1"/>
          <p:nvPr/>
        </p:nvSpPr>
        <p:spPr>
          <a:xfrm>
            <a:off x="7881674" y="4011053"/>
            <a:ext cx="2389909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Hierarchical Task Inventory</a:t>
            </a:r>
            <a:endParaRPr lang="en-US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3" name="Object 18">
            <a:extLst>
              <a:ext uri="{FF2B5EF4-FFF2-40B4-BE49-F238E27FC236}">
                <a16:creationId xmlns:a16="http://schemas.microsoft.com/office/drawing/2014/main" id="{1158AC27-D33F-C13B-316A-60170E48B449}"/>
              </a:ext>
            </a:extLst>
          </p:cNvPr>
          <p:cNvSpPr txBox="1"/>
          <p:nvPr/>
        </p:nvSpPr>
        <p:spPr>
          <a:xfrm>
            <a:off x="10910637" y="4222943"/>
            <a:ext cx="2389909" cy="2062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KJ Method &amp; Problem and Solution</a:t>
            </a:r>
            <a:endParaRPr lang="en-US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5" name="Object 13">
            <a:extLst>
              <a:ext uri="{FF2B5EF4-FFF2-40B4-BE49-F238E27FC236}">
                <a16:creationId xmlns:a16="http://schemas.microsoft.com/office/drawing/2014/main" id="{EB25591C-8991-22D5-D478-AD5DBA5CC822}"/>
              </a:ext>
            </a:extLst>
          </p:cNvPr>
          <p:cNvSpPr txBox="1"/>
          <p:nvPr/>
        </p:nvSpPr>
        <p:spPr>
          <a:xfrm>
            <a:off x="4940993" y="4550134"/>
            <a:ext cx="248481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Flow Model</a:t>
            </a: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30F3F8F7-4736-188E-6C30-085C5C8A69E5}"/>
              </a:ext>
            </a:extLst>
          </p:cNvPr>
          <p:cNvSpPr txBox="1"/>
          <p:nvPr/>
        </p:nvSpPr>
        <p:spPr>
          <a:xfrm>
            <a:off x="13867021" y="4011053"/>
            <a:ext cx="238990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endParaRPr lang="en-US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7" name="Object 18">
            <a:extLst>
              <a:ext uri="{FF2B5EF4-FFF2-40B4-BE49-F238E27FC236}">
                <a16:creationId xmlns:a16="http://schemas.microsoft.com/office/drawing/2014/main" id="{3986CE6B-78C4-FB20-DC5C-7547EC44F7BA}"/>
              </a:ext>
            </a:extLst>
          </p:cNvPr>
          <p:cNvSpPr txBox="1"/>
          <p:nvPr/>
        </p:nvSpPr>
        <p:spPr>
          <a:xfrm>
            <a:off x="13830117" y="4011053"/>
            <a:ext cx="2463718" cy="98488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Developed System</a:t>
            </a:r>
            <a:endParaRPr lang="en-US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43723" y="790563"/>
            <a:ext cx="16398268" cy="57056"/>
            <a:chOff x="943723" y="790563"/>
            <a:chExt cx="16398268" cy="570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3723" y="790563"/>
              <a:ext cx="16398268" cy="5705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3723" y="1582540"/>
            <a:ext cx="16398268" cy="57056"/>
            <a:chOff x="943723" y="1582540"/>
            <a:chExt cx="16398268" cy="5705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3723" y="1582540"/>
              <a:ext cx="16398268" cy="57056"/>
            </a:xfrm>
            <a:prstGeom prst="rect">
              <a:avLst/>
            </a:prstGeom>
          </p:spPr>
        </p:pic>
      </p:grpSp>
      <p:sp>
        <p:nvSpPr>
          <p:cNvPr id="63" name="Object 11">
            <a:extLst>
              <a:ext uri="{FF2B5EF4-FFF2-40B4-BE49-F238E27FC236}">
                <a16:creationId xmlns:a16="http://schemas.microsoft.com/office/drawing/2014/main" id="{DB70EA5E-1FCA-0F45-AA1C-3D6D73675C0D}"/>
              </a:ext>
            </a:extLst>
          </p:cNvPr>
          <p:cNvSpPr txBox="1"/>
          <p:nvPr/>
        </p:nvSpPr>
        <p:spPr>
          <a:xfrm>
            <a:off x="1196503" y="931009"/>
            <a:ext cx="1576574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Chapter 1. Work Role</a:t>
            </a:r>
          </a:p>
          <a:p>
            <a:pPr algn="ctr"/>
            <a:endParaRPr 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2861F6D-8A2C-A858-D2ED-F91DB278DB6A}"/>
              </a:ext>
            </a:extLst>
          </p:cNvPr>
          <p:cNvSpPr/>
          <p:nvPr/>
        </p:nvSpPr>
        <p:spPr>
          <a:xfrm>
            <a:off x="6112263" y="1970722"/>
            <a:ext cx="6061188" cy="596654"/>
          </a:xfrm>
          <a:prstGeom prst="roundRect">
            <a:avLst/>
          </a:prstGeom>
          <a:solidFill>
            <a:srgbClr val="3F64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Work Roles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5EC99E-F645-88AE-45B8-15CF5BEFF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3381" y="2577402"/>
            <a:ext cx="2730728" cy="5000852"/>
          </a:xfrm>
          <a:prstGeom prst="rect">
            <a:avLst/>
          </a:prstGeom>
        </p:spPr>
      </p:pic>
      <p:pic>
        <p:nvPicPr>
          <p:cNvPr id="1026" name="Picture 2" descr="Saturday] 신규채용 절반 '반쪽 교수' … 강의 많고 연봉은 정교수의 49% | 중앙일보">
            <a:extLst>
              <a:ext uri="{FF2B5EF4-FFF2-40B4-BE49-F238E27FC236}">
                <a16:creationId xmlns:a16="http://schemas.microsoft.com/office/drawing/2014/main" id="{56CD2D1D-73FC-BAB5-4E4F-B701A464C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60" b="99029" l="53356" r="99662">
                        <a14:foregroundMark x1="86012" y1="5178" x2="89453" y2="6041"/>
                        <a14:foregroundMark x1="89453" y1="6041" x2="86689" y2="15534"/>
                        <a14:foregroundMark x1="86689" y1="15534" x2="85618" y2="27616"/>
                        <a14:foregroundMark x1="85618" y1="27616" x2="87197" y2="34088"/>
                        <a14:foregroundMark x1="86915" y1="6041" x2="86915" y2="6041"/>
                        <a14:foregroundMark x1="85166" y1="4639" x2="89227" y2="3560"/>
                        <a14:foregroundMark x1="89227" y1="3560" x2="89453" y2="3560"/>
                        <a14:foregroundMark x1="86464" y1="7120" x2="86464" y2="7120"/>
                        <a14:foregroundMark x1="52961" y1="99245" x2="51156" y2="94175"/>
                        <a14:foregroundMark x1="51156" y1="94175" x2="52115" y2="86624"/>
                        <a14:foregroundMark x1="52115" y1="86624" x2="60462" y2="71090"/>
                        <a14:foregroundMark x1="60462" y1="71090" x2="67174" y2="46063"/>
                        <a14:foregroundMark x1="67174" y1="46063" x2="81557" y2="18231"/>
                        <a14:foregroundMark x1="81557" y1="18231" x2="83813" y2="4315"/>
                        <a14:foregroundMark x1="83813" y1="4315" x2="98364" y2="12513"/>
                        <a14:foregroundMark x1="98364" y1="12513" x2="92104" y2="25674"/>
                        <a14:foregroundMark x1="92104" y1="25674" x2="89002" y2="41640"/>
                        <a14:foregroundMark x1="89002" y1="41640" x2="95883" y2="59223"/>
                        <a14:foregroundMark x1="95883" y1="59223" x2="96052" y2="86084"/>
                        <a14:foregroundMark x1="96052" y1="86084" x2="92329" y2="99137"/>
                        <a14:foregroundMark x1="92329" y1="99137" x2="58658" y2="92125"/>
                        <a14:foregroundMark x1="86351" y1="30529" x2="82234" y2="14563"/>
                        <a14:foregroundMark x1="82234" y1="14563" x2="86407" y2="35491"/>
                        <a14:foregroundMark x1="86407" y1="35491" x2="83926" y2="46170"/>
                        <a14:foregroundMark x1="94247" y1="88350" x2="89284" y2="88997"/>
                        <a14:foregroundMark x1="89284" y1="88997" x2="86576" y2="66451"/>
                        <a14:foregroundMark x1="86576" y1="66451" x2="94698" y2="61381"/>
                        <a14:foregroundMark x1="94698" y1="61381" x2="91935" y2="93635"/>
                        <a14:foregroundMark x1="91935" y1="93635" x2="89679" y2="97519"/>
                        <a14:foregroundMark x1="98816" y1="44337" x2="96447" y2="19310"/>
                        <a14:foregroundMark x1="96447" y1="19310" x2="99662" y2="36462"/>
                        <a14:foregroundMark x1="99662" y1="36462" x2="99267" y2="53506"/>
                        <a14:foregroundMark x1="97857" y1="86947" x2="91314" y2="82524"/>
                        <a14:foregroundMark x1="91314" y1="82524" x2="96052" y2="58468"/>
                        <a14:foregroundMark x1="96052" y1="58468" x2="96898" y2="590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195"/>
          <a:stretch/>
        </p:blipFill>
        <p:spPr bwMode="auto">
          <a:xfrm>
            <a:off x="4772908" y="3170312"/>
            <a:ext cx="3662209" cy="369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B089710-2D89-DB4D-3696-1D9A80E38EEE}"/>
              </a:ext>
            </a:extLst>
          </p:cNvPr>
          <p:cNvGrpSpPr/>
          <p:nvPr/>
        </p:nvGrpSpPr>
        <p:grpSpPr>
          <a:xfrm>
            <a:off x="609600" y="3805079"/>
            <a:ext cx="4147680" cy="4231486"/>
            <a:chOff x="609600" y="3805079"/>
            <a:chExt cx="4147680" cy="4231486"/>
          </a:xfrm>
        </p:grpSpPr>
        <p:grpSp>
          <p:nvGrpSpPr>
            <p:cNvPr id="50" name="그룹 1003">
              <a:extLst>
                <a:ext uri="{FF2B5EF4-FFF2-40B4-BE49-F238E27FC236}">
                  <a16:creationId xmlns:a16="http://schemas.microsoft.com/office/drawing/2014/main" id="{73941B74-9546-60A1-CEA8-899D2888C842}"/>
                </a:ext>
              </a:extLst>
            </p:cNvPr>
            <p:cNvGrpSpPr/>
            <p:nvPr/>
          </p:nvGrpSpPr>
          <p:grpSpPr>
            <a:xfrm>
              <a:off x="609600" y="3805079"/>
              <a:ext cx="4147680" cy="3120799"/>
              <a:chOff x="10407614" y="3992002"/>
              <a:chExt cx="6758944" cy="5085568"/>
            </a:xfrm>
          </p:grpSpPr>
          <p:pic>
            <p:nvPicPr>
              <p:cNvPr id="51" name="Object 11">
                <a:extLst>
                  <a:ext uri="{FF2B5EF4-FFF2-40B4-BE49-F238E27FC236}">
                    <a16:creationId xmlns:a16="http://schemas.microsoft.com/office/drawing/2014/main" id="{EB6780BC-34D9-03FE-0B9D-3131B601E0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420000">
                <a:off x="10407614" y="3992002"/>
                <a:ext cx="6758944" cy="5085568"/>
              </a:xfrm>
              <a:prstGeom prst="rect">
                <a:avLst/>
              </a:prstGeom>
            </p:spPr>
          </p:pic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AF64BF4-289D-5F1E-6725-C456441E73EF}"/>
                </a:ext>
              </a:extLst>
            </p:cNvPr>
            <p:cNvSpPr txBox="1"/>
            <p:nvPr/>
          </p:nvSpPr>
          <p:spPr>
            <a:xfrm>
              <a:off x="2057047" y="7489966"/>
              <a:ext cx="1546607" cy="5465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3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수강생</a:t>
              </a:r>
              <a:endParaRPr lang="en-US" altLang="ko-KR" sz="3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D313C62-A611-0DCD-E13F-763FDFBB1E82}"/>
              </a:ext>
            </a:extLst>
          </p:cNvPr>
          <p:cNvSpPr txBox="1"/>
          <p:nvPr/>
        </p:nvSpPr>
        <p:spPr>
          <a:xfrm>
            <a:off x="4903062" y="7489966"/>
            <a:ext cx="36622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강사</a:t>
            </a:r>
            <a:r>
              <a:rPr lang="en-US" altLang="ko-KR" sz="3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3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및 주임교수</a:t>
            </a:r>
            <a:endParaRPr lang="en-US" altLang="ko-KR" sz="3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C2EB0C-3570-CD38-88ED-3149CF90101B}"/>
              </a:ext>
            </a:extLst>
          </p:cNvPr>
          <p:cNvSpPr txBox="1"/>
          <p:nvPr/>
        </p:nvSpPr>
        <p:spPr>
          <a:xfrm>
            <a:off x="12094221" y="7485299"/>
            <a:ext cx="2899888" cy="546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우리은행 담당자</a:t>
            </a:r>
            <a:endParaRPr lang="en-US" altLang="ko-KR" sz="3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C5A9BD-3E5D-3066-B29D-A0C8582444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0366" y="3758782"/>
            <a:ext cx="3109325" cy="310932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F50EB8F-5165-9A5B-15FF-F3DD37A95813}"/>
              </a:ext>
            </a:extLst>
          </p:cNvPr>
          <p:cNvSpPr txBox="1"/>
          <p:nvPr/>
        </p:nvSpPr>
        <p:spPr>
          <a:xfrm>
            <a:off x="8879802" y="7485299"/>
            <a:ext cx="28998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교육 조교 </a:t>
            </a:r>
            <a:endParaRPr lang="en-US" altLang="ko-KR" sz="3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3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및 총괄조교</a:t>
            </a:r>
            <a:endParaRPr lang="en-US" altLang="ko-KR" sz="3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028" name="Picture 4" descr="머니+] 인사담당자 절반 '능력보다 인성…'바른 신입' 찾죠'">
            <a:extLst>
              <a:ext uri="{FF2B5EF4-FFF2-40B4-BE49-F238E27FC236}">
                <a16:creationId xmlns:a16="http://schemas.microsoft.com/office/drawing/2014/main" id="{680A984C-DCFA-808F-EBE7-97EF7EC20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8621" b="99274" l="70625" r="96719">
                        <a14:foregroundMark x1="81250" y1="58802" x2="84219" y2="58984"/>
                        <a14:foregroundMark x1="88750" y1="88748" x2="81563" y2="96552"/>
                        <a14:foregroundMark x1="81563" y1="96552" x2="83281" y2="96370"/>
                        <a14:foregroundMark x1="73594" y1="98548" x2="73594" y2="96915"/>
                        <a14:foregroundMark x1="85625" y1="99274" x2="89844" y2="992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456" t="54356"/>
          <a:stretch/>
        </p:blipFill>
        <p:spPr bwMode="auto">
          <a:xfrm>
            <a:off x="14994109" y="3456252"/>
            <a:ext cx="2955479" cy="356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2DC29EC-5DE5-B915-EEC2-8AD3F1149B4B}"/>
              </a:ext>
            </a:extLst>
          </p:cNvPr>
          <p:cNvSpPr txBox="1"/>
          <p:nvPr/>
        </p:nvSpPr>
        <p:spPr>
          <a:xfrm>
            <a:off x="14986088" y="7485299"/>
            <a:ext cx="3301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KBI</a:t>
            </a:r>
          </a:p>
          <a:p>
            <a:pPr algn="ctr"/>
            <a:r>
              <a:rPr lang="ko-KR" altLang="en-US" sz="3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담당자</a:t>
            </a:r>
            <a:endParaRPr lang="en-US" altLang="ko-KR" sz="3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481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87AF5C45-0C42-FBC4-9503-9407DC634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857" y="1737966"/>
            <a:ext cx="14478000" cy="83348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43723" y="790563"/>
            <a:ext cx="16398268" cy="57056"/>
            <a:chOff x="943723" y="790563"/>
            <a:chExt cx="16398268" cy="570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790563"/>
              <a:ext cx="16398268" cy="5705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3723" y="1582540"/>
            <a:ext cx="16398268" cy="57056"/>
            <a:chOff x="943723" y="1582540"/>
            <a:chExt cx="16398268" cy="5705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1582540"/>
              <a:ext cx="16398268" cy="57056"/>
            </a:xfrm>
            <a:prstGeom prst="rect">
              <a:avLst/>
            </a:prstGeom>
          </p:spPr>
        </p:pic>
      </p:grpSp>
      <p:sp>
        <p:nvSpPr>
          <p:cNvPr id="63" name="Object 11">
            <a:extLst>
              <a:ext uri="{FF2B5EF4-FFF2-40B4-BE49-F238E27FC236}">
                <a16:creationId xmlns:a16="http://schemas.microsoft.com/office/drawing/2014/main" id="{DB70EA5E-1FCA-0F45-AA1C-3D6D73675C0D}"/>
              </a:ext>
            </a:extLst>
          </p:cNvPr>
          <p:cNvSpPr txBox="1"/>
          <p:nvPr/>
        </p:nvSpPr>
        <p:spPr>
          <a:xfrm>
            <a:off x="1196503" y="931009"/>
            <a:ext cx="1576574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Chapter 2. Flow Model</a:t>
            </a:r>
          </a:p>
          <a:p>
            <a:pPr algn="ctr"/>
            <a:endParaRPr 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B56044E-A4F0-AF0A-9FC3-40525680FD48}"/>
              </a:ext>
            </a:extLst>
          </p:cNvPr>
          <p:cNvGrpSpPr/>
          <p:nvPr/>
        </p:nvGrpSpPr>
        <p:grpSpPr>
          <a:xfrm>
            <a:off x="919660" y="1790700"/>
            <a:ext cx="6217877" cy="685933"/>
            <a:chOff x="6035062" y="1876961"/>
            <a:chExt cx="6217877" cy="685933"/>
          </a:xfrm>
        </p:grpSpPr>
        <p:grpSp>
          <p:nvGrpSpPr>
            <p:cNvPr id="46" name="그룹 1004">
              <a:extLst>
                <a:ext uri="{FF2B5EF4-FFF2-40B4-BE49-F238E27FC236}">
                  <a16:creationId xmlns:a16="http://schemas.microsoft.com/office/drawing/2014/main" id="{FD4BE55F-9D39-151A-DA03-8CA08C926588}"/>
                </a:ext>
              </a:extLst>
            </p:cNvPr>
            <p:cNvGrpSpPr/>
            <p:nvPr/>
          </p:nvGrpSpPr>
          <p:grpSpPr>
            <a:xfrm>
              <a:off x="6035062" y="1876961"/>
              <a:ext cx="6217877" cy="685933"/>
              <a:chOff x="1816341" y="2378486"/>
              <a:chExt cx="6217877" cy="685933"/>
            </a:xfrm>
          </p:grpSpPr>
          <p:pic>
            <p:nvPicPr>
              <p:cNvPr id="47" name="Object 14">
                <a:extLst>
                  <a:ext uri="{FF2B5EF4-FFF2-40B4-BE49-F238E27FC236}">
                    <a16:creationId xmlns:a16="http://schemas.microsoft.com/office/drawing/2014/main" id="{33D37DF3-6B7D-2819-A828-14A87CA6CB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16341" y="2378486"/>
                <a:ext cx="6217877" cy="685933"/>
              </a:xfrm>
              <a:prstGeom prst="rect">
                <a:avLst/>
              </a:prstGeom>
            </p:spPr>
          </p:pic>
        </p:grpSp>
        <p:sp>
          <p:nvSpPr>
            <p:cNvPr id="48" name="Object 17">
              <a:extLst>
                <a:ext uri="{FF2B5EF4-FFF2-40B4-BE49-F238E27FC236}">
                  <a16:creationId xmlns:a16="http://schemas.microsoft.com/office/drawing/2014/main" id="{CA65575D-FD3E-8D7F-5705-8F33E53DE2EA}"/>
                </a:ext>
              </a:extLst>
            </p:cNvPr>
            <p:cNvSpPr txBox="1"/>
            <p:nvPr/>
          </p:nvSpPr>
          <p:spPr>
            <a:xfrm>
              <a:off x="6690338" y="1999983"/>
              <a:ext cx="4907324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Flow Model – </a:t>
              </a:r>
              <a:r>
                <a:rPr lang="ko-KR" altLang="en-US" sz="2800" dirty="0">
                  <a:solidFill>
                    <a:srgbClr val="FFFFF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주체 별 상황 이해</a:t>
              </a:r>
              <a:endParaRPr 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9194A5-F63E-5968-1258-CEE448F8416B}"/>
              </a:ext>
            </a:extLst>
          </p:cNvPr>
          <p:cNvSpPr/>
          <p:nvPr/>
        </p:nvSpPr>
        <p:spPr>
          <a:xfrm>
            <a:off x="11670661" y="7218190"/>
            <a:ext cx="158814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인사담당자, 경력직 채용 서류 검토 시간 '평균 12분' &lt; 채용동향/이슈 &lt; 취업·채용 &lt; 기사본문 - NCS뉴스">
            <a:extLst>
              <a:ext uri="{FF2B5EF4-FFF2-40B4-BE49-F238E27FC236}">
                <a16:creationId xmlns:a16="http://schemas.microsoft.com/office/drawing/2014/main" id="{0B60E3FE-A8E7-2E16-3F5F-D9615D7F7C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695" b="47757" l="5167" r="49667">
                        <a14:foregroundMark x1="14667" y1="35890" x2="23500" y2="34588"/>
                        <a14:foregroundMark x1="23500" y1="34588" x2="34833" y2="39219"/>
                        <a14:foregroundMark x1="34833" y1="39219" x2="39500" y2="31259"/>
                        <a14:foregroundMark x1="39500" y1="31259" x2="46167" y2="36324"/>
                        <a14:foregroundMark x1="46167" y1="36324" x2="49667" y2="47467"/>
                        <a14:foregroundMark x1="49667" y1="47467" x2="49500" y2="47757"/>
                        <a14:foregroundMark x1="13000" y1="20695" x2="13000" y2="20695"/>
                        <a14:foregroundMark x1="16000" y1="31838" x2="21333" y2="32127"/>
                        <a14:foregroundMark x1="32167" y1="35456" x2="30333" y2="348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687" r="47333" b="50000"/>
          <a:stretch/>
        </p:blipFill>
        <p:spPr bwMode="auto">
          <a:xfrm>
            <a:off x="10965811" y="7191902"/>
            <a:ext cx="2552700" cy="135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7344046-14FC-82C1-B3F3-058B6141931C}"/>
              </a:ext>
            </a:extLst>
          </p:cNvPr>
          <p:cNvSpPr/>
          <p:nvPr/>
        </p:nvSpPr>
        <p:spPr>
          <a:xfrm>
            <a:off x="10171556" y="2184403"/>
            <a:ext cx="2020443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B477742-D9C4-04D8-AEEA-B3989235B442}"/>
              </a:ext>
            </a:extLst>
          </p:cNvPr>
          <p:cNvGrpSpPr/>
          <p:nvPr/>
        </p:nvGrpSpPr>
        <p:grpSpPr>
          <a:xfrm>
            <a:off x="10584891" y="2175332"/>
            <a:ext cx="2286000" cy="1143000"/>
            <a:chOff x="10515600" y="2205812"/>
            <a:chExt cx="2286000" cy="114300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EA93D5A-424C-3CFE-FA29-6682BD0A4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8667" l="10000" r="90000">
                          <a14:foregroundMark x1="46667" y1="62667" x2="21889" y2="96889"/>
                          <a14:foregroundMark x1="21889" y1="96889" x2="77333" y2="97111"/>
                          <a14:foregroundMark x1="77333" y1="97111" x2="42889" y2="69222"/>
                          <a14:foregroundMark x1="42889" y1="69222" x2="62667" y2="78667"/>
                          <a14:foregroundMark x1="23333" y1="89333" x2="25333" y2="72000"/>
                          <a14:foregroundMark x1="76000" y1="92000" x2="84000" y2="98667"/>
                          <a14:foregroundMark x1="27333" y1="86667" x2="76111" y2="84889"/>
                          <a14:foregroundMark x1="76111" y1="84889" x2="82667" y2="93333"/>
                          <a14:foregroundMark x1="86667" y1="94000" x2="80000" y2="786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515600" y="2205812"/>
              <a:ext cx="1143000" cy="114300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17BAD57-5007-1445-17C7-CFAC00A16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8667" l="10000" r="90000">
                          <a14:foregroundMark x1="46667" y1="62667" x2="21889" y2="96889"/>
                          <a14:foregroundMark x1="21889" y1="96889" x2="77333" y2="97111"/>
                          <a14:foregroundMark x1="77333" y1="97111" x2="42889" y2="69222"/>
                          <a14:foregroundMark x1="42889" y1="69222" x2="62667" y2="78667"/>
                          <a14:foregroundMark x1="23333" y1="89333" x2="25333" y2="72000"/>
                          <a14:foregroundMark x1="76000" y1="92000" x2="84000" y2="98667"/>
                          <a14:foregroundMark x1="27333" y1="86667" x2="76111" y2="84889"/>
                          <a14:foregroundMark x1="76111" y1="84889" x2="82667" y2="93333"/>
                          <a14:foregroundMark x1="86667" y1="94000" x2="80000" y2="786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846926" y="2205812"/>
              <a:ext cx="1143000" cy="114300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7DAD46D-C202-9F25-19A7-D998B0290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8667" l="10000" r="90000">
                          <a14:foregroundMark x1="46667" y1="62667" x2="21889" y2="96889"/>
                          <a14:foregroundMark x1="21889" y1="96889" x2="77333" y2="97111"/>
                          <a14:foregroundMark x1="77333" y1="97111" x2="42889" y2="69222"/>
                          <a14:foregroundMark x1="42889" y1="69222" x2="62667" y2="78667"/>
                          <a14:foregroundMark x1="23333" y1="89333" x2="25333" y2="72000"/>
                          <a14:foregroundMark x1="76000" y1="92000" x2="84000" y2="98667"/>
                          <a14:foregroundMark x1="27333" y1="86667" x2="76111" y2="84889"/>
                          <a14:foregroundMark x1="76111" y1="84889" x2="82667" y2="93333"/>
                          <a14:foregroundMark x1="86667" y1="94000" x2="80000" y2="786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252763" y="2205812"/>
              <a:ext cx="1143000" cy="114300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E5F07DF-D240-CD6F-7E8C-261A9EA09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8667" l="10000" r="90000">
                          <a14:foregroundMark x1="46667" y1="62667" x2="21889" y2="96889"/>
                          <a14:foregroundMark x1="21889" y1="96889" x2="77333" y2="97111"/>
                          <a14:foregroundMark x1="77333" y1="97111" x2="42889" y2="69222"/>
                          <a14:foregroundMark x1="42889" y1="69222" x2="62667" y2="78667"/>
                          <a14:foregroundMark x1="23333" y1="89333" x2="25333" y2="72000"/>
                          <a14:foregroundMark x1="76000" y1="92000" x2="84000" y2="98667"/>
                          <a14:foregroundMark x1="27333" y1="86667" x2="76111" y2="84889"/>
                          <a14:foregroundMark x1="76111" y1="84889" x2="82667" y2="93333"/>
                          <a14:foregroundMark x1="86667" y1="94000" x2="80000" y2="786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658600" y="2205812"/>
              <a:ext cx="1143000" cy="1143000"/>
            </a:xfrm>
            <a:prstGeom prst="rect">
              <a:avLst/>
            </a:prstGeom>
          </p:spPr>
        </p:pic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2A52D99-45A9-5074-9291-0D97789E6C71}"/>
              </a:ext>
            </a:extLst>
          </p:cNvPr>
          <p:cNvSpPr/>
          <p:nvPr/>
        </p:nvSpPr>
        <p:spPr>
          <a:xfrm>
            <a:off x="5597980" y="6515100"/>
            <a:ext cx="1022989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2F632CB-5047-48DD-9553-5391EFCBD309}"/>
              </a:ext>
            </a:extLst>
          </p:cNvPr>
          <p:cNvGrpSpPr/>
          <p:nvPr/>
        </p:nvGrpSpPr>
        <p:grpSpPr>
          <a:xfrm>
            <a:off x="5312933" y="6340383"/>
            <a:ext cx="1474326" cy="1143000"/>
            <a:chOff x="10515600" y="2205812"/>
            <a:chExt cx="1474326" cy="1143000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92D98375-AA23-6ACB-4CBB-68B4FAD08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8667" l="10000" r="90000">
                          <a14:foregroundMark x1="46667" y1="62667" x2="21889" y2="96889"/>
                          <a14:foregroundMark x1="21889" y1="96889" x2="77333" y2="97111"/>
                          <a14:foregroundMark x1="77333" y1="97111" x2="42889" y2="69222"/>
                          <a14:foregroundMark x1="42889" y1="69222" x2="62667" y2="78667"/>
                          <a14:foregroundMark x1="23333" y1="89333" x2="25333" y2="72000"/>
                          <a14:foregroundMark x1="76000" y1="92000" x2="84000" y2="98667"/>
                          <a14:foregroundMark x1="27333" y1="86667" x2="76111" y2="84889"/>
                          <a14:foregroundMark x1="76111" y1="84889" x2="82667" y2="93333"/>
                          <a14:foregroundMark x1="86667" y1="94000" x2="80000" y2="786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515600" y="2205812"/>
              <a:ext cx="1143000" cy="114300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AA17825E-40AD-B757-BE2E-F876B4838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8667" l="10000" r="90000">
                          <a14:foregroundMark x1="46667" y1="62667" x2="21889" y2="96889"/>
                          <a14:foregroundMark x1="21889" y1="96889" x2="77333" y2="97111"/>
                          <a14:foregroundMark x1="77333" y1="97111" x2="42889" y2="69222"/>
                          <a14:foregroundMark x1="42889" y1="69222" x2="62667" y2="78667"/>
                          <a14:foregroundMark x1="23333" y1="89333" x2="25333" y2="72000"/>
                          <a14:foregroundMark x1="76000" y1="92000" x2="84000" y2="98667"/>
                          <a14:foregroundMark x1="27333" y1="86667" x2="76111" y2="84889"/>
                          <a14:foregroundMark x1="76111" y1="84889" x2="82667" y2="93333"/>
                          <a14:foregroundMark x1="86667" y1="94000" x2="80000" y2="786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846926" y="2205812"/>
              <a:ext cx="1143000" cy="1143000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2B074A1-AD1F-0B97-796C-1184AE3C22B3}"/>
              </a:ext>
            </a:extLst>
          </p:cNvPr>
          <p:cNvSpPr/>
          <p:nvPr/>
        </p:nvSpPr>
        <p:spPr>
          <a:xfrm>
            <a:off x="14249400" y="4431529"/>
            <a:ext cx="1371599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6BF65CB-34FD-5137-231A-052422B48861}"/>
              </a:ext>
            </a:extLst>
          </p:cNvPr>
          <p:cNvSpPr/>
          <p:nvPr/>
        </p:nvSpPr>
        <p:spPr>
          <a:xfrm>
            <a:off x="5377560" y="2835066"/>
            <a:ext cx="1937640" cy="1142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D7E8F7B-1CA2-C5F3-FD0F-F05F996F8C9B}"/>
              </a:ext>
            </a:extLst>
          </p:cNvPr>
          <p:cNvSpPr/>
          <p:nvPr/>
        </p:nvSpPr>
        <p:spPr>
          <a:xfrm>
            <a:off x="2587146" y="4705350"/>
            <a:ext cx="1937640" cy="1569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018F0B1-C2C7-24EE-F58B-38B5A79B68B4}"/>
              </a:ext>
            </a:extLst>
          </p:cNvPr>
          <p:cNvSpPr/>
          <p:nvPr/>
        </p:nvSpPr>
        <p:spPr>
          <a:xfrm>
            <a:off x="9728737" y="5494540"/>
            <a:ext cx="1249151" cy="102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1A787E0-DEC5-F811-A8BA-EE15866215C2}"/>
              </a:ext>
            </a:extLst>
          </p:cNvPr>
          <p:cNvSpPr/>
          <p:nvPr/>
        </p:nvSpPr>
        <p:spPr>
          <a:xfrm>
            <a:off x="9463203" y="5745399"/>
            <a:ext cx="1249151" cy="510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50EEEBB-E118-5320-EE0B-73D9C10BD4FF}"/>
              </a:ext>
            </a:extLst>
          </p:cNvPr>
          <p:cNvSpPr/>
          <p:nvPr/>
        </p:nvSpPr>
        <p:spPr>
          <a:xfrm>
            <a:off x="12570972" y="5626505"/>
            <a:ext cx="687830" cy="67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B9DA94-4950-BF6C-9FAF-687E7C2B71DF}"/>
              </a:ext>
            </a:extLst>
          </p:cNvPr>
          <p:cNvSpPr txBox="1"/>
          <p:nvPr/>
        </p:nvSpPr>
        <p:spPr>
          <a:xfrm>
            <a:off x="764374" y="3526709"/>
            <a:ext cx="3301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KBI</a:t>
            </a:r>
          </a:p>
          <a:p>
            <a:pPr algn="ctr"/>
            <a:r>
              <a:rPr lang="ko-KR" altLang="en-US" sz="3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담당자</a:t>
            </a:r>
            <a:endParaRPr lang="en-US" altLang="ko-KR" sz="3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44" name="Picture 2" descr="Saturday] 신규채용 절반 '반쪽 교수' … 강의 많고 연봉은 정교수의 49% | 중앙일보">
            <a:extLst>
              <a:ext uri="{FF2B5EF4-FFF2-40B4-BE49-F238E27FC236}">
                <a16:creationId xmlns:a16="http://schemas.microsoft.com/office/drawing/2014/main" id="{7037096C-8BEB-033F-0D16-1A0191680D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560" b="99029" l="53356" r="99662">
                        <a14:foregroundMark x1="86012" y1="5178" x2="89453" y2="6041"/>
                        <a14:foregroundMark x1="89453" y1="6041" x2="86689" y2="15534"/>
                        <a14:foregroundMark x1="86689" y1="15534" x2="85618" y2="27616"/>
                        <a14:foregroundMark x1="85618" y1="27616" x2="87197" y2="34088"/>
                        <a14:foregroundMark x1="86915" y1="6041" x2="86915" y2="6041"/>
                        <a14:foregroundMark x1="85166" y1="4639" x2="89227" y2="3560"/>
                        <a14:foregroundMark x1="89227" y1="3560" x2="89453" y2="3560"/>
                        <a14:foregroundMark x1="86464" y1="7120" x2="86464" y2="7120"/>
                        <a14:foregroundMark x1="52961" y1="99245" x2="51156" y2="94175"/>
                        <a14:foregroundMark x1="51156" y1="94175" x2="52115" y2="86624"/>
                        <a14:foregroundMark x1="52115" y1="86624" x2="60462" y2="71090"/>
                        <a14:foregroundMark x1="60462" y1="71090" x2="67174" y2="46063"/>
                        <a14:foregroundMark x1="67174" y1="46063" x2="81557" y2="18231"/>
                        <a14:foregroundMark x1="81557" y1="18231" x2="83813" y2="4315"/>
                        <a14:foregroundMark x1="83813" y1="4315" x2="98364" y2="12513"/>
                        <a14:foregroundMark x1="98364" y1="12513" x2="92104" y2="25674"/>
                        <a14:foregroundMark x1="92104" y1="25674" x2="89002" y2="41640"/>
                        <a14:foregroundMark x1="89002" y1="41640" x2="95883" y2="59223"/>
                        <a14:foregroundMark x1="95883" y1="59223" x2="96052" y2="86084"/>
                        <a14:foregroundMark x1="96052" y1="86084" x2="92329" y2="99137"/>
                        <a14:foregroundMark x1="92329" y1="99137" x2="58658" y2="92125"/>
                        <a14:foregroundMark x1="86351" y1="30529" x2="82234" y2="14563"/>
                        <a14:foregroundMark x1="82234" y1="14563" x2="86407" y2="35491"/>
                        <a14:foregroundMark x1="86407" y1="35491" x2="83926" y2="46170"/>
                        <a14:foregroundMark x1="94247" y1="88350" x2="89284" y2="88997"/>
                        <a14:foregroundMark x1="89284" y1="88997" x2="86576" y2="66451"/>
                        <a14:foregroundMark x1="86576" y1="66451" x2="94698" y2="61381"/>
                        <a14:foregroundMark x1="94698" y1="61381" x2="91935" y2="93635"/>
                        <a14:foregroundMark x1="91935" y1="93635" x2="89679" y2="97519"/>
                        <a14:foregroundMark x1="98816" y1="44337" x2="96447" y2="19310"/>
                        <a14:foregroundMark x1="96447" y1="19310" x2="99662" y2="36462"/>
                        <a14:foregroundMark x1="99662" y1="36462" x2="99267" y2="53506"/>
                        <a14:foregroundMark x1="97857" y1="86947" x2="91314" y2="82524"/>
                        <a14:foregroundMark x1="91314" y1="82524" x2="96052" y2="58468"/>
                        <a14:foregroundMark x1="96052" y1="58468" x2="96898" y2="590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195"/>
          <a:stretch/>
        </p:blipFill>
        <p:spPr bwMode="auto">
          <a:xfrm>
            <a:off x="14039273" y="3653166"/>
            <a:ext cx="1542452" cy="155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Saturday] 신규채용 절반 '반쪽 교수' … 강의 많고 연봉은 정교수의 49% | 중앙일보">
            <a:extLst>
              <a:ext uri="{FF2B5EF4-FFF2-40B4-BE49-F238E27FC236}">
                <a16:creationId xmlns:a16="http://schemas.microsoft.com/office/drawing/2014/main" id="{DC8236BA-410B-B5AA-629F-1B570B0DD8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560" b="99029" l="53356" r="99662">
                        <a14:foregroundMark x1="86012" y1="5178" x2="89453" y2="6041"/>
                        <a14:foregroundMark x1="89453" y1="6041" x2="86689" y2="15534"/>
                        <a14:foregroundMark x1="86689" y1="15534" x2="85618" y2="27616"/>
                        <a14:foregroundMark x1="85618" y1="27616" x2="87197" y2="34088"/>
                        <a14:foregroundMark x1="86915" y1="6041" x2="86915" y2="6041"/>
                        <a14:foregroundMark x1="85166" y1="4639" x2="89227" y2="3560"/>
                        <a14:foregroundMark x1="89227" y1="3560" x2="89453" y2="3560"/>
                        <a14:foregroundMark x1="86464" y1="7120" x2="86464" y2="7120"/>
                        <a14:foregroundMark x1="52961" y1="99245" x2="51156" y2="94175"/>
                        <a14:foregroundMark x1="51156" y1="94175" x2="52115" y2="86624"/>
                        <a14:foregroundMark x1="52115" y1="86624" x2="60462" y2="71090"/>
                        <a14:foregroundMark x1="60462" y1="71090" x2="67174" y2="46063"/>
                        <a14:foregroundMark x1="67174" y1="46063" x2="81557" y2="18231"/>
                        <a14:foregroundMark x1="81557" y1="18231" x2="83813" y2="4315"/>
                        <a14:foregroundMark x1="83813" y1="4315" x2="98364" y2="12513"/>
                        <a14:foregroundMark x1="98364" y1="12513" x2="92104" y2="25674"/>
                        <a14:foregroundMark x1="92104" y1="25674" x2="89002" y2="41640"/>
                        <a14:foregroundMark x1="89002" y1="41640" x2="95883" y2="59223"/>
                        <a14:foregroundMark x1="95883" y1="59223" x2="96052" y2="86084"/>
                        <a14:foregroundMark x1="96052" y1="86084" x2="92329" y2="99137"/>
                        <a14:foregroundMark x1="92329" y1="99137" x2="58658" y2="92125"/>
                        <a14:foregroundMark x1="86351" y1="30529" x2="82234" y2="14563"/>
                        <a14:foregroundMark x1="82234" y1="14563" x2="86407" y2="35491"/>
                        <a14:foregroundMark x1="86407" y1="35491" x2="83926" y2="46170"/>
                        <a14:foregroundMark x1="94247" y1="88350" x2="89284" y2="88997"/>
                        <a14:foregroundMark x1="89284" y1="88997" x2="86576" y2="66451"/>
                        <a14:foregroundMark x1="86576" y1="66451" x2="94698" y2="61381"/>
                        <a14:foregroundMark x1="94698" y1="61381" x2="91935" y2="93635"/>
                        <a14:foregroundMark x1="91935" y1="93635" x2="89679" y2="97519"/>
                        <a14:foregroundMark x1="98816" y1="44337" x2="96447" y2="19310"/>
                        <a14:foregroundMark x1="96447" y1="19310" x2="99662" y2="36462"/>
                        <a14:foregroundMark x1="99662" y1="36462" x2="99267" y2="53506"/>
                        <a14:foregroundMark x1="97857" y1="86947" x2="91314" y2="82524"/>
                        <a14:foregroundMark x1="91314" y1="82524" x2="96052" y2="58468"/>
                        <a14:foregroundMark x1="96052" y1="58468" x2="96898" y2="590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195"/>
          <a:stretch/>
        </p:blipFill>
        <p:spPr bwMode="auto">
          <a:xfrm>
            <a:off x="12542397" y="5580535"/>
            <a:ext cx="687830" cy="69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1003">
            <a:extLst>
              <a:ext uri="{FF2B5EF4-FFF2-40B4-BE49-F238E27FC236}">
                <a16:creationId xmlns:a16="http://schemas.microsoft.com/office/drawing/2014/main" id="{68E8C3DC-98A2-B151-BBCC-0223617AA393}"/>
              </a:ext>
            </a:extLst>
          </p:cNvPr>
          <p:cNvGrpSpPr/>
          <p:nvPr/>
        </p:nvGrpSpPr>
        <p:grpSpPr>
          <a:xfrm>
            <a:off x="9292629" y="5223852"/>
            <a:ext cx="1843555" cy="1387128"/>
            <a:chOff x="10407614" y="3992002"/>
            <a:chExt cx="6758944" cy="5085568"/>
          </a:xfrm>
        </p:grpSpPr>
        <p:pic>
          <p:nvPicPr>
            <p:cNvPr id="51" name="Object 11">
              <a:extLst>
                <a:ext uri="{FF2B5EF4-FFF2-40B4-BE49-F238E27FC236}">
                  <a16:creationId xmlns:a16="http://schemas.microsoft.com/office/drawing/2014/main" id="{D6AB4FE4-4BF1-CF1C-3AFC-E4CFB0DAB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420000">
              <a:off x="10407614" y="3992002"/>
              <a:ext cx="6758944" cy="5085568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8AC5242-1616-76D0-80A1-F3F7A38FF058}"/>
              </a:ext>
            </a:extLst>
          </p:cNvPr>
          <p:cNvSpPr txBox="1"/>
          <p:nvPr/>
        </p:nvSpPr>
        <p:spPr>
          <a:xfrm>
            <a:off x="9184123" y="4747485"/>
            <a:ext cx="1546607" cy="546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수강생</a:t>
            </a:r>
            <a:endParaRPr lang="en-US" altLang="ko-KR" sz="3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083483F6-A10E-D889-E5F3-6F0672FF3C0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2829" b="81908" l="9639" r="89759">
                        <a14:foregroundMark x1="60241" y1="21053" x2="53012" y2="12829"/>
                        <a14:foregroundMark x1="66867" y1="32566" x2="51205" y2="29276"/>
                        <a14:foregroundMark x1="57229" y1="29934" x2="47590" y2="19079"/>
                        <a14:foregroundMark x1="56024" y1="32895" x2="51807" y2="19737"/>
                        <a14:foregroundMark x1="57831" y1="21382" x2="53614" y2="23026"/>
                      </a14:backgroundRemoval>
                    </a14:imgEffect>
                  </a14:imgLayer>
                </a14:imgProps>
              </a:ext>
            </a:extLst>
          </a:blip>
          <a:srcRect t="10675" b="51124"/>
          <a:stretch/>
        </p:blipFill>
        <p:spPr>
          <a:xfrm>
            <a:off x="5199798" y="2823028"/>
            <a:ext cx="1318088" cy="922122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46A6A4CB-9504-FF2F-F57A-2FAF3159930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2829" b="81908" l="9639" r="89759">
                        <a14:foregroundMark x1="60241" y1="21053" x2="53012" y2="12829"/>
                        <a14:foregroundMark x1="66867" y1="32566" x2="51205" y2="29276"/>
                        <a14:foregroundMark x1="57229" y1="29934" x2="47590" y2="19079"/>
                        <a14:foregroundMark x1="56024" y1="32895" x2="51807" y2="19737"/>
                        <a14:foregroundMark x1="57831" y1="21382" x2="53614" y2="23026"/>
                      </a14:backgroundRemoval>
                    </a14:imgEffect>
                  </a14:imgLayer>
                </a14:imgProps>
              </a:ext>
            </a:extLst>
          </a:blip>
          <a:srcRect t="10675" b="51124"/>
          <a:stretch/>
        </p:blipFill>
        <p:spPr>
          <a:xfrm>
            <a:off x="5573633" y="3027807"/>
            <a:ext cx="1318088" cy="922122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18A0F2D-8986-8D55-0F91-3E0DEAA50B3D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2829" b="81908" l="9639" r="89759">
                        <a14:foregroundMark x1="60241" y1="21053" x2="53012" y2="12829"/>
                        <a14:foregroundMark x1="66867" y1="32566" x2="51205" y2="29276"/>
                        <a14:foregroundMark x1="57229" y1="29934" x2="47590" y2="19079"/>
                        <a14:foregroundMark x1="56024" y1="32895" x2="51807" y2="19737"/>
                        <a14:foregroundMark x1="57831" y1="21382" x2="53614" y2="23026"/>
                      </a14:backgroundRemoval>
                    </a14:imgEffect>
                  </a14:imgLayer>
                </a14:imgProps>
              </a:ext>
            </a:extLst>
          </a:blip>
          <a:srcRect t="10675" b="51124"/>
          <a:stretch/>
        </p:blipFill>
        <p:spPr>
          <a:xfrm>
            <a:off x="6133832" y="2913503"/>
            <a:ext cx="1318088" cy="922122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910F9123-E314-E7A5-06E8-C825E777A60C}"/>
              </a:ext>
            </a:extLst>
          </p:cNvPr>
          <p:cNvSpPr/>
          <p:nvPr/>
        </p:nvSpPr>
        <p:spPr>
          <a:xfrm>
            <a:off x="1101977" y="5511875"/>
            <a:ext cx="1937640" cy="1569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4" descr="머니+] 인사담당자 절반 '능력보다 인성…'바른 신입' 찾죠'">
            <a:extLst>
              <a:ext uri="{FF2B5EF4-FFF2-40B4-BE49-F238E27FC236}">
                <a16:creationId xmlns:a16="http://schemas.microsoft.com/office/drawing/2014/main" id="{AF310306-A21A-827A-1B8A-49910BA404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58621" b="99274" l="70625" r="96719">
                        <a14:foregroundMark x1="81250" y1="58802" x2="84219" y2="58984"/>
                        <a14:foregroundMark x1="88750" y1="88748" x2="81563" y2="96552"/>
                        <a14:foregroundMark x1="81563" y1="96552" x2="83281" y2="96370"/>
                        <a14:foregroundMark x1="73594" y1="98548" x2="73594" y2="96915"/>
                        <a14:foregroundMark x1="85625" y1="99274" x2="89844" y2="992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456" t="54356"/>
          <a:stretch/>
        </p:blipFill>
        <p:spPr bwMode="auto">
          <a:xfrm>
            <a:off x="2380539" y="3450049"/>
            <a:ext cx="2249518" cy="271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50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3035245-0E3F-4EB4-2D10-CFBC15C611B7}"/>
              </a:ext>
            </a:extLst>
          </p:cNvPr>
          <p:cNvCxnSpPr/>
          <p:nvPr/>
        </p:nvCxnSpPr>
        <p:spPr>
          <a:xfrm>
            <a:off x="16154400" y="5372100"/>
            <a:ext cx="0" cy="4572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DF431442-CF5B-8128-4E69-FFEB5B0BCC28}"/>
              </a:ext>
            </a:extLst>
          </p:cNvPr>
          <p:cNvCxnSpPr/>
          <p:nvPr/>
        </p:nvCxnSpPr>
        <p:spPr>
          <a:xfrm>
            <a:off x="10515600" y="5021239"/>
            <a:ext cx="0" cy="4572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5965AE43-B523-10F4-E2CC-448B3325F98E}"/>
              </a:ext>
            </a:extLst>
          </p:cNvPr>
          <p:cNvCxnSpPr/>
          <p:nvPr/>
        </p:nvCxnSpPr>
        <p:spPr>
          <a:xfrm>
            <a:off x="4724400" y="5372100"/>
            <a:ext cx="0" cy="4572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4FD6D6DA-3011-AACF-FEBE-7509B5AD4BCE}"/>
              </a:ext>
            </a:extLst>
          </p:cNvPr>
          <p:cNvCxnSpPr/>
          <p:nvPr/>
        </p:nvCxnSpPr>
        <p:spPr>
          <a:xfrm>
            <a:off x="7543800" y="5372100"/>
            <a:ext cx="0" cy="4572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EA830080-F403-0545-2DC1-1A865F4074CF}"/>
              </a:ext>
            </a:extLst>
          </p:cNvPr>
          <p:cNvCxnSpPr/>
          <p:nvPr/>
        </p:nvCxnSpPr>
        <p:spPr>
          <a:xfrm>
            <a:off x="10515600" y="5372100"/>
            <a:ext cx="0" cy="4572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55697B81-92A1-6343-CABC-2D249EC9C0C3}"/>
              </a:ext>
            </a:extLst>
          </p:cNvPr>
          <p:cNvCxnSpPr/>
          <p:nvPr/>
        </p:nvCxnSpPr>
        <p:spPr>
          <a:xfrm>
            <a:off x="13411200" y="5372100"/>
            <a:ext cx="0" cy="4572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4D5575C-746E-4BF6-545A-67B5FCDD3371}"/>
              </a:ext>
            </a:extLst>
          </p:cNvPr>
          <p:cNvCxnSpPr/>
          <p:nvPr/>
        </p:nvCxnSpPr>
        <p:spPr>
          <a:xfrm>
            <a:off x="4724400" y="5372100"/>
            <a:ext cx="88392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bject 11"/>
          <p:cNvSpPr txBox="1"/>
          <p:nvPr/>
        </p:nvSpPr>
        <p:spPr>
          <a:xfrm>
            <a:off x="943723" y="930172"/>
            <a:ext cx="16398268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Chapter 3. Hierarchical task inventory</a:t>
            </a:r>
            <a:endParaRPr 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943723" y="790563"/>
            <a:ext cx="16398268" cy="57056"/>
            <a:chOff x="943723" y="790563"/>
            <a:chExt cx="16398268" cy="5705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3723" y="790563"/>
              <a:ext cx="16398268" cy="5705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43723" y="1582540"/>
            <a:ext cx="16398268" cy="57056"/>
            <a:chOff x="943723" y="1582540"/>
            <a:chExt cx="16398268" cy="5705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3723" y="1582540"/>
              <a:ext cx="16398268" cy="57056"/>
            </a:xfrm>
            <a:prstGeom prst="rect">
              <a:avLst/>
            </a:prstGeom>
          </p:spPr>
        </p:pic>
      </p:grp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49B6911-0592-DAB5-2558-318685F51F3A}"/>
              </a:ext>
            </a:extLst>
          </p:cNvPr>
          <p:cNvCxnSpPr/>
          <p:nvPr/>
        </p:nvCxnSpPr>
        <p:spPr>
          <a:xfrm>
            <a:off x="1905000" y="8191500"/>
            <a:ext cx="0" cy="4572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2961466-BA4E-E0E1-3432-132E91CAFEF0}"/>
              </a:ext>
            </a:extLst>
          </p:cNvPr>
          <p:cNvCxnSpPr>
            <a:cxnSpLocks/>
          </p:cNvCxnSpPr>
          <p:nvPr/>
        </p:nvCxnSpPr>
        <p:spPr>
          <a:xfrm>
            <a:off x="4724400" y="7934324"/>
            <a:ext cx="0" cy="71437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44780597-B149-DBFE-B83D-93746B98AA7C}"/>
              </a:ext>
            </a:extLst>
          </p:cNvPr>
          <p:cNvCxnSpPr/>
          <p:nvPr/>
        </p:nvCxnSpPr>
        <p:spPr>
          <a:xfrm>
            <a:off x="7696200" y="8191500"/>
            <a:ext cx="0" cy="4572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1FDB567-497A-B37F-59A7-41A0A1605D37}"/>
              </a:ext>
            </a:extLst>
          </p:cNvPr>
          <p:cNvCxnSpPr/>
          <p:nvPr/>
        </p:nvCxnSpPr>
        <p:spPr>
          <a:xfrm>
            <a:off x="10744200" y="8191500"/>
            <a:ext cx="0" cy="4572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813AB25-434E-127C-94A1-E97E4A224B74}"/>
              </a:ext>
            </a:extLst>
          </p:cNvPr>
          <p:cNvCxnSpPr/>
          <p:nvPr/>
        </p:nvCxnSpPr>
        <p:spPr>
          <a:xfrm>
            <a:off x="1905000" y="6939513"/>
            <a:ext cx="0" cy="4572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07461CD-5655-D76A-7099-CA445786EC5D}"/>
              </a:ext>
            </a:extLst>
          </p:cNvPr>
          <p:cNvCxnSpPr>
            <a:cxnSpLocks/>
          </p:cNvCxnSpPr>
          <p:nvPr/>
        </p:nvCxnSpPr>
        <p:spPr>
          <a:xfrm>
            <a:off x="4724400" y="6682337"/>
            <a:ext cx="0" cy="71437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9E1EEA7C-0584-A964-19C8-10C6EA0859BD}"/>
              </a:ext>
            </a:extLst>
          </p:cNvPr>
          <p:cNvCxnSpPr/>
          <p:nvPr/>
        </p:nvCxnSpPr>
        <p:spPr>
          <a:xfrm>
            <a:off x="7696200" y="6939513"/>
            <a:ext cx="0" cy="4572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48D86A0-7D37-4AB0-9A15-3E10D3762B14}"/>
              </a:ext>
            </a:extLst>
          </p:cNvPr>
          <p:cNvCxnSpPr/>
          <p:nvPr/>
        </p:nvCxnSpPr>
        <p:spPr>
          <a:xfrm>
            <a:off x="10744200" y="6939513"/>
            <a:ext cx="0" cy="4572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55B7B7A-740B-E8B1-3BA4-97252E24CD8E}"/>
              </a:ext>
            </a:extLst>
          </p:cNvPr>
          <p:cNvCxnSpPr/>
          <p:nvPr/>
        </p:nvCxnSpPr>
        <p:spPr>
          <a:xfrm>
            <a:off x="4724400" y="3695700"/>
            <a:ext cx="0" cy="4572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5083F59-9D03-E1F8-2C81-5E295B028EC5}"/>
              </a:ext>
            </a:extLst>
          </p:cNvPr>
          <p:cNvCxnSpPr/>
          <p:nvPr/>
        </p:nvCxnSpPr>
        <p:spPr>
          <a:xfrm>
            <a:off x="7543800" y="3695700"/>
            <a:ext cx="0" cy="4572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195E01F-4C44-9E51-0676-7CF92F8BBFFB}"/>
              </a:ext>
            </a:extLst>
          </p:cNvPr>
          <p:cNvCxnSpPr/>
          <p:nvPr/>
        </p:nvCxnSpPr>
        <p:spPr>
          <a:xfrm>
            <a:off x="10515600" y="3695700"/>
            <a:ext cx="0" cy="4572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4B8BACC-9542-C2DD-9EA8-0B949BCFE3DB}"/>
              </a:ext>
            </a:extLst>
          </p:cNvPr>
          <p:cNvCxnSpPr/>
          <p:nvPr/>
        </p:nvCxnSpPr>
        <p:spPr>
          <a:xfrm>
            <a:off x="13563600" y="3695700"/>
            <a:ext cx="0" cy="4572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AF6CA9-6F92-5C76-F6E0-E72A3DD809D0}"/>
              </a:ext>
            </a:extLst>
          </p:cNvPr>
          <p:cNvSpPr/>
          <p:nvPr/>
        </p:nvSpPr>
        <p:spPr>
          <a:xfrm>
            <a:off x="9424123" y="4010575"/>
            <a:ext cx="2122754" cy="12097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강의 편성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87806F6-5085-2C1C-46E7-1CBC44C7848C}"/>
              </a:ext>
            </a:extLst>
          </p:cNvPr>
          <p:cNvSpPr/>
          <p:nvPr/>
        </p:nvSpPr>
        <p:spPr>
          <a:xfrm>
            <a:off x="8082623" y="2095500"/>
            <a:ext cx="2122754" cy="1209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강의 수강 및</a:t>
            </a:r>
            <a:endParaRPr lang="en-US" altLang="ko-KR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 수행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35EF3B-340C-FEAE-8C0C-7D599F9F3D88}"/>
              </a:ext>
            </a:extLst>
          </p:cNvPr>
          <p:cNvSpPr/>
          <p:nvPr/>
        </p:nvSpPr>
        <p:spPr>
          <a:xfrm>
            <a:off x="12321682" y="4010575"/>
            <a:ext cx="2122754" cy="1209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근태관리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5B62661-E8AB-8F2A-FD01-2F2CE1B3E9DA}"/>
              </a:ext>
            </a:extLst>
          </p:cNvPr>
          <p:cNvSpPr/>
          <p:nvPr/>
        </p:nvSpPr>
        <p:spPr>
          <a:xfrm>
            <a:off x="6526564" y="4010575"/>
            <a:ext cx="2122754" cy="1209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발표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8EBC192-E2D0-29BA-FA6D-575092D226EB}"/>
              </a:ext>
            </a:extLst>
          </p:cNvPr>
          <p:cNvSpPr/>
          <p:nvPr/>
        </p:nvSpPr>
        <p:spPr>
          <a:xfrm>
            <a:off x="3740451" y="4010575"/>
            <a:ext cx="2122754" cy="1209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시험 및 과제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6AC0387-93C6-A45E-A998-483967DCE18B}"/>
              </a:ext>
            </a:extLst>
          </p:cNvPr>
          <p:cNvSpPr/>
          <p:nvPr/>
        </p:nvSpPr>
        <p:spPr>
          <a:xfrm>
            <a:off x="9424123" y="5533933"/>
            <a:ext cx="2122754" cy="1209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교수진 섭외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74E3244-5599-E3A2-BED2-C5E0A152CD52}"/>
              </a:ext>
            </a:extLst>
          </p:cNvPr>
          <p:cNvSpPr/>
          <p:nvPr/>
        </p:nvSpPr>
        <p:spPr>
          <a:xfrm>
            <a:off x="12321680" y="5533933"/>
            <a:ext cx="2122754" cy="1209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분반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AA9AA83-C47B-EEBA-1502-D448EFFE782C}"/>
              </a:ext>
            </a:extLst>
          </p:cNvPr>
          <p:cNvSpPr/>
          <p:nvPr/>
        </p:nvSpPr>
        <p:spPr>
          <a:xfrm>
            <a:off x="6526564" y="5533933"/>
            <a:ext cx="2122754" cy="1209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조교 섭외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314DC14-DB6F-BBAB-B53E-65D177AAA527}"/>
              </a:ext>
            </a:extLst>
          </p:cNvPr>
          <p:cNvSpPr/>
          <p:nvPr/>
        </p:nvSpPr>
        <p:spPr>
          <a:xfrm>
            <a:off x="3733800" y="5533933"/>
            <a:ext cx="2122754" cy="12097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과목 선정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C61451C-4040-C308-2B4C-FEAA95D32C64}"/>
              </a:ext>
            </a:extLst>
          </p:cNvPr>
          <p:cNvSpPr/>
          <p:nvPr/>
        </p:nvSpPr>
        <p:spPr>
          <a:xfrm>
            <a:off x="15219237" y="5533933"/>
            <a:ext cx="2122754" cy="1209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강의실 선정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209A959-E0C1-D9EF-CB39-6510F47FB51E}"/>
              </a:ext>
            </a:extLst>
          </p:cNvPr>
          <p:cNvSpPr/>
          <p:nvPr/>
        </p:nvSpPr>
        <p:spPr>
          <a:xfrm>
            <a:off x="3756327" y="7168113"/>
            <a:ext cx="2122754" cy="1209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은행 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KBI 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간 타협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548C363-FFF0-612B-7379-8DBF2E99AC2B}"/>
              </a:ext>
            </a:extLst>
          </p:cNvPr>
          <p:cNvSpPr/>
          <p:nvPr/>
        </p:nvSpPr>
        <p:spPr>
          <a:xfrm>
            <a:off x="943725" y="7168113"/>
            <a:ext cx="2122754" cy="12097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ko-KR" altLang="en-US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부서별</a:t>
            </a:r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인력수요 예측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D587350-7D92-6FCC-5EF5-2955216C50E7}"/>
              </a:ext>
            </a:extLst>
          </p:cNvPr>
          <p:cNvSpPr/>
          <p:nvPr/>
        </p:nvSpPr>
        <p:spPr>
          <a:xfrm>
            <a:off x="6558024" y="7168113"/>
            <a:ext cx="2122754" cy="1209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과목별</a:t>
            </a:r>
            <a:endParaRPr lang="en-US" altLang="ko-KR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시간분배</a:t>
            </a:r>
            <a:endParaRPr lang="ko-KR" altLang="en-US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C17D580-93FF-E678-E881-555F52BFB8FD}"/>
              </a:ext>
            </a:extLst>
          </p:cNvPr>
          <p:cNvSpPr/>
          <p:nvPr/>
        </p:nvSpPr>
        <p:spPr>
          <a:xfrm>
            <a:off x="9459646" y="7168113"/>
            <a:ext cx="2122754" cy="1209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수강생</a:t>
            </a:r>
            <a:endParaRPr lang="en-US" altLang="ko-KR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사전지식 파악</a:t>
            </a:r>
            <a:endParaRPr lang="en-US" altLang="ko-KR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547DA60-EE4B-FBB3-CC4C-F3A0E77C1262}"/>
              </a:ext>
            </a:extLst>
          </p:cNvPr>
          <p:cNvSpPr/>
          <p:nvPr/>
        </p:nvSpPr>
        <p:spPr>
          <a:xfrm>
            <a:off x="943723" y="8623410"/>
            <a:ext cx="2122754" cy="1209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부서별 필요 역량 조사</a:t>
            </a:r>
            <a:endParaRPr lang="en-US" altLang="ko-KR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B2A69A7-D6EC-18B3-9815-5EEBBA3E3AFC}"/>
              </a:ext>
            </a:extLst>
          </p:cNvPr>
          <p:cNvSpPr/>
          <p:nvPr/>
        </p:nvSpPr>
        <p:spPr>
          <a:xfrm>
            <a:off x="3779923" y="8623410"/>
            <a:ext cx="2122754" cy="1209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수강생 </a:t>
            </a:r>
            <a:endParaRPr lang="en-US" altLang="ko-KR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지원부서 파악</a:t>
            </a:r>
            <a:endParaRPr lang="en-US" altLang="ko-KR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9E1A9A1-9F00-9BAC-9BB6-C0D42A972A9E}"/>
              </a:ext>
            </a:extLst>
          </p:cNvPr>
          <p:cNvSpPr/>
          <p:nvPr/>
        </p:nvSpPr>
        <p:spPr>
          <a:xfrm>
            <a:off x="6592975" y="8623410"/>
            <a:ext cx="2122754" cy="1209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지원부서와의 적합도 파악</a:t>
            </a:r>
            <a:endParaRPr lang="en-US" altLang="ko-KR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4DDF3B5-5CBA-E08A-7793-63DFB50EFE1D}"/>
              </a:ext>
            </a:extLst>
          </p:cNvPr>
          <p:cNvSpPr/>
          <p:nvPr/>
        </p:nvSpPr>
        <p:spPr>
          <a:xfrm>
            <a:off x="9487048" y="8623410"/>
            <a:ext cx="2122754" cy="1209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교육만으로 준비된 </a:t>
            </a:r>
            <a:r>
              <a:rPr lang="ko-KR" altLang="en-US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인력투입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가능 여부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6E793C-6524-385B-C756-118956A77D67}"/>
              </a:ext>
            </a:extLst>
          </p:cNvPr>
          <p:cNvCxnSpPr>
            <a:stCxn id="45" idx="2"/>
          </p:cNvCxnSpPr>
          <p:nvPr/>
        </p:nvCxnSpPr>
        <p:spPr>
          <a:xfrm>
            <a:off x="9144000" y="3305267"/>
            <a:ext cx="0" cy="39043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A785412-5F9C-FE43-F4D7-A0C0D186EC36}"/>
              </a:ext>
            </a:extLst>
          </p:cNvPr>
          <p:cNvCxnSpPr/>
          <p:nvPr/>
        </p:nvCxnSpPr>
        <p:spPr>
          <a:xfrm>
            <a:off x="4724400" y="3695700"/>
            <a:ext cx="88392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D2D5B12-3DCE-F3CD-34C0-423EA76BD157}"/>
              </a:ext>
            </a:extLst>
          </p:cNvPr>
          <p:cNvCxnSpPr/>
          <p:nvPr/>
        </p:nvCxnSpPr>
        <p:spPr>
          <a:xfrm>
            <a:off x="1905000" y="6939513"/>
            <a:ext cx="88392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EA38A04-C8B8-7913-9D65-C4EB8DD44684}"/>
              </a:ext>
            </a:extLst>
          </p:cNvPr>
          <p:cNvCxnSpPr/>
          <p:nvPr/>
        </p:nvCxnSpPr>
        <p:spPr>
          <a:xfrm>
            <a:off x="7315200" y="5372100"/>
            <a:ext cx="88392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763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014999" y="939696"/>
            <a:ext cx="1225572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0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Chapter 4. KJ Method &amp; Problem and Solution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943723" y="790563"/>
            <a:ext cx="16398268" cy="57056"/>
            <a:chOff x="943723" y="790563"/>
            <a:chExt cx="16398268" cy="570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790563"/>
              <a:ext cx="16398268" cy="5705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3723" y="1582540"/>
            <a:ext cx="16398268" cy="57056"/>
            <a:chOff x="943723" y="1582540"/>
            <a:chExt cx="16398268" cy="5705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1582540"/>
              <a:ext cx="16398268" cy="5705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4610566" y="1074000"/>
            <a:ext cx="273144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07</a:t>
            </a:r>
            <a:endParaRPr 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943440" y="1870438"/>
            <a:ext cx="3741785" cy="2241245"/>
            <a:chOff x="2613375" y="2681583"/>
            <a:chExt cx="4013203" cy="667079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3375" y="2681583"/>
              <a:ext cx="4013203" cy="66707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160433" y="1870438"/>
            <a:ext cx="3741785" cy="2241245"/>
            <a:chOff x="7136256" y="2681583"/>
            <a:chExt cx="4013203" cy="667079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36256" y="2681583"/>
              <a:ext cx="4013203" cy="667079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939542" y="3271336"/>
            <a:ext cx="3739655" cy="6026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사전 지식 차이</a:t>
            </a:r>
            <a:endParaRPr lang="en-US" sz="28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9383455" y="1870438"/>
            <a:ext cx="3741785" cy="2241245"/>
            <a:chOff x="11665603" y="2681583"/>
            <a:chExt cx="4013203" cy="667079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65603" y="2681583"/>
              <a:ext cx="4013203" cy="667079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377839" y="2148429"/>
            <a:ext cx="872987" cy="872987"/>
            <a:chOff x="4151821" y="2979739"/>
            <a:chExt cx="936311" cy="93631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1821" y="2979739"/>
              <a:ext cx="936311" cy="93631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578576" y="2325423"/>
            <a:ext cx="524790" cy="524790"/>
            <a:chOff x="4367119" y="3169571"/>
            <a:chExt cx="562857" cy="56285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67119" y="3169571"/>
              <a:ext cx="562857" cy="56285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594832" y="2148429"/>
            <a:ext cx="872987" cy="872987"/>
            <a:chOff x="8674702" y="2979739"/>
            <a:chExt cx="936311" cy="93631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74702" y="2979739"/>
              <a:ext cx="936311" cy="93631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817853" y="2148429"/>
            <a:ext cx="872987" cy="872987"/>
            <a:chOff x="13204049" y="2979739"/>
            <a:chExt cx="936311" cy="93631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04049" y="2979739"/>
              <a:ext cx="936311" cy="93631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960222" y="2286689"/>
            <a:ext cx="597025" cy="597025"/>
            <a:chOff x="13356745" y="3128028"/>
            <a:chExt cx="640331" cy="64033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56745" y="3128028"/>
              <a:ext cx="640331" cy="64033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712765" y="2268584"/>
            <a:ext cx="632678" cy="632678"/>
            <a:chOff x="8801190" y="3108609"/>
            <a:chExt cx="678571" cy="678571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01190" y="3108609"/>
              <a:ext cx="678571" cy="678571"/>
            </a:xfrm>
            <a:prstGeom prst="rect">
              <a:avLst/>
            </a:prstGeom>
          </p:spPr>
        </p:pic>
      </p:grpSp>
      <p:sp>
        <p:nvSpPr>
          <p:cNvPr id="41" name="Object 21">
            <a:extLst>
              <a:ext uri="{FF2B5EF4-FFF2-40B4-BE49-F238E27FC236}">
                <a16:creationId xmlns:a16="http://schemas.microsoft.com/office/drawing/2014/main" id="{CC204483-A300-ADF9-3982-BE11F671BB38}"/>
              </a:ext>
            </a:extLst>
          </p:cNvPr>
          <p:cNvSpPr txBox="1"/>
          <p:nvPr/>
        </p:nvSpPr>
        <p:spPr>
          <a:xfrm>
            <a:off x="5154404" y="3271336"/>
            <a:ext cx="3739655" cy="6026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실무와의 연관성</a:t>
            </a:r>
            <a:endParaRPr lang="en-US" sz="28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3" name="Object 21">
            <a:extLst>
              <a:ext uri="{FF2B5EF4-FFF2-40B4-BE49-F238E27FC236}">
                <a16:creationId xmlns:a16="http://schemas.microsoft.com/office/drawing/2014/main" id="{45202AB2-38BD-90C1-5BF8-2B69961E3023}"/>
              </a:ext>
            </a:extLst>
          </p:cNvPr>
          <p:cNvSpPr txBox="1"/>
          <p:nvPr/>
        </p:nvSpPr>
        <p:spPr>
          <a:xfrm>
            <a:off x="9350570" y="3271336"/>
            <a:ext cx="3739655" cy="6026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과목 통일성</a:t>
            </a:r>
            <a:endParaRPr lang="en-US" sz="28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4" name="그룹 1005">
            <a:extLst>
              <a:ext uri="{FF2B5EF4-FFF2-40B4-BE49-F238E27FC236}">
                <a16:creationId xmlns:a16="http://schemas.microsoft.com/office/drawing/2014/main" id="{06DD7100-854C-3C95-CA79-31B53B7202F2}"/>
              </a:ext>
            </a:extLst>
          </p:cNvPr>
          <p:cNvGrpSpPr/>
          <p:nvPr/>
        </p:nvGrpSpPr>
        <p:grpSpPr>
          <a:xfrm>
            <a:off x="13596026" y="1870438"/>
            <a:ext cx="3741785" cy="2241245"/>
            <a:chOff x="7136256" y="2681583"/>
            <a:chExt cx="4013203" cy="6670798"/>
          </a:xfrm>
        </p:grpSpPr>
        <p:pic>
          <p:nvPicPr>
            <p:cNvPr id="46" name="Object 18">
              <a:extLst>
                <a:ext uri="{FF2B5EF4-FFF2-40B4-BE49-F238E27FC236}">
                  <a16:creationId xmlns:a16="http://schemas.microsoft.com/office/drawing/2014/main" id="{A9B6ED0A-9021-C699-3CE6-E4D4B4E59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36256" y="2681583"/>
              <a:ext cx="4013203" cy="6670798"/>
            </a:xfrm>
            <a:prstGeom prst="rect">
              <a:avLst/>
            </a:prstGeom>
          </p:spPr>
        </p:pic>
      </p:grpSp>
      <p:grpSp>
        <p:nvGrpSpPr>
          <p:cNvPr id="47" name="그룹 1012">
            <a:extLst>
              <a:ext uri="{FF2B5EF4-FFF2-40B4-BE49-F238E27FC236}">
                <a16:creationId xmlns:a16="http://schemas.microsoft.com/office/drawing/2014/main" id="{E459BD3F-5F43-A638-4D79-557A0D366FEC}"/>
              </a:ext>
            </a:extLst>
          </p:cNvPr>
          <p:cNvGrpSpPr/>
          <p:nvPr/>
        </p:nvGrpSpPr>
        <p:grpSpPr>
          <a:xfrm>
            <a:off x="15030425" y="2148429"/>
            <a:ext cx="872987" cy="872987"/>
            <a:chOff x="8674702" y="2979739"/>
            <a:chExt cx="936311" cy="936311"/>
          </a:xfrm>
        </p:grpSpPr>
        <p:pic>
          <p:nvPicPr>
            <p:cNvPr id="49" name="Object 44">
              <a:extLst>
                <a:ext uri="{FF2B5EF4-FFF2-40B4-BE49-F238E27FC236}">
                  <a16:creationId xmlns:a16="http://schemas.microsoft.com/office/drawing/2014/main" id="{A511FBDD-0E63-752B-91C0-C6DD07DAB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74702" y="2979739"/>
              <a:ext cx="936311" cy="936311"/>
            </a:xfrm>
            <a:prstGeom prst="rect">
              <a:avLst/>
            </a:prstGeom>
          </p:spPr>
        </p:pic>
      </p:grpSp>
      <p:grpSp>
        <p:nvGrpSpPr>
          <p:cNvPr id="50" name="그룹 1015">
            <a:extLst>
              <a:ext uri="{FF2B5EF4-FFF2-40B4-BE49-F238E27FC236}">
                <a16:creationId xmlns:a16="http://schemas.microsoft.com/office/drawing/2014/main" id="{E4247688-B025-D4FB-9F01-7FD075BE3A48}"/>
              </a:ext>
            </a:extLst>
          </p:cNvPr>
          <p:cNvGrpSpPr/>
          <p:nvPr/>
        </p:nvGrpSpPr>
        <p:grpSpPr>
          <a:xfrm>
            <a:off x="15148358" y="2268584"/>
            <a:ext cx="632678" cy="632678"/>
            <a:chOff x="8801190" y="3108609"/>
            <a:chExt cx="678571" cy="678571"/>
          </a:xfrm>
        </p:grpSpPr>
        <p:pic>
          <p:nvPicPr>
            <p:cNvPr id="52" name="Object 53">
              <a:extLst>
                <a:ext uri="{FF2B5EF4-FFF2-40B4-BE49-F238E27FC236}">
                  <a16:creationId xmlns:a16="http://schemas.microsoft.com/office/drawing/2014/main" id="{83CA535D-379C-FF97-F0F9-118F91E11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01190" y="3108609"/>
              <a:ext cx="678571" cy="678571"/>
            </a:xfrm>
            <a:prstGeom prst="rect">
              <a:avLst/>
            </a:prstGeom>
          </p:spPr>
        </p:pic>
      </p:grpSp>
      <p:sp>
        <p:nvSpPr>
          <p:cNvPr id="53" name="Object 21">
            <a:extLst>
              <a:ext uri="{FF2B5EF4-FFF2-40B4-BE49-F238E27FC236}">
                <a16:creationId xmlns:a16="http://schemas.microsoft.com/office/drawing/2014/main" id="{A88B3118-91F4-E026-F157-A21C7E838552}"/>
              </a:ext>
            </a:extLst>
          </p:cNvPr>
          <p:cNvSpPr txBox="1"/>
          <p:nvPr/>
        </p:nvSpPr>
        <p:spPr>
          <a:xfrm>
            <a:off x="13589997" y="3271336"/>
            <a:ext cx="373965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과다한 과목</a:t>
            </a:r>
            <a:endParaRPr lang="en-US" sz="28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D778363-B739-FAA7-BB97-A5824F8ACBD2}"/>
              </a:ext>
            </a:extLst>
          </p:cNvPr>
          <p:cNvGrpSpPr/>
          <p:nvPr/>
        </p:nvGrpSpPr>
        <p:grpSpPr>
          <a:xfrm>
            <a:off x="952381" y="4251111"/>
            <a:ext cx="3739655" cy="5640523"/>
            <a:chOff x="952381" y="4305300"/>
            <a:chExt cx="3739655" cy="5640523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2FE05FE-9D76-123D-FA40-E9072C27BDCD}"/>
                </a:ext>
              </a:extLst>
            </p:cNvPr>
            <p:cNvSpPr/>
            <p:nvPr/>
          </p:nvSpPr>
          <p:spPr>
            <a:xfrm>
              <a:off x="952381" y="4305300"/>
              <a:ext cx="3739655" cy="1265605"/>
            </a:xfrm>
            <a:prstGeom prst="roundRect">
              <a:avLst/>
            </a:prstGeom>
            <a:solidFill>
              <a:srgbClr val="C7D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rgbClr val="193D76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사전 테스트가 수강생의 수준을 파악하지 못함</a:t>
              </a: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FAC2E5E1-D326-A479-BE96-EF0D78C811A0}"/>
                </a:ext>
              </a:extLst>
            </p:cNvPr>
            <p:cNvSpPr/>
            <p:nvPr/>
          </p:nvSpPr>
          <p:spPr>
            <a:xfrm>
              <a:off x="952381" y="5729976"/>
              <a:ext cx="3739655" cy="1265605"/>
            </a:xfrm>
            <a:prstGeom prst="roundRect">
              <a:avLst/>
            </a:prstGeom>
            <a:solidFill>
              <a:srgbClr val="C7D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rgbClr val="193D76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분반이 있긴 했으나 수준에 따른 분류가 아니었음</a:t>
              </a: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BE459D9D-9AC9-6345-AFC0-2D35BE3A4F6F}"/>
                </a:ext>
              </a:extLst>
            </p:cNvPr>
            <p:cNvSpPr/>
            <p:nvPr/>
          </p:nvSpPr>
          <p:spPr>
            <a:xfrm>
              <a:off x="952381" y="7205097"/>
              <a:ext cx="3739655" cy="1265605"/>
            </a:xfrm>
            <a:prstGeom prst="roundRect">
              <a:avLst/>
            </a:prstGeom>
            <a:solidFill>
              <a:srgbClr val="C7D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rgbClr val="193D76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수강생 별로 과목에 따른 수준 차이가 심했음</a:t>
              </a: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D30167A7-FF15-6286-EB31-816E598982C8}"/>
                </a:ext>
              </a:extLst>
            </p:cNvPr>
            <p:cNvSpPr/>
            <p:nvPr/>
          </p:nvSpPr>
          <p:spPr>
            <a:xfrm>
              <a:off x="952381" y="8680218"/>
              <a:ext cx="3739655" cy="1265605"/>
            </a:xfrm>
            <a:prstGeom prst="roundRect">
              <a:avLst/>
            </a:prstGeom>
            <a:solidFill>
              <a:srgbClr val="C7D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rgbClr val="193D76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실습 수업의 경우에는 </a:t>
              </a:r>
              <a:endParaRPr lang="en-US" altLang="ko-KR" sz="2400" dirty="0">
                <a:solidFill>
                  <a:srgbClr val="193D7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2400" dirty="0">
                  <a:solidFill>
                    <a:srgbClr val="193D76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수준 차이가 심해서</a:t>
              </a:r>
              <a:endParaRPr lang="en-US" altLang="ko-KR" sz="2400" dirty="0">
                <a:solidFill>
                  <a:srgbClr val="193D7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2400" dirty="0">
                  <a:solidFill>
                    <a:srgbClr val="193D76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못 알아듣는 경우가 많았음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BF8DACC-61B5-A5FA-48C1-F7A40E2DB080}"/>
              </a:ext>
            </a:extLst>
          </p:cNvPr>
          <p:cNvGrpSpPr/>
          <p:nvPr/>
        </p:nvGrpSpPr>
        <p:grpSpPr>
          <a:xfrm>
            <a:off x="5154403" y="4251111"/>
            <a:ext cx="3739655" cy="2690281"/>
            <a:chOff x="952381" y="4305300"/>
            <a:chExt cx="3739655" cy="2690281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D18B7791-E30D-0D9B-16FE-107109E7495D}"/>
                </a:ext>
              </a:extLst>
            </p:cNvPr>
            <p:cNvSpPr/>
            <p:nvPr/>
          </p:nvSpPr>
          <p:spPr>
            <a:xfrm>
              <a:off x="952381" y="4305300"/>
              <a:ext cx="3739655" cy="1265605"/>
            </a:xfrm>
            <a:prstGeom prst="roundRect">
              <a:avLst/>
            </a:prstGeom>
            <a:solidFill>
              <a:srgbClr val="C7D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193D76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GO </a:t>
              </a:r>
              <a:r>
                <a:rPr lang="ko-KR" altLang="en-US" sz="2400" dirty="0">
                  <a:solidFill>
                    <a:srgbClr val="193D76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언어처럼 실제 실무에는 사용되지 않은 과목 학습함</a:t>
              </a: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7E6C3449-4A18-A32D-E7F8-77513FAB9E26}"/>
                </a:ext>
              </a:extLst>
            </p:cNvPr>
            <p:cNvSpPr/>
            <p:nvPr/>
          </p:nvSpPr>
          <p:spPr>
            <a:xfrm>
              <a:off x="952381" y="5729976"/>
              <a:ext cx="3739655" cy="1265605"/>
            </a:xfrm>
            <a:prstGeom prst="roundRect">
              <a:avLst/>
            </a:prstGeom>
            <a:solidFill>
              <a:srgbClr val="C7D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rgbClr val="193D76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실무에서 실제로 쓰는 </a:t>
              </a:r>
              <a:r>
                <a:rPr lang="en-US" altLang="ko-KR" sz="2400" dirty="0">
                  <a:solidFill>
                    <a:srgbClr val="193D76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JAVA, SQL</a:t>
              </a:r>
              <a:r>
                <a:rPr lang="ko-KR" altLang="en-US" sz="2400" dirty="0">
                  <a:solidFill>
                    <a:srgbClr val="193D76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같은 언어를 포함하여 너무 다양한 언어를 배움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99418E6-DE8F-8F64-BA06-F8BA12F62614}"/>
              </a:ext>
            </a:extLst>
          </p:cNvPr>
          <p:cNvGrpSpPr/>
          <p:nvPr/>
        </p:nvGrpSpPr>
        <p:grpSpPr>
          <a:xfrm>
            <a:off x="9393944" y="4251111"/>
            <a:ext cx="3739655" cy="4165402"/>
            <a:chOff x="952381" y="4305300"/>
            <a:chExt cx="3739655" cy="4165402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FF4C8F12-BF1B-7E22-A858-FA8F49480FB5}"/>
                </a:ext>
              </a:extLst>
            </p:cNvPr>
            <p:cNvSpPr/>
            <p:nvPr/>
          </p:nvSpPr>
          <p:spPr>
            <a:xfrm>
              <a:off x="952381" y="4305300"/>
              <a:ext cx="3739655" cy="1265605"/>
            </a:xfrm>
            <a:prstGeom prst="roundRect">
              <a:avLst/>
            </a:prstGeom>
            <a:solidFill>
              <a:srgbClr val="C7D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rgbClr val="193D76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과목별 수강 시간이 차이가 컸음</a:t>
              </a: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2EF29C5D-489D-7548-721B-680A6A58EF9F}"/>
                </a:ext>
              </a:extLst>
            </p:cNvPr>
            <p:cNvSpPr/>
            <p:nvPr/>
          </p:nvSpPr>
          <p:spPr>
            <a:xfrm>
              <a:off x="952381" y="5729976"/>
              <a:ext cx="3739655" cy="1265605"/>
            </a:xfrm>
            <a:prstGeom prst="roundRect">
              <a:avLst/>
            </a:prstGeom>
            <a:solidFill>
              <a:srgbClr val="C7D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rgbClr val="193D76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다른 과목임에도 이전에 한 강의 내용을 동일하게 진행하여 중복 학습함</a:t>
              </a: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2713735-661E-91A4-0788-EB276AF639EA}"/>
                </a:ext>
              </a:extLst>
            </p:cNvPr>
            <p:cNvSpPr/>
            <p:nvPr/>
          </p:nvSpPr>
          <p:spPr>
            <a:xfrm>
              <a:off x="952381" y="7205097"/>
              <a:ext cx="3739655" cy="1265605"/>
            </a:xfrm>
            <a:prstGeom prst="roundRect">
              <a:avLst/>
            </a:prstGeom>
            <a:solidFill>
              <a:srgbClr val="C7D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rgbClr val="193D76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같은 시기에 배우는 두 가지 과목이 연관성이 없는 경우가 많음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4661FB3-08D7-5125-E617-1C0BAFF3244A}"/>
              </a:ext>
            </a:extLst>
          </p:cNvPr>
          <p:cNvGrpSpPr/>
          <p:nvPr/>
        </p:nvGrpSpPr>
        <p:grpSpPr>
          <a:xfrm>
            <a:off x="13589996" y="4251111"/>
            <a:ext cx="3739655" cy="5640523"/>
            <a:chOff x="952381" y="4305300"/>
            <a:chExt cx="3739655" cy="5640523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021BB7F5-34F9-6A5A-27B8-91C3638C0906}"/>
                </a:ext>
              </a:extLst>
            </p:cNvPr>
            <p:cNvSpPr/>
            <p:nvPr/>
          </p:nvSpPr>
          <p:spPr>
            <a:xfrm>
              <a:off x="952381" y="4305300"/>
              <a:ext cx="3739655" cy="1265605"/>
            </a:xfrm>
            <a:prstGeom prst="roundRect">
              <a:avLst/>
            </a:prstGeom>
            <a:solidFill>
              <a:srgbClr val="C7D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rgbClr val="193D76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한 </a:t>
              </a:r>
              <a:r>
                <a:rPr lang="ko-KR" altLang="en-US" sz="2400" dirty="0" err="1">
                  <a:solidFill>
                    <a:srgbClr val="193D76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주마다에</a:t>
              </a:r>
              <a:r>
                <a:rPr lang="ko-KR" altLang="en-US" sz="2400" dirty="0">
                  <a:solidFill>
                    <a:srgbClr val="193D76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너무 다양한 주제가 등장함</a:t>
              </a: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7E0B4DB1-E143-7D71-6DD5-5EE5BF58D763}"/>
                </a:ext>
              </a:extLst>
            </p:cNvPr>
            <p:cNvSpPr/>
            <p:nvPr/>
          </p:nvSpPr>
          <p:spPr>
            <a:xfrm>
              <a:off x="952381" y="5729976"/>
              <a:ext cx="3739655" cy="1265605"/>
            </a:xfrm>
            <a:prstGeom prst="roundRect">
              <a:avLst/>
            </a:prstGeom>
            <a:solidFill>
              <a:srgbClr val="C7D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rgbClr val="193D76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과목별로 진도가 지나치게 빨라서 몇 년에 걸친 과목을 일주일만에 습득해야 함</a:t>
              </a: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C4994833-484C-C3F7-F866-8E102FD7A7BE}"/>
                </a:ext>
              </a:extLst>
            </p:cNvPr>
            <p:cNvSpPr/>
            <p:nvPr/>
          </p:nvSpPr>
          <p:spPr>
            <a:xfrm>
              <a:off x="952381" y="7205097"/>
              <a:ext cx="3739655" cy="1265605"/>
            </a:xfrm>
            <a:prstGeom prst="roundRect">
              <a:avLst/>
            </a:prstGeom>
            <a:solidFill>
              <a:srgbClr val="C7D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rgbClr val="193D76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한정된 시간 내에 학습해야 할 과목들이 너무 많음</a:t>
              </a: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D94E6745-7810-AC67-3D1E-639FA886CF77}"/>
                </a:ext>
              </a:extLst>
            </p:cNvPr>
            <p:cNvSpPr/>
            <p:nvPr/>
          </p:nvSpPr>
          <p:spPr>
            <a:xfrm>
              <a:off x="952381" y="8680218"/>
              <a:ext cx="3739655" cy="1265605"/>
            </a:xfrm>
            <a:prstGeom prst="roundRect">
              <a:avLst/>
            </a:prstGeom>
            <a:solidFill>
              <a:srgbClr val="C7D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rgbClr val="193D76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과목에 따른 시험과 과제의 압박으로 인한 타 과목 학습에 지장이 생김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014999" y="939696"/>
            <a:ext cx="1225572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0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Chapter 4. KJ Method &amp; Problem and Solution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943723" y="790563"/>
            <a:ext cx="16398268" cy="57056"/>
            <a:chOff x="943723" y="790563"/>
            <a:chExt cx="16398268" cy="570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790563"/>
              <a:ext cx="16398268" cy="5705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3723" y="1582540"/>
            <a:ext cx="16398268" cy="57056"/>
            <a:chOff x="943723" y="1582540"/>
            <a:chExt cx="16398268" cy="5705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1582540"/>
              <a:ext cx="16398268" cy="5705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4610566" y="1074000"/>
            <a:ext cx="273144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07</a:t>
            </a:r>
            <a:endParaRPr 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5" name="Object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3440" y="2790731"/>
            <a:ext cx="3741785" cy="1597413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939542" y="3249031"/>
            <a:ext cx="3739655" cy="6026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사전 지식 차이</a:t>
            </a:r>
            <a:endParaRPr lang="en-US" sz="28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Object 21">
            <a:extLst>
              <a:ext uri="{FF2B5EF4-FFF2-40B4-BE49-F238E27FC236}">
                <a16:creationId xmlns:a16="http://schemas.microsoft.com/office/drawing/2014/main" id="{CC204483-A300-ADF9-3982-BE11F671BB38}"/>
              </a:ext>
            </a:extLst>
          </p:cNvPr>
          <p:cNvSpPr txBox="1"/>
          <p:nvPr/>
        </p:nvSpPr>
        <p:spPr>
          <a:xfrm>
            <a:off x="939542" y="4631540"/>
            <a:ext cx="3739655" cy="6026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실무와의 연관성</a:t>
            </a:r>
            <a:endParaRPr lang="en-US" sz="28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3" name="Object 21">
            <a:extLst>
              <a:ext uri="{FF2B5EF4-FFF2-40B4-BE49-F238E27FC236}">
                <a16:creationId xmlns:a16="http://schemas.microsoft.com/office/drawing/2014/main" id="{45202AB2-38BD-90C1-5BF8-2B69961E3023}"/>
              </a:ext>
            </a:extLst>
          </p:cNvPr>
          <p:cNvSpPr txBox="1"/>
          <p:nvPr/>
        </p:nvSpPr>
        <p:spPr>
          <a:xfrm>
            <a:off x="872443" y="6234042"/>
            <a:ext cx="3739655" cy="6026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과목 통일성</a:t>
            </a:r>
            <a:endParaRPr lang="en-US" sz="28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3" name="Object 21">
            <a:extLst>
              <a:ext uri="{FF2B5EF4-FFF2-40B4-BE49-F238E27FC236}">
                <a16:creationId xmlns:a16="http://schemas.microsoft.com/office/drawing/2014/main" id="{A88B3118-91F4-E026-F157-A21C7E838552}"/>
              </a:ext>
            </a:extLst>
          </p:cNvPr>
          <p:cNvSpPr txBox="1"/>
          <p:nvPr/>
        </p:nvSpPr>
        <p:spPr>
          <a:xfrm>
            <a:off x="960667" y="7906030"/>
            <a:ext cx="373965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과다한 과목</a:t>
            </a:r>
            <a:endParaRPr lang="en-US" sz="28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5" name="Object 18">
            <a:extLst>
              <a:ext uri="{FF2B5EF4-FFF2-40B4-BE49-F238E27FC236}">
                <a16:creationId xmlns:a16="http://schemas.microsoft.com/office/drawing/2014/main" id="{28B0AE6B-33E0-5547-4A3C-C319491879F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0667" y="4526956"/>
            <a:ext cx="3739655" cy="1592974"/>
          </a:xfrm>
          <a:prstGeom prst="rect">
            <a:avLst/>
          </a:prstGeom>
        </p:spPr>
      </p:pic>
      <p:sp>
        <p:nvSpPr>
          <p:cNvPr id="84" name="Object 21">
            <a:extLst>
              <a:ext uri="{FF2B5EF4-FFF2-40B4-BE49-F238E27FC236}">
                <a16:creationId xmlns:a16="http://schemas.microsoft.com/office/drawing/2014/main" id="{8AA39658-CBB7-1FC1-AC7E-238E57706657}"/>
              </a:ext>
            </a:extLst>
          </p:cNvPr>
          <p:cNvSpPr txBox="1"/>
          <p:nvPr/>
        </p:nvSpPr>
        <p:spPr>
          <a:xfrm>
            <a:off x="939541" y="5009784"/>
            <a:ext cx="373965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과목 통일성</a:t>
            </a:r>
            <a:endParaRPr lang="en-US" sz="28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85" name="Object 14">
            <a:extLst>
              <a:ext uri="{FF2B5EF4-FFF2-40B4-BE49-F238E27FC236}">
                <a16:creationId xmlns:a16="http://schemas.microsoft.com/office/drawing/2014/main" id="{1E2CDCBB-8394-BD3F-FD88-748D76182D1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3440" y="6343286"/>
            <a:ext cx="3741785" cy="1597413"/>
          </a:xfrm>
          <a:prstGeom prst="rect">
            <a:avLst/>
          </a:prstGeom>
        </p:spPr>
      </p:pic>
      <p:sp>
        <p:nvSpPr>
          <p:cNvPr id="86" name="Object 21">
            <a:extLst>
              <a:ext uri="{FF2B5EF4-FFF2-40B4-BE49-F238E27FC236}">
                <a16:creationId xmlns:a16="http://schemas.microsoft.com/office/drawing/2014/main" id="{CC4C7EDF-5257-817B-EECB-4C3264BD7E6C}"/>
              </a:ext>
            </a:extLst>
          </p:cNvPr>
          <p:cNvSpPr txBox="1"/>
          <p:nvPr/>
        </p:nvSpPr>
        <p:spPr>
          <a:xfrm>
            <a:off x="939542" y="6569439"/>
            <a:ext cx="373965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실무와의 </a:t>
            </a:r>
            <a:endParaRPr lang="en-US" altLang="ko-KR" sz="3600" dirty="0"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36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연관성 부족</a:t>
            </a:r>
            <a:endParaRPr lang="en-US" sz="28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7" name="Object 21">
            <a:extLst>
              <a:ext uri="{FF2B5EF4-FFF2-40B4-BE49-F238E27FC236}">
                <a16:creationId xmlns:a16="http://schemas.microsoft.com/office/drawing/2014/main" id="{EBB039DB-AB7C-E73C-1CCE-F163703B10D7}"/>
              </a:ext>
            </a:extLst>
          </p:cNvPr>
          <p:cNvSpPr txBox="1"/>
          <p:nvPr/>
        </p:nvSpPr>
        <p:spPr>
          <a:xfrm>
            <a:off x="939542" y="8184095"/>
            <a:ext cx="3739655" cy="6026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실무와의 연관성</a:t>
            </a:r>
            <a:endParaRPr lang="en-US" sz="28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88" name="Object 18">
            <a:extLst>
              <a:ext uri="{FF2B5EF4-FFF2-40B4-BE49-F238E27FC236}">
                <a16:creationId xmlns:a16="http://schemas.microsoft.com/office/drawing/2014/main" id="{86F0C5F1-FB5E-06C3-5CE9-408ED33DB5B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0667" y="8079511"/>
            <a:ext cx="3739655" cy="2035594"/>
          </a:xfrm>
          <a:prstGeom prst="rect">
            <a:avLst/>
          </a:prstGeom>
        </p:spPr>
      </p:pic>
      <p:sp>
        <p:nvSpPr>
          <p:cNvPr id="89" name="Object 21">
            <a:extLst>
              <a:ext uri="{FF2B5EF4-FFF2-40B4-BE49-F238E27FC236}">
                <a16:creationId xmlns:a16="http://schemas.microsoft.com/office/drawing/2014/main" id="{D36FFBDD-6EC4-5957-B392-CBF4AD416155}"/>
              </a:ext>
            </a:extLst>
          </p:cNvPr>
          <p:cNvSpPr txBox="1"/>
          <p:nvPr/>
        </p:nvSpPr>
        <p:spPr>
          <a:xfrm>
            <a:off x="939541" y="8774142"/>
            <a:ext cx="373965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강의 과목 과다</a:t>
            </a:r>
            <a:endParaRPr lang="en-US" sz="28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2" name="Object 21">
            <a:extLst>
              <a:ext uri="{FF2B5EF4-FFF2-40B4-BE49-F238E27FC236}">
                <a16:creationId xmlns:a16="http://schemas.microsoft.com/office/drawing/2014/main" id="{59EE3D3C-8368-3B0D-3504-46E2706B2114}"/>
              </a:ext>
            </a:extLst>
          </p:cNvPr>
          <p:cNvSpPr txBox="1"/>
          <p:nvPr/>
        </p:nvSpPr>
        <p:spPr>
          <a:xfrm>
            <a:off x="5025302" y="4631540"/>
            <a:ext cx="609989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 dirty="0">
                <a:solidFill>
                  <a:srgbClr val="FFFFF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실무와의 연관성</a:t>
            </a:r>
            <a:endParaRPr lang="en-US" sz="28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94" name="Object 21">
            <a:extLst>
              <a:ext uri="{FF2B5EF4-FFF2-40B4-BE49-F238E27FC236}">
                <a16:creationId xmlns:a16="http://schemas.microsoft.com/office/drawing/2014/main" id="{EF16D747-CE49-6B97-314C-AFE07707BB64}"/>
              </a:ext>
            </a:extLst>
          </p:cNvPr>
          <p:cNvSpPr txBox="1"/>
          <p:nvPr/>
        </p:nvSpPr>
        <p:spPr>
          <a:xfrm>
            <a:off x="5046427" y="7906030"/>
            <a:ext cx="609989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 dirty="0">
                <a:solidFill>
                  <a:srgbClr val="FFFFF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과다한 과목</a:t>
            </a:r>
            <a:endParaRPr lang="en-US" sz="28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99" name="Object 21">
            <a:extLst>
              <a:ext uri="{FF2B5EF4-FFF2-40B4-BE49-F238E27FC236}">
                <a16:creationId xmlns:a16="http://schemas.microsoft.com/office/drawing/2014/main" id="{C0C6C0B5-6E84-CF4C-9771-B28C91D82CAE}"/>
              </a:ext>
            </a:extLst>
          </p:cNvPr>
          <p:cNvSpPr txBox="1"/>
          <p:nvPr/>
        </p:nvSpPr>
        <p:spPr>
          <a:xfrm>
            <a:off x="5025302" y="8184095"/>
            <a:ext cx="609989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 dirty="0">
                <a:solidFill>
                  <a:srgbClr val="FFFFF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실무와의 연관성</a:t>
            </a:r>
            <a:endParaRPr lang="en-US" sz="28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4" name="Object 21">
            <a:extLst>
              <a:ext uri="{FF2B5EF4-FFF2-40B4-BE49-F238E27FC236}">
                <a16:creationId xmlns:a16="http://schemas.microsoft.com/office/drawing/2014/main" id="{9A8C1D21-BED8-D6B5-D337-0DF783BF4DEF}"/>
              </a:ext>
            </a:extLst>
          </p:cNvPr>
          <p:cNvSpPr txBox="1"/>
          <p:nvPr/>
        </p:nvSpPr>
        <p:spPr>
          <a:xfrm>
            <a:off x="11257062" y="4631540"/>
            <a:ext cx="609989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 dirty="0">
                <a:solidFill>
                  <a:srgbClr val="FFFFF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실무와의 연관성</a:t>
            </a:r>
            <a:endParaRPr lang="en-US" sz="28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5" name="Object 21">
            <a:extLst>
              <a:ext uri="{FF2B5EF4-FFF2-40B4-BE49-F238E27FC236}">
                <a16:creationId xmlns:a16="http://schemas.microsoft.com/office/drawing/2014/main" id="{4ED60B2F-6447-B702-1457-F8E5162619D2}"/>
              </a:ext>
            </a:extLst>
          </p:cNvPr>
          <p:cNvSpPr txBox="1"/>
          <p:nvPr/>
        </p:nvSpPr>
        <p:spPr>
          <a:xfrm>
            <a:off x="11189963" y="6234042"/>
            <a:ext cx="609989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 dirty="0">
                <a:solidFill>
                  <a:srgbClr val="FFFFF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과목 통일성</a:t>
            </a:r>
            <a:endParaRPr lang="en-US" sz="28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11" name="Object 21">
            <a:extLst>
              <a:ext uri="{FF2B5EF4-FFF2-40B4-BE49-F238E27FC236}">
                <a16:creationId xmlns:a16="http://schemas.microsoft.com/office/drawing/2014/main" id="{0CE820BB-553D-051F-23BE-F02556B02265}"/>
              </a:ext>
            </a:extLst>
          </p:cNvPr>
          <p:cNvSpPr txBox="1"/>
          <p:nvPr/>
        </p:nvSpPr>
        <p:spPr>
          <a:xfrm>
            <a:off x="11257062" y="8184095"/>
            <a:ext cx="609989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 dirty="0">
                <a:solidFill>
                  <a:srgbClr val="FFFFF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실무와의 연관성</a:t>
            </a:r>
            <a:endParaRPr lang="en-US" sz="28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1B5A6B01-C41D-3286-3A82-3D7DC8ADD590}"/>
              </a:ext>
            </a:extLst>
          </p:cNvPr>
          <p:cNvSpPr/>
          <p:nvPr/>
        </p:nvSpPr>
        <p:spPr>
          <a:xfrm>
            <a:off x="5064013" y="2786614"/>
            <a:ext cx="6061188" cy="15796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2000" b="1" dirty="0">
                <a:solidFill>
                  <a:srgbClr val="C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사전 테스트</a:t>
            </a:r>
            <a:r>
              <a:rPr lang="ko-KR" altLang="en-US" sz="200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 수강생의 수준을 정확히 파악하지 못함</a:t>
            </a:r>
            <a:r>
              <a:rPr lang="en-US" altLang="ko-KR" sz="200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200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수강생 별 각 과목에 대한 </a:t>
            </a:r>
            <a:r>
              <a:rPr lang="ko-KR" altLang="en-US" sz="2000" b="1" dirty="0">
                <a:solidFill>
                  <a:srgbClr val="C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사전 지식 차이</a:t>
            </a:r>
            <a:r>
              <a:rPr lang="ko-KR" altLang="en-US" sz="200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 컸음</a:t>
            </a:r>
            <a:r>
              <a:rPr lang="en-US" altLang="ko-KR" sz="200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FB449195-8533-E0AB-80D5-9438D827768B}"/>
              </a:ext>
            </a:extLst>
          </p:cNvPr>
          <p:cNvSpPr/>
          <p:nvPr/>
        </p:nvSpPr>
        <p:spPr>
          <a:xfrm>
            <a:off x="5064013" y="4573918"/>
            <a:ext cx="6061188" cy="15796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Tx/>
              <a:buChar char="-"/>
            </a:pPr>
            <a:r>
              <a:rPr lang="ko-KR" altLang="en-US" sz="2000" b="1" dirty="0">
                <a:solidFill>
                  <a:srgbClr val="C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과목 간 중복</a:t>
            </a:r>
            <a:r>
              <a:rPr lang="ko-KR" altLang="en-US" sz="200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되는 내용이 있으나 교수 간 공유가 되지 않음</a:t>
            </a:r>
            <a:r>
              <a:rPr lang="en-US" altLang="ko-KR" sz="200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200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과목 별 </a:t>
            </a:r>
            <a:r>
              <a:rPr lang="ko-KR" altLang="en-US" sz="2000" b="1" dirty="0">
                <a:solidFill>
                  <a:srgbClr val="C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수강 시간의 차이</a:t>
            </a:r>
            <a:r>
              <a:rPr lang="ko-KR" altLang="en-US" sz="200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 컸다</a:t>
            </a:r>
            <a:r>
              <a:rPr lang="en-US" altLang="ko-KR" sz="200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BD24ABE5-4490-8CE2-CF39-64D1E91FC4F6}"/>
              </a:ext>
            </a:extLst>
          </p:cNvPr>
          <p:cNvSpPr/>
          <p:nvPr/>
        </p:nvSpPr>
        <p:spPr>
          <a:xfrm>
            <a:off x="5064013" y="6343286"/>
            <a:ext cx="6061188" cy="15796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GO</a:t>
            </a:r>
            <a:r>
              <a:rPr lang="ko-KR" altLang="en-US" sz="200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와 같이 </a:t>
            </a:r>
            <a:r>
              <a:rPr lang="ko-KR" altLang="en-US" sz="2000" b="1" dirty="0">
                <a:solidFill>
                  <a:srgbClr val="C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실무에서 쓰이지 않을 기술</a:t>
            </a:r>
            <a:r>
              <a:rPr lang="ko-KR" altLang="en-US" sz="200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배우는 경우도 많았다</a:t>
            </a:r>
            <a:r>
              <a:rPr lang="en-US" altLang="ko-KR" sz="200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200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실무 경험 없이 여러 부서에서 요청한 다양한 과목을 배웠기에 관심 분야 이외의 과목에선 </a:t>
            </a:r>
            <a:r>
              <a:rPr lang="ko-KR" altLang="en-US" sz="2000" b="1" dirty="0">
                <a:solidFill>
                  <a:srgbClr val="C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실무에서 어떻게 쓰일지 </a:t>
            </a:r>
            <a:r>
              <a:rPr lang="ko-KR" altLang="en-US" sz="200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전혀 감을 잡을 수 없었다</a:t>
            </a:r>
            <a:r>
              <a:rPr lang="en-US" altLang="ko-KR" sz="200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FB6CF129-6FE3-9F55-E185-1F2E0E06B9BE}"/>
              </a:ext>
            </a:extLst>
          </p:cNvPr>
          <p:cNvSpPr/>
          <p:nvPr/>
        </p:nvSpPr>
        <p:spPr>
          <a:xfrm>
            <a:off x="5064013" y="8100085"/>
            <a:ext cx="6061188" cy="201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- 3</a:t>
            </a:r>
            <a:r>
              <a:rPr lang="ko-KR" altLang="en-US" sz="200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개월이라는 한정된 시간에 비해 </a:t>
            </a:r>
            <a:r>
              <a:rPr lang="ko-KR" altLang="en-US" sz="2000" b="1" dirty="0">
                <a:solidFill>
                  <a:srgbClr val="C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수강할 과목이 지나치게 많음 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200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커리큘럼을 데이터</a:t>
            </a:r>
            <a:r>
              <a:rPr lang="en-US" altLang="ko-KR" sz="200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IT, </a:t>
            </a:r>
            <a:r>
              <a:rPr lang="ko-KR" altLang="en-US" sz="200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블록체인 등으로 나눠 각 분야의 과목만 배운다</a:t>
            </a:r>
            <a:r>
              <a:rPr lang="en-US" altLang="ko-KR" sz="200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r>
              <a:rPr lang="ko-KR" altLang="en-US" sz="200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모든 현업 부서의 과목 수요를 전부 커리큘럼에 넣었기 때문에 </a:t>
            </a:r>
            <a:r>
              <a:rPr lang="ko-KR" altLang="en-US" sz="2000" b="1" dirty="0">
                <a:solidFill>
                  <a:srgbClr val="C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모든 과목을 겉핥기로 배워 전문성을 성장시키지 못했다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34C1DADD-D4F9-5FF9-FB10-A7529A62E848}"/>
              </a:ext>
            </a:extLst>
          </p:cNvPr>
          <p:cNvSpPr/>
          <p:nvPr/>
        </p:nvSpPr>
        <p:spPr>
          <a:xfrm>
            <a:off x="5064013" y="1970722"/>
            <a:ext cx="6061188" cy="596654"/>
          </a:xfrm>
          <a:prstGeom prst="roundRect">
            <a:avLst/>
          </a:prstGeom>
          <a:solidFill>
            <a:srgbClr val="3F64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Problem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C84DD79A-87E4-4071-47F5-AFFB92424AB6}"/>
              </a:ext>
            </a:extLst>
          </p:cNvPr>
          <p:cNvSpPr/>
          <p:nvPr/>
        </p:nvSpPr>
        <p:spPr>
          <a:xfrm>
            <a:off x="11316898" y="1970722"/>
            <a:ext cx="6061188" cy="596654"/>
          </a:xfrm>
          <a:prstGeom prst="roundRect">
            <a:avLst/>
          </a:prstGeom>
          <a:solidFill>
            <a:srgbClr val="193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Solution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0124CDE8-616C-F528-B853-D62B3676D6C4}"/>
              </a:ext>
            </a:extLst>
          </p:cNvPr>
          <p:cNvSpPr/>
          <p:nvPr/>
        </p:nvSpPr>
        <p:spPr>
          <a:xfrm>
            <a:off x="11316898" y="2786614"/>
            <a:ext cx="6061188" cy="1579618"/>
          </a:xfrm>
          <a:prstGeom prst="roundRect">
            <a:avLst/>
          </a:prstGeom>
          <a:solidFill>
            <a:srgbClr val="C7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193D7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2000" dirty="0">
                <a:solidFill>
                  <a:srgbClr val="193D7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수강생에게 사전 희망 부서와 희망 수강 과목 조사 </a:t>
            </a:r>
            <a:endParaRPr lang="en-US" altLang="ko-KR" sz="2000" dirty="0">
              <a:solidFill>
                <a:srgbClr val="193D76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en-US" altLang="ko-KR" sz="2000" dirty="0">
                <a:solidFill>
                  <a:srgbClr val="193D7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2000" dirty="0">
                <a:solidFill>
                  <a:srgbClr val="193D7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수강생 사전 역량 조사 시</a:t>
            </a:r>
            <a:r>
              <a:rPr lang="en-US" altLang="ko-KR" sz="2000" dirty="0">
                <a:solidFill>
                  <a:srgbClr val="193D7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rgbClr val="193D7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조금 더 세분화된 평가항목 반영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E400608-8EBB-A939-3AB7-219B274F8E20}"/>
              </a:ext>
            </a:extLst>
          </p:cNvPr>
          <p:cNvSpPr/>
          <p:nvPr/>
        </p:nvSpPr>
        <p:spPr>
          <a:xfrm>
            <a:off x="11295773" y="4573918"/>
            <a:ext cx="6061188" cy="1579618"/>
          </a:xfrm>
          <a:prstGeom prst="roundRect">
            <a:avLst/>
          </a:prstGeom>
          <a:solidFill>
            <a:srgbClr val="C7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193D7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2000" dirty="0">
                <a:solidFill>
                  <a:srgbClr val="193D7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과목 편성 현황과 강의 내용 준비 사항을 주기적으로 공유하여 수업 내용 중복을 피함</a:t>
            </a:r>
            <a:r>
              <a:rPr lang="en-US" altLang="ko-KR" sz="2000" dirty="0">
                <a:solidFill>
                  <a:srgbClr val="193D7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662AB43D-AC3C-CBAD-665F-86ACE6E23B2E}"/>
              </a:ext>
            </a:extLst>
          </p:cNvPr>
          <p:cNvSpPr/>
          <p:nvPr/>
        </p:nvSpPr>
        <p:spPr>
          <a:xfrm>
            <a:off x="11316898" y="6326412"/>
            <a:ext cx="6061188" cy="1579618"/>
          </a:xfrm>
          <a:prstGeom prst="roundRect">
            <a:avLst/>
          </a:prstGeom>
          <a:solidFill>
            <a:srgbClr val="C7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Tx/>
              <a:buChar char="-"/>
            </a:pPr>
            <a:r>
              <a:rPr lang="ko-KR" altLang="en-US" sz="2200" b="1" dirty="0">
                <a:solidFill>
                  <a:srgbClr val="193D7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부서 현업전문가들과 함께</a:t>
            </a:r>
            <a:r>
              <a:rPr lang="ko-KR" altLang="en-US" sz="2000" dirty="0">
                <a:solidFill>
                  <a:srgbClr val="193D7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커리큘럼 내용들을 점검하면서</a:t>
            </a:r>
            <a:r>
              <a:rPr lang="en-US" altLang="ko-KR" sz="2000" dirty="0">
                <a:solidFill>
                  <a:srgbClr val="193D7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rgbClr val="193D7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실무에서 꼭 필요로 하는 내용 위주로 수업을 편성하기</a:t>
            </a:r>
            <a:r>
              <a:rPr lang="en-US" altLang="ko-KR" sz="2000" dirty="0">
                <a:solidFill>
                  <a:srgbClr val="193D7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CC231780-BB66-118C-5D94-19ADBB2F2C57}"/>
              </a:ext>
            </a:extLst>
          </p:cNvPr>
          <p:cNvSpPr/>
          <p:nvPr/>
        </p:nvSpPr>
        <p:spPr>
          <a:xfrm>
            <a:off x="11316898" y="8100085"/>
            <a:ext cx="6061188" cy="2015020"/>
          </a:xfrm>
          <a:prstGeom prst="roundRect">
            <a:avLst/>
          </a:prstGeom>
          <a:solidFill>
            <a:srgbClr val="C7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193D7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2000" dirty="0">
                <a:solidFill>
                  <a:srgbClr val="193D7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수강 과목의 </a:t>
            </a:r>
            <a:r>
              <a:rPr lang="ko-KR" altLang="en-US" sz="2200" b="1" dirty="0">
                <a:solidFill>
                  <a:srgbClr val="193D7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배우는 범위를 한정</a:t>
            </a:r>
            <a:r>
              <a:rPr lang="ko-KR" altLang="en-US" sz="2000" dirty="0">
                <a:solidFill>
                  <a:srgbClr val="193D7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지어서 중요한 내용 위주로 수업을 편성하여</a:t>
            </a:r>
            <a:r>
              <a:rPr lang="en-US" altLang="ko-KR" sz="2000" dirty="0">
                <a:solidFill>
                  <a:srgbClr val="193D7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rgbClr val="193D7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과목의 과다 문제를 보완함</a:t>
            </a:r>
            <a:r>
              <a:rPr lang="en-US" altLang="ko-KR" sz="2000" dirty="0">
                <a:solidFill>
                  <a:srgbClr val="193D7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z="2000" dirty="0">
                <a:solidFill>
                  <a:srgbClr val="193D7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강의 과목들 중 내용이 중복되는 단원들은 줄이기 </a:t>
            </a:r>
          </a:p>
          <a:p>
            <a:pPr algn="ctr"/>
            <a:r>
              <a:rPr lang="en-US" altLang="ko-KR" sz="2000" dirty="0">
                <a:solidFill>
                  <a:srgbClr val="193D7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2200" b="1" dirty="0">
                <a:solidFill>
                  <a:srgbClr val="193D7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커리큘럼이 데이터</a:t>
            </a:r>
            <a:r>
              <a:rPr lang="en-US" altLang="ko-KR" sz="2200" b="1" dirty="0">
                <a:solidFill>
                  <a:srgbClr val="193D7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sz="2200" b="1" dirty="0">
                <a:solidFill>
                  <a:srgbClr val="193D7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블록체인</a:t>
            </a:r>
            <a:r>
              <a:rPr lang="en-US" altLang="ko-KR" sz="2200" b="1" dirty="0">
                <a:solidFill>
                  <a:srgbClr val="193D7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/IT </a:t>
            </a:r>
            <a:r>
              <a:rPr lang="ko-KR" altLang="en-US" sz="2200" b="1" dirty="0">
                <a:solidFill>
                  <a:srgbClr val="193D7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와 같이 트랙별로 </a:t>
            </a:r>
            <a:r>
              <a:rPr lang="ko-KR" altLang="en-US" sz="2000" dirty="0">
                <a:solidFill>
                  <a:srgbClr val="193D7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나눠 커리큘럼의 통일성을 높이고 과목별 시너지 효과를 극대화한다</a:t>
            </a:r>
            <a:r>
              <a:rPr lang="en-US" altLang="ko-KR" sz="2000" dirty="0">
                <a:solidFill>
                  <a:srgbClr val="193D7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9055ECCF-62D4-ADE6-A376-4598119BF4BB}"/>
              </a:ext>
            </a:extLst>
          </p:cNvPr>
          <p:cNvSpPr/>
          <p:nvPr/>
        </p:nvSpPr>
        <p:spPr>
          <a:xfrm>
            <a:off x="11316898" y="2746330"/>
            <a:ext cx="6061188" cy="1579618"/>
          </a:xfrm>
          <a:prstGeom prst="roundRect">
            <a:avLst/>
          </a:prstGeom>
          <a:solidFill>
            <a:srgbClr val="C7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193D7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2000" dirty="0">
                <a:solidFill>
                  <a:srgbClr val="193D7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수강생에게 사전 희망 부서와 희망 수강 과목 조사 </a:t>
            </a:r>
            <a:endParaRPr lang="en-US" altLang="ko-KR" sz="2000" dirty="0">
              <a:solidFill>
                <a:srgbClr val="193D76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000" dirty="0">
                <a:solidFill>
                  <a:srgbClr val="193D7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수강생 사전 역량 조사 시</a:t>
            </a:r>
            <a:r>
              <a:rPr lang="en-US" altLang="ko-KR" sz="2000" dirty="0">
                <a:solidFill>
                  <a:srgbClr val="193D7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</a:p>
          <a:p>
            <a:pPr algn="ctr"/>
            <a:r>
              <a:rPr lang="ko-KR" altLang="en-US" sz="2000" dirty="0">
                <a:solidFill>
                  <a:srgbClr val="193D7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조금 더 </a:t>
            </a:r>
            <a:r>
              <a:rPr lang="ko-KR" altLang="en-US" sz="2200" b="1" dirty="0">
                <a:solidFill>
                  <a:srgbClr val="193D7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세분화된 평가항목 반영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E08B4B74-5B75-8107-B79C-94E2C9728BF3}"/>
              </a:ext>
            </a:extLst>
          </p:cNvPr>
          <p:cNvSpPr/>
          <p:nvPr/>
        </p:nvSpPr>
        <p:spPr>
          <a:xfrm>
            <a:off x="11295773" y="4533634"/>
            <a:ext cx="6061188" cy="1579618"/>
          </a:xfrm>
          <a:prstGeom prst="roundRect">
            <a:avLst/>
          </a:prstGeom>
          <a:solidFill>
            <a:srgbClr val="C7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Tx/>
              <a:buChar char="-"/>
            </a:pPr>
            <a:r>
              <a:rPr lang="ko-KR" altLang="en-US" sz="2000" dirty="0">
                <a:solidFill>
                  <a:srgbClr val="193D7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과목 편성 현황과 강의 내용 준비 사항을 </a:t>
            </a:r>
            <a:endParaRPr lang="en-US" altLang="ko-KR" sz="2000" dirty="0">
              <a:solidFill>
                <a:srgbClr val="193D76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2200" b="1" dirty="0">
                <a:solidFill>
                  <a:srgbClr val="193D7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주기적으로 공유</a:t>
            </a:r>
            <a:r>
              <a:rPr lang="ko-KR" altLang="en-US" sz="2000" dirty="0">
                <a:solidFill>
                  <a:srgbClr val="193D7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하여 수업 내용 중복을 피함</a:t>
            </a:r>
            <a:r>
              <a:rPr lang="en-US" altLang="ko-KR" sz="2000" dirty="0">
                <a:solidFill>
                  <a:srgbClr val="193D7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4AAA3B5D-6D03-8093-B1F3-D344115CB599}"/>
              </a:ext>
            </a:extLst>
          </p:cNvPr>
          <p:cNvSpPr/>
          <p:nvPr/>
        </p:nvSpPr>
        <p:spPr>
          <a:xfrm>
            <a:off x="10990973" y="3349809"/>
            <a:ext cx="609599" cy="432632"/>
          </a:xfrm>
          <a:prstGeom prst="rightArrow">
            <a:avLst/>
          </a:prstGeom>
          <a:solidFill>
            <a:srgbClr val="193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화살표: 오른쪽 132">
            <a:extLst>
              <a:ext uri="{FF2B5EF4-FFF2-40B4-BE49-F238E27FC236}">
                <a16:creationId xmlns:a16="http://schemas.microsoft.com/office/drawing/2014/main" id="{76E7177D-CF94-1F8A-5A54-FAB3C397965F}"/>
              </a:ext>
            </a:extLst>
          </p:cNvPr>
          <p:cNvSpPr/>
          <p:nvPr/>
        </p:nvSpPr>
        <p:spPr>
          <a:xfrm>
            <a:off x="10990973" y="5077141"/>
            <a:ext cx="609599" cy="432632"/>
          </a:xfrm>
          <a:prstGeom prst="rightArrow">
            <a:avLst/>
          </a:prstGeom>
          <a:solidFill>
            <a:srgbClr val="193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화살표: 오른쪽 133">
            <a:extLst>
              <a:ext uri="{FF2B5EF4-FFF2-40B4-BE49-F238E27FC236}">
                <a16:creationId xmlns:a16="http://schemas.microsoft.com/office/drawing/2014/main" id="{6BD62C86-4C51-C693-28FE-9BF8E671C217}"/>
              </a:ext>
            </a:extLst>
          </p:cNvPr>
          <p:cNvSpPr/>
          <p:nvPr/>
        </p:nvSpPr>
        <p:spPr>
          <a:xfrm>
            <a:off x="10990973" y="6905637"/>
            <a:ext cx="609599" cy="432632"/>
          </a:xfrm>
          <a:prstGeom prst="rightArrow">
            <a:avLst/>
          </a:prstGeom>
          <a:solidFill>
            <a:srgbClr val="193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화살표: 오른쪽 134">
            <a:extLst>
              <a:ext uri="{FF2B5EF4-FFF2-40B4-BE49-F238E27FC236}">
                <a16:creationId xmlns:a16="http://schemas.microsoft.com/office/drawing/2014/main" id="{738E584A-CF8E-64A7-A509-3BC11548CFBB}"/>
              </a:ext>
            </a:extLst>
          </p:cNvPr>
          <p:cNvSpPr/>
          <p:nvPr/>
        </p:nvSpPr>
        <p:spPr>
          <a:xfrm>
            <a:off x="10990973" y="8843444"/>
            <a:ext cx="609599" cy="432632"/>
          </a:xfrm>
          <a:prstGeom prst="rightArrow">
            <a:avLst/>
          </a:prstGeom>
          <a:solidFill>
            <a:srgbClr val="193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34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014999" y="939696"/>
            <a:ext cx="1225572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0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Chapter 5. Developed System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943723" y="790563"/>
            <a:ext cx="16398268" cy="57056"/>
            <a:chOff x="943723" y="790563"/>
            <a:chExt cx="16398268" cy="570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790563"/>
              <a:ext cx="16398268" cy="5705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3723" y="1582540"/>
            <a:ext cx="16398268" cy="57056"/>
            <a:chOff x="943723" y="1582540"/>
            <a:chExt cx="16398268" cy="5705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1582540"/>
              <a:ext cx="16398268" cy="5705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4610566" y="1074000"/>
            <a:ext cx="273144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07</a:t>
            </a:r>
            <a:endParaRPr 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9" name="원호 68">
            <a:extLst>
              <a:ext uri="{FF2B5EF4-FFF2-40B4-BE49-F238E27FC236}">
                <a16:creationId xmlns:a16="http://schemas.microsoft.com/office/drawing/2014/main" id="{9BAC352C-B01A-A7D0-D6F2-26157E93D409}"/>
              </a:ext>
            </a:extLst>
          </p:cNvPr>
          <p:cNvSpPr/>
          <p:nvPr/>
        </p:nvSpPr>
        <p:spPr>
          <a:xfrm rot="20126920">
            <a:off x="4677076" y="3302114"/>
            <a:ext cx="4302445" cy="1200509"/>
          </a:xfrm>
          <a:prstGeom prst="arc">
            <a:avLst>
              <a:gd name="adj1" fmla="val 11056568"/>
              <a:gd name="adj2" fmla="val 20605877"/>
            </a:avLst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0" name="원호 69">
            <a:extLst>
              <a:ext uri="{FF2B5EF4-FFF2-40B4-BE49-F238E27FC236}">
                <a16:creationId xmlns:a16="http://schemas.microsoft.com/office/drawing/2014/main" id="{652CE80C-B450-778B-141B-68A52660B945}"/>
              </a:ext>
            </a:extLst>
          </p:cNvPr>
          <p:cNvSpPr/>
          <p:nvPr/>
        </p:nvSpPr>
        <p:spPr>
          <a:xfrm rot="1800000">
            <a:off x="9929421" y="3673466"/>
            <a:ext cx="4302445" cy="1200509"/>
          </a:xfrm>
          <a:prstGeom prst="arc">
            <a:avLst>
              <a:gd name="adj1" fmla="val 11056568"/>
              <a:gd name="adj2" fmla="val 20605877"/>
            </a:avLst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1" name="원호 70">
            <a:extLst>
              <a:ext uri="{FF2B5EF4-FFF2-40B4-BE49-F238E27FC236}">
                <a16:creationId xmlns:a16="http://schemas.microsoft.com/office/drawing/2014/main" id="{F3894918-C183-32A1-D016-2324B704CEFE}"/>
              </a:ext>
            </a:extLst>
          </p:cNvPr>
          <p:cNvSpPr/>
          <p:nvPr/>
        </p:nvSpPr>
        <p:spPr>
          <a:xfrm>
            <a:off x="5775464" y="5007603"/>
            <a:ext cx="8739322" cy="1200509"/>
          </a:xfrm>
          <a:prstGeom prst="arc">
            <a:avLst>
              <a:gd name="adj1" fmla="val 11056568"/>
              <a:gd name="adj2" fmla="val 20605877"/>
            </a:avLst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2" name="원호 71">
            <a:extLst>
              <a:ext uri="{FF2B5EF4-FFF2-40B4-BE49-F238E27FC236}">
                <a16:creationId xmlns:a16="http://schemas.microsoft.com/office/drawing/2014/main" id="{952A5323-4A95-BDA5-4052-477C2BDA19C2}"/>
              </a:ext>
            </a:extLst>
          </p:cNvPr>
          <p:cNvSpPr/>
          <p:nvPr/>
        </p:nvSpPr>
        <p:spPr>
          <a:xfrm rot="14313380">
            <a:off x="3257238" y="6466115"/>
            <a:ext cx="4159683" cy="757578"/>
          </a:xfrm>
          <a:prstGeom prst="arc">
            <a:avLst>
              <a:gd name="adj1" fmla="val 11056568"/>
              <a:gd name="adj2" fmla="val 20605877"/>
            </a:avLst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3" name="원호 72">
            <a:extLst>
              <a:ext uri="{FF2B5EF4-FFF2-40B4-BE49-F238E27FC236}">
                <a16:creationId xmlns:a16="http://schemas.microsoft.com/office/drawing/2014/main" id="{8D13EFE9-DFA1-B981-6964-00D6EB6171A4}"/>
              </a:ext>
            </a:extLst>
          </p:cNvPr>
          <p:cNvSpPr/>
          <p:nvPr/>
        </p:nvSpPr>
        <p:spPr>
          <a:xfrm rot="1800000">
            <a:off x="4523865" y="7655653"/>
            <a:ext cx="8942159" cy="920030"/>
          </a:xfrm>
          <a:prstGeom prst="arc">
            <a:avLst>
              <a:gd name="adj1" fmla="val 11056568"/>
              <a:gd name="adj2" fmla="val 20605877"/>
            </a:avLst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F9C95D9-00EB-7BC3-228D-0AD1679F3016}"/>
              </a:ext>
            </a:extLst>
          </p:cNvPr>
          <p:cNvSpPr txBox="1"/>
          <p:nvPr/>
        </p:nvSpPr>
        <p:spPr>
          <a:xfrm>
            <a:off x="7831472" y="4908927"/>
            <a:ext cx="2328898" cy="46166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커리큘럼 문의</a:t>
            </a:r>
            <a:endParaRPr lang="en-US" altLang="ko-KR" sz="2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1D10DEF-31D6-C75C-4058-D957C11A7619}"/>
              </a:ext>
            </a:extLst>
          </p:cNvPr>
          <p:cNvSpPr txBox="1"/>
          <p:nvPr/>
        </p:nvSpPr>
        <p:spPr>
          <a:xfrm>
            <a:off x="7275509" y="6775149"/>
            <a:ext cx="2227280" cy="83099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사전 역량평가</a:t>
            </a:r>
            <a:r>
              <a:rPr lang="en-US" altLang="ko-KR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</a:p>
          <a:p>
            <a:pPr algn="ctr"/>
            <a:r>
              <a:rPr lang="ko-KR" altLang="en-US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희망부서 조사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81C4BDC-6780-E1C0-9EA1-9D56D6CD66EE}"/>
              </a:ext>
            </a:extLst>
          </p:cNvPr>
          <p:cNvSpPr txBox="1"/>
          <p:nvPr/>
        </p:nvSpPr>
        <p:spPr>
          <a:xfrm>
            <a:off x="3116932" y="6783542"/>
            <a:ext cx="3207742" cy="83099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인력규모 파악</a:t>
            </a:r>
            <a:r>
              <a:rPr lang="en-US" altLang="ko-KR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</a:p>
          <a:p>
            <a:pPr algn="ctr"/>
            <a:r>
              <a:rPr lang="ko-KR" altLang="en-US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교육희망 과목 파악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D084F12-BD5D-937E-3D5D-8B70BD9F3DE9}"/>
              </a:ext>
            </a:extLst>
          </p:cNvPr>
          <p:cNvSpPr txBox="1"/>
          <p:nvPr/>
        </p:nvSpPr>
        <p:spPr>
          <a:xfrm>
            <a:off x="935575" y="3821473"/>
            <a:ext cx="2405074" cy="120032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기반</a:t>
            </a:r>
            <a:endParaRPr lang="en-US" altLang="ko-KR" sz="2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24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트랙별</a:t>
            </a:r>
            <a:r>
              <a:rPr lang="ko-KR" altLang="en-US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필요과목 선정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9BDEEFA-147A-CFB6-BAC6-7FD20A8CD8CD}"/>
              </a:ext>
            </a:extLst>
          </p:cNvPr>
          <p:cNvSpPr txBox="1"/>
          <p:nvPr/>
        </p:nvSpPr>
        <p:spPr>
          <a:xfrm>
            <a:off x="10729825" y="3488026"/>
            <a:ext cx="3216771" cy="47910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커리큘럼 조율 및 확정</a:t>
            </a:r>
            <a:endParaRPr lang="en-US" altLang="ko-KR" sz="2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B9EE6BE-D4CC-04A5-4AC3-C1FCD6C4FFA8}"/>
              </a:ext>
            </a:extLst>
          </p:cNvPr>
          <p:cNvSpPr txBox="1"/>
          <p:nvPr/>
        </p:nvSpPr>
        <p:spPr>
          <a:xfrm>
            <a:off x="6443081" y="1840359"/>
            <a:ext cx="5570813" cy="46166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강의자</a:t>
            </a:r>
            <a:r>
              <a:rPr lang="ko-KR" altLang="en-US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간 강의 편성 내용 공유 및 수정</a:t>
            </a:r>
            <a:endParaRPr lang="en-US" altLang="ko-KR" sz="2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80" name="원호 79">
            <a:extLst>
              <a:ext uri="{FF2B5EF4-FFF2-40B4-BE49-F238E27FC236}">
                <a16:creationId xmlns:a16="http://schemas.microsoft.com/office/drawing/2014/main" id="{A4A3338F-51A6-C9AB-FC4D-B2CAE71931BE}"/>
              </a:ext>
            </a:extLst>
          </p:cNvPr>
          <p:cNvSpPr/>
          <p:nvPr/>
        </p:nvSpPr>
        <p:spPr>
          <a:xfrm rot="8100000">
            <a:off x="10336699" y="6535896"/>
            <a:ext cx="4302445" cy="1200509"/>
          </a:xfrm>
          <a:prstGeom prst="arc">
            <a:avLst>
              <a:gd name="adj1" fmla="val 11056568"/>
              <a:gd name="adj2" fmla="val 20605877"/>
            </a:avLst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AAFD924-90CB-3D05-1097-C59125600CC5}"/>
              </a:ext>
            </a:extLst>
          </p:cNvPr>
          <p:cNvSpPr txBox="1"/>
          <p:nvPr/>
        </p:nvSpPr>
        <p:spPr>
          <a:xfrm>
            <a:off x="11573604" y="7073611"/>
            <a:ext cx="3216771" cy="47910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수준별 커리큘럼 제공</a:t>
            </a:r>
            <a:endParaRPr lang="en-US" altLang="ko-KR" sz="2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83" name="Picture 2" descr="Saturday] 신규채용 절반 '반쪽 교수' … 강의 많고 연봉은 정교수의 49% | 중앙일보">
            <a:extLst>
              <a:ext uri="{FF2B5EF4-FFF2-40B4-BE49-F238E27FC236}">
                <a16:creationId xmlns:a16="http://schemas.microsoft.com/office/drawing/2014/main" id="{CBD7A8B4-2F2A-CA33-9FEE-86BF5C931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60" b="99029" l="53356" r="99662">
                        <a14:foregroundMark x1="86012" y1="5178" x2="89453" y2="6041"/>
                        <a14:foregroundMark x1="89453" y1="6041" x2="86689" y2="15534"/>
                        <a14:foregroundMark x1="86689" y1="15534" x2="85618" y2="27616"/>
                        <a14:foregroundMark x1="85618" y1="27616" x2="87197" y2="34088"/>
                        <a14:foregroundMark x1="86915" y1="6041" x2="86915" y2="6041"/>
                        <a14:foregroundMark x1="85166" y1="4639" x2="89227" y2="3560"/>
                        <a14:foregroundMark x1="89227" y1="3560" x2="89453" y2="3560"/>
                        <a14:foregroundMark x1="86464" y1="7120" x2="86464" y2="7120"/>
                        <a14:foregroundMark x1="52961" y1="99245" x2="51156" y2="94175"/>
                        <a14:foregroundMark x1="51156" y1="94175" x2="52115" y2="86624"/>
                        <a14:foregroundMark x1="52115" y1="86624" x2="60462" y2="71090"/>
                        <a14:foregroundMark x1="60462" y1="71090" x2="67174" y2="46063"/>
                        <a14:foregroundMark x1="67174" y1="46063" x2="81557" y2="18231"/>
                        <a14:foregroundMark x1="81557" y1="18231" x2="83813" y2="4315"/>
                        <a14:foregroundMark x1="83813" y1="4315" x2="98364" y2="12513"/>
                        <a14:foregroundMark x1="98364" y1="12513" x2="92104" y2="25674"/>
                        <a14:foregroundMark x1="92104" y1="25674" x2="89002" y2="41640"/>
                        <a14:foregroundMark x1="89002" y1="41640" x2="95883" y2="59223"/>
                        <a14:foregroundMark x1="95883" y1="59223" x2="96052" y2="86084"/>
                        <a14:foregroundMark x1="96052" y1="86084" x2="92329" y2="99137"/>
                        <a14:foregroundMark x1="92329" y1="99137" x2="58658" y2="92125"/>
                        <a14:foregroundMark x1="86351" y1="30529" x2="82234" y2="14563"/>
                        <a14:foregroundMark x1="82234" y1="14563" x2="86407" y2="35491"/>
                        <a14:foregroundMark x1="86407" y1="35491" x2="83926" y2="46170"/>
                        <a14:foregroundMark x1="94247" y1="88350" x2="89284" y2="88997"/>
                        <a14:foregroundMark x1="89284" y1="88997" x2="86576" y2="66451"/>
                        <a14:foregroundMark x1="86576" y1="66451" x2="94698" y2="61381"/>
                        <a14:foregroundMark x1="94698" y1="61381" x2="91935" y2="93635"/>
                        <a14:foregroundMark x1="91935" y1="93635" x2="89679" y2="97519"/>
                        <a14:foregroundMark x1="98816" y1="44337" x2="96447" y2="19310"/>
                        <a14:foregroundMark x1="96447" y1="19310" x2="99662" y2="36462"/>
                        <a14:foregroundMark x1="99662" y1="36462" x2="99267" y2="53506"/>
                        <a14:foregroundMark x1="97857" y1="86947" x2="91314" y2="82524"/>
                        <a14:foregroundMark x1="91314" y1="82524" x2="96052" y2="58468"/>
                        <a14:foregroundMark x1="96052" y1="58468" x2="96898" y2="590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195"/>
          <a:stretch/>
        </p:blipFill>
        <p:spPr bwMode="auto">
          <a:xfrm>
            <a:off x="7654515" y="2292748"/>
            <a:ext cx="1847777" cy="186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Saturday] 신규채용 절반 '반쪽 교수' … 강의 많고 연봉은 정교수의 49% | 중앙일보">
            <a:extLst>
              <a:ext uri="{FF2B5EF4-FFF2-40B4-BE49-F238E27FC236}">
                <a16:creationId xmlns:a16="http://schemas.microsoft.com/office/drawing/2014/main" id="{28265485-D802-E902-B929-1D2169C5AD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60" b="99029" l="53356" r="99662">
                        <a14:foregroundMark x1="86012" y1="5178" x2="89453" y2="6041"/>
                        <a14:foregroundMark x1="89453" y1="6041" x2="86689" y2="15534"/>
                        <a14:foregroundMark x1="86689" y1="15534" x2="85618" y2="27616"/>
                        <a14:foregroundMark x1="85618" y1="27616" x2="87197" y2="34088"/>
                        <a14:foregroundMark x1="86915" y1="6041" x2="86915" y2="6041"/>
                        <a14:foregroundMark x1="85166" y1="4639" x2="89227" y2="3560"/>
                        <a14:foregroundMark x1="89227" y1="3560" x2="89453" y2="3560"/>
                        <a14:foregroundMark x1="86464" y1="7120" x2="86464" y2="7120"/>
                        <a14:foregroundMark x1="52961" y1="99245" x2="51156" y2="94175"/>
                        <a14:foregroundMark x1="51156" y1="94175" x2="52115" y2="86624"/>
                        <a14:foregroundMark x1="52115" y1="86624" x2="60462" y2="71090"/>
                        <a14:foregroundMark x1="60462" y1="71090" x2="67174" y2="46063"/>
                        <a14:foregroundMark x1="67174" y1="46063" x2="81557" y2="18231"/>
                        <a14:foregroundMark x1="81557" y1="18231" x2="83813" y2="4315"/>
                        <a14:foregroundMark x1="83813" y1="4315" x2="98364" y2="12513"/>
                        <a14:foregroundMark x1="98364" y1="12513" x2="92104" y2="25674"/>
                        <a14:foregroundMark x1="92104" y1="25674" x2="89002" y2="41640"/>
                        <a14:foregroundMark x1="89002" y1="41640" x2="95883" y2="59223"/>
                        <a14:foregroundMark x1="95883" y1="59223" x2="96052" y2="86084"/>
                        <a14:foregroundMark x1="96052" y1="86084" x2="92329" y2="99137"/>
                        <a14:foregroundMark x1="92329" y1="99137" x2="58658" y2="92125"/>
                        <a14:foregroundMark x1="86351" y1="30529" x2="82234" y2="14563"/>
                        <a14:foregroundMark x1="82234" y1="14563" x2="86407" y2="35491"/>
                        <a14:foregroundMark x1="86407" y1="35491" x2="83926" y2="46170"/>
                        <a14:foregroundMark x1="94247" y1="88350" x2="89284" y2="88997"/>
                        <a14:foregroundMark x1="89284" y1="88997" x2="86576" y2="66451"/>
                        <a14:foregroundMark x1="86576" y1="66451" x2="94698" y2="61381"/>
                        <a14:foregroundMark x1="94698" y1="61381" x2="91935" y2="93635"/>
                        <a14:foregroundMark x1="91935" y1="93635" x2="89679" y2="97519"/>
                        <a14:foregroundMark x1="98816" y1="44337" x2="96447" y2="19310"/>
                        <a14:foregroundMark x1="96447" y1="19310" x2="99662" y2="36462"/>
                        <a14:foregroundMark x1="99662" y1="36462" x2="99267" y2="53506"/>
                        <a14:foregroundMark x1="97857" y1="86947" x2="91314" y2="82524"/>
                        <a14:foregroundMark x1="91314" y1="82524" x2="96052" y2="58468"/>
                        <a14:foregroundMark x1="96052" y1="58468" x2="96898" y2="590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195"/>
          <a:stretch/>
        </p:blipFill>
        <p:spPr bwMode="auto">
          <a:xfrm>
            <a:off x="8831105" y="2292748"/>
            <a:ext cx="1847777" cy="186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C367F1C0-1CEF-017E-FCC6-EF337F42F9FD}"/>
              </a:ext>
            </a:extLst>
          </p:cNvPr>
          <p:cNvSpPr txBox="1"/>
          <p:nvPr/>
        </p:nvSpPr>
        <p:spPr>
          <a:xfrm>
            <a:off x="8971029" y="2401887"/>
            <a:ext cx="4750717" cy="67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서울대</a:t>
            </a:r>
            <a:endParaRPr lang="en-US" altLang="ko-KR" sz="28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93" name="Picture 4" descr="머니+] 인사담당자 절반 '능력보다 인성…'바른 신입' 찾죠'">
            <a:extLst>
              <a:ext uri="{FF2B5EF4-FFF2-40B4-BE49-F238E27FC236}">
                <a16:creationId xmlns:a16="http://schemas.microsoft.com/office/drawing/2014/main" id="{539E036E-BD82-BD77-8944-0E02A15441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8621" b="99274" l="70625" r="96719">
                        <a14:foregroundMark x1="81250" y1="58802" x2="84219" y2="58984"/>
                        <a14:foregroundMark x1="88750" y1="88748" x2="81563" y2="96552"/>
                        <a14:foregroundMark x1="81563" y1="96552" x2="83281" y2="96370"/>
                        <a14:foregroundMark x1="73594" y1="98548" x2="73594" y2="96915"/>
                        <a14:foregroundMark x1="85625" y1="99274" x2="89844" y2="992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456" t="54356"/>
          <a:stretch/>
        </p:blipFill>
        <p:spPr bwMode="auto">
          <a:xfrm>
            <a:off x="13281333" y="3369834"/>
            <a:ext cx="1890178" cy="22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BDDA22EE-B4EA-32E7-656B-9D9F28083D74}"/>
              </a:ext>
            </a:extLst>
          </p:cNvPr>
          <p:cNvSpPr txBox="1"/>
          <p:nvPr/>
        </p:nvSpPr>
        <p:spPr>
          <a:xfrm>
            <a:off x="13359214" y="5246555"/>
            <a:ext cx="3761814" cy="67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KBI</a:t>
            </a: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C44AB70-A616-5E93-E37B-8ABB63BDE540}"/>
              </a:ext>
            </a:extLst>
          </p:cNvPr>
          <p:cNvGrpSpPr/>
          <p:nvPr/>
        </p:nvGrpSpPr>
        <p:grpSpPr>
          <a:xfrm>
            <a:off x="9754993" y="8477560"/>
            <a:ext cx="3975514" cy="1990501"/>
            <a:chOff x="609600" y="3779404"/>
            <a:chExt cx="6284277" cy="3146474"/>
          </a:xfrm>
        </p:grpSpPr>
        <p:grpSp>
          <p:nvGrpSpPr>
            <p:cNvPr id="102" name="그룹 1003">
              <a:extLst>
                <a:ext uri="{FF2B5EF4-FFF2-40B4-BE49-F238E27FC236}">
                  <a16:creationId xmlns:a16="http://schemas.microsoft.com/office/drawing/2014/main" id="{F28A77CD-AF56-6EBC-7261-5E91BB7FBACC}"/>
                </a:ext>
              </a:extLst>
            </p:cNvPr>
            <p:cNvGrpSpPr/>
            <p:nvPr/>
          </p:nvGrpSpPr>
          <p:grpSpPr>
            <a:xfrm>
              <a:off x="609600" y="3805079"/>
              <a:ext cx="4147680" cy="3120799"/>
              <a:chOff x="10407614" y="3992002"/>
              <a:chExt cx="6758944" cy="5085568"/>
            </a:xfrm>
          </p:grpSpPr>
          <p:pic>
            <p:nvPicPr>
              <p:cNvPr id="106" name="Object 11">
                <a:extLst>
                  <a:ext uri="{FF2B5EF4-FFF2-40B4-BE49-F238E27FC236}">
                    <a16:creationId xmlns:a16="http://schemas.microsoft.com/office/drawing/2014/main" id="{FF9C222C-0B6D-E308-E650-DC6AE54973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420000">
                <a:off x="10407614" y="3992002"/>
                <a:ext cx="6758944" cy="5085568"/>
              </a:xfrm>
              <a:prstGeom prst="rect">
                <a:avLst/>
              </a:prstGeom>
            </p:spPr>
          </p:pic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D9C3E84-90DA-31AD-CD9C-52F64C6393B4}"/>
                </a:ext>
              </a:extLst>
            </p:cNvPr>
            <p:cNvSpPr txBox="1"/>
            <p:nvPr/>
          </p:nvSpPr>
          <p:spPr>
            <a:xfrm>
              <a:off x="4018936" y="3779404"/>
              <a:ext cx="2874941" cy="10729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수강생</a:t>
              </a:r>
              <a:endParaRPr lang="en-US" altLang="ko-KR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97" name="Picture 2" descr="인사담당자, 경력직 채용 서류 검토 시간 '평균 12분' &lt; 채용동향/이슈 &lt; 취업·채용 &lt; 기사본문 - NCS뉴스">
            <a:extLst>
              <a:ext uri="{FF2B5EF4-FFF2-40B4-BE49-F238E27FC236}">
                <a16:creationId xmlns:a16="http://schemas.microsoft.com/office/drawing/2014/main" id="{1CC45C20-95BF-F806-9CE6-2CE6496831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0695" b="47757" l="5167" r="49667">
                        <a14:foregroundMark x1="14667" y1="35890" x2="23500" y2="34588"/>
                        <a14:foregroundMark x1="23500" y1="34588" x2="34833" y2="39219"/>
                        <a14:foregroundMark x1="34833" y1="39219" x2="39500" y2="31259"/>
                        <a14:foregroundMark x1="39500" y1="31259" x2="46167" y2="36324"/>
                        <a14:foregroundMark x1="46167" y1="36324" x2="49667" y2="47467"/>
                        <a14:foregroundMark x1="49667" y1="47467" x2="49500" y2="47757"/>
                        <a14:foregroundMark x1="13000" y1="20695" x2="13000" y2="20695"/>
                        <a14:foregroundMark x1="16000" y1="31838" x2="21333" y2="32127"/>
                        <a14:foregroundMark x1="32167" y1="35456" x2="30333" y2="348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687" r="47333" b="50000"/>
          <a:stretch/>
        </p:blipFill>
        <p:spPr bwMode="auto">
          <a:xfrm>
            <a:off x="4379372" y="8205292"/>
            <a:ext cx="3952701" cy="210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11468539-C859-4ABF-4B38-108D4E06724C}"/>
              </a:ext>
            </a:extLst>
          </p:cNvPr>
          <p:cNvSpPr txBox="1"/>
          <p:nvPr/>
        </p:nvSpPr>
        <p:spPr>
          <a:xfrm>
            <a:off x="2807448" y="8883093"/>
            <a:ext cx="2630353" cy="67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현업부서</a:t>
            </a:r>
            <a:endParaRPr lang="en-US" altLang="ko-KR" sz="28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F4B55C2-7A17-120A-423E-DFE1211B2A76}"/>
              </a:ext>
            </a:extLst>
          </p:cNvPr>
          <p:cNvSpPr txBox="1"/>
          <p:nvPr/>
        </p:nvSpPr>
        <p:spPr>
          <a:xfrm>
            <a:off x="2451026" y="2960142"/>
            <a:ext cx="3329479" cy="67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우리은행</a:t>
            </a:r>
            <a:endParaRPr lang="en-US" altLang="ko-KR" sz="28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5863743B-EA12-3FC8-F028-D7BB1518F1A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2829" b="81908" l="9639" r="89759">
                        <a14:foregroundMark x1="60241" y1="21053" x2="53012" y2="12829"/>
                        <a14:foregroundMark x1="66867" y1="32566" x2="51205" y2="29276"/>
                        <a14:foregroundMark x1="57229" y1="29934" x2="47590" y2="19079"/>
                        <a14:foregroundMark x1="56024" y1="32895" x2="51807" y2="19737"/>
                        <a14:foregroundMark x1="57831" y1="21382" x2="53614" y2="23026"/>
                      </a14:backgroundRemoval>
                    </a14:imgEffect>
                  </a14:imgLayer>
                </a14:imgProps>
              </a:ext>
            </a:extLst>
          </a:blip>
          <a:srcRect t="10675" b="51124"/>
          <a:stretch/>
        </p:blipFill>
        <p:spPr>
          <a:xfrm>
            <a:off x="2393976" y="3637176"/>
            <a:ext cx="3378556" cy="236360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8FA2D64-E529-679C-C003-0D06D585EB3A}"/>
              </a:ext>
            </a:extLst>
          </p:cNvPr>
          <p:cNvCxnSpPr/>
          <p:nvPr/>
        </p:nvCxnSpPr>
        <p:spPr>
          <a:xfrm flipH="1" flipV="1">
            <a:off x="10303396" y="4421637"/>
            <a:ext cx="763534" cy="3919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FC83223-959A-54D1-ABA4-C811E65D3314}"/>
              </a:ext>
            </a:extLst>
          </p:cNvPr>
          <p:cNvSpPr txBox="1"/>
          <p:nvPr/>
        </p:nvSpPr>
        <p:spPr>
          <a:xfrm>
            <a:off x="8695011" y="5880935"/>
            <a:ext cx="3216771" cy="46166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수준별 커리큘럼 제공</a:t>
            </a:r>
            <a:endParaRPr lang="en-US" altLang="ko-KR" sz="2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173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3F6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09173" y="7578584"/>
            <a:ext cx="9725923" cy="104762"/>
            <a:chOff x="4509173" y="7578584"/>
            <a:chExt cx="9725923" cy="1047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509173" y="7578584"/>
              <a:ext cx="2341703" cy="104143"/>
              <a:chOff x="4509173" y="7578584"/>
              <a:chExt cx="2341703" cy="10414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509173" y="7578584"/>
                <a:ext cx="2341703" cy="104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952234" y="7578584"/>
              <a:ext cx="2341703" cy="104143"/>
              <a:chOff x="6952234" y="7578584"/>
              <a:chExt cx="2341703" cy="1041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952234" y="7578584"/>
                <a:ext cx="2341703" cy="10414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422241" y="7578584"/>
              <a:ext cx="2341703" cy="104143"/>
              <a:chOff x="9422241" y="7578584"/>
              <a:chExt cx="2341703" cy="104143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22241" y="7578584"/>
                <a:ext cx="2341703" cy="104143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1892239" y="7578584"/>
              <a:ext cx="2341703" cy="104143"/>
              <a:chOff x="11892239" y="7578584"/>
              <a:chExt cx="2341703" cy="104143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2239" y="7578584"/>
                <a:ext cx="2341703" cy="104143"/>
              </a:xfrm>
              <a:prstGeom prst="rect">
                <a:avLst/>
              </a:prstGeom>
            </p:spPr>
          </p:pic>
        </p:grpSp>
      </p:grpSp>
      <p:sp>
        <p:nvSpPr>
          <p:cNvPr id="16" name="Object 16"/>
          <p:cNvSpPr txBox="1"/>
          <p:nvPr/>
        </p:nvSpPr>
        <p:spPr>
          <a:xfrm>
            <a:off x="-3149834" y="2428717"/>
            <a:ext cx="24661573" cy="4985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1800" kern="0" spc="25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Q&amp;A</a:t>
            </a:r>
            <a:endParaRPr 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53571" y="930172"/>
            <a:ext cx="10178571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질의응답</a:t>
            </a:r>
            <a:endParaRPr 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943723" y="790563"/>
            <a:ext cx="16398268" cy="57056"/>
            <a:chOff x="943723" y="790563"/>
            <a:chExt cx="16398268" cy="5705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790563"/>
              <a:ext cx="16398268" cy="5705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43723" y="1582540"/>
            <a:ext cx="16398268" cy="57056"/>
            <a:chOff x="943723" y="1582540"/>
            <a:chExt cx="16398268" cy="5705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1582540"/>
              <a:ext cx="16398268" cy="57056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952381" y="1074000"/>
            <a:ext cx="5002380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미리대 행정학과 공기업 취업 멘토링 특강</a:t>
            </a:r>
            <a:endParaRPr 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013429" y="1074000"/>
            <a:ext cx="32857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08</a:t>
            </a:r>
            <a:endParaRPr 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30710" y="7983943"/>
            <a:ext cx="13824294" cy="11233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6700" kern="0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발표 </a:t>
            </a:r>
            <a:r>
              <a:rPr lang="ko-KR" altLang="en-US" sz="6700" kern="0" spc="-100" dirty="0" err="1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들어주셔서</a:t>
            </a:r>
            <a:r>
              <a:rPr lang="ko-KR" altLang="en-US" sz="6700" kern="0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감사합니다</a:t>
            </a:r>
            <a:r>
              <a:rPr lang="en-US" altLang="ko-KR" sz="6700" kern="0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!</a:t>
            </a:r>
            <a:endParaRPr 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1008" name="그룹 1008"/>
          <p:cNvGrpSpPr/>
          <p:nvPr/>
        </p:nvGrpSpPr>
        <p:grpSpPr>
          <a:xfrm>
            <a:off x="10926437" y="2141599"/>
            <a:ext cx="2545715" cy="4389165"/>
            <a:chOff x="10926437" y="2141599"/>
            <a:chExt cx="2545715" cy="438916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26437" y="2141599"/>
              <a:ext cx="2545715" cy="438916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385066" y="3888981"/>
            <a:ext cx="1149767" cy="3444995"/>
            <a:chOff x="4385066" y="3888981"/>
            <a:chExt cx="1149767" cy="344499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5066" y="3888981"/>
              <a:ext cx="1149767" cy="344499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096932" y="4336181"/>
            <a:ext cx="1745358" cy="3348409"/>
            <a:chOff x="13096932" y="4336181"/>
            <a:chExt cx="1745358" cy="334840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96932" y="4336181"/>
              <a:ext cx="1745358" cy="33484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629</Words>
  <Application>Microsoft Office PowerPoint</Application>
  <PresentationFormat>사용자 지정</PresentationFormat>
  <Paragraphs>141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KoPubWorld돋움체 Bold</vt:lpstr>
      <vt:lpstr>KoPubWorld돋움체 Light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김하림(보건관리학과)</cp:lastModifiedBy>
  <cp:revision>52</cp:revision>
  <dcterms:created xsi:type="dcterms:W3CDTF">2022-06-21T14:34:00Z</dcterms:created>
  <dcterms:modified xsi:type="dcterms:W3CDTF">2022-06-27T07:21:39Z</dcterms:modified>
</cp:coreProperties>
</file>