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e9be30073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e9be30073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물건 꺼내는데 허리숙임.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크게 물건별 분류를 해놓지 않은 것 같음.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 냉장고. 빵. 고기. 고기. 음료. 고기(떨굼) 순서로 뺌.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그냥 다 때려넣는듯.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봉지 소리가 많이남.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서랍 여는데 천둥소리남. 밤에 가족들 자는데 음료넣을 칸이 없어서 서랍 요란하게 열다가 민폐.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노안이 있어서 물건을 멀리두고 봐야함.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안쪽에 있는 물건 찾기가 어렵다.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비슷한 물건이라도 선입선출로 나가야 함.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찾고자 하는 물건의 위치를 잘 모른다.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물건을 꺼내려면 다른 물건을 다 꺼내야 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물건을 다시 다 넣어야 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냉동실에 있는 물건은 서로 잘 붙는다.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음식을 섹터별로 구분했음에도 한계가 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7. 물건을 꺼낼 때 소음이 발생한다.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8. 손을 깊게 넣고 허리를 숙여서 꺼내야 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9. 비어있는 공간을 찾는 것이 어렵다.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냉장고 아래 서랍처럼 당겨 여는 구조. 손 각도로 봤을 때 김치냉장고처럼 위로 넣고 꺼내는 구조인 듯 함. (stack 구조)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아래에 있어 허리를 굽히고 깊숙히 휘저어야 물건을 찾을 수 있다. 고기/물병 같은 item들의 칸 구분이 없어보인다.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냉장고에서 물건을 꺼내고 넣는데 따로 놓을 공간이 없어서 여기저기 놓는다. stack구조이기 때문에 바닥의 item을 꺼내려면 뒤에서부터 다 꺼내야 하기 때문 + 냉장고 주변에 뭐 올릴 공간이 없음.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애시당초 물건을 꺼내고 다시 집어넣는게 뭔가 물건 순서를 바꾸거나 정리하려고 하는 것 같다.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e9be30073_7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e9be30073_7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e9be30073_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e9be30073_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물건 꺼내는데 허리숙임.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크게 물건별 분류를 해놓지 않은 것 같음.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 냉장고. 빵. 고기. 고기. 음료. 고기(떨굼) 순서로 뺌.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그냥 다 때려넣는듯.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봉지 소리가 많이남.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서랍 여는데 천둥소리남. 밤에 가족들 자는데 음료넣을 칸이 없어서 서랍 요란하게 열다가 민폐.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노안이 있어서 물건을 멀리두고 봐야함.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안쪽에 있는 물건 찾기가 어렵다.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비슷한 물건이라도 선입선출로 나가야 함.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찾고자 하는 물건의 위치를 잘 모른다.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물건을 꺼내려면 다른 물건을 다 꺼내야 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물건을 다시 다 넣어야 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냉동실에 있는 물건은 서로 잘 붙는다.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음식을 섹터별로 구분했음에도 한계가 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7. 물건을 꺼낼 때 소음이 발생한다.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8. 손을 깊게 넣고 허리를 숙여서 꺼내야 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9. 비어있는 공간을 찾는 것이 어렵다.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냉장고 아래 서랍처럼 당겨 여는 구조. 손 각도로 봤을 때 김치냉장고처럼 위로 넣고 꺼내는 구조인 듯 함. (stack 구조)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아래에 있어 허리를 굽히고 깊숙히 휘저어야 물건을 찾을 수 있다. 고기/물병 같은 item들의 칸 구분이 없어보인다.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냉장고에서 물건을 꺼내고 넣는데 따로 놓을 공간이 없어서 여기저기 놓는다. stack구조이기 때문에 바닥의 item을 꺼내려면 뒤에서부터 다 꺼내야 하기 때문 + 냉장고 주변에 뭐 올릴 공간이 없음.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애시당초 물건을 꺼내고 다시 집어넣는게 뭔가 물건 순서를 바꾸거나 정리하려고 하는 것 같다.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e9be30073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e9be30073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물건 꺼내는데 허리숙임.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크게 물건별 분류를 해놓지 않은 것 같음.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 냉장고. 빵. 고기. 고기. 음료. 고기(떨굼) 순서로 뺌.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그냥 다 때려넣는듯.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봉지 소리가 많이남.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서랍 여는데 천둥소리남. 밤에 가족들 자는데 음료넣을 칸이 없어서 서랍 요란하게 열다가 민폐.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노안이 있어서 물건을 멀리두고 봐야함.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안쪽에 있는 물건 찾기가 어렵다.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비슷한 물건이라도 선입선출로 나가야 함.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찾고자 하는 물건의 위치를 잘 모른다.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물건을 꺼내려면 다른 물건을 다 꺼내야 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물건을 다시 다 넣어야 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냉동실에 있는 물건은 서로 잘 붙는다.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음식을 섹터별로 구분했음에도 한계가 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7. 물건을 꺼낼 때 소음이 발생한다.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8. 손을 깊게 넣고 허리를 숙여서 꺼내야 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9. 비어있는 공간을 찾는 것이 어렵다.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냉장고 아래 서랍처럼 당겨 여는 구조. 손 각도로 봤을 때 김치냉장고처럼 위로 넣고 꺼내는 구조인 듯 함. (stack 구조)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아래에 있어 허리를 굽히고 깊숙히 휘저어야 물건을 찾을 수 있다. 고기/물병 같은 item들의 칸 구분이 없어보인다.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냉장고에서 물건을 꺼내고 넣는데 따로 놓을 공간이 없어서 여기저기 놓는다. stack구조이기 때문에 바닥의 item을 꺼내려면 뒤에서부터 다 꺼내야 하기 때문 + 냉장고 주변에 뭐 올릴 공간이 없음.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애시당초 물건을 꺼내고 다시 집어넣는게 뭔가 물건 순서를 바꾸거나 정리하려고 하는 것 같다.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e9be30073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e9be30073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물건 꺼내는데 허리숙임.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크게 물건별 분류를 해놓지 않은 것 같음.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 냉장고. 빵. 고기. 고기. 음료. 고기(떨굼) 순서로 뺌.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그냥 다 때려넣는듯.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봉지 소리가 많이남.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서랍 여는데 천둥소리남. 밤에 가족들 자는데 음료넣을 칸이 없어서 서랍 요란하게 열다가 민폐.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노안이 있어서 물건을 멀리두고 봐야함.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안쪽에 있는 물건 찾기가 어렵다.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비슷한 물건이라도 선입선출로 나가야 함.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찾고자 하는 물건의 위치를 잘 모른다.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물건을 꺼내려면 다른 물건을 다 꺼내야 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물건을 다시 다 넣어야 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냉동실에 있는 물건은 서로 잘 붙는다.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음식을 섹터별로 구분했음에도 한계가 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7. 물건을 꺼낼 때 소음이 발생한다.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8. 손을 깊게 넣고 허리를 숙여서 꺼내야 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9. 비어있는 공간을 찾는 것이 어렵다.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냉장고 아래 서랍처럼 당겨 여는 구조. 손 각도로 봤을 때 김치냉장고처럼 위로 넣고 꺼내는 구조인 듯 함. (stack 구조)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아래에 있어 허리를 굽히고 깊숙히 휘저어야 물건을 찾을 수 있다. 고기/물병 같은 item들의 칸 구분이 없어보인다.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냉장고에서 물건을 꺼내고 넣는데 따로 놓을 공간이 없어서 여기저기 놓는다. stack구조이기 때문에 바닥의 item을 꺼내려면 뒤에서부터 다 꺼내야 하기 때문 + 냉장고 주변에 뭐 올릴 공간이 없음.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애시당초 물건을 꺼내고 다시 집어넣는게 뭔가 물건 순서를 바꾸거나 정리하려고 하는 것 같다.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e9be30073_7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e9be30073_7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e9be30073_7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e9be30073_7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물건 꺼내는데 허리숙임.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크게 물건별 분류를 해놓지 않은 것 같음.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 냉장고. 빵. 고기. 고기. 음료. 고기(떨굼) 순서로 뺌.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그냥 다 때려넣는듯.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봉지 소리가 많이남.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서랍 여는데 천둥소리남. 밤에 가족들 자는데 음료넣을 칸이 없어서 서랍 요란하게 열다가 민폐.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노안이 있어서 물건을 멀리두고 봐야함.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안쪽에 있는 물건 찾기가 어렵다.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비슷한 물건이라도 선입선출로 나가야 함.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찾고자 하는 물건의 위치를 잘 모른다.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물건을 꺼내려면 다른 물건을 다 꺼내야 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물건을 다시 다 넣어야 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냉동실에 있는 물건은 서로 잘 붙는다.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음식을 섹터별로 구분했음에도 한계가 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7. 물건을 꺼낼 때 소음이 발생한다.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8. 손을 깊게 넣고 허리를 숙여서 꺼내야 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9. 비어있는 공간을 찾는 것이 어렵다.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냉장고 아래 서랍처럼 당겨 여는 구조. 손 각도로 봤을 때 김치냉장고처럼 위로 넣고 꺼내는 구조인 듯 함. (stack 구조)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아래에 있어 허리를 굽히고 깊숙히 휘저어야 물건을 찾을 수 있다. 고기/물병 같은 item들의 칸 구분이 없어보인다.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냉장고에서 물건을 꺼내고 넣는데 따로 놓을 공간이 없어서 여기저기 놓는다. stack구조이기 때문에 바닥의 item을 꺼내려면 뒤에서부터 다 꺼내야 하기 때문 + 냉장고 주변에 뭐 올릴 공간이 없음.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애시당초 물건을 꺼내고 다시 집어넣는게 뭔가 물건 순서를 바꾸거나 정리하려고 하는 것 같다.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e9be30073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e9be30073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24350" y="999325"/>
            <a:ext cx="6495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이노베이션 방법론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; KJ법을 이용한 관찰 데이터의 분석</a:t>
            </a:r>
            <a:endParaRPr sz="2600"/>
          </a:p>
        </p:txBody>
      </p:sp>
      <p:sp>
        <p:nvSpPr>
          <p:cNvPr id="55" name="Google Shape;55;p13"/>
          <p:cNvSpPr txBox="1"/>
          <p:nvPr/>
        </p:nvSpPr>
        <p:spPr>
          <a:xfrm>
            <a:off x="1515900" y="3502625"/>
            <a:ext cx="611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9조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김하림 박주동 육경민 윤재영 최재필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898650" y="321450"/>
            <a:ext cx="501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데이터 분해 및 나열 </a:t>
            </a:r>
            <a:endParaRPr b="1" sz="1600"/>
          </a:p>
        </p:txBody>
      </p:sp>
      <p:sp>
        <p:nvSpPr>
          <p:cNvPr id="61" name="Google Shape;61;p14"/>
          <p:cNvSpPr txBox="1"/>
          <p:nvPr/>
        </p:nvSpPr>
        <p:spPr>
          <a:xfrm>
            <a:off x="1155275" y="752550"/>
            <a:ext cx="2943300" cy="4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물건 꺼내는데 허리숙임.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크게 물건별 분류를 해놓지 않은 것 같음.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LG 냉장고. 빵. 고기. 고기. 음료. 고기(떨굼) 순서로 뺌.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그냥 다 때려넣는듯.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봉지 소리가 많이남.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서랍 여는데 천둥소리남. 밤에 가족들 자는데 음료넣을 칸이 없어서 서랍 요란하게 열다가 민폐.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노안이 있어서 물건을 멀리두고 봐야함.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1. 안쪽에 있는 물건 찾기가 어렵다.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2. 비슷한 물건이라도 선입선출로 나가야 함.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3. 찾고자 하는 물건의 위치를 잘 모른다.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4. 물건을 꺼내려면 다른 물건을 다 꺼내야 한다.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5. 물건을 다시 다 넣어야 한다.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5. 냉동실에 있는 물건은 서로 잘 붙는다.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853875" y="805375"/>
            <a:ext cx="2943300" cy="4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6. 음식을 섹터별로 구분했음에도 한계가 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7. 물건을 꺼낼 때 소음이 발생한다.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8. 손을 깊게 넣고 허리를 숙여서 꺼내야 한다.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9. 비어있는 공간을 찾는 것이 어렵다.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- 냉장고 아래 서랍처럼 당겨 여는 구조. 손 각도로 봤을 때 김치냉장고처럼 위로 넣고 꺼내는 구조인 듯 함. (stack 구조)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- 아래에 있어 허리를 굽히고 깊숙히 휘저어야 물건을 찾을 수 있다. 고기/물병 같은 item들의 칸 구분이 없어보인다.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- 냉장고에서 물건을 꺼내고 넣는데 따로 놓을 공간이 없어서 여기저기 놓는다. stack구조이기 때문에 바닥의 item을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5"/>
          <p:cNvGrpSpPr/>
          <p:nvPr/>
        </p:nvGrpSpPr>
        <p:grpSpPr>
          <a:xfrm>
            <a:off x="964600" y="1107274"/>
            <a:ext cx="1208800" cy="1150559"/>
            <a:chOff x="143725" y="106799"/>
            <a:chExt cx="1208800" cy="1150559"/>
          </a:xfrm>
        </p:grpSpPr>
        <p:pic>
          <p:nvPicPr>
            <p:cNvPr id="68" name="Google Shape;6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725" y="106799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5"/>
            <p:cNvSpPr txBox="1"/>
            <p:nvPr/>
          </p:nvSpPr>
          <p:spPr>
            <a:xfrm>
              <a:off x="207825" y="360456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허리를 자주 숙임.</a:t>
              </a:r>
              <a:endParaRPr sz="1300"/>
            </a:p>
          </p:txBody>
        </p:sp>
      </p:grpSp>
      <p:grpSp>
        <p:nvGrpSpPr>
          <p:cNvPr id="70" name="Google Shape;70;p15"/>
          <p:cNvGrpSpPr/>
          <p:nvPr/>
        </p:nvGrpSpPr>
        <p:grpSpPr>
          <a:xfrm>
            <a:off x="964600" y="2371499"/>
            <a:ext cx="1208800" cy="1150559"/>
            <a:chOff x="143725" y="106799"/>
            <a:chExt cx="1208800" cy="1150559"/>
          </a:xfrm>
        </p:grpSpPr>
        <p:pic>
          <p:nvPicPr>
            <p:cNvPr id="71" name="Google Shape;7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725" y="106799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5"/>
            <p:cNvSpPr txBox="1"/>
            <p:nvPr/>
          </p:nvSpPr>
          <p:spPr>
            <a:xfrm>
              <a:off x="207825" y="360456"/>
              <a:ext cx="10806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냉동실을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자주 이용한다.</a:t>
              </a:r>
              <a:endParaRPr sz="1300"/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964600" y="3635724"/>
            <a:ext cx="1208800" cy="1150559"/>
            <a:chOff x="143725" y="106799"/>
            <a:chExt cx="1208800" cy="1150559"/>
          </a:xfrm>
        </p:grpSpPr>
        <p:pic>
          <p:nvPicPr>
            <p:cNvPr id="74" name="Google Shape;7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725" y="106799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5"/>
            <p:cNvSpPr txBox="1"/>
            <p:nvPr/>
          </p:nvSpPr>
          <p:spPr>
            <a:xfrm>
              <a:off x="207825" y="360456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냉동실이 스택구조임.</a:t>
              </a:r>
              <a:endParaRPr sz="1300"/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2538825" y="1107274"/>
            <a:ext cx="1208800" cy="1150559"/>
            <a:chOff x="143725" y="106799"/>
            <a:chExt cx="1208800" cy="1150559"/>
          </a:xfrm>
        </p:grpSpPr>
        <p:pic>
          <p:nvPicPr>
            <p:cNvPr id="77" name="Google Shape;7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725" y="106799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5"/>
            <p:cNvSpPr txBox="1"/>
            <p:nvPr/>
          </p:nvSpPr>
          <p:spPr>
            <a:xfrm>
              <a:off x="207825" y="360456"/>
              <a:ext cx="10806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냉동실이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가로로 길다.</a:t>
              </a:r>
              <a:endParaRPr sz="1300"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488600" y="2371499"/>
            <a:ext cx="1208800" cy="1150559"/>
            <a:chOff x="143725" y="106799"/>
            <a:chExt cx="1208800" cy="1150559"/>
          </a:xfrm>
        </p:grpSpPr>
        <p:pic>
          <p:nvPicPr>
            <p:cNvPr id="80" name="Google Shape;8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725" y="106799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5"/>
            <p:cNvSpPr txBox="1"/>
            <p:nvPr/>
          </p:nvSpPr>
          <p:spPr>
            <a:xfrm>
              <a:off x="207825" y="360456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보관 규칙이 없다.</a:t>
              </a:r>
              <a:endParaRPr sz="1300"/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2488600" y="3635724"/>
            <a:ext cx="1208800" cy="1150559"/>
            <a:chOff x="143725" y="106799"/>
            <a:chExt cx="1208800" cy="1150559"/>
          </a:xfrm>
        </p:grpSpPr>
        <p:pic>
          <p:nvPicPr>
            <p:cNvPr id="83" name="Google Shape;8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725" y="106799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5"/>
            <p:cNvSpPr txBox="1"/>
            <p:nvPr/>
          </p:nvSpPr>
          <p:spPr>
            <a:xfrm>
              <a:off x="207825" y="360456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정리를 안함.</a:t>
              </a:r>
              <a:endParaRPr sz="1300"/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4012600" y="1100624"/>
            <a:ext cx="1208800" cy="1150559"/>
            <a:chOff x="143725" y="106799"/>
            <a:chExt cx="1208800" cy="1150559"/>
          </a:xfrm>
        </p:grpSpPr>
        <p:pic>
          <p:nvPicPr>
            <p:cNvPr id="86" name="Google Shape;8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725" y="106799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5"/>
            <p:cNvSpPr txBox="1"/>
            <p:nvPr/>
          </p:nvSpPr>
          <p:spPr>
            <a:xfrm>
              <a:off x="207825" y="360456"/>
              <a:ext cx="10806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냉동실에 파티션이 적다.</a:t>
              </a:r>
              <a:endParaRPr sz="1300"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4012600" y="2364836"/>
            <a:ext cx="1208800" cy="1150559"/>
            <a:chOff x="143725" y="106799"/>
            <a:chExt cx="1208800" cy="1150559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725" y="106799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5"/>
            <p:cNvSpPr txBox="1"/>
            <p:nvPr/>
          </p:nvSpPr>
          <p:spPr>
            <a:xfrm>
              <a:off x="207825" y="389581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물건을 너무 많이 꺼냄.</a:t>
              </a:r>
              <a:endParaRPr sz="1300"/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4012600" y="3629061"/>
            <a:ext cx="1208800" cy="1150559"/>
            <a:chOff x="143725" y="106799"/>
            <a:chExt cx="1208800" cy="1150559"/>
          </a:xfrm>
        </p:grpSpPr>
        <p:pic>
          <p:nvPicPr>
            <p:cNvPr id="92" name="Google Shape;9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725" y="106799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5"/>
            <p:cNvSpPr txBox="1"/>
            <p:nvPr/>
          </p:nvSpPr>
          <p:spPr>
            <a:xfrm>
              <a:off x="207825" y="360456"/>
              <a:ext cx="10806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아랫칸 활용 의존도가 높음.</a:t>
              </a:r>
              <a:endParaRPr sz="1300"/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5536600" y="1107274"/>
            <a:ext cx="1208800" cy="1150559"/>
            <a:chOff x="143725" y="106799"/>
            <a:chExt cx="1208800" cy="1150559"/>
          </a:xfrm>
        </p:grpSpPr>
        <p:pic>
          <p:nvPicPr>
            <p:cNvPr id="95" name="Google Shape;9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725" y="106799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5"/>
            <p:cNvSpPr txBox="1"/>
            <p:nvPr/>
          </p:nvSpPr>
          <p:spPr>
            <a:xfrm>
              <a:off x="207825" y="360456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노안이 있다.</a:t>
              </a:r>
              <a:endParaRPr sz="1300"/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5536600" y="2371499"/>
            <a:ext cx="1208800" cy="1150559"/>
            <a:chOff x="143725" y="106799"/>
            <a:chExt cx="1208800" cy="1150559"/>
          </a:xfrm>
        </p:grpSpPr>
        <p:pic>
          <p:nvPicPr>
            <p:cNvPr id="98" name="Google Shape;9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725" y="106799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5"/>
            <p:cNvSpPr txBox="1"/>
            <p:nvPr/>
          </p:nvSpPr>
          <p:spPr>
            <a:xfrm>
              <a:off x="207825" y="360456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배가 나와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힘들어보임.</a:t>
              </a:r>
              <a:endParaRPr sz="1300"/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5536600" y="3635724"/>
            <a:ext cx="1208800" cy="1150559"/>
            <a:chOff x="143725" y="106799"/>
            <a:chExt cx="1208800" cy="1150559"/>
          </a:xfrm>
        </p:grpSpPr>
        <p:pic>
          <p:nvPicPr>
            <p:cNvPr id="101" name="Google Shape;10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725" y="106799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5"/>
            <p:cNvSpPr txBox="1"/>
            <p:nvPr/>
          </p:nvSpPr>
          <p:spPr>
            <a:xfrm>
              <a:off x="207825" y="360456"/>
              <a:ext cx="10806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꺼낸 물건을 놔둘 공간부족.</a:t>
              </a:r>
              <a:endParaRPr sz="1300"/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7060600" y="1100611"/>
            <a:ext cx="1208800" cy="1150559"/>
            <a:chOff x="143725" y="106799"/>
            <a:chExt cx="1208800" cy="1150559"/>
          </a:xfrm>
        </p:grpSpPr>
        <p:pic>
          <p:nvPicPr>
            <p:cNvPr id="104" name="Google Shape;10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725" y="106799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5"/>
            <p:cNvSpPr txBox="1"/>
            <p:nvPr/>
          </p:nvSpPr>
          <p:spPr>
            <a:xfrm>
              <a:off x="207825" y="360456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음식을 떨어뜨린다.</a:t>
              </a:r>
              <a:endParaRPr sz="1300"/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7060600" y="2364836"/>
            <a:ext cx="1208800" cy="1150559"/>
            <a:chOff x="143725" y="106799"/>
            <a:chExt cx="1208800" cy="1150559"/>
          </a:xfrm>
        </p:grpSpPr>
        <p:pic>
          <p:nvPicPr>
            <p:cNvPr id="107" name="Google Shape;10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725" y="106799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5"/>
            <p:cNvSpPr txBox="1"/>
            <p:nvPr/>
          </p:nvSpPr>
          <p:spPr>
            <a:xfrm>
              <a:off x="207825" y="360456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꺼내는 소리가 큼.</a:t>
              </a:r>
              <a:endParaRPr sz="1300"/>
            </a:p>
          </p:txBody>
        </p:sp>
      </p:grpSp>
      <p:grpSp>
        <p:nvGrpSpPr>
          <p:cNvPr id="109" name="Google Shape;109;p15"/>
          <p:cNvGrpSpPr/>
          <p:nvPr/>
        </p:nvGrpSpPr>
        <p:grpSpPr>
          <a:xfrm>
            <a:off x="7060600" y="3635724"/>
            <a:ext cx="1208800" cy="1150559"/>
            <a:chOff x="143725" y="106799"/>
            <a:chExt cx="1208800" cy="1150559"/>
          </a:xfrm>
        </p:grpSpPr>
        <p:pic>
          <p:nvPicPr>
            <p:cNvPr id="110" name="Google Shape;11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3725" y="106799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5"/>
            <p:cNvSpPr txBox="1"/>
            <p:nvPr/>
          </p:nvSpPr>
          <p:spPr>
            <a:xfrm>
              <a:off x="207825" y="360456"/>
              <a:ext cx="10806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냉장고 사용시간이 김.</a:t>
              </a:r>
              <a:endParaRPr sz="1300"/>
            </a:p>
          </p:txBody>
        </p:sp>
      </p:grpSp>
      <p:sp>
        <p:nvSpPr>
          <p:cNvPr id="112" name="Google Shape;112;p15"/>
          <p:cNvSpPr txBox="1"/>
          <p:nvPr/>
        </p:nvSpPr>
        <p:spPr>
          <a:xfrm>
            <a:off x="1898650" y="321450"/>
            <a:ext cx="501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데이터 분해 및 나열 </a:t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6"/>
          <p:cNvGrpSpPr/>
          <p:nvPr/>
        </p:nvGrpSpPr>
        <p:grpSpPr>
          <a:xfrm>
            <a:off x="1324825" y="3612249"/>
            <a:ext cx="1208800" cy="1150559"/>
            <a:chOff x="964600" y="1107274"/>
            <a:chExt cx="1208800" cy="1150559"/>
          </a:xfrm>
        </p:grpSpPr>
        <p:pic>
          <p:nvPicPr>
            <p:cNvPr id="118" name="Google Shape;11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64600" y="1107274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6"/>
            <p:cNvSpPr txBox="1"/>
            <p:nvPr/>
          </p:nvSpPr>
          <p:spPr>
            <a:xfrm>
              <a:off x="1028700" y="1360931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허리를 자주 숙임.</a:t>
              </a:r>
              <a:endParaRPr sz="1300"/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5401575" y="2241949"/>
            <a:ext cx="1208800" cy="1150559"/>
            <a:chOff x="-143750" y="3232624"/>
            <a:chExt cx="1208800" cy="1150559"/>
          </a:xfrm>
        </p:grpSpPr>
        <p:pic>
          <p:nvPicPr>
            <p:cNvPr id="121" name="Google Shape;12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43750" y="3232624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6"/>
            <p:cNvSpPr txBox="1"/>
            <p:nvPr/>
          </p:nvSpPr>
          <p:spPr>
            <a:xfrm>
              <a:off x="-79650" y="3486281"/>
              <a:ext cx="10806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냉동실을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자주 이용한다.</a:t>
              </a:r>
              <a:endParaRPr sz="1300"/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2533625" y="3612249"/>
            <a:ext cx="1208800" cy="1150559"/>
            <a:chOff x="1279800" y="92224"/>
            <a:chExt cx="1208800" cy="1150559"/>
          </a:xfrm>
        </p:grpSpPr>
        <p:pic>
          <p:nvPicPr>
            <p:cNvPr id="124" name="Google Shape;12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79800" y="92224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6"/>
            <p:cNvSpPr txBox="1"/>
            <p:nvPr/>
          </p:nvSpPr>
          <p:spPr>
            <a:xfrm>
              <a:off x="1343900" y="345881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냉동실이 스택구조임.</a:t>
              </a:r>
              <a:endParaRPr sz="1300"/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533625" y="2241961"/>
            <a:ext cx="1208800" cy="1150559"/>
            <a:chOff x="2538825" y="1107274"/>
            <a:chExt cx="1208800" cy="1150559"/>
          </a:xfrm>
        </p:grpSpPr>
        <p:pic>
          <p:nvPicPr>
            <p:cNvPr id="127" name="Google Shape;12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38825" y="1107274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6"/>
            <p:cNvSpPr txBox="1"/>
            <p:nvPr/>
          </p:nvSpPr>
          <p:spPr>
            <a:xfrm>
              <a:off x="2602925" y="1360931"/>
              <a:ext cx="10806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냉동실이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가로로 길다.</a:t>
              </a:r>
              <a:endParaRPr sz="1300"/>
            </a:p>
          </p:txBody>
        </p:sp>
      </p:grpSp>
      <p:grpSp>
        <p:nvGrpSpPr>
          <p:cNvPr id="129" name="Google Shape;129;p16"/>
          <p:cNvGrpSpPr/>
          <p:nvPr/>
        </p:nvGrpSpPr>
        <p:grpSpPr>
          <a:xfrm>
            <a:off x="5367437" y="3612249"/>
            <a:ext cx="1208800" cy="1150559"/>
            <a:chOff x="1279800" y="3706649"/>
            <a:chExt cx="1208800" cy="1150559"/>
          </a:xfrm>
        </p:grpSpPr>
        <p:pic>
          <p:nvPicPr>
            <p:cNvPr id="130" name="Google Shape;13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79800" y="3706649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6"/>
            <p:cNvSpPr txBox="1"/>
            <p:nvPr/>
          </p:nvSpPr>
          <p:spPr>
            <a:xfrm>
              <a:off x="1343900" y="3960306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보관 규칙이 없다.</a:t>
              </a:r>
              <a:endParaRPr sz="1300"/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6576237" y="3612249"/>
            <a:ext cx="1208800" cy="1150559"/>
            <a:chOff x="2488600" y="3635724"/>
            <a:chExt cx="1208800" cy="1150559"/>
          </a:xfrm>
        </p:grpSpPr>
        <p:pic>
          <p:nvPicPr>
            <p:cNvPr id="133" name="Google Shape;13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88600" y="3635724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6"/>
            <p:cNvSpPr txBox="1"/>
            <p:nvPr/>
          </p:nvSpPr>
          <p:spPr>
            <a:xfrm>
              <a:off x="2552700" y="3889381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정리를 안함.</a:t>
              </a:r>
              <a:endParaRPr sz="1300"/>
            </a:p>
          </p:txBody>
        </p:sp>
      </p:grpSp>
      <p:grpSp>
        <p:nvGrpSpPr>
          <p:cNvPr id="135" name="Google Shape;135;p16"/>
          <p:cNvGrpSpPr/>
          <p:nvPr/>
        </p:nvGrpSpPr>
        <p:grpSpPr>
          <a:xfrm>
            <a:off x="4226912" y="3612249"/>
            <a:ext cx="1208800" cy="1150559"/>
            <a:chOff x="4859650" y="1039399"/>
            <a:chExt cx="1208800" cy="1150559"/>
          </a:xfrm>
        </p:grpSpPr>
        <p:pic>
          <p:nvPicPr>
            <p:cNvPr id="136" name="Google Shape;13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59650" y="1039399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16"/>
            <p:cNvSpPr txBox="1"/>
            <p:nvPr/>
          </p:nvSpPr>
          <p:spPr>
            <a:xfrm>
              <a:off x="4923750" y="1293056"/>
              <a:ext cx="10806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냉동실에 파티션이 적다.</a:t>
              </a:r>
              <a:endParaRPr sz="1300"/>
            </a:p>
          </p:txBody>
        </p:sp>
      </p:grpSp>
      <p:grpSp>
        <p:nvGrpSpPr>
          <p:cNvPr id="138" name="Google Shape;138;p16"/>
          <p:cNvGrpSpPr/>
          <p:nvPr/>
        </p:nvGrpSpPr>
        <p:grpSpPr>
          <a:xfrm>
            <a:off x="2533625" y="871661"/>
            <a:ext cx="1208800" cy="1150559"/>
            <a:chOff x="4012600" y="2364836"/>
            <a:chExt cx="1208800" cy="1150559"/>
          </a:xfrm>
        </p:grpSpPr>
        <p:pic>
          <p:nvPicPr>
            <p:cNvPr id="139" name="Google Shape;13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2600" y="2364836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6"/>
            <p:cNvSpPr txBox="1"/>
            <p:nvPr/>
          </p:nvSpPr>
          <p:spPr>
            <a:xfrm>
              <a:off x="4076700" y="2647619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물건을 너무 많이 꺼냄.</a:t>
              </a:r>
              <a:endParaRPr sz="1300"/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4192787" y="2241949"/>
            <a:ext cx="1208800" cy="1238858"/>
            <a:chOff x="4012600" y="3629061"/>
            <a:chExt cx="1208800" cy="1238858"/>
          </a:xfrm>
        </p:grpSpPr>
        <p:pic>
          <p:nvPicPr>
            <p:cNvPr id="142" name="Google Shape;14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2600" y="3629061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6"/>
            <p:cNvSpPr txBox="1"/>
            <p:nvPr/>
          </p:nvSpPr>
          <p:spPr>
            <a:xfrm>
              <a:off x="4076700" y="3882719"/>
              <a:ext cx="10806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</a:rPr>
                <a:t>아랫칸 활용 의존도가 높음.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5401575" y="849586"/>
            <a:ext cx="1208800" cy="1150559"/>
            <a:chOff x="5536600" y="1107274"/>
            <a:chExt cx="1208800" cy="1150559"/>
          </a:xfrm>
        </p:grpSpPr>
        <p:pic>
          <p:nvPicPr>
            <p:cNvPr id="145" name="Google Shape;14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36600" y="1107274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16"/>
            <p:cNvSpPr txBox="1"/>
            <p:nvPr/>
          </p:nvSpPr>
          <p:spPr>
            <a:xfrm>
              <a:off x="5600700" y="1360931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노안이 있다.</a:t>
              </a:r>
              <a:endParaRPr sz="1300"/>
            </a:p>
          </p:txBody>
        </p:sp>
      </p:grpSp>
      <p:grpSp>
        <p:nvGrpSpPr>
          <p:cNvPr id="147" name="Google Shape;147;p16"/>
          <p:cNvGrpSpPr/>
          <p:nvPr/>
        </p:nvGrpSpPr>
        <p:grpSpPr>
          <a:xfrm>
            <a:off x="6610375" y="849586"/>
            <a:ext cx="1208800" cy="1150559"/>
            <a:chOff x="5536600" y="2371499"/>
            <a:chExt cx="1208800" cy="1150559"/>
          </a:xfrm>
        </p:grpSpPr>
        <p:pic>
          <p:nvPicPr>
            <p:cNvPr id="148" name="Google Shape;14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36600" y="2371499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6"/>
            <p:cNvSpPr txBox="1"/>
            <p:nvPr/>
          </p:nvSpPr>
          <p:spPr>
            <a:xfrm>
              <a:off x="5600700" y="2625156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배가 나와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힘들어보임.</a:t>
              </a:r>
              <a:endParaRPr sz="1300"/>
            </a:p>
          </p:txBody>
        </p:sp>
      </p:grpSp>
      <p:grpSp>
        <p:nvGrpSpPr>
          <p:cNvPr id="150" name="Google Shape;150;p16"/>
          <p:cNvGrpSpPr/>
          <p:nvPr/>
        </p:nvGrpSpPr>
        <p:grpSpPr>
          <a:xfrm>
            <a:off x="1324825" y="2241961"/>
            <a:ext cx="1208800" cy="1150559"/>
            <a:chOff x="1065050" y="1202736"/>
            <a:chExt cx="1208800" cy="1150559"/>
          </a:xfrm>
        </p:grpSpPr>
        <p:pic>
          <p:nvPicPr>
            <p:cNvPr id="151" name="Google Shape;15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65050" y="1202736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16"/>
            <p:cNvSpPr txBox="1"/>
            <p:nvPr/>
          </p:nvSpPr>
          <p:spPr>
            <a:xfrm>
              <a:off x="1129150" y="1456394"/>
              <a:ext cx="10806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꺼낸 물건을 놔둘 공간부족.</a:t>
              </a:r>
              <a:endParaRPr sz="1300"/>
            </a:p>
          </p:txBody>
        </p:sp>
      </p:grpSp>
      <p:grpSp>
        <p:nvGrpSpPr>
          <p:cNvPr id="153" name="Google Shape;153;p16"/>
          <p:cNvGrpSpPr/>
          <p:nvPr/>
        </p:nvGrpSpPr>
        <p:grpSpPr>
          <a:xfrm>
            <a:off x="4192775" y="849586"/>
            <a:ext cx="1208800" cy="1150559"/>
            <a:chOff x="7060600" y="1100611"/>
            <a:chExt cx="1208800" cy="1150559"/>
          </a:xfrm>
        </p:grpSpPr>
        <p:pic>
          <p:nvPicPr>
            <p:cNvPr id="154" name="Google Shape;15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60600" y="1100611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6"/>
            <p:cNvSpPr txBox="1"/>
            <p:nvPr/>
          </p:nvSpPr>
          <p:spPr>
            <a:xfrm>
              <a:off x="7124700" y="1354269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음식을 떨어뜨린다.</a:t>
              </a:r>
              <a:endParaRPr sz="1300"/>
            </a:p>
          </p:txBody>
        </p:sp>
      </p:grpSp>
      <p:grpSp>
        <p:nvGrpSpPr>
          <p:cNvPr id="156" name="Google Shape;156;p16"/>
          <p:cNvGrpSpPr/>
          <p:nvPr/>
        </p:nvGrpSpPr>
        <p:grpSpPr>
          <a:xfrm>
            <a:off x="116025" y="957899"/>
            <a:ext cx="1208800" cy="1150559"/>
            <a:chOff x="566250" y="1611786"/>
            <a:chExt cx="1208800" cy="1150559"/>
          </a:xfrm>
        </p:grpSpPr>
        <p:pic>
          <p:nvPicPr>
            <p:cNvPr id="157" name="Google Shape;15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6250" y="1611786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6"/>
            <p:cNvSpPr txBox="1"/>
            <p:nvPr/>
          </p:nvSpPr>
          <p:spPr>
            <a:xfrm>
              <a:off x="630350" y="1865444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꺼내는 </a:t>
              </a:r>
              <a:r>
                <a:rPr lang="en" sz="1300"/>
                <a:t>소리가 큼.</a:t>
              </a:r>
              <a:endParaRPr sz="1300"/>
            </a:p>
          </p:txBody>
        </p:sp>
      </p:grpSp>
      <p:grpSp>
        <p:nvGrpSpPr>
          <p:cNvPr id="159" name="Google Shape;159;p16"/>
          <p:cNvGrpSpPr/>
          <p:nvPr/>
        </p:nvGrpSpPr>
        <p:grpSpPr>
          <a:xfrm>
            <a:off x="1324825" y="871661"/>
            <a:ext cx="1208800" cy="1150559"/>
            <a:chOff x="-403975" y="4073874"/>
            <a:chExt cx="1208800" cy="1150559"/>
          </a:xfrm>
        </p:grpSpPr>
        <p:pic>
          <p:nvPicPr>
            <p:cNvPr id="160" name="Google Shape;16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403975" y="4073874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16"/>
            <p:cNvSpPr txBox="1"/>
            <p:nvPr/>
          </p:nvSpPr>
          <p:spPr>
            <a:xfrm>
              <a:off x="-339875" y="4327531"/>
              <a:ext cx="10806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냉장고 사용시간이 김.</a:t>
              </a:r>
              <a:endParaRPr sz="1300"/>
            </a:p>
          </p:txBody>
        </p:sp>
      </p:grpSp>
      <p:sp>
        <p:nvSpPr>
          <p:cNvPr id="162" name="Google Shape;162;p16"/>
          <p:cNvSpPr txBox="1"/>
          <p:nvPr/>
        </p:nvSpPr>
        <p:spPr>
          <a:xfrm>
            <a:off x="1898650" y="321450"/>
            <a:ext cx="501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2. </a:t>
            </a:r>
            <a:r>
              <a:rPr b="1" lang="en" sz="1600"/>
              <a:t>데이터 그룹핑</a:t>
            </a:r>
            <a:endParaRPr b="1" sz="1600"/>
          </a:p>
        </p:txBody>
      </p:sp>
      <p:sp>
        <p:nvSpPr>
          <p:cNvPr id="163" name="Google Shape;163;p16"/>
          <p:cNvSpPr/>
          <p:nvPr/>
        </p:nvSpPr>
        <p:spPr>
          <a:xfrm>
            <a:off x="5574750" y="195450"/>
            <a:ext cx="1988100" cy="652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사용 간 신체 부담을 느낌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715250" y="1871275"/>
            <a:ext cx="1988100" cy="652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냉장고 공간활용 안됨</a:t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715250" y="3290500"/>
            <a:ext cx="1988100" cy="652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하단 접근성 어려움</a:t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574750" y="1718875"/>
            <a:ext cx="1988100" cy="652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구조가 사용자의 선호와 다름</a:t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574750" y="3242300"/>
            <a:ext cx="1988100" cy="652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물품 정리하기 힘들다</a:t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715250" y="452050"/>
            <a:ext cx="1988100" cy="652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물건 꺼내기 힘듦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7"/>
          <p:cNvGrpSpPr/>
          <p:nvPr/>
        </p:nvGrpSpPr>
        <p:grpSpPr>
          <a:xfrm>
            <a:off x="1324825" y="3764649"/>
            <a:ext cx="1208800" cy="1150559"/>
            <a:chOff x="964600" y="1107274"/>
            <a:chExt cx="1208800" cy="1150559"/>
          </a:xfrm>
        </p:grpSpPr>
        <p:pic>
          <p:nvPicPr>
            <p:cNvPr id="174" name="Google Shape;17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64600" y="1107274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17"/>
            <p:cNvSpPr txBox="1"/>
            <p:nvPr/>
          </p:nvSpPr>
          <p:spPr>
            <a:xfrm>
              <a:off x="1028700" y="1360931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허리를 자주 숙임.</a:t>
              </a:r>
              <a:endParaRPr sz="1300"/>
            </a:p>
          </p:txBody>
        </p:sp>
      </p:grpSp>
      <p:grpSp>
        <p:nvGrpSpPr>
          <p:cNvPr id="176" name="Google Shape;176;p17"/>
          <p:cNvGrpSpPr/>
          <p:nvPr/>
        </p:nvGrpSpPr>
        <p:grpSpPr>
          <a:xfrm>
            <a:off x="5401575" y="2241949"/>
            <a:ext cx="1208800" cy="1150559"/>
            <a:chOff x="-143750" y="3232624"/>
            <a:chExt cx="1208800" cy="1150559"/>
          </a:xfrm>
        </p:grpSpPr>
        <p:pic>
          <p:nvPicPr>
            <p:cNvPr id="177" name="Google Shape;17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43750" y="3232624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17"/>
            <p:cNvSpPr txBox="1"/>
            <p:nvPr/>
          </p:nvSpPr>
          <p:spPr>
            <a:xfrm>
              <a:off x="-79650" y="3486281"/>
              <a:ext cx="10806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냉동실을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자주 이용한다.</a:t>
              </a:r>
              <a:endParaRPr sz="1300"/>
            </a:p>
          </p:txBody>
        </p:sp>
      </p:grpSp>
      <p:grpSp>
        <p:nvGrpSpPr>
          <p:cNvPr id="179" name="Google Shape;179;p17"/>
          <p:cNvGrpSpPr/>
          <p:nvPr/>
        </p:nvGrpSpPr>
        <p:grpSpPr>
          <a:xfrm>
            <a:off x="2533625" y="3764649"/>
            <a:ext cx="1208800" cy="1150559"/>
            <a:chOff x="1279800" y="92224"/>
            <a:chExt cx="1208800" cy="1150559"/>
          </a:xfrm>
        </p:grpSpPr>
        <p:pic>
          <p:nvPicPr>
            <p:cNvPr id="180" name="Google Shape;18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79800" y="92224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17"/>
            <p:cNvSpPr txBox="1"/>
            <p:nvPr/>
          </p:nvSpPr>
          <p:spPr>
            <a:xfrm>
              <a:off x="1343900" y="345881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냉동실이 스택구조임.</a:t>
              </a:r>
              <a:endParaRPr sz="1300"/>
            </a:p>
          </p:txBody>
        </p:sp>
      </p:grpSp>
      <p:grpSp>
        <p:nvGrpSpPr>
          <p:cNvPr id="182" name="Google Shape;182;p17"/>
          <p:cNvGrpSpPr/>
          <p:nvPr/>
        </p:nvGrpSpPr>
        <p:grpSpPr>
          <a:xfrm>
            <a:off x="2533625" y="2241961"/>
            <a:ext cx="1208800" cy="1150559"/>
            <a:chOff x="2538825" y="1107274"/>
            <a:chExt cx="1208800" cy="1150559"/>
          </a:xfrm>
        </p:grpSpPr>
        <p:pic>
          <p:nvPicPr>
            <p:cNvPr id="183" name="Google Shape;18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38825" y="1107274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17"/>
            <p:cNvSpPr txBox="1"/>
            <p:nvPr/>
          </p:nvSpPr>
          <p:spPr>
            <a:xfrm>
              <a:off x="2602925" y="1360931"/>
              <a:ext cx="10806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냉동실이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가로로 길다.</a:t>
              </a:r>
              <a:endParaRPr sz="1300"/>
            </a:p>
          </p:txBody>
        </p:sp>
      </p:grpSp>
      <p:grpSp>
        <p:nvGrpSpPr>
          <p:cNvPr id="185" name="Google Shape;185;p17"/>
          <p:cNvGrpSpPr/>
          <p:nvPr/>
        </p:nvGrpSpPr>
        <p:grpSpPr>
          <a:xfrm>
            <a:off x="5367437" y="3764649"/>
            <a:ext cx="1208800" cy="1150559"/>
            <a:chOff x="1279800" y="3706649"/>
            <a:chExt cx="1208800" cy="1150559"/>
          </a:xfrm>
        </p:grpSpPr>
        <p:pic>
          <p:nvPicPr>
            <p:cNvPr id="186" name="Google Shape;18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79800" y="3706649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17"/>
            <p:cNvSpPr txBox="1"/>
            <p:nvPr/>
          </p:nvSpPr>
          <p:spPr>
            <a:xfrm>
              <a:off x="1343900" y="3960306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보관 규칙이 없다.</a:t>
              </a:r>
              <a:endParaRPr sz="1300"/>
            </a:p>
          </p:txBody>
        </p:sp>
      </p:grpSp>
      <p:grpSp>
        <p:nvGrpSpPr>
          <p:cNvPr id="188" name="Google Shape;188;p17"/>
          <p:cNvGrpSpPr/>
          <p:nvPr/>
        </p:nvGrpSpPr>
        <p:grpSpPr>
          <a:xfrm>
            <a:off x="6576237" y="3764649"/>
            <a:ext cx="1208800" cy="1150559"/>
            <a:chOff x="2488600" y="3635724"/>
            <a:chExt cx="1208800" cy="1150559"/>
          </a:xfrm>
        </p:grpSpPr>
        <p:pic>
          <p:nvPicPr>
            <p:cNvPr id="189" name="Google Shape;18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88600" y="3635724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17"/>
            <p:cNvSpPr txBox="1"/>
            <p:nvPr/>
          </p:nvSpPr>
          <p:spPr>
            <a:xfrm>
              <a:off x="2552700" y="3889381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정리를 안함.</a:t>
              </a:r>
              <a:endParaRPr sz="1300"/>
            </a:p>
          </p:txBody>
        </p:sp>
      </p:grpSp>
      <p:grpSp>
        <p:nvGrpSpPr>
          <p:cNvPr id="191" name="Google Shape;191;p17"/>
          <p:cNvGrpSpPr/>
          <p:nvPr/>
        </p:nvGrpSpPr>
        <p:grpSpPr>
          <a:xfrm>
            <a:off x="4226912" y="3764649"/>
            <a:ext cx="1208800" cy="1150559"/>
            <a:chOff x="4859650" y="1039399"/>
            <a:chExt cx="1208800" cy="1150559"/>
          </a:xfrm>
        </p:grpSpPr>
        <p:pic>
          <p:nvPicPr>
            <p:cNvPr id="192" name="Google Shape;19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59650" y="1039399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17"/>
            <p:cNvSpPr txBox="1"/>
            <p:nvPr/>
          </p:nvSpPr>
          <p:spPr>
            <a:xfrm>
              <a:off x="4923750" y="1293056"/>
              <a:ext cx="10806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냉동실에 파티션이 적다.</a:t>
              </a:r>
              <a:endParaRPr sz="1300"/>
            </a:p>
          </p:txBody>
        </p:sp>
      </p:grpSp>
      <p:grpSp>
        <p:nvGrpSpPr>
          <p:cNvPr id="194" name="Google Shape;194;p17"/>
          <p:cNvGrpSpPr/>
          <p:nvPr/>
        </p:nvGrpSpPr>
        <p:grpSpPr>
          <a:xfrm>
            <a:off x="2533625" y="871661"/>
            <a:ext cx="1208800" cy="1150559"/>
            <a:chOff x="4012600" y="2364836"/>
            <a:chExt cx="1208800" cy="1150559"/>
          </a:xfrm>
        </p:grpSpPr>
        <p:pic>
          <p:nvPicPr>
            <p:cNvPr id="195" name="Google Shape;19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2600" y="2364836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17"/>
            <p:cNvSpPr txBox="1"/>
            <p:nvPr/>
          </p:nvSpPr>
          <p:spPr>
            <a:xfrm>
              <a:off x="4076700" y="2647619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물건을 너무 많이 꺼냄.</a:t>
              </a:r>
              <a:endParaRPr sz="1300"/>
            </a:p>
          </p:txBody>
        </p:sp>
      </p:grpSp>
      <p:grpSp>
        <p:nvGrpSpPr>
          <p:cNvPr id="197" name="Google Shape;197;p17"/>
          <p:cNvGrpSpPr/>
          <p:nvPr/>
        </p:nvGrpSpPr>
        <p:grpSpPr>
          <a:xfrm>
            <a:off x="4192787" y="2241949"/>
            <a:ext cx="1208800" cy="1238858"/>
            <a:chOff x="4012600" y="3629061"/>
            <a:chExt cx="1208800" cy="1238858"/>
          </a:xfrm>
        </p:grpSpPr>
        <p:pic>
          <p:nvPicPr>
            <p:cNvPr id="198" name="Google Shape;19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12600" y="3629061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17"/>
            <p:cNvSpPr txBox="1"/>
            <p:nvPr/>
          </p:nvSpPr>
          <p:spPr>
            <a:xfrm>
              <a:off x="4076700" y="3882719"/>
              <a:ext cx="10806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</a:rPr>
                <a:t>아랫칸 활용 의존도가 높음.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grpSp>
        <p:nvGrpSpPr>
          <p:cNvPr id="200" name="Google Shape;200;p17"/>
          <p:cNvGrpSpPr/>
          <p:nvPr/>
        </p:nvGrpSpPr>
        <p:grpSpPr>
          <a:xfrm>
            <a:off x="5401575" y="849586"/>
            <a:ext cx="1208800" cy="1150559"/>
            <a:chOff x="5536600" y="1107274"/>
            <a:chExt cx="1208800" cy="1150559"/>
          </a:xfrm>
        </p:grpSpPr>
        <p:pic>
          <p:nvPicPr>
            <p:cNvPr id="201" name="Google Shape;201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36600" y="1107274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17"/>
            <p:cNvSpPr txBox="1"/>
            <p:nvPr/>
          </p:nvSpPr>
          <p:spPr>
            <a:xfrm>
              <a:off x="5600700" y="1360931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노안이 있다.</a:t>
              </a:r>
              <a:endParaRPr sz="1300"/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6610375" y="849586"/>
            <a:ext cx="1208800" cy="1150559"/>
            <a:chOff x="5536600" y="2371499"/>
            <a:chExt cx="1208800" cy="1150559"/>
          </a:xfrm>
        </p:grpSpPr>
        <p:pic>
          <p:nvPicPr>
            <p:cNvPr id="204" name="Google Shape;20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36600" y="2371499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17"/>
            <p:cNvSpPr txBox="1"/>
            <p:nvPr/>
          </p:nvSpPr>
          <p:spPr>
            <a:xfrm>
              <a:off x="5600700" y="2625156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배가 나와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힘들어보임.</a:t>
              </a:r>
              <a:endParaRPr sz="1300"/>
            </a:p>
          </p:txBody>
        </p:sp>
      </p:grpSp>
      <p:grpSp>
        <p:nvGrpSpPr>
          <p:cNvPr id="206" name="Google Shape;206;p17"/>
          <p:cNvGrpSpPr/>
          <p:nvPr/>
        </p:nvGrpSpPr>
        <p:grpSpPr>
          <a:xfrm>
            <a:off x="1324825" y="2241961"/>
            <a:ext cx="1208800" cy="1150559"/>
            <a:chOff x="1065050" y="1202736"/>
            <a:chExt cx="1208800" cy="1150559"/>
          </a:xfrm>
        </p:grpSpPr>
        <p:pic>
          <p:nvPicPr>
            <p:cNvPr id="207" name="Google Shape;20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65050" y="1202736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17"/>
            <p:cNvSpPr txBox="1"/>
            <p:nvPr/>
          </p:nvSpPr>
          <p:spPr>
            <a:xfrm>
              <a:off x="1129150" y="1456394"/>
              <a:ext cx="10806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꺼낸 물건을 놔둘 공간부족.</a:t>
              </a:r>
              <a:endParaRPr sz="1300"/>
            </a:p>
          </p:txBody>
        </p:sp>
      </p:grpSp>
      <p:grpSp>
        <p:nvGrpSpPr>
          <p:cNvPr id="209" name="Google Shape;209;p17"/>
          <p:cNvGrpSpPr/>
          <p:nvPr/>
        </p:nvGrpSpPr>
        <p:grpSpPr>
          <a:xfrm>
            <a:off x="4192775" y="849586"/>
            <a:ext cx="1208800" cy="1150559"/>
            <a:chOff x="7060600" y="1100611"/>
            <a:chExt cx="1208800" cy="1150559"/>
          </a:xfrm>
        </p:grpSpPr>
        <p:pic>
          <p:nvPicPr>
            <p:cNvPr id="210" name="Google Shape;21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60600" y="1100611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17"/>
            <p:cNvSpPr txBox="1"/>
            <p:nvPr/>
          </p:nvSpPr>
          <p:spPr>
            <a:xfrm>
              <a:off x="7124700" y="1354269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음식을 떨어뜨린다.</a:t>
              </a:r>
              <a:endParaRPr sz="1300"/>
            </a:p>
          </p:txBody>
        </p:sp>
      </p:grpSp>
      <p:grpSp>
        <p:nvGrpSpPr>
          <p:cNvPr id="212" name="Google Shape;212;p17"/>
          <p:cNvGrpSpPr/>
          <p:nvPr/>
        </p:nvGrpSpPr>
        <p:grpSpPr>
          <a:xfrm>
            <a:off x="158800" y="1000274"/>
            <a:ext cx="1208800" cy="1150559"/>
            <a:chOff x="609025" y="1654161"/>
            <a:chExt cx="1208800" cy="1150559"/>
          </a:xfrm>
        </p:grpSpPr>
        <p:pic>
          <p:nvPicPr>
            <p:cNvPr id="213" name="Google Shape;21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9025" y="1654161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17"/>
            <p:cNvSpPr txBox="1"/>
            <p:nvPr/>
          </p:nvSpPr>
          <p:spPr>
            <a:xfrm>
              <a:off x="661025" y="1849156"/>
              <a:ext cx="1080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꺼내는</a:t>
              </a:r>
              <a:r>
                <a:rPr lang="en" sz="1300"/>
                <a:t> 소리가 큼.</a:t>
              </a:r>
              <a:endParaRPr sz="1300"/>
            </a:p>
          </p:txBody>
        </p:sp>
      </p:grpSp>
      <p:grpSp>
        <p:nvGrpSpPr>
          <p:cNvPr id="215" name="Google Shape;215;p17"/>
          <p:cNvGrpSpPr/>
          <p:nvPr/>
        </p:nvGrpSpPr>
        <p:grpSpPr>
          <a:xfrm>
            <a:off x="1324825" y="871661"/>
            <a:ext cx="1208800" cy="1150559"/>
            <a:chOff x="-403975" y="4073874"/>
            <a:chExt cx="1208800" cy="1150559"/>
          </a:xfrm>
        </p:grpSpPr>
        <p:pic>
          <p:nvPicPr>
            <p:cNvPr id="216" name="Google Shape;21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403975" y="4073874"/>
              <a:ext cx="1208800" cy="11505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17"/>
            <p:cNvSpPr txBox="1"/>
            <p:nvPr/>
          </p:nvSpPr>
          <p:spPr>
            <a:xfrm>
              <a:off x="-339875" y="4327531"/>
              <a:ext cx="10806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냉장고 사용시간이 김.</a:t>
              </a:r>
              <a:endParaRPr sz="1300"/>
            </a:p>
          </p:txBody>
        </p:sp>
      </p:grpSp>
      <p:sp>
        <p:nvSpPr>
          <p:cNvPr id="218" name="Google Shape;218;p17"/>
          <p:cNvSpPr txBox="1"/>
          <p:nvPr/>
        </p:nvSpPr>
        <p:spPr>
          <a:xfrm>
            <a:off x="1898650" y="321450"/>
            <a:ext cx="5013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3. 문제 정의</a:t>
            </a:r>
            <a:endParaRPr b="1" sz="1700"/>
          </a:p>
        </p:txBody>
      </p:sp>
      <p:sp>
        <p:nvSpPr>
          <p:cNvPr id="219" name="Google Shape;219;p17"/>
          <p:cNvSpPr/>
          <p:nvPr/>
        </p:nvSpPr>
        <p:spPr>
          <a:xfrm>
            <a:off x="5574750" y="195450"/>
            <a:ext cx="1988100" cy="652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사용 간 신체 부담을 느낌</a:t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1157275" y="1871275"/>
            <a:ext cx="1988100" cy="652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냉장고 공간 활용 안됨</a:t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157275" y="3290500"/>
            <a:ext cx="1988100" cy="652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하단 접근성 낮음</a:t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5574750" y="1718875"/>
            <a:ext cx="1988100" cy="652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구조가 사용자의 선호와 다름</a:t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5574750" y="3242300"/>
            <a:ext cx="1988100" cy="652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물품 정리하기 힘들다</a:t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1157275" y="452050"/>
            <a:ext cx="1988100" cy="652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물건 꺼내기 힘듦</a:t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7736025" y="3290500"/>
            <a:ext cx="1421100" cy="90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물품 정리 공간의 물리적 부족</a:t>
            </a:r>
            <a:r>
              <a:rPr lang="en"/>
              <a:t> </a:t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7819175" y="1667250"/>
            <a:ext cx="1421100" cy="90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UX측면에서 사용자 편의성 고려하지 않은 제품</a:t>
            </a: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7742975" y="219450"/>
            <a:ext cx="1421100" cy="90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사용자의 신체적 여건 고려안한 제품</a:t>
            </a: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116300" y="3131500"/>
            <a:ext cx="1042200" cy="81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제품의 접근성이 낮음 </a:t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116300" y="1791775"/>
            <a:ext cx="1042200" cy="81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제품의 공간편의성 낮음</a:t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116300" y="372550"/>
            <a:ext cx="1042200" cy="81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냉장고 사용편의성 부족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/>
        </p:nvSpPr>
        <p:spPr>
          <a:xfrm>
            <a:off x="1898650" y="245250"/>
            <a:ext cx="5013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4</a:t>
            </a:r>
            <a:r>
              <a:rPr b="1" lang="en" sz="1700"/>
              <a:t>. 문제별 해결방안</a:t>
            </a:r>
            <a:endParaRPr b="1" sz="1700"/>
          </a:p>
        </p:txBody>
      </p:sp>
      <p:sp>
        <p:nvSpPr>
          <p:cNvPr id="236" name="Google Shape;236;p18"/>
          <p:cNvSpPr/>
          <p:nvPr/>
        </p:nvSpPr>
        <p:spPr>
          <a:xfrm>
            <a:off x="4983425" y="939175"/>
            <a:ext cx="1988100" cy="652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사용 간 신체 부담을 느낌(힘 부족)</a:t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565950" y="2310200"/>
            <a:ext cx="1988100" cy="652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냉장고 공간 활용 안됨(LIFO)</a:t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565950" y="3729425"/>
            <a:ext cx="1988100" cy="652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하단 접근성 낮음</a:t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4983425" y="2310200"/>
            <a:ext cx="1988100" cy="652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구조가 사용자의 선호와 다름</a:t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983425" y="3833625"/>
            <a:ext cx="1988100" cy="652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물품 정리하기 힘들다</a:t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565950" y="890975"/>
            <a:ext cx="1988100" cy="652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물건 꺼내기 힘듦</a:t>
            </a:r>
            <a:endParaRPr/>
          </a:p>
        </p:txBody>
      </p:sp>
      <p:sp>
        <p:nvSpPr>
          <p:cNvPr id="242" name="Google Shape;242;p18"/>
          <p:cNvSpPr txBox="1"/>
          <p:nvPr/>
        </p:nvSpPr>
        <p:spPr>
          <a:xfrm>
            <a:off x="1493625" y="1583125"/>
            <a:ext cx="285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서랍형 찰칵 냉장고 (오토리프트)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양면 냉장고</a:t>
            </a:r>
            <a:endParaRPr/>
          </a:p>
        </p:txBody>
      </p:sp>
      <p:sp>
        <p:nvSpPr>
          <p:cNvPr id="243" name="Google Shape;243;p18"/>
          <p:cNvSpPr txBox="1"/>
          <p:nvPr/>
        </p:nvSpPr>
        <p:spPr>
          <a:xfrm>
            <a:off x="6079250" y="1651175"/>
            <a:ext cx="285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찰칵 냉장고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디스플레이</a:t>
            </a:r>
            <a:endParaRPr/>
          </a:p>
        </p:txBody>
      </p:sp>
      <p:sp>
        <p:nvSpPr>
          <p:cNvPr id="244" name="Google Shape;244;p18"/>
          <p:cNvSpPr txBox="1"/>
          <p:nvPr/>
        </p:nvSpPr>
        <p:spPr>
          <a:xfrm>
            <a:off x="1567250" y="3176550"/>
            <a:ext cx="24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 txBox="1"/>
          <p:nvPr/>
        </p:nvSpPr>
        <p:spPr>
          <a:xfrm>
            <a:off x="6188400" y="3043900"/>
            <a:ext cx="285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찰칵 냉장고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온도 조절 냉장고</a:t>
            </a:r>
            <a:endParaRPr/>
          </a:p>
        </p:txBody>
      </p:sp>
      <p:sp>
        <p:nvSpPr>
          <p:cNvPr id="246" name="Google Shape;246;p18"/>
          <p:cNvSpPr txBox="1"/>
          <p:nvPr/>
        </p:nvSpPr>
        <p:spPr>
          <a:xfrm>
            <a:off x="6188400" y="4534025"/>
            <a:ext cx="285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나만의 파티션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디스플레이</a:t>
            </a:r>
            <a:endParaRPr/>
          </a:p>
        </p:txBody>
      </p:sp>
      <p:sp>
        <p:nvSpPr>
          <p:cNvPr id="247" name="Google Shape;247;p18"/>
          <p:cNvSpPr txBox="1"/>
          <p:nvPr/>
        </p:nvSpPr>
        <p:spPr>
          <a:xfrm>
            <a:off x="1493625" y="3038113"/>
            <a:ext cx="285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온도 조절 냉장고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양면 냉장고</a:t>
            </a:r>
            <a:endParaRPr/>
          </a:p>
        </p:txBody>
      </p:sp>
      <p:sp>
        <p:nvSpPr>
          <p:cNvPr id="248" name="Google Shape;248;p18"/>
          <p:cNvSpPr txBox="1"/>
          <p:nvPr/>
        </p:nvSpPr>
        <p:spPr>
          <a:xfrm>
            <a:off x="1567250" y="4457313"/>
            <a:ext cx="28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찰칵 냉장고 + 서랍형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788" y="152400"/>
            <a:ext cx="353442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9"/>
          <p:cNvSpPr txBox="1"/>
          <p:nvPr/>
        </p:nvSpPr>
        <p:spPr>
          <a:xfrm>
            <a:off x="502300" y="261200"/>
            <a:ext cx="172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r>
              <a:rPr b="1" lang="en" sz="1800"/>
              <a:t>. 최종 제안</a:t>
            </a:r>
            <a:endParaRPr b="1" sz="1800"/>
          </a:p>
        </p:txBody>
      </p:sp>
      <p:pic>
        <p:nvPicPr>
          <p:cNvPr id="255" name="Google Shape;255;p19"/>
          <p:cNvPicPr preferRelativeResize="0"/>
          <p:nvPr/>
        </p:nvPicPr>
        <p:blipFill rotWithShape="1">
          <a:blip r:embed="rId4">
            <a:alphaModFix/>
          </a:blip>
          <a:srcRect b="0" l="44638" r="21134" t="0"/>
          <a:stretch/>
        </p:blipFill>
        <p:spPr>
          <a:xfrm>
            <a:off x="207163" y="2425750"/>
            <a:ext cx="2318276" cy="25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4813" y="1148688"/>
            <a:ext cx="2499987" cy="2499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감사합니다.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