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AF739-5B45-4C33-97E1-5EB639ABEFA6}">
  <a:tblStyle styleId="{98CAF739-5B45-4C33-97E1-5EB639ABE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b3895db1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b3895db1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b3895db11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b3895db11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b3895db11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b3895db11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b3895db1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b3895db1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b3895db1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b3895db1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b3895db11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b3895db11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b3895db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b3895db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b3895db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b3895db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b3895db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b3895db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b3895db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b3895db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b3895db1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b3895db11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b3895db1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b3895db1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b3895db1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b3895db1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b3895db1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b3895db1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Кейс №4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U-235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520">
                <a:solidFill>
                  <a:schemeClr val="lt1"/>
                </a:solidFill>
              </a:rPr>
              <a:t>Улизко Михаил</a:t>
            </a:r>
            <a:endParaRPr sz="152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520">
                <a:solidFill>
                  <a:schemeClr val="lt1"/>
                </a:solidFill>
              </a:rPr>
              <a:t>Роднев Дмитрий</a:t>
            </a:r>
            <a:endParaRPr sz="152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520">
                <a:solidFill>
                  <a:schemeClr val="lt1"/>
                </a:solidFill>
              </a:rPr>
              <a:t>Завгородний Максим</a:t>
            </a:r>
            <a:endParaRPr sz="152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520">
                <a:solidFill>
                  <a:schemeClr val="lt1"/>
                </a:solidFill>
              </a:rPr>
              <a:t>Павлов Дмитрий</a:t>
            </a:r>
            <a:endParaRPr sz="15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</a:rPr>
              <a:t>Возможности инструмента, который подстраивается под инвестора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88" y="1459400"/>
            <a:ext cx="4967824" cy="3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Вид главного меню авторизированного инвестора, который заполнил анкету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038" y="1205400"/>
            <a:ext cx="3435925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Нахождение рекомендованных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акций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Надо поменять изображение на что-то из проект</a:t>
            </a:r>
            <a:r>
              <a:rPr lang="ru"/>
              <a:t>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426" y="248713"/>
            <a:ext cx="2051600" cy="46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050" y="2571750"/>
            <a:ext cx="1780350" cy="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750" y="1945225"/>
            <a:ext cx="33782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Дополнительные опции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471625" y="1165750"/>
            <a:ext cx="2313600" cy="19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Предложение платной стратегии, основанной на топовых инвесторах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3151275" y="1165750"/>
            <a:ext cx="1972500" cy="19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Участие в фондах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Механизм корректировки риска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1032575" y="1090575"/>
          <a:ext cx="5772300" cy="3474570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Капитал (M)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Доходность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за последнюю неделю (I)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коэффициент (k)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изменяющий коэффициент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Dk = I * 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Клиент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100000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+0.8 %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+"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0.008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Клиент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-1%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0.0066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Клиент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+"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0.0165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Клиент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+20%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+"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Архитектура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EE30EC-36D1-FC28-8F66-1081FC0D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4" y="1440782"/>
            <a:ext cx="5988051" cy="2909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Цели и 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lt1"/>
                </a:solidFill>
              </a:rPr>
              <a:t>Цель:</a:t>
            </a:r>
            <a:endParaRPr sz="14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</a:rPr>
              <a:t>Разработка инструмента для управления рисками портфеля инвестора на фондовых рынках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lt1"/>
                </a:solidFill>
              </a:rPr>
              <a:t>Задачи:</a:t>
            </a:r>
            <a:endParaRPr sz="1400" b="1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 sz="1400">
                <a:solidFill>
                  <a:schemeClr val="lt1"/>
                </a:solidFill>
              </a:rPr>
              <a:t>Классификация типов инвесторов и разработка модели по определению типа инвесторов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 sz="1400">
                <a:solidFill>
                  <a:schemeClr val="lt1"/>
                </a:solidFill>
              </a:rPr>
              <a:t>Разработка метрики рекомендательной системы инвесторов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 sz="1400">
                <a:solidFill>
                  <a:schemeClr val="lt1"/>
                </a:solidFill>
              </a:rPr>
              <a:t>Разработка методов выбора инвестиций на основе метрики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 sz="1300">
                <a:solidFill>
                  <a:schemeClr val="lt1"/>
                </a:solidFill>
              </a:rPr>
              <a:t>Реализация графического интерфейса (tg bot) и backend</a:t>
            </a:r>
            <a:br>
              <a:rPr lang="ru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258800" y="4132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Оценка пользователя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ru">
                <a:solidFill>
                  <a:schemeClr val="lt1"/>
                </a:solidFill>
              </a:rPr>
              <a:t>Определение типа инвестора</a:t>
            </a:r>
            <a:br>
              <a:rPr lang="ru"/>
            </a:b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7425"/>
            <a:ext cx="4539200" cy="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799425" y="2720550"/>
            <a:ext cx="5033100" cy="1997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2. Определение степени рискованности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430" y="3093738"/>
            <a:ext cx="4749470" cy="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11700" y="4130175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 u="sng">
                <a:solidFill>
                  <a:schemeClr val="lt1"/>
                </a:solidFill>
              </a:rPr>
              <a:t>Способ измерения: взвешенная сумма + к-ранговая классификация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AutoNum type="arabicPeriod"/>
            </a:pPr>
            <a:r>
              <a:rPr lang="ru">
                <a:solidFill>
                  <a:schemeClr val="lt1"/>
                </a:solidFill>
              </a:rPr>
              <a:t>Определение типа инвестора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37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Статус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9" y="1818150"/>
            <a:ext cx="3254625" cy="289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5258375" y="1194825"/>
            <a:ext cx="34137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Финансовая грамотность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376" y="1787206"/>
            <a:ext cx="3413700" cy="295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884325" y="2423575"/>
            <a:ext cx="3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2.  Определение рискованности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77225" y="1152475"/>
            <a:ext cx="37101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Тест на рискованность личности инвестора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5122200" y="1152475"/>
            <a:ext cx="37101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Анализ акций, предоставленных инвестором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36" y="2032000"/>
            <a:ext cx="2979025" cy="2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650" y="1799387"/>
            <a:ext cx="3061225" cy="30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</a:rPr>
              <a:t>Данные об инвесторах и акциях (</a:t>
            </a:r>
            <a:r>
              <a:rPr lang="en-US" dirty="0" err="1">
                <a:solidFill>
                  <a:schemeClr val="lt1"/>
                </a:solidFill>
              </a:rPr>
              <a:t>BCS.ru</a:t>
            </a:r>
            <a:r>
              <a:rPr lang="ru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0575"/>
            <a:ext cx="3657376" cy="350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591" y="1236050"/>
            <a:ext cx="3812710" cy="35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Построение матрицы доходности и матрицы рисков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025"/>
            <a:ext cx="3246924" cy="274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3550625" y="2278100"/>
            <a:ext cx="649500" cy="29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11700" y="3778275"/>
            <a:ext cx="3025200" cy="118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ARIMA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скользящее среднее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экспоненциальное скользящее среднее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4351400" y="1619250"/>
          <a:ext cx="3840100" cy="1981050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9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Опт.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Песс.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Смеш.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Яндекс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Тесла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-200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20"/>
          <p:cNvSpPr txBox="1"/>
          <p:nvPr/>
        </p:nvSpPr>
        <p:spPr>
          <a:xfrm>
            <a:off x="4351400" y="1157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Матрица доходности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Построение матрицы доходности и матрицы рисков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355850" y="1637025"/>
          <a:ext cx="3840100" cy="1981050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9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Опт.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Песс.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Смеш.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Яндекс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Тесла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-200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Google Shape;149;p21"/>
          <p:cNvSpPr txBox="1"/>
          <p:nvPr/>
        </p:nvSpPr>
        <p:spPr>
          <a:xfrm>
            <a:off x="355850" y="1175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Матрица доходности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5108925" y="1637025"/>
          <a:ext cx="3840100" cy="1981050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9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Опт.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Песс.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Смеш.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Яндекс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Тесла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-200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+50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21"/>
          <p:cNvSpPr txBox="1"/>
          <p:nvPr/>
        </p:nvSpPr>
        <p:spPr>
          <a:xfrm>
            <a:off x="5108925" y="1175325"/>
            <a:ext cx="334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Матрица рисков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327688" y="2480700"/>
            <a:ext cx="649500" cy="29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Построение матрицы доходности и матрицы рисков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355850" y="1637025"/>
          <a:ext cx="2750000" cy="1341000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6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Опт.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Песс.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Смеш.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Яндекс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+500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+100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+300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Тесла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+300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-200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 txBox="1"/>
          <p:nvPr/>
        </p:nvSpPr>
        <p:spPr>
          <a:xfrm>
            <a:off x="355850" y="1175325"/>
            <a:ext cx="384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Матрица рисков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4112250" y="1702225"/>
          <a:ext cx="4972375" cy="2194415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9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Значение критерия Гурвитца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Яндекс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Тесла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Google Shape;161;p22"/>
          <p:cNvSpPr txBox="1"/>
          <p:nvPr/>
        </p:nvSpPr>
        <p:spPr>
          <a:xfrm>
            <a:off x="5108925" y="1175325"/>
            <a:ext cx="38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62" name="Google Shape;162;p22"/>
          <p:cNvSpPr/>
          <p:nvPr/>
        </p:nvSpPr>
        <p:spPr>
          <a:xfrm>
            <a:off x="3355838" y="2747650"/>
            <a:ext cx="649500" cy="29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355850" y="3439725"/>
          <a:ext cx="2750000" cy="1341000"/>
        </p:xfrm>
        <a:graphic>
          <a:graphicData uri="http://schemas.openxmlformats.org/drawingml/2006/table">
            <a:tbl>
              <a:tblPr>
                <a:noFill/>
                <a:tableStyleId>{98CAF739-5B45-4C33-97E1-5EB639ABEFA6}</a:tableStyleId>
              </a:tblPr>
              <a:tblGrid>
                <a:gridCol w="6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Опт.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Песс.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Смеш.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Яндекс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+500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+100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+300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Тесла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+300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-200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+50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355850" y="2978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Матрица доходности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000" y="2246300"/>
            <a:ext cx="2020452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Macintosh PowerPoint</Application>
  <PresentationFormat>Экран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Кейс №4 U-235</vt:lpstr>
      <vt:lpstr>Цели и задачи</vt:lpstr>
      <vt:lpstr>Оценка пользователя</vt:lpstr>
      <vt:lpstr>Определение типа инвестора</vt:lpstr>
      <vt:lpstr>2.  Определение рискованности</vt:lpstr>
      <vt:lpstr>Данные об инвесторах и акциях (BCS.ru)</vt:lpstr>
      <vt:lpstr>Построение матрицы доходности и матрицы рисков</vt:lpstr>
      <vt:lpstr>Построение матрицы доходности и матрицы рисков</vt:lpstr>
      <vt:lpstr>Построение матрицы доходности и матрицы рисков</vt:lpstr>
      <vt:lpstr>Возможности инструмента, который подстраивается под инвестора</vt:lpstr>
      <vt:lpstr>Вид главного меню авторизированного инвестора, который заполнил анкету</vt:lpstr>
      <vt:lpstr>Нахождение рекомендованных  акций</vt:lpstr>
      <vt:lpstr>Дополнительные опции </vt:lpstr>
      <vt:lpstr>Механизм корректировки риска</vt:lpstr>
      <vt:lpstr>Архитектура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№4 U-235</dc:title>
  <cp:lastModifiedBy>Михаил Улизко</cp:lastModifiedBy>
  <cp:revision>1</cp:revision>
  <dcterms:modified xsi:type="dcterms:W3CDTF">2022-12-17T10:10:35Z</dcterms:modified>
</cp:coreProperties>
</file>