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1" r:id="rId16"/>
    <p:sldId id="273" r:id="rId17"/>
  </p:sldIdLst>
  <p:sldSz cx="7559675" cy="10691813"/>
  <p:notesSz cx="6669088" cy="9926638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602" y="21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iz.honorato.CGE\Desktop\monitoramento\MONITORAMENTO_QUADRIMESTRE_2017\FAPEAL\MONITORAMENTO_UNCISAL_1&#170;%20QUADRIMESTR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200"/>
                </a:pPr>
                <a:endParaRPr lang="pt-BR"/>
              </a:p>
            </c:txPr>
            <c:dLblPos val="ctr"/>
            <c:showVal val="1"/>
          </c:dLbls>
          <c:cat>
            <c:strRef>
              <c:f>FUNCIONÁRIOS_SESAU_2015_2016!$A$2:$A$4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FUNCIONÁRIOS_SESAU_2015_2016!$B$2:$B$4</c:f>
              <c:numCache>
                <c:formatCode>General</c:formatCode>
                <c:ptCount val="3"/>
                <c:pt idx="0" formatCode="_-* #,##0_-;\-* #,##0_-;_-* &quot;-&quot;??_-;_-@_-">
                  <c:v>22</c:v>
                </c:pt>
                <c:pt idx="1">
                  <c:v>8</c:v>
                </c:pt>
                <c:pt idx="2" formatCode="_-* #,##0_-;\-* #,##0_-;_-* &quot;-&quot;??_-;_-@_-">
                  <c:v>2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200"/>
                </a:pPr>
                <a:endParaRPr lang="pt-BR"/>
              </a:p>
            </c:txPr>
            <c:dLblPos val="ctr"/>
            <c:showVal val="1"/>
          </c:dLbls>
          <c:cat>
            <c:strRef>
              <c:f>FUNCIONÁRIOS_SESAU_2015_2016!$A$2:$A$4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FUNCIONÁRIOS_SESAU_2015_2016!$C$2:$C$4</c:f>
              <c:numCache>
                <c:formatCode>_-* #,##0_-;\-* #,##0_-;_-* "-"??_-;_-@_-</c:formatCode>
                <c:ptCount val="3"/>
                <c:pt idx="0">
                  <c:v>21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</c:ser>
        <c:axId val="42256640"/>
        <c:axId val="42512384"/>
      </c:barChart>
      <c:catAx>
        <c:axId val="42256640"/>
        <c:scaling>
          <c:orientation val="minMax"/>
        </c:scaling>
        <c:axPos val="b"/>
        <c:majorTickMark val="none"/>
        <c:tickLblPos val="nextTo"/>
        <c:crossAx val="42512384"/>
        <c:crosses val="autoZero"/>
        <c:auto val="1"/>
        <c:lblAlgn val="ctr"/>
        <c:lblOffset val="100"/>
      </c:catAx>
      <c:valAx>
        <c:axId val="42512384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pt-BR"/>
          </a:p>
        </c:txPr>
        <c:crossAx val="422566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'AUXÍLIO FINANC. A PESQUISADORES'!$A$2:$B$2</c:f>
              <c:strCache>
                <c:ptCount val="2"/>
                <c:pt idx="0">
                  <c:v>Auxílio a Pesquisadores no País</c:v>
                </c:pt>
                <c:pt idx="1">
                  <c:v> 24.724,00 </c:v>
                </c:pt>
              </c:strCache>
            </c:strRef>
          </c:cat>
          <c:val>
            <c:numRef>
              <c:f>'AUXÍLIO FINANC. A PESQUISADORES'!$B$2</c:f>
              <c:numCache>
                <c:formatCode>_-* #,##0.00_-;\-* #,##0.00_-;_-* "-"??_-;_-@_-</c:formatCode>
                <c:ptCount val="1"/>
                <c:pt idx="0">
                  <c:v>24724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val>
            <c:numRef>
              <c:f>'AUXÍLIO FINANC. A PESQUISADORES'!$C$2</c:f>
              <c:numCache>
                <c:formatCode>_-* #,##0.00_-;\-* #,##0.00_-;_-* "-"??_-;_-@_-</c:formatCode>
                <c:ptCount val="1"/>
                <c:pt idx="0">
                  <c:v>564079.18999999994</c:v>
                </c:pt>
              </c:numCache>
            </c:numRef>
          </c:val>
        </c:ser>
        <c:axId val="59606528"/>
        <c:axId val="62792832"/>
      </c:barChart>
      <c:catAx>
        <c:axId val="59606528"/>
        <c:scaling>
          <c:orientation val="minMax"/>
        </c:scaling>
        <c:axPos val="b"/>
        <c:numFmt formatCode="General" sourceLinked="1"/>
        <c:majorTickMark val="none"/>
        <c:tickLblPos val="nextTo"/>
        <c:crossAx val="62792832"/>
        <c:crosses val="autoZero"/>
        <c:auto val="1"/>
        <c:lblAlgn val="ctr"/>
        <c:lblOffset val="100"/>
      </c:catAx>
      <c:valAx>
        <c:axId val="6279283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5960652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'RESSARC. DESP. PESSOAL REQUISIT'!$A$2</c:f>
              <c:strCache>
                <c:ptCount val="1"/>
                <c:pt idx="0">
                  <c:v>Universidade Federal de Alagoas</c:v>
                </c:pt>
              </c:strCache>
            </c:strRef>
          </c:cat>
          <c:val>
            <c:numRef>
              <c:f>'RESSARC. DESP. PESSOAL REQUISIT'!$B$2</c:f>
              <c:numCache>
                <c:formatCode>_-* #,##0.00_-;\-* #,##0.00_-;_-* "-"??_-;_-@_-</c:formatCode>
                <c:ptCount val="1"/>
                <c:pt idx="0">
                  <c:v>45725.760000000002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'RESSARC. DESP. PESSOAL REQUISIT'!$A$2</c:f>
              <c:strCache>
                <c:ptCount val="1"/>
                <c:pt idx="0">
                  <c:v>Universidade Federal de Alagoas</c:v>
                </c:pt>
              </c:strCache>
            </c:strRef>
          </c:cat>
          <c:val>
            <c:numRef>
              <c:f>'RESSARC. DESP. PESSOAL REQUISIT'!$C$2</c:f>
              <c:numCache>
                <c:formatCode>_-* #,##0.00_-;\-* #,##0.00_-;_-* "-"??_-;_-@_-</c:formatCode>
                <c:ptCount val="1"/>
                <c:pt idx="0">
                  <c:v>126618.93</c:v>
                </c:pt>
              </c:numCache>
            </c:numRef>
          </c:val>
        </c:ser>
        <c:axId val="72931584"/>
        <c:axId val="74016640"/>
      </c:barChart>
      <c:catAx>
        <c:axId val="72931584"/>
        <c:scaling>
          <c:orientation val="minMax"/>
        </c:scaling>
        <c:axPos val="b"/>
        <c:numFmt formatCode="General" sourceLinked="1"/>
        <c:majorTickMark val="none"/>
        <c:tickLblPos val="nextTo"/>
        <c:crossAx val="74016640"/>
        <c:crosses val="autoZero"/>
        <c:auto val="1"/>
        <c:lblAlgn val="ctr"/>
        <c:lblOffset val="100"/>
      </c:catAx>
      <c:valAx>
        <c:axId val="740166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293158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1100"/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TELEFONIA!$A$2:$A$3</c:f>
              <c:strCache>
                <c:ptCount val="2"/>
                <c:pt idx="0">
                  <c:v>Serviço de Telefonia Fixa</c:v>
                </c:pt>
                <c:pt idx="1">
                  <c:v>Serviço de Telefonia Móvel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3914.05</c:v>
                </c:pt>
                <c:pt idx="1">
                  <c:v>1039.82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TELEFONIA!$A$2:$A$3</c:f>
              <c:strCache>
                <c:ptCount val="2"/>
                <c:pt idx="0">
                  <c:v>Serviço de Telefonia Fixa</c:v>
                </c:pt>
                <c:pt idx="1">
                  <c:v>Serviço de Telefonia Móvel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3996.71</c:v>
                </c:pt>
                <c:pt idx="1">
                  <c:v>778.53</c:v>
                </c:pt>
              </c:numCache>
            </c:numRef>
          </c:val>
        </c:ser>
        <c:axId val="70254592"/>
        <c:axId val="82159488"/>
      </c:barChart>
      <c:catAx>
        <c:axId val="70254592"/>
        <c:scaling>
          <c:orientation val="minMax"/>
        </c:scaling>
        <c:axPos val="b"/>
        <c:numFmt formatCode="General" sourceLinked="1"/>
        <c:majorTickMark val="none"/>
        <c:tickLblPos val="nextTo"/>
        <c:crossAx val="82159488"/>
        <c:crosses val="autoZero"/>
        <c:auto val="1"/>
        <c:lblAlgn val="ctr"/>
        <c:lblOffset val="100"/>
      </c:catAx>
      <c:valAx>
        <c:axId val="821594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7025459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'LOCAÇÃO DE VEÍCULOS'!$A$2</c:f>
              <c:strCache>
                <c:ptCount val="1"/>
                <c:pt idx="0">
                  <c:v>RVM Locação e Serviços Ltda. ME</c:v>
                </c:pt>
              </c:strCache>
            </c:strRef>
          </c:cat>
          <c:val>
            <c:numRef>
              <c:f>'LOCAÇÃO DE VEÍCULOS'!$B$2</c:f>
              <c:numCache>
                <c:formatCode>#,##0.00</c:formatCode>
                <c:ptCount val="1"/>
                <c:pt idx="0">
                  <c:v>30046.53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'LOCAÇÃO DE VEÍCULOS'!$A$2</c:f>
              <c:strCache>
                <c:ptCount val="1"/>
                <c:pt idx="0">
                  <c:v>RVM Locação e Serviços Ltda. ME</c:v>
                </c:pt>
              </c:strCache>
            </c:strRef>
          </c:cat>
          <c:val>
            <c:numRef>
              <c:f>'LOCAÇÃO DE VEÍCULOS'!$C$2</c:f>
              <c:numCache>
                <c:formatCode>_-* #,##0.00_-;\-* #,##0.00_-;_-* "-"??_-;_-@_-</c:formatCode>
                <c:ptCount val="1"/>
                <c:pt idx="0">
                  <c:v>25395.96</c:v>
                </c:pt>
              </c:numCache>
            </c:numRef>
          </c:val>
        </c:ser>
        <c:axId val="87318528"/>
        <c:axId val="87321984"/>
      </c:barChart>
      <c:catAx>
        <c:axId val="87318528"/>
        <c:scaling>
          <c:orientation val="minMax"/>
        </c:scaling>
        <c:axPos val="b"/>
        <c:numFmt formatCode="General" sourceLinked="1"/>
        <c:majorTickMark val="none"/>
        <c:tickLblPos val="nextTo"/>
        <c:crossAx val="87321984"/>
        <c:crosses val="autoZero"/>
        <c:auto val="1"/>
        <c:lblAlgn val="ctr"/>
        <c:lblOffset val="100"/>
      </c:catAx>
      <c:valAx>
        <c:axId val="8732198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8731852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EXECUCAO_ORCAM_2014_2015_2016!$B$1</c:f>
              <c:strCache>
                <c:ptCount val="1"/>
                <c:pt idx="0">
                  <c:v>R$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EXECUCAO_ORCAM_2014_2015_2016!$A$2:$A$3</c:f>
              <c:strCache>
                <c:ptCount val="2"/>
                <c:pt idx="0">
                  <c:v>Executado 1º Quadr. 2016</c:v>
                </c:pt>
                <c:pt idx="1">
                  <c:v>Executado 1º Quadr. 2017</c:v>
                </c:pt>
              </c:strCache>
            </c:strRef>
          </c:cat>
          <c:val>
            <c:numRef>
              <c:f>EXECUCAO_ORCAM_2014_2015_2016!$B$2:$B$3</c:f>
              <c:numCache>
                <c:formatCode>_-* #,##0.00_-;\-* #,##0.00_-;_-* "-"??_-;_-@_-</c:formatCode>
                <c:ptCount val="2"/>
                <c:pt idx="0">
                  <c:v>2702669.69</c:v>
                </c:pt>
                <c:pt idx="1">
                  <c:v>4731270.3100000005</c:v>
                </c:pt>
              </c:numCache>
            </c:numRef>
          </c:val>
        </c:ser>
        <c:axId val="43537920"/>
        <c:axId val="43539456"/>
      </c:barChart>
      <c:catAx>
        <c:axId val="43537920"/>
        <c:scaling>
          <c:orientation val="minMax"/>
        </c:scaling>
        <c:axPos val="b"/>
        <c:majorTickMark val="none"/>
        <c:tickLblPos val="nextTo"/>
        <c:crossAx val="43539456"/>
        <c:crosses val="autoZero"/>
        <c:auto val="1"/>
        <c:lblAlgn val="ctr"/>
        <c:lblOffset val="100"/>
      </c:catAx>
      <c:valAx>
        <c:axId val="4353945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4353792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dLbl>
              <c:idx val="2"/>
              <c:layout>
                <c:manualLayout>
                  <c:x val="0"/>
                  <c:y val="-0.14957264957264954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'PESSOAL CIVIL'!$A$7:$A$10</c:f>
              <c:strCache>
                <c:ptCount val="4"/>
                <c:pt idx="0">
                  <c:v>Vencimentos e Salários</c:v>
                </c:pt>
                <c:pt idx="1">
                  <c:v>Férias</c:v>
                </c:pt>
                <c:pt idx="2">
                  <c:v>Subsídios</c:v>
                </c:pt>
                <c:pt idx="3">
                  <c:v>13º Salário</c:v>
                </c:pt>
              </c:strCache>
            </c:strRef>
          </c:cat>
          <c:val>
            <c:numRef>
              <c:f>'PESSOAL CIVIL'!$B$7:$B$10</c:f>
              <c:numCache>
                <c:formatCode>#,##0.00</c:formatCode>
                <c:ptCount val="4"/>
                <c:pt idx="0">
                  <c:v>265913.36</c:v>
                </c:pt>
                <c:pt idx="1">
                  <c:v>19118.149999999998</c:v>
                </c:pt>
                <c:pt idx="2">
                  <c:v>141467.24000000002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2"/>
              <c:layout>
                <c:manualLayout>
                  <c:x val="0"/>
                  <c:y val="-0.12393162393162435"/>
                </c:manualLayout>
              </c:layout>
              <c:dLblPos val="ctr"/>
              <c:showVal val="1"/>
            </c:dLbl>
            <c:dLbl>
              <c:idx val="3"/>
              <c:layout>
                <c:manualLayout>
                  <c:x val="0"/>
                  <c:y val="-3.4188034188034191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'PESSOAL CIVIL'!$A$7:$A$10</c:f>
              <c:strCache>
                <c:ptCount val="4"/>
                <c:pt idx="0">
                  <c:v>Vencimentos e Salários</c:v>
                </c:pt>
                <c:pt idx="1">
                  <c:v>Férias</c:v>
                </c:pt>
                <c:pt idx="2">
                  <c:v>Subsídios</c:v>
                </c:pt>
                <c:pt idx="3">
                  <c:v>13º Salário</c:v>
                </c:pt>
              </c:strCache>
            </c:strRef>
          </c:cat>
          <c:val>
            <c:numRef>
              <c:f>'PESSOAL CIVIL'!$C$7:$C$10</c:f>
              <c:numCache>
                <c:formatCode>#,##0.00</c:formatCode>
                <c:ptCount val="4"/>
                <c:pt idx="0">
                  <c:v>262152.94</c:v>
                </c:pt>
                <c:pt idx="1">
                  <c:v>23744.67</c:v>
                </c:pt>
                <c:pt idx="2">
                  <c:v>158855.84999999998</c:v>
                </c:pt>
                <c:pt idx="3">
                  <c:v>35923.360000000001</c:v>
                </c:pt>
              </c:numCache>
            </c:numRef>
          </c:val>
        </c:ser>
        <c:axId val="58976512"/>
        <c:axId val="43323392"/>
      </c:barChart>
      <c:catAx>
        <c:axId val="58976512"/>
        <c:scaling>
          <c:orientation val="minMax"/>
        </c:scaling>
        <c:axPos val="b"/>
        <c:majorTickMark val="none"/>
        <c:tickLblPos val="nextTo"/>
        <c:crossAx val="43323392"/>
        <c:crosses val="autoZero"/>
        <c:auto val="1"/>
        <c:lblAlgn val="ctr"/>
        <c:lblOffset val="100"/>
      </c:catAx>
      <c:valAx>
        <c:axId val="4332339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5897651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DIÁRIAS!$A$2:$A$4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DIÁRIAS!$B$2:$B$4</c:f>
              <c:numCache>
                <c:formatCode>_-* #,##0.00_-;\-* #,##0.00_-;_-* "-"??_-;_-@_-</c:formatCode>
                <c:ptCount val="3"/>
                <c:pt idx="0">
                  <c:v>890</c:v>
                </c:pt>
                <c:pt idx="1">
                  <c:v>6961</c:v>
                </c:pt>
                <c:pt idx="2">
                  <c:v>630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1"/>
              <c:layout>
                <c:manualLayout>
                  <c:x val="0"/>
                  <c:y val="-0.11636363636363659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DIÁRIAS!$A$2:$A$4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DIÁRIAS!$C$2:$C$4</c:f>
              <c:numCache>
                <c:formatCode>_-* #,##0.00_-;\-* #,##0.00_-;_-* "-"??_-;_-@_-</c:formatCode>
                <c:ptCount val="3"/>
                <c:pt idx="0">
                  <c:v>440</c:v>
                </c:pt>
                <c:pt idx="1">
                  <c:v>14452</c:v>
                </c:pt>
                <c:pt idx="2">
                  <c:v>0</c:v>
                </c:pt>
              </c:numCache>
            </c:numRef>
          </c:val>
        </c:ser>
        <c:axId val="59227136"/>
        <c:axId val="59233024"/>
      </c:barChart>
      <c:catAx>
        <c:axId val="59227136"/>
        <c:scaling>
          <c:orientation val="minMax"/>
        </c:scaling>
        <c:axPos val="b"/>
        <c:numFmt formatCode="General" sourceLinked="1"/>
        <c:majorTickMark val="none"/>
        <c:tickLblPos val="nextTo"/>
        <c:crossAx val="59233024"/>
        <c:crosses val="autoZero"/>
        <c:auto val="1"/>
        <c:lblAlgn val="ctr"/>
        <c:lblOffset val="100"/>
      </c:catAx>
      <c:valAx>
        <c:axId val="592330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>
                <a:latin typeface="+mn-lt"/>
              </a:defRPr>
            </a:pPr>
            <a:endParaRPr lang="pt-BR"/>
          </a:p>
        </c:txPr>
        <c:crossAx val="5922713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dLbl>
              <c:idx val="0"/>
              <c:layout>
                <c:manualLayout>
                  <c:x val="0"/>
                  <c:y val="-6.4676616915423132E-2"/>
                </c:manualLayout>
              </c:layout>
              <c:dLblPos val="ctr"/>
              <c:showVal val="1"/>
            </c:dLbl>
            <c:dLbl>
              <c:idx val="1"/>
              <c:layout>
                <c:manualLayout>
                  <c:x val="0"/>
                  <c:y val="-1.9900497512437887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PASSAGENS!$A$2:$A$3</c:f>
              <c:strCache>
                <c:ptCount val="2"/>
                <c:pt idx="0">
                  <c:v>Aeroturismo Agencia de Viagens Ltda.</c:v>
                </c:pt>
                <c:pt idx="1">
                  <c:v>Propag Turismo</c:v>
                </c:pt>
              </c:strCache>
            </c:strRef>
          </c:cat>
          <c:val>
            <c:numRef>
              <c:f>PASSAGENS!$B$2:$B$3</c:f>
              <c:numCache>
                <c:formatCode>_-* #,##0.00_-;\-* #,##0.00_-;_-* "-"??_-;_-@_-</c:formatCode>
                <c:ptCount val="2"/>
                <c:pt idx="0">
                  <c:v>3239.17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PASSAGENS!$A$2:$A$3</c:f>
              <c:strCache>
                <c:ptCount val="2"/>
                <c:pt idx="0">
                  <c:v>Aeroturismo Agencia de Viagens Ltda.</c:v>
                </c:pt>
                <c:pt idx="1">
                  <c:v>Propag Turismo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12990.99</c:v>
                </c:pt>
              </c:numCache>
            </c:numRef>
          </c:val>
        </c:ser>
        <c:axId val="59248640"/>
        <c:axId val="59250176"/>
      </c:barChart>
      <c:catAx>
        <c:axId val="59248640"/>
        <c:scaling>
          <c:orientation val="minMax"/>
        </c:scaling>
        <c:axPos val="b"/>
        <c:numFmt formatCode="General" sourceLinked="1"/>
        <c:majorTickMark val="none"/>
        <c:tickLblPos val="nextTo"/>
        <c:crossAx val="59250176"/>
        <c:crosses val="autoZero"/>
        <c:auto val="1"/>
        <c:lblAlgn val="ctr"/>
        <c:lblOffset val="100"/>
      </c:catAx>
      <c:valAx>
        <c:axId val="592501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592486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9620664183444159"/>
          <c:y val="1.9940491848318569E-2"/>
          <c:w val="0.75986986656608246"/>
          <c:h val="0.60787705545715565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'MATERIAL DE CONSUMO'!$A$2:$A$5</c:f>
              <c:strCache>
                <c:ptCount val="4"/>
                <c:pt idx="0">
                  <c:v>Material de Limpeza e Produtos de Higienização</c:v>
                </c:pt>
                <c:pt idx="1">
                  <c:v>Material de Consumo - Pagamento Antecipado</c:v>
                </c:pt>
                <c:pt idx="2">
                  <c:v>Material de Expediente</c:v>
                </c:pt>
                <c:pt idx="3">
                  <c:v>Material Elétrico e Eletrônico</c:v>
                </c:pt>
              </c:strCache>
            </c:strRef>
          </c:cat>
          <c:val>
            <c:numRef>
              <c:f>'MATERIAL DE CONSUMO'!$B$2:$B$5</c:f>
              <c:numCache>
                <c:formatCode>#,##0.00</c:formatCode>
                <c:ptCount val="4"/>
                <c:pt idx="0">
                  <c:v>8722.369999999999</c:v>
                </c:pt>
                <c:pt idx="1">
                  <c:v>4000</c:v>
                </c:pt>
                <c:pt idx="2">
                  <c:v>3488.59</c:v>
                </c:pt>
                <c:pt idx="3">
                  <c:v>3285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dLbl>
              <c:idx val="1"/>
              <c:layout>
                <c:manualLayout>
                  <c:x val="0"/>
                  <c:y val="-4.4198895027624314E-2"/>
                </c:manualLayout>
              </c:layout>
              <c:dLblPos val="ctr"/>
              <c:showVal val="1"/>
            </c:dLbl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'MATERIAL DE CONSUMO'!$A$2:$A$5</c:f>
              <c:strCache>
                <c:ptCount val="4"/>
                <c:pt idx="0">
                  <c:v>Material de Limpeza e Produtos de Higienização</c:v>
                </c:pt>
                <c:pt idx="1">
                  <c:v>Material de Consumo - Pagamento Antecipado</c:v>
                </c:pt>
                <c:pt idx="2">
                  <c:v>Material de Expediente</c:v>
                </c:pt>
                <c:pt idx="3">
                  <c:v>Material Elétrico e Eletrônico</c:v>
                </c:pt>
              </c:strCache>
            </c:strRef>
          </c:cat>
          <c:val>
            <c:numRef>
              <c:f>'MATERIAL DE CONSUMO'!$C$2:$C$5</c:f>
              <c:numCache>
                <c:formatCode>_-* #,##0.00_-;\-* #,##0.00_-;_-* "-"??_-;_-@_-</c:formatCode>
                <c:ptCount val="4"/>
                <c:pt idx="0">
                  <c:v>0</c:v>
                </c:pt>
                <c:pt idx="1">
                  <c:v>5000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axId val="59552512"/>
        <c:axId val="59554048"/>
      </c:barChart>
      <c:catAx>
        <c:axId val="59552512"/>
        <c:scaling>
          <c:orientation val="minMax"/>
        </c:scaling>
        <c:axPos val="b"/>
        <c:numFmt formatCode="General" sourceLinked="1"/>
        <c:majorTickMark val="none"/>
        <c:tickLblPos val="nextTo"/>
        <c:crossAx val="59554048"/>
        <c:crosses val="autoZero"/>
        <c:auto val="1"/>
        <c:lblAlgn val="ctr"/>
        <c:lblOffset val="100"/>
      </c:catAx>
      <c:valAx>
        <c:axId val="5955404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5955251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i="1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 - PF'!$A$2:$A$4</c:f>
              <c:strCache>
                <c:ptCount val="3"/>
                <c:pt idx="0">
                  <c:v>Pro-Labore a Consultores Eventuais</c:v>
                </c:pt>
                <c:pt idx="1">
                  <c:v>Serviços de Limpeza e Conservação</c:v>
                </c:pt>
                <c:pt idx="2">
                  <c:v>Serv. De Apoio Admin., Técnico e Operacional</c:v>
                </c:pt>
              </c:strCache>
            </c:strRef>
          </c:cat>
          <c:val>
            <c:numRef>
              <c:f>'SERV TER - PF'!$B$2:$B$4</c:f>
              <c:numCache>
                <c:formatCode>_-* #,##0.00_-;\-* #,##0.00_-;_-* "-"??_-;_-@_-</c:formatCode>
                <c:ptCount val="3"/>
                <c:pt idx="0">
                  <c:v>1000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1°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 - PF'!$A$2:$A$4</c:f>
              <c:strCache>
                <c:ptCount val="3"/>
                <c:pt idx="0">
                  <c:v>Pro-Labore a Consultores Eventuais</c:v>
                </c:pt>
                <c:pt idx="1">
                  <c:v>Serviços de Limpeza e Conservação</c:v>
                </c:pt>
                <c:pt idx="2">
                  <c:v>Serv. De Apoio Admin., Técnico e Operacional</c:v>
                </c:pt>
              </c:strCache>
            </c:strRef>
          </c:cat>
          <c:val>
            <c:numRef>
              <c:f>'SERV TER - PF'!$C$2:$C$4</c:f>
              <c:numCache>
                <c:formatCode>_-* #,##0.00_-;\-* #,##0.00_-;_-* "-"??_-;_-@_-</c:formatCode>
                <c:ptCount val="3"/>
                <c:pt idx="0">
                  <c:v>29100</c:v>
                </c:pt>
                <c:pt idx="1">
                  <c:v>9119.61</c:v>
                </c:pt>
                <c:pt idx="2">
                  <c:v>5622</c:v>
                </c:pt>
              </c:numCache>
            </c:numRef>
          </c:val>
        </c:ser>
        <c:axId val="59807232"/>
        <c:axId val="59808768"/>
      </c:barChart>
      <c:catAx>
        <c:axId val="59807232"/>
        <c:scaling>
          <c:orientation val="minMax"/>
        </c:scaling>
        <c:axPos val="b"/>
        <c:numFmt formatCode="General" sourceLinked="1"/>
        <c:majorTickMark val="none"/>
        <c:tickLblPos val="nextTo"/>
        <c:crossAx val="59808768"/>
        <c:crosses val="autoZero"/>
        <c:auto val="1"/>
        <c:lblAlgn val="ctr"/>
        <c:lblOffset val="100"/>
      </c:catAx>
      <c:valAx>
        <c:axId val="598087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5980723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PJ'!$A$2:$A$6</c:f>
              <c:strCache>
                <c:ptCount val="5"/>
                <c:pt idx="0">
                  <c:v>Vigilância Ostensiva/Monitorada</c:v>
                </c:pt>
                <c:pt idx="1">
                  <c:v>Limpeza e Conservação</c:v>
                </c:pt>
                <c:pt idx="2">
                  <c:v>Serviços de Energia Elétrica</c:v>
                </c:pt>
                <c:pt idx="3">
                  <c:v>Locação de Veículos</c:v>
                </c:pt>
                <c:pt idx="4">
                  <c:v>Serviços de Seleção e Treinamento</c:v>
                </c:pt>
              </c:strCache>
            </c:strRef>
          </c:cat>
          <c:val>
            <c:numRef>
              <c:f>'SERV TERC - PJ'!$B$2:$B$6</c:f>
              <c:numCache>
                <c:formatCode>#,##0.00</c:formatCode>
                <c:ptCount val="5"/>
                <c:pt idx="0" formatCode="_-* #,##0.00_-;\-* #,##0.00_-;_-* &quot;-&quot;??_-;_-@_-">
                  <c:v>106672.11</c:v>
                </c:pt>
                <c:pt idx="1">
                  <c:v>45036.63</c:v>
                </c:pt>
                <c:pt idx="2">
                  <c:v>32176.420000000002</c:v>
                </c:pt>
                <c:pt idx="3">
                  <c:v>25395.960000000003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'SERV TERC - PJ'!$A$2:$A$6</c:f>
              <c:strCache>
                <c:ptCount val="5"/>
                <c:pt idx="0">
                  <c:v>Vigilância Ostensiva/Monitorada</c:v>
                </c:pt>
                <c:pt idx="1">
                  <c:v>Limpeza e Conservação</c:v>
                </c:pt>
                <c:pt idx="2">
                  <c:v>Serviços de Energia Elétrica</c:v>
                </c:pt>
                <c:pt idx="3">
                  <c:v>Locação de Veículos</c:v>
                </c:pt>
                <c:pt idx="4">
                  <c:v>Serviços de Seleção e Treinamento</c:v>
                </c:pt>
              </c:strCache>
            </c:strRef>
          </c:cat>
          <c:val>
            <c:numRef>
              <c:f>'SERV TERC - PJ'!$C$2:$C$6</c:f>
              <c:numCache>
                <c:formatCode>#,##0.00</c:formatCode>
                <c:ptCount val="5"/>
                <c:pt idx="0">
                  <c:v>102627.72</c:v>
                </c:pt>
                <c:pt idx="1">
                  <c:v>35384.97</c:v>
                </c:pt>
                <c:pt idx="2">
                  <c:v>30563.95</c:v>
                </c:pt>
                <c:pt idx="3" formatCode="_-* #,##0.00_-;\-* #,##0.00_-;_-* &quot;-&quot;??_-;_-@_-">
                  <c:v>30046.53</c:v>
                </c:pt>
                <c:pt idx="4">
                  <c:v>15900</c:v>
                </c:pt>
              </c:numCache>
            </c:numRef>
          </c:val>
        </c:ser>
        <c:axId val="60014592"/>
        <c:axId val="60004608"/>
      </c:barChart>
      <c:valAx>
        <c:axId val="6000460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60014592"/>
        <c:crosses val="autoZero"/>
        <c:crossBetween val="between"/>
      </c:valAx>
      <c:catAx>
        <c:axId val="60014592"/>
        <c:scaling>
          <c:orientation val="minMax"/>
        </c:scaling>
        <c:axPos val="b"/>
        <c:numFmt formatCode="General" sourceLinked="1"/>
        <c:majorTickMark val="none"/>
        <c:tickLblPos val="nextTo"/>
        <c:crossAx val="6000460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 baseline="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Quadrim. 2016</c:v>
          </c:tx>
          <c:dLbls>
            <c:txPr>
              <a:bodyPr rot="-5400000" vert="horz"/>
              <a:lstStyle/>
              <a:p>
                <a:pPr>
                  <a:defRPr sz="1100"/>
                </a:pPr>
                <a:endParaRPr lang="pt-BR"/>
              </a:p>
            </c:txPr>
            <c:dLblPos val="ctr"/>
            <c:showVal val="1"/>
          </c:dLbls>
          <c:cat>
            <c:strRef>
              <c:f>'AUXÍLIO FINANC. A ESTUDANTES'!$A$2:$A$4</c:f>
              <c:strCache>
                <c:ptCount val="3"/>
                <c:pt idx="0">
                  <c:v>Fun. De Amparo a Pesquisa do Estado de Alagoas</c:v>
                </c:pt>
                <c:pt idx="1">
                  <c:v>Mateus Gomes Alves</c:v>
                </c:pt>
                <c:pt idx="2">
                  <c:v>Iacones Moura de França</c:v>
                </c:pt>
              </c:strCache>
            </c:strRef>
          </c:cat>
          <c:val>
            <c:numRef>
              <c:f>'AUXÍLIO FINANC. A ESTUDANTES'!$B$2:$B$4</c:f>
              <c:numCache>
                <c:formatCode>_-* #,##0.00_-;\-* #,##0.00_-;_-* "-"??_-;_-@_-</c:formatCode>
                <c:ptCount val="3"/>
                <c:pt idx="0">
                  <c:v>1885900</c:v>
                </c:pt>
                <c:pt idx="1">
                  <c:v>4000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dLbls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dLblPos val="ctr"/>
            <c:showVal val="1"/>
          </c:dLbls>
          <c:cat>
            <c:strRef>
              <c:f>'AUXÍLIO FINANC. A ESTUDANTES'!$A$2:$A$4</c:f>
              <c:strCache>
                <c:ptCount val="3"/>
                <c:pt idx="0">
                  <c:v>Fun. De Amparo a Pesquisa do Estado de Alagoas</c:v>
                </c:pt>
                <c:pt idx="1">
                  <c:v>Mateus Gomes Alves</c:v>
                </c:pt>
                <c:pt idx="2">
                  <c:v>Iacones Moura de França</c:v>
                </c:pt>
              </c:strCache>
            </c:strRef>
          </c:cat>
          <c:val>
            <c:numRef>
              <c:f>'AUXÍLIO FINANC. A ESTUDANTES'!$C$2:$C$4</c:f>
              <c:numCache>
                <c:formatCode>_-* #,##0.00_-;\-* #,##0.00_-;_-* "-"??_-;_-@_-</c:formatCode>
                <c:ptCount val="3"/>
                <c:pt idx="0">
                  <c:v>3106400</c:v>
                </c:pt>
                <c:pt idx="1">
                  <c:v>8000</c:v>
                </c:pt>
                <c:pt idx="2">
                  <c:v>14000</c:v>
                </c:pt>
              </c:numCache>
            </c:numRef>
          </c:val>
        </c:ser>
        <c:axId val="60247040"/>
        <c:axId val="60257024"/>
      </c:barChart>
      <c:catAx>
        <c:axId val="60247040"/>
        <c:scaling>
          <c:orientation val="minMax"/>
        </c:scaling>
        <c:axPos val="b"/>
        <c:numFmt formatCode="General" sourceLinked="1"/>
        <c:majorTickMark val="none"/>
        <c:tickLblPos val="nextTo"/>
        <c:crossAx val="60257024"/>
        <c:crosses val="autoZero"/>
        <c:auto val="1"/>
        <c:lblAlgn val="ctr"/>
        <c:lblOffset val="100"/>
      </c:catAx>
      <c:valAx>
        <c:axId val="602570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602470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36565" y="491727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ndara" pitchFamily="34" charset="0"/>
              </a:rPr>
              <a:t>QUADRO DE FUNCIONÁRIOS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51011" y="37695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002060"/>
                </a:solidFill>
                <a:latin typeface="Microsoft YaHei" pitchFamily="34" charset="-122"/>
                <a:ea typeface="Microsoft YaHei" pitchFamily="34" charset="-122"/>
              </a:rPr>
              <a:t>Relatório de Monitoramento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8625" y="1413643"/>
            <a:ext cx="614362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tx2"/>
                </a:solidFill>
              </a:rPr>
              <a:t>FUNDAÇÃO DE AMPARO A PESQUISA DO ESTADO DE ALAGOAS</a:t>
            </a:r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1º Quadrimestre 2016/2017</a:t>
            </a:r>
          </a:p>
        </p:txBody>
      </p:sp>
      <p:sp>
        <p:nvSpPr>
          <p:cNvPr id="11" name="CaixaDeTexto 11"/>
          <p:cNvSpPr txBox="1">
            <a:spLocks noChangeArrowheads="1"/>
          </p:cNvSpPr>
          <p:nvPr/>
        </p:nvSpPr>
        <p:spPr bwMode="auto">
          <a:xfrm>
            <a:off x="660420" y="2256620"/>
            <a:ext cx="60483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100" b="1" dirty="0">
                <a:latin typeface="+mn-lt"/>
              </a:rPr>
              <a:t>APRESENTAÇÃO</a:t>
            </a:r>
          </a:p>
          <a:p>
            <a:pPr algn="just" eaLnBrk="1" hangingPunct="1">
              <a:defRPr/>
            </a:pPr>
            <a:endParaRPr lang="pt-BR" sz="1100" dirty="0">
              <a:latin typeface="+mn-lt"/>
            </a:endParaRPr>
          </a:p>
          <a:p>
            <a:pPr algn="just" eaLnBrk="1" hangingPunct="1">
              <a:defRPr/>
            </a:pPr>
            <a:r>
              <a:rPr lang="pt-BR" sz="1100" dirty="0">
                <a:latin typeface="+mn-lt"/>
              </a:rPr>
              <a:t>Os dados a seguir contemplam uma visão geral das despesas da </a:t>
            </a:r>
            <a:r>
              <a:rPr lang="pt-BR" sz="1100" dirty="0" smtClean="0">
                <a:latin typeface="+mn-lt"/>
              </a:rPr>
              <a:t>Fundação de Amparo a Pesquisa do Estado de Alagoas </a:t>
            </a:r>
            <a:r>
              <a:rPr lang="pt-BR" sz="1100" dirty="0">
                <a:latin typeface="+mn-lt"/>
              </a:rPr>
              <a:t>– </a:t>
            </a:r>
            <a:r>
              <a:rPr lang="pt-BR" sz="1100" dirty="0" smtClean="0">
                <a:latin typeface="+mn-lt"/>
              </a:rPr>
              <a:t>FAPEAL, </a:t>
            </a:r>
            <a:r>
              <a:rPr lang="pt-BR" sz="1100" dirty="0">
                <a:latin typeface="+mn-lt"/>
              </a:rPr>
              <a:t>nos primeiros 4 meses de 2016 e 2017, realizada através do Sistema Integrado de Administração Financeira – SIAFEM, Portal da Transparência Graciliano Ramos, Extrator/SIFAL, Portal do Servidor – SEPLAG, Planilha de Monitoramento da Transparência, Banco de dados da Junta Comercial, E-SIC Alagoas, Diário Oficial do Estado de Alagoas, entre outros.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93754" y="5560220"/>
          <a:ext cx="5643603" cy="2747316"/>
        </p:xfrm>
        <a:graphic>
          <a:graphicData uri="http://schemas.openxmlformats.org/drawingml/2006/table">
            <a:tbl>
              <a:tblPr/>
              <a:tblGrid>
                <a:gridCol w="2908263"/>
                <a:gridCol w="1367670"/>
                <a:gridCol w="1367670"/>
              </a:tblGrid>
              <a:tr h="5715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439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Estatutário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439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Cargo em Comissão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439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Cedido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439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32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29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70081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JURÍDICA–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3755" y="1488254"/>
          <a:ext cx="5429287" cy="1000131"/>
        </p:xfrm>
        <a:graphic>
          <a:graphicData uri="http://schemas.openxmlformats.org/drawingml/2006/table">
            <a:tbl>
              <a:tblPr/>
              <a:tblGrid>
                <a:gridCol w="3010553"/>
                <a:gridCol w="1209367"/>
                <a:gridCol w="1209367"/>
              </a:tblGrid>
              <a:tr h="343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224.903,59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242.194,44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7,69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93755" y="3202766"/>
          <a:ext cx="5429289" cy="2214580"/>
        </p:xfrm>
        <a:graphic>
          <a:graphicData uri="http://schemas.openxmlformats.org/drawingml/2006/table">
            <a:tbl>
              <a:tblPr/>
              <a:tblGrid>
                <a:gridCol w="3010553"/>
                <a:gridCol w="1209368"/>
                <a:gridCol w="1209368"/>
              </a:tblGrid>
              <a:tr h="3291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14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Vigilância Ostensiva/Monitorada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106.672,11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102.627,72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4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Limpeza e Conservação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45.036,63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35.384,97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14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Serviços de Energia Elétrica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32.176,42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30.563,95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4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Locação de Veículos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25.395,96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30.046,53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14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Serviços de Seleção e Treinamento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15.900,00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42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209.281,12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214.523,17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93755" y="6203162"/>
          <a:ext cx="5429289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AUXÍLIO FINANCEIRO A ESTUDANTES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AUXÍLIO FINANCEIRO A ESTUDANTES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34362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AUXÍLIO FINANCEIRO A ESTUDANTES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8" y="1488254"/>
          <a:ext cx="5572163" cy="1000131"/>
        </p:xfrm>
        <a:graphic>
          <a:graphicData uri="http://schemas.openxmlformats.org/drawingml/2006/table">
            <a:tbl>
              <a:tblPr/>
              <a:tblGrid>
                <a:gridCol w="3100393"/>
                <a:gridCol w="1235885"/>
                <a:gridCol w="1235885"/>
              </a:tblGrid>
              <a:tr h="3437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1.889.900,00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3.157.500,00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67,07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181377"/>
          <a:ext cx="5572163" cy="1878776"/>
        </p:xfrm>
        <a:graphic>
          <a:graphicData uri="http://schemas.openxmlformats.org/drawingml/2006/table">
            <a:tbl>
              <a:tblPr/>
              <a:tblGrid>
                <a:gridCol w="3100393"/>
                <a:gridCol w="1235885"/>
                <a:gridCol w="1235885"/>
              </a:tblGrid>
              <a:tr h="3899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1°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2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Fun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De Amparo a Pesquisa do Estado de Alagoas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1.885.900,00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3.106.400,00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2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Mateus Gomes Alves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4.000,00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8.000,00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72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Iacones Moura de França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14.000,00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2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1.889.900,00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3.128.400,00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5845972"/>
          <a:ext cx="5572164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AUXÍLIO FINANCEIRO A PESQUISADORES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91473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AUXÍLIO FINANCEIRO A PESQUISADORES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06015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AUXÍLIO FINANCEIRO A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PESQUISADORES –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2318" y="1488254"/>
          <a:ext cx="5715038" cy="1214445"/>
        </p:xfrm>
        <a:graphic>
          <a:graphicData uri="http://schemas.openxmlformats.org/drawingml/2006/table">
            <a:tbl>
              <a:tblPr/>
              <a:tblGrid>
                <a:gridCol w="3179890"/>
                <a:gridCol w="1267574"/>
                <a:gridCol w="1267574"/>
              </a:tblGrid>
              <a:tr h="4174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984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24.724,00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84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564.079,19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2.181,50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3417080"/>
          <a:ext cx="5715041" cy="1285884"/>
        </p:xfrm>
        <a:graphic>
          <a:graphicData uri="http://schemas.openxmlformats.org/drawingml/2006/table">
            <a:tbl>
              <a:tblPr/>
              <a:tblGrid>
                <a:gridCol w="3179891"/>
                <a:gridCol w="1267575"/>
                <a:gridCol w="1267575"/>
              </a:tblGrid>
              <a:tr h="442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1°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19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Auxílio a Pesquisadores no País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24.724,00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564.079,19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19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24.724,00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564.079,19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22317" y="5631658"/>
          <a:ext cx="5715039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RESSARCIMENTO DESP. PESSOAL REQUISITADO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98617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RESSARCIMENTO DESP. PESSOAL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REQUISITADO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06015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RESSARCIMENTO DESP. PESSOAL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REQUISITADO –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93752" y="1488254"/>
          <a:ext cx="5572166" cy="1214447"/>
        </p:xfrm>
        <a:graphic>
          <a:graphicData uri="http://schemas.openxmlformats.org/drawingml/2006/table">
            <a:tbl>
              <a:tblPr/>
              <a:tblGrid>
                <a:gridCol w="3134956"/>
                <a:gridCol w="1218605"/>
                <a:gridCol w="1218605"/>
              </a:tblGrid>
              <a:tr h="4174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98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45.725,76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8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126.618,93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176,91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93754" y="3488519"/>
          <a:ext cx="5572164" cy="1285883"/>
        </p:xfrm>
        <a:graphic>
          <a:graphicData uri="http://schemas.openxmlformats.org/drawingml/2006/table">
            <a:tbl>
              <a:tblPr/>
              <a:tblGrid>
                <a:gridCol w="3134956"/>
                <a:gridCol w="1218604"/>
                <a:gridCol w="1218604"/>
              </a:tblGrid>
              <a:tr h="4420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1ª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19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Universidade Federal de Alagoas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45.725,76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126.618,93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19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45.725,76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126.618,93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993755" y="5560220"/>
          <a:ext cx="5572164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TELEFONIA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98617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TELEFONIA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7218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TELEFONIA–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2316" y="1559692"/>
          <a:ext cx="5715041" cy="1143009"/>
        </p:xfrm>
        <a:graphic>
          <a:graphicData uri="http://schemas.openxmlformats.org/drawingml/2006/table">
            <a:tbl>
              <a:tblPr/>
              <a:tblGrid>
                <a:gridCol w="3085485"/>
                <a:gridCol w="1314778"/>
                <a:gridCol w="1314778"/>
              </a:tblGrid>
              <a:tr h="3929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4.953,87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4.775,24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3,61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6" y="3488518"/>
          <a:ext cx="5715041" cy="1500197"/>
        </p:xfrm>
        <a:graphic>
          <a:graphicData uri="http://schemas.openxmlformats.org/drawingml/2006/table">
            <a:tbl>
              <a:tblPr/>
              <a:tblGrid>
                <a:gridCol w="3085485"/>
                <a:gridCol w="1314778"/>
                <a:gridCol w="1314778"/>
              </a:tblGrid>
              <a:tr h="388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06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Serviço de Telefonia Fixa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3.914,05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3.996,71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06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 de Telefonia Móvel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1.039,82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778,53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706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4.953,87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4.775,24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5845972"/>
          <a:ext cx="5715040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313132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0303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VEÍCULOS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22315" y="1559692"/>
          <a:ext cx="5715041" cy="1285884"/>
        </p:xfrm>
        <a:graphic>
          <a:graphicData uri="http://schemas.openxmlformats.org/drawingml/2006/table">
            <a:tbl>
              <a:tblPr/>
              <a:tblGrid>
                <a:gridCol w="3085485"/>
                <a:gridCol w="1314778"/>
                <a:gridCol w="1314778"/>
              </a:tblGrid>
              <a:tr h="4420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19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25.395,96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19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30.046,53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18,31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5" y="3631393"/>
          <a:ext cx="5715041" cy="1285885"/>
        </p:xfrm>
        <a:graphic>
          <a:graphicData uri="http://schemas.openxmlformats.org/drawingml/2006/table">
            <a:tbl>
              <a:tblPr/>
              <a:tblGrid>
                <a:gridCol w="3085485"/>
                <a:gridCol w="1314778"/>
                <a:gridCol w="1314778"/>
              </a:tblGrid>
              <a:tr h="4420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19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RVM Locação e Serviços Ltda. 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30.046,53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25.395,96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19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30.046,53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25.395,96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5774534"/>
          <a:ext cx="571504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27166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PRINCIPAIS FORNECEDORES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636565" y="1916874"/>
          <a:ext cx="6286544" cy="7132116"/>
        </p:xfrm>
        <a:graphic>
          <a:graphicData uri="http://schemas.openxmlformats.org/drawingml/2006/table">
            <a:tbl>
              <a:tblPr/>
              <a:tblGrid>
                <a:gridCol w="2317586"/>
                <a:gridCol w="784341"/>
                <a:gridCol w="2400276"/>
                <a:gridCol w="784341"/>
              </a:tblGrid>
              <a:tr h="39921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FORNECEDORES 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5684" marR="5684" marT="568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684" marR="5684" marT="568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FORNECEDORES 1º Quadrim. 2017</a:t>
                      </a:r>
                    </a:p>
                  </a:txBody>
                  <a:tcPr marL="5684" marR="5684" marT="568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684" marR="5684" marT="568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FUN DE AMPARO A PESQUISA DO EST DE ALAGO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1.885.993,50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FUN DE AMPARO A PESQUISA DO EST DE ALAGO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3.106.400,00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SCOLTT SEGURANCA DE VALORES LTDA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106.672,11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UNIVERSIDADE FEDERAL DE ALAGOAS - UFAL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126.618,93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UNIVERSIDADE FEDERAL DE ALAGOAS - UFAL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45.725,76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SCOLTT SEGURANCA DE VALORES LTDA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102.627,72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CONSERG EMPREEND.E SERVICOS AMBIENTAIS L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45.036,63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BALDOINO FONSECA DE SOUZA SANTOS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71.816,00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32.176,42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THIAGO MENDONCA DE AQUINO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70.000,00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RVM LOCACAO E SERVICOS LTDA ME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25.395,96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JOSUE CARINHANHA CALDAS SANTOS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56.502,12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INSS - INSTITUTO NACIONAL DO SEGURO SOCI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21.892,32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EDUARDO JORGE DA SILVA FONSECA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40.000,00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FUNDO DE PREVIDENCIA DO ESTADO DE ALAGOA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20.483,40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EDUARDO NOBRE LAGES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40.000,00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ROSELINE VANESSA SANTOS OLIVEIRA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20.336,00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CONSERG EMPREEND.E SERVICOS AMBIENTAIS L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35.384,97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IRMAO LIMA PAPELARIA  LTDA-ME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7.810,00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30.563,95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FUNDO FINANCEIRO DO ESTADO DE ALAGOAS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5.269,92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RVM LOCACAO E SERVICOS LTDA ME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30.046,53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FABIO GUEDES GOMES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JOSE VIEIRA DA SILVA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30.000,00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EDUARDO CALIL DE OLIVEIRA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4.388,00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ANTONIO DIAS SANTIAGO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26.600,00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GEORGINEI SOUZA NERI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FUNDO DE PREVIDENCIA DO ESTADO DE ALAGOA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21.663,30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MATEUS GOMES ALVES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WANDER GUSTAVO BOTERO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20.000,00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3.914,05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INSS - INSTITUTO NACIONAL DO SEGURO SOCI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19.968,01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TRANSPAL-ASSOCIACAO DE TRANSP.DE PASS.ES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3.534,00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WAYNE SANTOS DE ASSIS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18.000,00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BANCO DO BRASIL S.A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3.529,50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CONFAP-CONS NAC DAS FUND EST DE A. A PES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16.836,53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COLMED-COM.DE LAMPADAS E MAT.DIVERSOS LT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3.285,00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CONSULTRE CONSULTORIA E TREINAMENTO LTDA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15.900,00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AEROTURISMO AGENCIA DE VIAGENS LTDA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3.239,17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C0504D"/>
                          </a:solidFill>
                          <a:latin typeface="Calibri"/>
                        </a:rPr>
                        <a:t>MARCIO HENRIQUE BATISTA DA SILVA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C0504D"/>
                          </a:solidFill>
                          <a:latin typeface="Calibri"/>
                        </a:rPr>
                        <a:t>15.000,00</a:t>
                      </a:r>
                    </a:p>
                  </a:txBody>
                  <a:tcPr marL="5684" marR="5684" marT="568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08003" y="120022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ndara" pitchFamily="34" charset="0"/>
              </a:rPr>
              <a:t>QUADRO DE FUNCIONÁRIOS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08003" y="377427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ndara" pitchFamily="34" charset="0"/>
              </a:rPr>
              <a:t>QUADRO DE 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FUNCIONÁRIOS – REPRESENTAÇÃO GRÁFICA 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93755" y="1689239"/>
          <a:ext cx="5715040" cy="1513527"/>
        </p:xfrm>
        <a:graphic>
          <a:graphicData uri="http://schemas.openxmlformats.org/drawingml/2006/table">
            <a:tbl>
              <a:tblPr/>
              <a:tblGrid>
                <a:gridCol w="2945076"/>
                <a:gridCol w="1384982"/>
                <a:gridCol w="1384982"/>
              </a:tblGrid>
              <a:tr h="521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962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962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9,4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93755" y="4417212"/>
          <a:ext cx="5715040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91675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VARIAÇÃO NO PERÍODO E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417344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345378"/>
          <a:ext cx="5715040" cy="1000132"/>
        </p:xfrm>
        <a:graphic>
          <a:graphicData uri="http://schemas.openxmlformats.org/drawingml/2006/table">
            <a:tbl>
              <a:tblPr/>
              <a:tblGrid>
                <a:gridCol w="3258048"/>
                <a:gridCol w="1228496"/>
                <a:gridCol w="1228496"/>
              </a:tblGrid>
              <a:tr h="3437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Executado 1º Quadr.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2.702.669,69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Executado 1º Quadr.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4.731.270,31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75,06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2488385"/>
          <a:ext cx="5715040" cy="2714645"/>
        </p:xfrm>
        <a:graphic>
          <a:graphicData uri="http://schemas.openxmlformats.org/drawingml/2006/table">
            <a:tbl>
              <a:tblPr/>
              <a:tblGrid>
                <a:gridCol w="3258048"/>
                <a:gridCol w="1228496"/>
                <a:gridCol w="1228496"/>
              </a:tblGrid>
              <a:tr h="28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Dotação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50.742.175,00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56.896.508,00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Suplementação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1.138.121,47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518.474,14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Reduções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-950.196,32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-22.868.215,26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Atualizado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50.930.100,15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34.546.766,88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Empenhado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3.077.492,42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5.663.181,21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Liquidado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2.944.121,04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4.769.783,09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Pago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2.702.669,69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4.731.270,31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Disponível a Emp.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47.585.039,73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28.879.880,67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Execução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6,0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16,4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922317" y="5917410"/>
          <a:ext cx="571504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202502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DETALHAMENTO DAS DESPESAS PAGAS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22317" y="1774006"/>
          <a:ext cx="5715039" cy="6500862"/>
        </p:xfrm>
        <a:graphic>
          <a:graphicData uri="http://schemas.openxmlformats.org/drawingml/2006/table">
            <a:tbl>
              <a:tblPr/>
              <a:tblGrid>
                <a:gridCol w="3258047"/>
                <a:gridCol w="1228496"/>
                <a:gridCol w="1228496"/>
              </a:tblGrid>
              <a:tr h="41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AUXILIO FINANCEIRO A ESTUDANTES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1.889.900,00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3.157.500,00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VENC.E VANTAGENS FIXAS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426.498,75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480.676,82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224.903,59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242.194,44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RESSARCIMENTO DE DESPESA PESSOAL REQUISITADO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45.725,76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126.618,93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25.753,32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30.732,84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AUXILIO FINANCEIRO A PESQUISADORES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24.724,00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564.079,19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OBRIGACOES PATRONAIS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21.892,32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19.968,01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19.959,96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5.664,46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DIARIAS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8.481,00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14.892,00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OBRIGACOES TRIBUTARIAS E CONTRIBUTIVAS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5.989,14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23.171,73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PASSAGENS E DESPESAS COM LOCOMOCAO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3.239,17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12.990,99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8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2.657,32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INDENIZACOES E RESTITUICOES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1.692,40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8.390,09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SERVICOS DE TERCEIROS - PESSOA FISICA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43.841,61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779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OUTROS BENEFICIOS PREVIDENCIARIOS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252,96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549,2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8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2.702.669,69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4.731.270,31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PESSOAL CIVIL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PESSOAL CIVIL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6316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PESSOAL CIVIL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559692"/>
          <a:ext cx="5715040" cy="1000132"/>
        </p:xfrm>
        <a:graphic>
          <a:graphicData uri="http://schemas.openxmlformats.org/drawingml/2006/table">
            <a:tbl>
              <a:tblPr/>
              <a:tblGrid>
                <a:gridCol w="2409638"/>
                <a:gridCol w="1652701"/>
                <a:gridCol w="1652701"/>
              </a:tblGrid>
              <a:tr h="3437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426.498,75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480.676,82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12,70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3345643"/>
          <a:ext cx="5715039" cy="2000263"/>
        </p:xfrm>
        <a:graphic>
          <a:graphicData uri="http://schemas.openxmlformats.org/drawingml/2006/table">
            <a:tbl>
              <a:tblPr/>
              <a:tblGrid>
                <a:gridCol w="2409637"/>
                <a:gridCol w="1652701"/>
                <a:gridCol w="1652701"/>
              </a:tblGrid>
              <a:tr h="3465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Vencimentos e Salários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265.913,36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262.152,94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Férias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19.118,15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23.744,67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Subsídios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141.467,24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158.855,85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13º Salário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35.923,36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0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426.498,75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480.676,82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6203162"/>
          <a:ext cx="5715040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27446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PESSOAL CIVIL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488254"/>
          <a:ext cx="5715041" cy="1143009"/>
        </p:xfrm>
        <a:graphic>
          <a:graphicData uri="http://schemas.openxmlformats.org/drawingml/2006/table">
            <a:tbl>
              <a:tblPr/>
              <a:tblGrid>
                <a:gridCol w="2715095"/>
                <a:gridCol w="1499973"/>
                <a:gridCol w="1499973"/>
              </a:tblGrid>
              <a:tr h="3929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8.481,00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14.892,00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75,59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3336124"/>
          <a:ext cx="5715041" cy="1652591"/>
        </p:xfrm>
        <a:graphic>
          <a:graphicData uri="http://schemas.openxmlformats.org/drawingml/2006/table">
            <a:tbl>
              <a:tblPr/>
              <a:tblGrid>
                <a:gridCol w="2715095"/>
                <a:gridCol w="1499973"/>
                <a:gridCol w="1499973"/>
              </a:tblGrid>
              <a:tr h="342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74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Diárias Dentro do 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890,00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440,00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74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Fora do Estado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6.961,00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14.452,00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274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Diárias Pessoal Civil por Indenização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630,00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74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8.481,00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14.892,00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22317" y="5774534"/>
          <a:ext cx="5715040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84557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498871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PASSAGENS E DESPESAS C/ LOCOMOÇÃO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93756" y="1488254"/>
          <a:ext cx="5572162" cy="1071569"/>
        </p:xfrm>
        <a:graphic>
          <a:graphicData uri="http://schemas.openxmlformats.org/drawingml/2006/table">
            <a:tbl>
              <a:tblPr/>
              <a:tblGrid>
                <a:gridCol w="2895340"/>
                <a:gridCol w="1338411"/>
                <a:gridCol w="1338411"/>
              </a:tblGrid>
              <a:tr h="3683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3.239,17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6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1°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12.990,99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301,06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93756" y="3343995"/>
          <a:ext cx="5572162" cy="1358969"/>
        </p:xfrm>
        <a:graphic>
          <a:graphicData uri="http://schemas.openxmlformats.org/drawingml/2006/table">
            <a:tbl>
              <a:tblPr/>
              <a:tblGrid>
                <a:gridCol w="2895340"/>
                <a:gridCol w="1338411"/>
                <a:gridCol w="1338411"/>
              </a:tblGrid>
              <a:tr h="3517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57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Aeroturismo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Agencia de Viagens Ltda.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3.239,17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57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Propag Turismo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12.990,99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357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3.239,17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-  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93755" y="5560220"/>
          <a:ext cx="5572164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7413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631658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MATERIAL DE CONSUMO 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93755" y="1488254"/>
          <a:ext cx="5572165" cy="1071571"/>
        </p:xfrm>
        <a:graphic>
          <a:graphicData uri="http://schemas.openxmlformats.org/drawingml/2006/table">
            <a:tbl>
              <a:tblPr/>
              <a:tblGrid>
                <a:gridCol w="3151155"/>
                <a:gridCol w="1191291"/>
                <a:gridCol w="1229719"/>
              </a:tblGrid>
              <a:tr h="3689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1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ndara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19.959,96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1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ndara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5.664,46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- 71,62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93755" y="3274204"/>
          <a:ext cx="5572164" cy="2071702"/>
        </p:xfrm>
        <a:graphic>
          <a:graphicData uri="http://schemas.openxmlformats.org/drawingml/2006/table">
            <a:tbl>
              <a:tblPr/>
              <a:tblGrid>
                <a:gridCol w="3151155"/>
                <a:gridCol w="1191290"/>
                <a:gridCol w="1229719"/>
              </a:tblGrid>
              <a:tr h="3588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425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Material de Limpeza e Produtos de Higienização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8.722,37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25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Material de Consumo - Pagamento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4.000,00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5.000,00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425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de Expediente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3.488,59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25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Material Elétrico e Eletrônico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3.285,00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4256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19.495,96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5.000,00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93755" y="6131725"/>
          <a:ext cx="5572164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565" y="1057346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 – VARIAÇÃO NO PERÍODO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6565" y="270270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 – DETALHAMENTO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6565" y="5560220"/>
            <a:ext cx="628654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TERCEIROS PESSOA FÍSICA– REPRESENTAÇÃO GRÁFICA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50878" y="1488254"/>
          <a:ext cx="5715040" cy="1000131"/>
        </p:xfrm>
        <a:graphic>
          <a:graphicData uri="http://schemas.openxmlformats.org/drawingml/2006/table">
            <a:tbl>
              <a:tblPr/>
              <a:tblGrid>
                <a:gridCol w="3414646"/>
                <a:gridCol w="1150197"/>
                <a:gridCol w="1150197"/>
              </a:tblGrid>
              <a:tr h="343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Quadrim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1.000,00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81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 Executado 1º Quadrim.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43.841,61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4.284,16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50879" y="3202766"/>
          <a:ext cx="5715040" cy="2054411"/>
        </p:xfrm>
        <a:graphic>
          <a:graphicData uri="http://schemas.openxmlformats.org/drawingml/2006/table">
            <a:tbl>
              <a:tblPr/>
              <a:tblGrid>
                <a:gridCol w="3414646"/>
                <a:gridCol w="1150197"/>
                <a:gridCol w="1150197"/>
              </a:tblGrid>
              <a:tr h="4263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070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1F497D"/>
                          </a:solidFill>
                          <a:latin typeface="Calibri"/>
                        </a:rPr>
                        <a:t>Pro-Labore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a Consultores Eventuais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1.000,00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29.100,00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070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Serviços de Limpeza e Conservação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9.119,61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070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Serv. De Apoio Admin., Técnico e Operacional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5.622,00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070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1.000,00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43.841,61 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850879" y="6131724"/>
          <a:ext cx="571504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9440</TotalTime>
  <Words>1398</Words>
  <Application>Microsoft Office PowerPoint</Application>
  <PresentationFormat>Personalizar</PresentationFormat>
  <Paragraphs>503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lh</cp:lastModifiedBy>
  <cp:revision>603</cp:revision>
  <dcterms:created xsi:type="dcterms:W3CDTF">2016-10-22T19:16:28Z</dcterms:created>
  <dcterms:modified xsi:type="dcterms:W3CDTF">2017-09-05T13:58:07Z</dcterms:modified>
</cp:coreProperties>
</file>