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slideLayouts/slideLayout10.xml" ContentType="application/vnd.openxmlformats-officedocument.presentationml.slideLayou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10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1" r:id="rId14"/>
    <p:sldId id="272" r:id="rId15"/>
    <p:sldId id="273" r:id="rId16"/>
    <p:sldId id="274" r:id="rId17"/>
    <p:sldId id="275" r:id="rId18"/>
    <p:sldId id="276" r:id="rId19"/>
    <p:sldId id="277" r:id="rId20"/>
  </p:sldIdLst>
  <p:sldSz cx="7559675" cy="10691813"/>
  <p:notesSz cx="6669088" cy="9926638"/>
  <p:defaultTextStyle>
    <a:defPPr>
      <a:defRPr lang="pt-BR"/>
    </a:defPPr>
    <a:lvl1pPr marL="0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1pPr>
    <a:lvl2pPr marL="521437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2pPr>
    <a:lvl3pPr marL="1042873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3pPr>
    <a:lvl4pPr marL="1564310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4pPr>
    <a:lvl5pPr marL="2085746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5pPr>
    <a:lvl6pPr marL="2607183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6pPr>
    <a:lvl7pPr marL="3128620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7pPr>
    <a:lvl8pPr marL="3650056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8pPr>
    <a:lvl9pPr marL="4171493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368" userDrawn="1">
          <p15:clr>
            <a:srgbClr val="A4A3A4"/>
          </p15:clr>
        </p15:guide>
        <p15:guide id="2" pos="23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Estilo Claro 2 - Ênfase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84E427A-3D55-4303-BF80-6455036E1DE7}" styleName="Estilo com Tema 1 - Ênfas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Estilo com Tema 1 - Ênfase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25E5076-3810-47DD-B79F-674D7AD40C01}" styleName="Estilo Escuro 1 - Ênfas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2838BEF-8BB2-4498-84A7-C5851F593DF1}" styleName="Estilo Médio 4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8FB837D-C827-4EFA-A057-4D05807E0F7C}" styleName="Estilo com Tema 1 - Ênfas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6D9F66E-5EB9-4882-86FB-DCBF35E3C3E4}" styleName="Estilo Médio 4 - Ênfas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Estilo Médio 4 - Ênfas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FD0F851-EC5A-4D38-B0AD-8093EC10F338}" styleName="Estilo Claro 1 - Ênfase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Estilo Médio 1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8FD4443E-F989-4FC4-A0C8-D5A2AF1F390B}" styleName="Estilo Escuro 1 - Ênfase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Estilo Mé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38B1855-1B75-4FBE-930C-398BA8C253C6}" styleName="Estilo com Tema 2 - Ênfase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Estilo com Tema 2 - Ênfase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Estilo com Tema 2 - Ênfase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4C1A8A3-306A-4EB7-A6B1-4F7E0EB9C5D6}" styleName="Estilo Médio 3 - Ênfase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Estilo Claro 3 - Ênfase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034E78-7F5D-4C2E-B375-FC64B27BC917}" styleName="Estilo E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Estilo Escuro 1 - Ênfase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Estilo Escuro 2 - Ênfase 3/Ênfas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Estilo Escuro 2 - Ênfase 1/Ênfas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C7853C-536D-4A76-A0AE-DD22124D55A5}" styleName="Estilo com Tema 1 - Ênfas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15620"/>
    <p:restoredTop sz="94660"/>
  </p:normalViewPr>
  <p:slideViewPr>
    <p:cSldViewPr>
      <p:cViewPr>
        <p:scale>
          <a:sx n="80" d="100"/>
          <a:sy n="80" d="100"/>
        </p:scale>
        <p:origin x="-1602" y="1362"/>
      </p:cViewPr>
      <p:guideLst>
        <p:guide orient="horz" pos="3368"/>
        <p:guide pos="23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uiz.honorato.CGE\Desktop\monitoramento\MONITORAMENTO_QUADRIMESTRE_2017\SEDETUR\MONITORAMENTO_SETE_1&#170;%20QUADRIMESTRE%202017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uiz.honorato.CGE\Desktop\monitoramento\MONITORAMENTO_QUADRIMESTRE_2017\SEDETUR\MONITORAMENTO_SETE_1&#170;%20QUADRIMESTRE%202017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uiz.honorato.CGE\Desktop\monitoramento\MONITORAMENTO_QUADRIMESTRE_2017\SEDETUR\MONITORAMENTO_SETE_1&#170;%20QUADRIMESTRE%202017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uiz.honorato.CGE\Desktop\monitoramento\MONITORAMENTO_QUADRIMESTRE_2017\SEDETUR\MONITORAMENTO_SETE_1&#170;%20QUADRIMESTRE%202017.xlsx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uiz.honorato.CGE\Desktop\monitoramento\MONITORAMENTO_QUADRIMESTRE_2017\SEDETUR\MONITORAMENTO_SETE_1&#170;%20QUADRIMESTRE%202017.xlsx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uiz.honorato.CGE\Desktop\monitoramento\MONITORAMENTO_QUADRIMESTRE_2017\SEDETUR\MONITORAMENTO_SETE_1&#170;%20QUADRIMESTRE%202017.xlsx" TargetMode="Externa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uiz.honorato.CGE\Desktop\monitoramento\MONITORAMENTO_QUADRIMESTRE_2017\SEDETUR\MONITORAMENTO_SETE_1&#170;%20QUADRIMESTRE%202017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uiz.honorato.CGE\Desktop\monitoramento\MONITORAMENTO_QUADRIMESTRE_2017\SEDETUR\MONITORAMENTO_SETE_1&#170;%20QUADRIMESTRE%202017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uiz.honorato.CGE\Desktop\monitoramento\MONITORAMENTO_QUADRIMESTRE_2017\SEDETUR\MONITORAMENTO_SETE_1&#170;%20QUADRIMESTRE%202017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uiz.honorato.CGE\Desktop\monitoramento\MONITORAMENTO_QUADRIMESTRE_2017\SEDETUR\MONITORAMENTO_SETE_1&#170;%20QUADRIMESTRE%202017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uiz.honorato.CGE\Desktop\monitoramento\MONITORAMENTO_QUADRIMESTRE_2017\SEDETUR\MONITORAMENTO_SETE_1&#170;%20QUADRIMESTRE%202017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uiz.honorato.CGE\Desktop\monitoramento\MONITORAMENTO_QUADRIMESTRE_2017\SEDETUR\MONITORAMENTO_SETE_1&#170;%20QUADRIMESTRE%202017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uiz.honorato.CGE\Desktop\monitoramento\MONITORAMENTO_QUADRIMESTRE_2017\SEDETUR\MONITORAMENTO_SETE_1&#170;%20QUADRIMESTRE%202017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uiz.honorato.CGE\Desktop\monitoramento\MONITORAMENTO_QUADRIMESTRE_2017\SEDETUR\MONITORAMENTO_SETE_1&#170;%20QUADRIMESTRE%202017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uiz.honorato.CGE\Desktop\monitoramento\MONITORAMENTO_QUADRIMESTRE_2017\SEDETUR\MONITORAMENTO_SETE_1&#170;%20QUADRIMESTRE%202017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autoTitleDeleted val="1"/>
    <c:plotArea>
      <c:layout/>
      <c:barChart>
        <c:barDir val="col"/>
        <c:grouping val="clustered"/>
        <c:ser>
          <c:idx val="0"/>
          <c:order val="0"/>
          <c:tx>
            <c:v>1º Quadrim. 2016</c:v>
          </c:tx>
          <c:dLbls>
            <c:txPr>
              <a:bodyPr/>
              <a:lstStyle/>
              <a:p>
                <a:pPr>
                  <a:defRPr sz="1200"/>
                </a:pPr>
                <a:endParaRPr lang="pt-BR"/>
              </a:p>
            </c:txPr>
            <c:dLblPos val="ctr"/>
            <c:showVal val="1"/>
          </c:dLbls>
          <c:cat>
            <c:strRef>
              <c:f>FUNCIONÁRIOS_SESAU_2015_2016!$A$2:$A$4</c:f>
              <c:strCache>
                <c:ptCount val="3"/>
                <c:pt idx="0">
                  <c:v>Estatutário</c:v>
                </c:pt>
                <c:pt idx="1">
                  <c:v>Cargo em Comissão</c:v>
                </c:pt>
                <c:pt idx="2">
                  <c:v>Cedido</c:v>
                </c:pt>
              </c:strCache>
            </c:strRef>
          </c:cat>
          <c:val>
            <c:numRef>
              <c:f>FUNCIONÁRIOS_SESAU_2015_2016!$B$2:$B$4</c:f>
              <c:numCache>
                <c:formatCode>_-* #,##0_-;\-* #,##0_-;_-* "-"??_-;_-@_-</c:formatCode>
                <c:ptCount val="3"/>
                <c:pt idx="0">
                  <c:v>38</c:v>
                </c:pt>
                <c:pt idx="1">
                  <c:v>95</c:v>
                </c:pt>
                <c:pt idx="2">
                  <c:v>2</c:v>
                </c:pt>
              </c:numCache>
            </c:numRef>
          </c:val>
        </c:ser>
        <c:ser>
          <c:idx val="1"/>
          <c:order val="1"/>
          <c:tx>
            <c:v>1º Quadrim. 2017</c:v>
          </c:tx>
          <c:dLbls>
            <c:txPr>
              <a:bodyPr/>
              <a:lstStyle/>
              <a:p>
                <a:pPr>
                  <a:defRPr sz="1200"/>
                </a:pPr>
                <a:endParaRPr lang="pt-BR"/>
              </a:p>
            </c:txPr>
            <c:dLblPos val="ctr"/>
            <c:showVal val="1"/>
          </c:dLbls>
          <c:cat>
            <c:strRef>
              <c:f>FUNCIONÁRIOS_SESAU_2015_2016!$A$2:$A$4</c:f>
              <c:strCache>
                <c:ptCount val="3"/>
                <c:pt idx="0">
                  <c:v>Estatutário</c:v>
                </c:pt>
                <c:pt idx="1">
                  <c:v>Cargo em Comissão</c:v>
                </c:pt>
                <c:pt idx="2">
                  <c:v>Cedido</c:v>
                </c:pt>
              </c:strCache>
            </c:strRef>
          </c:cat>
          <c:val>
            <c:numRef>
              <c:f>FUNCIONÁRIOS_SESAU_2015_2016!$C$2:$C$4</c:f>
              <c:numCache>
                <c:formatCode>_-* #,##0_-;\-* #,##0_-;_-* "-"??_-;_-@_-</c:formatCode>
                <c:ptCount val="3"/>
                <c:pt idx="0">
                  <c:v>34</c:v>
                </c:pt>
                <c:pt idx="1">
                  <c:v>83</c:v>
                </c:pt>
                <c:pt idx="2">
                  <c:v>2</c:v>
                </c:pt>
              </c:numCache>
            </c:numRef>
          </c:val>
        </c:ser>
        <c:axId val="104260352"/>
        <c:axId val="104263040"/>
      </c:barChart>
      <c:catAx>
        <c:axId val="104260352"/>
        <c:scaling>
          <c:orientation val="minMax"/>
        </c:scaling>
        <c:axPos val="b"/>
        <c:majorTickMark val="none"/>
        <c:tickLblPos val="nextTo"/>
        <c:crossAx val="104263040"/>
        <c:crosses val="autoZero"/>
        <c:auto val="1"/>
        <c:lblAlgn val="ctr"/>
        <c:lblOffset val="100"/>
      </c:catAx>
      <c:valAx>
        <c:axId val="104263040"/>
        <c:scaling>
          <c:orientation val="minMax"/>
        </c:scaling>
        <c:axPos val="l"/>
        <c:majorGridlines/>
        <c:numFmt formatCode="_-* #,##0_-;\-* #,##0_-;_-* &quot;-&quot;??_-;_-@_-" sourceLinked="1"/>
        <c:majorTickMark val="none"/>
        <c:tickLblPos val="nextTo"/>
        <c:txPr>
          <a:bodyPr/>
          <a:lstStyle/>
          <a:p>
            <a:pPr>
              <a:defRPr sz="1200"/>
            </a:pPr>
            <a:endParaRPr lang="pt-BR"/>
          </a:p>
        </c:txPr>
        <c:crossAx val="104260352"/>
        <c:crosses val="autoZero"/>
        <c:crossBetween val="between"/>
      </c:valAx>
      <c:dTable>
        <c:showHorzBorder val="1"/>
        <c:showVertBorder val="1"/>
        <c:showOutline val="1"/>
        <c:showKeys val="1"/>
        <c:txPr>
          <a:bodyPr/>
          <a:lstStyle/>
          <a:p>
            <a:pPr rtl="0">
              <a:defRPr sz="1200"/>
            </a:pPr>
            <a:endParaRPr lang="pt-BR"/>
          </a:p>
        </c:txPr>
      </c:dTable>
      <c:sp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</c:spPr>
    </c:plotArea>
    <c:plotVisOnly val="1"/>
  </c:chart>
  <c:spPr>
    <a:gradFill>
      <a:gsLst>
        <a:gs pos="0">
          <a:srgbClr val="4F81BD">
            <a:tint val="66000"/>
            <a:satMod val="160000"/>
          </a:srgbClr>
        </a:gs>
        <a:gs pos="50000">
          <a:srgbClr val="4F81BD">
            <a:tint val="44500"/>
            <a:satMod val="160000"/>
          </a:srgbClr>
        </a:gs>
        <a:gs pos="100000">
          <a:srgbClr val="4F81BD">
            <a:tint val="23500"/>
            <a:satMod val="160000"/>
          </a:srgbClr>
        </a:gs>
      </a:gsLst>
      <a:lin ang="5400000" scaled="0"/>
    </a:gradFill>
  </c:spPr>
  <c:externalData r:id="rId1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autoTitleDeleted val="1"/>
    <c:plotArea>
      <c:layout/>
      <c:barChart>
        <c:barDir val="col"/>
        <c:grouping val="clustered"/>
        <c:ser>
          <c:idx val="0"/>
          <c:order val="0"/>
          <c:tx>
            <c:v>1º Quadrim. 2016</c:v>
          </c:tx>
          <c:dLbls>
            <c:txPr>
              <a:bodyPr rot="-5400000" vert="horz"/>
              <a:lstStyle/>
              <a:p>
                <a:pPr>
                  <a:defRPr sz="1100"/>
                </a:pPr>
                <a:endParaRPr lang="pt-BR"/>
              </a:p>
            </c:txPr>
            <c:dLblPos val="ctr"/>
            <c:showVal val="1"/>
          </c:dLbls>
          <c:cat>
            <c:strRef>
              <c:f>TELEFONIA!$A$2:$A$3</c:f>
              <c:strCache>
                <c:ptCount val="2"/>
                <c:pt idx="0">
                  <c:v>Serviço de Telefonia Móvel</c:v>
                </c:pt>
                <c:pt idx="1">
                  <c:v>Serviço de Telefonia Fixa</c:v>
                </c:pt>
              </c:strCache>
            </c:strRef>
          </c:cat>
          <c:val>
            <c:numRef>
              <c:f>TELEFONIA!$B$2:$B$3</c:f>
              <c:numCache>
                <c:formatCode>_-* #,##0.00_-;\-* #,##0.00_-;_-* "-"??_-;_-@_-</c:formatCode>
                <c:ptCount val="2"/>
                <c:pt idx="0">
                  <c:v>6399.9</c:v>
                </c:pt>
                <c:pt idx="1">
                  <c:v>4751.18</c:v>
                </c:pt>
              </c:numCache>
            </c:numRef>
          </c:val>
        </c:ser>
        <c:ser>
          <c:idx val="1"/>
          <c:order val="1"/>
          <c:tx>
            <c:v>1º Quadrim. 2017</c:v>
          </c:tx>
          <c:dLbls>
            <c:txPr>
              <a:bodyPr rot="-5400000" vert="horz"/>
              <a:lstStyle/>
              <a:p>
                <a:pPr>
                  <a:defRPr sz="1100"/>
                </a:pPr>
                <a:endParaRPr lang="pt-BR"/>
              </a:p>
            </c:txPr>
            <c:dLblPos val="ctr"/>
            <c:showVal val="1"/>
          </c:dLbls>
          <c:cat>
            <c:strRef>
              <c:f>TELEFONIA!$A$2:$A$3</c:f>
              <c:strCache>
                <c:ptCount val="2"/>
                <c:pt idx="0">
                  <c:v>Serviço de Telefonia Móvel</c:v>
                </c:pt>
                <c:pt idx="1">
                  <c:v>Serviço de Telefonia Fixa</c:v>
                </c:pt>
              </c:strCache>
            </c:strRef>
          </c:cat>
          <c:val>
            <c:numRef>
              <c:f>TELEFONIA!$C$2:$C$3</c:f>
              <c:numCache>
                <c:formatCode>_-* #,##0.00_-;\-* #,##0.00_-;_-* "-"??_-;_-@_-</c:formatCode>
                <c:ptCount val="2"/>
                <c:pt idx="0">
                  <c:v>2103.88</c:v>
                </c:pt>
                <c:pt idx="1">
                  <c:v>4476.26</c:v>
                </c:pt>
              </c:numCache>
            </c:numRef>
          </c:val>
        </c:ser>
        <c:axId val="149524864"/>
        <c:axId val="151428096"/>
      </c:barChart>
      <c:catAx>
        <c:axId val="149524864"/>
        <c:scaling>
          <c:orientation val="minMax"/>
        </c:scaling>
        <c:axPos val="b"/>
        <c:numFmt formatCode="General" sourceLinked="1"/>
        <c:majorTickMark val="none"/>
        <c:tickLblPos val="nextTo"/>
        <c:crossAx val="151428096"/>
        <c:crosses val="autoZero"/>
        <c:auto val="1"/>
        <c:lblAlgn val="ctr"/>
        <c:lblOffset val="100"/>
      </c:catAx>
      <c:valAx>
        <c:axId val="151428096"/>
        <c:scaling>
          <c:orientation val="minMax"/>
        </c:scaling>
        <c:axPos val="l"/>
        <c:majorGridlines/>
        <c:numFmt formatCode="_-* #,##0.00_-;\-* #,##0.00_-;_-* &quot;-&quot;??_-;_-@_-" sourceLinked="1"/>
        <c:majorTickMark val="none"/>
        <c:tickLblPos val="nextTo"/>
        <c:txPr>
          <a:bodyPr/>
          <a:lstStyle/>
          <a:p>
            <a:pPr>
              <a:defRPr sz="1100"/>
            </a:pPr>
            <a:endParaRPr lang="pt-BR"/>
          </a:p>
        </c:txPr>
        <c:crossAx val="149524864"/>
        <c:crosses val="autoZero"/>
        <c:crossBetween val="between"/>
      </c:valAx>
      <c:dTable>
        <c:showHorzBorder val="1"/>
        <c:showVertBorder val="1"/>
        <c:showOutline val="1"/>
        <c:showKeys val="1"/>
        <c:txPr>
          <a:bodyPr/>
          <a:lstStyle/>
          <a:p>
            <a:pPr rtl="0">
              <a:defRPr sz="1100"/>
            </a:pPr>
            <a:endParaRPr lang="pt-BR"/>
          </a:p>
        </c:txPr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</c:spPr>
    </c:plotArea>
    <c:plotVisOnly val="1"/>
  </c:chart>
  <c:spPr>
    <a:gradFill>
      <a:gsLst>
        <a:gs pos="0">
          <a:srgbClr val="4F81BD">
            <a:tint val="66000"/>
            <a:satMod val="160000"/>
          </a:srgbClr>
        </a:gs>
        <a:gs pos="50000">
          <a:srgbClr val="4F81BD">
            <a:tint val="44500"/>
            <a:satMod val="160000"/>
          </a:srgbClr>
        </a:gs>
        <a:gs pos="100000">
          <a:srgbClr val="4F81BD">
            <a:tint val="23500"/>
            <a:satMod val="160000"/>
          </a:srgbClr>
        </a:gs>
      </a:gsLst>
      <a:lin ang="5400000" scaled="0"/>
    </a:gradFill>
    <a:ln>
      <a:noFill/>
    </a:ln>
  </c:spPr>
  <c:externalData r:id="rId1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autoTitleDeleted val="1"/>
    <c:plotArea>
      <c:layout/>
      <c:barChart>
        <c:barDir val="col"/>
        <c:grouping val="clustered"/>
        <c:ser>
          <c:idx val="0"/>
          <c:order val="0"/>
          <c:tx>
            <c:v>1º Quadrim. 2016</c:v>
          </c:tx>
          <c:dLbls>
            <c:txPr>
              <a:bodyPr rot="-5400000" vert="horz"/>
              <a:lstStyle/>
              <a:p>
                <a:pPr>
                  <a:defRPr sz="1100"/>
                </a:pPr>
                <a:endParaRPr lang="pt-BR"/>
              </a:p>
            </c:txPr>
            <c:dLblPos val="ctr"/>
            <c:showVal val="1"/>
          </c:dLbls>
          <c:cat>
            <c:strRef>
              <c:f>'LOCAÇÃO VEÍCILOS'!$A$2</c:f>
              <c:strCache>
                <c:ptCount val="1"/>
                <c:pt idx="0">
                  <c:v>Costa Dourada Veículos Ltda.</c:v>
                </c:pt>
              </c:strCache>
            </c:strRef>
          </c:cat>
          <c:val>
            <c:numRef>
              <c:f>'LOCAÇÃO VEÍCILOS'!$B$2</c:f>
              <c:numCache>
                <c:formatCode>_-* #,##0.00_-;\-* #,##0.00_-;_-* "-"??_-;_-@_-</c:formatCode>
                <c:ptCount val="1"/>
                <c:pt idx="0">
                  <c:v>18390</c:v>
                </c:pt>
              </c:numCache>
            </c:numRef>
          </c:val>
        </c:ser>
        <c:ser>
          <c:idx val="1"/>
          <c:order val="1"/>
          <c:tx>
            <c:v>1º Quadrim. 2017</c:v>
          </c:tx>
          <c:dLbls>
            <c:dLbl>
              <c:idx val="0"/>
              <c:layout/>
              <c:spPr/>
              <c:txPr>
                <a:bodyPr rot="-5400000" vert="horz"/>
                <a:lstStyle/>
                <a:p>
                  <a:pPr>
                    <a:defRPr sz="1100"/>
                  </a:pPr>
                  <a:endParaRPr lang="pt-BR"/>
                </a:p>
              </c:txPr>
              <c:dLblPos val="ctr"/>
              <c:showVal val="1"/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1100"/>
                  </a:pPr>
                  <a:endParaRPr lang="pt-BR"/>
                </a:p>
              </c:txPr>
              <c:dLblPos val="ctr"/>
              <c:showVal val="1"/>
            </c:dLbl>
            <c:txPr>
              <a:bodyPr/>
              <a:lstStyle/>
              <a:p>
                <a:pPr>
                  <a:defRPr sz="1100"/>
                </a:pPr>
                <a:endParaRPr lang="pt-BR"/>
              </a:p>
            </c:txPr>
            <c:showVal val="1"/>
          </c:dLbls>
          <c:cat>
            <c:strRef>
              <c:f>'LOCAÇÃO VEÍCILOS'!$A$2</c:f>
              <c:strCache>
                <c:ptCount val="1"/>
                <c:pt idx="0">
                  <c:v>Costa Dourada Veículos Ltda.</c:v>
                </c:pt>
              </c:strCache>
            </c:strRef>
          </c:cat>
          <c:val>
            <c:numRef>
              <c:f>'LOCAÇÃO VEÍCILOS'!$C$2</c:f>
              <c:numCache>
                <c:formatCode>_-* #,##0.00_-;\-* #,##0.00_-;_-* "-"??_-;_-@_-</c:formatCode>
                <c:ptCount val="1"/>
                <c:pt idx="0">
                  <c:v>30445.29</c:v>
                </c:pt>
              </c:numCache>
            </c:numRef>
          </c:val>
        </c:ser>
        <c:axId val="179240320"/>
        <c:axId val="179500160"/>
      </c:barChart>
      <c:catAx>
        <c:axId val="179240320"/>
        <c:scaling>
          <c:orientation val="minMax"/>
        </c:scaling>
        <c:axPos val="b"/>
        <c:numFmt formatCode="_-* #,##0.00_-;\-* #,##0.00_-;_-* &quot;-&quot;??_-;_-@_-" sourceLinked="1"/>
        <c:majorTickMark val="none"/>
        <c:tickLblPos val="nextTo"/>
        <c:crossAx val="179500160"/>
        <c:crosses val="autoZero"/>
        <c:auto val="1"/>
        <c:lblAlgn val="ctr"/>
        <c:lblOffset val="100"/>
      </c:catAx>
      <c:valAx>
        <c:axId val="179500160"/>
        <c:scaling>
          <c:orientation val="minMax"/>
        </c:scaling>
        <c:axPos val="l"/>
        <c:majorGridlines/>
        <c:numFmt formatCode="_-* #,##0.00_-;\-* #,##0.00_-;_-* &quot;-&quot;??_-;_-@_-" sourceLinked="1"/>
        <c:majorTickMark val="none"/>
        <c:tickLblPos val="nextTo"/>
        <c:txPr>
          <a:bodyPr/>
          <a:lstStyle/>
          <a:p>
            <a:pPr>
              <a:defRPr sz="1100"/>
            </a:pPr>
            <a:endParaRPr lang="pt-BR"/>
          </a:p>
        </c:txPr>
        <c:crossAx val="179240320"/>
        <c:crosses val="autoZero"/>
        <c:crossBetween val="between"/>
      </c:valAx>
      <c:dTable>
        <c:showHorzBorder val="1"/>
        <c:showVertBorder val="1"/>
        <c:showOutline val="1"/>
        <c:showKeys val="1"/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</c:spPr>
    </c:plotArea>
    <c:plotVisOnly val="1"/>
  </c:chart>
  <c:spPr>
    <a:gradFill>
      <a:gsLst>
        <a:gs pos="0">
          <a:srgbClr val="4F81BD">
            <a:tint val="66000"/>
            <a:satMod val="160000"/>
          </a:srgbClr>
        </a:gs>
        <a:gs pos="50000">
          <a:srgbClr val="4F81BD">
            <a:tint val="44500"/>
            <a:satMod val="160000"/>
          </a:srgbClr>
        </a:gs>
        <a:gs pos="100000">
          <a:srgbClr val="4F81BD">
            <a:tint val="23500"/>
            <a:satMod val="160000"/>
          </a:srgbClr>
        </a:gs>
      </a:gsLst>
      <a:lin ang="5400000" scaled="0"/>
    </a:gradFill>
    <a:ln>
      <a:noFill/>
    </a:ln>
  </c:spPr>
  <c:externalData r:id="rId1"/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autoTitleDeleted val="1"/>
    <c:plotArea>
      <c:layout>
        <c:manualLayout>
          <c:layoutTarget val="inner"/>
          <c:xMode val="edge"/>
          <c:yMode val="edge"/>
          <c:x val="0.23804487807609412"/>
          <c:y val="6.1527592643485354E-2"/>
          <c:w val="0.73867479492706967"/>
          <c:h val="0.52902502583944622"/>
        </c:manualLayout>
      </c:layout>
      <c:barChart>
        <c:barDir val="col"/>
        <c:grouping val="clustered"/>
        <c:ser>
          <c:idx val="0"/>
          <c:order val="0"/>
          <c:tx>
            <c:v>1º Quadrim. 2016</c:v>
          </c:tx>
          <c:dLbls>
            <c:txPr>
              <a:bodyPr rot="-5400000" vert="horz"/>
              <a:lstStyle/>
              <a:p>
                <a:pPr>
                  <a:defRPr/>
                </a:pPr>
                <a:endParaRPr lang="pt-BR"/>
              </a:p>
            </c:txPr>
            <c:dLblPos val="ctr"/>
            <c:showVal val="1"/>
          </c:dLbls>
          <c:cat>
            <c:strRef>
              <c:f>'LOCAÇÃO MÃO-DE-OBRA'!$A$2:$A$5</c:f>
              <c:strCache>
                <c:ptCount val="4"/>
                <c:pt idx="0">
                  <c:v>Limpeza e Conservação</c:v>
                </c:pt>
                <c:pt idx="1">
                  <c:v>Vigilância Ostensiva</c:v>
                </c:pt>
                <c:pt idx="2">
                  <c:v>Apoio Administrativo, Técn. E Operacional</c:v>
                </c:pt>
                <c:pt idx="3">
                  <c:v>Manutenção e Cons. De Bens Móveis</c:v>
                </c:pt>
              </c:strCache>
            </c:strRef>
          </c:cat>
          <c:val>
            <c:numRef>
              <c:f>'LOCAÇÃO MÃO-DE-OBRA'!$B$2:$B$5</c:f>
              <c:numCache>
                <c:formatCode>#,##0.00</c:formatCode>
                <c:ptCount val="4"/>
                <c:pt idx="0">
                  <c:v>132942.3299999997</c:v>
                </c:pt>
                <c:pt idx="1">
                  <c:v>126406.72</c:v>
                </c:pt>
                <c:pt idx="2">
                  <c:v>120900.62000000002</c:v>
                </c:pt>
                <c:pt idx="3">
                  <c:v>75385.16</c:v>
                </c:pt>
              </c:numCache>
            </c:numRef>
          </c:val>
        </c:ser>
        <c:ser>
          <c:idx val="1"/>
          <c:order val="1"/>
          <c:tx>
            <c:v>1º Quadrim. 2017</c:v>
          </c:tx>
          <c:dLbls>
            <c:txPr>
              <a:bodyPr rot="-5400000" vert="horz"/>
              <a:lstStyle/>
              <a:p>
                <a:pPr>
                  <a:defRPr sz="1100"/>
                </a:pPr>
                <a:endParaRPr lang="pt-BR"/>
              </a:p>
            </c:txPr>
            <c:dLblPos val="ctr"/>
            <c:showVal val="1"/>
          </c:dLbls>
          <c:cat>
            <c:strRef>
              <c:f>'LOCAÇÃO MÃO-DE-OBRA'!$A$2:$A$5</c:f>
              <c:strCache>
                <c:ptCount val="4"/>
                <c:pt idx="0">
                  <c:v>Limpeza e Conservação</c:v>
                </c:pt>
                <c:pt idx="1">
                  <c:v>Vigilância Ostensiva</c:v>
                </c:pt>
                <c:pt idx="2">
                  <c:v>Apoio Administrativo, Técn. E Operacional</c:v>
                </c:pt>
                <c:pt idx="3">
                  <c:v>Manutenção e Cons. De Bens Móveis</c:v>
                </c:pt>
              </c:strCache>
            </c:strRef>
          </c:cat>
          <c:val>
            <c:numRef>
              <c:f>'LOCAÇÃO MÃO-DE-OBRA'!$C$2:$C$5</c:f>
              <c:numCache>
                <c:formatCode>_-* #,##0.00_-;\-* #,##0.00_-;_-* "-"??_-;_-@_-</c:formatCode>
                <c:ptCount val="4"/>
                <c:pt idx="0">
                  <c:v>92075.670000000027</c:v>
                </c:pt>
                <c:pt idx="1">
                  <c:v>157699.20000000001</c:v>
                </c:pt>
                <c:pt idx="2">
                  <c:v>128585.43</c:v>
                </c:pt>
                <c:pt idx="3">
                  <c:v>106650</c:v>
                </c:pt>
              </c:numCache>
            </c:numRef>
          </c:val>
        </c:ser>
        <c:axId val="119930240"/>
        <c:axId val="127755392"/>
      </c:barChart>
      <c:catAx>
        <c:axId val="119930240"/>
        <c:scaling>
          <c:orientation val="minMax"/>
        </c:scaling>
        <c:axPos val="b"/>
        <c:numFmt formatCode="General" sourceLinked="1"/>
        <c:majorTickMark val="none"/>
        <c:tickLblPos val="nextTo"/>
        <c:crossAx val="127755392"/>
        <c:crosses val="autoZero"/>
        <c:auto val="1"/>
        <c:lblAlgn val="ctr"/>
        <c:lblOffset val="100"/>
      </c:catAx>
      <c:valAx>
        <c:axId val="127755392"/>
        <c:scaling>
          <c:orientation val="minMax"/>
        </c:scaling>
        <c:axPos val="l"/>
        <c:majorGridlines/>
        <c:numFmt formatCode="#,##0.00" sourceLinked="1"/>
        <c:majorTickMark val="none"/>
        <c:tickLblPos val="nextTo"/>
        <c:txPr>
          <a:bodyPr/>
          <a:lstStyle/>
          <a:p>
            <a:pPr>
              <a:defRPr sz="1100"/>
            </a:pPr>
            <a:endParaRPr lang="pt-BR"/>
          </a:p>
        </c:txPr>
        <c:crossAx val="119930240"/>
        <c:crosses val="autoZero"/>
        <c:crossBetween val="between"/>
      </c:valAx>
      <c:dTable>
        <c:showHorzBorder val="1"/>
        <c:showVertBorder val="1"/>
        <c:showOutline val="1"/>
        <c:showKeys val="1"/>
        <c:txPr>
          <a:bodyPr/>
          <a:lstStyle/>
          <a:p>
            <a:pPr rtl="0">
              <a:defRPr sz="1100"/>
            </a:pPr>
            <a:endParaRPr lang="pt-BR"/>
          </a:p>
        </c:txPr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</c:spPr>
    </c:plotArea>
    <c:plotVisOnly val="1"/>
  </c:chart>
  <c:spPr>
    <a:gradFill>
      <a:gsLst>
        <a:gs pos="0">
          <a:srgbClr val="4F81BD">
            <a:tint val="66000"/>
            <a:satMod val="160000"/>
          </a:srgbClr>
        </a:gs>
        <a:gs pos="50000">
          <a:srgbClr val="4F81BD">
            <a:tint val="44500"/>
            <a:satMod val="160000"/>
          </a:srgbClr>
        </a:gs>
        <a:gs pos="100000">
          <a:srgbClr val="4F81BD">
            <a:tint val="23500"/>
            <a:satMod val="160000"/>
          </a:srgbClr>
        </a:gs>
      </a:gsLst>
      <a:lin ang="5400000" scaled="0"/>
    </a:gradFill>
    <a:ln>
      <a:noFill/>
    </a:ln>
  </c:spPr>
  <c:txPr>
    <a:bodyPr/>
    <a:lstStyle/>
    <a:p>
      <a:pPr>
        <a:defRPr sz="1100"/>
      </a:pPr>
      <a:endParaRPr lang="pt-BR"/>
    </a:p>
  </c:txPr>
  <c:externalData r:id="rId1"/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autoTitleDeleted val="1"/>
    <c:plotArea>
      <c:layout/>
      <c:barChart>
        <c:barDir val="col"/>
        <c:grouping val="clustered"/>
        <c:ser>
          <c:idx val="0"/>
          <c:order val="0"/>
          <c:tx>
            <c:v>1º Quadrim. 2016</c:v>
          </c:tx>
          <c:dLbls>
            <c:dLbl>
              <c:idx val="2"/>
              <c:layout>
                <c:manualLayout>
                  <c:x val="0"/>
                  <c:y val="-0.14957264957264954"/>
                </c:manualLayout>
              </c:layout>
              <c:dLblPos val="ctr"/>
              <c:showVal val="1"/>
            </c:dLbl>
            <c:txPr>
              <a:bodyPr rot="-5400000" vert="horz"/>
              <a:lstStyle/>
              <a:p>
                <a:pPr>
                  <a:defRPr sz="1100"/>
                </a:pPr>
                <a:endParaRPr lang="pt-BR"/>
              </a:p>
            </c:txPr>
            <c:dLblPos val="ctr"/>
            <c:showVal val="1"/>
          </c:dLbls>
          <c:cat>
            <c:strRef>
              <c:f>FUNDO!$A$7:$A$8</c:f>
              <c:strCache>
                <c:ptCount val="2"/>
                <c:pt idx="0">
                  <c:v>Outros Serviços de Terceiro PJ</c:v>
                </c:pt>
                <c:pt idx="1">
                  <c:v>Contribuições</c:v>
                </c:pt>
              </c:strCache>
            </c:strRef>
          </c:cat>
          <c:val>
            <c:numRef>
              <c:f>FUNDO!$B$7:$B$8</c:f>
              <c:numCache>
                <c:formatCode>#,##0.00</c:formatCode>
                <c:ptCount val="2"/>
                <c:pt idx="0">
                  <c:v>200000</c:v>
                </c:pt>
                <c:pt idx="1">
                  <c:v>0</c:v>
                </c:pt>
              </c:numCache>
            </c:numRef>
          </c:val>
        </c:ser>
        <c:ser>
          <c:idx val="1"/>
          <c:order val="1"/>
          <c:tx>
            <c:v>1º Quadrim. 2017</c:v>
          </c:tx>
          <c:dLbls>
            <c:dLbl>
              <c:idx val="2"/>
              <c:layout>
                <c:manualLayout>
                  <c:x val="0"/>
                  <c:y val="-0.12393162393162449"/>
                </c:manualLayout>
              </c:layout>
              <c:dLblPos val="ctr"/>
              <c:showVal val="1"/>
            </c:dLbl>
            <c:dLbl>
              <c:idx val="3"/>
              <c:layout>
                <c:manualLayout>
                  <c:x val="0"/>
                  <c:y val="-3.4188034188034191E-2"/>
                </c:manualLayout>
              </c:layout>
              <c:dLblPos val="ctr"/>
              <c:showVal val="1"/>
            </c:dLbl>
            <c:txPr>
              <a:bodyPr rot="-5400000" vert="horz"/>
              <a:lstStyle/>
              <a:p>
                <a:pPr>
                  <a:defRPr sz="1100"/>
                </a:pPr>
                <a:endParaRPr lang="pt-BR"/>
              </a:p>
            </c:txPr>
            <c:dLblPos val="ctr"/>
            <c:showVal val="1"/>
          </c:dLbls>
          <c:cat>
            <c:strRef>
              <c:f>FUNDO!$A$7:$A$8</c:f>
              <c:strCache>
                <c:ptCount val="2"/>
                <c:pt idx="0">
                  <c:v>Outros Serviços de Terceiro PJ</c:v>
                </c:pt>
                <c:pt idx="1">
                  <c:v>Contribuições</c:v>
                </c:pt>
              </c:strCache>
            </c:strRef>
          </c:cat>
          <c:val>
            <c:numRef>
              <c:f>FUNDO!$C$7:$C$8</c:f>
              <c:numCache>
                <c:formatCode>#,##0.00</c:formatCode>
                <c:ptCount val="2"/>
                <c:pt idx="0">
                  <c:v>246630.64</c:v>
                </c:pt>
                <c:pt idx="1">
                  <c:v>100000</c:v>
                </c:pt>
              </c:numCache>
            </c:numRef>
          </c:val>
        </c:ser>
        <c:axId val="39680256"/>
        <c:axId val="61212160"/>
      </c:barChart>
      <c:catAx>
        <c:axId val="39680256"/>
        <c:scaling>
          <c:orientation val="minMax"/>
        </c:scaling>
        <c:axPos val="b"/>
        <c:majorTickMark val="none"/>
        <c:tickLblPos val="nextTo"/>
        <c:crossAx val="61212160"/>
        <c:crosses val="autoZero"/>
        <c:auto val="1"/>
        <c:lblAlgn val="ctr"/>
        <c:lblOffset val="100"/>
      </c:catAx>
      <c:valAx>
        <c:axId val="61212160"/>
        <c:scaling>
          <c:orientation val="minMax"/>
        </c:scaling>
        <c:axPos val="l"/>
        <c:majorGridlines/>
        <c:numFmt formatCode="#,##0.00" sourceLinked="1"/>
        <c:majorTickMark val="none"/>
        <c:tickLblPos val="nextTo"/>
        <c:txPr>
          <a:bodyPr/>
          <a:lstStyle/>
          <a:p>
            <a:pPr>
              <a:defRPr sz="1100"/>
            </a:pPr>
            <a:endParaRPr lang="pt-BR"/>
          </a:p>
        </c:txPr>
        <c:crossAx val="39680256"/>
        <c:crosses val="autoZero"/>
        <c:crossBetween val="between"/>
      </c:valAx>
      <c:dTable>
        <c:showHorzBorder val="1"/>
        <c:showVertBorder val="1"/>
        <c:showOutline val="1"/>
        <c:showKeys val="1"/>
        <c:txPr>
          <a:bodyPr/>
          <a:lstStyle/>
          <a:p>
            <a:pPr rtl="0">
              <a:defRPr sz="1100"/>
            </a:pPr>
            <a:endParaRPr lang="pt-BR"/>
          </a:p>
        </c:txPr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</c:spPr>
    </c:plotArea>
    <c:plotVisOnly val="1"/>
  </c:chart>
  <c:spPr>
    <a:gradFill>
      <a:gsLst>
        <a:gs pos="0">
          <a:srgbClr val="4F81BD">
            <a:tint val="66000"/>
            <a:satMod val="160000"/>
          </a:srgbClr>
        </a:gs>
        <a:gs pos="50000">
          <a:srgbClr val="4F81BD">
            <a:tint val="44500"/>
            <a:satMod val="160000"/>
          </a:srgbClr>
        </a:gs>
        <a:gs pos="100000">
          <a:srgbClr val="4F81BD">
            <a:tint val="23500"/>
            <a:satMod val="160000"/>
          </a:srgbClr>
        </a:gs>
      </a:gsLst>
      <a:lin ang="5400000" scaled="0"/>
    </a:gradFill>
  </c:spPr>
  <c:externalData r:id="rId1"/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autoTitleDeleted val="1"/>
    <c:plotArea>
      <c:layout/>
      <c:barChart>
        <c:barDir val="col"/>
        <c:grouping val="clustered"/>
        <c:ser>
          <c:idx val="0"/>
          <c:order val="0"/>
          <c:tx>
            <c:v>1º Quadrim. 2016</c:v>
          </c:tx>
          <c:dLbls>
            <c:txPr>
              <a:bodyPr rot="-5400000" vert="horz"/>
              <a:lstStyle/>
              <a:p>
                <a:pPr>
                  <a:defRPr sz="1100"/>
                </a:pPr>
                <a:endParaRPr lang="pt-BR"/>
              </a:p>
            </c:txPr>
            <c:dLblPos val="ctr"/>
            <c:showVal val="1"/>
          </c:dLbls>
          <c:cat>
            <c:strRef>
              <c:f>'SERV TERC - PJ (2)'!$A$2:$A$4</c:f>
              <c:strCache>
                <c:ptCount val="3"/>
                <c:pt idx="0">
                  <c:v>Festividades e Homenagens</c:v>
                </c:pt>
                <c:pt idx="1">
                  <c:v>Serviços de Publicidade Mercadologica</c:v>
                </c:pt>
                <c:pt idx="2">
                  <c:v>Serviços Bancários</c:v>
                </c:pt>
              </c:strCache>
            </c:strRef>
          </c:cat>
          <c:val>
            <c:numRef>
              <c:f>'SERV TERC - PJ (2)'!$B$2:$B$4</c:f>
              <c:numCache>
                <c:formatCode>#,##0.00</c:formatCode>
                <c:ptCount val="3"/>
                <c:pt idx="0" formatCode="_-* #,##0.00_-;\-* #,##0.00_-;_-* &quot;-&quot;??_-;_-@_-">
                  <c:v>200000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</c:ser>
        <c:ser>
          <c:idx val="1"/>
          <c:order val="1"/>
          <c:tx>
            <c:v>1º Quadrim. 2017</c:v>
          </c:tx>
          <c:dLbls>
            <c:txPr>
              <a:bodyPr rot="-5400000" vert="horz"/>
              <a:lstStyle/>
              <a:p>
                <a:pPr>
                  <a:defRPr/>
                </a:pPr>
                <a:endParaRPr lang="pt-BR"/>
              </a:p>
            </c:txPr>
            <c:dLblPos val="ctr"/>
            <c:showVal val="1"/>
          </c:dLbls>
          <c:cat>
            <c:strRef>
              <c:f>'SERV TERC - PJ (2)'!$A$2:$A$4</c:f>
              <c:strCache>
                <c:ptCount val="3"/>
                <c:pt idx="0">
                  <c:v>Festividades e Homenagens</c:v>
                </c:pt>
                <c:pt idx="1">
                  <c:v>Serviços de Publicidade Mercadologica</c:v>
                </c:pt>
                <c:pt idx="2">
                  <c:v>Serviços Bancários</c:v>
                </c:pt>
              </c:strCache>
            </c:strRef>
          </c:cat>
          <c:val>
            <c:numRef>
              <c:f>'SERV TERC - PJ (2)'!$C$2:$C$4</c:f>
              <c:numCache>
                <c:formatCode>#,##0.00</c:formatCode>
                <c:ptCount val="3"/>
                <c:pt idx="0">
                  <c:v>0</c:v>
                </c:pt>
                <c:pt idx="1">
                  <c:v>246510.64</c:v>
                </c:pt>
                <c:pt idx="2">
                  <c:v>120</c:v>
                </c:pt>
              </c:numCache>
            </c:numRef>
          </c:val>
        </c:ser>
        <c:axId val="39611008"/>
        <c:axId val="39249792"/>
      </c:barChart>
      <c:valAx>
        <c:axId val="39249792"/>
        <c:scaling>
          <c:orientation val="minMax"/>
        </c:scaling>
        <c:axPos val="l"/>
        <c:majorGridlines/>
        <c:numFmt formatCode="_-* #,##0.00_-;\-* #,##0.00_-;_-* &quot;-&quot;??_-;_-@_-" sourceLinked="1"/>
        <c:majorTickMark val="none"/>
        <c:tickLblPos val="nextTo"/>
        <c:txPr>
          <a:bodyPr/>
          <a:lstStyle/>
          <a:p>
            <a:pPr>
              <a:defRPr sz="1100"/>
            </a:pPr>
            <a:endParaRPr lang="pt-BR"/>
          </a:p>
        </c:txPr>
        <c:crossAx val="39611008"/>
        <c:crosses val="autoZero"/>
        <c:crossBetween val="between"/>
      </c:valAx>
      <c:catAx>
        <c:axId val="39611008"/>
        <c:scaling>
          <c:orientation val="minMax"/>
        </c:scaling>
        <c:axPos val="b"/>
        <c:numFmt formatCode="General" sourceLinked="1"/>
        <c:majorTickMark val="none"/>
        <c:tickLblPos val="nextTo"/>
        <c:crossAx val="39249792"/>
        <c:crosses val="autoZero"/>
        <c:auto val="1"/>
        <c:lblAlgn val="ctr"/>
        <c:lblOffset val="100"/>
      </c:catAx>
      <c:dTable>
        <c:showHorzBorder val="1"/>
        <c:showVertBorder val="1"/>
        <c:showOutline val="1"/>
        <c:showKeys val="1"/>
        <c:txPr>
          <a:bodyPr/>
          <a:lstStyle/>
          <a:p>
            <a:pPr rtl="0">
              <a:defRPr sz="900"/>
            </a:pPr>
            <a:endParaRPr lang="pt-BR"/>
          </a:p>
        </c:txPr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</c:spPr>
    </c:plotArea>
    <c:plotVisOnly val="1"/>
  </c:chart>
  <c:spPr>
    <a:gradFill>
      <a:gsLst>
        <a:gs pos="0">
          <a:schemeClr val="accent1">
            <a:tint val="66000"/>
            <a:satMod val="160000"/>
          </a:schemeClr>
        </a:gs>
        <a:gs pos="50000">
          <a:schemeClr val="accent1">
            <a:tint val="44500"/>
            <a:satMod val="160000"/>
          </a:schemeClr>
        </a:gs>
        <a:gs pos="100000">
          <a:schemeClr val="accent1">
            <a:tint val="23500"/>
            <a:satMod val="160000"/>
          </a:schemeClr>
        </a:gs>
      </a:gsLst>
      <a:lin ang="5400000" scaled="0"/>
    </a:gradFill>
    <a:ln>
      <a:noFill/>
    </a:ln>
  </c:spPr>
  <c:externalData r:id="rId1"/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autoTitleDeleted val="1"/>
    <c:plotArea>
      <c:layout/>
      <c:barChart>
        <c:barDir val="col"/>
        <c:grouping val="clustered"/>
        <c:ser>
          <c:idx val="0"/>
          <c:order val="0"/>
          <c:tx>
            <c:v>1º Quadrim. 2016</c:v>
          </c:tx>
          <c:dLbls>
            <c:txPr>
              <a:bodyPr rot="-5400000" vert="horz"/>
              <a:lstStyle/>
              <a:p>
                <a:pPr>
                  <a:defRPr sz="1100"/>
                </a:pPr>
                <a:endParaRPr lang="pt-BR"/>
              </a:p>
            </c:txPr>
            <c:dLblPos val="ctr"/>
            <c:showVal val="1"/>
          </c:dLbls>
          <c:cat>
            <c:strRef>
              <c:f>CONTRIBUIÇÕES!$A$2</c:f>
              <c:strCache>
                <c:ptCount val="1"/>
                <c:pt idx="0">
                  <c:v>CVC Serviços Agência de Viagens Ltda.</c:v>
                </c:pt>
              </c:strCache>
            </c:strRef>
          </c:cat>
          <c:val>
            <c:numRef>
              <c:f>CONTRIBUIÇÕES!$B$2</c:f>
              <c:numCache>
                <c:formatCode>_-* #,##0.00_-;\-* #,##0.00_-;_-* "-"??_-;_-@_-</c:formatCode>
                <c:ptCount val="1"/>
                <c:pt idx="0">
                  <c:v>0</c:v>
                </c:pt>
              </c:numCache>
            </c:numRef>
          </c:val>
        </c:ser>
        <c:ser>
          <c:idx val="1"/>
          <c:order val="1"/>
          <c:tx>
            <c:v>1º Quadrim. 2017</c:v>
          </c:tx>
          <c:dLbls>
            <c:txPr>
              <a:bodyPr rot="-5400000" vert="horz"/>
              <a:lstStyle/>
              <a:p>
                <a:pPr>
                  <a:defRPr/>
                </a:pPr>
                <a:endParaRPr lang="pt-BR"/>
              </a:p>
            </c:txPr>
            <c:dLblPos val="ctr"/>
            <c:showVal val="1"/>
          </c:dLbls>
          <c:cat>
            <c:strRef>
              <c:f>CONTRIBUIÇÕES!$A$2</c:f>
              <c:strCache>
                <c:ptCount val="1"/>
                <c:pt idx="0">
                  <c:v>CVC Serviços Agência de Viagens Ltda.</c:v>
                </c:pt>
              </c:strCache>
            </c:strRef>
          </c:cat>
          <c:val>
            <c:numRef>
              <c:f>CONTRIBUIÇÕES!$C$2</c:f>
              <c:numCache>
                <c:formatCode>#,##0.00</c:formatCode>
                <c:ptCount val="1"/>
                <c:pt idx="0">
                  <c:v>100000</c:v>
                </c:pt>
              </c:numCache>
            </c:numRef>
          </c:val>
        </c:ser>
        <c:axId val="39609088"/>
        <c:axId val="39516800"/>
      </c:barChart>
      <c:valAx>
        <c:axId val="39516800"/>
        <c:scaling>
          <c:orientation val="minMax"/>
        </c:scaling>
        <c:axPos val="l"/>
        <c:majorGridlines/>
        <c:numFmt formatCode="_-* #,##0.00_-;\-* #,##0.00_-;_-* &quot;-&quot;??_-;_-@_-" sourceLinked="1"/>
        <c:majorTickMark val="none"/>
        <c:tickLblPos val="nextTo"/>
        <c:txPr>
          <a:bodyPr/>
          <a:lstStyle/>
          <a:p>
            <a:pPr>
              <a:defRPr sz="1100"/>
            </a:pPr>
            <a:endParaRPr lang="pt-BR"/>
          </a:p>
        </c:txPr>
        <c:crossAx val="39609088"/>
        <c:crosses val="autoZero"/>
        <c:crossBetween val="between"/>
      </c:valAx>
      <c:catAx>
        <c:axId val="39609088"/>
        <c:scaling>
          <c:orientation val="minMax"/>
        </c:scaling>
        <c:axPos val="b"/>
        <c:numFmt formatCode="General" sourceLinked="1"/>
        <c:majorTickMark val="none"/>
        <c:tickLblPos val="nextTo"/>
        <c:crossAx val="39516800"/>
        <c:crosses val="autoZero"/>
        <c:auto val="1"/>
        <c:lblAlgn val="ctr"/>
        <c:lblOffset val="100"/>
      </c:catAx>
      <c:dTable>
        <c:showHorzBorder val="1"/>
        <c:showVertBorder val="1"/>
        <c:showOutline val="1"/>
        <c:showKeys val="1"/>
        <c:txPr>
          <a:bodyPr/>
          <a:lstStyle/>
          <a:p>
            <a:pPr rtl="0">
              <a:defRPr sz="900"/>
            </a:pPr>
            <a:endParaRPr lang="pt-BR"/>
          </a:p>
        </c:txPr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</c:spPr>
    </c:plotArea>
    <c:plotVisOnly val="1"/>
  </c:chart>
  <c:spPr>
    <a:gradFill>
      <a:gsLst>
        <a:gs pos="0">
          <a:schemeClr val="accent1">
            <a:tint val="66000"/>
            <a:satMod val="160000"/>
          </a:schemeClr>
        </a:gs>
        <a:gs pos="50000">
          <a:schemeClr val="accent1">
            <a:tint val="44500"/>
            <a:satMod val="160000"/>
          </a:schemeClr>
        </a:gs>
        <a:gs pos="100000">
          <a:schemeClr val="accent1">
            <a:tint val="23500"/>
            <a:satMod val="160000"/>
          </a:schemeClr>
        </a:gs>
      </a:gsLst>
      <a:lin ang="5400000" scaled="0"/>
    </a:gradFill>
    <a:ln>
      <a:noFill/>
    </a:ln>
  </c:sp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autoTitleDeleted val="1"/>
    <c:plotArea>
      <c:layout/>
      <c:barChart>
        <c:barDir val="col"/>
        <c:grouping val="clustered"/>
        <c:ser>
          <c:idx val="0"/>
          <c:order val="0"/>
          <c:tx>
            <c:strRef>
              <c:f>EXECUCAO_ORCAM_2014_2015_2016!$B$1</c:f>
              <c:strCache>
                <c:ptCount val="1"/>
                <c:pt idx="0">
                  <c:v>R$</c:v>
                </c:pt>
              </c:strCache>
            </c:strRef>
          </c:tx>
          <c:dLbls>
            <c:txPr>
              <a:bodyPr rot="-5400000" vert="horz"/>
              <a:lstStyle/>
              <a:p>
                <a:pPr>
                  <a:defRPr sz="1100"/>
                </a:pPr>
                <a:endParaRPr lang="pt-BR"/>
              </a:p>
            </c:txPr>
            <c:dLblPos val="ctr"/>
            <c:showVal val="1"/>
          </c:dLbls>
          <c:cat>
            <c:strRef>
              <c:f>EXECUCAO_ORCAM_2014_2015_2016!$A$2:$A$3</c:f>
              <c:strCache>
                <c:ptCount val="2"/>
                <c:pt idx="0">
                  <c:v>Executado 1º Quadr. 2016</c:v>
                </c:pt>
                <c:pt idx="1">
                  <c:v>Executado 1º Quadr. 2017</c:v>
                </c:pt>
              </c:strCache>
            </c:strRef>
          </c:cat>
          <c:val>
            <c:numRef>
              <c:f>EXECUCAO_ORCAM_2014_2015_2016!$B$2:$B$3</c:f>
              <c:numCache>
                <c:formatCode>_-* #,##0.00_-;\-* #,##0.00_-;_-* "-"??_-;_-@_-</c:formatCode>
                <c:ptCount val="2"/>
                <c:pt idx="0">
                  <c:v>2837914.82</c:v>
                </c:pt>
                <c:pt idx="1">
                  <c:v>2962400.9699999997</c:v>
                </c:pt>
              </c:numCache>
            </c:numRef>
          </c:val>
        </c:ser>
        <c:axId val="39650048"/>
        <c:axId val="39652736"/>
      </c:barChart>
      <c:catAx>
        <c:axId val="39650048"/>
        <c:scaling>
          <c:orientation val="minMax"/>
        </c:scaling>
        <c:axPos val="b"/>
        <c:majorTickMark val="none"/>
        <c:tickLblPos val="nextTo"/>
        <c:crossAx val="39652736"/>
        <c:crosses val="autoZero"/>
        <c:auto val="1"/>
        <c:lblAlgn val="ctr"/>
        <c:lblOffset val="100"/>
      </c:catAx>
      <c:valAx>
        <c:axId val="39652736"/>
        <c:scaling>
          <c:orientation val="minMax"/>
        </c:scaling>
        <c:axPos val="l"/>
        <c:majorGridlines/>
        <c:numFmt formatCode="_-* #,##0.00_-;\-* #,##0.00_-;_-* &quot;-&quot;??_-;_-@_-" sourceLinked="1"/>
        <c:majorTickMark val="none"/>
        <c:tickLblPos val="nextTo"/>
        <c:txPr>
          <a:bodyPr/>
          <a:lstStyle/>
          <a:p>
            <a:pPr>
              <a:defRPr sz="1100"/>
            </a:pPr>
            <a:endParaRPr lang="pt-BR"/>
          </a:p>
        </c:txPr>
        <c:crossAx val="39650048"/>
        <c:crosses val="autoZero"/>
        <c:crossBetween val="between"/>
      </c:valAx>
      <c:dTable>
        <c:showHorzBorder val="1"/>
        <c:showVertBorder val="1"/>
        <c:showOutline val="1"/>
        <c:showKeys val="1"/>
        <c:txPr>
          <a:bodyPr/>
          <a:lstStyle/>
          <a:p>
            <a:pPr rtl="0">
              <a:defRPr sz="1100"/>
            </a:pPr>
            <a:endParaRPr lang="pt-BR"/>
          </a:p>
        </c:txPr>
      </c:dTable>
      <c:sp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</c:spPr>
    </c:plotArea>
    <c:plotVisOnly val="1"/>
  </c:chart>
  <c:spPr>
    <a:gradFill>
      <a:gsLst>
        <a:gs pos="0">
          <a:srgbClr val="4F81BD">
            <a:tint val="66000"/>
            <a:satMod val="160000"/>
          </a:srgbClr>
        </a:gs>
        <a:gs pos="50000">
          <a:srgbClr val="4F81BD">
            <a:tint val="44500"/>
            <a:satMod val="160000"/>
          </a:srgbClr>
        </a:gs>
        <a:gs pos="100000">
          <a:srgbClr val="4F81BD">
            <a:tint val="23500"/>
            <a:satMod val="160000"/>
          </a:srgbClr>
        </a:gs>
      </a:gsLst>
      <a:lin ang="5400000" scaled="0"/>
    </a:gradFill>
    <a:ln>
      <a:noFill/>
    </a:ln>
  </c:sp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autoTitleDeleted val="1"/>
    <c:plotArea>
      <c:layout/>
      <c:barChart>
        <c:barDir val="col"/>
        <c:grouping val="clustered"/>
        <c:ser>
          <c:idx val="0"/>
          <c:order val="0"/>
          <c:tx>
            <c:v>1º Quadrim. 2016</c:v>
          </c:tx>
          <c:dLbls>
            <c:dLbl>
              <c:idx val="2"/>
              <c:layout>
                <c:manualLayout>
                  <c:x val="0"/>
                  <c:y val="-0.14957264957264954"/>
                </c:manualLayout>
              </c:layout>
              <c:dLblPos val="ctr"/>
              <c:showVal val="1"/>
            </c:dLbl>
            <c:txPr>
              <a:bodyPr rot="-5400000" vert="horz"/>
              <a:lstStyle/>
              <a:p>
                <a:pPr>
                  <a:defRPr sz="1100"/>
                </a:pPr>
                <a:endParaRPr lang="pt-BR"/>
              </a:p>
            </c:txPr>
            <c:dLblPos val="ctr"/>
            <c:showVal val="1"/>
          </c:dLbls>
          <c:cat>
            <c:strRef>
              <c:f>'PESSOAL CIVIL'!$A$7:$A$10</c:f>
              <c:strCache>
                <c:ptCount val="4"/>
                <c:pt idx="0">
                  <c:v>Vencimentos e Salários</c:v>
                </c:pt>
                <c:pt idx="1">
                  <c:v>Férias</c:v>
                </c:pt>
                <c:pt idx="2">
                  <c:v>Subsídios</c:v>
                </c:pt>
                <c:pt idx="3">
                  <c:v>13º Salário</c:v>
                </c:pt>
              </c:strCache>
            </c:strRef>
          </c:cat>
          <c:val>
            <c:numRef>
              <c:f>'PESSOAL CIVIL'!$B$7:$B$10</c:f>
              <c:numCache>
                <c:formatCode>#,##0.00</c:formatCode>
                <c:ptCount val="4"/>
                <c:pt idx="0">
                  <c:v>1459118.03</c:v>
                </c:pt>
                <c:pt idx="1">
                  <c:v>14283.61</c:v>
                </c:pt>
                <c:pt idx="2">
                  <c:v>265954.02</c:v>
                </c:pt>
                <c:pt idx="3">
                  <c:v>9946.9</c:v>
                </c:pt>
              </c:numCache>
            </c:numRef>
          </c:val>
        </c:ser>
        <c:ser>
          <c:idx val="1"/>
          <c:order val="1"/>
          <c:tx>
            <c:v>1º Quadrim. 2017</c:v>
          </c:tx>
          <c:dLbls>
            <c:dLbl>
              <c:idx val="2"/>
              <c:layout>
                <c:manualLayout>
                  <c:x val="0"/>
                  <c:y val="-0.12393162393162445"/>
                </c:manualLayout>
              </c:layout>
              <c:dLblPos val="ctr"/>
              <c:showVal val="1"/>
            </c:dLbl>
            <c:dLbl>
              <c:idx val="3"/>
              <c:layout>
                <c:manualLayout>
                  <c:x val="0"/>
                  <c:y val="-3.4188034188034191E-2"/>
                </c:manualLayout>
              </c:layout>
              <c:dLblPos val="ctr"/>
              <c:showVal val="1"/>
            </c:dLbl>
            <c:txPr>
              <a:bodyPr rot="-5400000" vert="horz"/>
              <a:lstStyle/>
              <a:p>
                <a:pPr>
                  <a:defRPr sz="1100"/>
                </a:pPr>
                <a:endParaRPr lang="pt-BR"/>
              </a:p>
            </c:txPr>
            <c:dLblPos val="ctr"/>
            <c:showVal val="1"/>
          </c:dLbls>
          <c:cat>
            <c:strRef>
              <c:f>'PESSOAL CIVIL'!$A$7:$A$10</c:f>
              <c:strCache>
                <c:ptCount val="4"/>
                <c:pt idx="0">
                  <c:v>Vencimentos e Salários</c:v>
                </c:pt>
                <c:pt idx="1">
                  <c:v>Férias</c:v>
                </c:pt>
                <c:pt idx="2">
                  <c:v>Subsídios</c:v>
                </c:pt>
                <c:pt idx="3">
                  <c:v>13º Salário</c:v>
                </c:pt>
              </c:strCache>
            </c:strRef>
          </c:cat>
          <c:val>
            <c:numRef>
              <c:f>'PESSOAL CIVIL'!$C$7:$C$10</c:f>
              <c:numCache>
                <c:formatCode>#,##0.00</c:formatCode>
                <c:ptCount val="4"/>
                <c:pt idx="0">
                  <c:v>1394897.79</c:v>
                </c:pt>
                <c:pt idx="1">
                  <c:v>29272.639999999948</c:v>
                </c:pt>
                <c:pt idx="2">
                  <c:v>235613.01</c:v>
                </c:pt>
                <c:pt idx="3">
                  <c:v>121117.45999999999</c:v>
                </c:pt>
              </c:numCache>
            </c:numRef>
          </c:val>
        </c:ser>
        <c:axId val="87226240"/>
        <c:axId val="87424000"/>
      </c:barChart>
      <c:catAx>
        <c:axId val="87226240"/>
        <c:scaling>
          <c:orientation val="minMax"/>
        </c:scaling>
        <c:axPos val="b"/>
        <c:majorTickMark val="none"/>
        <c:tickLblPos val="nextTo"/>
        <c:crossAx val="87424000"/>
        <c:crosses val="autoZero"/>
        <c:auto val="1"/>
        <c:lblAlgn val="ctr"/>
        <c:lblOffset val="100"/>
      </c:catAx>
      <c:valAx>
        <c:axId val="87424000"/>
        <c:scaling>
          <c:orientation val="minMax"/>
        </c:scaling>
        <c:axPos val="l"/>
        <c:majorGridlines/>
        <c:numFmt formatCode="#,##0.00" sourceLinked="1"/>
        <c:majorTickMark val="none"/>
        <c:tickLblPos val="nextTo"/>
        <c:txPr>
          <a:bodyPr/>
          <a:lstStyle/>
          <a:p>
            <a:pPr>
              <a:defRPr sz="1100"/>
            </a:pPr>
            <a:endParaRPr lang="pt-BR"/>
          </a:p>
        </c:txPr>
        <c:crossAx val="87226240"/>
        <c:crosses val="autoZero"/>
        <c:crossBetween val="between"/>
      </c:valAx>
      <c:dTable>
        <c:showHorzBorder val="1"/>
        <c:showVertBorder val="1"/>
        <c:showOutline val="1"/>
        <c:showKeys val="1"/>
        <c:txPr>
          <a:bodyPr/>
          <a:lstStyle/>
          <a:p>
            <a:pPr rtl="0">
              <a:defRPr sz="1100"/>
            </a:pPr>
            <a:endParaRPr lang="pt-BR"/>
          </a:p>
        </c:txPr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</c:spPr>
    </c:plotArea>
    <c:plotVisOnly val="1"/>
  </c:chart>
  <c:spPr>
    <a:gradFill>
      <a:gsLst>
        <a:gs pos="0">
          <a:srgbClr val="4F81BD">
            <a:tint val="66000"/>
            <a:satMod val="160000"/>
          </a:srgbClr>
        </a:gs>
        <a:gs pos="50000">
          <a:srgbClr val="4F81BD">
            <a:tint val="44500"/>
            <a:satMod val="160000"/>
          </a:srgbClr>
        </a:gs>
        <a:gs pos="100000">
          <a:srgbClr val="4F81BD">
            <a:tint val="23500"/>
            <a:satMod val="160000"/>
          </a:srgbClr>
        </a:gs>
      </a:gsLst>
      <a:lin ang="5400000" scaled="0"/>
    </a:gradFill>
  </c:sp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autoTitleDeleted val="1"/>
    <c:plotArea>
      <c:layout/>
      <c:barChart>
        <c:barDir val="col"/>
        <c:grouping val="clustered"/>
        <c:ser>
          <c:idx val="0"/>
          <c:order val="0"/>
          <c:tx>
            <c:v>1º Quadrim. 2016</c:v>
          </c:tx>
          <c:dLbls>
            <c:txPr>
              <a:bodyPr rot="-5400000" vert="horz"/>
              <a:lstStyle/>
              <a:p>
                <a:pPr>
                  <a:defRPr sz="1100"/>
                </a:pPr>
                <a:endParaRPr lang="pt-BR"/>
              </a:p>
            </c:txPr>
            <c:dLblPos val="ctr"/>
            <c:showVal val="1"/>
          </c:dLbls>
          <c:cat>
            <c:strRef>
              <c:f>DIÁRIAS!$A$2:$A$3</c:f>
              <c:strCache>
                <c:ptCount val="2"/>
                <c:pt idx="0">
                  <c:v>Diárias Dentro do Estado</c:v>
                </c:pt>
                <c:pt idx="1">
                  <c:v>Diárias Fora do Estado</c:v>
                </c:pt>
              </c:strCache>
            </c:strRef>
          </c:cat>
          <c:val>
            <c:numRef>
              <c:f>DIÁRIAS!$B$2:$B$3</c:f>
              <c:numCache>
                <c:formatCode>_-* #,##0.00_-;\-* #,##0.00_-;_-* "-"??_-;_-@_-</c:formatCode>
                <c:ptCount val="2"/>
                <c:pt idx="0">
                  <c:v>3485</c:v>
                </c:pt>
                <c:pt idx="1">
                  <c:v>15080</c:v>
                </c:pt>
              </c:numCache>
            </c:numRef>
          </c:val>
        </c:ser>
        <c:ser>
          <c:idx val="1"/>
          <c:order val="1"/>
          <c:tx>
            <c:v>2º Quadrim. 2017</c:v>
          </c:tx>
          <c:dLbls>
            <c:dLbl>
              <c:idx val="1"/>
              <c:layout>
                <c:manualLayout>
                  <c:x val="0"/>
                  <c:y val="-0.11636363636363663"/>
                </c:manualLayout>
              </c:layout>
              <c:dLblPos val="ctr"/>
              <c:showVal val="1"/>
            </c:dLbl>
            <c:txPr>
              <a:bodyPr rot="-5400000" vert="horz"/>
              <a:lstStyle/>
              <a:p>
                <a:pPr>
                  <a:defRPr sz="1100"/>
                </a:pPr>
                <a:endParaRPr lang="pt-BR"/>
              </a:p>
            </c:txPr>
            <c:dLblPos val="ctr"/>
            <c:showVal val="1"/>
          </c:dLbls>
          <c:cat>
            <c:strRef>
              <c:f>DIÁRIAS!$A$2:$A$3</c:f>
              <c:strCache>
                <c:ptCount val="2"/>
                <c:pt idx="0">
                  <c:v>Diárias Dentro do Estado</c:v>
                </c:pt>
                <c:pt idx="1">
                  <c:v>Diárias Fora do Estado</c:v>
                </c:pt>
              </c:strCache>
            </c:strRef>
          </c:cat>
          <c:val>
            <c:numRef>
              <c:f>DIÁRIAS!$C$2:$C$3</c:f>
              <c:numCache>
                <c:formatCode>_-* #,##0.00_-;\-* #,##0.00_-;_-* "-"??_-;_-@_-</c:formatCode>
                <c:ptCount val="2"/>
                <c:pt idx="0">
                  <c:v>5455</c:v>
                </c:pt>
                <c:pt idx="1">
                  <c:v>20280</c:v>
                </c:pt>
              </c:numCache>
            </c:numRef>
          </c:val>
        </c:ser>
        <c:axId val="109383680"/>
        <c:axId val="109385216"/>
      </c:barChart>
      <c:catAx>
        <c:axId val="109383680"/>
        <c:scaling>
          <c:orientation val="minMax"/>
        </c:scaling>
        <c:axPos val="b"/>
        <c:majorTickMark val="none"/>
        <c:tickLblPos val="nextTo"/>
        <c:crossAx val="109385216"/>
        <c:crosses val="autoZero"/>
        <c:auto val="1"/>
        <c:lblAlgn val="ctr"/>
        <c:lblOffset val="100"/>
      </c:catAx>
      <c:valAx>
        <c:axId val="109385216"/>
        <c:scaling>
          <c:orientation val="minMax"/>
        </c:scaling>
        <c:axPos val="l"/>
        <c:majorGridlines/>
        <c:numFmt formatCode="_-* #,##0.00_-;\-* #,##0.00_-;_-* &quot;-&quot;??_-;_-@_-" sourceLinked="1"/>
        <c:majorTickMark val="none"/>
        <c:tickLblPos val="nextTo"/>
        <c:txPr>
          <a:bodyPr/>
          <a:lstStyle/>
          <a:p>
            <a:pPr>
              <a:defRPr sz="1100">
                <a:latin typeface="+mn-lt"/>
              </a:defRPr>
            </a:pPr>
            <a:endParaRPr lang="pt-BR"/>
          </a:p>
        </c:txPr>
        <c:crossAx val="109383680"/>
        <c:crosses val="autoZero"/>
        <c:crossBetween val="between"/>
      </c:valAx>
      <c:dTable>
        <c:showHorzBorder val="1"/>
        <c:showVertBorder val="1"/>
        <c:showOutline val="1"/>
        <c:showKeys val="1"/>
        <c:txPr>
          <a:bodyPr/>
          <a:lstStyle/>
          <a:p>
            <a:pPr rtl="0">
              <a:defRPr sz="1100"/>
            </a:pPr>
            <a:endParaRPr lang="pt-BR"/>
          </a:p>
        </c:txPr>
      </c:dTable>
      <c:sp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</c:spPr>
    </c:plotArea>
    <c:plotVisOnly val="1"/>
  </c:chart>
  <c:spPr>
    <a:gradFill>
      <a:gsLst>
        <a:gs pos="0">
          <a:srgbClr val="4F81BD">
            <a:tint val="66000"/>
            <a:satMod val="160000"/>
          </a:srgbClr>
        </a:gs>
        <a:gs pos="50000">
          <a:srgbClr val="4F81BD">
            <a:tint val="44500"/>
            <a:satMod val="160000"/>
          </a:srgbClr>
        </a:gs>
        <a:gs pos="100000">
          <a:srgbClr val="4F81BD">
            <a:tint val="23500"/>
            <a:satMod val="160000"/>
          </a:srgbClr>
        </a:gs>
      </a:gsLst>
      <a:lin ang="5400000" scaled="0"/>
    </a:gradFill>
  </c:sp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autoTitleDeleted val="1"/>
    <c:plotArea>
      <c:layout/>
      <c:barChart>
        <c:barDir val="col"/>
        <c:grouping val="clustered"/>
        <c:ser>
          <c:idx val="0"/>
          <c:order val="0"/>
          <c:tx>
            <c:v>1º Quadrim. 2016</c:v>
          </c:tx>
          <c:dLbls>
            <c:dLbl>
              <c:idx val="0"/>
              <c:layout>
                <c:manualLayout>
                  <c:x val="0"/>
                  <c:y val="-6.4676616915423188E-2"/>
                </c:manualLayout>
              </c:layout>
              <c:dLblPos val="ctr"/>
              <c:showVal val="1"/>
            </c:dLbl>
            <c:dLbl>
              <c:idx val="1"/>
              <c:layout>
                <c:manualLayout>
                  <c:x val="0"/>
                  <c:y val="-1.9900497512437901E-2"/>
                </c:manualLayout>
              </c:layout>
              <c:dLblPos val="ctr"/>
              <c:showVal val="1"/>
            </c:dLbl>
            <c:txPr>
              <a:bodyPr rot="-5400000" vert="horz"/>
              <a:lstStyle/>
              <a:p>
                <a:pPr>
                  <a:defRPr sz="1100"/>
                </a:pPr>
                <a:endParaRPr lang="pt-BR"/>
              </a:p>
            </c:txPr>
            <c:dLblPos val="ctr"/>
            <c:showVal val="1"/>
          </c:dLbls>
          <c:cat>
            <c:strRef>
              <c:f>PASSAGENS!$A$2:$A$4</c:f>
              <c:strCache>
                <c:ptCount val="3"/>
                <c:pt idx="0">
                  <c:v>Passagens e Desp. c/ Locomoção - Pagto. Antecipado</c:v>
                </c:pt>
                <c:pt idx="1">
                  <c:v>Passagens para o Exterior</c:v>
                </c:pt>
                <c:pt idx="2">
                  <c:v>Passagens para o País</c:v>
                </c:pt>
              </c:strCache>
            </c:strRef>
          </c:cat>
          <c:val>
            <c:numRef>
              <c:f>PASSAGENS!$B$2:$B$4</c:f>
              <c:numCache>
                <c:formatCode>_-* #,##0.00_-;\-* #,##0.00_-;_-* "-"??_-;_-@_-</c:formatCode>
                <c:ptCount val="3"/>
                <c:pt idx="0">
                  <c:v>1250.58</c:v>
                </c:pt>
                <c:pt idx="1">
                  <c:v>7405</c:v>
                </c:pt>
                <c:pt idx="2">
                  <c:v>20714.629999999968</c:v>
                </c:pt>
              </c:numCache>
            </c:numRef>
          </c:val>
        </c:ser>
        <c:ser>
          <c:idx val="1"/>
          <c:order val="1"/>
          <c:tx>
            <c:v>1º Quadrim. 2017</c:v>
          </c:tx>
          <c:dLbls>
            <c:dLbl>
              <c:idx val="1"/>
              <c:layout>
                <c:manualLayout>
                  <c:x val="0"/>
                  <c:y val="-5.0591062480826232E-2"/>
                </c:manualLayout>
              </c:layout>
              <c:dLblPos val="ctr"/>
              <c:showVal val="1"/>
            </c:dLbl>
            <c:dLbl>
              <c:idx val="2"/>
              <c:layout>
                <c:manualLayout>
                  <c:x val="0"/>
                  <c:y val="-0.10079455977093811"/>
                </c:manualLayout>
              </c:layout>
              <c:dLblPos val="ctr"/>
              <c:showVal val="1"/>
            </c:dLbl>
            <c:txPr>
              <a:bodyPr rot="-5400000" vert="horz"/>
              <a:lstStyle/>
              <a:p>
                <a:pPr>
                  <a:defRPr sz="1100"/>
                </a:pPr>
                <a:endParaRPr lang="pt-BR"/>
              </a:p>
            </c:txPr>
            <c:dLblPos val="ctr"/>
            <c:showVal val="1"/>
          </c:dLbls>
          <c:cat>
            <c:strRef>
              <c:f>PASSAGENS!$A$2:$A$4</c:f>
              <c:strCache>
                <c:ptCount val="3"/>
                <c:pt idx="0">
                  <c:v>Passagens e Desp. c/ Locomoção - Pagto. Antecipado</c:v>
                </c:pt>
                <c:pt idx="1">
                  <c:v>Passagens para o Exterior</c:v>
                </c:pt>
                <c:pt idx="2">
                  <c:v>Passagens para o País</c:v>
                </c:pt>
              </c:strCache>
            </c:strRef>
          </c:cat>
          <c:val>
            <c:numRef>
              <c:f>PASSAGENS!$C$2:$C$4</c:f>
              <c:numCache>
                <c:formatCode>_-* #,##0.00_-;\-* #,##0.00_-;_-* "-"??_-;_-@_-</c:formatCode>
                <c:ptCount val="3"/>
                <c:pt idx="0">
                  <c:v>0</c:v>
                </c:pt>
                <c:pt idx="1">
                  <c:v>0</c:v>
                </c:pt>
                <c:pt idx="2">
                  <c:v>26785.47</c:v>
                </c:pt>
              </c:numCache>
            </c:numRef>
          </c:val>
        </c:ser>
        <c:axId val="123833728"/>
        <c:axId val="124776832"/>
      </c:barChart>
      <c:catAx>
        <c:axId val="123833728"/>
        <c:scaling>
          <c:orientation val="minMax"/>
        </c:scaling>
        <c:axPos val="b"/>
        <c:majorTickMark val="none"/>
        <c:tickLblPos val="nextTo"/>
        <c:crossAx val="124776832"/>
        <c:crosses val="autoZero"/>
        <c:auto val="1"/>
        <c:lblAlgn val="ctr"/>
        <c:lblOffset val="100"/>
      </c:catAx>
      <c:valAx>
        <c:axId val="124776832"/>
        <c:scaling>
          <c:orientation val="minMax"/>
        </c:scaling>
        <c:axPos val="l"/>
        <c:majorGridlines/>
        <c:numFmt formatCode="_-* #,##0.00_-;\-* #,##0.00_-;_-* &quot;-&quot;??_-;_-@_-" sourceLinked="1"/>
        <c:majorTickMark val="none"/>
        <c:tickLblPos val="nextTo"/>
        <c:txPr>
          <a:bodyPr/>
          <a:lstStyle/>
          <a:p>
            <a:pPr>
              <a:defRPr sz="1100"/>
            </a:pPr>
            <a:endParaRPr lang="pt-BR"/>
          </a:p>
        </c:txPr>
        <c:crossAx val="123833728"/>
        <c:crosses val="autoZero"/>
        <c:crossBetween val="between"/>
      </c:valAx>
      <c:dTable>
        <c:showHorzBorder val="1"/>
        <c:showVertBorder val="1"/>
        <c:showOutline val="1"/>
        <c:showKeys val="1"/>
        <c:txPr>
          <a:bodyPr/>
          <a:lstStyle/>
          <a:p>
            <a:pPr rtl="0">
              <a:defRPr sz="1000"/>
            </a:pPr>
            <a:endParaRPr lang="pt-BR"/>
          </a:p>
        </c:txPr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</c:spPr>
    </c:plotArea>
    <c:plotVisOnly val="1"/>
  </c:chart>
  <c:spPr>
    <a:gradFill>
      <a:gsLst>
        <a:gs pos="0">
          <a:srgbClr val="4F81BD">
            <a:tint val="66000"/>
            <a:satMod val="160000"/>
          </a:srgbClr>
        </a:gs>
        <a:gs pos="50000">
          <a:srgbClr val="4F81BD">
            <a:tint val="44500"/>
            <a:satMod val="160000"/>
          </a:srgbClr>
        </a:gs>
        <a:gs pos="100000">
          <a:srgbClr val="4F81BD">
            <a:tint val="23500"/>
            <a:satMod val="160000"/>
          </a:srgbClr>
        </a:gs>
      </a:gsLst>
      <a:lin ang="5400000" scaled="0"/>
    </a:gradFill>
    <a:ln>
      <a:noFill/>
    </a:ln>
  </c:spPr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autoTitleDeleted val="1"/>
    <c:plotArea>
      <c:layout>
        <c:manualLayout>
          <c:layoutTarget val="inner"/>
          <c:xMode val="edge"/>
          <c:yMode val="edge"/>
          <c:x val="0.18738858474596742"/>
          <c:y val="2.6528053852447032E-2"/>
          <c:w val="0.78678696912007617"/>
          <c:h val="0.51796510686676311"/>
        </c:manualLayout>
      </c:layout>
      <c:barChart>
        <c:barDir val="col"/>
        <c:grouping val="clustered"/>
        <c:ser>
          <c:idx val="0"/>
          <c:order val="0"/>
          <c:tx>
            <c:v>1º Quadrim. 2016</c:v>
          </c:tx>
          <c:dLbls>
            <c:txPr>
              <a:bodyPr rot="-5400000" vert="horz"/>
              <a:lstStyle/>
              <a:p>
                <a:pPr>
                  <a:defRPr sz="1100"/>
                </a:pPr>
                <a:endParaRPr lang="pt-BR"/>
              </a:p>
            </c:txPr>
            <c:dLblPos val="ctr"/>
            <c:showVal val="1"/>
          </c:dLbls>
          <c:cat>
            <c:strRef>
              <c:f>'MATERIAL DE CONSUMO'!$A$2:$A$7</c:f>
              <c:strCache>
                <c:ptCount val="6"/>
                <c:pt idx="0">
                  <c:v>Material de Consumo - Pagam. Antecipado</c:v>
                </c:pt>
                <c:pt idx="1">
                  <c:v>Material de Expediente</c:v>
                </c:pt>
                <c:pt idx="2">
                  <c:v>Combustíveis e Lubrificantes Automotivos</c:v>
                </c:pt>
                <c:pt idx="3">
                  <c:v>Material de Processamento de Dados</c:v>
                </c:pt>
                <c:pt idx="4">
                  <c:v>Material Hidraulico</c:v>
                </c:pt>
                <c:pt idx="5">
                  <c:v>Generos de Alimentação</c:v>
                </c:pt>
              </c:strCache>
            </c:strRef>
          </c:cat>
          <c:val>
            <c:numRef>
              <c:f>'MATERIAL DE CONSUMO'!$B$2:$B$7</c:f>
              <c:numCache>
                <c:formatCode>_-* #,##0.00_-;\-* #,##0.00_-;_-* "-"??_-;_-@_-</c:formatCode>
                <c:ptCount val="6"/>
                <c:pt idx="0">
                  <c:v>13305.68</c:v>
                </c:pt>
                <c:pt idx="1">
                  <c:v>2520</c:v>
                </c:pt>
                <c:pt idx="2">
                  <c:v>2340</c:v>
                </c:pt>
                <c:pt idx="3">
                  <c:v>2159.9699999999998</c:v>
                </c:pt>
                <c:pt idx="4">
                  <c:v>1561.4</c:v>
                </c:pt>
                <c:pt idx="5">
                  <c:v>0</c:v>
                </c:pt>
              </c:numCache>
            </c:numRef>
          </c:val>
        </c:ser>
        <c:ser>
          <c:idx val="1"/>
          <c:order val="1"/>
          <c:tx>
            <c:v>1º Quadrim. 2017</c:v>
          </c:tx>
          <c:dLbls>
            <c:dLbl>
              <c:idx val="1"/>
              <c:layout>
                <c:manualLayout>
                  <c:x val="0"/>
                  <c:y val="-4.4198895027624314E-2"/>
                </c:manualLayout>
              </c:layout>
              <c:dLblPos val="ctr"/>
              <c:showVal val="1"/>
            </c:dLbl>
            <c:txPr>
              <a:bodyPr rot="-5400000" vert="horz"/>
              <a:lstStyle/>
              <a:p>
                <a:pPr>
                  <a:defRPr sz="1100"/>
                </a:pPr>
                <a:endParaRPr lang="pt-BR"/>
              </a:p>
            </c:txPr>
            <c:dLblPos val="ctr"/>
            <c:showVal val="1"/>
          </c:dLbls>
          <c:cat>
            <c:strRef>
              <c:f>'MATERIAL DE CONSUMO'!$A$2:$A$7</c:f>
              <c:strCache>
                <c:ptCount val="6"/>
                <c:pt idx="0">
                  <c:v>Material de Consumo - Pagam. Antecipado</c:v>
                </c:pt>
                <c:pt idx="1">
                  <c:v>Material de Expediente</c:v>
                </c:pt>
                <c:pt idx="2">
                  <c:v>Combustíveis e Lubrificantes Automotivos</c:v>
                </c:pt>
                <c:pt idx="3">
                  <c:v>Material de Processamento de Dados</c:v>
                </c:pt>
                <c:pt idx="4">
                  <c:v>Material Hidraulico</c:v>
                </c:pt>
                <c:pt idx="5">
                  <c:v>Generos de Alimentação</c:v>
                </c:pt>
              </c:strCache>
            </c:strRef>
          </c:cat>
          <c:val>
            <c:numRef>
              <c:f>'MATERIAL DE CONSUMO'!$C$2:$C$7</c:f>
              <c:numCache>
                <c:formatCode>_-* #,##0.00_-;\-* #,##0.00_-;_-* "-"??_-;_-@_-</c:formatCode>
                <c:ptCount val="6"/>
                <c:pt idx="0">
                  <c:v>11650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1629.6599999999999</c:v>
                </c:pt>
              </c:numCache>
            </c:numRef>
          </c:val>
        </c:ser>
        <c:axId val="125790848"/>
        <c:axId val="125817600"/>
      </c:barChart>
      <c:catAx>
        <c:axId val="125790848"/>
        <c:scaling>
          <c:orientation val="minMax"/>
        </c:scaling>
        <c:axPos val="b"/>
        <c:numFmt formatCode="General" sourceLinked="1"/>
        <c:majorTickMark val="none"/>
        <c:tickLblPos val="nextTo"/>
        <c:crossAx val="125817600"/>
        <c:crosses val="autoZero"/>
        <c:auto val="1"/>
        <c:lblAlgn val="ctr"/>
        <c:lblOffset val="100"/>
      </c:catAx>
      <c:valAx>
        <c:axId val="125817600"/>
        <c:scaling>
          <c:orientation val="minMax"/>
        </c:scaling>
        <c:axPos val="l"/>
        <c:majorGridlines/>
        <c:numFmt formatCode="_-* #,##0.00_-;\-* #,##0.00_-;_-* &quot;-&quot;??_-;_-@_-" sourceLinked="1"/>
        <c:majorTickMark val="none"/>
        <c:tickLblPos val="nextTo"/>
        <c:txPr>
          <a:bodyPr/>
          <a:lstStyle/>
          <a:p>
            <a:pPr>
              <a:defRPr sz="1100"/>
            </a:pPr>
            <a:endParaRPr lang="pt-BR"/>
          </a:p>
        </c:txPr>
        <c:crossAx val="125790848"/>
        <c:crosses val="autoZero"/>
        <c:crossBetween val="between"/>
      </c:valAx>
      <c:dTable>
        <c:showHorzBorder val="1"/>
        <c:showVertBorder val="1"/>
        <c:showOutline val="1"/>
        <c:showKeys val="1"/>
        <c:txPr>
          <a:bodyPr/>
          <a:lstStyle/>
          <a:p>
            <a:pPr rtl="0">
              <a:defRPr sz="900" baseline="0"/>
            </a:pPr>
            <a:endParaRPr lang="pt-BR"/>
          </a:p>
        </c:txPr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</c:spPr>
    </c:plotArea>
    <c:plotVisOnly val="1"/>
  </c:chart>
  <c:spPr>
    <a:gradFill>
      <a:gsLst>
        <a:gs pos="0">
          <a:srgbClr val="4F81BD">
            <a:tint val="66000"/>
            <a:satMod val="160000"/>
          </a:srgbClr>
        </a:gs>
        <a:gs pos="50000">
          <a:srgbClr val="4F81BD">
            <a:tint val="44500"/>
            <a:satMod val="160000"/>
          </a:srgbClr>
        </a:gs>
        <a:gs pos="100000">
          <a:srgbClr val="4F81BD">
            <a:tint val="23500"/>
            <a:satMod val="160000"/>
          </a:srgbClr>
        </a:gs>
      </a:gsLst>
      <a:lin ang="5400000" scaled="0"/>
    </a:gradFill>
  </c:spPr>
  <c:txPr>
    <a:bodyPr/>
    <a:lstStyle/>
    <a:p>
      <a:pPr>
        <a:defRPr i="1"/>
      </a:pPr>
      <a:endParaRPr lang="pt-BR"/>
    </a:p>
  </c:txPr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autoTitleDeleted val="1"/>
    <c:plotArea>
      <c:layout>
        <c:manualLayout>
          <c:layoutTarget val="inner"/>
          <c:xMode val="edge"/>
          <c:yMode val="edge"/>
          <c:x val="0.19724270517687459"/>
          <c:y val="2.6528053852446994E-2"/>
          <c:w val="0.76460755710257422"/>
          <c:h val="0.48623608350364461"/>
        </c:manualLayout>
      </c:layout>
      <c:barChart>
        <c:barDir val="col"/>
        <c:grouping val="clustered"/>
        <c:ser>
          <c:idx val="0"/>
          <c:order val="0"/>
          <c:tx>
            <c:v>1º Quadrim. 2016</c:v>
          </c:tx>
          <c:dLbls>
            <c:txPr>
              <a:bodyPr rot="-5400000" vert="horz"/>
              <a:lstStyle/>
              <a:p>
                <a:pPr>
                  <a:defRPr sz="1100"/>
                </a:pPr>
                <a:endParaRPr lang="pt-BR"/>
              </a:p>
            </c:txPr>
            <c:dLblPos val="ctr"/>
            <c:showVal val="1"/>
          </c:dLbls>
          <c:cat>
            <c:strRef>
              <c:f>'SERV TER - PF'!$A$2:$A$5</c:f>
              <c:strCache>
                <c:ptCount val="4"/>
                <c:pt idx="0">
                  <c:v>Estagiarios</c:v>
                </c:pt>
                <c:pt idx="1">
                  <c:v>Manutenção e Conservação de Bens Imoveis</c:v>
                </c:pt>
                <c:pt idx="2">
                  <c:v>Manut. Conservação de Bens Moveis de Outra Natureza</c:v>
                </c:pt>
                <c:pt idx="3">
                  <c:v>outros Serv. De Terceiro PF </c:v>
                </c:pt>
              </c:strCache>
            </c:strRef>
          </c:cat>
          <c:val>
            <c:numRef>
              <c:f>'SERV TER - PF'!$B$2:$B$5</c:f>
              <c:numCache>
                <c:formatCode>_-* #,##0.00_-;\-* #,##0.00_-;_-* "-"??_-;_-@_-</c:formatCode>
                <c:ptCount val="4"/>
                <c:pt idx="0">
                  <c:v>5463.4</c:v>
                </c:pt>
                <c:pt idx="1">
                  <c:v>980</c:v>
                </c:pt>
                <c:pt idx="2">
                  <c:v>800</c:v>
                </c:pt>
                <c:pt idx="3">
                  <c:v>0</c:v>
                </c:pt>
              </c:numCache>
            </c:numRef>
          </c:val>
        </c:ser>
        <c:ser>
          <c:idx val="1"/>
          <c:order val="1"/>
          <c:tx>
            <c:v>1° Quadrim. 2017</c:v>
          </c:tx>
          <c:dLbls>
            <c:txPr>
              <a:bodyPr rot="-5400000" vert="horz"/>
              <a:lstStyle/>
              <a:p>
                <a:pPr>
                  <a:defRPr sz="1100"/>
                </a:pPr>
                <a:endParaRPr lang="pt-BR"/>
              </a:p>
            </c:txPr>
            <c:dLblPos val="ctr"/>
            <c:showVal val="1"/>
          </c:dLbls>
          <c:cat>
            <c:strRef>
              <c:f>'SERV TER - PF'!$A$2:$A$5</c:f>
              <c:strCache>
                <c:ptCount val="4"/>
                <c:pt idx="0">
                  <c:v>Estagiarios</c:v>
                </c:pt>
                <c:pt idx="1">
                  <c:v>Manutenção e Conservação de Bens Imoveis</c:v>
                </c:pt>
                <c:pt idx="2">
                  <c:v>Manut. Conservação de Bens Moveis de Outra Natureza</c:v>
                </c:pt>
                <c:pt idx="3">
                  <c:v>outros Serv. De Terceiro PF </c:v>
                </c:pt>
              </c:strCache>
            </c:strRef>
          </c:cat>
          <c:val>
            <c:numRef>
              <c:f>'SERV TER - PF'!$C$2:$C$5</c:f>
              <c:numCache>
                <c:formatCode>_-* #,##0.00_-;\-* #,##0.00_-;_-* "-"??_-;_-@_-</c:formatCode>
                <c:ptCount val="4"/>
                <c:pt idx="0">
                  <c:v>8252.2000000000007</c:v>
                </c:pt>
                <c:pt idx="1">
                  <c:v>0</c:v>
                </c:pt>
                <c:pt idx="2">
                  <c:v>0</c:v>
                </c:pt>
                <c:pt idx="3">
                  <c:v>50252.13</c:v>
                </c:pt>
              </c:numCache>
            </c:numRef>
          </c:val>
        </c:ser>
        <c:axId val="126089088"/>
        <c:axId val="126179200"/>
      </c:barChart>
      <c:catAx>
        <c:axId val="126089088"/>
        <c:scaling>
          <c:orientation val="minMax"/>
        </c:scaling>
        <c:axPos val="b"/>
        <c:numFmt formatCode="General" sourceLinked="1"/>
        <c:majorTickMark val="none"/>
        <c:tickLblPos val="nextTo"/>
        <c:crossAx val="126179200"/>
        <c:crosses val="autoZero"/>
        <c:auto val="1"/>
        <c:lblAlgn val="ctr"/>
        <c:lblOffset val="100"/>
      </c:catAx>
      <c:valAx>
        <c:axId val="126179200"/>
        <c:scaling>
          <c:orientation val="minMax"/>
        </c:scaling>
        <c:axPos val="l"/>
        <c:majorGridlines/>
        <c:numFmt formatCode="_-* #,##0.00_-;\-* #,##0.00_-;_-* &quot;-&quot;??_-;_-@_-" sourceLinked="1"/>
        <c:majorTickMark val="none"/>
        <c:tickLblPos val="nextTo"/>
        <c:txPr>
          <a:bodyPr/>
          <a:lstStyle/>
          <a:p>
            <a:pPr>
              <a:defRPr sz="1100"/>
            </a:pPr>
            <a:endParaRPr lang="pt-BR"/>
          </a:p>
        </c:txPr>
        <c:crossAx val="126089088"/>
        <c:crosses val="autoZero"/>
        <c:crossBetween val="between"/>
      </c:valAx>
      <c:dTable>
        <c:showHorzBorder val="1"/>
        <c:showVertBorder val="1"/>
        <c:showOutline val="1"/>
        <c:showKeys val="1"/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</c:spPr>
    </c:plotArea>
    <c:plotVisOnly val="1"/>
  </c:chart>
  <c:spPr>
    <a:gradFill>
      <a:gsLst>
        <a:gs pos="0">
          <a:srgbClr val="4F81BD">
            <a:tint val="66000"/>
            <a:satMod val="160000"/>
          </a:srgbClr>
        </a:gs>
        <a:gs pos="50000">
          <a:srgbClr val="4F81BD">
            <a:tint val="44500"/>
            <a:satMod val="160000"/>
          </a:srgbClr>
        </a:gs>
        <a:gs pos="100000">
          <a:srgbClr val="4F81BD">
            <a:tint val="23500"/>
            <a:satMod val="160000"/>
          </a:srgbClr>
        </a:gs>
      </a:gsLst>
      <a:lin ang="5400000" scaled="0"/>
    </a:gradFill>
    <a:ln>
      <a:noFill/>
    </a:ln>
  </c:spPr>
  <c:externalData r:id="rId1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autoTitleDeleted val="1"/>
    <c:plotArea>
      <c:layout>
        <c:manualLayout>
          <c:layoutTarget val="inner"/>
          <c:xMode val="edge"/>
          <c:yMode val="edge"/>
          <c:x val="0.19770470188886299"/>
          <c:y val="4.2502961037714539E-2"/>
          <c:w val="0.77941438287452769"/>
          <c:h val="0.52939126321039964"/>
        </c:manualLayout>
      </c:layout>
      <c:barChart>
        <c:barDir val="col"/>
        <c:grouping val="clustered"/>
        <c:ser>
          <c:idx val="0"/>
          <c:order val="0"/>
          <c:tx>
            <c:v>1º Quadrim. 2016</c:v>
          </c:tx>
          <c:dLbls>
            <c:txPr>
              <a:bodyPr rot="-5400000" vert="horz"/>
              <a:lstStyle/>
              <a:p>
                <a:pPr>
                  <a:defRPr sz="1100"/>
                </a:pPr>
                <a:endParaRPr lang="pt-BR"/>
              </a:p>
            </c:txPr>
            <c:dLblPos val="ctr"/>
            <c:showVal val="1"/>
          </c:dLbls>
          <c:cat>
            <c:strRef>
              <c:f>'SERV TERC - PJ'!$A$2:$A$7</c:f>
              <c:strCache>
                <c:ptCount val="6"/>
                <c:pt idx="0">
                  <c:v>Serviços de Energia Elétrica</c:v>
                </c:pt>
                <c:pt idx="1">
                  <c:v>Locação de Veículos</c:v>
                </c:pt>
                <c:pt idx="2">
                  <c:v>Manutenção e Conservação de Bens Imoveis</c:v>
                </c:pt>
                <c:pt idx="3">
                  <c:v>Serviço de Telefonia Móvel</c:v>
                </c:pt>
                <c:pt idx="4">
                  <c:v>Serviço de Telefonia Fixa</c:v>
                </c:pt>
                <c:pt idx="5">
                  <c:v>Seguros em Geral</c:v>
                </c:pt>
              </c:strCache>
            </c:strRef>
          </c:cat>
          <c:val>
            <c:numRef>
              <c:f>'SERV TERC - PJ'!$B$2:$B$7</c:f>
              <c:numCache>
                <c:formatCode>#,##0.00</c:formatCode>
                <c:ptCount val="6"/>
                <c:pt idx="0" formatCode="_-* #,##0.00_-;\-* #,##0.00_-;_-* &quot;-&quot;??_-;_-@_-">
                  <c:v>202332.25</c:v>
                </c:pt>
                <c:pt idx="1">
                  <c:v>18390</c:v>
                </c:pt>
                <c:pt idx="2">
                  <c:v>14453</c:v>
                </c:pt>
                <c:pt idx="3">
                  <c:v>6399.9</c:v>
                </c:pt>
                <c:pt idx="4">
                  <c:v>4751.18</c:v>
                </c:pt>
                <c:pt idx="5" formatCode="_-* #,##0.00_-;\-* #,##0.00_-;_-* &quot;-&quot;??_-;_-@_-">
                  <c:v>0</c:v>
                </c:pt>
              </c:numCache>
            </c:numRef>
          </c:val>
        </c:ser>
        <c:ser>
          <c:idx val="1"/>
          <c:order val="1"/>
          <c:tx>
            <c:v>1º Quadrim. 2017</c:v>
          </c:tx>
          <c:dLbls>
            <c:txPr>
              <a:bodyPr rot="-5400000" vert="horz"/>
              <a:lstStyle/>
              <a:p>
                <a:pPr>
                  <a:defRPr sz="1100"/>
                </a:pPr>
                <a:endParaRPr lang="pt-BR"/>
              </a:p>
            </c:txPr>
            <c:dLblPos val="ctr"/>
            <c:showVal val="1"/>
          </c:dLbls>
          <c:cat>
            <c:strRef>
              <c:f>'SERV TERC - PJ'!$A$2:$A$7</c:f>
              <c:strCache>
                <c:ptCount val="6"/>
                <c:pt idx="0">
                  <c:v>Serviços de Energia Elétrica</c:v>
                </c:pt>
                <c:pt idx="1">
                  <c:v>Locação de Veículos</c:v>
                </c:pt>
                <c:pt idx="2">
                  <c:v>Manutenção e Conservação de Bens Imoveis</c:v>
                </c:pt>
                <c:pt idx="3">
                  <c:v>Serviço de Telefonia Móvel</c:v>
                </c:pt>
                <c:pt idx="4">
                  <c:v>Serviço de Telefonia Fixa</c:v>
                </c:pt>
                <c:pt idx="5">
                  <c:v>Seguros em Geral</c:v>
                </c:pt>
              </c:strCache>
            </c:strRef>
          </c:cat>
          <c:val>
            <c:numRef>
              <c:f>'SERV TERC - PJ'!$C$2:$C$7</c:f>
              <c:numCache>
                <c:formatCode>#,##0.00</c:formatCode>
                <c:ptCount val="6"/>
                <c:pt idx="0">
                  <c:v>212098.73</c:v>
                </c:pt>
                <c:pt idx="1">
                  <c:v>30445.29</c:v>
                </c:pt>
                <c:pt idx="2">
                  <c:v>0</c:v>
                </c:pt>
                <c:pt idx="3" formatCode="_-* #,##0.00_-;\-* #,##0.00_-;_-* &quot;-&quot;??_-;_-@_-">
                  <c:v>2103.88</c:v>
                </c:pt>
                <c:pt idx="4">
                  <c:v>4476.26</c:v>
                </c:pt>
                <c:pt idx="5" formatCode="_-* #,##0.00_-;\-* #,##0.00_-;_-* &quot;-&quot;??_-;_-@_-">
                  <c:v>35733.5</c:v>
                </c:pt>
              </c:numCache>
            </c:numRef>
          </c:val>
        </c:ser>
        <c:axId val="132138496"/>
        <c:axId val="131927424"/>
      </c:barChart>
      <c:valAx>
        <c:axId val="131927424"/>
        <c:scaling>
          <c:orientation val="minMax"/>
        </c:scaling>
        <c:axPos val="l"/>
        <c:majorGridlines/>
        <c:numFmt formatCode="_-* #,##0.00_-;\-* #,##0.00_-;_-* &quot;-&quot;??_-;_-@_-" sourceLinked="1"/>
        <c:majorTickMark val="none"/>
        <c:tickLblPos val="nextTo"/>
        <c:txPr>
          <a:bodyPr/>
          <a:lstStyle/>
          <a:p>
            <a:pPr>
              <a:defRPr sz="1100"/>
            </a:pPr>
            <a:endParaRPr lang="pt-BR"/>
          </a:p>
        </c:txPr>
        <c:crossAx val="132138496"/>
        <c:crosses val="autoZero"/>
        <c:crossBetween val="between"/>
      </c:valAx>
      <c:catAx>
        <c:axId val="132138496"/>
        <c:scaling>
          <c:orientation val="minMax"/>
        </c:scaling>
        <c:axPos val="b"/>
        <c:numFmt formatCode="General" sourceLinked="1"/>
        <c:majorTickMark val="none"/>
        <c:tickLblPos val="nextTo"/>
        <c:crossAx val="131927424"/>
        <c:crosses val="autoZero"/>
        <c:auto val="1"/>
        <c:lblAlgn val="ctr"/>
        <c:lblOffset val="100"/>
      </c:catAx>
      <c:dTable>
        <c:showHorzBorder val="1"/>
        <c:showVertBorder val="1"/>
        <c:showOutline val="1"/>
        <c:showKeys val="1"/>
        <c:txPr>
          <a:bodyPr/>
          <a:lstStyle/>
          <a:p>
            <a:pPr rtl="0">
              <a:defRPr sz="900"/>
            </a:pPr>
            <a:endParaRPr lang="pt-BR"/>
          </a:p>
        </c:txPr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</c:spPr>
    </c:plotArea>
    <c:plotVisOnly val="1"/>
  </c:chart>
  <c:spPr>
    <a:gradFill>
      <a:gsLst>
        <a:gs pos="0">
          <a:srgbClr val="4F81BD">
            <a:tint val="66000"/>
            <a:satMod val="160000"/>
          </a:srgbClr>
        </a:gs>
        <a:gs pos="50000">
          <a:srgbClr val="4F81BD">
            <a:tint val="44500"/>
            <a:satMod val="160000"/>
          </a:srgbClr>
        </a:gs>
        <a:gs pos="100000">
          <a:srgbClr val="4F81BD">
            <a:tint val="23500"/>
            <a:satMod val="160000"/>
          </a:srgbClr>
        </a:gs>
      </a:gsLst>
      <a:lin ang="5400000" scaled="0"/>
    </a:gradFill>
    <a:ln>
      <a:noFill/>
    </a:ln>
  </c:spPr>
  <c:externalData r:id="rId1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autoTitleDeleted val="1"/>
    <c:plotArea>
      <c:layout/>
      <c:barChart>
        <c:barDir val="col"/>
        <c:grouping val="clustered"/>
        <c:ser>
          <c:idx val="0"/>
          <c:order val="0"/>
          <c:tx>
            <c:v>1º Quadrim. 2016</c:v>
          </c:tx>
          <c:dLbls>
            <c:txPr>
              <a:bodyPr rot="-5400000" vert="horz"/>
              <a:lstStyle/>
              <a:p>
                <a:pPr>
                  <a:defRPr/>
                </a:pPr>
                <a:endParaRPr lang="pt-BR"/>
              </a:p>
            </c:txPr>
            <c:dLblPos val="ctr"/>
            <c:showVal val="1"/>
          </c:dLbls>
          <c:cat>
            <c:strRef>
              <c:f>'DESPESAS DE EXERCÍCIOS ANT.'!$A$2:$A$4</c:f>
              <c:strCache>
                <c:ptCount val="3"/>
                <c:pt idx="0">
                  <c:v>Locação de Mão-de-obra Já Reconhecidas</c:v>
                </c:pt>
                <c:pt idx="1">
                  <c:v>Locação de Mão-de-obra Não Reconhecidas</c:v>
                </c:pt>
                <c:pt idx="2">
                  <c:v>Outros Serv. Terceiro PJ. Já Reconhecidas</c:v>
                </c:pt>
              </c:strCache>
            </c:strRef>
          </c:cat>
          <c:val>
            <c:numRef>
              <c:f>'DESPESAS DE EXERCÍCIOS ANT.'!$B$2:$B$4</c:f>
              <c:numCache>
                <c:formatCode>_-* #,##0.00_-;\-* #,##0.00_-;_-* "-"??_-;_-@_-</c:formatCode>
                <c:ptCount val="3"/>
                <c:pt idx="0">
                  <c:v>0</c:v>
                </c:pt>
                <c:pt idx="1">
                  <c:v>4323.34</c:v>
                </c:pt>
                <c:pt idx="2">
                  <c:v>90951.88</c:v>
                </c:pt>
              </c:numCache>
            </c:numRef>
          </c:val>
        </c:ser>
        <c:ser>
          <c:idx val="1"/>
          <c:order val="1"/>
          <c:tx>
            <c:v>1º Quadrim. 2017</c:v>
          </c:tx>
          <c:dLbls>
            <c:txPr>
              <a:bodyPr rot="-5400000" vert="horz"/>
              <a:lstStyle/>
              <a:p>
                <a:pPr>
                  <a:defRPr/>
                </a:pPr>
                <a:endParaRPr lang="pt-BR"/>
              </a:p>
            </c:txPr>
            <c:dLblPos val="ctr"/>
            <c:showVal val="1"/>
          </c:dLbls>
          <c:cat>
            <c:strRef>
              <c:f>'DESPESAS DE EXERCÍCIOS ANT.'!$A$2:$A$4</c:f>
              <c:strCache>
                <c:ptCount val="3"/>
                <c:pt idx="0">
                  <c:v>Locação de Mão-de-obra Já Reconhecidas</c:v>
                </c:pt>
                <c:pt idx="1">
                  <c:v>Locação de Mão-de-obra Não Reconhecidas</c:v>
                </c:pt>
                <c:pt idx="2">
                  <c:v>Outros Serv. Terceiro PJ. Já Reconhecidas</c:v>
                </c:pt>
              </c:strCache>
            </c:strRef>
          </c:cat>
          <c:val>
            <c:numRef>
              <c:f>'DESPESAS DE EXERCÍCIOS ANT.'!$C$2:$C$4</c:f>
              <c:numCache>
                <c:formatCode>_-* #,##0.00_-;\-* #,##0.00_-;_-* "-"??_-;_-@_-</c:formatCode>
                <c:ptCount val="3"/>
                <c:pt idx="0">
                  <c:v>50106.720000000001</c:v>
                </c:pt>
                <c:pt idx="1">
                  <c:v>0</c:v>
                </c:pt>
                <c:pt idx="2">
                  <c:v>3192.2599999999998</c:v>
                </c:pt>
              </c:numCache>
            </c:numRef>
          </c:val>
        </c:ser>
        <c:axId val="181113600"/>
        <c:axId val="181115520"/>
      </c:barChart>
      <c:catAx>
        <c:axId val="181113600"/>
        <c:scaling>
          <c:orientation val="minMax"/>
        </c:scaling>
        <c:axPos val="b"/>
        <c:numFmt formatCode="General" sourceLinked="1"/>
        <c:majorTickMark val="none"/>
        <c:tickLblPos val="nextTo"/>
        <c:crossAx val="181115520"/>
        <c:crosses val="autoZero"/>
        <c:auto val="1"/>
        <c:lblAlgn val="ctr"/>
        <c:lblOffset val="100"/>
      </c:catAx>
      <c:valAx>
        <c:axId val="181115520"/>
        <c:scaling>
          <c:orientation val="minMax"/>
        </c:scaling>
        <c:axPos val="l"/>
        <c:majorGridlines/>
        <c:numFmt formatCode="_-* #,##0.00_-;\-* #,##0.00_-;_-* &quot;-&quot;??_-;_-@_-" sourceLinked="1"/>
        <c:majorTickMark val="none"/>
        <c:tickLblPos val="nextTo"/>
        <c:crossAx val="181113600"/>
        <c:crosses val="autoZero"/>
        <c:crossBetween val="between"/>
      </c:valAx>
      <c:dTable>
        <c:showHorzBorder val="1"/>
        <c:showVertBorder val="1"/>
        <c:showOutline val="1"/>
        <c:showKeys val="1"/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</c:spPr>
    </c:plotArea>
    <c:plotVisOnly val="1"/>
  </c:chart>
  <c:spPr>
    <a:gradFill>
      <a:gsLst>
        <a:gs pos="0">
          <a:srgbClr val="4F81BD">
            <a:tint val="66000"/>
            <a:satMod val="160000"/>
          </a:srgbClr>
        </a:gs>
        <a:gs pos="50000">
          <a:srgbClr val="4F81BD">
            <a:tint val="44500"/>
            <a:satMod val="160000"/>
          </a:srgbClr>
        </a:gs>
        <a:gs pos="100000">
          <a:srgbClr val="4F81BD">
            <a:tint val="23500"/>
            <a:satMod val="160000"/>
          </a:srgbClr>
        </a:gs>
      </a:gsLst>
      <a:lin ang="5400000" scaled="0"/>
    </a:gradFill>
  </c:spPr>
  <c:txPr>
    <a:bodyPr/>
    <a:lstStyle/>
    <a:p>
      <a:pPr>
        <a:defRPr sz="1100"/>
      </a:pPr>
      <a:endParaRPr lang="pt-BR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DA2048-24C1-4C21-AC0F-E7A06A5FBFCE}" type="datetimeFigureOut">
              <a:rPr lang="pt-BR" smtClean="0"/>
              <a:pPr/>
              <a:t>30/08/2017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017713" y="744538"/>
            <a:ext cx="2633662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79F8C-09B5-4D79-8FAA-13659C8AA24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749386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1pPr>
    <a:lvl2pPr marL="521437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2pPr>
    <a:lvl3pPr marL="1042873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3pPr>
    <a:lvl4pPr marL="1564310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4pPr>
    <a:lvl5pPr marL="2085746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5pPr>
    <a:lvl6pPr marL="2607183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6pPr>
    <a:lvl7pPr marL="3128620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7pPr>
    <a:lvl8pPr marL="3650056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8pPr>
    <a:lvl9pPr marL="4171493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66976" y="3321394"/>
            <a:ext cx="6425724" cy="229181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33951" y="6058694"/>
            <a:ext cx="5291773" cy="273235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377984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C5247B0C-BEAF-4101-A473-A0EEEF189E44}" type="datetimeFigureOut">
              <a:rPr lang="pt-BR" smtClean="0"/>
              <a:pPr/>
              <a:t>30/08/2017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82889" y="9909728"/>
            <a:ext cx="2393897" cy="5692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417767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549367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8168"/>
            <a:ext cx="6803708" cy="1781969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77984" y="2494758"/>
            <a:ext cx="6803708" cy="705610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377984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C5247B0C-BEAF-4101-A473-A0EEEF189E44}" type="datetimeFigureOut">
              <a:rPr lang="pt-BR" smtClean="0"/>
              <a:pPr/>
              <a:t>30/08/2017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82889" y="9909728"/>
            <a:ext cx="2393897" cy="5692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417767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985309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5480764" y="428170"/>
            <a:ext cx="1700927" cy="9122690"/>
          </a:xfrm>
          <a:prstGeom prst="rect">
            <a:avLst/>
          </a:prstGeo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77984" y="428170"/>
            <a:ext cx="4976786" cy="912269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377984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C5247B0C-BEAF-4101-A473-A0EEEF189E44}" type="datetimeFigureOut">
              <a:rPr lang="pt-BR" smtClean="0"/>
              <a:pPr/>
              <a:t>30/08/2017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82889" y="9909728"/>
            <a:ext cx="2393897" cy="5692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417767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276317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8168"/>
            <a:ext cx="6803708" cy="1781969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77984" y="2494758"/>
            <a:ext cx="6803708" cy="705610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377984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C5247B0C-BEAF-4101-A473-A0EEEF189E44}" type="datetimeFigureOut">
              <a:rPr lang="pt-BR" smtClean="0"/>
              <a:pPr/>
              <a:t>30/08/2017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82889" y="9909728"/>
            <a:ext cx="2393897" cy="5692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417767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191236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97162" y="6870480"/>
            <a:ext cx="6425724" cy="2123513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97162" y="4531648"/>
            <a:ext cx="6425724" cy="233883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377984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C5247B0C-BEAF-4101-A473-A0EEEF189E44}" type="datetimeFigureOut">
              <a:rPr lang="pt-BR" smtClean="0"/>
              <a:pPr/>
              <a:t>30/08/2017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82889" y="9909728"/>
            <a:ext cx="2393897" cy="5692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417767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684534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8168"/>
            <a:ext cx="6803708" cy="1781969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377984" y="2494758"/>
            <a:ext cx="3338856" cy="705610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842835" y="2494758"/>
            <a:ext cx="3338856" cy="705610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377984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C5247B0C-BEAF-4101-A473-A0EEEF189E44}" type="datetimeFigureOut">
              <a:rPr lang="pt-BR" smtClean="0"/>
              <a:pPr/>
              <a:t>30/08/2017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2582889" y="9909728"/>
            <a:ext cx="2393897" cy="5692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5417767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943577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8168"/>
            <a:ext cx="6803708" cy="178196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77984" y="2393283"/>
            <a:ext cx="3340169" cy="99740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77984" y="3390690"/>
            <a:ext cx="3340169" cy="616016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3840211" y="2393283"/>
            <a:ext cx="3341481" cy="99740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3840211" y="3390690"/>
            <a:ext cx="3341481" cy="616016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377984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C5247B0C-BEAF-4101-A473-A0EEEF189E44}" type="datetimeFigureOut">
              <a:rPr lang="pt-BR" smtClean="0"/>
              <a:pPr/>
              <a:t>30/08/2017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2582889" y="9909728"/>
            <a:ext cx="2393897" cy="5692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5417767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36993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8168"/>
            <a:ext cx="6803708" cy="1781969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377984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C5247B0C-BEAF-4101-A473-A0EEEF189E44}" type="datetimeFigureOut">
              <a:rPr lang="pt-BR" smtClean="0"/>
              <a:pPr/>
              <a:t>30/08/2017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2582889" y="9909728"/>
            <a:ext cx="2393897" cy="5692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5417767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063564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377984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C5247B0C-BEAF-4101-A473-A0EEEF189E44}" type="datetimeFigureOut">
              <a:rPr lang="pt-BR" smtClean="0"/>
              <a:pPr/>
              <a:t>30/08/2017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2582889" y="9909728"/>
            <a:ext cx="2393897" cy="5692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5417767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001937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5693"/>
            <a:ext cx="2487081" cy="181166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955623" y="425693"/>
            <a:ext cx="4226069" cy="912516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377984" y="2237362"/>
            <a:ext cx="2487081" cy="73134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377984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C5247B0C-BEAF-4101-A473-A0EEEF189E44}" type="datetimeFigureOut">
              <a:rPr lang="pt-BR" smtClean="0"/>
              <a:pPr/>
              <a:t>30/08/2017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2582889" y="9909728"/>
            <a:ext cx="2393897" cy="5692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5417767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4033878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1749" y="7484270"/>
            <a:ext cx="4535805" cy="88356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481749" y="955333"/>
            <a:ext cx="4535805" cy="6415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481749" y="8367830"/>
            <a:ext cx="4535805" cy="125480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377984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C5247B0C-BEAF-4101-A473-A0EEEF189E44}" type="datetimeFigureOut">
              <a:rPr lang="pt-BR" smtClean="0"/>
              <a:pPr/>
              <a:t>30/08/2017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2582889" y="9909728"/>
            <a:ext cx="2393897" cy="5692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5417767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930385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748397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aixaDeTexto 23"/>
          <p:cNvSpPr txBox="1"/>
          <p:nvPr/>
        </p:nvSpPr>
        <p:spPr>
          <a:xfrm>
            <a:off x="6409109" y="737394"/>
            <a:ext cx="646112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1200" dirty="0">
                <a:latin typeface="+mj-lt"/>
              </a:rPr>
              <a:t>REV 00</a:t>
            </a:r>
          </a:p>
        </p:txBody>
      </p:sp>
      <p:sp>
        <p:nvSpPr>
          <p:cNvPr id="7" name="Retângulo 6"/>
          <p:cNvSpPr/>
          <p:nvPr/>
        </p:nvSpPr>
        <p:spPr>
          <a:xfrm>
            <a:off x="636565" y="5200750"/>
            <a:ext cx="6286544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  <a:latin typeface="Candara" pitchFamily="34" charset="0"/>
              </a:rPr>
              <a:t>QUADRO DE FUNCIONÁRIOS </a:t>
            </a: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1851011" y="4055265"/>
            <a:ext cx="4214813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Aft>
                <a:spcPts val="1000"/>
              </a:spcAft>
            </a:pPr>
            <a:r>
              <a:rPr lang="pt-BR" sz="2200" b="1" dirty="0">
                <a:solidFill>
                  <a:srgbClr val="002060"/>
                </a:solidFill>
                <a:latin typeface="Microsoft YaHei" pitchFamily="34" charset="-122"/>
                <a:ea typeface="Microsoft YaHei" pitchFamily="34" charset="-122"/>
              </a:rPr>
              <a:t>Relatório de Monitoramento</a:t>
            </a:r>
          </a:p>
        </p:txBody>
      </p:sp>
      <p:sp>
        <p:nvSpPr>
          <p:cNvPr id="10" name="Retângulo 9"/>
          <p:cNvSpPr/>
          <p:nvPr/>
        </p:nvSpPr>
        <p:spPr>
          <a:xfrm>
            <a:off x="428625" y="1413643"/>
            <a:ext cx="6143625" cy="3603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chemeClr val="tx2"/>
                </a:solidFill>
              </a:rPr>
              <a:t>SECRETARIA DE ESTADO DE DESENVOLVIMENTO ECONÔMICO E TURISMO </a:t>
            </a:r>
            <a:r>
              <a:rPr lang="pt-BR" sz="2000" b="1" dirty="0" smtClean="0">
                <a:solidFill>
                  <a:schemeClr val="bg1">
                    <a:lumMod val="65000"/>
                  </a:schemeClr>
                </a:solidFill>
              </a:rPr>
              <a:t>1º </a:t>
            </a:r>
            <a:r>
              <a:rPr lang="pt-BR" sz="2000" b="1" dirty="0">
                <a:solidFill>
                  <a:schemeClr val="bg1">
                    <a:lumMod val="65000"/>
                  </a:schemeClr>
                </a:solidFill>
              </a:rPr>
              <a:t>Quadrimestre 2016/2017</a:t>
            </a:r>
          </a:p>
        </p:txBody>
      </p:sp>
      <p:sp>
        <p:nvSpPr>
          <p:cNvPr id="11" name="CaixaDeTexto 11"/>
          <p:cNvSpPr txBox="1">
            <a:spLocks noChangeArrowheads="1"/>
          </p:cNvSpPr>
          <p:nvPr/>
        </p:nvSpPr>
        <p:spPr bwMode="auto">
          <a:xfrm>
            <a:off x="660420" y="2470934"/>
            <a:ext cx="6048375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>
              <a:defRPr/>
            </a:pPr>
            <a:r>
              <a:rPr lang="pt-BR" sz="1100" b="1" dirty="0">
                <a:latin typeface="+mn-lt"/>
              </a:rPr>
              <a:t>APRESENTAÇÃO</a:t>
            </a:r>
          </a:p>
          <a:p>
            <a:pPr algn="just" eaLnBrk="1" hangingPunct="1">
              <a:defRPr/>
            </a:pPr>
            <a:endParaRPr lang="pt-BR" sz="1100" dirty="0">
              <a:latin typeface="+mn-lt"/>
            </a:endParaRPr>
          </a:p>
          <a:p>
            <a:pPr algn="just" eaLnBrk="1" hangingPunct="1">
              <a:defRPr/>
            </a:pPr>
            <a:r>
              <a:rPr lang="pt-BR" sz="1100" dirty="0">
                <a:latin typeface="+mn-lt"/>
              </a:rPr>
              <a:t>Os dados a seguir contemplam uma visão geral das despesas da </a:t>
            </a:r>
            <a:r>
              <a:rPr lang="pt-BR" sz="1100" dirty="0" smtClean="0">
                <a:latin typeface="+mn-lt"/>
              </a:rPr>
              <a:t>Secretaria de Desenvolvimento econômico e Turismo </a:t>
            </a:r>
            <a:r>
              <a:rPr lang="pt-BR" sz="1100" dirty="0">
                <a:latin typeface="+mn-lt"/>
              </a:rPr>
              <a:t>– </a:t>
            </a:r>
            <a:r>
              <a:rPr lang="pt-BR" sz="1100" dirty="0" smtClean="0">
                <a:latin typeface="+mn-lt"/>
              </a:rPr>
              <a:t>SETE, </a:t>
            </a:r>
            <a:r>
              <a:rPr lang="pt-BR" sz="1100" dirty="0">
                <a:latin typeface="+mn-lt"/>
              </a:rPr>
              <a:t>nos primeiros 4 meses de 2016 e 2017, realizada através do Sistema Integrado de Administração Financeira – SIAFEM, Portal da Transparência Graciliano Ramos, Extrator/SIFAL, Portal do Servidor – SEPLAG, Planilha de Monitoramento da Transparência, Banco de dados da Junta Comercial, E-SIC Alagoas, Diário Oficial do Estado de Alagoas, entre outros.</a:t>
            </a:r>
          </a:p>
        </p:txBody>
      </p:sp>
      <p:graphicFrame>
        <p:nvGraphicFramePr>
          <p:cNvPr id="9" name="Tabela 8"/>
          <p:cNvGraphicFramePr>
            <a:graphicFrameLocks noGrp="1"/>
          </p:cNvGraphicFramePr>
          <p:nvPr/>
        </p:nvGraphicFramePr>
        <p:xfrm>
          <a:off x="850880" y="5703096"/>
          <a:ext cx="5857915" cy="3143272"/>
        </p:xfrm>
        <a:graphic>
          <a:graphicData uri="http://schemas.openxmlformats.org/drawingml/2006/table">
            <a:tbl>
              <a:tblPr/>
              <a:tblGrid>
                <a:gridCol w="3018703"/>
                <a:gridCol w="1419606"/>
                <a:gridCol w="1419606"/>
              </a:tblGrid>
              <a:tr h="54552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SITUAÇÃO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1º Quadrm. 2016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2º Quadrim. 2017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51954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Estatutário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38 </a:t>
                      </a:r>
                      <a:endParaRPr lang="pt-BR" sz="1200" b="0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34 </a:t>
                      </a:r>
                      <a:endParaRPr lang="pt-BR" sz="1200" b="0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51954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Cargo em Comissão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95 </a:t>
                      </a:r>
                      <a:endParaRPr lang="pt-BR" sz="1200" b="0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83 </a:t>
                      </a:r>
                      <a:endParaRPr lang="pt-BR" sz="1200" b="0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51954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Cedido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2 </a:t>
                      </a:r>
                      <a:endParaRPr lang="pt-BR" sz="1200" b="0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2 </a:t>
                      </a:r>
                      <a:endParaRPr lang="pt-BR" sz="1200" b="0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51954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Órgão Colegiado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10 </a:t>
                      </a:r>
                      <a:endParaRPr lang="pt-BR" sz="1200" b="0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11 </a:t>
                      </a:r>
                      <a:endParaRPr lang="pt-BR" sz="1200" b="0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51954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145 </a:t>
                      </a:r>
                      <a:endParaRPr lang="pt-BR" sz="1200" b="1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130 </a:t>
                      </a:r>
                      <a:endParaRPr lang="pt-BR" sz="1200" b="1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84082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636565" y="1057346"/>
            <a:ext cx="6286544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latin typeface="Candara" pitchFamily="34" charset="0"/>
              </a:rPr>
              <a:t>SERVIÇOS DE TERCEIROS PESSOA JURÍDICA – VARIAÇÃO NO PERÍODO</a:t>
            </a:r>
            <a:endParaRPr lang="pt-BR" sz="1400" b="1" dirty="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636565" y="2702700"/>
            <a:ext cx="6286544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latin typeface="Candara" pitchFamily="34" charset="0"/>
              </a:rPr>
              <a:t>SERVIÇOS DE TERCEIROS PESSOA JURÍDICA – DETALHAMENTO</a:t>
            </a:r>
            <a:endParaRPr lang="pt-BR" sz="1400" b="1" dirty="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636565" y="5700816"/>
            <a:ext cx="6286544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latin typeface="Candara" pitchFamily="34" charset="0"/>
              </a:rPr>
              <a:t>SERVIÇOS DE TERCEIROS PESSOA JURÍDICA– REPRESENTAÇÃO GRÁFICA</a:t>
            </a:r>
            <a:endParaRPr lang="pt-BR" sz="1400" b="1" dirty="0">
              <a:solidFill>
                <a:schemeClr val="bg1"/>
              </a:solidFill>
              <a:latin typeface="Candara" pitchFamily="34" charset="0"/>
            </a:endParaRPr>
          </a:p>
        </p:txBody>
      </p:sp>
      <p:graphicFrame>
        <p:nvGraphicFramePr>
          <p:cNvPr id="9" name="Tabela 8"/>
          <p:cNvGraphicFramePr>
            <a:graphicFrameLocks noGrp="1"/>
          </p:cNvGraphicFramePr>
          <p:nvPr/>
        </p:nvGraphicFramePr>
        <p:xfrm>
          <a:off x="922317" y="1559693"/>
          <a:ext cx="5643602" cy="928693"/>
        </p:xfrm>
        <a:graphic>
          <a:graphicData uri="http://schemas.openxmlformats.org/drawingml/2006/table">
            <a:tbl>
              <a:tblPr/>
              <a:tblGrid>
                <a:gridCol w="3129390"/>
                <a:gridCol w="1257106"/>
                <a:gridCol w="1257106"/>
              </a:tblGrid>
              <a:tr h="31923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ITENS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R$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VARIAÇÃO 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30472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Total Executado 1º </a:t>
                      </a:r>
                      <a:r>
                        <a:rPr lang="pt-BR" sz="1200" b="0" i="0" u="none" strike="noStrike" dirty="0" err="1">
                          <a:solidFill>
                            <a:srgbClr val="1F497D"/>
                          </a:solidFill>
                          <a:latin typeface="Calibri"/>
                        </a:rPr>
                        <a:t>Quadrim</a:t>
                      </a:r>
                      <a:r>
                        <a:rPr lang="pt-BR" sz="12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. 2016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262.685,45 </a:t>
                      </a:r>
                      <a:endParaRPr lang="pt-BR" sz="1200" b="0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30472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Total Executado 1º Quadrim. 2017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322.623,30 </a:t>
                      </a:r>
                      <a:endParaRPr lang="pt-BR" sz="1200" b="0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22,82 </a:t>
                      </a:r>
                      <a:endParaRPr lang="pt-BR" sz="1200" b="0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ela 12"/>
          <p:cNvGraphicFramePr>
            <a:graphicFrameLocks noGrp="1"/>
          </p:cNvGraphicFramePr>
          <p:nvPr/>
        </p:nvGraphicFramePr>
        <p:xfrm>
          <a:off x="922317" y="3202768"/>
          <a:ext cx="5643602" cy="2286015"/>
        </p:xfrm>
        <a:graphic>
          <a:graphicData uri="http://schemas.openxmlformats.org/drawingml/2006/table">
            <a:tbl>
              <a:tblPr/>
              <a:tblGrid>
                <a:gridCol w="3129390"/>
                <a:gridCol w="1257106"/>
                <a:gridCol w="1257106"/>
              </a:tblGrid>
              <a:tr h="23835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ITENS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1º Quadrim. 2016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1º Quadrim. 2017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22751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Serviços de Energia Elétrica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202.332,25 </a:t>
                      </a:r>
                      <a:endParaRPr lang="pt-BR" sz="1200" b="0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212.098,73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22751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Locação de Veículos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18.390,00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30.445,29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22751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Manutenção e Conservação de Bens </a:t>
                      </a:r>
                      <a:r>
                        <a:rPr lang="pt-BR" sz="1200" b="0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Imóveis</a:t>
                      </a:r>
                      <a:endParaRPr lang="pt-BR" sz="1200" b="0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14.453,00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22751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Serviço de Telefonia Móvel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6.399,90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2.103,88 </a:t>
                      </a:r>
                      <a:endParaRPr lang="pt-BR" sz="1200" b="0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22751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Serviço de Telefonia Fixa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4.751,18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4.476,26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22751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Seguros em Geral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 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35.733,50 </a:t>
                      </a:r>
                      <a:endParaRPr lang="pt-BR" sz="1200" b="0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22751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Manutenção Conserv. De Maq. E Equipamentos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 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15.200,00 </a:t>
                      </a:r>
                      <a:endParaRPr lang="pt-BR" sz="1200" b="0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22751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Serviços Gráficos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380,00 </a:t>
                      </a:r>
                      <a:endParaRPr lang="pt-BR" sz="1200" b="0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1.574,00 </a:t>
                      </a:r>
                      <a:endParaRPr lang="pt-BR" sz="1200" b="0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22751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246.326,33 </a:t>
                      </a:r>
                      <a:endParaRPr lang="pt-BR" sz="1200" b="1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284.857,66 </a:t>
                      </a:r>
                      <a:endParaRPr lang="pt-BR" sz="1200" b="1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Gráfico 13"/>
          <p:cNvGraphicFramePr/>
          <p:nvPr/>
        </p:nvGraphicFramePr>
        <p:xfrm>
          <a:off x="922317" y="6203162"/>
          <a:ext cx="5643602" cy="31432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636565" y="1057346"/>
            <a:ext cx="6286544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latin typeface="Candara" pitchFamily="34" charset="0"/>
              </a:rPr>
              <a:t>EXERCÍCIOS ANTERIORES – VARIAÇÃO NO PERÍODO</a:t>
            </a:r>
            <a:endParaRPr lang="pt-BR" sz="1400" b="1" dirty="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636565" y="2702700"/>
            <a:ext cx="6286544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latin typeface="Candara" pitchFamily="34" charset="0"/>
              </a:rPr>
              <a:t>EXERCÍCIOS ANTERIORES – DETALHAMENTO</a:t>
            </a:r>
            <a:endParaRPr lang="pt-BR" sz="1400" b="1" dirty="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636565" y="5274468"/>
            <a:ext cx="6286544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latin typeface="Candara" pitchFamily="34" charset="0"/>
              </a:rPr>
              <a:t>EXERCÍCIOS ANTERIORES– REPRESENTAÇÃO GRÁFICA</a:t>
            </a:r>
            <a:endParaRPr lang="pt-BR" sz="1400" b="1" dirty="0">
              <a:solidFill>
                <a:schemeClr val="bg1"/>
              </a:solidFill>
              <a:latin typeface="Candara" pitchFamily="34" charset="0"/>
            </a:endParaRPr>
          </a:p>
        </p:txBody>
      </p:sp>
      <p:graphicFrame>
        <p:nvGraphicFramePr>
          <p:cNvPr id="10" name="Tabela 9"/>
          <p:cNvGraphicFramePr>
            <a:graphicFrameLocks noGrp="1"/>
          </p:cNvGraphicFramePr>
          <p:nvPr/>
        </p:nvGraphicFramePr>
        <p:xfrm>
          <a:off x="922317" y="1559693"/>
          <a:ext cx="5715040" cy="928693"/>
        </p:xfrm>
        <a:graphic>
          <a:graphicData uri="http://schemas.openxmlformats.org/drawingml/2006/table">
            <a:tbl>
              <a:tblPr/>
              <a:tblGrid>
                <a:gridCol w="2714644"/>
                <a:gridCol w="1571636"/>
                <a:gridCol w="1428760"/>
              </a:tblGrid>
              <a:tr h="31923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ITENS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R$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Calibri"/>
                        </a:rPr>
                        <a:t>VARIAÇÃO %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30472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Total Executado 1º </a:t>
                      </a:r>
                      <a:r>
                        <a:rPr lang="pt-BR" sz="1200" b="0" i="0" u="none" strike="noStrike" dirty="0" err="1">
                          <a:solidFill>
                            <a:srgbClr val="1F497D"/>
                          </a:solidFill>
                          <a:latin typeface="Calibri"/>
                        </a:rPr>
                        <a:t>Quadrim</a:t>
                      </a:r>
                      <a:r>
                        <a:rPr lang="pt-BR" sz="12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. 2016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95.275,22 </a:t>
                      </a:r>
                      <a:endParaRPr lang="pt-BR" sz="1200" b="0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30472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Total Executado 1º </a:t>
                      </a:r>
                      <a:r>
                        <a:rPr lang="pt-BR" sz="1200" b="0" i="0" u="none" strike="noStrike" dirty="0" err="1">
                          <a:solidFill>
                            <a:srgbClr val="1F497D"/>
                          </a:solidFill>
                          <a:latin typeface="Calibri"/>
                        </a:rPr>
                        <a:t>Quadrim</a:t>
                      </a:r>
                      <a:r>
                        <a:rPr lang="pt-BR" sz="12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. 2017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53.298,98 </a:t>
                      </a:r>
                      <a:endParaRPr lang="pt-BR" sz="1200" b="0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- </a:t>
                      </a:r>
                      <a:r>
                        <a:rPr lang="pt-BR" sz="1200" b="0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44,06 </a:t>
                      </a:r>
                      <a:endParaRPr lang="pt-BR" sz="1200" b="0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ela 10"/>
          <p:cNvGraphicFramePr>
            <a:graphicFrameLocks noGrp="1"/>
          </p:cNvGraphicFramePr>
          <p:nvPr/>
        </p:nvGraphicFramePr>
        <p:xfrm>
          <a:off x="922318" y="3202766"/>
          <a:ext cx="5715039" cy="1785950"/>
        </p:xfrm>
        <a:graphic>
          <a:graphicData uri="http://schemas.openxmlformats.org/drawingml/2006/table">
            <a:tbl>
              <a:tblPr/>
              <a:tblGrid>
                <a:gridCol w="2714644"/>
                <a:gridCol w="1571636"/>
                <a:gridCol w="1428759"/>
              </a:tblGrid>
              <a:tr h="36317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ITENS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1ª </a:t>
                      </a:r>
                      <a:r>
                        <a:rPr lang="pt-BR" sz="1200" b="1" i="0" u="none" strike="noStrike" dirty="0" err="1">
                          <a:solidFill>
                            <a:srgbClr val="FFFFFF"/>
                          </a:solidFill>
                          <a:latin typeface="Calibri"/>
                        </a:rPr>
                        <a:t>Quadrim</a:t>
                      </a:r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. 2016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1º Quadrim. 2017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355693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Locação de </a:t>
                      </a:r>
                      <a:r>
                        <a:rPr lang="pt-BR" sz="1200" b="0" i="0" u="none" strike="noStrike" dirty="0" err="1">
                          <a:solidFill>
                            <a:srgbClr val="1F497D"/>
                          </a:solidFill>
                          <a:latin typeface="Calibri"/>
                        </a:rPr>
                        <a:t>Mão-de-obra</a:t>
                      </a:r>
                      <a:r>
                        <a:rPr lang="pt-BR" sz="12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 Já Reconhecidas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 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50.106,72 </a:t>
                      </a:r>
                      <a:endParaRPr lang="pt-BR" sz="1200" b="0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355693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Locação de Mão-de-obra Não Reconhecidas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4.323,34 </a:t>
                      </a:r>
                      <a:endParaRPr lang="pt-BR" sz="1200" b="0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 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355693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Outros Serv. Terceiro PJ. Já Reconhecidas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90.951,88 </a:t>
                      </a:r>
                      <a:endParaRPr lang="pt-BR" sz="1200" b="0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3.192,26 </a:t>
                      </a:r>
                      <a:endParaRPr lang="pt-BR" sz="1200" b="0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355693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95.275,22 </a:t>
                      </a:r>
                      <a:endParaRPr lang="pt-BR" sz="1200" b="1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53.298,98 </a:t>
                      </a:r>
                      <a:endParaRPr lang="pt-BR" sz="1200" b="1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Gráfico 11"/>
          <p:cNvGraphicFramePr/>
          <p:nvPr/>
        </p:nvGraphicFramePr>
        <p:xfrm>
          <a:off x="922316" y="5774534"/>
          <a:ext cx="5715041" cy="35004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636565" y="1057346"/>
            <a:ext cx="6286544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latin typeface="Candara" pitchFamily="34" charset="0"/>
              </a:rPr>
              <a:t>SERVIÇOS DE TELEFONIA – VARIAÇÃO NO PERÍODO</a:t>
            </a:r>
            <a:endParaRPr lang="pt-BR" sz="1400" b="1" dirty="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636565" y="2986172"/>
            <a:ext cx="6286544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latin typeface="Candara" pitchFamily="34" charset="0"/>
              </a:rPr>
              <a:t>SERVIÇOS DE TELEFONIA – DETALHAMENTO</a:t>
            </a:r>
            <a:endParaRPr lang="pt-BR" sz="1400" b="1" dirty="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636565" y="5131592"/>
            <a:ext cx="6286544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latin typeface="Candara" pitchFamily="34" charset="0"/>
              </a:rPr>
              <a:t>SERVIÇOS DE TELEFONIA– REPRESENTAÇÃO GRÁFICA</a:t>
            </a:r>
            <a:endParaRPr lang="pt-BR" sz="1400" b="1" dirty="0">
              <a:solidFill>
                <a:schemeClr val="bg1"/>
              </a:solidFill>
              <a:latin typeface="Candara" pitchFamily="34" charset="0"/>
            </a:endParaRPr>
          </a:p>
        </p:txBody>
      </p:sp>
      <p:graphicFrame>
        <p:nvGraphicFramePr>
          <p:cNvPr id="10" name="Tabela 9"/>
          <p:cNvGraphicFramePr>
            <a:graphicFrameLocks noGrp="1"/>
          </p:cNvGraphicFramePr>
          <p:nvPr/>
        </p:nvGraphicFramePr>
        <p:xfrm>
          <a:off x="922318" y="1559692"/>
          <a:ext cx="5715039" cy="1071571"/>
        </p:xfrm>
        <a:graphic>
          <a:graphicData uri="http://schemas.openxmlformats.org/drawingml/2006/table">
            <a:tbl>
              <a:tblPr/>
              <a:tblGrid>
                <a:gridCol w="2714644"/>
                <a:gridCol w="1643074"/>
                <a:gridCol w="1357321"/>
              </a:tblGrid>
              <a:tr h="36835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ITENS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R$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Calibri"/>
                        </a:rPr>
                        <a:t>VARIAÇÃO %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35160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Total Executado 1º </a:t>
                      </a:r>
                      <a:r>
                        <a:rPr lang="pt-BR" sz="1200" b="0" i="0" u="none" strike="noStrike" dirty="0" err="1">
                          <a:solidFill>
                            <a:srgbClr val="1F497D"/>
                          </a:solidFill>
                          <a:latin typeface="Calibri"/>
                        </a:rPr>
                        <a:t>Quadrim</a:t>
                      </a:r>
                      <a:r>
                        <a:rPr lang="pt-BR" sz="12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. 2016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11.151,08 </a:t>
                      </a:r>
                      <a:endParaRPr lang="pt-BR" sz="1200" b="0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35160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Total Executado 1º Quadrim. 2017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6.580,14 </a:t>
                      </a:r>
                      <a:endParaRPr lang="pt-BR" sz="1200" b="0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- 40,99 </a:t>
                      </a:r>
                      <a:endParaRPr lang="pt-BR" sz="1200" b="0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ela 10"/>
          <p:cNvGraphicFramePr>
            <a:graphicFrameLocks noGrp="1"/>
          </p:cNvGraphicFramePr>
          <p:nvPr/>
        </p:nvGraphicFramePr>
        <p:xfrm>
          <a:off x="922317" y="3488517"/>
          <a:ext cx="5715040" cy="1285885"/>
        </p:xfrm>
        <a:graphic>
          <a:graphicData uri="http://schemas.openxmlformats.org/drawingml/2006/table">
            <a:tbl>
              <a:tblPr/>
              <a:tblGrid>
                <a:gridCol w="2714644"/>
                <a:gridCol w="1643074"/>
                <a:gridCol w="1357322"/>
              </a:tblGrid>
              <a:tr h="33281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ITENS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1º </a:t>
                      </a:r>
                      <a:r>
                        <a:rPr lang="pt-BR" sz="1200" b="1" i="0" u="none" strike="noStrike" dirty="0" err="1">
                          <a:solidFill>
                            <a:srgbClr val="FFFFFF"/>
                          </a:solidFill>
                          <a:latin typeface="Calibri"/>
                        </a:rPr>
                        <a:t>Quadrim</a:t>
                      </a:r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. 2016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1º </a:t>
                      </a:r>
                      <a:r>
                        <a:rPr lang="pt-BR" sz="1200" b="1" i="0" u="none" strike="noStrike" dirty="0" err="1">
                          <a:solidFill>
                            <a:srgbClr val="FFFFFF"/>
                          </a:solidFill>
                          <a:latin typeface="Calibri"/>
                        </a:rPr>
                        <a:t>Quadrim</a:t>
                      </a:r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. 2017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31768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Serviço de Telefonia Móvel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6.399,90 </a:t>
                      </a:r>
                      <a:endParaRPr lang="pt-BR" sz="1200" b="0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2.103,88 </a:t>
                      </a:r>
                      <a:endParaRPr lang="pt-BR" sz="1200" b="0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31768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Serviço de Telefonia Fixa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4.751,18 </a:t>
                      </a:r>
                      <a:endParaRPr lang="pt-BR" sz="1200" b="0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4.476,26 </a:t>
                      </a:r>
                      <a:endParaRPr lang="pt-BR" sz="1200" b="0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31768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11.151,08 </a:t>
                      </a:r>
                      <a:endParaRPr lang="pt-BR" sz="1200" b="1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6.580,14 </a:t>
                      </a:r>
                      <a:endParaRPr lang="pt-BR" sz="1200" b="1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Gráfico 11"/>
          <p:cNvGraphicFramePr/>
          <p:nvPr/>
        </p:nvGraphicFramePr>
        <p:xfrm>
          <a:off x="922317" y="5703096"/>
          <a:ext cx="5715040" cy="35004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636565" y="1057346"/>
            <a:ext cx="6286544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latin typeface="Candara" pitchFamily="34" charset="0"/>
              </a:rPr>
              <a:t>LOCAÇÃO DE VEÍCULOS – VARIAÇÃO NO PERÍODO</a:t>
            </a:r>
            <a:endParaRPr lang="pt-BR" sz="1400" b="1" dirty="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636565" y="2914734"/>
            <a:ext cx="6286544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latin typeface="Candara" pitchFamily="34" charset="0"/>
              </a:rPr>
              <a:t>LOCAÇÃO DE VEÍCULOS – DETALHAMENTO</a:t>
            </a:r>
            <a:endParaRPr lang="pt-BR" sz="1400" b="1" dirty="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636565" y="4845840"/>
            <a:ext cx="6286544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latin typeface="Candara" pitchFamily="34" charset="0"/>
              </a:rPr>
              <a:t>LOCAÇÃO DE VEÍCULOS – REPRESENTAÇÃO GRÁFICA</a:t>
            </a:r>
            <a:endParaRPr lang="pt-BR" sz="1400" b="1" dirty="0">
              <a:solidFill>
                <a:schemeClr val="bg1"/>
              </a:solidFill>
              <a:latin typeface="Candara" pitchFamily="34" charset="0"/>
            </a:endParaRPr>
          </a:p>
        </p:txBody>
      </p:sp>
      <p:graphicFrame>
        <p:nvGraphicFramePr>
          <p:cNvPr id="9" name="Tabela 8"/>
          <p:cNvGraphicFramePr>
            <a:graphicFrameLocks noGrp="1"/>
          </p:cNvGraphicFramePr>
          <p:nvPr/>
        </p:nvGraphicFramePr>
        <p:xfrm>
          <a:off x="922317" y="1559692"/>
          <a:ext cx="5715040" cy="1000132"/>
        </p:xfrm>
        <a:graphic>
          <a:graphicData uri="http://schemas.openxmlformats.org/drawingml/2006/table">
            <a:tbl>
              <a:tblPr/>
              <a:tblGrid>
                <a:gridCol w="2643206"/>
                <a:gridCol w="1643074"/>
                <a:gridCol w="1428760"/>
              </a:tblGrid>
              <a:tr h="34379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ITENS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R$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Calibri"/>
                        </a:rPr>
                        <a:t>VARIAÇÃO %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32816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Total Executado 1º </a:t>
                      </a:r>
                      <a:r>
                        <a:rPr lang="pt-BR" sz="1200" b="0" i="0" u="none" strike="noStrike" dirty="0" err="1">
                          <a:solidFill>
                            <a:srgbClr val="1F497D"/>
                          </a:solidFill>
                          <a:latin typeface="Calibri"/>
                        </a:rPr>
                        <a:t>Quadrim</a:t>
                      </a:r>
                      <a:r>
                        <a:rPr lang="pt-BR" sz="12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. 2016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18.390,00 </a:t>
                      </a:r>
                      <a:endParaRPr lang="pt-BR" sz="1200" b="0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32816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Total Executado 1º </a:t>
                      </a:r>
                      <a:r>
                        <a:rPr lang="pt-BR" sz="1200" b="0" i="0" u="none" strike="noStrike" dirty="0" err="1">
                          <a:solidFill>
                            <a:srgbClr val="1F497D"/>
                          </a:solidFill>
                          <a:latin typeface="Calibri"/>
                        </a:rPr>
                        <a:t>Quadrim</a:t>
                      </a:r>
                      <a:r>
                        <a:rPr lang="pt-BR" sz="12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. 2017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30.445,29 </a:t>
                      </a:r>
                      <a:endParaRPr lang="pt-BR" sz="1200" b="0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65,55 </a:t>
                      </a:r>
                      <a:endParaRPr lang="pt-BR" sz="1200" b="0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ela 12"/>
          <p:cNvGraphicFramePr>
            <a:graphicFrameLocks noGrp="1"/>
          </p:cNvGraphicFramePr>
          <p:nvPr/>
        </p:nvGraphicFramePr>
        <p:xfrm>
          <a:off x="922318" y="3417080"/>
          <a:ext cx="5715039" cy="1071570"/>
        </p:xfrm>
        <a:graphic>
          <a:graphicData uri="http://schemas.openxmlformats.org/drawingml/2006/table">
            <a:tbl>
              <a:tblPr/>
              <a:tblGrid>
                <a:gridCol w="2676664"/>
                <a:gridCol w="1609615"/>
                <a:gridCol w="1428760"/>
              </a:tblGrid>
              <a:tr h="36835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ITENS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1° </a:t>
                      </a:r>
                      <a:r>
                        <a:rPr lang="pt-BR" sz="1100" b="1" i="0" u="none" strike="noStrike" dirty="0" err="1">
                          <a:solidFill>
                            <a:srgbClr val="FFFFFF"/>
                          </a:solidFill>
                          <a:latin typeface="Calibri"/>
                        </a:rPr>
                        <a:t>Quadrim</a:t>
                      </a:r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. 2016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1º </a:t>
                      </a:r>
                      <a:r>
                        <a:rPr lang="pt-BR" sz="1100" b="1" i="0" u="none" strike="noStrike" dirty="0" err="1">
                          <a:solidFill>
                            <a:srgbClr val="FFFFFF"/>
                          </a:solidFill>
                          <a:latin typeface="Calibri"/>
                        </a:rPr>
                        <a:t>Quadrim</a:t>
                      </a:r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. 2017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35160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Costa Dourada Veículos Ltda.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18.390,00 </a:t>
                      </a:r>
                      <a:endParaRPr lang="pt-BR" sz="1100" b="0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30.445,29 </a:t>
                      </a:r>
                      <a:endParaRPr lang="pt-BR" sz="1100" b="0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35160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18.390,00 </a:t>
                      </a:r>
                      <a:endParaRPr lang="pt-BR" sz="1100" b="1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30.445,29 </a:t>
                      </a:r>
                      <a:endParaRPr lang="pt-BR" sz="1100" b="1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Gráfico 13"/>
          <p:cNvGraphicFramePr/>
          <p:nvPr/>
        </p:nvGraphicFramePr>
        <p:xfrm>
          <a:off x="922317" y="5488782"/>
          <a:ext cx="5715040" cy="3571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636565" y="1057346"/>
            <a:ext cx="6286544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latin typeface="Candara" pitchFamily="34" charset="0"/>
              </a:rPr>
              <a:t>LOCAÇÃO DE MÃO-DE-OBRA </a:t>
            </a:r>
            <a:r>
              <a:rPr lang="pt-BR" sz="1400" b="1" dirty="0" smtClean="0">
                <a:solidFill>
                  <a:schemeClr val="bg1"/>
                </a:solidFill>
                <a:latin typeface="Candara" pitchFamily="34" charset="0"/>
              </a:rPr>
              <a:t>– VARIAÇÃO NO PERÍODO</a:t>
            </a:r>
            <a:endParaRPr lang="pt-BR" sz="1400" b="1" dirty="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636565" y="2845576"/>
            <a:ext cx="6286544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latin typeface="Candara" pitchFamily="34" charset="0"/>
              </a:rPr>
              <a:t>LOCAÇÃO DE MÃO-DE-OBRA </a:t>
            </a:r>
            <a:r>
              <a:rPr lang="pt-BR" sz="1400" b="1" dirty="0" smtClean="0">
                <a:solidFill>
                  <a:schemeClr val="bg1"/>
                </a:solidFill>
                <a:latin typeface="Candara" pitchFamily="34" charset="0"/>
              </a:rPr>
              <a:t>– DETALHAMENTO</a:t>
            </a:r>
            <a:endParaRPr lang="pt-BR" sz="1400" b="1" dirty="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636565" y="5272188"/>
            <a:ext cx="6286544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latin typeface="Candara" pitchFamily="34" charset="0"/>
              </a:rPr>
              <a:t>LOCAÇÃO DE MÃO-DE-OBRA </a:t>
            </a:r>
            <a:r>
              <a:rPr lang="pt-BR" sz="1400" b="1" dirty="0" smtClean="0">
                <a:solidFill>
                  <a:schemeClr val="bg1"/>
                </a:solidFill>
                <a:latin typeface="Candara" pitchFamily="34" charset="0"/>
              </a:rPr>
              <a:t>– REPRESENTAÇÃO GRÁFICA</a:t>
            </a:r>
            <a:endParaRPr lang="pt-BR" sz="1400" b="1" dirty="0">
              <a:solidFill>
                <a:schemeClr val="bg1"/>
              </a:solidFill>
              <a:latin typeface="Candara" pitchFamily="34" charset="0"/>
            </a:endParaRPr>
          </a:p>
        </p:txBody>
      </p:sp>
      <p:graphicFrame>
        <p:nvGraphicFramePr>
          <p:cNvPr id="10" name="Tabela 9"/>
          <p:cNvGraphicFramePr>
            <a:graphicFrameLocks noGrp="1"/>
          </p:cNvGraphicFramePr>
          <p:nvPr/>
        </p:nvGraphicFramePr>
        <p:xfrm>
          <a:off x="922315" y="1559693"/>
          <a:ext cx="5715042" cy="1000131"/>
        </p:xfrm>
        <a:graphic>
          <a:graphicData uri="http://schemas.openxmlformats.org/drawingml/2006/table">
            <a:tbl>
              <a:tblPr/>
              <a:tblGrid>
                <a:gridCol w="2714647"/>
                <a:gridCol w="1571636"/>
                <a:gridCol w="1428759"/>
              </a:tblGrid>
              <a:tr h="34379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ITENS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R$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Calibri"/>
                        </a:rPr>
                        <a:t>VARIAÇÃO %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32816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Total Executado 1º Quadrim. 2016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455.634,83 </a:t>
                      </a:r>
                      <a:endParaRPr lang="pt-BR" sz="1200" b="0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32816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Total Executado 1º </a:t>
                      </a:r>
                      <a:r>
                        <a:rPr lang="pt-BR" sz="1200" b="0" i="0" u="none" strike="noStrike" dirty="0" err="1">
                          <a:solidFill>
                            <a:srgbClr val="1F497D"/>
                          </a:solidFill>
                          <a:latin typeface="Calibri"/>
                        </a:rPr>
                        <a:t>Quadrim</a:t>
                      </a:r>
                      <a:r>
                        <a:rPr lang="pt-BR" sz="12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. 2017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485.010,30 </a:t>
                      </a:r>
                      <a:endParaRPr lang="pt-BR" sz="1200" b="0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6,45 </a:t>
                      </a:r>
                      <a:endParaRPr lang="pt-BR" sz="1200" b="0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ela 10"/>
          <p:cNvGraphicFramePr>
            <a:graphicFrameLocks noGrp="1"/>
          </p:cNvGraphicFramePr>
          <p:nvPr/>
        </p:nvGraphicFramePr>
        <p:xfrm>
          <a:off x="993755" y="3345642"/>
          <a:ext cx="5715040" cy="1643072"/>
        </p:xfrm>
        <a:graphic>
          <a:graphicData uri="http://schemas.openxmlformats.org/drawingml/2006/table">
            <a:tbl>
              <a:tblPr/>
              <a:tblGrid>
                <a:gridCol w="2714644"/>
                <a:gridCol w="1571636"/>
                <a:gridCol w="1428760"/>
              </a:tblGrid>
              <a:tr h="28462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ITENS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1º </a:t>
                      </a:r>
                      <a:r>
                        <a:rPr lang="pt-BR" sz="1200" b="1" i="0" u="none" strike="noStrike" dirty="0" err="1">
                          <a:solidFill>
                            <a:srgbClr val="FFFFFF"/>
                          </a:solidFill>
                          <a:latin typeface="Calibri"/>
                        </a:rPr>
                        <a:t>Quadrim</a:t>
                      </a:r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. 2016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1º Quadrim. 2017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27168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Limpeza e Conservação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132.942,33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92.075,67 </a:t>
                      </a:r>
                      <a:endParaRPr lang="pt-BR" sz="1200" b="0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27168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Vigilância Ostensiva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126.406,72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157.699,20 </a:t>
                      </a:r>
                      <a:endParaRPr lang="pt-BR" sz="1200" b="0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27168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Apoio Administrativo, Técn. E Operacional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120.900,62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128.585,43 </a:t>
                      </a:r>
                      <a:endParaRPr lang="pt-BR" sz="1200" b="0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27168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Manutenção e Cons. De Bens Móveis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75.385,16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106.650,00 </a:t>
                      </a:r>
                      <a:endParaRPr lang="pt-BR" sz="1200" b="0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27168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455.634,83 </a:t>
                      </a:r>
                      <a:endParaRPr lang="pt-BR" sz="1200" b="1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485.010,30 </a:t>
                      </a:r>
                      <a:endParaRPr lang="pt-BR" sz="1200" b="1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Gráfico 11"/>
          <p:cNvGraphicFramePr/>
          <p:nvPr/>
        </p:nvGraphicFramePr>
        <p:xfrm>
          <a:off x="993755" y="5774534"/>
          <a:ext cx="5715040" cy="35004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636565" y="1271660"/>
            <a:ext cx="6286544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latin typeface="Candara" pitchFamily="34" charset="0"/>
              </a:rPr>
              <a:t>PRINCIPAIS FORNECEDORES</a:t>
            </a:r>
            <a:endParaRPr lang="pt-BR" sz="1400" b="1" dirty="0">
              <a:solidFill>
                <a:schemeClr val="bg1"/>
              </a:solidFill>
              <a:latin typeface="Candara" pitchFamily="34" charset="0"/>
            </a:endParaRPr>
          </a:p>
        </p:txBody>
      </p:sp>
      <p:graphicFrame>
        <p:nvGraphicFramePr>
          <p:cNvPr id="5" name="Tabela 4"/>
          <p:cNvGraphicFramePr>
            <a:graphicFrameLocks noGrp="1"/>
          </p:cNvGraphicFramePr>
          <p:nvPr/>
        </p:nvGraphicFramePr>
        <p:xfrm>
          <a:off x="707999" y="1774132"/>
          <a:ext cx="6143672" cy="7520409"/>
        </p:xfrm>
        <a:graphic>
          <a:graphicData uri="http://schemas.openxmlformats.org/drawingml/2006/table">
            <a:tbl>
              <a:tblPr/>
              <a:tblGrid>
                <a:gridCol w="2264916"/>
                <a:gridCol w="766516"/>
                <a:gridCol w="2345724"/>
                <a:gridCol w="766516"/>
              </a:tblGrid>
              <a:tr h="408864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FORNECEDORES 1º </a:t>
                      </a:r>
                      <a:r>
                        <a:rPr lang="pt-BR" sz="1200" b="1" i="0" u="none" strike="noStrike" dirty="0" err="1">
                          <a:solidFill>
                            <a:srgbClr val="FFFFFF"/>
                          </a:solidFill>
                          <a:latin typeface="Calibri"/>
                        </a:rPr>
                        <a:t>Quadrim</a:t>
                      </a:r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. 2016</a:t>
                      </a:r>
                    </a:p>
                  </a:txBody>
                  <a:tcPr marL="5156" marR="5156" marT="5156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(R$)</a:t>
                      </a:r>
                    </a:p>
                  </a:txBody>
                  <a:tcPr marL="5156" marR="5156" marT="5156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FORNECEDORES 1º Quadrim. 2017</a:t>
                      </a:r>
                    </a:p>
                  </a:txBody>
                  <a:tcPr marL="5156" marR="5156" marT="5156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(R$)</a:t>
                      </a:r>
                    </a:p>
                  </a:txBody>
                  <a:tcPr marL="5156" marR="5156" marT="5156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</a:tr>
              <a:tr h="363917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COMPANHIA ENERGETICA DE ALAGOAS - CEAL</a:t>
                      </a:r>
                    </a:p>
                  </a:txBody>
                  <a:tcPr marL="5156" marR="5156" marT="515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293.246,00</a:t>
                      </a:r>
                    </a:p>
                  </a:txBody>
                  <a:tcPr marL="5156" marR="5156" marT="515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C0504D"/>
                          </a:solidFill>
                          <a:latin typeface="Calibri"/>
                        </a:rPr>
                        <a:t>COMPANHIA ENERGETICA DE ALAGOAS - CEAL</a:t>
                      </a:r>
                    </a:p>
                  </a:txBody>
                  <a:tcPr marL="5156" marR="5156" marT="515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C0504D"/>
                          </a:solidFill>
                          <a:latin typeface="Calibri"/>
                        </a:rPr>
                        <a:t>212.098,73</a:t>
                      </a:r>
                    </a:p>
                  </a:txBody>
                  <a:tcPr marL="5156" marR="5156" marT="515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6B9B8"/>
                    </a:solidFill>
                  </a:tcPr>
                </a:tc>
              </a:tr>
              <a:tr h="363917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CONSERG EMPREEND.E SERVICOS AMBIENTAIS L</a:t>
                      </a:r>
                    </a:p>
                  </a:txBody>
                  <a:tcPr marL="5156" marR="5156" marT="51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137.265,67</a:t>
                      </a:r>
                    </a:p>
                  </a:txBody>
                  <a:tcPr marL="5156" marR="5156" marT="51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C0504D"/>
                          </a:solidFill>
                          <a:latin typeface="Calibri"/>
                        </a:rPr>
                        <a:t>SANTOS E SILVA COMER.E SERV.DOMEST.LTDA</a:t>
                      </a:r>
                    </a:p>
                  </a:txBody>
                  <a:tcPr marL="5156" marR="5156" marT="51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C0504D"/>
                          </a:solidFill>
                          <a:latin typeface="Calibri"/>
                        </a:rPr>
                        <a:t>178.692,15</a:t>
                      </a:r>
                    </a:p>
                  </a:txBody>
                  <a:tcPr marL="5156" marR="5156" marT="51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</a:tr>
              <a:tr h="363917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SANTOS E SILVA COMER.E </a:t>
                      </a:r>
                      <a:r>
                        <a:rPr lang="pt-BR" sz="1200" b="0" i="0" u="none" strike="noStrike" dirty="0" err="1">
                          <a:solidFill>
                            <a:srgbClr val="1F497D"/>
                          </a:solidFill>
                          <a:latin typeface="Calibri"/>
                        </a:rPr>
                        <a:t>SERV.DOMEST.LTDA</a:t>
                      </a:r>
                      <a:endParaRPr lang="pt-BR" sz="1200" b="0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5156" marR="5156" marT="51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120.900,62</a:t>
                      </a:r>
                    </a:p>
                  </a:txBody>
                  <a:tcPr marL="5156" marR="5156" marT="51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rgbClr val="C0504D"/>
                          </a:solidFill>
                          <a:latin typeface="Calibri"/>
                        </a:rPr>
                        <a:t>VITAL SEGURANCA LTDA</a:t>
                      </a:r>
                    </a:p>
                  </a:txBody>
                  <a:tcPr marL="5156" marR="5156" marT="51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C0504D"/>
                          </a:solidFill>
                          <a:latin typeface="Calibri"/>
                        </a:rPr>
                        <a:t>157.699,20</a:t>
                      </a:r>
                    </a:p>
                  </a:txBody>
                  <a:tcPr marL="5156" marR="5156" marT="51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B9B8"/>
                    </a:solidFill>
                  </a:tcPr>
                </a:tc>
              </a:tr>
              <a:tr h="327091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VITAL SEGURANCA LTDA</a:t>
                      </a:r>
                    </a:p>
                  </a:txBody>
                  <a:tcPr marL="5156" marR="5156" marT="51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105.132,80</a:t>
                      </a:r>
                    </a:p>
                  </a:txBody>
                  <a:tcPr marL="5156" marR="5156" marT="51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rgbClr val="C0504D"/>
                          </a:solidFill>
                          <a:latin typeface="Calibri"/>
                        </a:rPr>
                        <a:t>ARCLIMA ENGENHARIA LTDA</a:t>
                      </a:r>
                    </a:p>
                  </a:txBody>
                  <a:tcPr marL="5156" marR="5156" marT="51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C0504D"/>
                          </a:solidFill>
                          <a:latin typeface="Calibri"/>
                        </a:rPr>
                        <a:t>106.650,00</a:t>
                      </a:r>
                    </a:p>
                  </a:txBody>
                  <a:tcPr marL="5156" marR="5156" marT="51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</a:tr>
              <a:tr h="363917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PARA ATENDER PAGAMENTO DA CONTRIBUICAO P</a:t>
                      </a:r>
                    </a:p>
                  </a:txBody>
                  <a:tcPr marL="5156" marR="5156" marT="51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79.778,16</a:t>
                      </a:r>
                    </a:p>
                  </a:txBody>
                  <a:tcPr marL="5156" marR="5156" marT="51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rgbClr val="C0504D"/>
                          </a:solidFill>
                          <a:latin typeface="Calibri"/>
                        </a:rPr>
                        <a:t>CONSERG EMPREEND.E SERVICOS AMBIENTAIS L</a:t>
                      </a:r>
                    </a:p>
                  </a:txBody>
                  <a:tcPr marL="5156" marR="5156" marT="51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C0504D"/>
                          </a:solidFill>
                          <a:latin typeface="Calibri"/>
                        </a:rPr>
                        <a:t>92.075,67</a:t>
                      </a:r>
                    </a:p>
                  </a:txBody>
                  <a:tcPr marL="5156" marR="5156" marT="51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B9B8"/>
                    </a:solidFill>
                  </a:tcPr>
                </a:tc>
              </a:tr>
              <a:tr h="363917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ARCLIMA ENERGIA E ENGENHARIA LTDA.</a:t>
                      </a:r>
                    </a:p>
                  </a:txBody>
                  <a:tcPr marL="5156" marR="5156" marT="51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71.365,52</a:t>
                      </a:r>
                    </a:p>
                  </a:txBody>
                  <a:tcPr marL="5156" marR="5156" marT="51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rgbClr val="C0504D"/>
                          </a:solidFill>
                          <a:latin typeface="Calibri"/>
                        </a:rPr>
                        <a:t>PARA ATENDER PAGAMENTO DA CONTRIBUICAO P</a:t>
                      </a:r>
                    </a:p>
                  </a:txBody>
                  <a:tcPr marL="5156" marR="5156" marT="51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C0504D"/>
                          </a:solidFill>
                          <a:latin typeface="Calibri"/>
                        </a:rPr>
                        <a:t>73.105,46</a:t>
                      </a:r>
                    </a:p>
                  </a:txBody>
                  <a:tcPr marL="5156" marR="5156" marT="51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</a:tr>
              <a:tr h="363917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ASSOCIACAO BRASILEIRA DA IND DE HOTEI/AB</a:t>
                      </a:r>
                    </a:p>
                  </a:txBody>
                  <a:tcPr marL="5156" marR="5156" marT="51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60.000,00</a:t>
                      </a:r>
                    </a:p>
                  </a:txBody>
                  <a:tcPr marL="5156" marR="5156" marT="51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rgbClr val="C0504D"/>
                          </a:solidFill>
                          <a:latin typeface="Calibri"/>
                        </a:rPr>
                        <a:t>ASSOCIACAO BRASILEIRA DA IND DE HOTEI/AB</a:t>
                      </a:r>
                    </a:p>
                  </a:txBody>
                  <a:tcPr marL="5156" marR="5156" marT="51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C0504D"/>
                          </a:solidFill>
                          <a:latin typeface="Calibri"/>
                        </a:rPr>
                        <a:t>60.000,00</a:t>
                      </a:r>
                    </a:p>
                  </a:txBody>
                  <a:tcPr marL="5156" marR="5156" marT="51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B9B8"/>
                    </a:solidFill>
                  </a:tcPr>
                </a:tc>
              </a:tr>
              <a:tr h="327091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PREF MUNI MACEIO</a:t>
                      </a:r>
                    </a:p>
                  </a:txBody>
                  <a:tcPr marL="5156" marR="5156" marT="51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32.028,28</a:t>
                      </a:r>
                    </a:p>
                  </a:txBody>
                  <a:tcPr marL="5156" marR="5156" marT="51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rgbClr val="C0504D"/>
                          </a:solidFill>
                          <a:latin typeface="Calibri"/>
                        </a:rPr>
                        <a:t>SOMPO SEGUROS S.A</a:t>
                      </a:r>
                    </a:p>
                  </a:txBody>
                  <a:tcPr marL="5156" marR="5156" marT="51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C0504D"/>
                          </a:solidFill>
                          <a:latin typeface="Calibri"/>
                        </a:rPr>
                        <a:t>35.733,50</a:t>
                      </a:r>
                    </a:p>
                  </a:txBody>
                  <a:tcPr marL="5156" marR="5156" marT="51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</a:tr>
              <a:tr h="363917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AEROTURISMO AGENCIA DE VIAGENS LTDA</a:t>
                      </a:r>
                    </a:p>
                  </a:txBody>
                  <a:tcPr marL="5156" marR="5156" marT="51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28.119,63</a:t>
                      </a:r>
                    </a:p>
                  </a:txBody>
                  <a:tcPr marL="5156" marR="5156" marT="51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rgbClr val="C0504D"/>
                          </a:solidFill>
                          <a:latin typeface="Calibri"/>
                        </a:rPr>
                        <a:t>PREF MUNI MACEIO</a:t>
                      </a:r>
                    </a:p>
                  </a:txBody>
                  <a:tcPr marL="5156" marR="5156" marT="51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C0504D"/>
                          </a:solidFill>
                          <a:latin typeface="Calibri"/>
                        </a:rPr>
                        <a:t>35.281,23</a:t>
                      </a:r>
                    </a:p>
                  </a:txBody>
                  <a:tcPr marL="5156" marR="5156" marT="51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B9B8"/>
                    </a:solidFill>
                  </a:tcPr>
                </a:tc>
              </a:tr>
              <a:tr h="363917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ECO SERVICOS AMBIENTAIS LTDA-EPP</a:t>
                      </a:r>
                    </a:p>
                  </a:txBody>
                  <a:tcPr marL="5156" marR="5156" marT="51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21.273,92</a:t>
                      </a:r>
                    </a:p>
                  </a:txBody>
                  <a:tcPr marL="5156" marR="5156" marT="51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rgbClr val="C0504D"/>
                          </a:solidFill>
                          <a:latin typeface="Calibri"/>
                        </a:rPr>
                        <a:t>COSTA DOURADA VEICULOS LTDA</a:t>
                      </a:r>
                    </a:p>
                  </a:txBody>
                  <a:tcPr marL="5156" marR="5156" marT="51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C0504D"/>
                          </a:solidFill>
                          <a:latin typeface="Calibri"/>
                        </a:rPr>
                        <a:t>30.445,29</a:t>
                      </a:r>
                    </a:p>
                  </a:txBody>
                  <a:tcPr marL="5156" marR="5156" marT="51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</a:tr>
              <a:tr h="363917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FUNDACAO P/ O DESENV DO TURISMO</a:t>
                      </a:r>
                    </a:p>
                  </a:txBody>
                  <a:tcPr marL="5156" marR="5156" marT="51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20.000,00</a:t>
                      </a:r>
                    </a:p>
                  </a:txBody>
                  <a:tcPr marL="5156" marR="5156" marT="51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rgbClr val="C0504D"/>
                          </a:solidFill>
                          <a:latin typeface="Calibri"/>
                        </a:rPr>
                        <a:t>PROPAG TURISMO LTDA</a:t>
                      </a:r>
                    </a:p>
                  </a:txBody>
                  <a:tcPr marL="5156" marR="5156" marT="51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C0504D"/>
                          </a:solidFill>
                          <a:latin typeface="Calibri"/>
                        </a:rPr>
                        <a:t>26.785,47</a:t>
                      </a:r>
                    </a:p>
                  </a:txBody>
                  <a:tcPr marL="5156" marR="5156" marT="51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B9B8"/>
                    </a:solidFill>
                  </a:tcPr>
                </a:tc>
              </a:tr>
              <a:tr h="327091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COSTA DOURADA VEICULOS LTDA</a:t>
                      </a:r>
                    </a:p>
                  </a:txBody>
                  <a:tcPr marL="5156" marR="5156" marT="51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18.390,00</a:t>
                      </a:r>
                    </a:p>
                  </a:txBody>
                  <a:tcPr marL="5156" marR="5156" marT="51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rgbClr val="C0504D"/>
                          </a:solidFill>
                          <a:latin typeface="Calibri"/>
                        </a:rPr>
                        <a:t>A </a:t>
                      </a:r>
                      <a:r>
                        <a:rPr lang="pt-BR" sz="1200" b="0" i="0" u="none" strike="noStrike" dirty="0" err="1">
                          <a:solidFill>
                            <a:srgbClr val="C0504D"/>
                          </a:solidFill>
                          <a:latin typeface="Calibri"/>
                        </a:rPr>
                        <a:t>A</a:t>
                      </a:r>
                      <a:r>
                        <a:rPr lang="pt-BR" sz="1200" b="0" i="0" u="none" strike="noStrike" dirty="0">
                          <a:solidFill>
                            <a:srgbClr val="C0504D"/>
                          </a:solidFill>
                          <a:latin typeface="Calibri"/>
                        </a:rPr>
                        <a:t> BELLO FILHO ME</a:t>
                      </a:r>
                    </a:p>
                  </a:txBody>
                  <a:tcPr marL="5156" marR="5156" marT="51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C0504D"/>
                          </a:solidFill>
                          <a:latin typeface="Calibri"/>
                        </a:rPr>
                        <a:t>15.200,00</a:t>
                      </a:r>
                    </a:p>
                  </a:txBody>
                  <a:tcPr marL="5156" marR="5156" marT="51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</a:tr>
              <a:tr h="363917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VICTOR DE GOES D GOMES</a:t>
                      </a:r>
                    </a:p>
                  </a:txBody>
                  <a:tcPr marL="5156" marR="5156" marT="51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8.955,68</a:t>
                      </a:r>
                    </a:p>
                  </a:txBody>
                  <a:tcPr marL="5156" marR="5156" marT="51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rgbClr val="C0504D"/>
                          </a:solidFill>
                          <a:latin typeface="Calibri"/>
                        </a:rPr>
                        <a:t>FUNDACAO P/ O DESENV DO TURISMO</a:t>
                      </a:r>
                    </a:p>
                  </a:txBody>
                  <a:tcPr marL="5156" marR="5156" marT="51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C0504D"/>
                          </a:solidFill>
                          <a:latin typeface="Calibri"/>
                        </a:rPr>
                        <a:t>15.000,00</a:t>
                      </a:r>
                    </a:p>
                  </a:txBody>
                  <a:tcPr marL="5156" marR="5156" marT="51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B9B8"/>
                    </a:solidFill>
                  </a:tcPr>
                </a:tc>
              </a:tr>
              <a:tr h="327091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J.A.DOS SANTOS FILHO</a:t>
                      </a:r>
                    </a:p>
                  </a:txBody>
                  <a:tcPr marL="5156" marR="5156" marT="51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7.604,00</a:t>
                      </a:r>
                    </a:p>
                  </a:txBody>
                  <a:tcPr marL="5156" marR="5156" marT="51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C0504D"/>
                          </a:solidFill>
                          <a:latin typeface="Calibri"/>
                        </a:rPr>
                        <a:t>BCO PROPAGANDA LTDA</a:t>
                      </a:r>
                    </a:p>
                  </a:txBody>
                  <a:tcPr marL="5156" marR="5156" marT="51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C0504D"/>
                          </a:solidFill>
                          <a:latin typeface="Calibri"/>
                        </a:rPr>
                        <a:t>9.954,00</a:t>
                      </a:r>
                    </a:p>
                  </a:txBody>
                  <a:tcPr marL="5156" marR="5156" marT="51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</a:tr>
              <a:tr h="363917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TELEMAR NORTE LESTE S/A</a:t>
                      </a:r>
                    </a:p>
                  </a:txBody>
                  <a:tcPr marL="5156" marR="5156" marT="51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4.751,18</a:t>
                      </a:r>
                    </a:p>
                  </a:txBody>
                  <a:tcPr marL="5156" marR="5156" marT="51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C0504D"/>
                          </a:solidFill>
                          <a:latin typeface="Calibri"/>
                        </a:rPr>
                        <a:t>FEDERACAO DA IND DO ESTADO DE AL FIEA</a:t>
                      </a:r>
                    </a:p>
                  </a:txBody>
                  <a:tcPr marL="5156" marR="5156" marT="51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C0504D"/>
                          </a:solidFill>
                          <a:latin typeface="Calibri"/>
                        </a:rPr>
                        <a:t>7.900,00</a:t>
                      </a:r>
                    </a:p>
                  </a:txBody>
                  <a:tcPr marL="5156" marR="5156" marT="51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B9B8"/>
                    </a:solidFill>
                  </a:tcPr>
                </a:tc>
              </a:tr>
              <a:tr h="363917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SISTEMAC.ASSESSORIA EMMET.AVAL.E CONTROL</a:t>
                      </a:r>
                    </a:p>
                  </a:txBody>
                  <a:tcPr marL="5156" marR="5156" marT="51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4.600,00</a:t>
                      </a:r>
                    </a:p>
                  </a:txBody>
                  <a:tcPr marL="5156" marR="5156" marT="51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C0504D"/>
                          </a:solidFill>
                          <a:latin typeface="Calibri"/>
                        </a:rPr>
                        <a:t>PLACIDO ANTONIO DE BACCO JUNIOR</a:t>
                      </a:r>
                    </a:p>
                  </a:txBody>
                  <a:tcPr marL="5156" marR="5156" marT="51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C0504D"/>
                          </a:solidFill>
                          <a:latin typeface="Calibri"/>
                        </a:rPr>
                        <a:t>6.200,00</a:t>
                      </a:r>
                    </a:p>
                  </a:txBody>
                  <a:tcPr marL="5156" marR="5156" marT="51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</a:tr>
              <a:tr h="327091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ANA PAULA PIMENTEL AZEVEDO</a:t>
                      </a:r>
                    </a:p>
                  </a:txBody>
                  <a:tcPr marL="5156" marR="5156" marT="51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4.375,00</a:t>
                      </a:r>
                    </a:p>
                  </a:txBody>
                  <a:tcPr marL="5156" marR="5156" marT="51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C0504D"/>
                          </a:solidFill>
                          <a:latin typeface="Calibri"/>
                        </a:rPr>
                        <a:t>TELEMAR NORTE LESTE S/A</a:t>
                      </a:r>
                    </a:p>
                  </a:txBody>
                  <a:tcPr marL="5156" marR="5156" marT="51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C0504D"/>
                          </a:solidFill>
                          <a:latin typeface="Calibri"/>
                        </a:rPr>
                        <a:t>6.121,66</a:t>
                      </a:r>
                    </a:p>
                  </a:txBody>
                  <a:tcPr marL="5156" marR="5156" marT="51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B9B8"/>
                    </a:solidFill>
                  </a:tcPr>
                </a:tc>
              </a:tr>
              <a:tr h="363917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NATANEL DE OLIVEIRA LINS JN REFRIGERATIO</a:t>
                      </a:r>
                    </a:p>
                  </a:txBody>
                  <a:tcPr marL="5156" marR="5156" marT="51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4.019,64</a:t>
                      </a:r>
                    </a:p>
                  </a:txBody>
                  <a:tcPr marL="5156" marR="5156" marT="51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C0504D"/>
                          </a:solidFill>
                          <a:latin typeface="Calibri"/>
                        </a:rPr>
                        <a:t>HELDER GONCALVES LIMA</a:t>
                      </a:r>
                    </a:p>
                  </a:txBody>
                  <a:tcPr marL="5156" marR="5156" marT="51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C0504D"/>
                          </a:solidFill>
                          <a:latin typeface="Calibri"/>
                        </a:rPr>
                        <a:t>4.505,00</a:t>
                      </a:r>
                    </a:p>
                  </a:txBody>
                  <a:tcPr marL="5156" marR="5156" marT="51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</a:tr>
              <a:tr h="327091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OI MOVEL S.A</a:t>
                      </a:r>
                    </a:p>
                  </a:txBody>
                  <a:tcPr marL="5156" marR="5156" marT="51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3.698,83</a:t>
                      </a:r>
                    </a:p>
                  </a:txBody>
                  <a:tcPr marL="5156" marR="5156" marT="51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C0504D"/>
                          </a:solidFill>
                          <a:latin typeface="Calibri"/>
                        </a:rPr>
                        <a:t>VICTOR DE GOES D GOMES</a:t>
                      </a:r>
                    </a:p>
                  </a:txBody>
                  <a:tcPr marL="5156" marR="5156" marT="51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C0504D"/>
                          </a:solidFill>
                          <a:latin typeface="Calibri"/>
                        </a:rPr>
                        <a:t>4.500,00</a:t>
                      </a:r>
                    </a:p>
                  </a:txBody>
                  <a:tcPr marL="5156" marR="5156" marT="51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B9B8"/>
                    </a:solidFill>
                  </a:tcPr>
                </a:tc>
              </a:tr>
              <a:tr h="327091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PAULO ROBERTO KUGELMAS</a:t>
                      </a:r>
                    </a:p>
                  </a:txBody>
                  <a:tcPr marL="5156" marR="5156" marT="51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2.925,00</a:t>
                      </a:r>
                    </a:p>
                  </a:txBody>
                  <a:tcPr marL="5156" marR="5156" marT="51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rgbClr val="C0504D"/>
                          </a:solidFill>
                          <a:latin typeface="Calibri"/>
                        </a:rPr>
                        <a:t>JOSE REINALDO DA SILVA</a:t>
                      </a:r>
                    </a:p>
                  </a:txBody>
                  <a:tcPr marL="5156" marR="5156" marT="51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C0504D"/>
                          </a:solidFill>
                          <a:latin typeface="Calibri"/>
                        </a:rPr>
                        <a:t>4.170,00</a:t>
                      </a:r>
                    </a:p>
                  </a:txBody>
                  <a:tcPr marL="5156" marR="5156" marT="51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aixaDeTexto 23"/>
          <p:cNvSpPr txBox="1"/>
          <p:nvPr/>
        </p:nvSpPr>
        <p:spPr>
          <a:xfrm>
            <a:off x="6409109" y="737394"/>
            <a:ext cx="646112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1200" dirty="0">
                <a:latin typeface="+mj-lt"/>
              </a:rPr>
              <a:t>REV 00</a:t>
            </a:r>
          </a:p>
        </p:txBody>
      </p:sp>
      <p:sp>
        <p:nvSpPr>
          <p:cNvPr id="7" name="Retângulo 6"/>
          <p:cNvSpPr/>
          <p:nvPr/>
        </p:nvSpPr>
        <p:spPr>
          <a:xfrm>
            <a:off x="636565" y="5200750"/>
            <a:ext cx="6286544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latin typeface="Candara" pitchFamily="34" charset="0"/>
              </a:rPr>
              <a:t>FUNDO DO TURISMO – VARIAÇÃO NP PERÍODO </a:t>
            </a:r>
            <a:endParaRPr lang="pt-BR" sz="1400" b="1" dirty="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1851011" y="4055265"/>
            <a:ext cx="4214813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Aft>
                <a:spcPts val="1000"/>
              </a:spcAft>
            </a:pPr>
            <a:r>
              <a:rPr lang="pt-BR" sz="2200" b="1" dirty="0">
                <a:solidFill>
                  <a:srgbClr val="002060"/>
                </a:solidFill>
                <a:latin typeface="Microsoft YaHei" pitchFamily="34" charset="-122"/>
                <a:ea typeface="Microsoft YaHei" pitchFamily="34" charset="-122"/>
              </a:rPr>
              <a:t>Relatório de Monitoramento</a:t>
            </a:r>
          </a:p>
        </p:txBody>
      </p:sp>
      <p:sp>
        <p:nvSpPr>
          <p:cNvPr id="10" name="Retângulo 9"/>
          <p:cNvSpPr/>
          <p:nvPr/>
        </p:nvSpPr>
        <p:spPr>
          <a:xfrm>
            <a:off x="428625" y="1413643"/>
            <a:ext cx="6143625" cy="3603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chemeClr val="tx2"/>
                </a:solidFill>
              </a:rPr>
              <a:t>FUNDO DO TURISMO </a:t>
            </a:r>
            <a:r>
              <a:rPr lang="pt-BR" sz="2000" b="1" dirty="0" smtClean="0">
                <a:solidFill>
                  <a:schemeClr val="bg1">
                    <a:lumMod val="65000"/>
                  </a:schemeClr>
                </a:solidFill>
              </a:rPr>
              <a:t>1º </a:t>
            </a:r>
            <a:r>
              <a:rPr lang="pt-BR" sz="2000" b="1" dirty="0">
                <a:solidFill>
                  <a:schemeClr val="bg1">
                    <a:lumMod val="65000"/>
                  </a:schemeClr>
                </a:solidFill>
              </a:rPr>
              <a:t>Quadrimestre 2016/2017</a:t>
            </a:r>
          </a:p>
        </p:txBody>
      </p:sp>
      <p:sp>
        <p:nvSpPr>
          <p:cNvPr id="11" name="CaixaDeTexto 11"/>
          <p:cNvSpPr txBox="1">
            <a:spLocks noChangeArrowheads="1"/>
          </p:cNvSpPr>
          <p:nvPr/>
        </p:nvSpPr>
        <p:spPr bwMode="auto">
          <a:xfrm>
            <a:off x="660420" y="2470934"/>
            <a:ext cx="6048375" cy="1277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>
              <a:defRPr/>
            </a:pPr>
            <a:r>
              <a:rPr lang="pt-BR" sz="1100" b="1" dirty="0">
                <a:latin typeface="+mn-lt"/>
              </a:rPr>
              <a:t>APRESENTAÇÃO</a:t>
            </a:r>
          </a:p>
          <a:p>
            <a:pPr algn="just" eaLnBrk="1" hangingPunct="1">
              <a:defRPr/>
            </a:pPr>
            <a:endParaRPr lang="pt-BR" sz="1100" dirty="0">
              <a:latin typeface="+mn-lt"/>
            </a:endParaRPr>
          </a:p>
          <a:p>
            <a:pPr algn="just" eaLnBrk="1" hangingPunct="1">
              <a:defRPr/>
            </a:pPr>
            <a:r>
              <a:rPr lang="pt-BR" sz="1100" dirty="0">
                <a:latin typeface="+mn-lt"/>
              </a:rPr>
              <a:t>Os dados a seguir contemplam uma visão geral das despesas </a:t>
            </a:r>
            <a:r>
              <a:rPr lang="pt-BR" sz="1100" dirty="0" smtClean="0"/>
              <a:t>do Fundo do Turismo</a:t>
            </a:r>
            <a:r>
              <a:rPr lang="pt-BR" sz="1100" dirty="0" smtClean="0">
                <a:latin typeface="+mn-lt"/>
              </a:rPr>
              <a:t> </a:t>
            </a:r>
            <a:r>
              <a:rPr lang="pt-BR" sz="1100" dirty="0">
                <a:latin typeface="+mn-lt"/>
              </a:rPr>
              <a:t>– </a:t>
            </a:r>
            <a:r>
              <a:rPr lang="pt-BR" sz="1100" dirty="0" smtClean="0">
                <a:latin typeface="+mn-lt"/>
              </a:rPr>
              <a:t>FUNTURIS, </a:t>
            </a:r>
            <a:r>
              <a:rPr lang="pt-BR" sz="1100" dirty="0">
                <a:latin typeface="+mn-lt"/>
              </a:rPr>
              <a:t>nos primeiros 4 meses de 2016 e 2017, realizada através do Sistema Integrado de Administração Financeira – SIAFEM, Portal da Transparência Graciliano Ramos, Extrator/SIFAL, Portal do Servidor – SEPLAG, Planilha de Monitoramento da Transparência, Banco de dados da Junta Comercial, E-SIC Alagoas, Diário Oficial do Estado de Alagoas, entre outros.</a:t>
            </a:r>
          </a:p>
        </p:txBody>
      </p:sp>
      <p:graphicFrame>
        <p:nvGraphicFramePr>
          <p:cNvPr id="12" name="Tabela 11"/>
          <p:cNvGraphicFramePr>
            <a:graphicFrameLocks noGrp="1"/>
          </p:cNvGraphicFramePr>
          <p:nvPr/>
        </p:nvGraphicFramePr>
        <p:xfrm>
          <a:off x="993755" y="5774534"/>
          <a:ext cx="5643602" cy="1714512"/>
        </p:xfrm>
        <a:graphic>
          <a:graphicData uri="http://schemas.openxmlformats.org/drawingml/2006/table">
            <a:tbl>
              <a:tblPr/>
              <a:tblGrid>
                <a:gridCol w="2389634"/>
                <a:gridCol w="1626984"/>
                <a:gridCol w="1626984"/>
              </a:tblGrid>
              <a:tr h="58936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ITENS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R$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VARIAÇÃO 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56257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Total Executado 1º </a:t>
                      </a:r>
                      <a:r>
                        <a:rPr lang="pt-BR" sz="1200" b="0" i="0" u="none" strike="noStrike" dirty="0" err="1">
                          <a:solidFill>
                            <a:srgbClr val="1F497D"/>
                          </a:solidFill>
                          <a:latin typeface="Calibri"/>
                        </a:rPr>
                        <a:t>Quadrim</a:t>
                      </a:r>
                      <a:r>
                        <a:rPr lang="pt-BR" sz="12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. 2016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200.000,00 </a:t>
                      </a:r>
                      <a:endParaRPr lang="pt-BR" sz="1200" b="0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56257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Total Executado 1º Quadrim. 2017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346.630,64 </a:t>
                      </a:r>
                      <a:endParaRPr lang="pt-BR" sz="1200" b="0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73,32 </a:t>
                      </a:r>
                      <a:endParaRPr lang="pt-BR" sz="1200" b="0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84082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708003" y="1200222"/>
            <a:ext cx="6286544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latin typeface="Candara" pitchFamily="34" charset="0"/>
              </a:rPr>
              <a:t>FUNDO DO TURISMO </a:t>
            </a:r>
            <a:r>
              <a:rPr lang="pt-BR" sz="1400" b="1" dirty="0" smtClean="0">
                <a:solidFill>
                  <a:schemeClr val="bg1"/>
                </a:solidFill>
                <a:latin typeface="Candara" pitchFamily="34" charset="0"/>
              </a:rPr>
              <a:t>– </a:t>
            </a:r>
            <a:r>
              <a:rPr lang="pt-BR" sz="1400" b="1" dirty="0" smtClean="0">
                <a:solidFill>
                  <a:schemeClr val="bg1"/>
                </a:solidFill>
                <a:latin typeface="Candara" pitchFamily="34" charset="0"/>
              </a:rPr>
              <a:t>DETALHAMENTO</a:t>
            </a:r>
            <a:endParaRPr lang="pt-BR" sz="1400" b="1" dirty="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708003" y="3774270"/>
            <a:ext cx="6286544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latin typeface="Candara" pitchFamily="34" charset="0"/>
              </a:rPr>
              <a:t>FUNDO DO TURISMO </a:t>
            </a:r>
            <a:r>
              <a:rPr lang="pt-BR" sz="1400" b="1" dirty="0" smtClean="0">
                <a:solidFill>
                  <a:schemeClr val="bg1"/>
                </a:solidFill>
                <a:latin typeface="Candara" pitchFamily="34" charset="0"/>
              </a:rPr>
              <a:t>– REPRESENTAÇÃO GRÁFICA </a:t>
            </a:r>
            <a:endParaRPr lang="pt-BR" sz="1400" b="1" dirty="0">
              <a:solidFill>
                <a:schemeClr val="bg1"/>
              </a:solidFill>
              <a:latin typeface="Candara" pitchFamily="34" charset="0"/>
            </a:endParaRPr>
          </a:p>
        </p:txBody>
      </p:sp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1065194" y="1774007"/>
          <a:ext cx="5572163" cy="1643072"/>
        </p:xfrm>
        <a:graphic>
          <a:graphicData uri="http://schemas.openxmlformats.org/drawingml/2006/table">
            <a:tbl>
              <a:tblPr/>
              <a:tblGrid>
                <a:gridCol w="2359385"/>
                <a:gridCol w="1606389"/>
                <a:gridCol w="1606389"/>
              </a:tblGrid>
              <a:tr h="42526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ITENS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1º Quadrim. 2016 (R$)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1º Quadrim. 2017 (R$)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40593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Outros Serviços de Terceiro PJ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200.000,00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246.630,64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40593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Contribuições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100.000,00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40593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200.000,00 </a:t>
                      </a:r>
                      <a:endParaRPr lang="pt-BR" sz="1200" b="1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346.630,64 </a:t>
                      </a:r>
                      <a:endParaRPr lang="pt-BR" sz="1200" b="1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Gráfico 6"/>
          <p:cNvGraphicFramePr/>
          <p:nvPr/>
        </p:nvGraphicFramePr>
        <p:xfrm>
          <a:off x="1065193" y="4345774"/>
          <a:ext cx="5572164" cy="43577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636565" y="1057346"/>
            <a:ext cx="6286544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latin typeface="Candara" pitchFamily="34" charset="0"/>
              </a:rPr>
              <a:t>SERVIÇOS DE TERCEIROS PESSOA JURÍDICA – VARIAÇÃO NO PERÍODO</a:t>
            </a:r>
            <a:endParaRPr lang="pt-BR" sz="1400" b="1" dirty="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636565" y="2843296"/>
            <a:ext cx="6286544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latin typeface="Candara" pitchFamily="34" charset="0"/>
              </a:rPr>
              <a:t>SERVIÇOS DE TERCEIROS PESSOA JURÍDICA – DETALHAMENTO</a:t>
            </a:r>
            <a:endParaRPr lang="pt-BR" sz="1400" b="1" dirty="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636565" y="5631658"/>
            <a:ext cx="6286544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latin typeface="Candara" pitchFamily="34" charset="0"/>
              </a:rPr>
              <a:t>SERVIÇOS DE TERCEIROS PESSOA </a:t>
            </a:r>
            <a:r>
              <a:rPr lang="pt-BR" sz="1400" b="1" dirty="0" smtClean="0">
                <a:solidFill>
                  <a:schemeClr val="bg1"/>
                </a:solidFill>
                <a:latin typeface="Candara" pitchFamily="34" charset="0"/>
              </a:rPr>
              <a:t>JURÍDICA – </a:t>
            </a:r>
            <a:r>
              <a:rPr lang="pt-BR" sz="1400" b="1" dirty="0" smtClean="0">
                <a:solidFill>
                  <a:schemeClr val="bg1"/>
                </a:solidFill>
                <a:latin typeface="Candara" pitchFamily="34" charset="0"/>
              </a:rPr>
              <a:t>REPRESENTAÇÃO GRÁFICA</a:t>
            </a:r>
            <a:endParaRPr lang="pt-BR" sz="1400" b="1" dirty="0">
              <a:solidFill>
                <a:schemeClr val="bg1"/>
              </a:solidFill>
              <a:latin typeface="Candara" pitchFamily="34" charset="0"/>
            </a:endParaRPr>
          </a:p>
        </p:txBody>
      </p:sp>
      <p:graphicFrame>
        <p:nvGraphicFramePr>
          <p:cNvPr id="10" name="Tabela 9"/>
          <p:cNvGraphicFramePr>
            <a:graphicFrameLocks noGrp="1"/>
          </p:cNvGraphicFramePr>
          <p:nvPr/>
        </p:nvGraphicFramePr>
        <p:xfrm>
          <a:off x="922317" y="1559692"/>
          <a:ext cx="5643601" cy="1071569"/>
        </p:xfrm>
        <a:graphic>
          <a:graphicData uri="http://schemas.openxmlformats.org/drawingml/2006/table">
            <a:tbl>
              <a:tblPr/>
              <a:tblGrid>
                <a:gridCol w="3042863"/>
                <a:gridCol w="1300369"/>
                <a:gridCol w="1300369"/>
              </a:tblGrid>
              <a:tr h="36835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ITENS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R$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VARIAÇÃO 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35160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Total Executado 1º </a:t>
                      </a:r>
                      <a:r>
                        <a:rPr lang="pt-BR" sz="1200" b="0" i="0" u="none" strike="noStrike" dirty="0" err="1">
                          <a:solidFill>
                            <a:srgbClr val="1F497D"/>
                          </a:solidFill>
                          <a:latin typeface="Calibri"/>
                        </a:rPr>
                        <a:t>Quadrim</a:t>
                      </a:r>
                      <a:r>
                        <a:rPr lang="pt-BR" sz="12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. 2016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200.000,00 </a:t>
                      </a:r>
                      <a:endParaRPr lang="pt-BR" sz="1200" b="0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35160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Total Executado 1º Quadrim. 2017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246.630,64 </a:t>
                      </a:r>
                      <a:endParaRPr lang="pt-BR" sz="1200" b="0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23,32 </a:t>
                      </a:r>
                      <a:endParaRPr lang="pt-BR" sz="1200" b="0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ela 10"/>
          <p:cNvGraphicFramePr>
            <a:graphicFrameLocks noGrp="1"/>
          </p:cNvGraphicFramePr>
          <p:nvPr/>
        </p:nvGraphicFramePr>
        <p:xfrm>
          <a:off x="922317" y="3345640"/>
          <a:ext cx="5643602" cy="2000266"/>
        </p:xfrm>
        <a:graphic>
          <a:graphicData uri="http://schemas.openxmlformats.org/drawingml/2006/table">
            <a:tbl>
              <a:tblPr/>
              <a:tblGrid>
                <a:gridCol w="3042864"/>
                <a:gridCol w="1300369"/>
                <a:gridCol w="1300369"/>
              </a:tblGrid>
              <a:tr h="41515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ITENS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1º </a:t>
                      </a:r>
                      <a:r>
                        <a:rPr lang="pt-BR" sz="1200" b="1" i="0" u="none" strike="noStrike" dirty="0" err="1">
                          <a:solidFill>
                            <a:srgbClr val="FFFFFF"/>
                          </a:solidFill>
                          <a:latin typeface="Calibri"/>
                        </a:rPr>
                        <a:t>Quadrim</a:t>
                      </a:r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. 2016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1º Quadrim. 2017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39627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Festividades e Homenagens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 </a:t>
                      </a:r>
                      <a:r>
                        <a:rPr lang="pt-BR" sz="1200" b="0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200.000,00 </a:t>
                      </a:r>
                      <a:endParaRPr lang="pt-BR" sz="1200" b="0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39627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Serviços de Publicidade Mercadologica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246.510,64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39627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Serviços Bancários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120,00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39627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200.000,00 </a:t>
                      </a:r>
                      <a:endParaRPr lang="pt-BR" sz="1200" b="1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246.630,64 </a:t>
                      </a:r>
                      <a:endParaRPr lang="pt-BR" sz="1200" b="1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Gráfico 11"/>
          <p:cNvGraphicFramePr/>
          <p:nvPr/>
        </p:nvGraphicFramePr>
        <p:xfrm>
          <a:off x="922317" y="6131724"/>
          <a:ext cx="5643602" cy="32147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636565" y="1057346"/>
            <a:ext cx="6286544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latin typeface="Candara" pitchFamily="34" charset="0"/>
              </a:rPr>
              <a:t>CONTRIBUIÇÕES – </a:t>
            </a:r>
            <a:r>
              <a:rPr lang="pt-BR" sz="1400" b="1" dirty="0" smtClean="0">
                <a:solidFill>
                  <a:schemeClr val="bg1"/>
                </a:solidFill>
                <a:latin typeface="Candara" pitchFamily="34" charset="0"/>
              </a:rPr>
              <a:t>VARIAÇÃO NO PERÍODO</a:t>
            </a:r>
            <a:endParaRPr lang="pt-BR" sz="1400" b="1" dirty="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636565" y="3057610"/>
            <a:ext cx="6286544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latin typeface="Candara" pitchFamily="34" charset="0"/>
              </a:rPr>
              <a:t>CONTRIBUIÇÕES </a:t>
            </a:r>
            <a:r>
              <a:rPr lang="pt-BR" sz="1400" b="1" dirty="0" smtClean="0">
                <a:solidFill>
                  <a:schemeClr val="bg1"/>
                </a:solidFill>
                <a:latin typeface="Candara" pitchFamily="34" charset="0"/>
              </a:rPr>
              <a:t>– DETALHAMENTO</a:t>
            </a:r>
            <a:endParaRPr lang="pt-BR" sz="1400" b="1" dirty="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636565" y="5274468"/>
            <a:ext cx="6286544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latin typeface="Candara" pitchFamily="34" charset="0"/>
              </a:rPr>
              <a:t>CONTRIBUIÇÕES – </a:t>
            </a:r>
            <a:r>
              <a:rPr lang="pt-BR" sz="1400" b="1" dirty="0" smtClean="0">
                <a:solidFill>
                  <a:schemeClr val="bg1"/>
                </a:solidFill>
                <a:latin typeface="Candara" pitchFamily="34" charset="0"/>
              </a:rPr>
              <a:t>REPRESENTAÇÃO GRÁFICA</a:t>
            </a:r>
            <a:endParaRPr lang="pt-BR" sz="1400" b="1" dirty="0">
              <a:solidFill>
                <a:schemeClr val="bg1"/>
              </a:solidFill>
              <a:latin typeface="Candara" pitchFamily="34" charset="0"/>
            </a:endParaRPr>
          </a:p>
        </p:txBody>
      </p:sp>
      <p:graphicFrame>
        <p:nvGraphicFramePr>
          <p:cNvPr id="9" name="Tabela 8"/>
          <p:cNvGraphicFramePr>
            <a:graphicFrameLocks noGrp="1"/>
          </p:cNvGraphicFramePr>
          <p:nvPr/>
        </p:nvGraphicFramePr>
        <p:xfrm>
          <a:off x="922316" y="1559692"/>
          <a:ext cx="5715041" cy="1214446"/>
        </p:xfrm>
        <a:graphic>
          <a:graphicData uri="http://schemas.openxmlformats.org/drawingml/2006/table">
            <a:tbl>
              <a:tblPr/>
              <a:tblGrid>
                <a:gridCol w="3081381"/>
                <a:gridCol w="1316830"/>
                <a:gridCol w="1316830"/>
              </a:tblGrid>
              <a:tr h="41746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ITENS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R$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VARIAÇÃO 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39849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Total Executado 1º </a:t>
                      </a:r>
                      <a:r>
                        <a:rPr lang="pt-BR" sz="1200" b="0" i="0" u="none" strike="noStrike" dirty="0" err="1">
                          <a:solidFill>
                            <a:srgbClr val="1F497D"/>
                          </a:solidFill>
                          <a:latin typeface="Calibri"/>
                        </a:rPr>
                        <a:t>Quadrim</a:t>
                      </a:r>
                      <a:r>
                        <a:rPr lang="pt-BR" sz="12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. 2016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-   </a:t>
                      </a:r>
                      <a:endParaRPr lang="pt-BR" sz="1200" b="0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39849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Total Executado 1º Quadrim. 2017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100.000,00 </a:t>
                      </a:r>
                      <a:endParaRPr lang="pt-BR" sz="1200" b="0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100,00 </a:t>
                      </a:r>
                      <a:endParaRPr lang="pt-BR" sz="1200" b="0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ela 12"/>
          <p:cNvGraphicFramePr>
            <a:graphicFrameLocks noGrp="1"/>
          </p:cNvGraphicFramePr>
          <p:nvPr/>
        </p:nvGraphicFramePr>
        <p:xfrm>
          <a:off x="993755" y="3559956"/>
          <a:ext cx="5715039" cy="1357322"/>
        </p:xfrm>
        <a:graphic>
          <a:graphicData uri="http://schemas.openxmlformats.org/drawingml/2006/table">
            <a:tbl>
              <a:tblPr/>
              <a:tblGrid>
                <a:gridCol w="3081381"/>
                <a:gridCol w="1316829"/>
                <a:gridCol w="1316829"/>
              </a:tblGrid>
              <a:tr h="46658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ITENS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1º Quadrim. 2016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1º Quadrim. 2017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44537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CVC Serviços Agência de Viagens Ltda.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 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100.000,00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44537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-   </a:t>
                      </a:r>
                      <a:endParaRPr lang="pt-BR" sz="1200" b="1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100.000,00 </a:t>
                      </a:r>
                      <a:endParaRPr lang="pt-BR" sz="1200" b="1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Gráfico 13"/>
          <p:cNvGraphicFramePr/>
          <p:nvPr/>
        </p:nvGraphicFramePr>
        <p:xfrm>
          <a:off x="1065193" y="5845972"/>
          <a:ext cx="5643602" cy="34290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708003" y="1200222"/>
            <a:ext cx="6286544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  <a:latin typeface="Candara" pitchFamily="34" charset="0"/>
              </a:rPr>
              <a:t>QUADRO DE FUNCIONÁRIOS </a:t>
            </a:r>
            <a:r>
              <a:rPr lang="pt-BR" sz="1400" b="1" dirty="0" smtClean="0">
                <a:solidFill>
                  <a:schemeClr val="bg1"/>
                </a:solidFill>
                <a:latin typeface="Candara" pitchFamily="34" charset="0"/>
              </a:rPr>
              <a:t>– VARIAÇÃO NO PERÍODO</a:t>
            </a:r>
            <a:endParaRPr lang="pt-BR" sz="1400" b="1" dirty="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708003" y="3774270"/>
            <a:ext cx="6286544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  <a:latin typeface="Candara" pitchFamily="34" charset="0"/>
              </a:rPr>
              <a:t>QUADRO DE </a:t>
            </a:r>
            <a:r>
              <a:rPr lang="pt-BR" sz="1400" b="1" dirty="0" smtClean="0">
                <a:solidFill>
                  <a:schemeClr val="bg1"/>
                </a:solidFill>
                <a:latin typeface="Candara" pitchFamily="34" charset="0"/>
              </a:rPr>
              <a:t>FUNCIONÁRIOS – REPRESENTAÇÃO GRÁFICA </a:t>
            </a:r>
            <a:endParaRPr lang="pt-BR" sz="1400" b="1" dirty="0">
              <a:solidFill>
                <a:schemeClr val="bg1"/>
              </a:solidFill>
              <a:latin typeface="Candara" pitchFamily="34" charset="0"/>
            </a:endParaRPr>
          </a:p>
        </p:txBody>
      </p:sp>
      <p:graphicFrame>
        <p:nvGraphicFramePr>
          <p:cNvPr id="8" name="Tabela 7"/>
          <p:cNvGraphicFramePr>
            <a:graphicFrameLocks noGrp="1"/>
          </p:cNvGraphicFramePr>
          <p:nvPr/>
        </p:nvGraphicFramePr>
        <p:xfrm>
          <a:off x="993755" y="1774005"/>
          <a:ext cx="5786478" cy="1357323"/>
        </p:xfrm>
        <a:graphic>
          <a:graphicData uri="http://schemas.openxmlformats.org/drawingml/2006/table">
            <a:tbl>
              <a:tblPr/>
              <a:tblGrid>
                <a:gridCol w="2981890"/>
                <a:gridCol w="1402294"/>
                <a:gridCol w="1402294"/>
              </a:tblGrid>
              <a:tr h="46727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ITENS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R$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VARIAÇÃO 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44502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Total Executado 1º </a:t>
                      </a:r>
                      <a:r>
                        <a:rPr lang="pt-BR" sz="1200" b="0" i="0" u="none" strike="noStrike" dirty="0" err="1">
                          <a:solidFill>
                            <a:srgbClr val="1F497D"/>
                          </a:solidFill>
                          <a:latin typeface="Calibri"/>
                        </a:rPr>
                        <a:t>Quadrim</a:t>
                      </a:r>
                      <a:r>
                        <a:rPr lang="pt-BR" sz="12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. 2016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145 </a:t>
                      </a:r>
                      <a:endParaRPr lang="pt-BR" sz="1200" b="0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44502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Total Executado 1º </a:t>
                      </a:r>
                      <a:r>
                        <a:rPr lang="pt-BR" sz="1200" b="0" i="0" u="none" strike="noStrike" dirty="0" err="1">
                          <a:solidFill>
                            <a:srgbClr val="1F497D"/>
                          </a:solidFill>
                          <a:latin typeface="Calibri"/>
                        </a:rPr>
                        <a:t>Quadrim</a:t>
                      </a:r>
                      <a:r>
                        <a:rPr lang="pt-BR" sz="12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. 2017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130 </a:t>
                      </a:r>
                      <a:endParaRPr lang="pt-BR" sz="1200" b="0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- </a:t>
                      </a:r>
                      <a:r>
                        <a:rPr lang="pt-BR" sz="1200" b="0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10,3 </a:t>
                      </a:r>
                      <a:endParaRPr lang="pt-BR" sz="1200" b="0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Gráfico 8"/>
          <p:cNvGraphicFramePr/>
          <p:nvPr/>
        </p:nvGraphicFramePr>
        <p:xfrm>
          <a:off x="993755" y="4345774"/>
          <a:ext cx="5715040" cy="45720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636565" y="916750"/>
            <a:ext cx="6286544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latin typeface="Candara" pitchFamily="34" charset="0"/>
              </a:rPr>
              <a:t>EXECUÇÃO ORÇAMENTÁRIA – VARIAÇÃO NO PERÍODO E DETALHAMENTO</a:t>
            </a:r>
            <a:endParaRPr lang="pt-BR" sz="1400" b="1" dirty="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636565" y="5486502"/>
            <a:ext cx="6286544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latin typeface="Candara" pitchFamily="34" charset="0"/>
              </a:rPr>
              <a:t>EXECUÇÃO ORÇAMENTÁRIA – REPRESENTAÇÃO GRÁFICA</a:t>
            </a:r>
            <a:endParaRPr lang="pt-BR" sz="1400" b="1" dirty="0">
              <a:solidFill>
                <a:schemeClr val="bg1"/>
              </a:solidFill>
              <a:latin typeface="Candara" pitchFamily="34" charset="0"/>
            </a:endParaRPr>
          </a:p>
        </p:txBody>
      </p:sp>
      <p:graphicFrame>
        <p:nvGraphicFramePr>
          <p:cNvPr id="10" name="Tabela 9"/>
          <p:cNvGraphicFramePr>
            <a:graphicFrameLocks noGrp="1"/>
          </p:cNvGraphicFramePr>
          <p:nvPr/>
        </p:nvGraphicFramePr>
        <p:xfrm>
          <a:off x="922317" y="1345378"/>
          <a:ext cx="5643602" cy="1000131"/>
        </p:xfrm>
        <a:graphic>
          <a:graphicData uri="http://schemas.openxmlformats.org/drawingml/2006/table">
            <a:tbl>
              <a:tblPr/>
              <a:tblGrid>
                <a:gridCol w="3116520"/>
                <a:gridCol w="1263541"/>
                <a:gridCol w="1263541"/>
              </a:tblGrid>
              <a:tr h="34379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SITUAÇÃO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R$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VARIAÇÃO 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32816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Executado 1º </a:t>
                      </a:r>
                      <a:r>
                        <a:rPr lang="pt-BR" sz="1200" b="0" i="0" u="none" strike="noStrike" dirty="0" err="1" smtClean="0">
                          <a:solidFill>
                            <a:srgbClr val="1F497D"/>
                          </a:solidFill>
                          <a:latin typeface="Calibri"/>
                        </a:rPr>
                        <a:t>Quadrim</a:t>
                      </a:r>
                      <a:r>
                        <a:rPr lang="pt-BR" sz="1200" b="0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. </a:t>
                      </a:r>
                      <a:r>
                        <a:rPr lang="pt-BR" sz="12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2016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2.837.914,82 </a:t>
                      </a:r>
                      <a:endParaRPr lang="pt-BR" sz="1200" b="0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32816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Executado 1º </a:t>
                      </a:r>
                      <a:r>
                        <a:rPr lang="pt-BR" sz="1200" b="0" i="0" u="none" strike="noStrike" dirty="0" err="1" smtClean="0">
                          <a:solidFill>
                            <a:srgbClr val="1F497D"/>
                          </a:solidFill>
                          <a:latin typeface="Calibri"/>
                        </a:rPr>
                        <a:t>Quadrim</a:t>
                      </a:r>
                      <a:r>
                        <a:rPr lang="pt-BR" sz="1200" b="0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. </a:t>
                      </a:r>
                      <a:r>
                        <a:rPr lang="pt-BR" sz="12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2017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2.962.400,97 </a:t>
                      </a:r>
                      <a:endParaRPr lang="pt-BR" sz="1200" b="0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4,39 </a:t>
                      </a:r>
                      <a:endParaRPr lang="pt-BR" sz="1200" b="0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ela 10"/>
          <p:cNvGraphicFramePr>
            <a:graphicFrameLocks noGrp="1"/>
          </p:cNvGraphicFramePr>
          <p:nvPr/>
        </p:nvGraphicFramePr>
        <p:xfrm>
          <a:off x="922318" y="2488384"/>
          <a:ext cx="5643601" cy="2786084"/>
        </p:xfrm>
        <a:graphic>
          <a:graphicData uri="http://schemas.openxmlformats.org/drawingml/2006/table">
            <a:tbl>
              <a:tblPr/>
              <a:tblGrid>
                <a:gridCol w="3116519"/>
                <a:gridCol w="1263541"/>
                <a:gridCol w="1263541"/>
              </a:tblGrid>
              <a:tr h="29049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ITENS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1º Quadrim. 2016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1º Quadrim. 2017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27728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Dotação Inicial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13.950.788,00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14.889.401,00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27728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Suplementação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2.056.352,03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527.100,00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27728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Reduções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-1.644.031,00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-527.100,00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27728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Atualizado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14.363.109,03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14.889.401,00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27728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Empenhado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2.904.555,32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3.460.160,78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27728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Liquidado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2.844.250,83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2.964.282,82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27728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Pago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2.837.914,82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2.962.400,97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27728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Disponível a Emp.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11.458.553,71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11.376.570,22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27728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Execução (%)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20,2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23,2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Gráfico 11"/>
          <p:cNvGraphicFramePr/>
          <p:nvPr/>
        </p:nvGraphicFramePr>
        <p:xfrm>
          <a:off x="922317" y="5988848"/>
          <a:ext cx="5643602" cy="33575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636565" y="1202502"/>
            <a:ext cx="6286544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latin typeface="Candara" pitchFamily="34" charset="0"/>
              </a:rPr>
              <a:t>EXECUÇÃO ORÇAMENTÁRIA – DETALHAMENTO DAS DESPESAS PAGAS</a:t>
            </a:r>
            <a:endParaRPr lang="pt-BR" sz="1400" b="1" dirty="0">
              <a:solidFill>
                <a:schemeClr val="bg1"/>
              </a:solidFill>
              <a:latin typeface="Candara" pitchFamily="34" charset="0"/>
            </a:endParaRPr>
          </a:p>
        </p:txBody>
      </p:sp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1065193" y="1773994"/>
          <a:ext cx="5429287" cy="6357994"/>
        </p:xfrm>
        <a:graphic>
          <a:graphicData uri="http://schemas.openxmlformats.org/drawingml/2006/table">
            <a:tbl>
              <a:tblPr/>
              <a:tblGrid>
                <a:gridCol w="2998171"/>
                <a:gridCol w="1215558"/>
                <a:gridCol w="1215558"/>
              </a:tblGrid>
              <a:tr h="44264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ITENS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1º Quadrim. 2016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1º Quadrim. 2017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4225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 err="1">
                          <a:solidFill>
                            <a:srgbClr val="1F497D"/>
                          </a:solidFill>
                          <a:latin typeface="Calibri"/>
                        </a:rPr>
                        <a:t>Venc</a:t>
                      </a:r>
                      <a:r>
                        <a:rPr lang="pt-BR" sz="12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.e Vantagens Fixas - Pessoal Civil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1.749.302,56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1.780.900,90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4225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Locação de </a:t>
                      </a:r>
                      <a:r>
                        <a:rPr lang="pt-BR" sz="1200" b="0" i="0" u="none" strike="noStrike" dirty="0" err="1">
                          <a:solidFill>
                            <a:srgbClr val="1F497D"/>
                          </a:solidFill>
                          <a:latin typeface="Calibri"/>
                        </a:rPr>
                        <a:t>Mão-de-obra</a:t>
                      </a:r>
                      <a:endParaRPr lang="pt-BR" sz="1200" b="0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455.634,83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485.010,30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4225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Outros Serviços de Terceiros - Pessoa Jurídica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262.685,45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322.623,30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4225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Despesas de Exercícios Anteriores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95.275,22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53.298,98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4225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Contribuições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80.000,00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82.900,00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4225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Obrigações Patronais-Op. Intra Orçamentária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79.778,16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73.105,46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4225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Obrigações Tributarias e Contributivas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32.317,94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35.281,23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4225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Passagens e Despesas com Locomoção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29.370,21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26.785,47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4225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Material de Consumo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22.507,05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13.279,66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4225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Diárias - Pessoal Civil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21.720,00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30.500,00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4225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Outros Serviços de Terceiros - Pessoa Física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7.243,40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58.504,33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4225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Equipamentos e Material Permanente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2.080,00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4225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Obrig. Tribut. E Cont. - Op. Intra-orçamentárias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211,34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4225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2.837.914,82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2.962.400,97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636565" y="1057346"/>
            <a:ext cx="6286544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latin typeface="Candara" pitchFamily="34" charset="0"/>
              </a:rPr>
              <a:t>PESSOAL CIVIL – VARIAÇÃO NO PERÍODO</a:t>
            </a:r>
            <a:endParaRPr lang="pt-BR" sz="1400" b="1" dirty="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636565" y="2845576"/>
            <a:ext cx="6286544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latin typeface="Candara" pitchFamily="34" charset="0"/>
              </a:rPr>
              <a:t>PESSOAL CIVIL – DETALHAMENTO</a:t>
            </a:r>
            <a:endParaRPr lang="pt-BR" sz="1400" b="1" dirty="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636565" y="5631658"/>
            <a:ext cx="6286544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latin typeface="Candara" pitchFamily="34" charset="0"/>
              </a:rPr>
              <a:t>PESSOAL CIVIL – REPRESENTAÇÃO GRÁFICA</a:t>
            </a:r>
            <a:endParaRPr lang="pt-BR" sz="1400" b="1" dirty="0">
              <a:solidFill>
                <a:schemeClr val="bg1"/>
              </a:solidFill>
              <a:latin typeface="Candara" pitchFamily="34" charset="0"/>
            </a:endParaRPr>
          </a:p>
        </p:txBody>
      </p:sp>
      <p:graphicFrame>
        <p:nvGraphicFramePr>
          <p:cNvPr id="10" name="Tabela 9"/>
          <p:cNvGraphicFramePr>
            <a:graphicFrameLocks noGrp="1"/>
          </p:cNvGraphicFramePr>
          <p:nvPr/>
        </p:nvGraphicFramePr>
        <p:xfrm>
          <a:off x="922317" y="1488253"/>
          <a:ext cx="5715040" cy="1143008"/>
        </p:xfrm>
        <a:graphic>
          <a:graphicData uri="http://schemas.openxmlformats.org/drawingml/2006/table">
            <a:tbl>
              <a:tblPr/>
              <a:tblGrid>
                <a:gridCol w="2419882"/>
                <a:gridCol w="1647579"/>
                <a:gridCol w="1647579"/>
              </a:tblGrid>
              <a:tr h="39290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ITENS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R$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VARIAÇÃO 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37505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Total Executado 1º </a:t>
                      </a:r>
                      <a:r>
                        <a:rPr lang="pt-BR" sz="1200" b="0" i="0" u="none" strike="noStrike" dirty="0" err="1">
                          <a:solidFill>
                            <a:srgbClr val="1F497D"/>
                          </a:solidFill>
                          <a:latin typeface="Calibri"/>
                        </a:rPr>
                        <a:t>Quadrim</a:t>
                      </a:r>
                      <a:r>
                        <a:rPr lang="pt-BR" sz="12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. 2016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1.749.302,56 </a:t>
                      </a:r>
                      <a:endParaRPr lang="pt-BR" sz="1200" b="0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37505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Total Executado 1º Quadrim. 2017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1.780.900,90 </a:t>
                      </a:r>
                      <a:endParaRPr lang="pt-BR" sz="1200" b="0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1,81 </a:t>
                      </a:r>
                      <a:endParaRPr lang="pt-BR" sz="1200" b="0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ela 10"/>
          <p:cNvGraphicFramePr>
            <a:graphicFrameLocks noGrp="1"/>
          </p:cNvGraphicFramePr>
          <p:nvPr/>
        </p:nvGraphicFramePr>
        <p:xfrm>
          <a:off x="922317" y="3345640"/>
          <a:ext cx="5715040" cy="1928827"/>
        </p:xfrm>
        <a:graphic>
          <a:graphicData uri="http://schemas.openxmlformats.org/drawingml/2006/table">
            <a:tbl>
              <a:tblPr/>
              <a:tblGrid>
                <a:gridCol w="2419882"/>
                <a:gridCol w="1647579"/>
                <a:gridCol w="1647579"/>
              </a:tblGrid>
              <a:tr h="33412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ITENS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1º </a:t>
                      </a:r>
                      <a:r>
                        <a:rPr lang="pt-BR" sz="1200" b="1" i="0" u="none" strike="noStrike" dirty="0" err="1">
                          <a:solidFill>
                            <a:srgbClr val="FFFFFF"/>
                          </a:solidFill>
                          <a:latin typeface="Calibri"/>
                        </a:rPr>
                        <a:t>Quadrim</a:t>
                      </a:r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. 2016 (R$)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1º Quadrim. 2017 (R$)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31894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Vencimentos e Salários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1.459.118,03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1.394.897,79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31894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Férias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14.283,61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29.272,64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31894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Subsídios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265.954,02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235.613,01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31894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13º Salário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9.946,90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121.117,46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31894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1.749.302,56 </a:t>
                      </a:r>
                      <a:endParaRPr lang="pt-BR" sz="1200" b="1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1.780.900,90 </a:t>
                      </a:r>
                      <a:endParaRPr lang="pt-BR" sz="1200" b="1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Gráfico 11"/>
          <p:cNvGraphicFramePr/>
          <p:nvPr/>
        </p:nvGraphicFramePr>
        <p:xfrm>
          <a:off x="993755" y="6131724"/>
          <a:ext cx="5643602" cy="31670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636565" y="1057346"/>
            <a:ext cx="6286544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latin typeface="Candara" pitchFamily="34" charset="0"/>
              </a:rPr>
              <a:t>DIÁRIAS PESSOAL CIVIL – VARIAÇÃO NO PERÍODO</a:t>
            </a:r>
            <a:endParaRPr lang="pt-BR" sz="1400" b="1" dirty="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636565" y="2914734"/>
            <a:ext cx="6286544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latin typeface="Candara" pitchFamily="34" charset="0"/>
              </a:rPr>
              <a:t>DIÁRIAS PESSOAL CIVIL – DETALHAMENTO</a:t>
            </a:r>
            <a:endParaRPr lang="pt-BR" sz="1400" b="1" dirty="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636565" y="5345906"/>
            <a:ext cx="6286544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latin typeface="Candara" pitchFamily="34" charset="0"/>
              </a:rPr>
              <a:t>DIÁRIAS PESSOAL CIVIL – REPRESENTAÇÃO GRÁFICA</a:t>
            </a:r>
            <a:endParaRPr lang="pt-BR" sz="1400" b="1" dirty="0">
              <a:solidFill>
                <a:schemeClr val="bg1"/>
              </a:solidFill>
              <a:latin typeface="Candara" pitchFamily="34" charset="0"/>
            </a:endParaRPr>
          </a:p>
        </p:txBody>
      </p:sp>
      <p:graphicFrame>
        <p:nvGraphicFramePr>
          <p:cNvPr id="9" name="Tabela 8"/>
          <p:cNvGraphicFramePr>
            <a:graphicFrameLocks noGrp="1"/>
          </p:cNvGraphicFramePr>
          <p:nvPr/>
        </p:nvGraphicFramePr>
        <p:xfrm>
          <a:off x="993755" y="1559692"/>
          <a:ext cx="5715040" cy="1071570"/>
        </p:xfrm>
        <a:graphic>
          <a:graphicData uri="http://schemas.openxmlformats.org/drawingml/2006/table">
            <a:tbl>
              <a:tblPr/>
              <a:tblGrid>
                <a:gridCol w="2428892"/>
                <a:gridCol w="1643074"/>
                <a:gridCol w="1643074"/>
              </a:tblGrid>
              <a:tr h="36835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ITENS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R$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VARIAÇÃO 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35160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Total Executado 1º quadrim. 2016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21.720,00 </a:t>
                      </a:r>
                      <a:endParaRPr lang="pt-BR" sz="1200" b="0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35160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Total Executado 1º Quadrim.2017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25.735,00 </a:t>
                      </a:r>
                      <a:endParaRPr lang="pt-BR" sz="1200" b="0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18,49 </a:t>
                      </a:r>
                      <a:endParaRPr lang="pt-BR" sz="1200" b="0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ela 12"/>
          <p:cNvGraphicFramePr>
            <a:graphicFrameLocks noGrp="1"/>
          </p:cNvGraphicFramePr>
          <p:nvPr/>
        </p:nvGraphicFramePr>
        <p:xfrm>
          <a:off x="993755" y="3345642"/>
          <a:ext cx="5715040" cy="1714512"/>
        </p:xfrm>
        <a:graphic>
          <a:graphicData uri="http://schemas.openxmlformats.org/drawingml/2006/table">
            <a:tbl>
              <a:tblPr/>
              <a:tblGrid>
                <a:gridCol w="2428891"/>
                <a:gridCol w="1643074"/>
                <a:gridCol w="1643075"/>
              </a:tblGrid>
              <a:tr h="29700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ITENS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1º Quadrim. 2016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1º Quadrim. 2017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28350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Diárias Dentro do Estado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3.485,00 </a:t>
                      </a:r>
                      <a:endParaRPr lang="pt-BR" sz="1200" b="0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5.455,00 </a:t>
                      </a:r>
                      <a:endParaRPr lang="pt-BR" sz="1200" b="0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28350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Diárias Fora do Estado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15.080,00 </a:t>
                      </a:r>
                      <a:endParaRPr lang="pt-BR" sz="1200" b="0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20.280,00 </a:t>
                      </a:r>
                      <a:endParaRPr lang="pt-BR" sz="1200" b="0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28350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Diárias Pessoal Civil por Indenização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3.155,00 </a:t>
                      </a:r>
                      <a:endParaRPr lang="pt-BR" sz="1200" b="0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3.505,00 </a:t>
                      </a:r>
                      <a:endParaRPr lang="pt-BR" sz="1200" b="0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28350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Diárias no Exterior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 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1.260,00 </a:t>
                      </a:r>
                      <a:endParaRPr lang="pt-BR" sz="1200" b="0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28350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21.720,00 </a:t>
                      </a:r>
                      <a:endParaRPr lang="pt-BR" sz="1200" b="1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25.735,00 </a:t>
                      </a:r>
                      <a:endParaRPr lang="pt-BR" sz="1200" b="1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Gráfico 13"/>
          <p:cNvGraphicFramePr/>
          <p:nvPr/>
        </p:nvGraphicFramePr>
        <p:xfrm>
          <a:off x="993755" y="5845972"/>
          <a:ext cx="5715040" cy="34290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636565" y="1057346"/>
            <a:ext cx="6286544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latin typeface="Candara" pitchFamily="34" charset="0"/>
              </a:rPr>
              <a:t>PASSAGENS E DESPESAS C/ LOCOMOÇÃO – VARIAÇÃO NO PERÍODO</a:t>
            </a:r>
            <a:endParaRPr lang="pt-BR" sz="1400" b="1" dirty="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636565" y="2845576"/>
            <a:ext cx="6286544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latin typeface="Candara" pitchFamily="34" charset="0"/>
              </a:rPr>
              <a:t>PASSAGENS E DESPESAS C/ LOCOMOÇÃO – DETALHAMENTO</a:t>
            </a:r>
            <a:endParaRPr lang="pt-BR" sz="1400" b="1" dirty="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636565" y="5272188"/>
            <a:ext cx="6286544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latin typeface="Candara" pitchFamily="34" charset="0"/>
              </a:rPr>
              <a:t>PASSAGENS E DESPESAS C/ LOCOMOÇÃO – REPRESENTAÇÃO GRÁFICA</a:t>
            </a:r>
            <a:endParaRPr lang="pt-BR" sz="1400" b="1" dirty="0">
              <a:solidFill>
                <a:schemeClr val="bg1"/>
              </a:solidFill>
              <a:latin typeface="Candara" pitchFamily="34" charset="0"/>
            </a:endParaRPr>
          </a:p>
        </p:txBody>
      </p:sp>
      <p:graphicFrame>
        <p:nvGraphicFramePr>
          <p:cNvPr id="10" name="Tabela 9"/>
          <p:cNvGraphicFramePr>
            <a:graphicFrameLocks noGrp="1"/>
          </p:cNvGraphicFramePr>
          <p:nvPr/>
        </p:nvGraphicFramePr>
        <p:xfrm>
          <a:off x="922316" y="1559691"/>
          <a:ext cx="5715041" cy="1000131"/>
        </p:xfrm>
        <a:graphic>
          <a:graphicData uri="http://schemas.openxmlformats.org/drawingml/2006/table">
            <a:tbl>
              <a:tblPr/>
              <a:tblGrid>
                <a:gridCol w="2786082"/>
                <a:gridCol w="1571636"/>
                <a:gridCol w="1357323"/>
              </a:tblGrid>
              <a:tr h="34379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ITENS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R$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VARIAÇÃO 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32816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Total Executado 1º </a:t>
                      </a:r>
                      <a:r>
                        <a:rPr lang="pt-BR" sz="1200" b="0" i="0" u="none" strike="noStrike" dirty="0" err="1">
                          <a:solidFill>
                            <a:srgbClr val="1F497D"/>
                          </a:solidFill>
                          <a:latin typeface="Calibri"/>
                        </a:rPr>
                        <a:t>Quadrim</a:t>
                      </a:r>
                      <a:r>
                        <a:rPr lang="pt-BR" sz="12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. 2016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29.370,21 </a:t>
                      </a:r>
                      <a:endParaRPr lang="pt-BR" sz="1200" b="0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32816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Total Executado 1° Quadrim. 2017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26.785,47 </a:t>
                      </a:r>
                      <a:endParaRPr lang="pt-BR" sz="1200" b="0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- </a:t>
                      </a:r>
                      <a:r>
                        <a:rPr lang="pt-BR" sz="1200" b="0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8,80 </a:t>
                      </a:r>
                      <a:endParaRPr lang="pt-BR" sz="1200" b="0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ela 10"/>
          <p:cNvGraphicFramePr>
            <a:graphicFrameLocks noGrp="1"/>
          </p:cNvGraphicFramePr>
          <p:nvPr/>
        </p:nvGraphicFramePr>
        <p:xfrm>
          <a:off x="922317" y="3325147"/>
          <a:ext cx="5715039" cy="1663569"/>
        </p:xfrm>
        <a:graphic>
          <a:graphicData uri="http://schemas.openxmlformats.org/drawingml/2006/table">
            <a:tbl>
              <a:tblPr/>
              <a:tblGrid>
                <a:gridCol w="2786082"/>
                <a:gridCol w="1571636"/>
                <a:gridCol w="1357321"/>
              </a:tblGrid>
              <a:tr h="33590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ITENS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1º Quadrim. 2016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1º Quadrim. 2017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34526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Passagens e Desp. c/ Locomoção - </a:t>
                      </a:r>
                      <a:r>
                        <a:rPr lang="pt-BR" sz="1200" b="0" i="0" u="none" strike="noStrike" dirty="0" err="1">
                          <a:solidFill>
                            <a:srgbClr val="1F497D"/>
                          </a:solidFill>
                          <a:latin typeface="Calibri"/>
                        </a:rPr>
                        <a:t>Pagto</a:t>
                      </a:r>
                      <a:r>
                        <a:rPr lang="pt-BR" sz="12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. Antecipado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1.250,58 </a:t>
                      </a:r>
                      <a:endParaRPr lang="pt-BR" sz="1200" b="0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 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32063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Passagens para o Exterior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7.405,00 </a:t>
                      </a:r>
                      <a:endParaRPr lang="pt-BR" sz="1200" b="0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 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32063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Passagens para o País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20.714,63 </a:t>
                      </a:r>
                      <a:endParaRPr lang="pt-BR" sz="1200" b="0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 </a:t>
                      </a:r>
                      <a:r>
                        <a:rPr lang="pt-BR" sz="12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26.785,47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32063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29.370,21 </a:t>
                      </a:r>
                      <a:endParaRPr lang="pt-BR" sz="1200" b="1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26.785,47 </a:t>
                      </a:r>
                      <a:endParaRPr lang="pt-BR" sz="1200" b="1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Gráfico 11"/>
          <p:cNvGraphicFramePr/>
          <p:nvPr/>
        </p:nvGraphicFramePr>
        <p:xfrm>
          <a:off x="993755" y="5774534"/>
          <a:ext cx="5643602" cy="3286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636565" y="1057346"/>
            <a:ext cx="6286544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latin typeface="Candara" pitchFamily="34" charset="0"/>
              </a:rPr>
              <a:t>MATERIAL DE CONSUMO – VARIAÇÃO NO PERÍODO</a:t>
            </a:r>
            <a:endParaRPr lang="pt-BR" sz="1400" b="1" dirty="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636565" y="2774138"/>
            <a:ext cx="6286544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latin typeface="Candara" pitchFamily="34" charset="0"/>
              </a:rPr>
              <a:t>MATERIAL DE CONSUMO – DETALHAMENTO</a:t>
            </a:r>
            <a:endParaRPr lang="pt-BR" sz="1400" b="1" dirty="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636565" y="5631658"/>
            <a:ext cx="6286544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latin typeface="Candara" pitchFamily="34" charset="0"/>
              </a:rPr>
              <a:t>MATERIAL DE CONSUMO – REPRESENTAÇÃO GRÁFICA</a:t>
            </a:r>
            <a:endParaRPr lang="pt-BR" sz="1400" b="1" dirty="0">
              <a:solidFill>
                <a:schemeClr val="bg1"/>
              </a:solidFill>
              <a:latin typeface="Candara" pitchFamily="34" charset="0"/>
            </a:endParaRPr>
          </a:p>
        </p:txBody>
      </p:sp>
      <p:graphicFrame>
        <p:nvGraphicFramePr>
          <p:cNvPr id="9" name="Tabela 8"/>
          <p:cNvGraphicFramePr>
            <a:graphicFrameLocks noGrp="1"/>
          </p:cNvGraphicFramePr>
          <p:nvPr/>
        </p:nvGraphicFramePr>
        <p:xfrm>
          <a:off x="922317" y="1559692"/>
          <a:ext cx="5715040" cy="928694"/>
        </p:xfrm>
        <a:graphic>
          <a:graphicData uri="http://schemas.openxmlformats.org/drawingml/2006/table">
            <a:tbl>
              <a:tblPr/>
              <a:tblGrid>
                <a:gridCol w="2714644"/>
                <a:gridCol w="1571636"/>
                <a:gridCol w="1428760"/>
              </a:tblGrid>
              <a:tr h="31971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ndara"/>
                        </a:rPr>
                        <a:t>ITENS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ndara"/>
                        </a:rPr>
                        <a:t>R$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Candara"/>
                        </a:rPr>
                        <a:t>VARIAÇÃO 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30449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1F497D"/>
                          </a:solidFill>
                          <a:latin typeface="Candara"/>
                        </a:rPr>
                        <a:t>Total Executado 1º </a:t>
                      </a:r>
                      <a:r>
                        <a:rPr lang="pt-BR" sz="1200" b="0" i="0" u="none" strike="noStrike" dirty="0" err="1">
                          <a:solidFill>
                            <a:srgbClr val="1F497D"/>
                          </a:solidFill>
                          <a:latin typeface="Candara"/>
                        </a:rPr>
                        <a:t>Quadrim</a:t>
                      </a:r>
                      <a:r>
                        <a:rPr lang="pt-BR" sz="1200" b="0" i="0" u="none" strike="noStrike" dirty="0">
                          <a:solidFill>
                            <a:srgbClr val="1F497D"/>
                          </a:solidFill>
                          <a:latin typeface="Candara"/>
                        </a:rPr>
                        <a:t>. 2016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 smtClean="0">
                          <a:solidFill>
                            <a:srgbClr val="1F497D"/>
                          </a:solidFill>
                          <a:latin typeface="Candara"/>
                        </a:rPr>
                        <a:t>22.507,05 </a:t>
                      </a:r>
                      <a:endParaRPr lang="pt-BR" sz="1200" b="0" i="0" u="none" strike="noStrike" dirty="0">
                        <a:solidFill>
                          <a:srgbClr val="1F497D"/>
                        </a:solidFill>
                        <a:latin typeface="Candar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1F497D"/>
                          </a:solidFill>
                          <a:latin typeface="Candara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30449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Total Executado 1º Quadrim. 2017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 smtClean="0">
                          <a:solidFill>
                            <a:srgbClr val="1F497D"/>
                          </a:solidFill>
                          <a:latin typeface="Candara"/>
                        </a:rPr>
                        <a:t>13.279,66 </a:t>
                      </a:r>
                      <a:endParaRPr lang="pt-BR" sz="1200" b="0" i="0" u="none" strike="noStrike" dirty="0">
                        <a:solidFill>
                          <a:srgbClr val="1F497D"/>
                        </a:solidFill>
                        <a:latin typeface="Candar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1F497D"/>
                          </a:solidFill>
                          <a:latin typeface="Candara"/>
                        </a:rPr>
                        <a:t>-  </a:t>
                      </a:r>
                      <a:r>
                        <a:rPr lang="pt-BR" sz="1200" b="0" i="0" u="none" strike="noStrike" dirty="0" smtClean="0">
                          <a:solidFill>
                            <a:srgbClr val="1F497D"/>
                          </a:solidFill>
                          <a:latin typeface="Candara"/>
                        </a:rPr>
                        <a:t>41,00 </a:t>
                      </a:r>
                      <a:endParaRPr lang="pt-BR" sz="1200" b="0" i="0" u="none" strike="noStrike" dirty="0">
                        <a:solidFill>
                          <a:srgbClr val="1F497D"/>
                        </a:solidFill>
                        <a:latin typeface="Candar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ela 12"/>
          <p:cNvGraphicFramePr>
            <a:graphicFrameLocks noGrp="1"/>
          </p:cNvGraphicFramePr>
          <p:nvPr/>
        </p:nvGraphicFramePr>
        <p:xfrm>
          <a:off x="922317" y="3274204"/>
          <a:ext cx="5715040" cy="2143137"/>
        </p:xfrm>
        <a:graphic>
          <a:graphicData uri="http://schemas.openxmlformats.org/drawingml/2006/table">
            <a:tbl>
              <a:tblPr/>
              <a:tblGrid>
                <a:gridCol w="2714644"/>
                <a:gridCol w="1571636"/>
                <a:gridCol w="1428760"/>
              </a:tblGrid>
              <a:tr h="27898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ITENS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1º Quadrim.2016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1º Quadrim. 2017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26630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Material de Consumo - Pagam. Antecipado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13.305,68 </a:t>
                      </a:r>
                      <a:endParaRPr lang="pt-BR" sz="1200" b="0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11.650,00 </a:t>
                      </a:r>
                      <a:endParaRPr lang="pt-BR" sz="1200" b="0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26630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Material de Expediente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2.520,00 </a:t>
                      </a:r>
                      <a:endParaRPr lang="pt-BR" sz="1200" b="0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 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26630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Combustíveis e Lubrificantes Automotivos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2.340,00 </a:t>
                      </a:r>
                      <a:endParaRPr lang="pt-BR" sz="1200" b="0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 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26630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Material de Processamento de Dados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2.159,97 </a:t>
                      </a:r>
                      <a:endParaRPr lang="pt-BR" sz="1200" b="0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 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26630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Material Hidraulico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1.561,40 </a:t>
                      </a:r>
                      <a:endParaRPr lang="pt-BR" sz="1200" b="0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 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26630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Generos de Alimentação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- </a:t>
                      </a:r>
                      <a:endParaRPr lang="pt-BR" sz="1200" b="0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1.629,66 </a:t>
                      </a:r>
                      <a:endParaRPr lang="pt-BR" sz="1200" b="0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26630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21.887,05 </a:t>
                      </a:r>
                      <a:endParaRPr lang="pt-BR" sz="1200" b="1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13.279,66 </a:t>
                      </a:r>
                      <a:endParaRPr lang="pt-BR" sz="1200" b="1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Gráfico 13"/>
          <p:cNvGraphicFramePr/>
          <p:nvPr/>
        </p:nvGraphicFramePr>
        <p:xfrm>
          <a:off x="922317" y="6131724"/>
          <a:ext cx="5715040" cy="3286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636565" y="1057346"/>
            <a:ext cx="6286544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latin typeface="Candara" pitchFamily="34" charset="0"/>
              </a:rPr>
              <a:t>SERVIÇOS DE TERCEIROS PESSOA FÍSICA – VARIAÇÃO NO PERÍODO</a:t>
            </a:r>
            <a:endParaRPr lang="pt-BR" sz="1400" b="1" dirty="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636565" y="2771858"/>
            <a:ext cx="6286544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latin typeface="Candara" pitchFamily="34" charset="0"/>
              </a:rPr>
              <a:t>SERVIÇOS DE TERCEIROS PESSOA FÍSICA – DETALHAMENTO</a:t>
            </a:r>
            <a:endParaRPr lang="pt-BR" sz="1400" b="1" dirty="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636565" y="5629378"/>
            <a:ext cx="6286544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latin typeface="Candara" pitchFamily="34" charset="0"/>
              </a:rPr>
              <a:t>SERVIÇOS DE TERCEIROS PESSOA FÍSICA– REPRESENTAÇÃO GRÁFICA</a:t>
            </a:r>
            <a:endParaRPr lang="pt-BR" sz="1400" b="1" dirty="0">
              <a:solidFill>
                <a:schemeClr val="bg1"/>
              </a:solidFill>
              <a:latin typeface="Candara" pitchFamily="34" charset="0"/>
            </a:endParaRPr>
          </a:p>
        </p:txBody>
      </p:sp>
      <p:graphicFrame>
        <p:nvGraphicFramePr>
          <p:cNvPr id="10" name="Tabela 9"/>
          <p:cNvGraphicFramePr>
            <a:graphicFrameLocks noGrp="1"/>
          </p:cNvGraphicFramePr>
          <p:nvPr/>
        </p:nvGraphicFramePr>
        <p:xfrm>
          <a:off x="922317" y="1559693"/>
          <a:ext cx="5643602" cy="928693"/>
        </p:xfrm>
        <a:graphic>
          <a:graphicData uri="http://schemas.openxmlformats.org/drawingml/2006/table">
            <a:tbl>
              <a:tblPr/>
              <a:tblGrid>
                <a:gridCol w="3143272"/>
                <a:gridCol w="1285884"/>
                <a:gridCol w="1214446"/>
              </a:tblGrid>
              <a:tr h="31923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ITENS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R$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VARIAÇÃO 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30472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Total Executado 1º Quadrim. 2016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7.243,40 </a:t>
                      </a:r>
                      <a:endParaRPr lang="pt-BR" sz="1200" b="0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30472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Total Executado 1º Quadrim. 2017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58.504,33 </a:t>
                      </a:r>
                      <a:endParaRPr lang="pt-BR" sz="1200" b="0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707,69 </a:t>
                      </a:r>
                      <a:endParaRPr lang="pt-BR" sz="1200" b="0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ela 10"/>
          <p:cNvGraphicFramePr>
            <a:graphicFrameLocks noGrp="1"/>
          </p:cNvGraphicFramePr>
          <p:nvPr/>
        </p:nvGraphicFramePr>
        <p:xfrm>
          <a:off x="993757" y="3345642"/>
          <a:ext cx="5572162" cy="1916021"/>
        </p:xfrm>
        <a:graphic>
          <a:graphicData uri="http://schemas.openxmlformats.org/drawingml/2006/table">
            <a:tbl>
              <a:tblPr/>
              <a:tblGrid>
                <a:gridCol w="3071833"/>
                <a:gridCol w="1285884"/>
                <a:gridCol w="1214445"/>
              </a:tblGrid>
              <a:tr h="32175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ITENS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1º Quadrim. 2016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1º Quadrim. 2017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30712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Estagiários</a:t>
                      </a:r>
                      <a:endParaRPr lang="pt-BR" sz="1200" b="0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5.463,40 </a:t>
                      </a:r>
                      <a:endParaRPr lang="pt-BR" sz="1200" b="0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8.252,20 </a:t>
                      </a:r>
                      <a:endParaRPr lang="pt-BR" sz="1200" b="0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30712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Manutenção e Conservação de Bens </a:t>
                      </a:r>
                      <a:r>
                        <a:rPr lang="pt-BR" sz="1200" b="0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Imóveis</a:t>
                      </a:r>
                      <a:endParaRPr lang="pt-BR" sz="1200" b="0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980,00 </a:t>
                      </a:r>
                      <a:endParaRPr lang="pt-BR" sz="1200" b="0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 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30712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Manut. Conservação de Bens Moveis de Outra Natureza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800,00 </a:t>
                      </a:r>
                      <a:endParaRPr lang="pt-BR" sz="1200" b="0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 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30712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outros Serv. De Terceiro PF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- </a:t>
                      </a:r>
                      <a:endParaRPr lang="pt-BR" sz="1200" b="0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50.252,13 </a:t>
                      </a:r>
                      <a:endParaRPr lang="pt-BR" sz="1200" b="0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30712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7.243,40 </a:t>
                      </a:r>
                      <a:endParaRPr lang="pt-BR" sz="1200" b="1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58.504,33 </a:t>
                      </a:r>
                      <a:endParaRPr lang="pt-BR" sz="1200" b="1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Gráfico 11"/>
          <p:cNvGraphicFramePr/>
          <p:nvPr/>
        </p:nvGraphicFramePr>
        <p:xfrm>
          <a:off x="993755" y="6131724"/>
          <a:ext cx="5572164" cy="3286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9121</TotalTime>
  <Words>1669</Words>
  <Application>Microsoft Office PowerPoint</Application>
  <PresentationFormat>Personalizar</PresentationFormat>
  <Paragraphs>593</Paragraphs>
  <Slides>19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0" baseType="lpstr">
      <vt:lpstr>Tema do Office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>Casa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Fabrícia</dc:creator>
  <cp:lastModifiedBy>lh</cp:lastModifiedBy>
  <cp:revision>580</cp:revision>
  <dcterms:created xsi:type="dcterms:W3CDTF">2016-10-22T19:16:28Z</dcterms:created>
  <dcterms:modified xsi:type="dcterms:W3CDTF">2017-08-30T15:08:51Z</dcterms:modified>
</cp:coreProperties>
</file>