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7559675" cy="10691813"/>
  <p:notesSz cx="6669088" cy="9926638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602" y="55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UNCISAL\MONITORAMENTO_UNCISAL_1&#170;%20QUADRIMESTRE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200"/>
                </a:pPr>
                <a:endParaRPr lang="pt-BR"/>
              </a:p>
            </c:txPr>
            <c:dLblPos val="ctr"/>
            <c:showVal val="1"/>
          </c:dLbls>
          <c:cat>
            <c:strRef>
              <c:f>FUNCIONÁRIOS_SESAU_2015_2016!$A$2:$A$6</c:f>
              <c:strCache>
                <c:ptCount val="5"/>
                <c:pt idx="0">
                  <c:v>Estatutário</c:v>
                </c:pt>
                <c:pt idx="1">
                  <c:v>Contrato Temporário PSS</c:v>
                </c:pt>
                <c:pt idx="2">
                  <c:v>Residência Médica</c:v>
                </c:pt>
                <c:pt idx="3">
                  <c:v>Cargo em Comissão</c:v>
                </c:pt>
                <c:pt idx="4">
                  <c:v>Cedido</c:v>
                </c:pt>
              </c:strCache>
            </c:strRef>
          </c:cat>
          <c:val>
            <c:numRef>
              <c:f>FUNCIONÁRIOS_SESAU_2015_2016!$B$2:$B$6</c:f>
              <c:numCache>
                <c:formatCode>General</c:formatCode>
                <c:ptCount val="5"/>
                <c:pt idx="0" formatCode="_-* #,##0_-;\-* #,##0_-;_-* &quot;-&quot;??_-;_-@_-">
                  <c:v>2703</c:v>
                </c:pt>
                <c:pt idx="1">
                  <c:v>489</c:v>
                </c:pt>
                <c:pt idx="2">
                  <c:v>52</c:v>
                </c:pt>
                <c:pt idx="3">
                  <c:v>32</c:v>
                </c:pt>
                <c:pt idx="4" formatCode="_-* #,##0_-;\-* #,##0_-;_-* &quot;-&quot;??_-;_-@_-">
                  <c:v>6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200"/>
                </a:pPr>
                <a:endParaRPr lang="pt-BR"/>
              </a:p>
            </c:txPr>
            <c:dLblPos val="ctr"/>
            <c:showVal val="1"/>
          </c:dLbls>
          <c:cat>
            <c:strRef>
              <c:f>FUNCIONÁRIOS_SESAU_2015_2016!$A$2:$A$6</c:f>
              <c:strCache>
                <c:ptCount val="5"/>
                <c:pt idx="0">
                  <c:v>Estatutário</c:v>
                </c:pt>
                <c:pt idx="1">
                  <c:v>Contrato Temporário PSS</c:v>
                </c:pt>
                <c:pt idx="2">
                  <c:v>Residência Médica</c:v>
                </c:pt>
                <c:pt idx="3">
                  <c:v>Cargo em Comissão</c:v>
                </c:pt>
                <c:pt idx="4">
                  <c:v>Cedido</c:v>
                </c:pt>
              </c:strCache>
            </c:strRef>
          </c:cat>
          <c:val>
            <c:numRef>
              <c:f>FUNCIONÁRIOS_SESAU_2015_2016!$C$2:$C$6</c:f>
              <c:numCache>
                <c:formatCode>_-* #,##0_-;\-* #,##0_-;_-* "-"??_-;_-@_-</c:formatCode>
                <c:ptCount val="5"/>
                <c:pt idx="0">
                  <c:v>2784</c:v>
                </c:pt>
                <c:pt idx="1">
                  <c:v>232</c:v>
                </c:pt>
                <c:pt idx="2">
                  <c:v>46</c:v>
                </c:pt>
                <c:pt idx="3">
                  <c:v>30</c:v>
                </c:pt>
                <c:pt idx="4">
                  <c:v>4</c:v>
                </c:pt>
              </c:numCache>
            </c:numRef>
          </c:val>
        </c:ser>
        <c:axId val="43033728"/>
        <c:axId val="43035264"/>
      </c:barChart>
      <c:catAx>
        <c:axId val="43033728"/>
        <c:scaling>
          <c:orientation val="minMax"/>
        </c:scaling>
        <c:axPos val="b"/>
        <c:majorTickMark val="none"/>
        <c:tickLblPos val="nextTo"/>
        <c:crossAx val="43035264"/>
        <c:crosses val="autoZero"/>
        <c:auto val="1"/>
        <c:lblAlgn val="ctr"/>
        <c:lblOffset val="100"/>
      </c:catAx>
      <c:valAx>
        <c:axId val="43035264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pt-BR"/>
          </a:p>
        </c:txPr>
        <c:crossAx val="4303372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'INDENIZAÇÕES E RESTITUIC'!$A$2:$A$6</c:f>
              <c:strCache>
                <c:ptCount val="5"/>
                <c:pt idx="0">
                  <c:v>Vap - Vigilância Armada Patrimonial Ltda.</c:v>
                </c:pt>
                <c:pt idx="1">
                  <c:v>Embrater / Emp. Brasileira de Terceirização</c:v>
                </c:pt>
                <c:pt idx="2">
                  <c:v>Laboratório Hormonal Fátima Cunha S/S Ltda.</c:v>
                </c:pt>
                <c:pt idx="3">
                  <c:v>Distribuidora de Produtos Médicos Ltda.</c:v>
                </c:pt>
                <c:pt idx="4">
                  <c:v>C. R. Oxigênio Gases e Equipamento Ltda.</c:v>
                </c:pt>
              </c:strCache>
            </c:strRef>
          </c:cat>
          <c:val>
            <c:numRef>
              <c:f>'INDENIZAÇÕES E RESTITUIC'!$B$2:$B$6</c:f>
              <c:numCache>
                <c:formatCode>_-* #,##0.00_-;\-* #,##0.00_-;_-* "-"??_-;_-@_-</c:formatCode>
                <c:ptCount val="5"/>
                <c:pt idx="0">
                  <c:v>1065640.0900000001</c:v>
                </c:pt>
                <c:pt idx="1">
                  <c:v>652980.1</c:v>
                </c:pt>
                <c:pt idx="2">
                  <c:v>192060</c:v>
                </c:pt>
                <c:pt idx="3">
                  <c:v>21725.329999999984</c:v>
                </c:pt>
                <c:pt idx="4">
                  <c:v>7598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'INDENIZAÇÕES E RESTITUIC'!$A$2:$A$6</c:f>
              <c:strCache>
                <c:ptCount val="5"/>
                <c:pt idx="0">
                  <c:v>Vap - Vigilância Armada Patrimonial Ltda.</c:v>
                </c:pt>
                <c:pt idx="1">
                  <c:v>Embrater / Emp. Brasileira de Terceirização</c:v>
                </c:pt>
                <c:pt idx="2">
                  <c:v>Laboratório Hormonal Fátima Cunha S/S Ltda.</c:v>
                </c:pt>
                <c:pt idx="3">
                  <c:v>Distribuidora de Produtos Médicos Ltda.</c:v>
                </c:pt>
                <c:pt idx="4">
                  <c:v>C. R. Oxigênio Gases e Equipamento Ltda.</c:v>
                </c:pt>
              </c:strCache>
            </c:strRef>
          </c:cat>
          <c:val>
            <c:numRef>
              <c:f>'INDENIZAÇÕES E RESTITUIC'!$C$2:$C$6</c:f>
              <c:numCache>
                <c:formatCode>_-* #,##0.00_-;\-* #,##0.00_-;_-* "-"??_-;_-@_-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59099392"/>
        <c:axId val="59113472"/>
      </c:barChart>
      <c:catAx>
        <c:axId val="59099392"/>
        <c:scaling>
          <c:orientation val="minMax"/>
        </c:scaling>
        <c:axPos val="b"/>
        <c:numFmt formatCode="General" sourceLinked="1"/>
        <c:majorTickMark val="none"/>
        <c:tickLblPos val="nextTo"/>
        <c:crossAx val="59113472"/>
        <c:crosses val="autoZero"/>
        <c:auto val="1"/>
        <c:lblAlgn val="ctr"/>
        <c:lblOffset val="100"/>
      </c:catAx>
      <c:valAx>
        <c:axId val="591134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90993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1100"/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TELEFONIA!$A$2:$A$3</c:f>
              <c:strCache>
                <c:ptCount val="2"/>
                <c:pt idx="0">
                  <c:v>Serviço de Telefonia Fixa</c:v>
                </c:pt>
                <c:pt idx="1">
                  <c:v>Serviço de Telefonia Móvel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58663.91</c:v>
                </c:pt>
                <c:pt idx="1">
                  <c:v>16105.51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TELEFONIA!$A$2:$A$3</c:f>
              <c:strCache>
                <c:ptCount val="2"/>
                <c:pt idx="0">
                  <c:v>Serviço de Telefonia Fixa</c:v>
                </c:pt>
                <c:pt idx="1">
                  <c:v>Serviço de Telefonia Móvel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56415.87</c:v>
                </c:pt>
                <c:pt idx="1">
                  <c:v>10660.33</c:v>
                </c:pt>
              </c:numCache>
            </c:numRef>
          </c:val>
        </c:ser>
        <c:axId val="59264000"/>
        <c:axId val="59269888"/>
      </c:barChart>
      <c:catAx>
        <c:axId val="59264000"/>
        <c:scaling>
          <c:orientation val="minMax"/>
        </c:scaling>
        <c:axPos val="b"/>
        <c:numFmt formatCode="General" sourceLinked="1"/>
        <c:majorTickMark val="none"/>
        <c:tickLblPos val="nextTo"/>
        <c:crossAx val="59269888"/>
        <c:crosses val="autoZero"/>
        <c:auto val="1"/>
        <c:lblAlgn val="ctr"/>
        <c:lblOffset val="100"/>
      </c:catAx>
      <c:valAx>
        <c:axId val="5926988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5926400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'LOCAÇÃO DE VEÍCULOS'!$A$2:$A$6</c:f>
              <c:strCache>
                <c:ptCount val="5"/>
                <c:pt idx="0">
                  <c:v>Equilibrio Serviços Ltda - Rotacar Locad.</c:v>
                </c:pt>
                <c:pt idx="1">
                  <c:v>Ok Locadora de Veículos Ltda. - EPP</c:v>
                </c:pt>
                <c:pt idx="2">
                  <c:v>Locadora de Veículos São Sebastião Ltda.</c:v>
                </c:pt>
                <c:pt idx="3">
                  <c:v>Andrade Lucena Ltda</c:v>
                </c:pt>
                <c:pt idx="4">
                  <c:v>Amorim e Amorim Ltda</c:v>
                </c:pt>
              </c:strCache>
            </c:strRef>
          </c:cat>
          <c:val>
            <c:numRef>
              <c:f>'LOCAÇÃO DE VEÍCULOS'!$B$2:$B$6</c:f>
              <c:numCache>
                <c:formatCode>#,##0.00</c:formatCode>
                <c:ptCount val="5"/>
                <c:pt idx="0">
                  <c:v>58048.92</c:v>
                </c:pt>
                <c:pt idx="1">
                  <c:v>17807.560000000001</c:v>
                </c:pt>
                <c:pt idx="2">
                  <c:v>12900</c:v>
                </c:pt>
                <c:pt idx="3">
                  <c:v>12060</c:v>
                </c:pt>
                <c:pt idx="4">
                  <c:v>5240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'LOCAÇÃO DE VEÍCULOS'!$A$2:$A$6</c:f>
              <c:strCache>
                <c:ptCount val="5"/>
                <c:pt idx="0">
                  <c:v>Equilibrio Serviços Ltda - Rotacar Locad.</c:v>
                </c:pt>
                <c:pt idx="1">
                  <c:v>Ok Locadora de Veículos Ltda. - EPP</c:v>
                </c:pt>
                <c:pt idx="2">
                  <c:v>Locadora de Veículos São Sebastião Ltda.</c:v>
                </c:pt>
                <c:pt idx="3">
                  <c:v>Andrade Lucena Ltda</c:v>
                </c:pt>
                <c:pt idx="4">
                  <c:v>Amorim e Amorim Ltda</c:v>
                </c:pt>
              </c:strCache>
            </c:strRef>
          </c:cat>
          <c:val>
            <c:numRef>
              <c:f>'LOCAÇÃO DE VEÍCULOS'!$C$2:$C$6</c:f>
              <c:numCache>
                <c:formatCode>_-* #,##0.00_-;\-* #,##0.00_-;_-* "-"??_-;_-@_-</c:formatCode>
                <c:ptCount val="5"/>
                <c:pt idx="0">
                  <c:v>95447.69</c:v>
                </c:pt>
                <c:pt idx="1">
                  <c:v>23740.639999999967</c:v>
                </c:pt>
                <c:pt idx="2">
                  <c:v>5176.55</c:v>
                </c:pt>
                <c:pt idx="3">
                  <c:v>12642.88</c:v>
                </c:pt>
                <c:pt idx="4">
                  <c:v>3588.22</c:v>
                </c:pt>
              </c:numCache>
            </c:numRef>
          </c:val>
        </c:ser>
        <c:axId val="59863808"/>
        <c:axId val="59865344"/>
      </c:barChart>
      <c:catAx>
        <c:axId val="59863808"/>
        <c:scaling>
          <c:orientation val="minMax"/>
        </c:scaling>
        <c:axPos val="b"/>
        <c:numFmt formatCode="General" sourceLinked="1"/>
        <c:majorTickMark val="none"/>
        <c:tickLblPos val="nextTo"/>
        <c:crossAx val="59865344"/>
        <c:crosses val="autoZero"/>
        <c:auto val="1"/>
        <c:lblAlgn val="ctr"/>
        <c:lblOffset val="100"/>
      </c:catAx>
      <c:valAx>
        <c:axId val="598653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5986380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'AUX. FINANCEIRO A ESTUDANTES'!$A$2:$A$3</c:f>
              <c:strCache>
                <c:ptCount val="2"/>
                <c:pt idx="0">
                  <c:v>Auxilios p/ Desenv. De Estudos e Pesquisas</c:v>
                </c:pt>
                <c:pt idx="1">
                  <c:v>Bolsa de Estudos no País</c:v>
                </c:pt>
              </c:strCache>
            </c:strRef>
          </c:cat>
          <c:val>
            <c:numRef>
              <c:f>'AUX. FINANCEIRO A ESTUDANTES'!$B$2:$B$3</c:f>
              <c:numCache>
                <c:formatCode>#,##0.00</c:formatCode>
                <c:ptCount val="2"/>
                <c:pt idx="0">
                  <c:v>159450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'AUX. FINANCEIRO A ESTUDANTES'!$A$2:$A$3</c:f>
              <c:strCache>
                <c:ptCount val="2"/>
                <c:pt idx="0">
                  <c:v>Auxilios p/ Desenv. De Estudos e Pesquisas</c:v>
                </c:pt>
                <c:pt idx="1">
                  <c:v>Bolsa de Estudos no País</c:v>
                </c:pt>
              </c:strCache>
            </c:strRef>
          </c:cat>
          <c:val>
            <c:numRef>
              <c:f>'AUX. FINANCEIRO A ESTUDANTES'!$C$2:$C$3</c:f>
              <c:numCache>
                <c:formatCode>_-* #,##0.00_-;\-* #,##0.00_-;_-* "-"??_-;_-@_-</c:formatCode>
                <c:ptCount val="2"/>
                <c:pt idx="0">
                  <c:v>800</c:v>
                </c:pt>
                <c:pt idx="1">
                  <c:v>168960</c:v>
                </c:pt>
              </c:numCache>
            </c:numRef>
          </c:val>
        </c:ser>
        <c:axId val="60245504"/>
        <c:axId val="60247040"/>
      </c:barChart>
      <c:catAx>
        <c:axId val="60245504"/>
        <c:scaling>
          <c:orientation val="minMax"/>
        </c:scaling>
        <c:axPos val="b"/>
        <c:numFmt formatCode="General" sourceLinked="1"/>
        <c:majorTickMark val="none"/>
        <c:tickLblPos val="nextTo"/>
        <c:crossAx val="60247040"/>
        <c:crosses val="autoZero"/>
        <c:auto val="1"/>
        <c:lblAlgn val="ctr"/>
        <c:lblOffset val="100"/>
      </c:catAx>
      <c:valAx>
        <c:axId val="6024704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6024550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EXECUCAO_ORCAM_2014_2015_2016!$B$1</c:f>
              <c:strCache>
                <c:ptCount val="1"/>
                <c:pt idx="0">
                  <c:v>R$</c:v>
                </c:pt>
              </c:strCache>
            </c:strRef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EXECUCAO_ORCAM_2014_2015_2016!$A$2:$A$3</c:f>
              <c:strCache>
                <c:ptCount val="2"/>
                <c:pt idx="0">
                  <c:v>Executado 1º Quadr. 2016</c:v>
                </c:pt>
                <c:pt idx="1">
                  <c:v>Executado 1º Quadr. 2017</c:v>
                </c:pt>
              </c:strCache>
            </c:strRef>
          </c:cat>
          <c:val>
            <c:numRef>
              <c:f>EXECUCAO_ORCAM_2014_2015_2016!$B$2:$B$3</c:f>
              <c:numCache>
                <c:formatCode>_-* #,##0.00_-;\-* #,##0.00_-;_-* "-"??_-;_-@_-</c:formatCode>
                <c:ptCount val="2"/>
                <c:pt idx="0">
                  <c:v>52245234.300000004</c:v>
                </c:pt>
                <c:pt idx="1">
                  <c:v>60942232.840000004</c:v>
                </c:pt>
              </c:numCache>
            </c:numRef>
          </c:val>
        </c:ser>
        <c:axId val="43606400"/>
        <c:axId val="43607936"/>
      </c:barChart>
      <c:catAx>
        <c:axId val="43606400"/>
        <c:scaling>
          <c:orientation val="minMax"/>
        </c:scaling>
        <c:axPos val="b"/>
        <c:majorTickMark val="none"/>
        <c:tickLblPos val="nextTo"/>
        <c:crossAx val="43607936"/>
        <c:crosses val="autoZero"/>
        <c:auto val="1"/>
        <c:lblAlgn val="ctr"/>
        <c:lblOffset val="100"/>
      </c:catAx>
      <c:valAx>
        <c:axId val="4360793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4360640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dLbl>
              <c:idx val="2"/>
              <c:layout>
                <c:manualLayout>
                  <c:x val="0"/>
                  <c:y val="-0.14957264957264954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'PESSOAL CIVIL'!$A$7:$A$10</c:f>
              <c:strCache>
                <c:ptCount val="4"/>
                <c:pt idx="0">
                  <c:v>Vencimentos e Salários</c:v>
                </c:pt>
                <c:pt idx="1">
                  <c:v>Férias</c:v>
                </c:pt>
                <c:pt idx="2">
                  <c:v>Subsídios</c:v>
                </c:pt>
                <c:pt idx="3">
                  <c:v>13º Salário</c:v>
                </c:pt>
              </c:strCache>
            </c:strRef>
          </c:cat>
          <c:val>
            <c:numRef>
              <c:f>'PESSOAL CIVIL'!$B$7:$B$10</c:f>
              <c:numCache>
                <c:formatCode>#,##0.00</c:formatCode>
                <c:ptCount val="4"/>
                <c:pt idx="0">
                  <c:v>6889124.0300000003</c:v>
                </c:pt>
                <c:pt idx="1">
                  <c:v>838548.63</c:v>
                </c:pt>
                <c:pt idx="2">
                  <c:v>31038130.399999999</c:v>
                </c:pt>
                <c:pt idx="3">
                  <c:v>180871.57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2"/>
              <c:layout>
                <c:manualLayout>
                  <c:x val="0"/>
                  <c:y val="-0.12393162393162442"/>
                </c:manualLayout>
              </c:layout>
              <c:dLblPos val="ctr"/>
              <c:showVal val="1"/>
            </c:dLbl>
            <c:dLbl>
              <c:idx val="3"/>
              <c:layout>
                <c:manualLayout>
                  <c:x val="0"/>
                  <c:y val="-3.4188034188034191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'PESSOAL CIVIL'!$A$7:$A$10</c:f>
              <c:strCache>
                <c:ptCount val="4"/>
                <c:pt idx="0">
                  <c:v>Vencimentos e Salários</c:v>
                </c:pt>
                <c:pt idx="1">
                  <c:v>Férias</c:v>
                </c:pt>
                <c:pt idx="2">
                  <c:v>Subsídios</c:v>
                </c:pt>
                <c:pt idx="3">
                  <c:v>13º Salário</c:v>
                </c:pt>
              </c:strCache>
            </c:strRef>
          </c:cat>
          <c:val>
            <c:numRef>
              <c:f>'PESSOAL CIVIL'!$C$7:$C$10</c:f>
              <c:numCache>
                <c:formatCode>#,##0.00</c:formatCode>
                <c:ptCount val="4"/>
                <c:pt idx="0">
                  <c:v>6094130.9800000004</c:v>
                </c:pt>
                <c:pt idx="1">
                  <c:v>966814.6</c:v>
                </c:pt>
                <c:pt idx="2">
                  <c:v>30887555.010000005</c:v>
                </c:pt>
                <c:pt idx="3">
                  <c:v>3035816.86</c:v>
                </c:pt>
              </c:numCache>
            </c:numRef>
          </c:val>
        </c:ser>
        <c:axId val="44139648"/>
        <c:axId val="44141184"/>
      </c:barChart>
      <c:catAx>
        <c:axId val="44139648"/>
        <c:scaling>
          <c:orientation val="minMax"/>
        </c:scaling>
        <c:axPos val="b"/>
        <c:majorTickMark val="none"/>
        <c:tickLblPos val="nextTo"/>
        <c:crossAx val="44141184"/>
        <c:crosses val="autoZero"/>
        <c:auto val="1"/>
        <c:lblAlgn val="ctr"/>
        <c:lblOffset val="100"/>
      </c:catAx>
      <c:valAx>
        <c:axId val="4414118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441396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DIÁRIAS!$A$2:$A$4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DIÁRIAS!$B$2:$B$4</c:f>
              <c:numCache>
                <c:formatCode>_-* #,##0.00_-;\-* #,##0.00_-;_-* "-"??_-;_-@_-</c:formatCode>
                <c:ptCount val="3"/>
                <c:pt idx="0">
                  <c:v>420</c:v>
                </c:pt>
                <c:pt idx="1">
                  <c:v>3730</c:v>
                </c:pt>
                <c:pt idx="2">
                  <c:v>1160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1"/>
              <c:layout>
                <c:manualLayout>
                  <c:x val="0"/>
                  <c:y val="-0.11636363636363661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DIÁRIAS!$A$2:$A$4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DIÁRIAS!$C$2:$C$4</c:f>
              <c:numCache>
                <c:formatCode>_-* #,##0.00_-;\-* #,##0.00_-;_-* "-"??_-;_-@_-</c:formatCode>
                <c:ptCount val="3"/>
                <c:pt idx="0">
                  <c:v>510</c:v>
                </c:pt>
                <c:pt idx="1">
                  <c:v>5320</c:v>
                </c:pt>
                <c:pt idx="2">
                  <c:v>60</c:v>
                </c:pt>
              </c:numCache>
            </c:numRef>
          </c:val>
        </c:ser>
        <c:axId val="46712704"/>
        <c:axId val="46714240"/>
      </c:barChart>
      <c:catAx>
        <c:axId val="46712704"/>
        <c:scaling>
          <c:orientation val="minMax"/>
        </c:scaling>
        <c:axPos val="b"/>
        <c:numFmt formatCode="General" sourceLinked="1"/>
        <c:majorTickMark val="none"/>
        <c:tickLblPos val="nextTo"/>
        <c:crossAx val="46714240"/>
        <c:crosses val="autoZero"/>
        <c:auto val="1"/>
        <c:lblAlgn val="ctr"/>
        <c:lblOffset val="100"/>
      </c:catAx>
      <c:valAx>
        <c:axId val="4671424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>
                <a:latin typeface="+mn-lt"/>
              </a:defRPr>
            </a:pPr>
            <a:endParaRPr lang="pt-BR"/>
          </a:p>
        </c:txPr>
        <c:crossAx val="4671270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dLbl>
              <c:idx val="0"/>
              <c:layout>
                <c:manualLayout>
                  <c:x val="0"/>
                  <c:y val="-6.4676616915423174E-2"/>
                </c:manualLayout>
              </c:layout>
              <c:dLblPos val="ctr"/>
              <c:showVal val="1"/>
            </c:dLbl>
            <c:dLbl>
              <c:idx val="1"/>
              <c:layout>
                <c:manualLayout>
                  <c:x val="0"/>
                  <c:y val="-1.9900497512437897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PASSAGENS!$A$2</c:f>
              <c:strCache>
                <c:ptCount val="1"/>
                <c:pt idx="0">
                  <c:v>Propag Turismo Ltda.</c:v>
                </c:pt>
              </c:strCache>
            </c:strRef>
          </c:cat>
          <c:val>
            <c:numRef>
              <c:f>PASSAGENS!$B$2</c:f>
              <c:numCache>
                <c:formatCode>_-* #,##0.00_-;\-* #,##0.00_-;_-* "-"??_-;_-@_-</c:formatCode>
                <c:ptCount val="1"/>
                <c:pt idx="0">
                  <c:v>10322.969999999979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1"/>
              <c:layout>
                <c:manualLayout>
                  <c:x val="0"/>
                  <c:y val="-5.0591062480826232E-2"/>
                </c:manualLayout>
              </c:layout>
              <c:dLblPos val="ctr"/>
              <c:showVal val="1"/>
            </c:dLbl>
            <c:dLbl>
              <c:idx val="2"/>
              <c:layout>
                <c:manualLayout>
                  <c:x val="0"/>
                  <c:y val="-0.10079455977093808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PASSAGENS!$A$2</c:f>
              <c:strCache>
                <c:ptCount val="1"/>
                <c:pt idx="0">
                  <c:v>Propag Turismo Ltda.</c:v>
                </c:pt>
              </c:strCache>
            </c:strRef>
          </c:cat>
          <c:val>
            <c:numRef>
              <c:f>PASSAGENS!$C$2</c:f>
              <c:numCache>
                <c:formatCode>_-* #,##0.00_-;\-* #,##0.00_-;_-* "-"??_-;_-@_-</c:formatCode>
                <c:ptCount val="1"/>
                <c:pt idx="0">
                  <c:v>4667.2</c:v>
                </c:pt>
              </c:numCache>
            </c:numRef>
          </c:val>
        </c:ser>
        <c:axId val="46848640"/>
        <c:axId val="46866816"/>
      </c:barChart>
      <c:catAx>
        <c:axId val="46848640"/>
        <c:scaling>
          <c:orientation val="minMax"/>
        </c:scaling>
        <c:axPos val="b"/>
        <c:numFmt formatCode="General" sourceLinked="1"/>
        <c:majorTickMark val="none"/>
        <c:tickLblPos val="nextTo"/>
        <c:crossAx val="46866816"/>
        <c:crosses val="autoZero"/>
        <c:auto val="1"/>
        <c:lblAlgn val="ctr"/>
        <c:lblOffset val="100"/>
      </c:catAx>
      <c:valAx>
        <c:axId val="468668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468486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9620664183444164"/>
          <c:y val="6.6769879557022724E-2"/>
          <c:w val="0.75986986656608302"/>
          <c:h val="0.47150798473947075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'MATERIAL DE CONSUMO'!$A$2:$A$6</c:f>
              <c:strCache>
                <c:ptCount val="5"/>
                <c:pt idx="0">
                  <c:v>Material Hospitalar</c:v>
                </c:pt>
                <c:pt idx="1">
                  <c:v>Medicamentos</c:v>
                </c:pt>
                <c:pt idx="2">
                  <c:v>Generos de Alimentação</c:v>
                </c:pt>
                <c:pt idx="3">
                  <c:v>Material de Limpeza e Produtos de Higienização</c:v>
                </c:pt>
                <c:pt idx="4">
                  <c:v>Material Laboratorial</c:v>
                </c:pt>
              </c:strCache>
            </c:strRef>
          </c:cat>
          <c:val>
            <c:numRef>
              <c:f>'MATERIAL DE CONSUMO'!$B$2:$B$6</c:f>
              <c:numCache>
                <c:formatCode>_-* #,##0.00_-;\-* #,##0.00_-;_-* "-"??_-;_-@_-</c:formatCode>
                <c:ptCount val="5"/>
                <c:pt idx="0">
                  <c:v>357141.06</c:v>
                </c:pt>
                <c:pt idx="1">
                  <c:v>336442.95</c:v>
                </c:pt>
                <c:pt idx="2">
                  <c:v>218312.03</c:v>
                </c:pt>
                <c:pt idx="3">
                  <c:v>198236.94</c:v>
                </c:pt>
                <c:pt idx="4">
                  <c:v>103854.75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1"/>
              <c:layout>
                <c:manualLayout>
                  <c:x val="0"/>
                  <c:y val="-4.4198895027624314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'MATERIAL DE CONSUMO'!$A$2:$A$6</c:f>
              <c:strCache>
                <c:ptCount val="5"/>
                <c:pt idx="0">
                  <c:v>Material Hospitalar</c:v>
                </c:pt>
                <c:pt idx="1">
                  <c:v>Medicamentos</c:v>
                </c:pt>
                <c:pt idx="2">
                  <c:v>Generos de Alimentação</c:v>
                </c:pt>
                <c:pt idx="3">
                  <c:v>Material de Limpeza e Produtos de Higienização</c:v>
                </c:pt>
                <c:pt idx="4">
                  <c:v>Material Laboratorial</c:v>
                </c:pt>
              </c:strCache>
            </c:strRef>
          </c:cat>
          <c:val>
            <c:numRef>
              <c:f>'MATERIAL DE CONSUMO'!$C$2:$C$6</c:f>
              <c:numCache>
                <c:formatCode>_-* #,##0.00_-;\-* #,##0.00_-;_-* "-"??_-;_-@_-</c:formatCode>
                <c:ptCount val="5"/>
                <c:pt idx="0">
                  <c:v>202275.26</c:v>
                </c:pt>
                <c:pt idx="1">
                  <c:v>399623.96</c:v>
                </c:pt>
                <c:pt idx="2">
                  <c:v>94153.53</c:v>
                </c:pt>
                <c:pt idx="3">
                  <c:v>51274.400000000001</c:v>
                </c:pt>
                <c:pt idx="4">
                  <c:v>17000</c:v>
                </c:pt>
              </c:numCache>
            </c:numRef>
          </c:val>
        </c:ser>
        <c:axId val="47054208"/>
        <c:axId val="47568000"/>
      </c:barChart>
      <c:catAx>
        <c:axId val="47054208"/>
        <c:scaling>
          <c:orientation val="minMax"/>
        </c:scaling>
        <c:axPos val="b"/>
        <c:numFmt formatCode="General" sourceLinked="1"/>
        <c:majorTickMark val="none"/>
        <c:tickLblPos val="nextTo"/>
        <c:crossAx val="47568000"/>
        <c:crosses val="autoZero"/>
        <c:auto val="1"/>
        <c:lblAlgn val="ctr"/>
        <c:lblOffset val="100"/>
      </c:catAx>
      <c:valAx>
        <c:axId val="4756800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470542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i="1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 - PF'!$A$2:$A$6</c:f>
              <c:strCache>
                <c:ptCount val="5"/>
                <c:pt idx="0">
                  <c:v>Serviços Técnicos Profissionais</c:v>
                </c:pt>
                <c:pt idx="1">
                  <c:v>Serviços Médicos e Odontologicos</c:v>
                </c:pt>
                <c:pt idx="2">
                  <c:v>Serv. De Apoio Admin., Técnico e Operacional</c:v>
                </c:pt>
                <c:pt idx="3">
                  <c:v>Locação de Imóveis</c:v>
                </c:pt>
                <c:pt idx="4">
                  <c:v>Outros Serviços de Terceiros PF - Pgto Antecipado</c:v>
                </c:pt>
              </c:strCache>
            </c:strRef>
          </c:cat>
          <c:val>
            <c:numRef>
              <c:f>'SERV TER - PF'!$B$2:$B$6</c:f>
              <c:numCache>
                <c:formatCode>_-* #,##0.00_-;\-* #,##0.00_-;_-* "-"??_-;_-@_-</c:formatCode>
                <c:ptCount val="5"/>
                <c:pt idx="0">
                  <c:v>2708022.5</c:v>
                </c:pt>
                <c:pt idx="1">
                  <c:v>1920694.02</c:v>
                </c:pt>
                <c:pt idx="2">
                  <c:v>31876.080000000005</c:v>
                </c:pt>
                <c:pt idx="3">
                  <c:v>13681.7</c:v>
                </c:pt>
                <c:pt idx="4">
                  <c:v>1500</c:v>
                </c:pt>
              </c:numCache>
            </c:numRef>
          </c:val>
        </c:ser>
        <c:ser>
          <c:idx val="1"/>
          <c:order val="1"/>
          <c:tx>
            <c:v>1°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 - PF'!$A$2:$A$6</c:f>
              <c:strCache>
                <c:ptCount val="5"/>
                <c:pt idx="0">
                  <c:v>Serviços Técnicos Profissionais</c:v>
                </c:pt>
                <c:pt idx="1">
                  <c:v>Serviços Médicos e Odontologicos</c:v>
                </c:pt>
                <c:pt idx="2">
                  <c:v>Serv. De Apoio Admin., Técnico e Operacional</c:v>
                </c:pt>
                <c:pt idx="3">
                  <c:v>Locação de Imóveis</c:v>
                </c:pt>
                <c:pt idx="4">
                  <c:v>Outros Serviços de Terceiros PF - Pgto Antecipado</c:v>
                </c:pt>
              </c:strCache>
            </c:strRef>
          </c:cat>
          <c:val>
            <c:numRef>
              <c:f>'SERV TER - PF'!$C$2:$C$6</c:f>
              <c:numCache>
                <c:formatCode>_-* #,##0.00_-;\-* #,##0.00_-;_-* "-"??_-;_-@_-</c:formatCode>
                <c:ptCount val="5"/>
                <c:pt idx="0">
                  <c:v>3712927.42</c:v>
                </c:pt>
                <c:pt idx="1">
                  <c:v>3702142.96</c:v>
                </c:pt>
                <c:pt idx="2">
                  <c:v>74131.370000000024</c:v>
                </c:pt>
                <c:pt idx="3">
                  <c:v>20334.259999999973</c:v>
                </c:pt>
                <c:pt idx="4">
                  <c:v>13700</c:v>
                </c:pt>
              </c:numCache>
            </c:numRef>
          </c:val>
        </c:ser>
        <c:axId val="48030080"/>
        <c:axId val="48031616"/>
      </c:barChart>
      <c:catAx>
        <c:axId val="48030080"/>
        <c:scaling>
          <c:orientation val="minMax"/>
        </c:scaling>
        <c:axPos val="b"/>
        <c:numFmt formatCode="General" sourceLinked="1"/>
        <c:majorTickMark val="none"/>
        <c:tickLblPos val="nextTo"/>
        <c:crossAx val="48031616"/>
        <c:crosses val="autoZero"/>
        <c:auto val="1"/>
        <c:lblAlgn val="ctr"/>
        <c:lblOffset val="100"/>
      </c:catAx>
      <c:valAx>
        <c:axId val="480316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4803008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TERC - PJ'!$A$2:$A$7</c:f>
              <c:strCache>
                <c:ptCount val="6"/>
                <c:pt idx="0">
                  <c:v>Serv. Técnicos Profissionais</c:v>
                </c:pt>
                <c:pt idx="1">
                  <c:v>Serviços de Energia Elétrica</c:v>
                </c:pt>
                <c:pt idx="2">
                  <c:v>Estágiarios (A partir de 2009)</c:v>
                </c:pt>
                <c:pt idx="3">
                  <c:v>Locação de Veículos</c:v>
                </c:pt>
                <c:pt idx="4">
                  <c:v>Serviços Domesticos</c:v>
                </c:pt>
                <c:pt idx="5">
                  <c:v>Serv. Médico-Hospital, Odontol. E Laborat.</c:v>
                </c:pt>
              </c:strCache>
            </c:strRef>
          </c:cat>
          <c:val>
            <c:numRef>
              <c:f>'SERV TERC - PJ'!$B$2:$B$7</c:f>
              <c:numCache>
                <c:formatCode>#,##0.00</c:formatCode>
                <c:ptCount val="6"/>
                <c:pt idx="0" formatCode="_-* #,##0.00_-;\-* #,##0.00_-;_-* &quot;-&quot;??_-;_-@_-">
                  <c:v>904194.21</c:v>
                </c:pt>
                <c:pt idx="1">
                  <c:v>617657.22</c:v>
                </c:pt>
                <c:pt idx="2">
                  <c:v>169405.73</c:v>
                </c:pt>
                <c:pt idx="3">
                  <c:v>106056.48</c:v>
                </c:pt>
                <c:pt idx="4">
                  <c:v>103965.04</c:v>
                </c:pt>
                <c:pt idx="5" formatCode="_-* #,##0.00_-;\-* #,##0.00_-;_-* &quot;-&quot;??_-;_-@_-">
                  <c:v>92083.199999999997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TERC - PJ'!$A$2:$A$7</c:f>
              <c:strCache>
                <c:ptCount val="6"/>
                <c:pt idx="0">
                  <c:v>Serv. Técnicos Profissionais</c:v>
                </c:pt>
                <c:pt idx="1">
                  <c:v>Serviços de Energia Elétrica</c:v>
                </c:pt>
                <c:pt idx="2">
                  <c:v>Estágiarios (A partir de 2009)</c:v>
                </c:pt>
                <c:pt idx="3">
                  <c:v>Locação de Veículos</c:v>
                </c:pt>
                <c:pt idx="4">
                  <c:v>Serviços Domesticos</c:v>
                </c:pt>
                <c:pt idx="5">
                  <c:v>Serv. Médico-Hospital, Odontol. E Laborat.</c:v>
                </c:pt>
              </c:strCache>
            </c:strRef>
          </c:cat>
          <c:val>
            <c:numRef>
              <c:f>'SERV TERC - PJ'!$C$2:$C$7</c:f>
              <c:numCache>
                <c:formatCode>#,##0.00</c:formatCode>
                <c:ptCount val="6"/>
                <c:pt idx="0">
                  <c:v>311021.98000000021</c:v>
                </c:pt>
                <c:pt idx="1">
                  <c:v>420033.83999999997</c:v>
                </c:pt>
                <c:pt idx="2">
                  <c:v>224758.12</c:v>
                </c:pt>
                <c:pt idx="3" formatCode="_-* #,##0.00_-;\-* #,##0.00_-;_-* &quot;-&quot;??_-;_-@_-">
                  <c:v>140595.97999999998</c:v>
                </c:pt>
                <c:pt idx="4">
                  <c:v>216850.01</c:v>
                </c:pt>
                <c:pt idx="5" formatCode="_-* #,##0.00_-;\-* #,##0.00_-;_-* &quot;-&quot;??_-;_-@_-">
                  <c:v>258551.99</c:v>
                </c:pt>
              </c:numCache>
            </c:numRef>
          </c:val>
        </c:ser>
        <c:axId val="48360064"/>
        <c:axId val="48358528"/>
      </c:barChart>
      <c:valAx>
        <c:axId val="483585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48360064"/>
        <c:crosses val="autoZero"/>
        <c:crossBetween val="between"/>
      </c:valAx>
      <c:catAx>
        <c:axId val="48360064"/>
        <c:scaling>
          <c:orientation val="minMax"/>
        </c:scaling>
        <c:axPos val="b"/>
        <c:numFmt formatCode="General" sourceLinked="1"/>
        <c:majorTickMark val="none"/>
        <c:tickLblPos val="nextTo"/>
        <c:crossAx val="4835852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 baseline="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'EXERCÍCIOS ANTERIORES'!$A$2:$A$7</c:f>
              <c:strCache>
                <c:ptCount val="6"/>
                <c:pt idx="0">
                  <c:v>Serv. De Terceiros PF não Reconhecido</c:v>
                </c:pt>
                <c:pt idx="1">
                  <c:v>Material de Consumo não Reconhecidas</c:v>
                </c:pt>
                <c:pt idx="2">
                  <c:v>Obrig. Trib. E Contribitivas não Reconhecidas</c:v>
                </c:pt>
                <c:pt idx="3">
                  <c:v>Outros Serviços de PJ não Reconhecidas</c:v>
                </c:pt>
                <c:pt idx="4">
                  <c:v>Diferença Salárial Já Reconhecida no Patrimônio</c:v>
                </c:pt>
                <c:pt idx="5">
                  <c:v> Venc. E Vant. Fixas-P. Civil ja Rec. Pat. (RPPS)</c:v>
                </c:pt>
              </c:strCache>
            </c:strRef>
          </c:cat>
          <c:val>
            <c:numRef>
              <c:f>'EXERCÍCIOS ANTERIORES'!$B$2:$B$7</c:f>
              <c:numCache>
                <c:formatCode>_-* #,##0.00_-;\-* #,##0.00_-;_-* "-"??_-;_-@_-</c:formatCode>
                <c:ptCount val="6"/>
                <c:pt idx="0">
                  <c:v>662300.21</c:v>
                </c:pt>
                <c:pt idx="1">
                  <c:v>342460.48000000021</c:v>
                </c:pt>
                <c:pt idx="2">
                  <c:v>116047.55</c:v>
                </c:pt>
                <c:pt idx="3">
                  <c:v>35601.86</c:v>
                </c:pt>
                <c:pt idx="4">
                  <c:v>17039.64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cat>
            <c:strRef>
              <c:f>'EXERCÍCIOS ANTERIORES'!$A$2:$A$7</c:f>
              <c:strCache>
                <c:ptCount val="6"/>
                <c:pt idx="0">
                  <c:v>Serv. De Terceiros PF não Reconhecido</c:v>
                </c:pt>
                <c:pt idx="1">
                  <c:v>Material de Consumo não Reconhecidas</c:v>
                </c:pt>
                <c:pt idx="2">
                  <c:v>Obrig. Trib. E Contribitivas não Reconhecidas</c:v>
                </c:pt>
                <c:pt idx="3">
                  <c:v>Outros Serviços de PJ não Reconhecidas</c:v>
                </c:pt>
                <c:pt idx="4">
                  <c:v>Diferença Salárial Já Reconhecida no Patrimônio</c:v>
                </c:pt>
                <c:pt idx="5">
                  <c:v> Venc. E Vant. Fixas-P. Civil ja Rec. Pat. (RPPS)</c:v>
                </c:pt>
              </c:strCache>
            </c:strRef>
          </c:cat>
          <c:val>
            <c:numRef>
              <c:f>'EXERCÍCIOS ANTERIORES'!$C$2:$C$7</c:f>
              <c:numCache>
                <c:formatCode>_-* #,##0.00_-;\-* #,##0.00_-;_-* "-"??_-;_-@_-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19186.29</c:v>
                </c:pt>
              </c:numCache>
            </c:numRef>
          </c:val>
        </c:ser>
        <c:axId val="49079808"/>
        <c:axId val="49081344"/>
      </c:barChart>
      <c:catAx>
        <c:axId val="49079808"/>
        <c:scaling>
          <c:orientation val="minMax"/>
        </c:scaling>
        <c:axPos val="b"/>
        <c:numFmt formatCode="General" sourceLinked="1"/>
        <c:majorTickMark val="none"/>
        <c:tickLblPos val="nextTo"/>
        <c:crossAx val="49081344"/>
        <c:crosses val="autoZero"/>
        <c:auto val="1"/>
        <c:lblAlgn val="ctr"/>
        <c:lblOffset val="100"/>
      </c:catAx>
      <c:valAx>
        <c:axId val="490813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4907980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36565" y="491727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ndara" pitchFamily="34" charset="0"/>
              </a:rPr>
              <a:t>QUADRO DE FUNCIONÁRIOS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51011" y="37695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002060"/>
                </a:solidFill>
                <a:latin typeface="Microsoft YaHei" pitchFamily="34" charset="-122"/>
                <a:ea typeface="Microsoft YaHei" pitchFamily="34" charset="-122"/>
              </a:rPr>
              <a:t>Relatório de Monitoramento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8625" y="1413643"/>
            <a:ext cx="614362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tx2"/>
                </a:solidFill>
              </a:rPr>
              <a:t>UNIVERSIDADE ESTADUAL DE CIÊNCIAS DA SAÚDE DE ALAGOAS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1º Quadrimestre 2016/2017</a:t>
            </a:r>
          </a:p>
        </p:txBody>
      </p:sp>
      <p:sp>
        <p:nvSpPr>
          <p:cNvPr id="11" name="CaixaDeTexto 11"/>
          <p:cNvSpPr txBox="1">
            <a:spLocks noChangeArrowheads="1"/>
          </p:cNvSpPr>
          <p:nvPr/>
        </p:nvSpPr>
        <p:spPr bwMode="auto">
          <a:xfrm>
            <a:off x="660420" y="2256620"/>
            <a:ext cx="6048375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100" b="1" dirty="0">
                <a:latin typeface="+mn-lt"/>
              </a:rPr>
              <a:t>APRESENTAÇÃO</a:t>
            </a:r>
          </a:p>
          <a:p>
            <a:pPr algn="just" eaLnBrk="1" hangingPunct="1">
              <a:defRPr/>
            </a:pPr>
            <a:endParaRPr lang="pt-BR" sz="1100" dirty="0">
              <a:latin typeface="+mn-lt"/>
            </a:endParaRPr>
          </a:p>
          <a:p>
            <a:pPr algn="just" eaLnBrk="1" hangingPunct="1">
              <a:defRPr/>
            </a:pPr>
            <a:r>
              <a:rPr lang="pt-BR" sz="1100" dirty="0">
                <a:latin typeface="+mn-lt"/>
              </a:rPr>
              <a:t>Os dados a seguir contemplam uma visão geral das despesas da Universidade Estadual de Ciências da Saúde de Alagoas – UNCISAL, nos primeiros 4 meses de 2016 e 2017, realizada através do Sistema Integrado de Administração Financeira – SIAFEM, Portal da Transparência Graciliano Ramos, Extrator/SIFAL, Portal do Servidor – SEPLAG, Planilha de Monitoramento da Transparência, Banco de dados da Junta Comercial, E-SIC Alagoas, Diário Oficial do Estado de Alagoas, entre outros.</a:t>
            </a: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993755" y="5488782"/>
          <a:ext cx="5715038" cy="2907245"/>
        </p:xfrm>
        <a:graphic>
          <a:graphicData uri="http://schemas.openxmlformats.org/drawingml/2006/table">
            <a:tbl>
              <a:tblPr/>
              <a:tblGrid>
                <a:gridCol w="2945076"/>
                <a:gridCol w="1384981"/>
                <a:gridCol w="1384981"/>
              </a:tblGrid>
              <a:tr h="4286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0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Estatutário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2.703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2.784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40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Contrato Temporário PSS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232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540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Residência Médica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40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Cargo em Comissão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540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Cedido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40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Celetista prazo indeterminado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540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3.282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3.098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0270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70081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93755" y="1488255"/>
          <a:ext cx="5572164" cy="928693"/>
        </p:xfrm>
        <a:graphic>
          <a:graphicData uri="http://schemas.openxmlformats.org/drawingml/2006/table">
            <a:tbl>
              <a:tblPr/>
              <a:tblGrid>
                <a:gridCol w="3089778"/>
                <a:gridCol w="1241193"/>
                <a:gridCol w="1241193"/>
              </a:tblGrid>
              <a:tr h="31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2.355.811,72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2.239.207,88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4,95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65194" y="3202767"/>
          <a:ext cx="5500725" cy="2214577"/>
        </p:xfrm>
        <a:graphic>
          <a:graphicData uri="http://schemas.openxmlformats.org/drawingml/2006/table">
            <a:tbl>
              <a:tblPr/>
              <a:tblGrid>
                <a:gridCol w="3050165"/>
                <a:gridCol w="1225280"/>
                <a:gridCol w="1225280"/>
              </a:tblGrid>
              <a:tr h="2882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518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Serviços Técnicos Profissionais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904.194,21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311.021,98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518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Serviços de Energia Elétrica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617.657,22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420.033,84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518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Estágiarios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(A partir de 2009)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169.405,73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224.758,12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518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Locação de Veículos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106.056,48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140.595,98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518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Serviços Domesticos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103.965,04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216.850,01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518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 Médico-Hospital, Odontol. E Laboratórial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92.083,20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258.551,99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518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1.993.361,88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1.571.811,92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1065193" y="6274600"/>
          <a:ext cx="5500726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EXERCÍCIOS ANTERIORES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0270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EXERCÍCIOS ANTERIORES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70081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EXERCÍCIOS ANTERIORES–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93755" y="1488254"/>
          <a:ext cx="5643602" cy="1000131"/>
        </p:xfrm>
        <a:graphic>
          <a:graphicData uri="http://schemas.openxmlformats.org/drawingml/2006/table">
            <a:tbl>
              <a:tblPr/>
              <a:tblGrid>
                <a:gridCol w="3140142"/>
                <a:gridCol w="1251730"/>
                <a:gridCol w="1251730"/>
              </a:tblGrid>
              <a:tr h="343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1.186.015,12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19.186,29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98,38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93755" y="3202766"/>
          <a:ext cx="5643602" cy="2143137"/>
        </p:xfrm>
        <a:graphic>
          <a:graphicData uri="http://schemas.openxmlformats.org/drawingml/2006/table">
            <a:tbl>
              <a:tblPr/>
              <a:tblGrid>
                <a:gridCol w="3140142"/>
                <a:gridCol w="1251730"/>
                <a:gridCol w="1251730"/>
              </a:tblGrid>
              <a:tr h="278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1°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Serv. De Terceiros PF não Reconhecido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662.300,21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Material de Consumo não Reconhecidas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342.460,48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Obrig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Trib. E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Contribitivas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não Reconhecidas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116.047,55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Outros Serviços de PJ não Reconhecidas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35.601,86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Diferença Salárial Já Reconhecida no Patrimônio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17.039,64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Venc. E Vant. Fixas-P. Civil ja Rec. Pat. (RPPS)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19.186,29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1.173.449,74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19.186,29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93755" y="6203162"/>
          <a:ext cx="5643602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INDENIZAÇÕES E RESTITUIÇÕES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0270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INDENIZAÇÕES E RESTITUIÇÕES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70081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INDENIZAÇÕES E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RESTITUIÇÕES –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488255"/>
          <a:ext cx="5715040" cy="928695"/>
        </p:xfrm>
        <a:graphic>
          <a:graphicData uri="http://schemas.openxmlformats.org/drawingml/2006/table">
            <a:tbl>
              <a:tblPr/>
              <a:tblGrid>
                <a:gridCol w="3215340"/>
                <a:gridCol w="1249850"/>
                <a:gridCol w="1249850"/>
              </a:tblGrid>
              <a:tr h="31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7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1.962.001,96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7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 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93756" y="3202766"/>
          <a:ext cx="5643601" cy="2143140"/>
        </p:xfrm>
        <a:graphic>
          <a:graphicData uri="http://schemas.openxmlformats.org/drawingml/2006/table">
            <a:tbl>
              <a:tblPr/>
              <a:tblGrid>
                <a:gridCol w="3175147"/>
                <a:gridCol w="1234227"/>
                <a:gridCol w="1234227"/>
              </a:tblGrid>
              <a:tr h="3185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1ª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Vap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Vigilância Armada Patrimonial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1.065.640,09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Embrater / Emp. Brasileira de Terceirização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652.980,10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Laboratório Hormonal Fátima Cunha S/S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192.060,00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Distribuidora de Produtos Médicos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21.725,33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C. R. Oxigênio Gases e Equipamento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7.598,00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1.065.640,09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 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93755" y="6203162"/>
          <a:ext cx="5643602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TELEFONIA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98617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TELEFONIA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41734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TELEFONIA–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0881" y="1559692"/>
          <a:ext cx="5786476" cy="1143008"/>
        </p:xfrm>
        <a:graphic>
          <a:graphicData uri="http://schemas.openxmlformats.org/drawingml/2006/table">
            <a:tbl>
              <a:tblPr/>
              <a:tblGrid>
                <a:gridCol w="3124052"/>
                <a:gridCol w="1331212"/>
                <a:gridCol w="1331212"/>
              </a:tblGrid>
              <a:tr h="39291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50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74.769,42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50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67.076,20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10,29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850879" y="3488518"/>
          <a:ext cx="5786478" cy="1643074"/>
        </p:xfrm>
        <a:graphic>
          <a:graphicData uri="http://schemas.openxmlformats.org/drawingml/2006/table">
            <a:tbl>
              <a:tblPr/>
              <a:tblGrid>
                <a:gridCol w="3124052"/>
                <a:gridCol w="1331213"/>
                <a:gridCol w="1331213"/>
              </a:tblGrid>
              <a:tr h="4252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05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 de Telefonia Fixa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58.663,91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56.415,87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05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 de Telefonia Móvel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16.105,51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10.660,33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05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74.769,42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67.076,20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850879" y="5988848"/>
          <a:ext cx="5786478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91473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62937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559693"/>
          <a:ext cx="5643602" cy="1071568"/>
        </p:xfrm>
        <a:graphic>
          <a:graphicData uri="http://schemas.openxmlformats.org/drawingml/2006/table">
            <a:tbl>
              <a:tblPr/>
              <a:tblGrid>
                <a:gridCol w="3046916"/>
                <a:gridCol w="1298343"/>
                <a:gridCol w="1298343"/>
              </a:tblGrid>
              <a:tr h="3683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106.056,48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140.595,98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32,57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3417080"/>
          <a:ext cx="5643602" cy="1928827"/>
        </p:xfrm>
        <a:graphic>
          <a:graphicData uri="http://schemas.openxmlformats.org/drawingml/2006/table">
            <a:tbl>
              <a:tblPr/>
              <a:tblGrid>
                <a:gridCol w="3046916"/>
                <a:gridCol w="1298343"/>
                <a:gridCol w="1298343"/>
              </a:tblGrid>
              <a:tr h="2867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 smtClean="0">
                          <a:solidFill>
                            <a:srgbClr val="1F497D"/>
                          </a:solidFill>
                          <a:latin typeface="Calibri"/>
                        </a:rPr>
                        <a:t>EquilÍbrio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Serviços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Ltda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Rotacar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Locad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58.048,92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95.447,69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Ok Locadora de Veículos Ltda. - EPP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17.807,56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23.740,64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Locadora de Veículos São Sebastião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12.900,00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5.176,55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Andrade Lucena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12.060,00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12.642,88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5.240,00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3.588,22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106.056,48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140.595,98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6131724"/>
          <a:ext cx="5643602" cy="319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AUXÍLIO FINANCEIRO A ESTUDANTES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91473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AUXÍLIO FINANCEIRO A ESTUDANTES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0303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AUXÍLIO FINANCEIRO A ESTUDANTES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93755" y="1488254"/>
          <a:ext cx="5715041" cy="1143007"/>
        </p:xfrm>
        <a:graphic>
          <a:graphicData uri="http://schemas.openxmlformats.org/drawingml/2006/table">
            <a:tbl>
              <a:tblPr/>
              <a:tblGrid>
                <a:gridCol w="2991049"/>
                <a:gridCol w="1361996"/>
                <a:gridCol w="1361996"/>
              </a:tblGrid>
              <a:tr h="3929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50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159.450,00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50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169.760,00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6,47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93755" y="3417080"/>
          <a:ext cx="5715040" cy="1428761"/>
        </p:xfrm>
        <a:graphic>
          <a:graphicData uri="http://schemas.openxmlformats.org/drawingml/2006/table">
            <a:tbl>
              <a:tblPr/>
              <a:tblGrid>
                <a:gridCol w="2991048"/>
                <a:gridCol w="1361996"/>
                <a:gridCol w="1361996"/>
              </a:tblGrid>
              <a:tr h="3697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2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Auxilios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p/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Desenv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De Estudos e Pesquisas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159.450,00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800,00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2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Bolsa de Estudos no País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168.960,00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52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159.450,00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169.760,00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93755" y="5774534"/>
          <a:ext cx="5715040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27166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PRINCIPAIS FORNECEDORES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636565" y="1856951"/>
          <a:ext cx="6286544" cy="7203731"/>
        </p:xfrm>
        <a:graphic>
          <a:graphicData uri="http://schemas.openxmlformats.org/drawingml/2006/table">
            <a:tbl>
              <a:tblPr/>
              <a:tblGrid>
                <a:gridCol w="2245196"/>
                <a:gridCol w="856732"/>
                <a:gridCol w="2361379"/>
                <a:gridCol w="823237"/>
              </a:tblGrid>
              <a:tr h="39501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FORNECEDORES 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5156" marR="5156" marT="515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156" marR="5156" marT="515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FORNECEDORES 1º Quadrim. 2017</a:t>
                      </a:r>
                    </a:p>
                  </a:txBody>
                  <a:tcPr marL="5156" marR="5156" marT="515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156" marR="5156" marT="515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VAP - VIGILANCIA ARMADA PATRIMONIAL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1.065.640,09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FUNDO FINANCEIRO DO ESTADO DE ALAGOAS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2.447.884,26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EMBRATER/EMP BRASILEIRA DE TERCEIRIZACAO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652.980,10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VAP - VIGILANCIA ARMADA PATRIMONIAL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1.744.694,24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617.657,22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EMBRATER/EMP BRASILEIRA DE TERCEIRIZACAO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1.324.579,72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FUNDACAO HOSPITAL DA AGRO-IND DO ACUCAR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464.854,64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FUNDO DE PREVIDENCIA DO ESTADO DE ALAGOA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979.127,06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FUND DE APOIO AO ENS PESQ E EXT EM SAUDE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377.555,16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420.033,84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LABORATORIO HORMONAL FATIMA CUNHA S/S LT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284.143,20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INSS - INSTITUTO NACIONAL DO SEGURO SOCI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358.141,31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INSS - INSTITUTO NACIONAL DO SEGURO SOCI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276.043,07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ALAGOAS COMERCIAL MEDICA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285.887,27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J B DE OLIVEIRA JUNIOR DISTRIBUIDORA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271.430,29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LABORATORIO HORMONAL FATIMA CUNHA S/S LT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258.551,99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DIFARMA COMERCIO DE PROD MED HOSP EIRELI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190.760,35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LAVEEXPRESS LAVANDERIA LTDA ME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216.850,01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 S DE AZEVEDO EQUIPAMENTOS ELETRONICOS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165.818,40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FUND DE APOIO AO ENS PESQ E EXT EM SAUDE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202.872,70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PROGRAMA DE ASSISTENCIA AO DISCENTE, EMP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159.200,00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CIEE - CENTRO DE INTEGRACAO EMPRESA ESCO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131.108,68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ELAINE MARIA GOMES XAVIER VASCONCELOS EI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144.057,90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CONSERVITA ENG E SERV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127.059,62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SERV.PRESTADOS E PROC.SELETIVO SIMPLICAD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123.153,13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CIA DE EMPRE INTERMED E PARCERIA DE AL C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120.078,57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LAVEEXPRESS LAVANDERIA LTDA ME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103.965,04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PROGRAMA DE ASSISTENCIA AO DISCENTE, EMP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100.000,00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FUNDEPES FUND. UNIV. DE DES. DE EXT. E P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102.678,90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95.447,69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SOPROBEM SERV PROM E BEM ESTAR COMUNITAR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99.282,17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SOPROBEM SERV PROM E BEM ESTAR COMUNITAR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93.649,44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MACEIOTEC COM E SERV EQUIP MED HOSPITALA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97.564,46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PREF MUNI MACEIO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89.915,52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COMODORO COMERCIAL E NUTRICAO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95.215,36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SERV.PRESTADOS E PROC.SELETIVO SIMPLICAD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88.949,30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LASER INFORMATICA E PAPELARIA LTDA ME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95.078,71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S.L. ENGENHARIA HOSPITALAR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88.405,38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1600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CIA DE EMPRE INTERMED E PARCERIA DE AL C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82.132,51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MOVIMENTO ALAGOAS COMPETITIVA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84.309,99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08003" y="120022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ndara" pitchFamily="34" charset="0"/>
              </a:rPr>
              <a:t>QUADRO DE FUNCIONÁRIOS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08003" y="377427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ndara" pitchFamily="34" charset="0"/>
              </a:rPr>
              <a:t>QUADRO DE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FUNCIONÁRIOS – REPRESENTAÇÃO GRÁFICA 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93754" y="1845445"/>
          <a:ext cx="5715041" cy="1285883"/>
        </p:xfrm>
        <a:graphic>
          <a:graphicData uri="http://schemas.openxmlformats.org/drawingml/2006/table">
            <a:tbl>
              <a:tblPr/>
              <a:tblGrid>
                <a:gridCol w="2945077"/>
                <a:gridCol w="1384982"/>
                <a:gridCol w="1384982"/>
              </a:tblGrid>
              <a:tr h="4426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16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3.282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16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3.098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5,6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065193" y="4560088"/>
          <a:ext cx="5643602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91675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VARIAÇÃO NO PERÍODO E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22317" y="1416817"/>
          <a:ext cx="5643603" cy="928692"/>
        </p:xfrm>
        <a:graphic>
          <a:graphicData uri="http://schemas.openxmlformats.org/drawingml/2006/table">
            <a:tbl>
              <a:tblPr/>
              <a:tblGrid>
                <a:gridCol w="2857522"/>
                <a:gridCol w="1428760"/>
                <a:gridCol w="1357321"/>
              </a:tblGrid>
              <a:tr h="3192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52.245.234,30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Executado 1º Quadr.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60.942.232,84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16,65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7" y="2559823"/>
          <a:ext cx="5643601" cy="2643207"/>
        </p:xfrm>
        <a:graphic>
          <a:graphicData uri="http://schemas.openxmlformats.org/drawingml/2006/table">
            <a:tbl>
              <a:tblPr/>
              <a:tblGrid>
                <a:gridCol w="2857520"/>
                <a:gridCol w="1428760"/>
                <a:gridCol w="1357321"/>
              </a:tblGrid>
              <a:tr h="2755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630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Dotação Inicial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57.987.837,00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58.384.819,00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30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Suplementação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186.059.866,69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73.704.648,54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30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Reduções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-16.077.983,03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-10.909.652,72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30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Atualizado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227.969.720,66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121.179.814,82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30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Empenhado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57.452.025,72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67.063.938,80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30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Liquidado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52.322.393,24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62.556.881,78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30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Pago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52.245.234,30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60.942.232,84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30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Disponível a Emp.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170.517.694,94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54.115.876,02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30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Execução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55,3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36565" y="541734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993755" y="5988848"/>
          <a:ext cx="5572164" cy="3181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20250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DETALHAMENTO DAS DESPESAS PAGAS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065195" y="1774007"/>
          <a:ext cx="5429285" cy="6715171"/>
        </p:xfrm>
        <a:graphic>
          <a:graphicData uri="http://schemas.openxmlformats.org/drawingml/2006/table">
            <a:tbl>
              <a:tblPr/>
              <a:tblGrid>
                <a:gridCol w="2998169"/>
                <a:gridCol w="1215558"/>
                <a:gridCol w="1215558"/>
              </a:tblGrid>
              <a:tr h="3509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Venc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.e Vantagens Fixas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38.946.674,63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40.984.317,45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Outros Serviços de Terceiros - Pessoa Física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4.675.774,30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7.523.236,01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Outros Serviços de Terceiros - Pessoa Jurídica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2.355.811,72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2.239.207,88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Indenizações e Restituições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1.962.001,96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1.394.817,03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885.743,64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Obrigações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Patronais-Op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Intra Orçamentária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1.347.713,18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5.381.170,50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Despesas de Exercícios Anteriores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1.186.015,12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19.186,29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Obrigações Tributarias e Contributivas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161.284,78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448.056,83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Auxílio Financeiro a Estudantes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159.450,00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169.760,00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Equipamentos e Material Permanente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20.049,50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6.890,00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Outros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Beneficios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Previdênciarios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11.526,99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13.204,75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Passagens e Despesas com Locomoção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10.322,97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4.667,20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Material, Bem ou Serviço p/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Distrib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Gratuita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8.372,50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Diárias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5.310,00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5.890,00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Obrig. Tribut. E Cont. - Op. Intra-orçamentárias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109,62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Locação de Mão-de-Obra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3.069.273,96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Beneficios assistênciais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161958,33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Auxílios Financeiros a Pessoa Física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29670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49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52.245.234,30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60.942.232,84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PESSOAL CIVIL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2316" y="1559693"/>
          <a:ext cx="5643603" cy="1000133"/>
        </p:xfrm>
        <a:graphic>
          <a:graphicData uri="http://schemas.openxmlformats.org/drawingml/2006/table">
            <a:tbl>
              <a:tblPr/>
              <a:tblGrid>
                <a:gridCol w="2379517"/>
                <a:gridCol w="1632043"/>
                <a:gridCol w="1632043"/>
              </a:tblGrid>
              <a:tr h="343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38.946.674,63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40.984.317,45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5,23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PESSOAL CIVIL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8" y="3345642"/>
          <a:ext cx="5643601" cy="2000263"/>
        </p:xfrm>
        <a:graphic>
          <a:graphicData uri="http://schemas.openxmlformats.org/drawingml/2006/table">
            <a:tbl>
              <a:tblPr/>
              <a:tblGrid>
                <a:gridCol w="2379517"/>
                <a:gridCol w="1632042"/>
                <a:gridCol w="1632042"/>
              </a:tblGrid>
              <a:tr h="3465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0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Vencimentos e Salários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6.889.124,03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6.094.130,98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0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Férias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838.548,63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966.814,60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0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Subsídios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31.038.130,40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30.887.555,01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0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13º Salário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180.871,57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3.035.816,86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0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38.946.674,63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40.984.317,45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36565" y="563165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PESSOAL CIVIL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922317" y="6131724"/>
          <a:ext cx="5643602" cy="323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7446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488253"/>
          <a:ext cx="5643604" cy="1071570"/>
        </p:xfrm>
        <a:graphic>
          <a:graphicData uri="http://schemas.openxmlformats.org/drawingml/2006/table">
            <a:tbl>
              <a:tblPr/>
              <a:tblGrid>
                <a:gridCol w="2681156"/>
                <a:gridCol w="1481224"/>
                <a:gridCol w="1481224"/>
              </a:tblGrid>
              <a:tr h="3683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5.310,00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5.830,00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9,79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3345642"/>
          <a:ext cx="5715040" cy="1571636"/>
        </p:xfrm>
        <a:graphic>
          <a:graphicData uri="http://schemas.openxmlformats.org/drawingml/2006/table">
            <a:tbl>
              <a:tblPr/>
              <a:tblGrid>
                <a:gridCol w="2715094"/>
                <a:gridCol w="1499973"/>
                <a:gridCol w="1499973"/>
              </a:tblGrid>
              <a:tr h="3261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Diárias Dentro do 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420,00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510,00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Diárias Fora do 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3.730,00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5.320,00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Diárias Pessoal Civil por Indenização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1.160,00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5.310,00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5.830,00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93755" y="5774534"/>
          <a:ext cx="5700713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498871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5" y="1488254"/>
          <a:ext cx="5715042" cy="1000131"/>
        </p:xfrm>
        <a:graphic>
          <a:graphicData uri="http://schemas.openxmlformats.org/drawingml/2006/table">
            <a:tbl>
              <a:tblPr/>
              <a:tblGrid>
                <a:gridCol w="2969582"/>
                <a:gridCol w="1372730"/>
                <a:gridCol w="1372730"/>
              </a:tblGrid>
              <a:tr h="343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10.322,97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1°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4.667,20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54,79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3345641"/>
          <a:ext cx="5715040" cy="1214447"/>
        </p:xfrm>
        <a:graphic>
          <a:graphicData uri="http://schemas.openxmlformats.org/drawingml/2006/table">
            <a:tbl>
              <a:tblPr/>
              <a:tblGrid>
                <a:gridCol w="2969580"/>
                <a:gridCol w="1372730"/>
                <a:gridCol w="1372730"/>
              </a:tblGrid>
              <a:tr h="4174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9849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Propag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Turismo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10.322,97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4.667,20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849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10.322,97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4.667,20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93755" y="5560220"/>
          <a:ext cx="5643602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7413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63165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559692"/>
          <a:ext cx="5715040" cy="980914"/>
        </p:xfrm>
        <a:graphic>
          <a:graphicData uri="http://schemas.openxmlformats.org/drawingml/2006/table">
            <a:tbl>
              <a:tblPr/>
              <a:tblGrid>
                <a:gridCol w="2928958"/>
                <a:gridCol w="1500198"/>
                <a:gridCol w="1285884"/>
              </a:tblGrid>
              <a:tr h="3376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16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ndara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1.394.817,03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16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885.743,64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-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36,50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3274206"/>
          <a:ext cx="5715040" cy="2143138"/>
        </p:xfrm>
        <a:graphic>
          <a:graphicData uri="http://schemas.openxmlformats.org/drawingml/2006/table">
            <a:tbl>
              <a:tblPr/>
              <a:tblGrid>
                <a:gridCol w="3000396"/>
                <a:gridCol w="1428760"/>
                <a:gridCol w="1285884"/>
              </a:tblGrid>
              <a:tr h="2789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Material Hospitalar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357.141,06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202.275,26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Medicamentos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336.442,95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399.623,96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Generos de Alimentação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218.312,03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94.153,53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Material de Limpeza e Produtos de Higienização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198.236,94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51.274,40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Material Laboratorial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103.854,75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17.000,00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Material de Consumo - Pagamento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63.650,00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63.980,00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1.213.987,73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764.327,15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6131724"/>
          <a:ext cx="5786478" cy="3062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0270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70081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559692"/>
          <a:ext cx="5643602" cy="928693"/>
        </p:xfrm>
        <a:graphic>
          <a:graphicData uri="http://schemas.openxmlformats.org/drawingml/2006/table">
            <a:tbl>
              <a:tblPr/>
              <a:tblGrid>
                <a:gridCol w="3000397"/>
                <a:gridCol w="1357322"/>
                <a:gridCol w="1285883"/>
              </a:tblGrid>
              <a:tr h="31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4.675.774,30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7.523.236,01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60,90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3202766"/>
          <a:ext cx="5643604" cy="2143140"/>
        </p:xfrm>
        <a:graphic>
          <a:graphicData uri="http://schemas.openxmlformats.org/drawingml/2006/table">
            <a:tbl>
              <a:tblPr/>
              <a:tblGrid>
                <a:gridCol w="3000397"/>
                <a:gridCol w="1340836"/>
                <a:gridCol w="1302371"/>
              </a:tblGrid>
              <a:tr h="3185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Serviços Técnicos Profissionais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2.708.022,50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3.712.927,42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Serviços Médicos e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Odontológicos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1.920.694,02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3.702.142,96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Serv. De Apoio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Admin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., Técnico e Operacional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31.876,08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74.131,37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Locação de Imóveis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13.681,70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20.334,26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Serviços de Terceiros PF - Pgto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1.500,00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13.700,00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0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4.675.774,30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7.523.236,01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22317" y="6203162"/>
          <a:ext cx="5643603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9089</TotalTime>
  <Words>1652</Words>
  <Application>Microsoft Office PowerPoint</Application>
  <PresentationFormat>Personalizar</PresentationFormat>
  <Paragraphs>568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lh</cp:lastModifiedBy>
  <cp:revision>575</cp:revision>
  <dcterms:created xsi:type="dcterms:W3CDTF">2016-10-22T19:16:28Z</dcterms:created>
  <dcterms:modified xsi:type="dcterms:W3CDTF">2017-09-05T16:34:32Z</dcterms:modified>
</cp:coreProperties>
</file>