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0" r:id="rId3"/>
    <p:sldId id="286" r:id="rId4"/>
    <p:sldId id="303" r:id="rId5"/>
    <p:sldId id="314" r:id="rId6"/>
    <p:sldId id="319" r:id="rId7"/>
    <p:sldId id="323" r:id="rId8"/>
    <p:sldId id="324" r:id="rId9"/>
    <p:sldId id="295" r:id="rId10"/>
    <p:sldId id="325" r:id="rId11"/>
    <p:sldId id="326" r:id="rId12"/>
    <p:sldId id="327" r:id="rId13"/>
    <p:sldId id="302" r:id="rId14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10" d="100"/>
          <a:sy n="110" d="100"/>
        </p:scale>
        <p:origin x="-684" y="2334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AMGESP\MONITORAMENTO_AMGESP_1&#186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7017913385826774"/>
          <c:y val="7.454870224555267E-2"/>
          <c:w val="0.82704308836395468"/>
          <c:h val="0.68601851851851958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0070C0"/>
            </a:solidFill>
          </c:spPr>
          <c:cat>
            <c:strRef>
              <c:f>'FUNCIONÁRIOS_AMGESP1_quadri 17'!$A$2:$A$3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'FUNCIONÁRIOS_AMGESP1_quadri 17'!$B$2:$B$3</c:f>
              <c:numCache>
                <c:formatCode>_-* #,##0_-;\-* #,##0_-;_-* "-"??_-;_-@_-</c:formatCode>
                <c:ptCount val="2"/>
                <c:pt idx="0">
                  <c:v>11</c:v>
                </c:pt>
                <c:pt idx="1">
                  <c:v>43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'FUNCIONÁRIOS_AMGESP1_quadri 17'!$A$2:$A$3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'FUNCIONÁRIOS_AMGESP1_quadri 17'!$C$2:$C$3</c:f>
              <c:numCache>
                <c:formatCode>_-* #,##0_-;\-* #,##0_-;_-* "-"??_-;_-@_-</c:formatCode>
                <c:ptCount val="2"/>
                <c:pt idx="0">
                  <c:v>10</c:v>
                </c:pt>
                <c:pt idx="1">
                  <c:v>41</c:v>
                </c:pt>
              </c:numCache>
            </c:numRef>
          </c:val>
        </c:ser>
        <c:axId val="47373312"/>
        <c:axId val="70889472"/>
      </c:barChart>
      <c:catAx>
        <c:axId val="47373312"/>
        <c:scaling>
          <c:orientation val="minMax"/>
        </c:scaling>
        <c:axPos val="b"/>
        <c:majorTickMark val="none"/>
        <c:tickLblPos val="nextTo"/>
        <c:crossAx val="70889472"/>
        <c:crosses val="autoZero"/>
        <c:auto val="1"/>
        <c:lblAlgn val="ctr"/>
        <c:lblOffset val="100"/>
      </c:catAx>
      <c:valAx>
        <c:axId val="7088947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473733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c:spPr>
    </c:plotArea>
    <c:plotVisOnly val="1"/>
  </c:chart>
  <c:spPr>
    <a:gradFill>
      <a:gsLst>
        <a:gs pos="0">
          <a:srgbClr val="5E9EFF"/>
        </a:gs>
        <a:gs pos="39999">
          <a:srgbClr val="85C2FF"/>
        </a:gs>
        <a:gs pos="70000">
          <a:srgbClr val="C4D6EB"/>
        </a:gs>
        <a:gs pos="100000">
          <a:srgbClr val="FFEBFA"/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PJ'!$A$2:$A$10</c:f>
              <c:strCache>
                <c:ptCount val="9"/>
                <c:pt idx="0">
                  <c:v>ASSINATURA DE PERIODICOS E ANUIDADES</c:v>
                </c:pt>
                <c:pt idx="1">
                  <c:v>SERVIÇOS TECNICOS PROFISSIONAIS</c:v>
                </c:pt>
                <c:pt idx="2">
                  <c:v>LOCAÇÃO DE IMOVEIS</c:v>
                </c:pt>
                <c:pt idx="3">
                  <c:v>LOCAÇÃO DE MAQUINAS E EQUIPAMENTOS</c:v>
                </c:pt>
                <c:pt idx="4">
                  <c:v>MANUTENÇÃO E CONSERV DE MAQ E EQUIP</c:v>
                </c:pt>
                <c:pt idx="5">
                  <c:v>LOCAÇÃO DE VEICULOS</c:v>
                </c:pt>
                <c:pt idx="6">
                  <c:v>SERVIÇO DE ENERGIA ELETRICA</c:v>
                </c:pt>
                <c:pt idx="7">
                  <c:v>SERVIÇOS DE COMUNICAÇÃO EM GERAL</c:v>
                </c:pt>
                <c:pt idx="8">
                  <c:v>SERVIÇOS DE TELEFONIA MOVEL</c:v>
                </c:pt>
              </c:strCache>
            </c:strRef>
          </c:cat>
          <c:val>
            <c:numRef>
              <c:f>'SERV TERC - PJ'!$B$2:$B$10</c:f>
              <c:numCache>
                <c:formatCode>#,##0.00</c:formatCode>
                <c:ptCount val="9"/>
                <c:pt idx="0">
                  <c:v>3311.26</c:v>
                </c:pt>
                <c:pt idx="1">
                  <c:v>129983.96</c:v>
                </c:pt>
                <c:pt idx="2">
                  <c:v>33000</c:v>
                </c:pt>
                <c:pt idx="3">
                  <c:v>11250.82</c:v>
                </c:pt>
                <c:pt idx="4">
                  <c:v>7451</c:v>
                </c:pt>
                <c:pt idx="5">
                  <c:v>14189.46</c:v>
                </c:pt>
                <c:pt idx="6">
                  <c:v>15897.65</c:v>
                </c:pt>
                <c:pt idx="7">
                  <c:v>25319.32</c:v>
                </c:pt>
                <c:pt idx="8">
                  <c:v>3483.74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PJ'!$A$2:$A$10</c:f>
              <c:strCache>
                <c:ptCount val="9"/>
                <c:pt idx="0">
                  <c:v>ASSINATURA DE PERIODICOS E ANUIDADES</c:v>
                </c:pt>
                <c:pt idx="1">
                  <c:v>SERVIÇOS TECNICOS PROFISSIONAIS</c:v>
                </c:pt>
                <c:pt idx="2">
                  <c:v>LOCAÇÃO DE IMOVEIS</c:v>
                </c:pt>
                <c:pt idx="3">
                  <c:v>LOCAÇÃO DE MAQUINAS E EQUIPAMENTOS</c:v>
                </c:pt>
                <c:pt idx="4">
                  <c:v>MANUTENÇÃO E CONSERV DE MAQ E EQUIP</c:v>
                </c:pt>
                <c:pt idx="5">
                  <c:v>LOCAÇÃO DE VEICULOS</c:v>
                </c:pt>
                <c:pt idx="6">
                  <c:v>SERVIÇO DE ENERGIA ELETRICA</c:v>
                </c:pt>
                <c:pt idx="7">
                  <c:v>SERVIÇOS DE COMUNICAÇÃO EM GERAL</c:v>
                </c:pt>
                <c:pt idx="8">
                  <c:v>SERVIÇOS DE TELEFONIA MOVEL</c:v>
                </c:pt>
              </c:strCache>
            </c:strRef>
          </c:cat>
          <c:val>
            <c:numRef>
              <c:f>'SERV TERC - PJ'!$C$2:$C$10</c:f>
              <c:numCache>
                <c:formatCode>#,##0.00</c:formatCode>
                <c:ptCount val="9"/>
                <c:pt idx="0">
                  <c:v>0</c:v>
                </c:pt>
                <c:pt idx="1">
                  <c:v>46909.62</c:v>
                </c:pt>
                <c:pt idx="2">
                  <c:v>48960</c:v>
                </c:pt>
                <c:pt idx="3">
                  <c:v>10500</c:v>
                </c:pt>
                <c:pt idx="4">
                  <c:v>0</c:v>
                </c:pt>
                <c:pt idx="5">
                  <c:v>16555.59</c:v>
                </c:pt>
                <c:pt idx="6">
                  <c:v>15973.92</c:v>
                </c:pt>
                <c:pt idx="7">
                  <c:v>41308.01</c:v>
                </c:pt>
                <c:pt idx="8">
                  <c:v>705.37</c:v>
                </c:pt>
              </c:numCache>
            </c:numRef>
          </c:val>
        </c:ser>
        <c:axId val="150181760"/>
        <c:axId val="150180224"/>
      </c:barChart>
      <c:valAx>
        <c:axId val="15018022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150181760"/>
        <c:crosses val="autoZero"/>
        <c:crossBetween val="between"/>
      </c:valAx>
      <c:catAx>
        <c:axId val="150181760"/>
        <c:scaling>
          <c:orientation val="minMax"/>
        </c:scaling>
        <c:axPos val="b"/>
        <c:numFmt formatCode="General" sourceLinked="1"/>
        <c:majorTickMark val="none"/>
        <c:tickLblPos val="nextTo"/>
        <c:crossAx val="15018022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PROF'!$A$2:$A$3</c:f>
              <c:strCache>
                <c:ptCount val="2"/>
                <c:pt idx="0">
                  <c:v>PETROBRAS DISTRIBUIDORA S/A</c:v>
                </c:pt>
                <c:pt idx="1">
                  <c:v>PRIME CONSULTORIA E ASSES.EMPRESARIAL LT</c:v>
                </c:pt>
              </c:strCache>
            </c:strRef>
          </c:cat>
          <c:val>
            <c:numRef>
              <c:f>'SERV PROF'!$B$2:$B$3</c:f>
              <c:numCache>
                <c:formatCode>#,##0.00</c:formatCode>
                <c:ptCount val="2"/>
                <c:pt idx="0">
                  <c:v>129983.95999999999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PROF'!$A$2:$A$3</c:f>
              <c:strCache>
                <c:ptCount val="2"/>
                <c:pt idx="0">
                  <c:v>PETROBRAS DISTRIBUIDORA S/A</c:v>
                </c:pt>
                <c:pt idx="1">
                  <c:v>PRIME CONSULTORIA E ASSES.EMPRESARIAL LT</c:v>
                </c:pt>
              </c:strCache>
            </c:strRef>
          </c:cat>
          <c:val>
            <c:numRef>
              <c:f>'SERV PROF'!$C$2:$C$3</c:f>
              <c:numCache>
                <c:formatCode>#,##0.00</c:formatCode>
                <c:ptCount val="2"/>
                <c:pt idx="0">
                  <c:v>32701.1</c:v>
                </c:pt>
                <c:pt idx="1">
                  <c:v>14208.52</c:v>
                </c:pt>
              </c:numCache>
            </c:numRef>
          </c:val>
        </c:ser>
        <c:axId val="47747456"/>
        <c:axId val="47745664"/>
      </c:barChart>
      <c:valAx>
        <c:axId val="477456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47747456"/>
        <c:crosses val="autoZero"/>
        <c:crossBetween val="between"/>
      </c:valAx>
      <c:catAx>
        <c:axId val="47747456"/>
        <c:scaling>
          <c:orientation val="minMax"/>
        </c:scaling>
        <c:axPos val="b"/>
        <c:numFmt formatCode="General" sourceLinked="1"/>
        <c:majorTickMark val="none"/>
        <c:tickLblPos val="nextTo"/>
        <c:crossAx val="4774566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'LOCACAO DE IMOVEIS'!$A$2</c:f>
              <c:strCache>
                <c:ptCount val="1"/>
                <c:pt idx="0">
                  <c:v>SC PARTICIPACOES E EMPREENDIMENTOS S/S</c:v>
                </c:pt>
              </c:strCache>
            </c:strRef>
          </c:cat>
          <c:val>
            <c:numRef>
              <c:f>'LOCACAO DE IMOVEIS'!$B$2</c:f>
              <c:numCache>
                <c:formatCode>#,##0.00</c:formatCode>
                <c:ptCount val="1"/>
                <c:pt idx="0">
                  <c:v>33000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'LOCACAO DE IMOVEIS'!$A$2</c:f>
              <c:strCache>
                <c:ptCount val="1"/>
                <c:pt idx="0">
                  <c:v>SC PARTICIPACOES E EMPREENDIMENTOS S/S</c:v>
                </c:pt>
              </c:strCache>
            </c:strRef>
          </c:cat>
          <c:val>
            <c:numRef>
              <c:f>'LOCACAO DE IMOVEIS'!$C$2</c:f>
              <c:numCache>
                <c:formatCode>#,##0.00</c:formatCode>
                <c:ptCount val="1"/>
                <c:pt idx="0">
                  <c:v>48960</c:v>
                </c:pt>
              </c:numCache>
            </c:numRef>
          </c:val>
        </c:ser>
        <c:axId val="47774720"/>
        <c:axId val="47773184"/>
      </c:barChart>
      <c:valAx>
        <c:axId val="477731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47774720"/>
        <c:crosses val="autoZero"/>
        <c:crossBetween val="between"/>
      </c:valAx>
      <c:catAx>
        <c:axId val="47774720"/>
        <c:scaling>
          <c:orientation val="minMax"/>
        </c:scaling>
        <c:axPos val="b"/>
        <c:numFmt formatCode="General" sourceLinked="1"/>
        <c:majorTickMark val="none"/>
        <c:tickLblPos val="nextTo"/>
        <c:crossAx val="4777318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#,##0.00_ ;\-#,##0.00\ </c:formatCode>
                <c:ptCount val="2"/>
                <c:pt idx="0" formatCode="_-* #,##0.00_-;\-* #,##0.00_-;_-* &quot;-&quot;??_-;_-@_-">
                  <c:v>3483.74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#,##0.00_ ;\-#,##0.00\ </c:formatCode>
                <c:ptCount val="2"/>
                <c:pt idx="0" formatCode="_-* #,##0.00_-;\-* #,##0.00_-;_-* &quot;-&quot;??_-;_-@_-">
                  <c:v>705.37</c:v>
                </c:pt>
                <c:pt idx="1">
                  <c:v>9.06</c:v>
                </c:pt>
              </c:numCache>
            </c:numRef>
          </c:val>
        </c:ser>
        <c:axId val="57492992"/>
        <c:axId val="57494528"/>
      </c:barChart>
      <c:catAx>
        <c:axId val="57492992"/>
        <c:scaling>
          <c:orientation val="minMax"/>
        </c:scaling>
        <c:axPos val="b"/>
        <c:numFmt formatCode="General" sourceLinked="1"/>
        <c:majorTickMark val="none"/>
        <c:tickLblPos val="nextTo"/>
        <c:crossAx val="57494528"/>
        <c:crosses val="autoZero"/>
        <c:auto val="1"/>
        <c:lblAlgn val="ctr"/>
        <c:lblOffset val="100"/>
      </c:catAx>
      <c:valAx>
        <c:axId val="574945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5749299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'COM GERAL'!$A$2:$A$3</c:f>
              <c:strCache>
                <c:ptCount val="2"/>
                <c:pt idx="0">
                  <c:v>EMPRESA B  CORREIOS E TELEGRAFOS</c:v>
                </c:pt>
                <c:pt idx="1">
                  <c:v>GIBBOR BRASIL PUBLICIDADE E PROPAGANDA L</c:v>
                </c:pt>
              </c:strCache>
            </c:strRef>
          </c:cat>
          <c:val>
            <c:numRef>
              <c:f>'COM GERAL'!$B$2:$B$3</c:f>
              <c:numCache>
                <c:formatCode>#,##0.00</c:formatCode>
                <c:ptCount val="2"/>
                <c:pt idx="0">
                  <c:v>0</c:v>
                </c:pt>
                <c:pt idx="1">
                  <c:v>25319.32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'COM GERAL'!$A$2:$A$3</c:f>
              <c:strCache>
                <c:ptCount val="2"/>
                <c:pt idx="0">
                  <c:v>EMPRESA B  CORREIOS E TELEGRAFOS</c:v>
                </c:pt>
                <c:pt idx="1">
                  <c:v>GIBBOR BRASIL PUBLICIDADE E PROPAGANDA L</c:v>
                </c:pt>
              </c:strCache>
            </c:strRef>
          </c:cat>
          <c:val>
            <c:numRef>
              <c:f>'COM GERAL'!$C$2:$C$3</c:f>
              <c:numCache>
                <c:formatCode>#,##0.00</c:formatCode>
                <c:ptCount val="2"/>
                <c:pt idx="0" formatCode="General">
                  <c:v>681.48</c:v>
                </c:pt>
                <c:pt idx="1">
                  <c:v>40626.53</c:v>
                </c:pt>
              </c:numCache>
            </c:numRef>
          </c:val>
        </c:ser>
        <c:axId val="61040512"/>
        <c:axId val="61038976"/>
      </c:barChart>
      <c:valAx>
        <c:axId val="610389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1040512"/>
        <c:crosses val="autoZero"/>
        <c:crossBetween val="between"/>
      </c:valAx>
      <c:catAx>
        <c:axId val="61040512"/>
        <c:scaling>
          <c:orientation val="minMax"/>
        </c:scaling>
        <c:axPos val="b"/>
        <c:numFmt formatCode="General" sourceLinked="1"/>
        <c:majorTickMark val="none"/>
        <c:tickLblPos val="nextTo"/>
        <c:crossAx val="610389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2213662244972939"/>
          <c:y val="3.0638123359580053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INDENIZAÇOES!$A$2:$A$5</c:f>
              <c:strCache>
                <c:ptCount val="4"/>
                <c:pt idx="0">
                  <c:v>MAX SERVICOS LTDA</c:v>
                </c:pt>
                <c:pt idx="1">
                  <c:v>OI MOVEL S.A</c:v>
                </c:pt>
                <c:pt idx="2">
                  <c:v>PETROBRAS DISTRIBUIDORA S/A</c:v>
                </c:pt>
                <c:pt idx="3">
                  <c:v>TELEMAR NORTE LESTE S/A</c:v>
                </c:pt>
              </c:strCache>
            </c:strRef>
          </c:cat>
          <c:val>
            <c:numRef>
              <c:f>INDENIZAÇOES!$B$2:$B$5</c:f>
              <c:numCache>
                <c:formatCode>#,##0.00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INDENIZAÇOES!$A$2:$A$5</c:f>
              <c:strCache>
                <c:ptCount val="4"/>
                <c:pt idx="0">
                  <c:v>MAX SERVICOS LTDA</c:v>
                </c:pt>
                <c:pt idx="1">
                  <c:v>OI MOVEL S.A</c:v>
                </c:pt>
                <c:pt idx="2">
                  <c:v>PETROBRAS DISTRIBUIDORA S/A</c:v>
                </c:pt>
                <c:pt idx="3">
                  <c:v>TELEMAR NORTE LESTE S/A</c:v>
                </c:pt>
              </c:strCache>
            </c:strRef>
          </c:cat>
          <c:val>
            <c:numRef>
              <c:f>INDENIZAÇOES!$C$2:$C$5</c:f>
              <c:numCache>
                <c:formatCode>#,##0.00</c:formatCode>
                <c:ptCount val="4"/>
                <c:pt idx="0">
                  <c:v>19193.580000000005</c:v>
                </c:pt>
                <c:pt idx="1">
                  <c:v>2935.36</c:v>
                </c:pt>
                <c:pt idx="2">
                  <c:v>2531063.23</c:v>
                </c:pt>
                <c:pt idx="3">
                  <c:v>4567.84</c:v>
                </c:pt>
              </c:numCache>
            </c:numRef>
          </c:val>
        </c:ser>
        <c:axId val="61081088"/>
        <c:axId val="61079552"/>
      </c:barChart>
      <c:valAx>
        <c:axId val="610795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1081088"/>
        <c:crosses val="autoZero"/>
        <c:crossBetween val="between"/>
      </c:valAx>
      <c:catAx>
        <c:axId val="61081088"/>
        <c:scaling>
          <c:orientation val="minMax"/>
        </c:scaling>
        <c:axPos val="b"/>
        <c:numFmt formatCode="General" sourceLinked="1"/>
        <c:majorTickMark val="none"/>
        <c:tickLblPos val="nextTo"/>
        <c:crossAx val="6107955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'EXECUCAO_ORCAM_AMGESP_1_quad 17'!$B$1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'EXECUCAO_ORCAM_AMGESP_1_quad 17'!$A$2:$A$3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'EXECUCAO_ORCAM_AMGESP_1_quad 17'!$B$2:$B$3</c:f>
              <c:numCache>
                <c:formatCode>_-* #,##0.00_-;\-* #,##0.00_-;_-* "-"??_-;_-@_-</c:formatCode>
                <c:ptCount val="2"/>
                <c:pt idx="0">
                  <c:v>7834481.1699999999</c:v>
                </c:pt>
                <c:pt idx="1">
                  <c:v>7628149.5600000005</c:v>
                </c:pt>
              </c:numCache>
            </c:numRef>
          </c:val>
        </c:ser>
        <c:axId val="71424640"/>
        <c:axId val="154481024"/>
      </c:barChart>
      <c:catAx>
        <c:axId val="71424640"/>
        <c:scaling>
          <c:orientation val="minMax"/>
        </c:scaling>
        <c:axPos val="b"/>
        <c:majorTickMark val="none"/>
        <c:tickLblPos val="nextTo"/>
        <c:crossAx val="154481024"/>
        <c:crosses val="autoZero"/>
        <c:auto val="1"/>
        <c:lblAlgn val="ctr"/>
        <c:lblOffset val="100"/>
      </c:catAx>
      <c:valAx>
        <c:axId val="1544810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4246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 '!$A$10:$A$21</c:f>
              <c:strCache>
                <c:ptCount val="12"/>
                <c:pt idx="0">
                  <c:v>13 SALARIO  (RGPS)</c:v>
                </c:pt>
                <c:pt idx="1">
                  <c:v>13 SALARIO  (RPPS)</c:v>
                </c:pt>
                <c:pt idx="2">
                  <c:v>ABONO DE PERMANENCIA (RPPS)</c:v>
                </c:pt>
                <c:pt idx="3">
                  <c:v>COMPLEMENTACAO SALARIAL- PESSOAL CIVIL (RPPS)</c:v>
                </c:pt>
                <c:pt idx="4">
                  <c:v>CONT.PATRONAL-FUNDO FINANCEIRO - AL PREVI</c:v>
                </c:pt>
                <c:pt idx="5">
                  <c:v>FERIAS - ABONO CONSTITUCIONAL  (RGPS)</c:v>
                </c:pt>
                <c:pt idx="6">
                  <c:v>FERIAS - ABONO CONSTITUCIONAL  (RPPS)</c:v>
                </c:pt>
                <c:pt idx="7">
                  <c:v>GRATIF.P/EXERCICIO DE CARGO EM COMISSAO(RGPS)</c:v>
                </c:pt>
                <c:pt idx="8">
                  <c:v>GRATIFICACAO POR EXERCICIO DE FUNCOES (RPPS)</c:v>
                </c:pt>
                <c:pt idx="9">
                  <c:v>OUTRAS DESPC/VENCIM.E VANTAGENS FIXAS (RPPS)</c:v>
                </c:pt>
                <c:pt idx="10">
                  <c:v>REMUN PARTICIP ORGAOS DELIBER.COLETIVA (RPPS)</c:v>
                </c:pt>
                <c:pt idx="11">
                  <c:v>SUBSIDIOS (RPPS)</c:v>
                </c:pt>
              </c:strCache>
            </c:strRef>
          </c:cat>
          <c:val>
            <c:numRef>
              <c:f>'PESSOAL CIVIL '!$B$10:$B$21</c:f>
              <c:numCache>
                <c:formatCode>#,##0.00</c:formatCode>
                <c:ptCount val="12"/>
                <c:pt idx="0">
                  <c:v>1221.1799999999998</c:v>
                </c:pt>
                <c:pt idx="1">
                  <c:v>347.68</c:v>
                </c:pt>
                <c:pt idx="2">
                  <c:v>4874.92</c:v>
                </c:pt>
                <c:pt idx="3">
                  <c:v>27719.72</c:v>
                </c:pt>
                <c:pt idx="4">
                  <c:v>22236.04</c:v>
                </c:pt>
                <c:pt idx="5">
                  <c:v>10295.48</c:v>
                </c:pt>
                <c:pt idx="6">
                  <c:v>7583.93</c:v>
                </c:pt>
                <c:pt idx="7">
                  <c:v>377616.11</c:v>
                </c:pt>
                <c:pt idx="8">
                  <c:v>9200</c:v>
                </c:pt>
                <c:pt idx="9">
                  <c:v>13057.98</c:v>
                </c:pt>
                <c:pt idx="10">
                  <c:v>3336</c:v>
                </c:pt>
                <c:pt idx="11">
                  <c:v>73004.600000000006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 '!$A$10:$A$21</c:f>
              <c:strCache>
                <c:ptCount val="12"/>
                <c:pt idx="0">
                  <c:v>13 SALARIO  (RGPS)</c:v>
                </c:pt>
                <c:pt idx="1">
                  <c:v>13 SALARIO  (RPPS)</c:v>
                </c:pt>
                <c:pt idx="2">
                  <c:v>ABONO DE PERMANENCIA (RPPS)</c:v>
                </c:pt>
                <c:pt idx="3">
                  <c:v>COMPLEMENTACAO SALARIAL- PESSOAL CIVIL (RPPS)</c:v>
                </c:pt>
                <c:pt idx="4">
                  <c:v>CONT.PATRONAL-FUNDO FINANCEIRO - AL PREVI</c:v>
                </c:pt>
                <c:pt idx="5">
                  <c:v>FERIAS - ABONO CONSTITUCIONAL  (RGPS)</c:v>
                </c:pt>
                <c:pt idx="6">
                  <c:v>FERIAS - ABONO CONSTITUCIONAL  (RPPS)</c:v>
                </c:pt>
                <c:pt idx="7">
                  <c:v>GRATIF.P/EXERCICIO DE CARGO EM COMISSAO(RGPS)</c:v>
                </c:pt>
                <c:pt idx="8">
                  <c:v>GRATIFICACAO POR EXERCICIO DE FUNCOES (RPPS)</c:v>
                </c:pt>
                <c:pt idx="9">
                  <c:v>OUTRAS DESPC/VENCIM.E VANTAGENS FIXAS (RPPS)</c:v>
                </c:pt>
                <c:pt idx="10">
                  <c:v>REMUN PARTICIP ORGAOS DELIBER.COLETIVA (RPPS)</c:v>
                </c:pt>
                <c:pt idx="11">
                  <c:v>SUBSIDIOS (RPPS)</c:v>
                </c:pt>
              </c:strCache>
            </c:strRef>
          </c:cat>
          <c:val>
            <c:numRef>
              <c:f>'PESSOAL CIVIL '!$C$10:$C$21</c:f>
              <c:numCache>
                <c:formatCode>#,##0.00</c:formatCode>
                <c:ptCount val="12"/>
                <c:pt idx="0">
                  <c:v>31183.34</c:v>
                </c:pt>
                <c:pt idx="1">
                  <c:v>10248.52</c:v>
                </c:pt>
                <c:pt idx="2">
                  <c:v>4373.74</c:v>
                </c:pt>
                <c:pt idx="3">
                  <c:v>27719.72</c:v>
                </c:pt>
                <c:pt idx="4">
                  <c:v>20384.759999999984</c:v>
                </c:pt>
                <c:pt idx="5">
                  <c:v>6581.4</c:v>
                </c:pt>
                <c:pt idx="6">
                  <c:v>7583.93</c:v>
                </c:pt>
                <c:pt idx="7">
                  <c:v>387759.86</c:v>
                </c:pt>
                <c:pt idx="8">
                  <c:v>8200</c:v>
                </c:pt>
                <c:pt idx="9">
                  <c:v>13058.08</c:v>
                </c:pt>
                <c:pt idx="10">
                  <c:v>0</c:v>
                </c:pt>
                <c:pt idx="11">
                  <c:v>64937.599999999999</c:v>
                </c:pt>
              </c:numCache>
            </c:numRef>
          </c:val>
        </c:ser>
        <c:axId val="166274176"/>
        <c:axId val="166275712"/>
      </c:barChart>
      <c:catAx>
        <c:axId val="166274176"/>
        <c:scaling>
          <c:orientation val="minMax"/>
        </c:scaling>
        <c:axPos val="b"/>
        <c:numFmt formatCode="General" sourceLinked="1"/>
        <c:majorTickMark val="none"/>
        <c:tickLblPos val="nextTo"/>
        <c:crossAx val="166275712"/>
        <c:crosses val="autoZero"/>
        <c:auto val="1"/>
        <c:lblAlgn val="ctr"/>
        <c:lblOffset val="100"/>
      </c:catAx>
      <c:valAx>
        <c:axId val="1662757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16627417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'diarias civil'!$A$2</c:f>
              <c:strCache>
                <c:ptCount val="1"/>
                <c:pt idx="0">
                  <c:v>Diárias Fora do Estado</c:v>
                </c:pt>
              </c:strCache>
            </c:strRef>
          </c:cat>
          <c:val>
            <c:numRef>
              <c:f>'diarias civil'!$B$2</c:f>
              <c:numCache>
                <c:formatCode>#,##0.00_ ;\-#,##0.00\ </c:formatCode>
                <c:ptCount val="1"/>
                <c:pt idx="0">
                  <c:v>3510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'diarias civil'!$A$2</c:f>
              <c:strCache>
                <c:ptCount val="1"/>
                <c:pt idx="0">
                  <c:v>Diárias Fora do Estado</c:v>
                </c:pt>
              </c:strCache>
            </c:strRef>
          </c:cat>
          <c:val>
            <c:numRef>
              <c:f>'diarias civil'!$C$2</c:f>
              <c:numCache>
                <c:formatCode>#,##0.00_ ;\-#,##0.00\ </c:formatCode>
                <c:ptCount val="1"/>
                <c:pt idx="0">
                  <c:v>1820</c:v>
                </c:pt>
              </c:numCache>
            </c:numRef>
          </c:val>
        </c:ser>
        <c:axId val="179686784"/>
        <c:axId val="180320128"/>
      </c:barChart>
      <c:catAx>
        <c:axId val="179686784"/>
        <c:scaling>
          <c:orientation val="minMax"/>
        </c:scaling>
        <c:axPos val="b"/>
        <c:majorTickMark val="none"/>
        <c:tickLblPos val="nextTo"/>
        <c:crossAx val="180320128"/>
        <c:crosses val="autoZero"/>
        <c:auto val="1"/>
        <c:lblAlgn val="ctr"/>
        <c:lblOffset val="100"/>
      </c:catAx>
      <c:valAx>
        <c:axId val="180320128"/>
        <c:scaling>
          <c:orientation val="minMax"/>
        </c:scaling>
        <c:axPos val="l"/>
        <c:majorGridlines/>
        <c:numFmt formatCode="#,##0.00_ ;\-#,##0.00\ " sourceLinked="1"/>
        <c:majorTickMark val="none"/>
        <c:tickLblPos val="nextTo"/>
        <c:crossAx val="1796867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J B S VIAGENS E TURISMO LTDA 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#,##0.00</c:formatCode>
                <c:ptCount val="2"/>
                <c:pt idx="0">
                  <c:v>1685.12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J B S VIAGENS E TURISMO LTDA 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#,##0.00</c:formatCode>
                <c:ptCount val="2"/>
                <c:pt idx="0">
                  <c:v>0</c:v>
                </c:pt>
                <c:pt idx="1">
                  <c:v>503.93</c:v>
                </c:pt>
              </c:numCache>
            </c:numRef>
          </c:val>
        </c:ser>
        <c:axId val="184073600"/>
        <c:axId val="187899904"/>
      </c:barChart>
      <c:catAx>
        <c:axId val="184073600"/>
        <c:scaling>
          <c:orientation val="minMax"/>
        </c:scaling>
        <c:axPos val="b"/>
        <c:majorTickMark val="none"/>
        <c:tickLblPos val="nextTo"/>
        <c:crossAx val="187899904"/>
        <c:crosses val="autoZero"/>
        <c:auto val="1"/>
        <c:lblAlgn val="ctr"/>
        <c:lblOffset val="100"/>
      </c:catAx>
      <c:valAx>
        <c:axId val="18789990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1840736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CONSUMO'!$A$2:$A$5</c:f>
              <c:strCache>
                <c:ptCount val="4"/>
                <c:pt idx="0">
                  <c:v>COMBUSTIVEIS E LUBRIFICANTES AUTOMOTIVOS</c:v>
                </c:pt>
                <c:pt idx="1">
                  <c:v>MATERIAL  DE EXPEDIENTE</c:v>
                </c:pt>
                <c:pt idx="2">
                  <c:v>MATERIAL DE CONSUMO - PAGAMENTO ANTECIPADO</c:v>
                </c:pt>
                <c:pt idx="3">
                  <c:v>MATERIAL DE LIMPEZA E PROD DE HIGIENIZACAO</c:v>
                </c:pt>
              </c:strCache>
            </c:strRef>
          </c:cat>
          <c:val>
            <c:numRef>
              <c:f>'MATERIAL DE CONSUMO'!$B$2:$B$5</c:f>
              <c:numCache>
                <c:formatCode>#,##0.00</c:formatCode>
                <c:ptCount val="4"/>
                <c:pt idx="0">
                  <c:v>6924550.2700000014</c:v>
                </c:pt>
                <c:pt idx="1">
                  <c:v>539.9299999999995</c:v>
                </c:pt>
                <c:pt idx="2">
                  <c:v>3710</c:v>
                </c:pt>
                <c:pt idx="3">
                  <c:v>2280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CONSUMO'!$A$2:$A$5</c:f>
              <c:strCache>
                <c:ptCount val="4"/>
                <c:pt idx="0">
                  <c:v>COMBUSTIVEIS E LUBRIFICANTES AUTOMOTIVOS</c:v>
                </c:pt>
                <c:pt idx="1">
                  <c:v>MATERIAL  DE EXPEDIENTE</c:v>
                </c:pt>
                <c:pt idx="2">
                  <c:v>MATERIAL DE CONSUMO - PAGAMENTO ANTECIPADO</c:v>
                </c:pt>
                <c:pt idx="3">
                  <c:v>MATERIAL DE LIMPEZA E PROD DE HIGIENIZACAO</c:v>
                </c:pt>
              </c:strCache>
            </c:strRef>
          </c:cat>
          <c:val>
            <c:numRef>
              <c:f>'MATERIAL DE CONSUMO'!$C$2:$C$5</c:f>
              <c:numCache>
                <c:formatCode>#,##0.00</c:formatCode>
                <c:ptCount val="4"/>
                <c:pt idx="0">
                  <c:v>4193931.13</c:v>
                </c:pt>
                <c:pt idx="1">
                  <c:v>409.45</c:v>
                </c:pt>
                <c:pt idx="2">
                  <c:v>0</c:v>
                </c:pt>
                <c:pt idx="3">
                  <c:v>142</c:v>
                </c:pt>
              </c:numCache>
            </c:numRef>
          </c:val>
        </c:ser>
        <c:axId val="188100608"/>
        <c:axId val="188143872"/>
      </c:barChart>
      <c:catAx>
        <c:axId val="188100608"/>
        <c:scaling>
          <c:orientation val="minMax"/>
        </c:scaling>
        <c:axPos val="b"/>
        <c:numFmt formatCode="General" sourceLinked="1"/>
        <c:majorTickMark val="none"/>
        <c:tickLblPos val="nextTo"/>
        <c:crossAx val="188143872"/>
        <c:crosses val="autoZero"/>
        <c:auto val="1"/>
        <c:lblAlgn val="ctr"/>
        <c:lblOffset val="100"/>
      </c:catAx>
      <c:valAx>
        <c:axId val="18814387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1881006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COMBUSTIVEIS!$A$2:$A$3</c:f>
              <c:strCache>
                <c:ptCount val="2"/>
                <c:pt idx="0">
                  <c:v>PETROBRAS DISTRIBUIDORA S/A</c:v>
                </c:pt>
                <c:pt idx="1">
                  <c:v>PRIME CONSULTORIA E ASSES.EMPRESARIAL LTDA</c:v>
                </c:pt>
              </c:strCache>
            </c:strRef>
          </c:cat>
          <c:val>
            <c:numRef>
              <c:f>COMBUSTIVEIS!$B$2:$B$3</c:f>
              <c:numCache>
                <c:formatCode>#,##0.00</c:formatCode>
                <c:ptCount val="2"/>
                <c:pt idx="0">
                  <c:v>6294550.2700000014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COMBUSTIVEIS!$A$2:$A$3</c:f>
              <c:strCache>
                <c:ptCount val="2"/>
                <c:pt idx="0">
                  <c:v>PETROBRAS DISTRIBUIDORA S/A</c:v>
                </c:pt>
                <c:pt idx="1">
                  <c:v>PRIME CONSULTORIA E ASSES.EMPRESARIAL LTDA</c:v>
                </c:pt>
              </c:strCache>
            </c:strRef>
          </c:cat>
          <c:val>
            <c:numRef>
              <c:f>COMBUSTIVEIS!$C$2:$C$3</c:f>
              <c:numCache>
                <c:formatCode>#,##0.00</c:formatCode>
                <c:ptCount val="2"/>
                <c:pt idx="0">
                  <c:v>2342700.09</c:v>
                </c:pt>
                <c:pt idx="1">
                  <c:v>1851231.04</c:v>
                </c:pt>
              </c:numCache>
            </c:numRef>
          </c:val>
        </c:ser>
        <c:axId val="194361600"/>
        <c:axId val="196173824"/>
      </c:barChart>
      <c:catAx>
        <c:axId val="194361600"/>
        <c:scaling>
          <c:orientation val="minMax"/>
        </c:scaling>
        <c:axPos val="b"/>
        <c:numFmt formatCode="General" sourceLinked="1"/>
        <c:majorTickMark val="none"/>
        <c:tickLblPos val="nextTo"/>
        <c:crossAx val="196173824"/>
        <c:crosses val="autoZero"/>
        <c:auto val="1"/>
        <c:lblAlgn val="ctr"/>
        <c:lblOffset val="100"/>
      </c:catAx>
      <c:valAx>
        <c:axId val="19617382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19436160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7066735857"/>
          <c:y val="4.9132254095080881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P FISICA'!$A$2</c:f>
              <c:strCache>
                <c:ptCount val="1"/>
                <c:pt idx="0">
                  <c:v>Estagiários</c:v>
                </c:pt>
              </c:strCache>
            </c:strRef>
          </c:cat>
          <c:val>
            <c:numRef>
              <c:f>'SERV P FISICA'!$B$2</c:f>
              <c:numCache>
                <c:formatCode>#,##0.00</c:formatCode>
                <c:ptCount val="1"/>
                <c:pt idx="0">
                  <c:v>81308.59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P FISICA'!$A$2</c:f>
              <c:strCache>
                <c:ptCount val="1"/>
                <c:pt idx="0">
                  <c:v>Estagiários</c:v>
                </c:pt>
              </c:strCache>
            </c:strRef>
          </c:cat>
          <c:val>
            <c:numRef>
              <c:f>'SERV P FISICA'!$C$2</c:f>
              <c:numCache>
                <c:formatCode>#,##0.00</c:formatCode>
                <c:ptCount val="1"/>
                <c:pt idx="0">
                  <c:v>102225.63</c:v>
                </c:pt>
              </c:numCache>
            </c:numRef>
          </c:val>
        </c:ser>
        <c:axId val="47177728"/>
        <c:axId val="47179264"/>
      </c:barChart>
      <c:catAx>
        <c:axId val="47177728"/>
        <c:scaling>
          <c:orientation val="minMax"/>
        </c:scaling>
        <c:axPos val="b"/>
        <c:numFmt formatCode="General" sourceLinked="1"/>
        <c:majorTickMark val="none"/>
        <c:tickLblPos val="nextTo"/>
        <c:crossAx val="47179264"/>
        <c:crosses val="autoZero"/>
        <c:auto val="1"/>
        <c:lblAlgn val="ctr"/>
        <c:lblOffset val="100"/>
      </c:catAx>
      <c:valAx>
        <c:axId val="471792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471777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 VEICULO'!$A$2:$A$4</c:f>
              <c:strCache>
                <c:ptCount val="3"/>
                <c:pt idx="0">
                  <c:v>COSTA DOURADA VEICULOS LTDA</c:v>
                </c:pt>
                <c:pt idx="1">
                  <c:v>AMERICA LOCACAO E SERVICOS LTDA.</c:v>
                </c:pt>
                <c:pt idx="2">
                  <c:v>EQUILIBRIO SERVICOS LTDA - ROTACAR LOCAD</c:v>
                </c:pt>
              </c:strCache>
            </c:strRef>
          </c:cat>
          <c:val>
            <c:numRef>
              <c:f>'LOCAC VEICULO'!$B$2:$B$4</c:f>
              <c:numCache>
                <c:formatCode>#,##0.00</c:formatCode>
                <c:ptCount val="3"/>
                <c:pt idx="0">
                  <c:v>3930</c:v>
                </c:pt>
                <c:pt idx="1">
                  <c:v>10259.459999999992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 VEICULO'!$A$2:$A$4</c:f>
              <c:strCache>
                <c:ptCount val="3"/>
                <c:pt idx="0">
                  <c:v>COSTA DOURADA VEICULOS LTDA</c:v>
                </c:pt>
                <c:pt idx="1">
                  <c:v>AMERICA LOCACAO E SERVICOS LTDA.</c:v>
                </c:pt>
                <c:pt idx="2">
                  <c:v>EQUILIBRIO SERVICOS LTDA - ROTACAR LOCAD</c:v>
                </c:pt>
              </c:strCache>
            </c:strRef>
          </c:cat>
          <c:val>
            <c:numRef>
              <c:f>'LOCAC VEICULO'!$C$2:$C$4</c:f>
              <c:numCache>
                <c:formatCode>#,##0.00</c:formatCode>
                <c:ptCount val="3"/>
                <c:pt idx="0">
                  <c:v>0</c:v>
                </c:pt>
                <c:pt idx="1">
                  <c:v>11824.47</c:v>
                </c:pt>
                <c:pt idx="2">
                  <c:v>4731.1200000000017</c:v>
                </c:pt>
              </c:numCache>
            </c:numRef>
          </c:val>
        </c:ser>
        <c:axId val="47632768"/>
        <c:axId val="47614592"/>
      </c:barChart>
      <c:valAx>
        <c:axId val="476145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47632768"/>
        <c:crosses val="autoZero"/>
        <c:crossBetween val="between"/>
      </c:valAx>
      <c:catAx>
        <c:axId val="47632768"/>
        <c:scaling>
          <c:orientation val="minMax"/>
        </c:scaling>
        <c:axPos val="b"/>
        <c:numFmt formatCode="General" sourceLinked="1"/>
        <c:majorTickMark val="none"/>
        <c:tickLblPos val="nextTo"/>
        <c:crossAx val="4761459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da Agência de Modernização da Gestão de Processos 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AGÊNCIA DE MODERNIZAÇÃO DA GESTÃO DE PROCESSOS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10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 </a:t>
                      </a:r>
                      <a:endParaRPr kumimoji="0" lang="pt-BR" altLang="pt-B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54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51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TÉCNICOS PROFISSIONAIS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129.983,96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46.909,62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-63,91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IMOVEIS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33.000,00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48.960,00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48,36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2845576"/>
          <a:ext cx="5857916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6560352"/>
          <a:ext cx="5857916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065193" y="2202634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Despesa com Serviços de Técnicos Profissionais (Detalhamento)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1208069" y="5917410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Despesa com Locação de Imóveis (Detalhamento)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COMUNICAÇÃO EM GERAL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25.319,32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41.308,01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63,15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3.483,74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714,43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-79,49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93755" y="6631790"/>
          <a:ext cx="5715040" cy="1981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22317" y="2774138"/>
          <a:ext cx="5824558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tângulo 11"/>
          <p:cNvSpPr/>
          <p:nvPr/>
        </p:nvSpPr>
        <p:spPr>
          <a:xfrm>
            <a:off x="1065193" y="2202634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Despesa com Serviços de Comunicação (Detalhamento)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208069" y="6060286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Despesa com Telefonia Fixa e Móvel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2.557.760,01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3059890"/>
          <a:ext cx="578647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1065193" y="2559824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INDENIZAÇÕES (Detalhamento)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65129" y="1345373"/>
          <a:ext cx="6572293" cy="4247316"/>
        </p:xfrm>
        <a:graphic>
          <a:graphicData uri="http://schemas.openxmlformats.org/drawingml/2006/table">
            <a:tbl>
              <a:tblPr>
                <a:solidFill>
                  <a:srgbClr val="F4EAE4"/>
                </a:solidFill>
              </a:tblPr>
              <a:tblGrid>
                <a:gridCol w="2437900"/>
                <a:gridCol w="789970"/>
                <a:gridCol w="2437900"/>
                <a:gridCol w="906523"/>
              </a:tblGrid>
              <a:tr h="3539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2016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39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PETROBRAS DISTRIBUIDORA S/A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</a:rPr>
                        <a:t>7.054.534,23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PETROBRAS DISTRIBUIDORA S/A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4.906.464,42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SC PARTICIPACOES E EMPREENDIMENTOS S/S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</a:rPr>
                        <a:t>33.000,00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PRIME CONSULTORIA E ASSES.EMPRESARIAL 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1.865.439,56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GIBBOR BRASIL PUBLICIDADE E PROPAGANDA 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25.319,32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SC PARTICIPACOES E EMPREENDIMENTOS S/S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48.960,00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MAX SERVICOS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16.000,00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GIBBOR BRASIL PUBLICIDADE E PROPAGANDA 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40.626,53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15.897,65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MAX SERVICOS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19.193,58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AMERICA LOCACAO E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13.059,46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COMPANHIA ENERGETICA DE ALAGOAS </a:t>
                      </a:r>
                      <a:r>
                        <a:rPr lang="pt-BR" sz="11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100" b="0" i="0" u="none" strike="noStrike" dirty="0">
                          <a:latin typeface="+mj-lt"/>
                        </a:rPr>
                        <a:t>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15.973,92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BRAZLINK COMERCIO E SERVICOS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10.500,00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AMERICA LOCACAO E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11.926,63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R SOLUTIONS AUTOMACAO INDUSTRIAL LTDA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7.451,00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BRAZLINK COMERCIO E SERVICOS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10.500,00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KEYLLA MARIA DOS SANTOS OLIVEIRA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4.607,10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5.423,86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+mj-lt"/>
                        </a:rPr>
                        <a:t>COSTA DOURADA VEICULOS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4.136,44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+mj-lt"/>
                        </a:rPr>
                        <a:t>RAFAELA MAFRA TORRES LIMA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</a:rPr>
                        <a:t>4.800,45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922317" y="2274072"/>
          <a:ext cx="5643602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879" y="1916882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19.187.666,00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22.263.680,00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2.869.699,54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4.806.000,00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-344.688,00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-4.101.000,00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21.712.677,54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22.968.680,00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7.942.092,49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7.651.770,39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7.891.982,99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7.628.391,16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7.834.481,17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7.628.149,56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13.770.585,05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15.316.909,61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36,08%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33,21%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922317" y="5488782"/>
          <a:ext cx="56436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6631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559692"/>
          <a:ext cx="5715040" cy="4945682"/>
        </p:xfrm>
        <a:graphic>
          <a:graphicData uri="http://schemas.openxmlformats.org/drawingml/2006/table">
            <a:tbl>
              <a:tblPr/>
              <a:tblGrid>
                <a:gridCol w="3690654"/>
                <a:gridCol w="1024254"/>
                <a:gridCol w="1000132"/>
              </a:tblGrid>
              <a:tr h="197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DESCRIÇÃO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DA  NATUREZA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latin typeface="Calibri"/>
                        </a:rPr>
                        <a:t>DIARIAS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3.510,00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1.820,00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EQUIPAMENTOS E MATERIAL PERMANENTE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4.546,98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INDENIZACOES E RESTITUICOES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3.006,44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2.559.329,91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LOCACAO DE MAO-DE-OBRA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16.000,00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6.931.080,20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4.194.482,58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22.236,04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20.384,76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1.927,48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81.308,59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102.225,63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245.469,70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183.209,58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PASSAGENS E DESPESAS COM LOCOMOCAO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1.685,12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503,93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528.257,60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561.646,19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7.834.481,17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7.628.149,56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3755" y="84531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22740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</a:t>
            </a:r>
            <a:r>
              <a:rPr lang="pt-BR" sz="1400" b="1" dirty="0" smtClean="0">
                <a:solidFill>
                  <a:schemeClr val="bg1"/>
                </a:solidFill>
              </a:rPr>
              <a:t> – </a:t>
            </a:r>
            <a:r>
              <a:rPr lang="pt-BR" sz="1400" b="1" dirty="0">
                <a:solidFill>
                  <a:schemeClr val="bg1"/>
                </a:solidFill>
              </a:rPr>
              <a:t>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5" y="1273940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550.493,64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582.030,95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5,73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6" y="2702705"/>
          <a:ext cx="5643602" cy="3168569"/>
        </p:xfrm>
        <a:graphic>
          <a:graphicData uri="http://schemas.openxmlformats.org/drawingml/2006/table">
            <a:tbl>
              <a:tblPr/>
              <a:tblGrid>
                <a:gridCol w="2660808"/>
                <a:gridCol w="1573707"/>
                <a:gridCol w="1409087"/>
              </a:tblGrid>
              <a:tr h="180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 SALARIO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1.221,18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31.183,34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 SALARIO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347,68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10.248,52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4.874,92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4.373,74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27.719,72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27.719,72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CONT.PATRONAL-FUNDO FINANCEIRO - AL PREVI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22.236,04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20.384,76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10.295,48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6.581,40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FERIAS - ABONO CONSTITUCIONAL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7.583,93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7.583,93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377.616,11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387.759,86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GRATIFICACAO POR EXERCICIO DE FUNCOES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OUTRAS DESPC/VENCIM.E VANTAGENS FIXAS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13.057,98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13.058,08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3.336,00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73.004,60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64.937,60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latin typeface="Calibri"/>
                        </a:rPr>
                        <a:t>TOTAL</a:t>
                      </a:r>
                      <a:endParaRPr lang="pt-BR" sz="1000" b="1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550.493,64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582.030,95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988188"/>
            <a:ext cx="5976664" cy="413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5345906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3.510,00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1.820,00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-48,15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1631130"/>
          <a:ext cx="5929354" cy="279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6988980"/>
          <a:ext cx="5929355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tângulo 12"/>
          <p:cNvSpPr/>
          <p:nvPr/>
        </p:nvSpPr>
        <p:spPr>
          <a:xfrm>
            <a:off x="1136631" y="634603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Diárias 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1.685,12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503,93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-70,10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8" y="5488782"/>
          <a:ext cx="5857917" cy="718182"/>
        </p:xfrm>
        <a:graphic>
          <a:graphicData uri="http://schemas.openxmlformats.org/drawingml/2006/table">
            <a:tbl>
              <a:tblPr/>
              <a:tblGrid>
                <a:gridCol w="3132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8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6.931.080,20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4.194.482,58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-39,48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22317" y="2845576"/>
          <a:ext cx="5857916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7203294"/>
          <a:ext cx="5857916" cy="188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065193" y="23455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Calibri (Corpo)"/>
              </a:rPr>
              <a:t>Despesas </a:t>
            </a:r>
            <a:r>
              <a:rPr lang="pt-BR" sz="1400" dirty="0">
                <a:latin typeface="Calibri (Corpo)"/>
              </a:rPr>
              <a:t>Passagens Aéreas </a:t>
            </a:r>
            <a:r>
              <a:rPr lang="pt-BR" sz="1400" dirty="0" smtClean="0">
                <a:latin typeface="Calibri (Corpo)"/>
              </a:rPr>
              <a:t> (Detalhamento)</a:t>
            </a:r>
            <a:r>
              <a:rPr lang="pt-BR" sz="1400" dirty="0" smtClean="0">
                <a:latin typeface="Calibri (Corpo)"/>
              </a:rPr>
              <a:t>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Calibri (Corpo)"/>
              </a:rPr>
              <a:t>1º Quadrimestre 2016-2017</a:t>
            </a:r>
            <a:endParaRPr lang="pt-BR" sz="1400" dirty="0">
              <a:latin typeface="Calibri (Corpo)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648891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n-lt"/>
              </a:rPr>
              <a:t> Despesas com Material de Consumo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n-lt"/>
              </a:rPr>
              <a:t>1º Quadrimestre 2016-2017</a:t>
            </a:r>
            <a:endParaRPr lang="pt-B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COMBUSTIVEIS E LUBRIFICANTES AUTOMOTIVOS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6.931.080,20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4.193.931,13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-33,37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OUTROS SERVIÇOS DE TERCEIROS-PESSOA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845972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81.308,59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102.225,63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25,73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779441" y="3131328"/>
          <a:ext cx="5929354" cy="19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22317" y="7417608"/>
          <a:ext cx="5857916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993755" y="248838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Despesa com Combustíveis e Lubrificantes (Detalhamento)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  <p:sp>
        <p:nvSpPr>
          <p:cNvPr id="16" name="Retângulo 15"/>
          <p:cNvSpPr/>
          <p:nvPr/>
        </p:nvSpPr>
        <p:spPr>
          <a:xfrm>
            <a:off x="1350945" y="6703228"/>
            <a:ext cx="5419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Despesa com Serviços de Terceiros - Pessoa Física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OUTROS SERVIÇOS DE TERCEIROS-PESSOA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245.469,70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183.209,58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-25,36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14.189,46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16.555,59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16,68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6631790"/>
          <a:ext cx="5934076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1065193" y="2202634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Maiores Despesas com Serviços de Terceiros - Pessoa Jurídica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  <p:graphicFrame>
        <p:nvGraphicFramePr>
          <p:cNvPr id="15" name="Gráfico 14"/>
          <p:cNvGraphicFramePr/>
          <p:nvPr/>
        </p:nvGraphicFramePr>
        <p:xfrm>
          <a:off x="850879" y="2774138"/>
          <a:ext cx="6038870" cy="171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tângulo 16"/>
          <p:cNvSpPr/>
          <p:nvPr/>
        </p:nvSpPr>
        <p:spPr>
          <a:xfrm>
            <a:off x="1279507" y="5917410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 Despesa com Locação de Veículos (Detalhamento)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1º Quadrimestre 2016-2017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11478</TotalTime>
  <Words>903</Words>
  <Application>Microsoft Office PowerPoint</Application>
  <PresentationFormat>Personalizar</PresentationFormat>
  <Paragraphs>326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isabel.lins</cp:lastModifiedBy>
  <cp:revision>875</cp:revision>
  <dcterms:created xsi:type="dcterms:W3CDTF">2016-10-22T19:16:28Z</dcterms:created>
  <dcterms:modified xsi:type="dcterms:W3CDTF">2017-08-29T16:02:01Z</dcterms:modified>
</cp:coreProperties>
</file>